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5" r:id="rId5"/>
    <p:sldId id="264" r:id="rId6"/>
    <p:sldId id="266" r:id="rId7"/>
    <p:sldId id="267" r:id="rId8"/>
    <p:sldId id="269" r:id="rId9"/>
    <p:sldId id="272" r:id="rId10"/>
    <p:sldId id="273" r:id="rId11"/>
    <p:sldId id="279" r:id="rId12"/>
    <p:sldId id="276" r:id="rId13"/>
    <p:sldId id="277" r:id="rId14"/>
    <p:sldId id="278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4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26DAB-A9A5-4342-A5EA-3A2F343F319B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FC04B-932C-412C-9285-16EEDA01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1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97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69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94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021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43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89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27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fld id="{4B045307-4AAF-4A5C-8175-EF9EB641461D}" type="slidenum">
              <a:rPr lang="en-US" altLang="en-US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365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71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57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73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90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96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67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27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43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40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04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44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B68849-8199-44B7-8E45-A1733FAA8BAD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060BD31-1579-4F12-B097-F45024C3A9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79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B68849-8199-44B7-8E45-A1733FAA8BAD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060BD31-1579-4F12-B097-F45024C3A9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7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3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B68849-8199-44B7-8E45-A1733FAA8BAD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060BD31-1579-4F12-B097-F45024C3A9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3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B68849-8199-44B7-8E45-A1733FAA8BAD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060BD31-1579-4F12-B097-F45024C3A9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26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B68849-8199-44B7-8E45-A1733FAA8BAD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060BD31-1579-4F12-B097-F45024C3A9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12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B68849-8199-44B7-8E45-A1733FAA8BAD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060BD31-1579-4F12-B097-F45024C3A9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704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68849-8199-44B7-8E45-A1733FAA8BAD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8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sario" panose="020C0502030302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crma.stanford.edu/courses/250a-fall-2005/docs/ComputerLanguagesChart.p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ommons.wikimedia.org/wiki/File:Ada_Lovelace_portrait.jpg#/media/File:Ada_Lovelace_portrait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ackville_Park_Turing_plaque.jpg#/media/File:Sackville_Park_Turing_plaque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turingarchive.org/viewer/?id=521&amp;title=4" TargetMode="Externa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ommons.wikimedia.org/wiki/File:KnuthAtOpenContentAlliance.jpg#/media/File:KnuthAtOpenContentAlliance.jp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J. Michael Moore</a:t>
            </a:r>
          </a:p>
          <a:p>
            <a:endParaRPr lang="en-US" dirty="0"/>
          </a:p>
          <a:p>
            <a:r>
              <a:rPr lang="en-US" dirty="0" smtClean="0"/>
              <a:t>CSCE 121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94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943100" y="4146698"/>
            <a:ext cx="8305800" cy="1870765"/>
            <a:chOff x="0" y="2459532"/>
            <a:chExt cx="8305800" cy="2719731"/>
          </a:xfrm>
          <a:solidFill>
            <a:srgbClr val="7030A0"/>
          </a:solidFill>
        </p:grpSpPr>
        <p:sp>
          <p:nvSpPr>
            <p:cNvPr id="15" name="Rectangle 14"/>
            <p:cNvSpPr/>
            <p:nvPr/>
          </p:nvSpPr>
          <p:spPr>
            <a:xfrm>
              <a:off x="0" y="3127370"/>
              <a:ext cx="8305800" cy="2051893"/>
            </a:xfrm>
            <a:prstGeom prst="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2459532"/>
              <a:ext cx="8305800" cy="27197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lvl="0" algn="ctr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 smtClean="0"/>
                <a:t>Translating this solution into a form (a program, or software) that can be executed by a computer</a:t>
              </a:r>
              <a:endParaRPr lang="en-US" sz="3600" kern="12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943100" y="1825625"/>
            <a:ext cx="8305800" cy="2170722"/>
            <a:chOff x="0" y="2336"/>
            <a:chExt cx="8305800" cy="3155811"/>
          </a:xfrm>
          <a:solidFill>
            <a:srgbClr val="7030A0"/>
          </a:solidFill>
        </p:grpSpPr>
        <p:sp>
          <p:nvSpPr>
            <p:cNvPr id="13" name="Up Arrow Callout 12"/>
            <p:cNvSpPr/>
            <p:nvPr/>
          </p:nvSpPr>
          <p:spPr>
            <a:xfrm rot="10800000">
              <a:off x="0" y="2336"/>
              <a:ext cx="8305800" cy="3155811"/>
            </a:xfrm>
            <a:prstGeom prst="upArrowCallou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Up Arrow Callout 6"/>
            <p:cNvSpPr/>
            <p:nvPr/>
          </p:nvSpPr>
          <p:spPr>
            <a:xfrm rot="21600000">
              <a:off x="0" y="2336"/>
              <a:ext cx="8305800" cy="205055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lvl="0" algn="ctr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 smtClean="0"/>
                <a:t>Discovering how, in principle, a problem can be solved by a computer</a:t>
              </a:r>
              <a:endParaRPr lang="en-US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459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304800" y="457200"/>
            <a:ext cx="11476074" cy="5768975"/>
            <a:chOff x="304800" y="457200"/>
            <a:chExt cx="8382000" cy="5769115"/>
          </a:xfrm>
          <a:solidFill>
            <a:srgbClr val="7030A0"/>
          </a:solidFill>
        </p:grpSpPr>
        <p:sp>
          <p:nvSpPr>
            <p:cNvPr id="5" name="Freeform 4"/>
            <p:cNvSpPr/>
            <p:nvPr/>
          </p:nvSpPr>
          <p:spPr>
            <a:xfrm>
              <a:off x="304800" y="457200"/>
              <a:ext cx="8382000" cy="1827357"/>
            </a:xfrm>
            <a:custGeom>
              <a:avLst/>
              <a:gdLst>
                <a:gd name="connsiteX0" fmla="*/ 0 w 8382000"/>
                <a:gd name="connsiteY0" fmla="*/ 304566 h 1827357"/>
                <a:gd name="connsiteX1" fmla="*/ 304566 w 8382000"/>
                <a:gd name="connsiteY1" fmla="*/ 0 h 1827357"/>
                <a:gd name="connsiteX2" fmla="*/ 8077434 w 8382000"/>
                <a:gd name="connsiteY2" fmla="*/ 0 h 1827357"/>
                <a:gd name="connsiteX3" fmla="*/ 8382000 w 8382000"/>
                <a:gd name="connsiteY3" fmla="*/ 304566 h 1827357"/>
                <a:gd name="connsiteX4" fmla="*/ 8382000 w 8382000"/>
                <a:gd name="connsiteY4" fmla="*/ 1522791 h 1827357"/>
                <a:gd name="connsiteX5" fmla="*/ 8077434 w 8382000"/>
                <a:gd name="connsiteY5" fmla="*/ 1827357 h 1827357"/>
                <a:gd name="connsiteX6" fmla="*/ 304566 w 8382000"/>
                <a:gd name="connsiteY6" fmla="*/ 1827357 h 1827357"/>
                <a:gd name="connsiteX7" fmla="*/ 0 w 8382000"/>
                <a:gd name="connsiteY7" fmla="*/ 1522791 h 1827357"/>
                <a:gd name="connsiteX8" fmla="*/ 0 w 8382000"/>
                <a:gd name="connsiteY8" fmla="*/ 304566 h 18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0" h="1827357">
                  <a:moveTo>
                    <a:pt x="0" y="304566"/>
                  </a:moveTo>
                  <a:cubicBezTo>
                    <a:pt x="0" y="136359"/>
                    <a:pt x="136359" y="0"/>
                    <a:pt x="304566" y="0"/>
                  </a:cubicBezTo>
                  <a:lnTo>
                    <a:pt x="8077434" y="0"/>
                  </a:lnTo>
                  <a:cubicBezTo>
                    <a:pt x="8245641" y="0"/>
                    <a:pt x="8382000" y="136359"/>
                    <a:pt x="8382000" y="304566"/>
                  </a:cubicBezTo>
                  <a:lnTo>
                    <a:pt x="8382000" y="1522791"/>
                  </a:lnTo>
                  <a:cubicBezTo>
                    <a:pt x="8382000" y="1690998"/>
                    <a:pt x="8245641" y="1827357"/>
                    <a:pt x="8077434" y="1827357"/>
                  </a:cubicBezTo>
                  <a:lnTo>
                    <a:pt x="304566" y="1827357"/>
                  </a:lnTo>
                  <a:cubicBezTo>
                    <a:pt x="136359" y="1827357"/>
                    <a:pt x="0" y="1690998"/>
                    <a:pt x="0" y="1522791"/>
                  </a:cubicBezTo>
                  <a:lnTo>
                    <a:pt x="0" y="304566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64464" tIns="264464" rIns="264464" bIns="264464" spcCol="1270" anchor="ctr"/>
            <a:lstStyle/>
            <a:p>
              <a:pPr defTabSz="20447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4600" dirty="0"/>
                <a:t>Our civilization runs on software</a:t>
              </a:r>
            </a:p>
          </p:txBody>
        </p:sp>
        <p:sp>
          <p:nvSpPr>
            <p:cNvPr id="6" name="Freeform 5"/>
            <p:cNvSpPr/>
            <p:nvPr/>
          </p:nvSpPr>
          <p:spPr>
            <a:xfrm>
              <a:off x="304800" y="2439121"/>
              <a:ext cx="8382000" cy="1827357"/>
            </a:xfrm>
            <a:custGeom>
              <a:avLst/>
              <a:gdLst>
                <a:gd name="connsiteX0" fmla="*/ 0 w 8382000"/>
                <a:gd name="connsiteY0" fmla="*/ 304566 h 1827357"/>
                <a:gd name="connsiteX1" fmla="*/ 304566 w 8382000"/>
                <a:gd name="connsiteY1" fmla="*/ 0 h 1827357"/>
                <a:gd name="connsiteX2" fmla="*/ 8077434 w 8382000"/>
                <a:gd name="connsiteY2" fmla="*/ 0 h 1827357"/>
                <a:gd name="connsiteX3" fmla="*/ 8382000 w 8382000"/>
                <a:gd name="connsiteY3" fmla="*/ 304566 h 1827357"/>
                <a:gd name="connsiteX4" fmla="*/ 8382000 w 8382000"/>
                <a:gd name="connsiteY4" fmla="*/ 1522791 h 1827357"/>
                <a:gd name="connsiteX5" fmla="*/ 8077434 w 8382000"/>
                <a:gd name="connsiteY5" fmla="*/ 1827357 h 1827357"/>
                <a:gd name="connsiteX6" fmla="*/ 304566 w 8382000"/>
                <a:gd name="connsiteY6" fmla="*/ 1827357 h 1827357"/>
                <a:gd name="connsiteX7" fmla="*/ 0 w 8382000"/>
                <a:gd name="connsiteY7" fmla="*/ 1522791 h 1827357"/>
                <a:gd name="connsiteX8" fmla="*/ 0 w 8382000"/>
                <a:gd name="connsiteY8" fmla="*/ 304566 h 18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0" h="1827357">
                  <a:moveTo>
                    <a:pt x="0" y="304566"/>
                  </a:moveTo>
                  <a:cubicBezTo>
                    <a:pt x="0" y="136359"/>
                    <a:pt x="136359" y="0"/>
                    <a:pt x="304566" y="0"/>
                  </a:cubicBezTo>
                  <a:lnTo>
                    <a:pt x="8077434" y="0"/>
                  </a:lnTo>
                  <a:cubicBezTo>
                    <a:pt x="8245641" y="0"/>
                    <a:pt x="8382000" y="136359"/>
                    <a:pt x="8382000" y="304566"/>
                  </a:cubicBezTo>
                  <a:lnTo>
                    <a:pt x="8382000" y="1522791"/>
                  </a:lnTo>
                  <a:cubicBezTo>
                    <a:pt x="8382000" y="1690998"/>
                    <a:pt x="8245641" y="1827357"/>
                    <a:pt x="8077434" y="1827357"/>
                  </a:cubicBezTo>
                  <a:lnTo>
                    <a:pt x="304566" y="1827357"/>
                  </a:lnTo>
                  <a:cubicBezTo>
                    <a:pt x="136359" y="1827357"/>
                    <a:pt x="0" y="1690998"/>
                    <a:pt x="0" y="1522791"/>
                  </a:cubicBezTo>
                  <a:lnTo>
                    <a:pt x="0" y="304566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64464" tIns="264464" rIns="264464" bIns="264464" spcCol="1270" anchor="ctr"/>
            <a:lstStyle/>
            <a:p>
              <a:pPr defTabSz="20447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4600" dirty="0"/>
                <a:t>Most engineering activities involve software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304800" y="4398958"/>
              <a:ext cx="8382000" cy="1827357"/>
            </a:xfrm>
            <a:custGeom>
              <a:avLst/>
              <a:gdLst>
                <a:gd name="connsiteX0" fmla="*/ 0 w 8382000"/>
                <a:gd name="connsiteY0" fmla="*/ 304566 h 1827357"/>
                <a:gd name="connsiteX1" fmla="*/ 304566 w 8382000"/>
                <a:gd name="connsiteY1" fmla="*/ 0 h 1827357"/>
                <a:gd name="connsiteX2" fmla="*/ 8077434 w 8382000"/>
                <a:gd name="connsiteY2" fmla="*/ 0 h 1827357"/>
                <a:gd name="connsiteX3" fmla="*/ 8382000 w 8382000"/>
                <a:gd name="connsiteY3" fmla="*/ 304566 h 1827357"/>
                <a:gd name="connsiteX4" fmla="*/ 8382000 w 8382000"/>
                <a:gd name="connsiteY4" fmla="*/ 1522791 h 1827357"/>
                <a:gd name="connsiteX5" fmla="*/ 8077434 w 8382000"/>
                <a:gd name="connsiteY5" fmla="*/ 1827357 h 1827357"/>
                <a:gd name="connsiteX6" fmla="*/ 304566 w 8382000"/>
                <a:gd name="connsiteY6" fmla="*/ 1827357 h 1827357"/>
                <a:gd name="connsiteX7" fmla="*/ 0 w 8382000"/>
                <a:gd name="connsiteY7" fmla="*/ 1522791 h 1827357"/>
                <a:gd name="connsiteX8" fmla="*/ 0 w 8382000"/>
                <a:gd name="connsiteY8" fmla="*/ 304566 h 18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0" h="1827357">
                  <a:moveTo>
                    <a:pt x="0" y="304566"/>
                  </a:moveTo>
                  <a:cubicBezTo>
                    <a:pt x="0" y="136359"/>
                    <a:pt x="136359" y="0"/>
                    <a:pt x="304566" y="0"/>
                  </a:cubicBezTo>
                  <a:lnTo>
                    <a:pt x="8077434" y="0"/>
                  </a:lnTo>
                  <a:cubicBezTo>
                    <a:pt x="8245641" y="0"/>
                    <a:pt x="8382000" y="136359"/>
                    <a:pt x="8382000" y="304566"/>
                  </a:cubicBezTo>
                  <a:lnTo>
                    <a:pt x="8382000" y="1522791"/>
                  </a:lnTo>
                  <a:cubicBezTo>
                    <a:pt x="8382000" y="1690998"/>
                    <a:pt x="8245641" y="1827357"/>
                    <a:pt x="8077434" y="1827357"/>
                  </a:cubicBezTo>
                  <a:lnTo>
                    <a:pt x="304566" y="1827357"/>
                  </a:lnTo>
                  <a:cubicBezTo>
                    <a:pt x="136359" y="1827357"/>
                    <a:pt x="0" y="1690998"/>
                    <a:pt x="0" y="1522791"/>
                  </a:cubicBezTo>
                  <a:lnTo>
                    <a:pt x="0" y="304566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64464" tIns="264464" rIns="264464" bIns="264464" anchor="ctr"/>
            <a:lstStyle>
              <a:lvl1pPr defTabSz="20447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20447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20447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20447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20447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20447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20447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20447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20447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en-US" sz="4600" smtClean="0">
                  <a:solidFill>
                    <a:srgbClr val="FFFFFF"/>
                  </a:solidFill>
                  <a:latin typeface="Calibri" pitchFamily="34" charset="0"/>
                </a:rPr>
                <a:t>Most programs do not run on things that look like a PC…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910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Aircraft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</a:p>
          <a:p>
            <a:r>
              <a:rPr lang="en-US" dirty="0" smtClean="0"/>
              <a:t>Control</a:t>
            </a:r>
          </a:p>
          <a:p>
            <a:r>
              <a:rPr lang="en-US" dirty="0" smtClean="0"/>
              <a:t>Display</a:t>
            </a:r>
          </a:p>
          <a:p>
            <a:r>
              <a:rPr lang="en-US" dirty="0" smtClean="0"/>
              <a:t>Signal Processing</a:t>
            </a:r>
          </a:p>
          <a:p>
            <a:r>
              <a:rPr lang="en-US" dirty="0" smtClean="0"/>
              <a:t>Monitoring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6897" y="2435030"/>
            <a:ext cx="6652327" cy="374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9880" y="348166"/>
            <a:ext cx="4508098" cy="295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71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Design</a:t>
            </a:r>
          </a:p>
          <a:p>
            <a:r>
              <a:rPr lang="en-US" altLang="en-US" dirty="0" smtClean="0"/>
              <a:t>Construction</a:t>
            </a:r>
          </a:p>
          <a:p>
            <a:r>
              <a:rPr lang="en-US" altLang="en-US" dirty="0" smtClean="0"/>
              <a:t>Management</a:t>
            </a:r>
          </a:p>
          <a:p>
            <a:r>
              <a:rPr lang="en-US" altLang="en-US" dirty="0" smtClean="0"/>
              <a:t>Monitoring</a:t>
            </a:r>
          </a:p>
          <a:p>
            <a:r>
              <a:rPr lang="en-US" altLang="en-US" dirty="0" smtClean="0"/>
              <a:t>Hull Design</a:t>
            </a:r>
          </a:p>
          <a:p>
            <a:r>
              <a:rPr lang="en-US" altLang="en-US" dirty="0" smtClean="0"/>
              <a:t>Pumps</a:t>
            </a:r>
          </a:p>
          <a:p>
            <a:endParaRPr lang="en-US" dirty="0"/>
          </a:p>
        </p:txBody>
      </p:sp>
      <p:pic>
        <p:nvPicPr>
          <p:cNvPr id="5" name="Picture 9" descr="millenium maer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080" y="3257278"/>
            <a:ext cx="4439297" cy="305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B&amp;W dis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112" y="745047"/>
            <a:ext cx="4570373" cy="3422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354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</a:t>
            </a:r>
          </a:p>
          <a:p>
            <a:r>
              <a:rPr lang="en-US" dirty="0" smtClean="0"/>
              <a:t>Monitoring</a:t>
            </a:r>
          </a:p>
          <a:p>
            <a:r>
              <a:rPr lang="en-US" dirty="0" smtClean="0"/>
              <a:t>Analysis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Communications</a:t>
            </a:r>
          </a:p>
          <a:p>
            <a:r>
              <a:rPr lang="en-US" dirty="0" smtClean="0"/>
              <a:t>Manufacturing</a:t>
            </a:r>
          </a:p>
          <a:p>
            <a:r>
              <a:rPr lang="en-US" dirty="0" err="1" smtClean="0"/>
              <a:t>Vizualization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5" descr="En_solrig_s_ndag_p__237964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058" y="365125"/>
            <a:ext cx="4899746" cy="3184835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382" y="638117"/>
            <a:ext cx="4062373" cy="3046780"/>
          </a:xfrm>
          <a:prstGeom prst="rect">
            <a:avLst/>
          </a:prstGeom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0814" y="2865863"/>
            <a:ext cx="5443703" cy="362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8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Voice Quality</a:t>
            </a:r>
          </a:p>
          <a:p>
            <a:r>
              <a:rPr lang="en-US" dirty="0" smtClean="0"/>
              <a:t>User Interfaces</a:t>
            </a:r>
          </a:p>
          <a:p>
            <a:r>
              <a:rPr lang="en-US" dirty="0" smtClean="0"/>
              <a:t>Billing</a:t>
            </a:r>
          </a:p>
          <a:p>
            <a:r>
              <a:rPr lang="en-US" dirty="0" smtClean="0"/>
              <a:t>Mobility</a:t>
            </a:r>
          </a:p>
          <a:p>
            <a:r>
              <a:rPr lang="en-US" dirty="0" smtClean="0"/>
              <a:t>Switching</a:t>
            </a:r>
          </a:p>
          <a:p>
            <a:r>
              <a:rPr lang="en-US" dirty="0" smtClean="0"/>
              <a:t>Reliability</a:t>
            </a:r>
          </a:p>
          <a:p>
            <a:r>
              <a:rPr lang="en-US" dirty="0" smtClean="0"/>
              <a:t>Provisioning</a:t>
            </a:r>
          </a:p>
          <a:p>
            <a:r>
              <a:rPr lang="en-US" dirty="0" smtClean="0"/>
              <a:t>Images</a:t>
            </a:r>
            <a:endParaRPr lang="en-US" dirty="0"/>
          </a:p>
        </p:txBody>
      </p:sp>
      <p:pic>
        <p:nvPicPr>
          <p:cNvPr id="4" name="Picture 7" descr="5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3" y="758283"/>
            <a:ext cx="4465577" cy="2788802"/>
          </a:xfrm>
          <a:prstGeom prst="rect">
            <a:avLst/>
          </a:prstGeom>
          <a:noFill/>
        </p:spPr>
      </p:pic>
      <p:pic>
        <p:nvPicPr>
          <p:cNvPr id="5" name="Picture 10" descr="C:\Documents and Settings\bs\Desktop\112 book\Chapter Photos\Ch 1\1-6 cell pho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449" y="851397"/>
            <a:ext cx="3021980" cy="3540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899" y="3125579"/>
            <a:ext cx="2941105" cy="34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41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0" y="512130"/>
            <a:ext cx="8382000" cy="5681340"/>
            <a:chOff x="304800" y="512130"/>
            <a:chExt cx="8382000" cy="5681340"/>
          </a:xfrm>
          <a:solidFill>
            <a:srgbClr val="7030A0"/>
          </a:solidFill>
        </p:grpSpPr>
        <p:sp>
          <p:nvSpPr>
            <p:cNvPr id="9" name="Freeform 8"/>
            <p:cNvSpPr/>
            <p:nvPr/>
          </p:nvSpPr>
          <p:spPr>
            <a:xfrm>
              <a:off x="304800" y="512130"/>
              <a:ext cx="8382000" cy="1074060"/>
            </a:xfrm>
            <a:custGeom>
              <a:avLst/>
              <a:gdLst>
                <a:gd name="connsiteX0" fmla="*/ 0 w 8382000"/>
                <a:gd name="connsiteY0" fmla="*/ 179014 h 1074060"/>
                <a:gd name="connsiteX1" fmla="*/ 179014 w 8382000"/>
                <a:gd name="connsiteY1" fmla="*/ 0 h 1074060"/>
                <a:gd name="connsiteX2" fmla="*/ 8202986 w 8382000"/>
                <a:gd name="connsiteY2" fmla="*/ 0 h 1074060"/>
                <a:gd name="connsiteX3" fmla="*/ 8382000 w 8382000"/>
                <a:gd name="connsiteY3" fmla="*/ 179014 h 1074060"/>
                <a:gd name="connsiteX4" fmla="*/ 8382000 w 8382000"/>
                <a:gd name="connsiteY4" fmla="*/ 895046 h 1074060"/>
                <a:gd name="connsiteX5" fmla="*/ 8202986 w 8382000"/>
                <a:gd name="connsiteY5" fmla="*/ 1074060 h 1074060"/>
                <a:gd name="connsiteX6" fmla="*/ 179014 w 8382000"/>
                <a:gd name="connsiteY6" fmla="*/ 1074060 h 1074060"/>
                <a:gd name="connsiteX7" fmla="*/ 0 w 8382000"/>
                <a:gd name="connsiteY7" fmla="*/ 895046 h 1074060"/>
                <a:gd name="connsiteX8" fmla="*/ 0 w 8382000"/>
                <a:gd name="connsiteY8" fmla="*/ 179014 h 107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0" h="1074060">
                  <a:moveTo>
                    <a:pt x="0" y="179014"/>
                  </a:moveTo>
                  <a:cubicBezTo>
                    <a:pt x="0" y="80147"/>
                    <a:pt x="80147" y="0"/>
                    <a:pt x="179014" y="0"/>
                  </a:cubicBezTo>
                  <a:lnTo>
                    <a:pt x="8202986" y="0"/>
                  </a:lnTo>
                  <a:cubicBezTo>
                    <a:pt x="8301853" y="0"/>
                    <a:pt x="8382000" y="80147"/>
                    <a:pt x="8382000" y="179014"/>
                  </a:cubicBezTo>
                  <a:lnTo>
                    <a:pt x="8382000" y="895046"/>
                  </a:lnTo>
                  <a:cubicBezTo>
                    <a:pt x="8382000" y="993913"/>
                    <a:pt x="8301853" y="1074060"/>
                    <a:pt x="8202986" y="1074060"/>
                  </a:cubicBezTo>
                  <a:lnTo>
                    <a:pt x="179014" y="1074060"/>
                  </a:lnTo>
                  <a:cubicBezTo>
                    <a:pt x="80147" y="1074060"/>
                    <a:pt x="0" y="993913"/>
                    <a:pt x="0" y="895046"/>
                  </a:cubicBezTo>
                  <a:lnTo>
                    <a:pt x="0" y="179014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5301" tIns="155301" rIns="155301" bIns="155301" spcCol="1270" anchor="ctr"/>
            <a:lstStyle/>
            <a:p>
              <a:pPr defTabSz="1200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700" dirty="0"/>
                <a:t>C++ allows direct expression of ideas from many application areas</a:t>
              </a:r>
            </a:p>
          </p:txBody>
        </p:sp>
        <p:sp>
          <p:nvSpPr>
            <p:cNvPr id="10" name="Freeform 9"/>
            <p:cNvSpPr/>
            <p:nvPr/>
          </p:nvSpPr>
          <p:spPr>
            <a:xfrm>
              <a:off x="304800" y="1663950"/>
              <a:ext cx="8382000" cy="1074060"/>
            </a:xfrm>
            <a:custGeom>
              <a:avLst/>
              <a:gdLst>
                <a:gd name="connsiteX0" fmla="*/ 0 w 8382000"/>
                <a:gd name="connsiteY0" fmla="*/ 179014 h 1074060"/>
                <a:gd name="connsiteX1" fmla="*/ 179014 w 8382000"/>
                <a:gd name="connsiteY1" fmla="*/ 0 h 1074060"/>
                <a:gd name="connsiteX2" fmla="*/ 8202986 w 8382000"/>
                <a:gd name="connsiteY2" fmla="*/ 0 h 1074060"/>
                <a:gd name="connsiteX3" fmla="*/ 8382000 w 8382000"/>
                <a:gd name="connsiteY3" fmla="*/ 179014 h 1074060"/>
                <a:gd name="connsiteX4" fmla="*/ 8382000 w 8382000"/>
                <a:gd name="connsiteY4" fmla="*/ 895046 h 1074060"/>
                <a:gd name="connsiteX5" fmla="*/ 8202986 w 8382000"/>
                <a:gd name="connsiteY5" fmla="*/ 1074060 h 1074060"/>
                <a:gd name="connsiteX6" fmla="*/ 179014 w 8382000"/>
                <a:gd name="connsiteY6" fmla="*/ 1074060 h 1074060"/>
                <a:gd name="connsiteX7" fmla="*/ 0 w 8382000"/>
                <a:gd name="connsiteY7" fmla="*/ 895046 h 1074060"/>
                <a:gd name="connsiteX8" fmla="*/ 0 w 8382000"/>
                <a:gd name="connsiteY8" fmla="*/ 179014 h 107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0" h="1074060">
                  <a:moveTo>
                    <a:pt x="0" y="179014"/>
                  </a:moveTo>
                  <a:cubicBezTo>
                    <a:pt x="0" y="80147"/>
                    <a:pt x="80147" y="0"/>
                    <a:pt x="179014" y="0"/>
                  </a:cubicBezTo>
                  <a:lnTo>
                    <a:pt x="8202986" y="0"/>
                  </a:lnTo>
                  <a:cubicBezTo>
                    <a:pt x="8301853" y="0"/>
                    <a:pt x="8382000" y="80147"/>
                    <a:pt x="8382000" y="179014"/>
                  </a:cubicBezTo>
                  <a:lnTo>
                    <a:pt x="8382000" y="895046"/>
                  </a:lnTo>
                  <a:cubicBezTo>
                    <a:pt x="8382000" y="993913"/>
                    <a:pt x="8301853" y="1074060"/>
                    <a:pt x="8202986" y="1074060"/>
                  </a:cubicBezTo>
                  <a:lnTo>
                    <a:pt x="179014" y="1074060"/>
                  </a:lnTo>
                  <a:cubicBezTo>
                    <a:pt x="80147" y="1074060"/>
                    <a:pt x="0" y="993913"/>
                    <a:pt x="0" y="895046"/>
                  </a:cubicBezTo>
                  <a:lnTo>
                    <a:pt x="0" y="179014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5301" tIns="155301" rIns="155301" bIns="155301" spcCol="1270" anchor="ctr"/>
            <a:lstStyle/>
            <a:p>
              <a:pPr defTabSz="1200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700" dirty="0"/>
                <a:t>C++ is most widely used language in engineering areas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304800" y="2815770"/>
              <a:ext cx="8382000" cy="1074060"/>
            </a:xfrm>
            <a:custGeom>
              <a:avLst/>
              <a:gdLst>
                <a:gd name="connsiteX0" fmla="*/ 0 w 8382000"/>
                <a:gd name="connsiteY0" fmla="*/ 179014 h 1074060"/>
                <a:gd name="connsiteX1" fmla="*/ 179014 w 8382000"/>
                <a:gd name="connsiteY1" fmla="*/ 0 h 1074060"/>
                <a:gd name="connsiteX2" fmla="*/ 8202986 w 8382000"/>
                <a:gd name="connsiteY2" fmla="*/ 0 h 1074060"/>
                <a:gd name="connsiteX3" fmla="*/ 8382000 w 8382000"/>
                <a:gd name="connsiteY3" fmla="*/ 179014 h 1074060"/>
                <a:gd name="connsiteX4" fmla="*/ 8382000 w 8382000"/>
                <a:gd name="connsiteY4" fmla="*/ 895046 h 1074060"/>
                <a:gd name="connsiteX5" fmla="*/ 8202986 w 8382000"/>
                <a:gd name="connsiteY5" fmla="*/ 1074060 h 1074060"/>
                <a:gd name="connsiteX6" fmla="*/ 179014 w 8382000"/>
                <a:gd name="connsiteY6" fmla="*/ 1074060 h 1074060"/>
                <a:gd name="connsiteX7" fmla="*/ 0 w 8382000"/>
                <a:gd name="connsiteY7" fmla="*/ 895046 h 1074060"/>
                <a:gd name="connsiteX8" fmla="*/ 0 w 8382000"/>
                <a:gd name="connsiteY8" fmla="*/ 179014 h 107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0" h="1074060">
                  <a:moveTo>
                    <a:pt x="0" y="179014"/>
                  </a:moveTo>
                  <a:cubicBezTo>
                    <a:pt x="0" y="80147"/>
                    <a:pt x="80147" y="0"/>
                    <a:pt x="179014" y="0"/>
                  </a:cubicBezTo>
                  <a:lnTo>
                    <a:pt x="8202986" y="0"/>
                  </a:lnTo>
                  <a:cubicBezTo>
                    <a:pt x="8301853" y="0"/>
                    <a:pt x="8382000" y="80147"/>
                    <a:pt x="8382000" y="179014"/>
                  </a:cubicBezTo>
                  <a:lnTo>
                    <a:pt x="8382000" y="895046"/>
                  </a:lnTo>
                  <a:cubicBezTo>
                    <a:pt x="8382000" y="993913"/>
                    <a:pt x="8301853" y="1074060"/>
                    <a:pt x="8202986" y="1074060"/>
                  </a:cubicBezTo>
                  <a:lnTo>
                    <a:pt x="179014" y="1074060"/>
                  </a:lnTo>
                  <a:cubicBezTo>
                    <a:pt x="80147" y="1074060"/>
                    <a:pt x="0" y="993913"/>
                    <a:pt x="0" y="895046"/>
                  </a:cubicBezTo>
                  <a:lnTo>
                    <a:pt x="0" y="179014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5301" tIns="155301" rIns="155301" bIns="155301" spcCol="1270" anchor="ctr"/>
            <a:lstStyle/>
            <a:p>
              <a:pPr defTabSz="1200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700" dirty="0"/>
                <a:t>C++ is precisely and completely defined by an ISO standard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304800" y="3967590"/>
              <a:ext cx="8382000" cy="1074060"/>
            </a:xfrm>
            <a:custGeom>
              <a:avLst/>
              <a:gdLst>
                <a:gd name="connsiteX0" fmla="*/ 0 w 8382000"/>
                <a:gd name="connsiteY0" fmla="*/ 179014 h 1074060"/>
                <a:gd name="connsiteX1" fmla="*/ 179014 w 8382000"/>
                <a:gd name="connsiteY1" fmla="*/ 0 h 1074060"/>
                <a:gd name="connsiteX2" fmla="*/ 8202986 w 8382000"/>
                <a:gd name="connsiteY2" fmla="*/ 0 h 1074060"/>
                <a:gd name="connsiteX3" fmla="*/ 8382000 w 8382000"/>
                <a:gd name="connsiteY3" fmla="*/ 179014 h 1074060"/>
                <a:gd name="connsiteX4" fmla="*/ 8382000 w 8382000"/>
                <a:gd name="connsiteY4" fmla="*/ 895046 h 1074060"/>
                <a:gd name="connsiteX5" fmla="*/ 8202986 w 8382000"/>
                <a:gd name="connsiteY5" fmla="*/ 1074060 h 1074060"/>
                <a:gd name="connsiteX6" fmla="*/ 179014 w 8382000"/>
                <a:gd name="connsiteY6" fmla="*/ 1074060 h 1074060"/>
                <a:gd name="connsiteX7" fmla="*/ 0 w 8382000"/>
                <a:gd name="connsiteY7" fmla="*/ 895046 h 1074060"/>
                <a:gd name="connsiteX8" fmla="*/ 0 w 8382000"/>
                <a:gd name="connsiteY8" fmla="*/ 179014 h 107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0" h="1074060">
                  <a:moveTo>
                    <a:pt x="0" y="179014"/>
                  </a:moveTo>
                  <a:cubicBezTo>
                    <a:pt x="0" y="80147"/>
                    <a:pt x="80147" y="0"/>
                    <a:pt x="179014" y="0"/>
                  </a:cubicBezTo>
                  <a:lnTo>
                    <a:pt x="8202986" y="0"/>
                  </a:lnTo>
                  <a:cubicBezTo>
                    <a:pt x="8301853" y="0"/>
                    <a:pt x="8382000" y="80147"/>
                    <a:pt x="8382000" y="179014"/>
                  </a:cubicBezTo>
                  <a:lnTo>
                    <a:pt x="8382000" y="895046"/>
                  </a:lnTo>
                  <a:cubicBezTo>
                    <a:pt x="8382000" y="993913"/>
                    <a:pt x="8301853" y="1074060"/>
                    <a:pt x="8202986" y="1074060"/>
                  </a:cubicBezTo>
                  <a:lnTo>
                    <a:pt x="179014" y="1074060"/>
                  </a:lnTo>
                  <a:cubicBezTo>
                    <a:pt x="80147" y="1074060"/>
                    <a:pt x="0" y="993913"/>
                    <a:pt x="0" y="895046"/>
                  </a:cubicBezTo>
                  <a:lnTo>
                    <a:pt x="0" y="179014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5301" tIns="155301" rIns="155301" bIns="155301" spcCol="1270" anchor="ctr"/>
            <a:lstStyle/>
            <a:p>
              <a:pPr defTabSz="1200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700" dirty="0"/>
                <a:t>C++ is widely available</a:t>
              </a:r>
            </a:p>
          </p:txBody>
        </p:sp>
        <p:sp>
          <p:nvSpPr>
            <p:cNvPr id="13" name="Freeform 12"/>
            <p:cNvSpPr/>
            <p:nvPr/>
          </p:nvSpPr>
          <p:spPr>
            <a:xfrm>
              <a:off x="304800" y="5119410"/>
              <a:ext cx="8382000" cy="1074060"/>
            </a:xfrm>
            <a:custGeom>
              <a:avLst/>
              <a:gdLst>
                <a:gd name="connsiteX0" fmla="*/ 0 w 8382000"/>
                <a:gd name="connsiteY0" fmla="*/ 179014 h 1074060"/>
                <a:gd name="connsiteX1" fmla="*/ 179014 w 8382000"/>
                <a:gd name="connsiteY1" fmla="*/ 0 h 1074060"/>
                <a:gd name="connsiteX2" fmla="*/ 8202986 w 8382000"/>
                <a:gd name="connsiteY2" fmla="*/ 0 h 1074060"/>
                <a:gd name="connsiteX3" fmla="*/ 8382000 w 8382000"/>
                <a:gd name="connsiteY3" fmla="*/ 179014 h 1074060"/>
                <a:gd name="connsiteX4" fmla="*/ 8382000 w 8382000"/>
                <a:gd name="connsiteY4" fmla="*/ 895046 h 1074060"/>
                <a:gd name="connsiteX5" fmla="*/ 8202986 w 8382000"/>
                <a:gd name="connsiteY5" fmla="*/ 1074060 h 1074060"/>
                <a:gd name="connsiteX6" fmla="*/ 179014 w 8382000"/>
                <a:gd name="connsiteY6" fmla="*/ 1074060 h 1074060"/>
                <a:gd name="connsiteX7" fmla="*/ 0 w 8382000"/>
                <a:gd name="connsiteY7" fmla="*/ 895046 h 1074060"/>
                <a:gd name="connsiteX8" fmla="*/ 0 w 8382000"/>
                <a:gd name="connsiteY8" fmla="*/ 179014 h 107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0" h="1074060">
                  <a:moveTo>
                    <a:pt x="0" y="179014"/>
                  </a:moveTo>
                  <a:cubicBezTo>
                    <a:pt x="0" y="80147"/>
                    <a:pt x="80147" y="0"/>
                    <a:pt x="179014" y="0"/>
                  </a:cubicBezTo>
                  <a:lnTo>
                    <a:pt x="8202986" y="0"/>
                  </a:lnTo>
                  <a:cubicBezTo>
                    <a:pt x="8301853" y="0"/>
                    <a:pt x="8382000" y="80147"/>
                    <a:pt x="8382000" y="179014"/>
                  </a:cubicBezTo>
                  <a:lnTo>
                    <a:pt x="8382000" y="895046"/>
                  </a:lnTo>
                  <a:cubicBezTo>
                    <a:pt x="8382000" y="993913"/>
                    <a:pt x="8301853" y="1074060"/>
                    <a:pt x="8202986" y="1074060"/>
                  </a:cubicBezTo>
                  <a:lnTo>
                    <a:pt x="179014" y="1074060"/>
                  </a:lnTo>
                  <a:cubicBezTo>
                    <a:pt x="80147" y="1074060"/>
                    <a:pt x="0" y="993913"/>
                    <a:pt x="0" y="895046"/>
                  </a:cubicBezTo>
                  <a:lnTo>
                    <a:pt x="0" y="179014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5301" tIns="155301" rIns="155301" bIns="155301" spcCol="1270" anchor="ctr"/>
            <a:lstStyle/>
            <a:p>
              <a:pPr defTabSz="1200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700" dirty="0"/>
                <a:t>Concepts you learn with C++ are directly applicable to many other languages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807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251" y="1825625"/>
            <a:ext cx="5716020" cy="4039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C++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Mars Rovers,</a:t>
            </a:r>
          </a:p>
          <a:p>
            <a:r>
              <a:rPr lang="en-US" dirty="0" smtClean="0"/>
              <a:t>Animation,</a:t>
            </a:r>
          </a:p>
          <a:p>
            <a:r>
              <a:rPr lang="en-US" dirty="0" smtClean="0"/>
              <a:t>Graphics,</a:t>
            </a:r>
          </a:p>
          <a:p>
            <a:r>
              <a:rPr lang="en-US" dirty="0" smtClean="0"/>
              <a:t>Photoshop,</a:t>
            </a:r>
          </a:p>
          <a:p>
            <a:r>
              <a:rPr lang="en-US" dirty="0" smtClean="0"/>
              <a:t>GUIs,</a:t>
            </a:r>
          </a:p>
          <a:p>
            <a:r>
              <a:rPr lang="en-US" smtClean="0"/>
              <a:t>Embedded Systems,</a:t>
            </a:r>
            <a:endParaRPr lang="en-US" dirty="0" smtClean="0"/>
          </a:p>
          <a:p>
            <a:r>
              <a:rPr lang="en-US" dirty="0" smtClean="0"/>
              <a:t>OS’s, Compilers, Slides, </a:t>
            </a:r>
            <a:br>
              <a:rPr lang="en-US" dirty="0" smtClean="0"/>
            </a:br>
            <a:r>
              <a:rPr lang="en-US" dirty="0" smtClean="0"/>
              <a:t>Chip Design, </a:t>
            </a:r>
            <a:br>
              <a:rPr lang="en-US" dirty="0" smtClean="0"/>
            </a:br>
            <a:r>
              <a:rPr lang="en-US" dirty="0" smtClean="0"/>
              <a:t>Chip Manufacturing, </a:t>
            </a:r>
            <a:br>
              <a:rPr lang="en-US" dirty="0" smtClean="0"/>
            </a:br>
            <a:r>
              <a:rPr lang="en-US" dirty="0" smtClean="0"/>
              <a:t>Semiconductor Tools,…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448" y="365125"/>
            <a:ext cx="3412737" cy="27301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273" y="4253044"/>
            <a:ext cx="3489707" cy="232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0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Language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https://ccrma.stanford.edu/courses/250a-fall-2005/docs/ComputerLanguagesChart.png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14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programmers…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0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Ada Lovelace</a:t>
            </a:r>
          </a:p>
        </p:txBody>
      </p:sp>
      <p:sp>
        <p:nvSpPr>
          <p:cNvPr id="29698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“First Computer Programmer”</a:t>
            </a:r>
          </a:p>
          <a:p>
            <a:pPr eaLnBrk="1" hangingPunct="1"/>
            <a:r>
              <a:rPr lang="en-US" altLang="en-US" smtClean="0"/>
              <a:t>Born 1815</a:t>
            </a:r>
          </a:p>
          <a:p>
            <a:pPr eaLnBrk="1" hangingPunct="1"/>
            <a:r>
              <a:rPr lang="en-US" altLang="en-US" smtClean="0"/>
              <a:t>Worked with Charles Babbage</a:t>
            </a:r>
          </a:p>
        </p:txBody>
      </p:sp>
      <p:pic>
        <p:nvPicPr>
          <p:cNvPr id="29699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8525" y="1825625"/>
            <a:ext cx="3028950" cy="4351338"/>
          </a:xfrm>
        </p:spPr>
      </p:pic>
      <p:sp>
        <p:nvSpPr>
          <p:cNvPr id="29700" name="TextBox 13"/>
          <p:cNvSpPr txBox="1">
            <a:spLocks noChangeArrowheads="1"/>
          </p:cNvSpPr>
          <p:nvPr/>
        </p:nvSpPr>
        <p:spPr bwMode="auto">
          <a:xfrm>
            <a:off x="3887788" y="6176963"/>
            <a:ext cx="8183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latin typeface="Calibri" panose="020F0502020204030204" pitchFamily="34" charset="0"/>
                <a:hlinkClick r:id="rId4"/>
              </a:rPr>
              <a:t>"Ada Lovelace portrait" by Alfred Edward Chalon - Science &amp; Society Picture Library. Licensed under Public Domain via Commons</a:t>
            </a:r>
            <a:endParaRPr lang="en-US" altLang="en-US" sz="1200">
              <a:latin typeface="Calibri" panose="020F0502020204030204" pitchFamily="34" charset="0"/>
            </a:endParaRPr>
          </a:p>
          <a:p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16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Alan Turing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British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Formalized idea of algorithm and computation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WWII codebreaker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Turing Award named in his honor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Three movies about him…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Prosecuted for being gay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800" dirty="0">
                <a:hlinkClick r:id="rId3"/>
              </a:rPr>
              <a:t>"Sackville Park Turing plaque" by User </a:t>
            </a:r>
            <a:r>
              <a:rPr lang="en-US" sz="1800" dirty="0" err="1">
                <a:hlinkClick r:id="rId3"/>
              </a:rPr>
              <a:t>Lmno</a:t>
            </a:r>
            <a:r>
              <a:rPr lang="en-US" sz="1800" dirty="0">
                <a:hlinkClick r:id="rId3"/>
              </a:rPr>
              <a:t> on </a:t>
            </a:r>
            <a:r>
              <a:rPr lang="en-US" sz="1800" dirty="0" err="1">
                <a:hlinkClick r:id="rId3"/>
              </a:rPr>
              <a:t>en.wikipedia</a:t>
            </a:r>
            <a:r>
              <a:rPr lang="en-US" sz="1800" dirty="0">
                <a:hlinkClick r:id="rId3"/>
              </a:rPr>
              <a:t> - Photograph taken by </a:t>
            </a:r>
            <a:r>
              <a:rPr lang="en-US" sz="1800" dirty="0" err="1">
                <a:hlinkClick r:id="rId3"/>
              </a:rPr>
              <a:t>Lmno</a:t>
            </a:r>
            <a:r>
              <a:rPr lang="en-US" sz="1800" dirty="0">
                <a:hlinkClick r:id="rId3"/>
              </a:rPr>
              <a:t>. Licensed under CC BY-SA 3.0 via </a:t>
            </a:r>
            <a:r>
              <a:rPr lang="en-US" sz="1800" dirty="0" smtClean="0">
                <a:hlinkClick r:id="rId3"/>
              </a:rPr>
              <a:t>Commons</a:t>
            </a:r>
            <a:endParaRPr lang="en-US" sz="1800" dirty="0"/>
          </a:p>
        </p:txBody>
      </p:sp>
      <p:pic>
        <p:nvPicPr>
          <p:cNvPr id="30723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9775" y="1825625"/>
            <a:ext cx="2998788" cy="3898900"/>
          </a:xfrm>
        </p:spPr>
      </p:pic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7058025" y="5724525"/>
            <a:ext cx="3030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latin typeface="Calibri" panose="020F0502020204030204" pitchFamily="34" charset="0"/>
                <a:hlinkClick r:id="rId5"/>
              </a:rPr>
              <a:t>"Alan Turing Aged 16" by Unknown </a:t>
            </a:r>
            <a:endParaRPr lang="en-US" altLang="en-US" sz="1200">
              <a:latin typeface="Calibri" panose="020F0502020204030204" pitchFamily="34" charset="0"/>
              <a:hlinkClick r:id=""/>
            </a:endParaRPr>
          </a:p>
          <a:p>
            <a:r>
              <a:rPr lang="en-US" altLang="en-US" sz="1200">
                <a:latin typeface="Calibri" panose="020F0502020204030204" pitchFamily="34" charset="0"/>
                <a:hlinkClick r:id=""/>
              </a:rPr>
              <a:t>Licensed under Public Domain via Commons</a:t>
            </a:r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41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Donald Knuth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i="1" smtClean="0"/>
              <a:t>The Art of Computer Programming</a:t>
            </a:r>
          </a:p>
          <a:p>
            <a:pPr eaLnBrk="1" hangingPunct="1"/>
            <a:r>
              <a:rPr lang="en-US" altLang="en-US" smtClean="0"/>
              <a:t>Father of analysis of algorithms</a:t>
            </a:r>
          </a:p>
          <a:p>
            <a:pPr eaLnBrk="1" hangingPunct="1"/>
            <a:r>
              <a:rPr lang="en-US" altLang="en-US" smtClean="0"/>
              <a:t>Popularized asymptotic notation</a:t>
            </a:r>
          </a:p>
          <a:p>
            <a:pPr eaLnBrk="1" hangingPunct="1"/>
            <a:r>
              <a:rPr lang="en-US" altLang="en-US" smtClean="0"/>
              <a:t>Creator of Tex</a:t>
            </a:r>
          </a:p>
        </p:txBody>
      </p:sp>
      <p:pic>
        <p:nvPicPr>
          <p:cNvPr id="31747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3088" y="1825625"/>
            <a:ext cx="3203575" cy="3787775"/>
          </a:xfrm>
        </p:spPr>
      </p:pic>
      <p:sp>
        <p:nvSpPr>
          <p:cNvPr id="31748" name="TextBox 5"/>
          <p:cNvSpPr txBox="1">
            <a:spLocks noChangeArrowheads="1"/>
          </p:cNvSpPr>
          <p:nvPr/>
        </p:nvSpPr>
        <p:spPr bwMode="auto">
          <a:xfrm>
            <a:off x="6096000" y="5613400"/>
            <a:ext cx="5602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latin typeface="Calibri" panose="020F0502020204030204" pitchFamily="34" charset="0"/>
              </a:rPr>
              <a:t>"KnuthAtOpenContentAlliance" by Flickr user Jacob Appelbaum, </a:t>
            </a:r>
          </a:p>
          <a:p>
            <a:r>
              <a:rPr lang="en-US" altLang="en-US" sz="1200">
                <a:latin typeface="Calibri" panose="020F0502020204030204" pitchFamily="34" charset="0"/>
              </a:rPr>
              <a:t>uploaded to en.wikipedia by users BeSherman, Duozmo - Flickr.com (via en.wikipedia). </a:t>
            </a:r>
          </a:p>
          <a:p>
            <a:r>
              <a:rPr lang="en-US" altLang="en-US" sz="1200">
                <a:latin typeface="Calibri" panose="020F0502020204030204" pitchFamily="34" charset="0"/>
                <a:hlinkClick r:id="rId4"/>
              </a:rPr>
              <a:t>Licensed under CC BY-SA 2.5 via Commons</a:t>
            </a:r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06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slides created by Bjarne </a:t>
            </a:r>
            <a:r>
              <a:rPr lang="en-US" dirty="0" err="1" smtClean="0"/>
              <a:t>Stroustrup</a:t>
            </a:r>
            <a:r>
              <a:rPr lang="en-US" dirty="0" smtClean="0"/>
              <a:t> and Jennifer Welch </a:t>
            </a:r>
          </a:p>
          <a:p>
            <a:r>
              <a:rPr lang="en-US" dirty="0" smtClean="0"/>
              <a:t>Many images from pixabay.com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37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361</Words>
  <Application>Microsoft Office PowerPoint</Application>
  <PresentationFormat>Widescreen</PresentationFormat>
  <Paragraphs>97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ＭＳ Ｐゴシック</vt:lpstr>
      <vt:lpstr>ＭＳ Ｐゴシック</vt:lpstr>
      <vt:lpstr>Arial</vt:lpstr>
      <vt:lpstr>Calibri</vt:lpstr>
      <vt:lpstr>Rosario</vt:lpstr>
      <vt:lpstr>Office Theme</vt:lpstr>
      <vt:lpstr>Programming</vt:lpstr>
      <vt:lpstr>Programming</vt:lpstr>
      <vt:lpstr>PowerPoint Presentation</vt:lpstr>
      <vt:lpstr>Aircraft</vt:lpstr>
      <vt:lpstr>Ships</vt:lpstr>
      <vt:lpstr>Energy</vt:lpstr>
      <vt:lpstr>Phones</vt:lpstr>
      <vt:lpstr>PowerPoint Presentation</vt:lpstr>
      <vt:lpstr>Where is C++ Used</vt:lpstr>
      <vt:lpstr>Programming Language Tree</vt:lpstr>
      <vt:lpstr>Who are programmers…</vt:lpstr>
      <vt:lpstr>Ada Lovelace</vt:lpstr>
      <vt:lpstr>Alan Turing</vt:lpstr>
      <vt:lpstr>Donald Knuth</vt:lpstr>
      <vt:lpstr>Acknowledgement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jmichael</dc:creator>
  <cp:lastModifiedBy>J. Michael Moore</cp:lastModifiedBy>
  <cp:revision>17</cp:revision>
  <dcterms:created xsi:type="dcterms:W3CDTF">2016-01-20T05:55:12Z</dcterms:created>
  <dcterms:modified xsi:type="dcterms:W3CDTF">2016-05-31T01:54:49Z</dcterms:modified>
</cp:coreProperties>
</file>