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9"/>
  </p:notes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8" autoAdjust="0"/>
    <p:restoredTop sz="94660"/>
  </p:normalViewPr>
  <p:slideViewPr>
    <p:cSldViewPr snapToGrid="0">
      <p:cViewPr varScale="1">
        <p:scale>
          <a:sx n="68" d="100"/>
          <a:sy n="68" d="100"/>
        </p:scale>
        <p:origin x="42" y="2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A26DAB-A9A5-4342-A5EA-3A2F343F319B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FC04B-932C-412C-9285-16EEDA015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614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C04B-932C-412C-9285-16EEDA0152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712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C04B-932C-412C-9285-16EEDA0152B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354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C04B-932C-412C-9285-16EEDA0152B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97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Low </a:t>
            </a:r>
            <a:r>
              <a:rPr lang="en-US" smtClean="0"/>
              <a:t>memory addresses</a:t>
            </a:r>
            <a:r>
              <a:rPr lang="en-US" baseline="0" smtClean="0"/>
              <a:t> at top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C04B-932C-412C-9285-16EEDA0152B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929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C04B-932C-412C-9285-16EEDA0152B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812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C04B-932C-412C-9285-16EEDA0152B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68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557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078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689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81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823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157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270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43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83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817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944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43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405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677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03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5006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6154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316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357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575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304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94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957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68849-8199-44B7-8E45-A1733FAA8BAD}" type="datetimeFigureOut">
              <a:rPr lang="en-US" smtClean="0"/>
              <a:t>18-Jan-19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997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faculty.cs.niu.edu/~mcmahon/CS241/Notes/compile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Organization</a:t>
            </a:r>
            <a:br>
              <a:rPr lang="en-US" dirty="0" smtClean="0"/>
            </a:br>
            <a:r>
              <a:rPr lang="en-US" dirty="0" smtClean="0"/>
              <a:t>&amp; Compilation Process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CSCE </a:t>
            </a:r>
            <a:r>
              <a:rPr lang="en-US" dirty="0" smtClean="0"/>
              <a:t>121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7294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Simplified Model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2079336"/>
            <a:ext cx="2244436" cy="9698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Input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9109364" y="2079336"/>
            <a:ext cx="2244436" cy="9698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Output</a:t>
            </a:r>
            <a:endParaRPr lang="en-US" sz="3600" dirty="0"/>
          </a:p>
        </p:txBody>
      </p:sp>
      <p:sp>
        <p:nvSpPr>
          <p:cNvPr id="6" name="Rounded Rectangle 5"/>
          <p:cNvSpPr/>
          <p:nvPr/>
        </p:nvSpPr>
        <p:spPr>
          <a:xfrm>
            <a:off x="4239491" y="1690688"/>
            <a:ext cx="3713018" cy="476553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665518" y="2079336"/>
            <a:ext cx="2860964" cy="15378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Processor</a:t>
            </a:r>
            <a:endParaRPr lang="en-US" sz="3600" dirty="0"/>
          </a:p>
        </p:txBody>
      </p:sp>
      <p:sp>
        <p:nvSpPr>
          <p:cNvPr id="8" name="Oval 7"/>
          <p:cNvSpPr/>
          <p:nvPr/>
        </p:nvSpPr>
        <p:spPr>
          <a:xfrm>
            <a:off x="4665518" y="4674753"/>
            <a:ext cx="2860964" cy="15378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Memory</a:t>
            </a:r>
            <a:endParaRPr lang="en-US" sz="3600" dirty="0"/>
          </a:p>
        </p:txBody>
      </p:sp>
      <p:sp>
        <p:nvSpPr>
          <p:cNvPr id="9" name="Right Arrow 8"/>
          <p:cNvSpPr/>
          <p:nvPr/>
        </p:nvSpPr>
        <p:spPr>
          <a:xfrm>
            <a:off x="3190009" y="2397990"/>
            <a:ext cx="942109" cy="33250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8096250" y="2397989"/>
            <a:ext cx="942109" cy="33250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-Down Arrow 11"/>
          <p:cNvSpPr/>
          <p:nvPr/>
        </p:nvSpPr>
        <p:spPr>
          <a:xfrm>
            <a:off x="5951826" y="3617191"/>
            <a:ext cx="288347" cy="1057562"/>
          </a:xfrm>
          <a:prstGeom prst="up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 rot="19578297">
            <a:off x="8541151" y="4603856"/>
            <a:ext cx="30555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C00000"/>
                </a:solidFill>
              </a:rPr>
              <a:t>Abstraction</a:t>
            </a:r>
            <a:endParaRPr lang="en-US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94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  <p:bldP spid="12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Usually stored in RAM</a:t>
            </a:r>
          </a:p>
          <a:p>
            <a:r>
              <a:rPr lang="en-US" dirty="0" smtClean="0"/>
              <a:t>Composed of ones and zeroes</a:t>
            </a:r>
          </a:p>
          <a:p>
            <a:r>
              <a:rPr lang="en-US" dirty="0" smtClean="0"/>
              <a:t>Address for each byte (group of 8 bits)</a:t>
            </a:r>
          </a:p>
          <a:p>
            <a:pPr lvl="1"/>
            <a:r>
              <a:rPr lang="en-US" dirty="0" smtClean="0"/>
              <a:t>Physical Address</a:t>
            </a:r>
          </a:p>
          <a:p>
            <a:pPr lvl="1"/>
            <a:r>
              <a:rPr lang="en-US" dirty="0" smtClean="0"/>
              <a:t>Logical Address</a:t>
            </a:r>
          </a:p>
          <a:p>
            <a:pPr lvl="1"/>
            <a:r>
              <a:rPr lang="en-US" dirty="0" smtClean="0"/>
              <a:t>Starts at zero</a:t>
            </a:r>
          </a:p>
        </p:txBody>
      </p:sp>
    </p:spTree>
    <p:extLst>
      <p:ext uri="{BB962C8B-B14F-4D97-AF65-F5344CB8AC3E}">
        <p14:creationId xmlns:p14="http://schemas.microsoft.com/office/powerpoint/2010/main" val="402534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1690688"/>
            <a:ext cx="3289609" cy="45273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smtClean="0"/>
              <a:t>Memory</a:t>
            </a:r>
            <a:endParaRPr lang="en-US" sz="6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Layout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" y="1690688"/>
            <a:ext cx="3289609" cy="98130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Code</a:t>
            </a:r>
            <a:endParaRPr lang="en-US" sz="3600" dirty="0"/>
          </a:p>
        </p:txBody>
      </p:sp>
      <p:sp>
        <p:nvSpPr>
          <p:cNvPr id="6" name="Rectangle 5"/>
          <p:cNvSpPr/>
          <p:nvPr/>
        </p:nvSpPr>
        <p:spPr>
          <a:xfrm>
            <a:off x="838200" y="2671995"/>
            <a:ext cx="3289609" cy="47950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Static Data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838200" y="3151498"/>
            <a:ext cx="3289609" cy="1325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Heap / </a:t>
            </a:r>
            <a:br>
              <a:rPr lang="en-US" sz="3600" dirty="0" smtClean="0"/>
            </a:br>
            <a:r>
              <a:rPr lang="en-US" sz="3600" dirty="0" smtClean="0"/>
              <a:t>Free Store</a:t>
            </a:r>
            <a:endParaRPr lang="en-US" sz="3600" dirty="0"/>
          </a:p>
        </p:txBody>
      </p:sp>
      <p:sp>
        <p:nvSpPr>
          <p:cNvPr id="10" name="Rectangle 9"/>
          <p:cNvSpPr/>
          <p:nvPr/>
        </p:nvSpPr>
        <p:spPr>
          <a:xfrm>
            <a:off x="838200" y="5709424"/>
            <a:ext cx="3289609" cy="49750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Stack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4962292" y="3019461"/>
            <a:ext cx="52743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Stack and heap </a:t>
            </a:r>
            <a:br>
              <a:rPr lang="en-US" sz="4000" dirty="0" smtClean="0"/>
            </a:br>
            <a:r>
              <a:rPr lang="en-US" sz="4000" dirty="0" smtClean="0"/>
              <a:t>grow toward each other.</a:t>
            </a:r>
            <a:endParaRPr lang="en-US" sz="4000" dirty="0"/>
          </a:p>
        </p:txBody>
      </p:sp>
      <p:sp>
        <p:nvSpPr>
          <p:cNvPr id="8" name="Rectangle 7"/>
          <p:cNvSpPr/>
          <p:nvPr/>
        </p:nvSpPr>
        <p:spPr>
          <a:xfrm>
            <a:off x="838200" y="5018049"/>
            <a:ext cx="3289609" cy="118888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Stack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838200" y="3151498"/>
            <a:ext cx="3289609" cy="16992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Heap / </a:t>
            </a:r>
            <a:br>
              <a:rPr lang="en-US" sz="3600" dirty="0" smtClean="0"/>
            </a:br>
            <a:r>
              <a:rPr lang="en-US" sz="3600" dirty="0" smtClean="0"/>
              <a:t>Free Store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8230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9" grpId="1" animBg="1"/>
      <p:bldP spid="10" grpId="0" animBg="1"/>
      <p:bldP spid="10" grpId="1" animBg="1"/>
      <p:bldP spid="11" grpId="0"/>
      <p:bldP spid="8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Compilation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Starting with source code (e.g. C++) and converting it into machine code that the computer can run.</a:t>
            </a:r>
          </a:p>
          <a:p>
            <a:r>
              <a:rPr lang="en-US" dirty="0" smtClean="0"/>
              <a:t>When using our IDE, the process appears like this: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4001294"/>
            <a:ext cx="2623930" cy="13119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Source Code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8729870" y="4001294"/>
            <a:ext cx="2623930" cy="13119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Executable File</a:t>
            </a:r>
            <a:endParaRPr lang="en-US" sz="3600" dirty="0"/>
          </a:p>
        </p:txBody>
      </p:sp>
      <p:sp>
        <p:nvSpPr>
          <p:cNvPr id="6" name="Oval 5"/>
          <p:cNvSpPr/>
          <p:nvPr/>
        </p:nvSpPr>
        <p:spPr>
          <a:xfrm>
            <a:off x="4694582" y="3874966"/>
            <a:ext cx="2802835" cy="156461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Compile</a:t>
            </a:r>
            <a:endParaRPr lang="en-US" sz="3600" dirty="0"/>
          </a:p>
        </p:txBody>
      </p:sp>
      <p:sp>
        <p:nvSpPr>
          <p:cNvPr id="7" name="Right Arrow 6"/>
          <p:cNvSpPr/>
          <p:nvPr/>
        </p:nvSpPr>
        <p:spPr>
          <a:xfrm>
            <a:off x="3530600" y="4472608"/>
            <a:ext cx="1036982" cy="377687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7624417" y="4472608"/>
            <a:ext cx="1036982" cy="377687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39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Actual Process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74726" y="6262337"/>
            <a:ext cx="6230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http://faculty.cs.niu.edu/~mcmahon/CS241/Notes/compile.html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 rot="5400000">
            <a:off x="-89022" y="2475549"/>
            <a:ext cx="2623930" cy="7694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Source Code</a:t>
            </a:r>
            <a:endParaRPr lang="en-US" sz="3600" dirty="0"/>
          </a:p>
        </p:txBody>
      </p:sp>
      <p:sp>
        <p:nvSpPr>
          <p:cNvPr id="8" name="Rectangle 7"/>
          <p:cNvSpPr/>
          <p:nvPr/>
        </p:nvSpPr>
        <p:spPr>
          <a:xfrm rot="5400000">
            <a:off x="1357769" y="3465286"/>
            <a:ext cx="4603404" cy="7694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Expanded Source Code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 rot="5400000">
            <a:off x="4585250" y="2674333"/>
            <a:ext cx="3021499" cy="7694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Assembler File</a:t>
            </a:r>
            <a:endParaRPr lang="en-US" sz="3600" dirty="0"/>
          </a:p>
        </p:txBody>
      </p:sp>
      <p:sp>
        <p:nvSpPr>
          <p:cNvPr id="10" name="Rectangle 9"/>
          <p:cNvSpPr/>
          <p:nvPr/>
        </p:nvSpPr>
        <p:spPr>
          <a:xfrm rot="5400000">
            <a:off x="6852946" y="2863176"/>
            <a:ext cx="3399185" cy="7694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Object Code File</a:t>
            </a:r>
            <a:endParaRPr lang="en-US" sz="3600" dirty="0"/>
          </a:p>
        </p:txBody>
      </p:sp>
      <p:sp>
        <p:nvSpPr>
          <p:cNvPr id="11" name="Rectangle 10"/>
          <p:cNvSpPr/>
          <p:nvPr/>
        </p:nvSpPr>
        <p:spPr>
          <a:xfrm rot="5400000">
            <a:off x="9269463" y="2899489"/>
            <a:ext cx="3399185" cy="76948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Executable File</a:t>
            </a:r>
            <a:endParaRPr lang="en-US" sz="3600" dirty="0"/>
          </a:p>
        </p:txBody>
      </p:sp>
      <p:sp>
        <p:nvSpPr>
          <p:cNvPr id="12" name="Rectangle 11"/>
          <p:cNvSpPr/>
          <p:nvPr/>
        </p:nvSpPr>
        <p:spPr>
          <a:xfrm rot="5400000">
            <a:off x="-149494" y="4837217"/>
            <a:ext cx="2364058" cy="114458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#included header files</a:t>
            </a:r>
            <a:endParaRPr lang="en-US" sz="3600" dirty="0"/>
          </a:p>
        </p:txBody>
      </p:sp>
      <p:sp>
        <p:nvSpPr>
          <p:cNvPr id="13" name="Oval 12"/>
          <p:cNvSpPr/>
          <p:nvPr/>
        </p:nvSpPr>
        <p:spPr>
          <a:xfrm rot="5400000">
            <a:off x="-52237" y="3692222"/>
            <a:ext cx="5006898" cy="79173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C++ Preprocessor</a:t>
            </a:r>
            <a:endParaRPr lang="en-US" sz="3600" dirty="0"/>
          </a:p>
        </p:txBody>
      </p:sp>
      <p:sp>
        <p:nvSpPr>
          <p:cNvPr id="14" name="Oval 13"/>
          <p:cNvSpPr/>
          <p:nvPr/>
        </p:nvSpPr>
        <p:spPr>
          <a:xfrm rot="5400000">
            <a:off x="3395397" y="2681366"/>
            <a:ext cx="2985186" cy="79173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Compiler</a:t>
            </a:r>
            <a:endParaRPr lang="en-US" sz="3600" dirty="0"/>
          </a:p>
        </p:txBody>
      </p:sp>
      <p:sp>
        <p:nvSpPr>
          <p:cNvPr id="15" name="Oval 14"/>
          <p:cNvSpPr/>
          <p:nvPr/>
        </p:nvSpPr>
        <p:spPr>
          <a:xfrm rot="5400000">
            <a:off x="5813519" y="2663210"/>
            <a:ext cx="3021499" cy="79173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Assembler</a:t>
            </a:r>
            <a:endParaRPr lang="en-US" sz="3600" dirty="0"/>
          </a:p>
        </p:txBody>
      </p:sp>
      <p:sp>
        <p:nvSpPr>
          <p:cNvPr id="16" name="Oval 15"/>
          <p:cNvSpPr/>
          <p:nvPr/>
        </p:nvSpPr>
        <p:spPr>
          <a:xfrm rot="5400000">
            <a:off x="8079111" y="2870209"/>
            <a:ext cx="3362873" cy="79173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Linker</a:t>
            </a:r>
            <a:endParaRPr lang="en-US" sz="3600" dirty="0"/>
          </a:p>
        </p:txBody>
      </p:sp>
      <p:sp>
        <p:nvSpPr>
          <p:cNvPr id="17" name="Rectangle 16"/>
          <p:cNvSpPr/>
          <p:nvPr/>
        </p:nvSpPr>
        <p:spPr>
          <a:xfrm>
            <a:off x="4892700" y="5117750"/>
            <a:ext cx="4071400" cy="114458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Object Code for Library Functions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607688" y="2860294"/>
            <a:ext cx="467917" cy="305480"/>
          </a:xfrm>
          <a:prstGeom prst="straightConnector1">
            <a:avLst/>
          </a:prstGeom>
          <a:ln w="76200">
            <a:solidFill>
              <a:srgbClr val="00206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2" idx="0"/>
          </p:cNvCxnSpPr>
          <p:nvPr/>
        </p:nvCxnSpPr>
        <p:spPr>
          <a:xfrm flipV="1">
            <a:off x="1604828" y="5117750"/>
            <a:ext cx="534767" cy="291760"/>
          </a:xfrm>
          <a:prstGeom prst="straightConnector1">
            <a:avLst/>
          </a:prstGeom>
          <a:ln w="76200">
            <a:solidFill>
              <a:srgbClr val="00206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3" idx="0"/>
          </p:cNvCxnSpPr>
          <p:nvPr/>
        </p:nvCxnSpPr>
        <p:spPr>
          <a:xfrm flipV="1">
            <a:off x="2847080" y="3954029"/>
            <a:ext cx="444798" cy="134061"/>
          </a:xfrm>
          <a:prstGeom prst="straightConnector1">
            <a:avLst/>
          </a:prstGeom>
          <a:ln w="76200">
            <a:solidFill>
              <a:srgbClr val="00206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8" idx="0"/>
          </p:cNvCxnSpPr>
          <p:nvPr/>
        </p:nvCxnSpPr>
        <p:spPr>
          <a:xfrm flipV="1">
            <a:off x="4044216" y="3657600"/>
            <a:ext cx="489915" cy="192431"/>
          </a:xfrm>
          <a:prstGeom prst="straightConnector1">
            <a:avLst/>
          </a:prstGeom>
          <a:ln w="76200">
            <a:solidFill>
              <a:srgbClr val="00206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4" idx="0"/>
            <a:endCxn id="9" idx="2"/>
          </p:cNvCxnSpPr>
          <p:nvPr/>
        </p:nvCxnSpPr>
        <p:spPr>
          <a:xfrm flipV="1">
            <a:off x="5283858" y="3059078"/>
            <a:ext cx="427397" cy="18156"/>
          </a:xfrm>
          <a:prstGeom prst="straightConnector1">
            <a:avLst/>
          </a:prstGeom>
          <a:ln w="76200">
            <a:solidFill>
              <a:srgbClr val="00206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9" idx="0"/>
            <a:endCxn id="15" idx="4"/>
          </p:cNvCxnSpPr>
          <p:nvPr/>
        </p:nvCxnSpPr>
        <p:spPr>
          <a:xfrm>
            <a:off x="6480744" y="3059078"/>
            <a:ext cx="447657" cy="1"/>
          </a:xfrm>
          <a:prstGeom prst="straightConnector1">
            <a:avLst/>
          </a:prstGeom>
          <a:ln w="76200">
            <a:solidFill>
              <a:srgbClr val="00206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5" idx="0"/>
          </p:cNvCxnSpPr>
          <p:nvPr/>
        </p:nvCxnSpPr>
        <p:spPr>
          <a:xfrm flipV="1">
            <a:off x="7720137" y="3059077"/>
            <a:ext cx="447158" cy="2"/>
          </a:xfrm>
          <a:prstGeom prst="straightConnector1">
            <a:avLst/>
          </a:prstGeom>
          <a:ln w="76200">
            <a:solidFill>
              <a:srgbClr val="00206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0" idx="0"/>
            <a:endCxn id="16" idx="4"/>
          </p:cNvCxnSpPr>
          <p:nvPr/>
        </p:nvCxnSpPr>
        <p:spPr>
          <a:xfrm>
            <a:off x="8937283" y="3247921"/>
            <a:ext cx="427397" cy="18157"/>
          </a:xfrm>
          <a:prstGeom prst="straightConnector1">
            <a:avLst/>
          </a:prstGeom>
          <a:ln w="76200">
            <a:solidFill>
              <a:srgbClr val="00206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6" idx="0"/>
            <a:endCxn id="11" idx="2"/>
          </p:cNvCxnSpPr>
          <p:nvPr/>
        </p:nvCxnSpPr>
        <p:spPr>
          <a:xfrm>
            <a:off x="10156416" y="3266078"/>
            <a:ext cx="427895" cy="18156"/>
          </a:xfrm>
          <a:prstGeom prst="straightConnector1">
            <a:avLst/>
          </a:prstGeom>
          <a:ln w="76200">
            <a:solidFill>
              <a:srgbClr val="00206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17" idx="3"/>
          </p:cNvCxnSpPr>
          <p:nvPr/>
        </p:nvCxnSpPr>
        <p:spPr>
          <a:xfrm flipV="1">
            <a:off x="8964100" y="4823311"/>
            <a:ext cx="637100" cy="866732"/>
          </a:xfrm>
          <a:prstGeom prst="straightConnector1">
            <a:avLst/>
          </a:prstGeom>
          <a:ln w="76200">
            <a:solidFill>
              <a:srgbClr val="00206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00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36393B"/>
      </a:dk2>
      <a:lt2>
        <a:srgbClr val="D3E0E5"/>
      </a:lt2>
      <a:accent1>
        <a:srgbClr val="8D1D00"/>
      </a:accent1>
      <a:accent2>
        <a:srgbClr val="FFA830"/>
      </a:accent2>
      <a:accent3>
        <a:srgbClr val="BBC43B"/>
      </a:accent3>
      <a:accent4>
        <a:srgbClr val="35B8A9"/>
      </a:accent4>
      <a:accent5>
        <a:srgbClr val="4684D0"/>
      </a:accent5>
      <a:accent6>
        <a:srgbClr val="784C9C"/>
      </a:accent6>
      <a:hlink>
        <a:srgbClr val="BC2700"/>
      </a:hlink>
      <a:folHlink>
        <a:srgbClr val="E3791C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TM02900771[[fn=Slice]]</Template>
  <TotalTime>240</TotalTime>
  <Words>137</Words>
  <Application>Microsoft Office PowerPoint</Application>
  <PresentationFormat>Widescreen</PresentationFormat>
  <Paragraphs>50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Wingdings 2</vt:lpstr>
      <vt:lpstr>HDOfficeLightV0</vt:lpstr>
      <vt:lpstr>Office Theme</vt:lpstr>
      <vt:lpstr>Computer Organization &amp; Compilation Process</vt:lpstr>
      <vt:lpstr>Simplified Model</vt:lpstr>
      <vt:lpstr>Memory</vt:lpstr>
      <vt:lpstr>Memory Layout</vt:lpstr>
      <vt:lpstr>Compilation Process</vt:lpstr>
      <vt:lpstr>Actual Process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jmichael</dc:creator>
  <cp:lastModifiedBy>Ritchey, Philip C</cp:lastModifiedBy>
  <cp:revision>33</cp:revision>
  <dcterms:created xsi:type="dcterms:W3CDTF">2016-01-20T05:55:12Z</dcterms:created>
  <dcterms:modified xsi:type="dcterms:W3CDTF">2019-01-18T19:52:25Z</dcterms:modified>
</cp:coreProperties>
</file>