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Lst>
  <p:notesMasterIdLst>
    <p:notesMasterId r:id="rId89"/>
  </p:notesMasterIdLst>
  <p:handoutMasterIdLst>
    <p:handoutMasterId r:id="rId90"/>
  </p:handoutMasterIdLst>
  <p:sldIdLst>
    <p:sldId id="373" r:id="rId2"/>
    <p:sldId id="375" r:id="rId3"/>
    <p:sldId id="515" r:id="rId4"/>
    <p:sldId id="377" r:id="rId5"/>
    <p:sldId id="378" r:id="rId6"/>
    <p:sldId id="534" r:id="rId7"/>
    <p:sldId id="533" r:id="rId8"/>
    <p:sldId id="538" r:id="rId9"/>
    <p:sldId id="536" r:id="rId10"/>
    <p:sldId id="528" r:id="rId11"/>
    <p:sldId id="527" r:id="rId12"/>
    <p:sldId id="526" r:id="rId13"/>
    <p:sldId id="548" r:id="rId14"/>
    <p:sldId id="549" r:id="rId15"/>
    <p:sldId id="544" r:id="rId16"/>
    <p:sldId id="545" r:id="rId17"/>
    <p:sldId id="546" r:id="rId18"/>
    <p:sldId id="547" r:id="rId19"/>
    <p:sldId id="537" r:id="rId20"/>
    <p:sldId id="456" r:id="rId21"/>
    <p:sldId id="457" r:id="rId22"/>
    <p:sldId id="399" r:id="rId23"/>
    <p:sldId id="458" r:id="rId24"/>
    <p:sldId id="390" r:id="rId25"/>
    <p:sldId id="391" r:id="rId26"/>
    <p:sldId id="392" r:id="rId27"/>
    <p:sldId id="394" r:id="rId28"/>
    <p:sldId id="393" r:id="rId29"/>
    <p:sldId id="395" r:id="rId30"/>
    <p:sldId id="396" r:id="rId31"/>
    <p:sldId id="397" r:id="rId32"/>
    <p:sldId id="401" r:id="rId33"/>
    <p:sldId id="403" r:id="rId34"/>
    <p:sldId id="460" r:id="rId35"/>
    <p:sldId id="459" r:id="rId36"/>
    <p:sldId id="405" r:id="rId37"/>
    <p:sldId id="414" r:id="rId38"/>
    <p:sldId id="413" r:id="rId39"/>
    <p:sldId id="415" r:id="rId40"/>
    <p:sldId id="416" r:id="rId41"/>
    <p:sldId id="417" r:id="rId42"/>
    <p:sldId id="412" r:id="rId43"/>
    <p:sldId id="419" r:id="rId44"/>
    <p:sldId id="420" r:id="rId45"/>
    <p:sldId id="421" r:id="rId46"/>
    <p:sldId id="422" r:id="rId47"/>
    <p:sldId id="418" r:id="rId48"/>
    <p:sldId id="523" r:id="rId49"/>
    <p:sldId id="423" r:id="rId50"/>
    <p:sldId id="424" r:id="rId51"/>
    <p:sldId id="434" r:id="rId52"/>
    <p:sldId id="433" r:id="rId53"/>
    <p:sldId id="432" r:id="rId54"/>
    <p:sldId id="516" r:id="rId55"/>
    <p:sldId id="431" r:id="rId56"/>
    <p:sldId id="430" r:id="rId57"/>
    <p:sldId id="429" r:id="rId58"/>
    <p:sldId id="428" r:id="rId59"/>
    <p:sldId id="530" r:id="rId60"/>
    <p:sldId id="436" r:id="rId61"/>
    <p:sldId id="435" r:id="rId62"/>
    <p:sldId id="440" r:id="rId63"/>
    <p:sldId id="439" r:id="rId64"/>
    <p:sldId id="454" r:id="rId65"/>
    <p:sldId id="441" r:id="rId66"/>
    <p:sldId id="517" r:id="rId67"/>
    <p:sldId id="444" r:id="rId68"/>
    <p:sldId id="443" r:id="rId69"/>
    <p:sldId id="442" r:id="rId70"/>
    <p:sldId id="448" r:id="rId71"/>
    <p:sldId id="447" r:id="rId72"/>
    <p:sldId id="445" r:id="rId73"/>
    <p:sldId id="446" r:id="rId74"/>
    <p:sldId id="467" r:id="rId75"/>
    <p:sldId id="462" r:id="rId76"/>
    <p:sldId id="461" r:id="rId77"/>
    <p:sldId id="499" r:id="rId78"/>
    <p:sldId id="505" r:id="rId79"/>
    <p:sldId id="508" r:id="rId80"/>
    <p:sldId id="522" r:id="rId81"/>
    <p:sldId id="521" r:id="rId82"/>
    <p:sldId id="520" r:id="rId83"/>
    <p:sldId id="519" r:id="rId84"/>
    <p:sldId id="532" r:id="rId85"/>
    <p:sldId id="531" r:id="rId86"/>
    <p:sldId id="450" r:id="rId87"/>
    <p:sldId id="514" r:id="rId88"/>
  </p:sldIdLst>
  <p:sldSz cx="9144000" cy="6858000" type="screen4x3"/>
  <p:notesSz cx="7099300" cy="10234613"/>
  <p:defaultTextStyle>
    <a:defPPr>
      <a:defRPr lang="zh-CN"/>
    </a:defPPr>
    <a:lvl1pPr algn="l" rtl="0" eaLnBrk="0" fontAlgn="base" hangingPunct="0">
      <a:spcBef>
        <a:spcPct val="0"/>
      </a:spcBef>
      <a:spcAft>
        <a:spcPct val="0"/>
      </a:spcAft>
      <a:defRPr kern="1200">
        <a:solidFill>
          <a:schemeClr val="tx1"/>
        </a:solidFill>
        <a:latin typeface="Tahoma" panose="020B060403050404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Tahoma" panose="020B060403050404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Tahoma" panose="020B060403050404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Tahoma" panose="020B060403050404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Tahoma" panose="020B060403050404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000000"/>
    <a:srgbClr val="FF6600"/>
    <a:srgbClr val="FFCC66"/>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717" autoAdjust="0"/>
    <p:restoredTop sz="94011" autoAdjust="0"/>
  </p:normalViewPr>
  <p:slideViewPr>
    <p:cSldViewPr>
      <p:cViewPr varScale="1">
        <p:scale>
          <a:sx n="103" d="100"/>
          <a:sy n="103" d="100"/>
        </p:scale>
        <p:origin x="1086"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handoutMaster" Target="handoutMasters/handout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US" altLang="zh-CN"/>
          </a:p>
        </p:txBody>
      </p:sp>
      <p:sp>
        <p:nvSpPr>
          <p:cNvPr id="102403" name="Rectangle 3"/>
          <p:cNvSpPr>
            <a:spLocks noGrp="1" noChangeArrowheads="1"/>
          </p:cNvSpPr>
          <p:nvPr>
            <p:ph type="dt" sz="quarter" idx="1"/>
          </p:nvPr>
        </p:nvSpPr>
        <p:spPr bwMode="auto">
          <a:xfrm>
            <a:off x="4021138"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US" altLang="zh-CN"/>
          </a:p>
        </p:txBody>
      </p:sp>
      <p:sp>
        <p:nvSpPr>
          <p:cNvPr id="102404" name="Rectangle 4"/>
          <p:cNvSpPr>
            <a:spLocks noGrp="1" noChangeArrowheads="1"/>
          </p:cNvSpPr>
          <p:nvPr>
            <p:ph type="ftr" sz="quarter" idx="2"/>
          </p:nvPr>
        </p:nvSpPr>
        <p:spPr bwMode="auto">
          <a:xfrm>
            <a:off x="0" y="9721850"/>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US" altLang="zh-CN"/>
          </a:p>
        </p:txBody>
      </p:sp>
      <p:sp>
        <p:nvSpPr>
          <p:cNvPr id="102405" name="Rectangle 5"/>
          <p:cNvSpPr>
            <a:spLocks noGrp="1" noChangeArrowheads="1"/>
          </p:cNvSpPr>
          <p:nvPr>
            <p:ph type="sldNum" sz="quarter" idx="3"/>
          </p:nvPr>
        </p:nvSpPr>
        <p:spPr bwMode="auto">
          <a:xfrm>
            <a:off x="4021138" y="9721850"/>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atin typeface="Arial" panose="020B0604020202020204" pitchFamily="34" charset="0"/>
              </a:defRPr>
            </a:lvl1pPr>
          </a:lstStyle>
          <a:p>
            <a:pPr>
              <a:defRPr/>
            </a:pPr>
            <a:fld id="{B866BC4B-737E-4F39-A28A-3C5045C49C6B}" type="slidenum">
              <a:rPr lang="en-US" altLang="zh-CN"/>
              <a:pPr>
                <a:defRPr/>
              </a:pPr>
              <a:t>‹#›</a:t>
            </a:fld>
            <a:endParaRPr lang="en-US" altLang="zh-CN"/>
          </a:p>
        </p:txBody>
      </p:sp>
    </p:spTree>
    <p:extLst>
      <p:ext uri="{BB962C8B-B14F-4D97-AF65-F5344CB8AC3E}">
        <p14:creationId xmlns:p14="http://schemas.microsoft.com/office/powerpoint/2010/main" val="42222135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6575" cy="511175"/>
          </a:xfrm>
          <a:prstGeom prst="rect">
            <a:avLst/>
          </a:prstGeom>
        </p:spPr>
        <p:txBody>
          <a:bodyPr vert="horz" lIns="91440" tIns="45720" rIns="91440" bIns="45720" rtlCol="0"/>
          <a:lstStyle>
            <a:lvl1pPr algn="l" eaLnBrk="1" hangingPunct="1">
              <a:defRPr sz="1200"/>
            </a:lvl1pPr>
          </a:lstStyle>
          <a:p>
            <a:pPr>
              <a:defRPr/>
            </a:pPr>
            <a:endParaRPr lang="zh-CN" altLang="en-US"/>
          </a:p>
        </p:txBody>
      </p:sp>
      <p:sp>
        <p:nvSpPr>
          <p:cNvPr id="3" name="日期占位符 2"/>
          <p:cNvSpPr>
            <a:spLocks noGrp="1"/>
          </p:cNvSpPr>
          <p:nvPr>
            <p:ph type="dt" idx="1"/>
          </p:nvPr>
        </p:nvSpPr>
        <p:spPr>
          <a:xfrm>
            <a:off x="4021138" y="0"/>
            <a:ext cx="3076575" cy="511175"/>
          </a:xfrm>
          <a:prstGeom prst="rect">
            <a:avLst/>
          </a:prstGeom>
        </p:spPr>
        <p:txBody>
          <a:bodyPr vert="horz" lIns="91440" tIns="45720" rIns="91440" bIns="45720" rtlCol="0"/>
          <a:lstStyle>
            <a:lvl1pPr algn="r" eaLnBrk="1" hangingPunct="1">
              <a:defRPr sz="1200"/>
            </a:lvl1pPr>
          </a:lstStyle>
          <a:p>
            <a:pPr>
              <a:defRPr/>
            </a:pPr>
            <a:fld id="{1D063750-6AB0-4AAE-B16E-9FF0ACF8F40E}" type="datetimeFigureOut">
              <a:rPr lang="zh-CN" altLang="en-US"/>
              <a:pPr>
                <a:defRPr/>
              </a:pPr>
              <a:t>2024/4/5</a:t>
            </a:fld>
            <a:endParaRPr lang="zh-CN" altLang="en-US"/>
          </a:p>
        </p:txBody>
      </p:sp>
      <p:sp>
        <p:nvSpPr>
          <p:cNvPr id="4" name="幻灯片图像占位符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709613" y="4860925"/>
            <a:ext cx="5680075" cy="4605338"/>
          </a:xfrm>
          <a:prstGeom prst="rect">
            <a:avLst/>
          </a:prstGeom>
        </p:spPr>
        <p:txBody>
          <a:bodyPr vert="horz" lIns="91440" tIns="45720" rIns="91440" bIns="45720" rtlCol="0">
            <a:normAutofit/>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9721850"/>
            <a:ext cx="3076575" cy="511175"/>
          </a:xfrm>
          <a:prstGeom prst="rect">
            <a:avLst/>
          </a:prstGeom>
        </p:spPr>
        <p:txBody>
          <a:bodyPr vert="horz" lIns="91440" tIns="45720" rIns="91440" bIns="45720" rtlCol="0" anchor="b"/>
          <a:lstStyle>
            <a:lvl1pPr algn="l" eaLnBrk="1" hangingPunct="1">
              <a:defRPr sz="1200"/>
            </a:lvl1pPr>
          </a:lstStyle>
          <a:p>
            <a:pPr>
              <a:defRPr/>
            </a:pPr>
            <a:endParaRPr lang="zh-CN" altLang="en-US"/>
          </a:p>
        </p:txBody>
      </p:sp>
      <p:sp>
        <p:nvSpPr>
          <p:cNvPr id="7" name="灯片编号占位符 6"/>
          <p:cNvSpPr>
            <a:spLocks noGrp="1"/>
          </p:cNvSpPr>
          <p:nvPr>
            <p:ph type="sldNum" sz="quarter" idx="5"/>
          </p:nvPr>
        </p:nvSpPr>
        <p:spPr>
          <a:xfrm>
            <a:off x="4021138" y="9721850"/>
            <a:ext cx="3076575" cy="51117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00522932-3FB4-4BCB-837E-E009D7CF01D0}" type="slidenum">
              <a:rPr lang="zh-CN" altLang="en-US"/>
              <a:pPr>
                <a:defRPr/>
              </a:pPr>
              <a:t>‹#›</a:t>
            </a:fld>
            <a:endParaRPr lang="zh-CN" altLang="en-US"/>
          </a:p>
        </p:txBody>
      </p:sp>
    </p:spTree>
    <p:extLst>
      <p:ext uri="{BB962C8B-B14F-4D97-AF65-F5344CB8AC3E}">
        <p14:creationId xmlns:p14="http://schemas.microsoft.com/office/powerpoint/2010/main" val="18854063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4" name="Freeform 4"/>
          <p:cNvSpPr>
            <a:spLocks/>
          </p:cNvSpPr>
          <p:nvPr/>
        </p:nvSpPr>
        <p:spPr bwMode="auto">
          <a:xfrm>
            <a:off x="285750" y="2803525"/>
            <a:ext cx="1588" cy="3035300"/>
          </a:xfrm>
          <a:custGeom>
            <a:avLst/>
            <a:gdLst>
              <a:gd name="T0" fmla="*/ 0 w 1588"/>
              <a:gd name="T1" fmla="*/ 0 h 1912"/>
              <a:gd name="T2" fmla="*/ 0 w 1588"/>
              <a:gd name="T3" fmla="*/ 2147483646 h 1912"/>
              <a:gd name="T4" fmla="*/ 0 w 1588"/>
              <a:gd name="T5" fmla="*/ 2147483646 h 1912"/>
              <a:gd name="T6" fmla="*/ 0 w 1588"/>
              <a:gd name="T7" fmla="*/ 2147483646 h 1912"/>
              <a:gd name="T8" fmla="*/ 0 w 1588"/>
              <a:gd name="T9" fmla="*/ 2147483646 h 1912"/>
              <a:gd name="T10" fmla="*/ 0 w 1588"/>
              <a:gd name="T11" fmla="*/ 2147483646 h 1912"/>
              <a:gd name="T12" fmla="*/ 0 w 1588"/>
              <a:gd name="T13" fmla="*/ 0 h 1912"/>
              <a:gd name="T14" fmla="*/ 0 w 1588"/>
              <a:gd name="T15" fmla="*/ 0 h 19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88" h="1912">
                <a:moveTo>
                  <a:pt x="0" y="0"/>
                </a:moveTo>
                <a:lnTo>
                  <a:pt x="0" y="6"/>
                </a:lnTo>
                <a:lnTo>
                  <a:pt x="0" y="60"/>
                </a:lnTo>
                <a:lnTo>
                  <a:pt x="0" y="1912"/>
                </a:lnTo>
                <a:lnTo>
                  <a:pt x="0" y="0"/>
                </a:lnTo>
                <a:close/>
              </a:path>
            </a:pathLst>
          </a:custGeom>
          <a:solidFill>
            <a:srgbClr val="6BBA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4818" name="Rectangle 2"/>
          <p:cNvSpPr>
            <a:spLocks noGrp="1" noChangeArrowheads="1"/>
          </p:cNvSpPr>
          <p:nvPr>
            <p:ph type="ctrTitle" sz="quarter"/>
          </p:nvPr>
        </p:nvSpPr>
        <p:spPr>
          <a:xfrm>
            <a:off x="685800" y="1997075"/>
            <a:ext cx="7772400" cy="1431925"/>
          </a:xfrm>
        </p:spPr>
        <p:txBody>
          <a:bodyPr anchor="b" anchorCtr="1"/>
          <a:lstStyle>
            <a:lvl1pPr algn="ctr">
              <a:defRPr/>
            </a:lvl1pPr>
          </a:lstStyle>
          <a:p>
            <a:r>
              <a:rPr lang="zh-CN" altLang="en-US"/>
              <a:t>单击此处编辑母版标题样式</a:t>
            </a:r>
          </a:p>
        </p:txBody>
      </p:sp>
      <p:sp>
        <p:nvSpPr>
          <p:cNvPr id="34819" name="Rectangle 3"/>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zh-CN" altLang="en-US"/>
              <a:t>单击此处编辑母版副标题样式</a:t>
            </a:r>
          </a:p>
        </p:txBody>
      </p:sp>
      <p:sp>
        <p:nvSpPr>
          <p:cNvPr id="5" name="Rectangle 5"/>
          <p:cNvSpPr>
            <a:spLocks noGrp="1" noChangeArrowheads="1"/>
          </p:cNvSpPr>
          <p:nvPr>
            <p:ph type="ftr" sz="quarter" idx="10"/>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1"/>
          </p:nvPr>
        </p:nvSpPr>
        <p:spPr/>
        <p:txBody>
          <a:bodyPr/>
          <a:lstStyle>
            <a:lvl1pPr>
              <a:defRPr/>
            </a:lvl1pPr>
          </a:lstStyle>
          <a:p>
            <a:pPr>
              <a:defRPr/>
            </a:pPr>
            <a:fld id="{E5C5C1AB-88C8-4737-A875-6E95A1468BAB}" type="slidenum">
              <a:rPr lang="en-US" altLang="zh-CN"/>
              <a:pPr>
                <a:defRPr/>
              </a:pPr>
              <a:t>‹#›</a:t>
            </a:fld>
            <a:endParaRPr lang="en-US" altLang="zh-CN"/>
          </a:p>
        </p:txBody>
      </p:sp>
      <p:sp>
        <p:nvSpPr>
          <p:cNvPr id="7" name="Rectangle 7"/>
          <p:cNvSpPr>
            <a:spLocks noGrp="1" noChangeArrowheads="1"/>
          </p:cNvSpPr>
          <p:nvPr>
            <p:ph type="dt" sz="quarter" idx="12"/>
          </p:nvPr>
        </p:nvSpPr>
        <p:spPr/>
        <p:txBody>
          <a:bodyPr/>
          <a:lstStyle>
            <a:lvl1pPr>
              <a:defRPr/>
            </a:lvl1pPr>
          </a:lstStyle>
          <a:p>
            <a:pPr>
              <a:defRPr/>
            </a:pPr>
            <a:endParaRPr lang="en-US" altLang="zh-CN"/>
          </a:p>
        </p:txBody>
      </p:sp>
    </p:spTree>
    <p:extLst>
      <p:ext uri="{BB962C8B-B14F-4D97-AF65-F5344CB8AC3E}">
        <p14:creationId xmlns:p14="http://schemas.microsoft.com/office/powerpoint/2010/main" val="192131061"/>
      </p:ext>
    </p:extLst>
  </p:cSld>
  <p:clrMapOvr>
    <a:masterClrMapping/>
  </p:clrMapOvr>
  <p:transition>
    <p:pull dir="l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D767BB53-EC38-49A6-AD62-5767D7955AF6}" type="slidenum">
              <a:rPr lang="en-US" altLang="zh-CN"/>
              <a:pPr>
                <a:defRPr/>
              </a:pPr>
              <a:t>‹#›</a:t>
            </a:fld>
            <a:endParaRPr lang="en-US" altLang="zh-CN"/>
          </a:p>
        </p:txBody>
      </p:sp>
    </p:spTree>
    <p:extLst>
      <p:ext uri="{BB962C8B-B14F-4D97-AF65-F5344CB8AC3E}">
        <p14:creationId xmlns:p14="http://schemas.microsoft.com/office/powerpoint/2010/main" val="2612428162"/>
      </p:ext>
    </p:extLst>
  </p:cSld>
  <p:clrMapOvr>
    <a:masterClrMapping/>
  </p:clrMapOvr>
  <p:transition>
    <p:pull dir="l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09831830-3906-4ADC-A214-A7B1C8DBFAEA}" type="slidenum">
              <a:rPr lang="en-US" altLang="zh-CN"/>
              <a:pPr>
                <a:defRPr/>
              </a:pPr>
              <a:t>‹#›</a:t>
            </a:fld>
            <a:endParaRPr lang="en-US" altLang="zh-CN"/>
          </a:p>
        </p:txBody>
      </p:sp>
    </p:spTree>
    <p:extLst>
      <p:ext uri="{BB962C8B-B14F-4D97-AF65-F5344CB8AC3E}">
        <p14:creationId xmlns:p14="http://schemas.microsoft.com/office/powerpoint/2010/main" val="1472790635"/>
      </p:ext>
    </p:extLst>
  </p:cSld>
  <p:clrMapOvr>
    <a:masterClrMapping/>
  </p:clrMapOvr>
  <p:transition>
    <p:pull dir="l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415FC58B-B329-4F78-A7D5-C3DC0B0EFD89}" type="slidenum">
              <a:rPr lang="en-US" altLang="zh-CN"/>
              <a:pPr>
                <a:defRPr/>
              </a:pPr>
              <a:t>‹#›</a:t>
            </a:fld>
            <a:endParaRPr lang="en-US" altLang="zh-CN"/>
          </a:p>
        </p:txBody>
      </p:sp>
    </p:spTree>
    <p:extLst>
      <p:ext uri="{BB962C8B-B14F-4D97-AF65-F5344CB8AC3E}">
        <p14:creationId xmlns:p14="http://schemas.microsoft.com/office/powerpoint/2010/main" val="1431448058"/>
      </p:ext>
    </p:extLst>
  </p:cSld>
  <p:clrMapOvr>
    <a:masterClrMapping/>
  </p:clrMapOvr>
  <p:transition>
    <p:pull dir="l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C21EBFF1-4E94-4DB7-9697-DD7B160F20DD}" type="slidenum">
              <a:rPr lang="en-US" altLang="zh-CN"/>
              <a:pPr>
                <a:defRPr/>
              </a:pPr>
              <a:t>‹#›</a:t>
            </a:fld>
            <a:endParaRPr lang="en-US" altLang="zh-CN"/>
          </a:p>
        </p:txBody>
      </p:sp>
    </p:spTree>
    <p:extLst>
      <p:ext uri="{BB962C8B-B14F-4D97-AF65-F5344CB8AC3E}">
        <p14:creationId xmlns:p14="http://schemas.microsoft.com/office/powerpoint/2010/main" val="2619200644"/>
      </p:ext>
    </p:extLst>
  </p:cSld>
  <p:clrMapOvr>
    <a:masterClrMapping/>
  </p:clrMapOvr>
  <p:transition>
    <p:pull dir="l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22E7466E-F950-4F4E-A611-4E809C59B92D}" type="slidenum">
              <a:rPr lang="en-US" altLang="zh-CN"/>
              <a:pPr>
                <a:defRPr/>
              </a:pPr>
              <a:t>‹#›</a:t>
            </a:fld>
            <a:endParaRPr lang="en-US" altLang="zh-CN"/>
          </a:p>
        </p:txBody>
      </p:sp>
    </p:spTree>
    <p:extLst>
      <p:ext uri="{BB962C8B-B14F-4D97-AF65-F5344CB8AC3E}">
        <p14:creationId xmlns:p14="http://schemas.microsoft.com/office/powerpoint/2010/main" val="3982081301"/>
      </p:ext>
    </p:extLst>
  </p:cSld>
  <p:clrMapOvr>
    <a:masterClrMapping/>
  </p:clrMapOvr>
  <p:transition>
    <p:pull dir="l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pPr>
              <a:defRPr/>
            </a:pPr>
            <a:fld id="{5EEEECA1-F2D1-40A8-BA2A-A63564F131B5}" type="slidenum">
              <a:rPr lang="en-US" altLang="zh-CN"/>
              <a:pPr>
                <a:defRPr/>
              </a:pPr>
              <a:t>‹#›</a:t>
            </a:fld>
            <a:endParaRPr lang="en-US" altLang="zh-CN"/>
          </a:p>
        </p:txBody>
      </p:sp>
    </p:spTree>
    <p:extLst>
      <p:ext uri="{BB962C8B-B14F-4D97-AF65-F5344CB8AC3E}">
        <p14:creationId xmlns:p14="http://schemas.microsoft.com/office/powerpoint/2010/main" val="1131608972"/>
      </p:ext>
    </p:extLst>
  </p:cSld>
  <p:clrMapOvr>
    <a:masterClrMapping/>
  </p:clrMapOvr>
  <p:transition>
    <p:pull dir="l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B208E53A-00F5-4D54-B86D-982CAF4D494A}" type="slidenum">
              <a:rPr lang="en-US" altLang="zh-CN"/>
              <a:pPr>
                <a:defRPr/>
              </a:pPr>
              <a:t>‹#›</a:t>
            </a:fld>
            <a:endParaRPr lang="en-US" altLang="zh-CN"/>
          </a:p>
        </p:txBody>
      </p:sp>
    </p:spTree>
    <p:extLst>
      <p:ext uri="{BB962C8B-B14F-4D97-AF65-F5344CB8AC3E}">
        <p14:creationId xmlns:p14="http://schemas.microsoft.com/office/powerpoint/2010/main" val="3351073891"/>
      </p:ext>
    </p:extLst>
  </p:cSld>
  <p:clrMapOvr>
    <a:masterClrMapping/>
  </p:clrMapOvr>
  <p:transition>
    <p:pull dir="l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B037C615-8C49-41FE-860C-272DE340CD20}" type="slidenum">
              <a:rPr lang="en-US" altLang="zh-CN"/>
              <a:pPr>
                <a:defRPr/>
              </a:pPr>
              <a:t>‹#›</a:t>
            </a:fld>
            <a:endParaRPr lang="en-US" altLang="zh-CN"/>
          </a:p>
        </p:txBody>
      </p:sp>
    </p:spTree>
    <p:extLst>
      <p:ext uri="{BB962C8B-B14F-4D97-AF65-F5344CB8AC3E}">
        <p14:creationId xmlns:p14="http://schemas.microsoft.com/office/powerpoint/2010/main" val="1362084930"/>
      </p:ext>
    </p:extLst>
  </p:cSld>
  <p:clrMapOvr>
    <a:masterClrMapping/>
  </p:clrMapOvr>
  <p:transition>
    <p:pull dir="l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54A79199-8B31-4DE9-AEE5-BD55388399A3}" type="slidenum">
              <a:rPr lang="en-US" altLang="zh-CN"/>
              <a:pPr>
                <a:defRPr/>
              </a:pPr>
              <a:t>‹#›</a:t>
            </a:fld>
            <a:endParaRPr lang="en-US" altLang="zh-CN"/>
          </a:p>
        </p:txBody>
      </p:sp>
    </p:spTree>
    <p:extLst>
      <p:ext uri="{BB962C8B-B14F-4D97-AF65-F5344CB8AC3E}">
        <p14:creationId xmlns:p14="http://schemas.microsoft.com/office/powerpoint/2010/main" val="1721303778"/>
      </p:ext>
    </p:extLst>
  </p:cSld>
  <p:clrMapOvr>
    <a:masterClrMapping/>
  </p:clrMapOvr>
  <p:transition>
    <p:pull dir="l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92100"/>
            <a:ext cx="2057400" cy="572770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92100"/>
            <a:ext cx="6019800" cy="572770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BE91944F-EE0D-4F4B-8BF0-72B09B7A1ACF}" type="slidenum">
              <a:rPr lang="en-US" altLang="zh-CN"/>
              <a:pPr>
                <a:defRPr/>
              </a:pPr>
              <a:t>‹#›</a:t>
            </a:fld>
            <a:endParaRPr lang="en-US" altLang="zh-CN"/>
          </a:p>
        </p:txBody>
      </p:sp>
    </p:spTree>
    <p:extLst>
      <p:ext uri="{BB962C8B-B14F-4D97-AF65-F5344CB8AC3E}">
        <p14:creationId xmlns:p14="http://schemas.microsoft.com/office/powerpoint/2010/main" val="3847456379"/>
      </p:ext>
    </p:extLst>
  </p:cSld>
  <p:clrMapOvr>
    <a:masterClrMapping/>
  </p:clrMapOvr>
  <p:transition>
    <p:pull dir="l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457200" y="292100"/>
            <a:ext cx="8229600" cy="1384300"/>
          </a:xfrm>
        </p:spPr>
        <p:txBody>
          <a:bodyPr/>
          <a:lstStyle/>
          <a:p>
            <a:r>
              <a:rPr lang="zh-CN" altLang="en-US"/>
              <a:t>单击此处编辑母版标题样式</a:t>
            </a:r>
          </a:p>
        </p:txBody>
      </p:sp>
      <p:sp>
        <p:nvSpPr>
          <p:cNvPr id="3" name="内容占位符 2"/>
          <p:cNvSpPr>
            <a:spLocks noGrp="1"/>
          </p:cNvSpPr>
          <p:nvPr>
            <p:ph sz="quarter" idx="1"/>
          </p:nvPr>
        </p:nvSpPr>
        <p:spPr>
          <a:xfrm>
            <a:off x="457200" y="1905000"/>
            <a:ext cx="4038600" cy="19812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648200" y="1905000"/>
            <a:ext cx="4038600" cy="19812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457200" y="4038600"/>
            <a:ext cx="4038600" cy="19812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内容占位符 5"/>
          <p:cNvSpPr>
            <a:spLocks noGrp="1"/>
          </p:cNvSpPr>
          <p:nvPr>
            <p:ph sz="quarter" idx="4"/>
          </p:nvPr>
        </p:nvSpPr>
        <p:spPr>
          <a:xfrm>
            <a:off x="4648200" y="4038600"/>
            <a:ext cx="4038600" cy="19812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C05840B8-495C-49DE-8D18-E4E1B8C14D2A}" type="slidenum">
              <a:rPr lang="en-US" altLang="zh-CN"/>
              <a:pPr>
                <a:defRPr/>
              </a:pPr>
              <a:t>‹#›</a:t>
            </a:fld>
            <a:endParaRPr lang="en-US" altLang="zh-CN"/>
          </a:p>
        </p:txBody>
      </p:sp>
    </p:spTree>
    <p:extLst>
      <p:ext uri="{BB962C8B-B14F-4D97-AF65-F5344CB8AC3E}">
        <p14:creationId xmlns:p14="http://schemas.microsoft.com/office/powerpoint/2010/main" val="3469066670"/>
      </p:ext>
    </p:extLst>
  </p:cSld>
  <p:clrMapOvr>
    <a:masterClrMapping/>
  </p:clrMapOvr>
  <p:transition>
    <p:pull dir="l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92100"/>
            <a:ext cx="8229600" cy="57277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AE656826-F0EB-4A62-ACBE-1A58C7088B6A}" type="slidenum">
              <a:rPr lang="en-US" altLang="zh-CN"/>
              <a:pPr>
                <a:defRPr/>
              </a:pPr>
              <a:t>‹#›</a:t>
            </a:fld>
            <a:endParaRPr lang="en-US" altLang="zh-CN"/>
          </a:p>
        </p:txBody>
      </p:sp>
    </p:spTree>
    <p:extLst>
      <p:ext uri="{BB962C8B-B14F-4D97-AF65-F5344CB8AC3E}">
        <p14:creationId xmlns:p14="http://schemas.microsoft.com/office/powerpoint/2010/main" val="198726581"/>
      </p:ext>
    </p:extLst>
  </p:cSld>
  <p:clrMapOvr>
    <a:masterClrMapping/>
  </p:clrMapOvr>
  <p:transition>
    <p:pull dir="l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Media" preserve="1">
  <p:cSld name="标题，文本与媒体剪辑">
    <p:spTree>
      <p:nvGrpSpPr>
        <p:cNvPr id="1" name=""/>
        <p:cNvGrpSpPr/>
        <p:nvPr/>
      </p:nvGrpSpPr>
      <p:grpSpPr>
        <a:xfrm>
          <a:off x="0" y="0"/>
          <a:ext cx="0" cy="0"/>
          <a:chOff x="0" y="0"/>
          <a:chExt cx="0" cy="0"/>
        </a:xfrm>
      </p:grpSpPr>
      <p:sp>
        <p:nvSpPr>
          <p:cNvPr id="2" name="标题 1"/>
          <p:cNvSpPr>
            <a:spLocks noGrp="1"/>
          </p:cNvSpPr>
          <p:nvPr>
            <p:ph type="title"/>
          </p:nvPr>
        </p:nvSpPr>
        <p:spPr>
          <a:xfrm>
            <a:off x="457200" y="292100"/>
            <a:ext cx="8229600" cy="1384300"/>
          </a:xfrm>
        </p:spPr>
        <p:txBody>
          <a:bodyPr/>
          <a:lstStyle/>
          <a:p>
            <a:r>
              <a:rPr lang="zh-CN" altLang="en-US"/>
              <a:t>单击此处编辑母版标题样式</a:t>
            </a:r>
          </a:p>
        </p:txBody>
      </p:sp>
      <p:sp>
        <p:nvSpPr>
          <p:cNvPr id="3" name="文本占位符 2"/>
          <p:cNvSpPr>
            <a:spLocks noGrp="1"/>
          </p:cNvSpPr>
          <p:nvPr>
            <p:ph type="body" sz="half" idx="1"/>
          </p:nvPr>
        </p:nvSpPr>
        <p:spPr>
          <a:xfrm>
            <a:off x="457200" y="1905000"/>
            <a:ext cx="4038600" cy="41148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媒体占位符 3"/>
          <p:cNvSpPr>
            <a:spLocks noGrp="1"/>
          </p:cNvSpPr>
          <p:nvPr>
            <p:ph type="media" sz="half" idx="2"/>
          </p:nvPr>
        </p:nvSpPr>
        <p:spPr>
          <a:xfrm>
            <a:off x="4648200" y="1905000"/>
            <a:ext cx="4038600" cy="4114800"/>
          </a:xfrm>
        </p:spPr>
        <p:txBody>
          <a:bodyPr/>
          <a:lstStyle/>
          <a:p>
            <a:pPr lvl="0"/>
            <a:endParaRPr lang="zh-CN" alt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053A9AF1-8D34-439C-A1A7-3A76D13F02F0}" type="slidenum">
              <a:rPr lang="en-US" altLang="zh-CN"/>
              <a:pPr>
                <a:defRPr/>
              </a:pPr>
              <a:t>‹#›</a:t>
            </a:fld>
            <a:endParaRPr lang="en-US" altLang="zh-CN"/>
          </a:p>
        </p:txBody>
      </p:sp>
    </p:spTree>
    <p:extLst>
      <p:ext uri="{BB962C8B-B14F-4D97-AF65-F5344CB8AC3E}">
        <p14:creationId xmlns:p14="http://schemas.microsoft.com/office/powerpoint/2010/main" val="1143793540"/>
      </p:ext>
    </p:extLst>
  </p:cSld>
  <p:clrMapOvr>
    <a:masterClrMapping/>
  </p:clrMapOvr>
  <p:transition>
    <p:pull dir="l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92100"/>
            <a:ext cx="8229600" cy="1384300"/>
          </a:xfrm>
        </p:spPr>
        <p:txBody>
          <a:bodyPr/>
          <a:lstStyle/>
          <a:p>
            <a:r>
              <a:rPr lang="zh-CN" altLang="en-US"/>
              <a:t>单击此处编辑母版标题样式</a:t>
            </a:r>
          </a:p>
        </p:txBody>
      </p:sp>
      <p:sp>
        <p:nvSpPr>
          <p:cNvPr id="3" name="文本占位符 2"/>
          <p:cNvSpPr>
            <a:spLocks noGrp="1"/>
          </p:cNvSpPr>
          <p:nvPr>
            <p:ph type="body" sz="half" idx="1"/>
          </p:nvPr>
        </p:nvSpPr>
        <p:spPr>
          <a:xfrm>
            <a:off x="457200" y="1905000"/>
            <a:ext cx="4038600" cy="41148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648200" y="1905000"/>
            <a:ext cx="4038600" cy="19812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4648200" y="4038600"/>
            <a:ext cx="4038600" cy="19812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8" name="Rectangle 6"/>
          <p:cNvSpPr>
            <a:spLocks noGrp="1" noChangeArrowheads="1"/>
          </p:cNvSpPr>
          <p:nvPr>
            <p:ph type="sldNum" sz="quarter" idx="12"/>
          </p:nvPr>
        </p:nvSpPr>
        <p:spPr>
          <a:ln/>
        </p:spPr>
        <p:txBody>
          <a:bodyPr/>
          <a:lstStyle>
            <a:lvl1pPr>
              <a:defRPr/>
            </a:lvl1pPr>
          </a:lstStyle>
          <a:p>
            <a:pPr>
              <a:defRPr/>
            </a:pPr>
            <a:fld id="{CB64232E-9754-4E7F-A2CD-6AD8ED02BBC2}" type="slidenum">
              <a:rPr lang="en-US" altLang="zh-CN"/>
              <a:pPr>
                <a:defRPr/>
              </a:pPr>
              <a:t>‹#›</a:t>
            </a:fld>
            <a:endParaRPr lang="en-US" altLang="zh-CN"/>
          </a:p>
        </p:txBody>
      </p:sp>
    </p:spTree>
    <p:extLst>
      <p:ext uri="{BB962C8B-B14F-4D97-AF65-F5344CB8AC3E}">
        <p14:creationId xmlns:p14="http://schemas.microsoft.com/office/powerpoint/2010/main" val="1592105034"/>
      </p:ext>
    </p:extLst>
  </p:cSld>
  <p:clrMapOvr>
    <a:masterClrMapping/>
  </p:clrMapOvr>
  <p:transition>
    <p:pull dir="l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bwMode="auto">
          <a:xfrm>
            <a:off x="457200" y="292100"/>
            <a:ext cx="8229600" cy="13843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33795" name="Rectangle 3"/>
          <p:cNvSpPr>
            <a:spLocks noGrp="1" noChangeArrowheads="1"/>
          </p:cNvSpPr>
          <p:nvPr>
            <p:ph type="body" idx="1"/>
          </p:nvPr>
        </p:nvSpPr>
        <p:spPr bwMode="auto">
          <a:xfrm>
            <a:off x="457200" y="19050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379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altLang="zh-CN"/>
          </a:p>
        </p:txBody>
      </p:sp>
      <p:sp>
        <p:nvSpPr>
          <p:cNvPr id="3379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altLang="zh-CN"/>
          </a:p>
        </p:txBody>
      </p:sp>
      <p:sp>
        <p:nvSpPr>
          <p:cNvPr id="3379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panose="020B0604020202020204" pitchFamily="34" charset="0"/>
              </a:defRPr>
            </a:lvl1pPr>
          </a:lstStyle>
          <a:p>
            <a:pPr>
              <a:defRPr/>
            </a:pPr>
            <a:fld id="{E986F9CF-117E-43F0-9F3E-B19CDBE702F8}" type="slidenum">
              <a:rPr lang="en-US" altLang="zh-CN"/>
              <a:pPr>
                <a:defRPr/>
              </a:pPr>
              <a:t>‹#›</a:t>
            </a:fld>
            <a:endParaRPr lang="en-US" altLang="zh-CN"/>
          </a:p>
        </p:txBody>
      </p:sp>
    </p:spTree>
  </p:cSld>
  <p:clrMap bg1="dk2" tx1="lt1" bg2="dk1" tx2="lt2" accent1="accent1" accent2="accent2" accent3="accent3" accent4="accent4" accent5="accent5" accent6="accent6" hlink="hlink" folHlink="folHlink"/>
  <p:sldLayoutIdLst>
    <p:sldLayoutId id="2147484006" r:id="rId1"/>
    <p:sldLayoutId id="2147483992" r:id="rId2"/>
    <p:sldLayoutId id="2147483993" r:id="rId3"/>
    <p:sldLayoutId id="2147483994" r:id="rId4"/>
    <p:sldLayoutId id="2147483995" r:id="rId5"/>
    <p:sldLayoutId id="2147483996" r:id="rId6"/>
    <p:sldLayoutId id="2147483997" r:id="rId7"/>
    <p:sldLayoutId id="2147483998" r:id="rId8"/>
    <p:sldLayoutId id="2147483999" r:id="rId9"/>
    <p:sldLayoutId id="2147484000" r:id="rId10"/>
    <p:sldLayoutId id="2147484001" r:id="rId11"/>
    <p:sldLayoutId id="2147484002" r:id="rId12"/>
    <p:sldLayoutId id="2147484003" r:id="rId13"/>
    <p:sldLayoutId id="2147484004" r:id="rId14"/>
    <p:sldLayoutId id="2147484005" r:id="rId15"/>
  </p:sldLayoutIdLst>
  <p:transition>
    <p:pull dir="lu"/>
  </p:transition>
  <p:txStyles>
    <p:titleStyle>
      <a:lvl1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ea typeface="宋体" pitchFamily="2" charset="-122"/>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ea typeface="宋体" pitchFamily="2" charset="-122"/>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ea typeface="宋体" pitchFamily="2" charset="-122"/>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ea typeface="宋体" pitchFamily="2" charset="-122"/>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ea typeface="宋体" pitchFamily="2" charset="-122"/>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ea typeface="宋体" pitchFamily="2" charset="-122"/>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ea typeface="宋体" pitchFamily="2" charset="-122"/>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ea typeface="宋体" pitchFamily="2" charset="-122"/>
        </a:defRPr>
      </a:lvl9pPr>
    </p:titleStyle>
    <p:body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anose="020B0604030504040204" pitchFamily="34" charset="0"/>
        <a:buChar char="–"/>
        <a:defRPr sz="2800">
          <a:solidFill>
            <a:schemeClr val="tx1"/>
          </a:solidFill>
          <a:effectLst>
            <a:outerShdw blurRad="38100" dist="38100" dir="2700000" algn="tl">
              <a:srgbClr val="000000"/>
            </a:outerShdw>
          </a:effectLst>
          <a:latin typeface="+mn-lt"/>
          <a:ea typeface="+mn-ea"/>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ea typeface="+mn-ea"/>
        </a:defRPr>
      </a:lvl3pPr>
      <a:lvl4pPr marL="1600200" indent="-228600" algn="l" rtl="0" eaLnBrk="0" fontAlgn="base" hangingPunct="0">
        <a:spcBef>
          <a:spcPct val="20000"/>
        </a:spcBef>
        <a:spcAft>
          <a:spcPct val="0"/>
        </a:spcAft>
        <a:buFont typeface="Tahoma" panose="020B0604030504040204" pitchFamily="34" charset="0"/>
        <a:buChar char="–"/>
        <a:defRPr sz="2000">
          <a:solidFill>
            <a:schemeClr val="tx1"/>
          </a:solidFill>
          <a:effectLst>
            <a:outerShdw blurRad="38100" dist="38100" dir="2700000" algn="tl">
              <a:srgbClr val="000000"/>
            </a:outerShdw>
          </a:effectLst>
          <a:latin typeface="+mn-lt"/>
          <a:ea typeface="+mn-ea"/>
        </a:defRPr>
      </a:lvl4pPr>
      <a:lvl5pPr marL="2057400" indent="-228600" algn="l" rtl="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611188" y="1060450"/>
            <a:ext cx="7921625" cy="1936750"/>
          </a:xfrm>
        </p:spPr>
        <p:txBody>
          <a:bodyPr/>
          <a:lstStyle/>
          <a:p>
            <a:pPr eaLnBrk="1" hangingPunct="1"/>
            <a:r>
              <a:rPr lang="en-US" altLang="zh-CN" sz="4800">
                <a:solidFill>
                  <a:srgbClr val="FF9900"/>
                </a:solidFill>
                <a:effectLst/>
                <a:latin typeface="Times New Roman" panose="02020603050405020304" pitchFamily="18" charset="0"/>
                <a:ea typeface="黑体" panose="02010609060101010101" pitchFamily="49" charset="-122"/>
                <a:cs typeface="Times New Roman" panose="02020603050405020304" pitchFamily="18" charset="0"/>
              </a:rPr>
              <a:t>The Arts of Satisfiability:</a:t>
            </a:r>
            <a:br>
              <a:rPr lang="en-US" altLang="zh-CN" sz="4800">
                <a:solidFill>
                  <a:srgbClr val="FF9900"/>
                </a:solidFill>
                <a:effectLst/>
                <a:latin typeface="Times New Roman" panose="02020603050405020304" pitchFamily="18" charset="0"/>
                <a:ea typeface="黑体" panose="02010609060101010101" pitchFamily="49" charset="-122"/>
                <a:cs typeface="Times New Roman" panose="02020603050405020304" pitchFamily="18" charset="0"/>
              </a:rPr>
            </a:br>
            <a:r>
              <a:rPr lang="en-US" altLang="zh-CN" sz="4800">
                <a:solidFill>
                  <a:srgbClr val="FF9900"/>
                </a:solidFill>
                <a:effectLst/>
                <a:latin typeface="Times New Roman" panose="02020603050405020304" pitchFamily="18" charset="0"/>
                <a:ea typeface="黑体" panose="02010609060101010101" pitchFamily="49" charset="-122"/>
                <a:cs typeface="Times New Roman" panose="02020603050405020304" pitchFamily="18" charset="0"/>
              </a:rPr>
              <a:t>Algorithms and Complexity</a:t>
            </a:r>
            <a:endParaRPr lang="zh-CN" altLang="en-US" sz="4000">
              <a:solidFill>
                <a:srgbClr val="FF99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123" name="Rectangle 3"/>
          <p:cNvSpPr>
            <a:spLocks noGrp="1" noChangeArrowheads="1"/>
          </p:cNvSpPr>
          <p:nvPr>
            <p:ph type="subTitle" idx="1"/>
          </p:nvPr>
        </p:nvSpPr>
        <p:spPr>
          <a:xfrm>
            <a:off x="1547664" y="3573016"/>
            <a:ext cx="5904830" cy="1656184"/>
          </a:xfrm>
        </p:spPr>
        <p:txBody>
          <a:bodyPr/>
          <a:lstStyle/>
          <a:p>
            <a:pPr eaLnBrk="1" hangingPunct="1"/>
            <a:r>
              <a:rPr lang="en-US" altLang="zh-CN" sz="2800" dirty="0" err="1">
                <a:effectLst/>
                <a:latin typeface="Arial" panose="020B0604020202020204" pitchFamily="34" charset="0"/>
                <a:ea typeface="黑体" panose="02010609060101010101" pitchFamily="49" charset="-122"/>
                <a:cs typeface="Arial" panose="020B0604020202020204" pitchFamily="34" charset="0"/>
              </a:rPr>
              <a:t>Jianer</a:t>
            </a:r>
            <a:r>
              <a:rPr lang="en-US" altLang="zh-CN" sz="2800" dirty="0">
                <a:effectLst/>
                <a:latin typeface="Arial" panose="020B0604020202020204" pitchFamily="34" charset="0"/>
                <a:ea typeface="黑体" panose="02010609060101010101" pitchFamily="49" charset="-122"/>
                <a:cs typeface="Arial" panose="020B0604020202020204" pitchFamily="34" charset="0"/>
              </a:rPr>
              <a:t> Chen</a:t>
            </a:r>
          </a:p>
          <a:p>
            <a:pPr eaLnBrk="1" hangingPunct="1"/>
            <a:r>
              <a:rPr lang="en-US" altLang="zh-CN" sz="2800" dirty="0">
                <a:effectLst/>
                <a:latin typeface="Arial" panose="020B0604020202020204" pitchFamily="34" charset="0"/>
                <a:ea typeface="黑体" panose="02010609060101010101" pitchFamily="49" charset="-122"/>
                <a:cs typeface="Arial" panose="020B0604020202020204" pitchFamily="34" charset="0"/>
              </a:rPr>
              <a:t>Computer Science and Engineering</a:t>
            </a:r>
          </a:p>
          <a:p>
            <a:pPr eaLnBrk="1" hangingPunct="1"/>
            <a:r>
              <a:rPr lang="en-US" altLang="zh-CN" sz="2800" dirty="0">
                <a:effectLst/>
                <a:latin typeface="Arial" panose="020B0604020202020204" pitchFamily="34" charset="0"/>
                <a:ea typeface="黑体" panose="02010609060101010101" pitchFamily="49" charset="-122"/>
                <a:cs typeface="Arial" panose="020B0604020202020204" pitchFamily="34" charset="0"/>
              </a:rPr>
              <a:t>Texas A&amp;M University</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755650" y="1844675"/>
            <a:ext cx="7704138" cy="1139825"/>
          </a:xfrm>
        </p:spPr>
        <p:txBody>
          <a:bodyPr lIns="92075" tIns="46038" rIns="92075" bIns="46038">
            <a:spAutoFit/>
          </a:bodyPr>
          <a:lstStyle/>
          <a:p>
            <a:pPr eaLnBrk="1" hangingPunct="1">
              <a:buFontTx/>
              <a:buNone/>
              <a:defRPr/>
            </a:pPr>
            <a:r>
              <a:rPr lang="en-US" altLang="zh-CN" sz="3600" dirty="0">
                <a:solidFill>
                  <a:srgbClr val="FFCC66"/>
                </a:solidFill>
                <a:effectLst/>
                <a:latin typeface="黑体" pitchFamily="2" charset="-122"/>
                <a:ea typeface="黑体" pitchFamily="2" charset="-122"/>
              </a:rPr>
              <a:t>	</a:t>
            </a:r>
            <a:r>
              <a:rPr lang="en-US" altLang="zh-CN" dirty="0">
                <a:latin typeface="Times New Roman" pitchFamily="18" charset="0"/>
                <a:cs typeface="Times New Roman" pitchFamily="18" charset="0"/>
              </a:rPr>
              <a:t>Given a CNF formula F, decide if there is an assignment to F that makes F = 1?</a:t>
            </a:r>
            <a:endParaRPr lang="zh-CN" altLang="en-US"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147" name="Rectangle 5"/>
          <p:cNvSpPr>
            <a:spLocks noGrp="1" noChangeArrowheads="1"/>
          </p:cNvSpPr>
          <p:nvPr>
            <p:ph type="title"/>
          </p:nvPr>
        </p:nvSpPr>
        <p:spPr>
          <a:xfrm>
            <a:off x="534988" y="804863"/>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The Satisfiability Problem (SAT)</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148" name="Line 6"/>
          <p:cNvSpPr>
            <a:spLocks noChangeShapeType="1"/>
          </p:cNvSpPr>
          <p:nvPr/>
        </p:nvSpPr>
        <p:spPr bwMode="auto">
          <a:xfrm>
            <a:off x="539750" y="15573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755650" y="1844675"/>
            <a:ext cx="7704138" cy="1139825"/>
          </a:xfrm>
        </p:spPr>
        <p:txBody>
          <a:bodyPr lIns="92075" tIns="46038" rIns="92075" bIns="46038">
            <a:spAutoFit/>
          </a:bodyPr>
          <a:lstStyle/>
          <a:p>
            <a:pPr eaLnBrk="1" hangingPunct="1">
              <a:buFontTx/>
              <a:buNone/>
              <a:defRPr/>
            </a:pPr>
            <a:r>
              <a:rPr lang="en-US" altLang="zh-CN" sz="3600" dirty="0">
                <a:solidFill>
                  <a:srgbClr val="FFCC66"/>
                </a:solidFill>
                <a:effectLst/>
                <a:latin typeface="黑体" pitchFamily="2" charset="-122"/>
                <a:ea typeface="黑体" pitchFamily="2" charset="-122"/>
              </a:rPr>
              <a:t>	</a:t>
            </a:r>
            <a:r>
              <a:rPr lang="en-US" altLang="zh-CN" dirty="0">
                <a:latin typeface="Times New Roman" pitchFamily="18" charset="0"/>
                <a:cs typeface="Times New Roman" pitchFamily="18" charset="0"/>
              </a:rPr>
              <a:t>Given a CNF formula F, decide if there is an assignment to F that makes F = 1?</a:t>
            </a:r>
            <a:endParaRPr lang="zh-CN" altLang="en-US"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171" name="Rectangle 5"/>
          <p:cNvSpPr>
            <a:spLocks noGrp="1" noChangeArrowheads="1"/>
          </p:cNvSpPr>
          <p:nvPr>
            <p:ph type="title"/>
          </p:nvPr>
        </p:nvSpPr>
        <p:spPr>
          <a:xfrm>
            <a:off x="534988" y="804863"/>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The Satisfiability Problem (SAT)</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172" name="Line 6"/>
          <p:cNvSpPr>
            <a:spLocks noChangeShapeType="1"/>
          </p:cNvSpPr>
          <p:nvPr/>
        </p:nvSpPr>
        <p:spPr bwMode="auto">
          <a:xfrm>
            <a:off x="539750" y="15573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173" name="TextBox 4"/>
          <p:cNvSpPr txBox="1">
            <a:spLocks noChangeArrowheads="1"/>
          </p:cNvSpPr>
          <p:nvPr/>
        </p:nvSpPr>
        <p:spPr bwMode="auto">
          <a:xfrm>
            <a:off x="468313" y="3149600"/>
            <a:ext cx="86677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3</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4</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5</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3</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6</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5</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6</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755650" y="1844675"/>
            <a:ext cx="7704138" cy="1139825"/>
          </a:xfrm>
        </p:spPr>
        <p:txBody>
          <a:bodyPr lIns="92075" tIns="46038" rIns="92075" bIns="46038">
            <a:spAutoFit/>
          </a:bodyPr>
          <a:lstStyle/>
          <a:p>
            <a:pPr eaLnBrk="1" hangingPunct="1">
              <a:buFontTx/>
              <a:buNone/>
              <a:defRPr/>
            </a:pPr>
            <a:r>
              <a:rPr lang="en-US" altLang="zh-CN" sz="3600" dirty="0">
                <a:solidFill>
                  <a:srgbClr val="FFCC66"/>
                </a:solidFill>
                <a:effectLst/>
                <a:latin typeface="黑体" pitchFamily="2" charset="-122"/>
                <a:ea typeface="黑体" pitchFamily="2" charset="-122"/>
              </a:rPr>
              <a:t>	</a:t>
            </a:r>
            <a:r>
              <a:rPr lang="en-US" altLang="zh-CN" dirty="0">
                <a:latin typeface="Times New Roman" pitchFamily="18" charset="0"/>
                <a:cs typeface="Times New Roman" pitchFamily="18" charset="0"/>
              </a:rPr>
              <a:t>Given a CNF formula F, decide if there is an assignment to F that makes F = 1?</a:t>
            </a:r>
            <a:endParaRPr lang="zh-CN" altLang="en-US"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195" name="Rectangle 5"/>
          <p:cNvSpPr>
            <a:spLocks noGrp="1" noChangeArrowheads="1"/>
          </p:cNvSpPr>
          <p:nvPr>
            <p:ph type="title"/>
          </p:nvPr>
        </p:nvSpPr>
        <p:spPr>
          <a:xfrm>
            <a:off x="534988" y="804863"/>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The Satisfiability Problem (SAT)</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8196" name="Line 6"/>
          <p:cNvSpPr>
            <a:spLocks noChangeShapeType="1"/>
          </p:cNvSpPr>
          <p:nvPr/>
        </p:nvSpPr>
        <p:spPr bwMode="auto">
          <a:xfrm>
            <a:off x="539750" y="15573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197" name="TextBox 4"/>
          <p:cNvSpPr txBox="1">
            <a:spLocks noChangeArrowheads="1"/>
          </p:cNvSpPr>
          <p:nvPr/>
        </p:nvSpPr>
        <p:spPr bwMode="auto">
          <a:xfrm>
            <a:off x="468313" y="3149600"/>
            <a:ext cx="86677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3</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4</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5</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3</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6</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5</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6</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p>
        </p:txBody>
      </p:sp>
      <p:sp>
        <p:nvSpPr>
          <p:cNvPr id="8198" name="TextBox 11"/>
          <p:cNvSpPr txBox="1">
            <a:spLocks noChangeArrowheads="1"/>
          </p:cNvSpPr>
          <p:nvPr/>
        </p:nvSpPr>
        <p:spPr bwMode="auto">
          <a:xfrm>
            <a:off x="1619250" y="3789363"/>
            <a:ext cx="5824538"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1</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2</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3</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4</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0,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5</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0,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6</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a:t>
            </a:r>
            <a:endParaRPr lang="zh-CN" altLang="en-US" sz="2400" b="1">
              <a:latin typeface="Times New Roman" panose="02020603050405020304" pitchFamily="18" charset="0"/>
              <a:ea typeface="Cambria Math" panose="02040503050406030204" pitchFamily="18" charset="0"/>
              <a:cs typeface="Times New Roman" panose="02020603050405020304" pitchFamily="18" charset="0"/>
            </a:endParaRPr>
          </a:p>
          <a:p>
            <a:pPr>
              <a:spcBef>
                <a:spcPct val="0"/>
              </a:spcBef>
              <a:buClrTx/>
              <a:buSzTx/>
              <a:buFontTx/>
              <a:buNone/>
            </a:pPr>
            <a:endParaRPr lang="zh-CN" altLang="en-US" sz="1800">
              <a:ea typeface="Cambria Math" panose="02040503050406030204" pitchFamily="18" charset="0"/>
              <a:cs typeface="Times New Roman" panose="02020603050405020304" pitchFamily="18" charset="0"/>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755650" y="1844675"/>
            <a:ext cx="7704138" cy="1139825"/>
          </a:xfrm>
        </p:spPr>
        <p:txBody>
          <a:bodyPr lIns="92075" tIns="46038" rIns="92075" bIns="46038">
            <a:spAutoFit/>
          </a:bodyPr>
          <a:lstStyle/>
          <a:p>
            <a:pPr eaLnBrk="1" hangingPunct="1">
              <a:buFontTx/>
              <a:buNone/>
              <a:defRPr/>
            </a:pPr>
            <a:r>
              <a:rPr lang="en-US" altLang="zh-CN" sz="3600" dirty="0">
                <a:solidFill>
                  <a:srgbClr val="FFCC66"/>
                </a:solidFill>
                <a:effectLst/>
                <a:latin typeface="黑体" pitchFamily="2" charset="-122"/>
                <a:ea typeface="黑体" pitchFamily="2" charset="-122"/>
              </a:rPr>
              <a:t>	</a:t>
            </a:r>
            <a:r>
              <a:rPr lang="en-US" altLang="zh-CN" dirty="0">
                <a:latin typeface="Times New Roman" pitchFamily="18" charset="0"/>
                <a:cs typeface="Times New Roman" pitchFamily="18" charset="0"/>
              </a:rPr>
              <a:t>Given a CNF formula F, decide if there is an assignment to F that makes F = 1?</a:t>
            </a:r>
            <a:endParaRPr lang="zh-CN" altLang="en-US"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0243" name="Rectangle 5"/>
          <p:cNvSpPr>
            <a:spLocks noGrp="1" noChangeArrowheads="1"/>
          </p:cNvSpPr>
          <p:nvPr>
            <p:ph type="title"/>
          </p:nvPr>
        </p:nvSpPr>
        <p:spPr>
          <a:xfrm>
            <a:off x="534988" y="804863"/>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The Satisfiability Problem (SAT)</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244" name="Line 6"/>
          <p:cNvSpPr>
            <a:spLocks noChangeShapeType="1"/>
          </p:cNvSpPr>
          <p:nvPr/>
        </p:nvSpPr>
        <p:spPr bwMode="auto">
          <a:xfrm>
            <a:off x="539750" y="15573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0245" name="TextBox 11"/>
          <p:cNvSpPr txBox="1">
            <a:spLocks noChangeArrowheads="1"/>
          </p:cNvSpPr>
          <p:nvPr/>
        </p:nvSpPr>
        <p:spPr bwMode="auto">
          <a:xfrm>
            <a:off x="1619250" y="3789363"/>
            <a:ext cx="5824538"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1</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2</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3</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4</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0,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5</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0,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6</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a:t>
            </a:r>
            <a:endParaRPr lang="zh-CN" altLang="en-US" sz="2400" b="1">
              <a:latin typeface="Times New Roman" panose="02020603050405020304" pitchFamily="18" charset="0"/>
              <a:ea typeface="Cambria Math" panose="02040503050406030204" pitchFamily="18" charset="0"/>
              <a:cs typeface="Times New Roman" panose="02020603050405020304" pitchFamily="18" charset="0"/>
            </a:endParaRPr>
          </a:p>
          <a:p>
            <a:pPr>
              <a:spcBef>
                <a:spcPct val="0"/>
              </a:spcBef>
              <a:buClrTx/>
              <a:buSzTx/>
              <a:buFontTx/>
              <a:buNone/>
            </a:pPr>
            <a:endParaRPr lang="zh-CN" altLang="en-US" sz="1800">
              <a:ea typeface="Cambria Math" panose="02040503050406030204" pitchFamily="18" charset="0"/>
              <a:cs typeface="Times New Roman" panose="02020603050405020304" pitchFamily="18" charset="0"/>
            </a:endParaRPr>
          </a:p>
        </p:txBody>
      </p:sp>
      <p:sp>
        <p:nvSpPr>
          <p:cNvPr id="10248" name="TextBox 4"/>
          <p:cNvSpPr txBox="1">
            <a:spLocks noChangeArrowheads="1"/>
          </p:cNvSpPr>
          <p:nvPr/>
        </p:nvSpPr>
        <p:spPr bwMode="auto">
          <a:xfrm>
            <a:off x="468313" y="3149600"/>
            <a:ext cx="86677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a:latin typeface="Times New Roman" panose="02020603050405020304" pitchFamily="18" charset="0"/>
                <a:cs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3</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4</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a:solidFill>
                  <a:srgbClr val="FF0000"/>
                </a:solidFill>
                <a:latin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5</a:t>
            </a:r>
            <a:r>
              <a:rPr lang="en-US" altLang="zh-CN" sz="2400" b="1">
                <a:latin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3</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6</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5</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6</a:t>
            </a:r>
            <a:r>
              <a:rPr lang="en-US" altLang="zh-CN" sz="2400" b="1">
                <a:latin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755650" y="1844675"/>
            <a:ext cx="7704138" cy="1139825"/>
          </a:xfrm>
        </p:spPr>
        <p:txBody>
          <a:bodyPr lIns="92075" tIns="46038" rIns="92075" bIns="46038">
            <a:spAutoFit/>
          </a:bodyPr>
          <a:lstStyle/>
          <a:p>
            <a:pPr eaLnBrk="1" hangingPunct="1">
              <a:buFontTx/>
              <a:buNone/>
              <a:defRPr/>
            </a:pPr>
            <a:r>
              <a:rPr lang="en-US" altLang="zh-CN" sz="3600" dirty="0">
                <a:solidFill>
                  <a:srgbClr val="FFCC66"/>
                </a:solidFill>
                <a:effectLst/>
                <a:latin typeface="黑体" pitchFamily="2" charset="-122"/>
                <a:ea typeface="黑体" pitchFamily="2" charset="-122"/>
              </a:rPr>
              <a:t>	</a:t>
            </a:r>
            <a:r>
              <a:rPr lang="en-US" altLang="zh-CN" dirty="0">
                <a:latin typeface="Times New Roman" pitchFamily="18" charset="0"/>
                <a:cs typeface="Times New Roman" pitchFamily="18" charset="0"/>
              </a:rPr>
              <a:t>Given a CNF formula F, decide if there is an assignment to F that makes F = 1?</a:t>
            </a:r>
            <a:endParaRPr lang="zh-CN" altLang="en-US"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0243" name="Rectangle 5"/>
          <p:cNvSpPr>
            <a:spLocks noGrp="1" noChangeArrowheads="1"/>
          </p:cNvSpPr>
          <p:nvPr>
            <p:ph type="title"/>
          </p:nvPr>
        </p:nvSpPr>
        <p:spPr>
          <a:xfrm>
            <a:off x="534988" y="804863"/>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The Satisfiability Problem (SAT)</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244" name="Line 6"/>
          <p:cNvSpPr>
            <a:spLocks noChangeShapeType="1"/>
          </p:cNvSpPr>
          <p:nvPr/>
        </p:nvSpPr>
        <p:spPr bwMode="auto">
          <a:xfrm>
            <a:off x="539750" y="15573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0245" name="TextBox 11"/>
          <p:cNvSpPr txBox="1">
            <a:spLocks noChangeArrowheads="1"/>
          </p:cNvSpPr>
          <p:nvPr/>
        </p:nvSpPr>
        <p:spPr bwMode="auto">
          <a:xfrm>
            <a:off x="1619250" y="3789363"/>
            <a:ext cx="5824538"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1</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2</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3</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4</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0,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5</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0,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6</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a:t>
            </a:r>
            <a:endParaRPr lang="zh-CN" altLang="en-US" sz="2400" b="1">
              <a:latin typeface="Times New Roman" panose="02020603050405020304" pitchFamily="18" charset="0"/>
              <a:ea typeface="Cambria Math" panose="02040503050406030204" pitchFamily="18" charset="0"/>
              <a:cs typeface="Times New Roman" panose="02020603050405020304" pitchFamily="18" charset="0"/>
            </a:endParaRPr>
          </a:p>
          <a:p>
            <a:pPr>
              <a:spcBef>
                <a:spcPct val="0"/>
              </a:spcBef>
              <a:buClrTx/>
              <a:buSzTx/>
              <a:buFontTx/>
              <a:buNone/>
            </a:pPr>
            <a:endParaRPr lang="zh-CN" altLang="en-US" sz="1800">
              <a:ea typeface="Cambria Math" panose="02040503050406030204" pitchFamily="18" charset="0"/>
              <a:cs typeface="Times New Roman" panose="02020603050405020304" pitchFamily="18" charset="0"/>
            </a:endParaRPr>
          </a:p>
        </p:txBody>
      </p:sp>
      <p:sp>
        <p:nvSpPr>
          <p:cNvPr id="10247" name="TextBox 24"/>
          <p:cNvSpPr txBox="1">
            <a:spLocks noChangeArrowheads="1"/>
          </p:cNvSpPr>
          <p:nvPr/>
        </p:nvSpPr>
        <p:spPr bwMode="auto">
          <a:xfrm>
            <a:off x="900113" y="4509120"/>
            <a:ext cx="636424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dirty="0">
                <a:latin typeface="Times New Roman" panose="02020603050405020304" pitchFamily="18" charset="0"/>
                <a:cs typeface="Times New Roman" panose="02020603050405020304" pitchFamily="18" charset="0"/>
              </a:rPr>
              <a:t>An example of unsatisfiable formulas</a:t>
            </a:r>
            <a:endParaRPr lang="zh-CN" altLang="en-US" dirty="0">
              <a:latin typeface="Times New Roman" panose="02020603050405020304" pitchFamily="18" charset="0"/>
              <a:cs typeface="Times New Roman" panose="02020603050405020304" pitchFamily="18" charset="0"/>
            </a:endParaRPr>
          </a:p>
        </p:txBody>
      </p:sp>
      <p:sp>
        <p:nvSpPr>
          <p:cNvPr id="10248" name="TextBox 4"/>
          <p:cNvSpPr txBox="1">
            <a:spLocks noChangeArrowheads="1"/>
          </p:cNvSpPr>
          <p:nvPr/>
        </p:nvSpPr>
        <p:spPr bwMode="auto">
          <a:xfrm>
            <a:off x="468313" y="3149600"/>
            <a:ext cx="86677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a:latin typeface="Times New Roman" panose="02020603050405020304" pitchFamily="18" charset="0"/>
                <a:cs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3</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4</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a:solidFill>
                  <a:srgbClr val="FF0000"/>
                </a:solidFill>
                <a:latin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5</a:t>
            </a:r>
            <a:r>
              <a:rPr lang="en-US" altLang="zh-CN" sz="2400" b="1">
                <a:latin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3</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6</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5</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6</a:t>
            </a:r>
            <a:r>
              <a:rPr lang="en-US" altLang="zh-CN" sz="2400" b="1">
                <a:latin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p>
        </p:txBody>
      </p:sp>
    </p:spTree>
    <p:extLst>
      <p:ext uri="{BB962C8B-B14F-4D97-AF65-F5344CB8AC3E}">
        <p14:creationId xmlns:p14="http://schemas.microsoft.com/office/powerpoint/2010/main" val="7028080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755650" y="1844675"/>
            <a:ext cx="7704138" cy="1139825"/>
          </a:xfrm>
        </p:spPr>
        <p:txBody>
          <a:bodyPr lIns="92075" tIns="46038" rIns="92075" bIns="46038">
            <a:spAutoFit/>
          </a:bodyPr>
          <a:lstStyle/>
          <a:p>
            <a:pPr eaLnBrk="1" hangingPunct="1">
              <a:buFontTx/>
              <a:buNone/>
              <a:defRPr/>
            </a:pPr>
            <a:r>
              <a:rPr lang="en-US" altLang="zh-CN" sz="3600" dirty="0">
                <a:solidFill>
                  <a:srgbClr val="FFCC66"/>
                </a:solidFill>
                <a:effectLst/>
                <a:latin typeface="黑体" pitchFamily="2" charset="-122"/>
                <a:ea typeface="黑体" pitchFamily="2" charset="-122"/>
              </a:rPr>
              <a:t>	</a:t>
            </a:r>
            <a:r>
              <a:rPr lang="en-US" altLang="zh-CN" dirty="0">
                <a:latin typeface="Times New Roman" pitchFamily="18" charset="0"/>
                <a:cs typeface="Times New Roman" pitchFamily="18" charset="0"/>
              </a:rPr>
              <a:t>Given a CNF formula F, decide if there is an assignment to F that makes F = 1?</a:t>
            </a:r>
            <a:endParaRPr lang="zh-CN" altLang="en-US"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0243" name="Rectangle 5"/>
          <p:cNvSpPr>
            <a:spLocks noGrp="1" noChangeArrowheads="1"/>
          </p:cNvSpPr>
          <p:nvPr>
            <p:ph type="title"/>
          </p:nvPr>
        </p:nvSpPr>
        <p:spPr>
          <a:xfrm>
            <a:off x="534988" y="804863"/>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The Satisfiability Problem (SAT)</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244" name="Line 6"/>
          <p:cNvSpPr>
            <a:spLocks noChangeShapeType="1"/>
          </p:cNvSpPr>
          <p:nvPr/>
        </p:nvSpPr>
        <p:spPr bwMode="auto">
          <a:xfrm>
            <a:off x="539750" y="15573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0245" name="TextBox 11"/>
          <p:cNvSpPr txBox="1">
            <a:spLocks noChangeArrowheads="1"/>
          </p:cNvSpPr>
          <p:nvPr/>
        </p:nvSpPr>
        <p:spPr bwMode="auto">
          <a:xfrm>
            <a:off x="1619250" y="3789363"/>
            <a:ext cx="5824538"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1</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2</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3</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4</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0,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5</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0,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6</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a:t>
            </a:r>
            <a:endParaRPr lang="zh-CN" altLang="en-US" sz="2400" b="1">
              <a:latin typeface="Times New Roman" panose="02020603050405020304" pitchFamily="18" charset="0"/>
              <a:ea typeface="Cambria Math" panose="02040503050406030204" pitchFamily="18" charset="0"/>
              <a:cs typeface="Times New Roman" panose="02020603050405020304" pitchFamily="18" charset="0"/>
            </a:endParaRPr>
          </a:p>
          <a:p>
            <a:pPr>
              <a:spcBef>
                <a:spcPct val="0"/>
              </a:spcBef>
              <a:buClrTx/>
              <a:buSzTx/>
              <a:buFontTx/>
              <a:buNone/>
            </a:pPr>
            <a:endParaRPr lang="zh-CN" altLang="en-US" sz="1800">
              <a:ea typeface="Cambria Math" panose="02040503050406030204" pitchFamily="18" charset="0"/>
              <a:cs typeface="Times New Roman" panose="02020603050405020304" pitchFamily="18" charset="0"/>
            </a:endParaRPr>
          </a:p>
        </p:txBody>
      </p:sp>
      <p:sp>
        <p:nvSpPr>
          <p:cNvPr id="10246" name="TextBox 13"/>
          <p:cNvSpPr txBox="1">
            <a:spLocks noChangeArrowheads="1"/>
          </p:cNvSpPr>
          <p:nvPr/>
        </p:nvSpPr>
        <p:spPr bwMode="auto">
          <a:xfrm>
            <a:off x="683568" y="5301208"/>
            <a:ext cx="6153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p>
        </p:txBody>
      </p:sp>
      <p:sp>
        <p:nvSpPr>
          <p:cNvPr id="10247" name="TextBox 24"/>
          <p:cNvSpPr txBox="1">
            <a:spLocks noChangeArrowheads="1"/>
          </p:cNvSpPr>
          <p:nvPr/>
        </p:nvSpPr>
        <p:spPr bwMode="auto">
          <a:xfrm>
            <a:off x="900113" y="4509120"/>
            <a:ext cx="636424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dirty="0">
                <a:latin typeface="Times New Roman" panose="02020603050405020304" pitchFamily="18" charset="0"/>
                <a:cs typeface="Times New Roman" panose="02020603050405020304" pitchFamily="18" charset="0"/>
              </a:rPr>
              <a:t>An example of unsatisfiable formulas</a:t>
            </a:r>
            <a:endParaRPr lang="zh-CN" altLang="en-US" dirty="0">
              <a:latin typeface="Times New Roman" panose="02020603050405020304" pitchFamily="18" charset="0"/>
              <a:cs typeface="Times New Roman" panose="02020603050405020304" pitchFamily="18" charset="0"/>
            </a:endParaRPr>
          </a:p>
        </p:txBody>
      </p:sp>
      <p:sp>
        <p:nvSpPr>
          <p:cNvPr id="10248" name="TextBox 4"/>
          <p:cNvSpPr txBox="1">
            <a:spLocks noChangeArrowheads="1"/>
          </p:cNvSpPr>
          <p:nvPr/>
        </p:nvSpPr>
        <p:spPr bwMode="auto">
          <a:xfrm>
            <a:off x="468313" y="3149600"/>
            <a:ext cx="86677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a:latin typeface="Times New Roman" panose="02020603050405020304" pitchFamily="18" charset="0"/>
                <a:cs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3</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4</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a:solidFill>
                  <a:srgbClr val="FF0000"/>
                </a:solidFill>
                <a:latin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5</a:t>
            </a:r>
            <a:r>
              <a:rPr lang="en-US" altLang="zh-CN" sz="2400" b="1">
                <a:latin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3</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6</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5</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6</a:t>
            </a:r>
            <a:r>
              <a:rPr lang="en-US" altLang="zh-CN" sz="2400" b="1">
                <a:latin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p>
        </p:txBody>
      </p:sp>
    </p:spTree>
    <p:extLst>
      <p:ext uri="{BB962C8B-B14F-4D97-AF65-F5344CB8AC3E}">
        <p14:creationId xmlns:p14="http://schemas.microsoft.com/office/powerpoint/2010/main" val="161999397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557338"/>
            <a:ext cx="8210550" cy="585418"/>
          </a:xfrm>
        </p:spPr>
        <p:txBody>
          <a:bodyPr lIns="92075" tIns="46038" rIns="92075" bIns="46038">
            <a:spAutoFit/>
          </a:bodyPr>
          <a:lstStyle/>
          <a:p>
            <a:pPr>
              <a:defRPr/>
            </a:pPr>
            <a:r>
              <a:rPr lang="en-US" altLang="zh-CN" dirty="0">
                <a:solidFill>
                  <a:srgbClr val="FF99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Many applications</a:t>
            </a:r>
          </a:p>
        </p:txBody>
      </p:sp>
      <p:sp>
        <p:nvSpPr>
          <p:cNvPr id="15363"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dirty="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Why SAT ?</a:t>
            </a:r>
            <a:endParaRPr lang="zh-CN" altLang="en-US" sz="2800" dirty="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5364"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custDataLst>
      <p:tags r:id="rId1"/>
    </p:custDataLst>
    <p:extLst>
      <p:ext uri="{BB962C8B-B14F-4D97-AF65-F5344CB8AC3E}">
        <p14:creationId xmlns:p14="http://schemas.microsoft.com/office/powerpoint/2010/main" val="35805624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Effect transition="in" filter="blinds(horizontal)">
                                      <p:cBhvr>
                                        <p:cTn id="7" dur="500"/>
                                        <p:tgtEl>
                                          <p:spTgt spid="307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557338"/>
            <a:ext cx="8210550" cy="585418"/>
          </a:xfrm>
        </p:spPr>
        <p:txBody>
          <a:bodyPr lIns="92075" tIns="46038" rIns="92075" bIns="46038">
            <a:spAutoFit/>
          </a:bodyPr>
          <a:lstStyle/>
          <a:p>
            <a:pPr>
              <a:defRPr/>
            </a:pPr>
            <a:r>
              <a:rPr lang="en-US" altLang="zh-CN" dirty="0">
                <a:solidFill>
                  <a:srgbClr val="FF99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Many applications</a:t>
            </a:r>
          </a:p>
        </p:txBody>
      </p:sp>
      <p:sp>
        <p:nvSpPr>
          <p:cNvPr id="15363"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dirty="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Why SAT ?</a:t>
            </a:r>
            <a:endParaRPr lang="zh-CN" altLang="en-US" sz="2800" dirty="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5364"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 name="文本框 1">
            <a:extLst>
              <a:ext uri="{FF2B5EF4-FFF2-40B4-BE49-F238E27FC236}">
                <a16:creationId xmlns:a16="http://schemas.microsoft.com/office/drawing/2014/main" id="{6000B994-2CDC-4C44-B7E4-C9BABB702BEB}"/>
              </a:ext>
            </a:extLst>
          </p:cNvPr>
          <p:cNvSpPr txBox="1">
            <a:spLocks noChangeArrowheads="1"/>
          </p:cNvSpPr>
          <p:nvPr/>
        </p:nvSpPr>
        <p:spPr bwMode="auto">
          <a:xfrm>
            <a:off x="954883" y="2346701"/>
            <a:ext cx="7649368"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ahoma" panose="020B0604030504040204" pitchFamily="34" charset="0"/>
                <a:ea typeface="宋体" panose="02010600030101010101" pitchFamily="2" charset="-122"/>
              </a:defRPr>
            </a:lvl1pPr>
            <a:lvl2pPr marL="742950" indent="-285750">
              <a:defRPr>
                <a:solidFill>
                  <a:schemeClr val="tx1"/>
                </a:solidFill>
                <a:latin typeface="Tahoma" panose="020B0604030504040204" pitchFamily="34" charset="0"/>
                <a:ea typeface="宋体" panose="02010600030101010101" pitchFamily="2" charset="-122"/>
              </a:defRPr>
            </a:lvl2pPr>
            <a:lvl3pPr marL="1143000" indent="-228600">
              <a:defRPr>
                <a:solidFill>
                  <a:schemeClr val="tx1"/>
                </a:solidFill>
                <a:latin typeface="Tahoma" panose="020B0604030504040204" pitchFamily="34" charset="0"/>
                <a:ea typeface="宋体" panose="02010600030101010101" pitchFamily="2" charset="-122"/>
              </a:defRPr>
            </a:lvl3pPr>
            <a:lvl4pPr marL="1600200" indent="-228600">
              <a:defRPr>
                <a:solidFill>
                  <a:schemeClr val="tx1"/>
                </a:solidFill>
                <a:latin typeface="Tahoma" panose="020B0604030504040204" pitchFamily="34" charset="0"/>
                <a:ea typeface="宋体" panose="02010600030101010101" pitchFamily="2" charset="-122"/>
              </a:defRPr>
            </a:lvl4pPr>
            <a:lvl5pPr marL="2057400" indent="-22860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r>
              <a:rPr lang="en-US" sz="2400" dirty="0"/>
              <a:t>Satisfiability stands at the crossroads of logic, graph theory, computer science, computer engineering, and operations research. Thus, many problems originating in one of these fields typically have multiple translations to SAT and there exist many mathematical tools available to the SAT solver to assist in solving them with improved performance. </a:t>
            </a:r>
          </a:p>
          <a:p>
            <a:r>
              <a:rPr lang="en-US" altLang="zh-CN" sz="2400" dirty="0"/>
              <a:t> </a:t>
            </a:r>
            <a:r>
              <a:rPr lang="en-US" altLang="zh-CN" sz="2000" dirty="0">
                <a:solidFill>
                  <a:srgbClr val="FFC000"/>
                </a:solidFill>
              </a:rPr>
              <a:t>Handbook of Satisfiability (2009)</a:t>
            </a:r>
            <a:endParaRPr lang="zh-CN" altLang="en-US" sz="2000" dirty="0">
              <a:solidFill>
                <a:srgbClr val="FFC000"/>
              </a:solidFill>
            </a:endParaRPr>
          </a:p>
        </p:txBody>
      </p:sp>
    </p:spTree>
    <p:custDataLst>
      <p:tags r:id="rId1"/>
    </p:custDataLst>
    <p:extLst>
      <p:ext uri="{BB962C8B-B14F-4D97-AF65-F5344CB8AC3E}">
        <p14:creationId xmlns:p14="http://schemas.microsoft.com/office/powerpoint/2010/main" val="254611257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5"/>
          <p:cNvSpPr>
            <a:spLocks noGrp="1" noChangeArrowheads="1"/>
          </p:cNvSpPr>
          <p:nvPr>
            <p:ph type="title"/>
          </p:nvPr>
        </p:nvSpPr>
        <p:spPr>
          <a:xfrm>
            <a:off x="534988" y="188913"/>
            <a:ext cx="8069262" cy="701675"/>
          </a:xfrm>
        </p:spPr>
        <p:txBody>
          <a:bodyPr lIns="92075" tIns="46038" rIns="92075" bIns="46038">
            <a:spAutoFit/>
          </a:bodyPr>
          <a:lstStyle/>
          <a:p>
            <a:pPr algn="ctr">
              <a:lnSpc>
                <a:spcPct val="90000"/>
              </a:lnSpc>
            </a:pPr>
            <a:r>
              <a:rPr lang="en-US" altLang="zh-CN" dirty="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Why SAT ?</a:t>
            </a:r>
            <a:endParaRPr lang="zh-CN" altLang="en-US" sz="2800" dirty="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1267" name="Line 6"/>
          <p:cNvSpPr>
            <a:spLocks noChangeShapeType="1"/>
          </p:cNvSpPr>
          <p:nvPr/>
        </p:nvSpPr>
        <p:spPr bwMode="auto">
          <a:xfrm>
            <a:off x="539750" y="836613"/>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pic>
        <p:nvPicPr>
          <p:cNvPr id="11268" name="图片 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8313" y="1111250"/>
            <a:ext cx="3978275" cy="504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Line 6"/>
          <p:cNvSpPr>
            <a:spLocks noChangeShapeType="1"/>
          </p:cNvSpPr>
          <p:nvPr/>
        </p:nvSpPr>
        <p:spPr bwMode="auto">
          <a:xfrm>
            <a:off x="539750" y="836613"/>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pic>
        <p:nvPicPr>
          <p:cNvPr id="12292" name="图片 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8313" y="1111250"/>
            <a:ext cx="3978275" cy="504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图片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6450" y="1128713"/>
            <a:ext cx="4060825" cy="502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圆角矩形 1"/>
          <p:cNvSpPr/>
          <p:nvPr/>
        </p:nvSpPr>
        <p:spPr>
          <a:xfrm>
            <a:off x="5292725" y="2420938"/>
            <a:ext cx="3167063" cy="1008062"/>
          </a:xfrm>
          <a:prstGeom prst="roundRect">
            <a:avLst/>
          </a:prstGeom>
          <a:no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Rectangle 5">
            <a:extLst>
              <a:ext uri="{FF2B5EF4-FFF2-40B4-BE49-F238E27FC236}">
                <a16:creationId xmlns:a16="http://schemas.microsoft.com/office/drawing/2014/main" id="{46697C7A-68D7-4EBB-B1B4-6C4B8D544825}"/>
              </a:ext>
            </a:extLst>
          </p:cNvPr>
          <p:cNvSpPr txBox="1">
            <a:spLocks noChangeArrowheads="1"/>
          </p:cNvSpPr>
          <p:nvPr/>
        </p:nvSpPr>
        <p:spPr bwMode="auto">
          <a:xfrm>
            <a:off x="534988" y="188913"/>
            <a:ext cx="8069262" cy="701675"/>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spAutoFit/>
          </a:bodyPr>
          <a:lstStyle>
            <a:lvl1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ea typeface="宋体" pitchFamily="2" charset="-122"/>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ea typeface="宋体" pitchFamily="2" charset="-122"/>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ea typeface="宋体" pitchFamily="2" charset="-122"/>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ea typeface="宋体" pitchFamily="2" charset="-122"/>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ea typeface="宋体" pitchFamily="2" charset="-122"/>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ea typeface="宋体" pitchFamily="2" charset="-122"/>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ea typeface="宋体" pitchFamily="2" charset="-122"/>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ea typeface="宋体" pitchFamily="2" charset="-122"/>
              </a:defRPr>
            </a:lvl9pPr>
          </a:lstStyle>
          <a:p>
            <a:pPr algn="ctr">
              <a:lnSpc>
                <a:spcPct val="90000"/>
              </a:lnSpc>
            </a:pPr>
            <a:r>
              <a:rPr lang="en-US" altLang="zh-CN" kern="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Why SAT ?</a:t>
            </a:r>
            <a:endParaRPr lang="zh-CN" altLang="en-US" sz="2800" kern="0" dirty="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Line 6"/>
          <p:cNvSpPr>
            <a:spLocks noChangeShapeType="1"/>
          </p:cNvSpPr>
          <p:nvPr/>
        </p:nvSpPr>
        <p:spPr bwMode="auto">
          <a:xfrm>
            <a:off x="539750" y="836613"/>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pic>
        <p:nvPicPr>
          <p:cNvPr id="13316" name="图片 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8313" y="1111250"/>
            <a:ext cx="3978275" cy="504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图片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6450" y="1128713"/>
            <a:ext cx="4060825" cy="502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图片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775" y="4054475"/>
            <a:ext cx="8515350" cy="277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圆角矩形 1"/>
          <p:cNvSpPr/>
          <p:nvPr/>
        </p:nvSpPr>
        <p:spPr>
          <a:xfrm>
            <a:off x="5292725" y="2420938"/>
            <a:ext cx="3167063" cy="1008062"/>
          </a:xfrm>
          <a:prstGeom prst="roundRect">
            <a:avLst/>
          </a:prstGeom>
          <a:no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Rectangle 5">
            <a:extLst>
              <a:ext uri="{FF2B5EF4-FFF2-40B4-BE49-F238E27FC236}">
                <a16:creationId xmlns:a16="http://schemas.microsoft.com/office/drawing/2014/main" id="{BFDD3F0D-D5A3-4C38-B56A-0A9C3D40C80B}"/>
              </a:ext>
            </a:extLst>
          </p:cNvPr>
          <p:cNvSpPr txBox="1">
            <a:spLocks noChangeArrowheads="1"/>
          </p:cNvSpPr>
          <p:nvPr/>
        </p:nvSpPr>
        <p:spPr bwMode="auto">
          <a:xfrm>
            <a:off x="534988" y="188913"/>
            <a:ext cx="8069262" cy="701675"/>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spAutoFit/>
          </a:bodyPr>
          <a:lstStyle>
            <a:lvl1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ea typeface="宋体" pitchFamily="2" charset="-122"/>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ea typeface="宋体" pitchFamily="2" charset="-122"/>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ea typeface="宋体" pitchFamily="2" charset="-122"/>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ea typeface="宋体" pitchFamily="2" charset="-122"/>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ea typeface="宋体" pitchFamily="2" charset="-122"/>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ea typeface="宋体" pitchFamily="2" charset="-122"/>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ea typeface="宋体" pitchFamily="2" charset="-122"/>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ea typeface="宋体" pitchFamily="2" charset="-122"/>
              </a:defRPr>
            </a:lvl9pPr>
          </a:lstStyle>
          <a:p>
            <a:pPr algn="ctr">
              <a:lnSpc>
                <a:spcPct val="90000"/>
              </a:lnSpc>
            </a:pPr>
            <a:r>
              <a:rPr lang="en-US" altLang="zh-CN" kern="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Why SAT ?</a:t>
            </a:r>
            <a:endParaRPr lang="zh-CN" altLang="en-US" sz="2800" kern="0" dirty="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557338"/>
            <a:ext cx="8210550" cy="585418"/>
          </a:xfrm>
        </p:spPr>
        <p:txBody>
          <a:bodyPr lIns="92075" tIns="46038" rIns="92075" bIns="46038">
            <a:spAutoFit/>
          </a:bodyPr>
          <a:lstStyle/>
          <a:p>
            <a:pPr>
              <a:defRPr/>
            </a:pPr>
            <a:r>
              <a:rPr lang="en-US" altLang="zh-CN" dirty="0">
                <a:solidFill>
                  <a:srgbClr val="FF99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Many applications</a:t>
            </a:r>
          </a:p>
        </p:txBody>
      </p:sp>
      <p:sp>
        <p:nvSpPr>
          <p:cNvPr id="15363"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dirty="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Why SAT ?</a:t>
            </a:r>
            <a:endParaRPr lang="zh-CN" altLang="en-US" sz="2800" dirty="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5364"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34480654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557338"/>
            <a:ext cx="8210550" cy="1176349"/>
          </a:xfrm>
        </p:spPr>
        <p:txBody>
          <a:bodyPr lIns="92075" tIns="46038" rIns="92075" bIns="46038">
            <a:spAutoFit/>
          </a:bodyPr>
          <a:lstStyle/>
          <a:p>
            <a:pPr>
              <a:defRPr/>
            </a:pPr>
            <a:r>
              <a:rPr lang="en-US" altLang="zh-CN"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Many applications</a:t>
            </a:r>
          </a:p>
          <a:p>
            <a:pPr>
              <a:defRPr/>
            </a:pPr>
            <a:r>
              <a:rPr lang="en-US" altLang="zh-CN" dirty="0">
                <a:solidFill>
                  <a:srgbClr val="FF99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 first NP-complete problem </a:t>
            </a:r>
            <a:r>
              <a:rPr lang="en-US" altLang="zh-CN" sz="2400" dirty="0">
                <a:solidFill>
                  <a:srgbClr val="FF99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[Cook’71]</a:t>
            </a:r>
          </a:p>
        </p:txBody>
      </p:sp>
      <p:sp>
        <p:nvSpPr>
          <p:cNvPr id="15363"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dirty="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Why SAT ?</a:t>
            </a:r>
            <a:endParaRPr lang="zh-CN" altLang="en-US" sz="2800" dirty="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5364"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120599053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557338"/>
            <a:ext cx="8210550" cy="1176349"/>
          </a:xfrm>
        </p:spPr>
        <p:txBody>
          <a:bodyPr lIns="92075" tIns="46038" rIns="92075" bIns="46038">
            <a:spAutoFit/>
          </a:bodyPr>
          <a:lstStyle/>
          <a:p>
            <a:pPr>
              <a:defRPr/>
            </a:pPr>
            <a:r>
              <a:rPr lang="en-US" altLang="zh-CN"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Many applications</a:t>
            </a:r>
          </a:p>
          <a:p>
            <a:pPr>
              <a:defRPr/>
            </a:pPr>
            <a:r>
              <a:rPr lang="en-US" altLang="zh-CN" dirty="0">
                <a:solidFill>
                  <a:srgbClr val="FF99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 first NP-complete problem </a:t>
            </a:r>
            <a:r>
              <a:rPr lang="en-US" altLang="zh-CN" sz="2400" dirty="0">
                <a:solidFill>
                  <a:srgbClr val="FF99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[Cook’71]</a:t>
            </a:r>
          </a:p>
        </p:txBody>
      </p:sp>
      <p:sp>
        <p:nvSpPr>
          <p:cNvPr id="15363"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dirty="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Why SAT ?</a:t>
            </a:r>
            <a:endParaRPr lang="zh-CN" altLang="en-US" sz="2800" dirty="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5364"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 name="Rectangle 3">
            <a:extLst>
              <a:ext uri="{FF2B5EF4-FFF2-40B4-BE49-F238E27FC236}">
                <a16:creationId xmlns:a16="http://schemas.microsoft.com/office/drawing/2014/main" id="{38E77717-7EE4-4C40-B242-965168F7E62F}"/>
              </a:ext>
            </a:extLst>
          </p:cNvPr>
          <p:cNvSpPr txBox="1">
            <a:spLocks noChangeArrowheads="1"/>
          </p:cNvSpPr>
          <p:nvPr/>
        </p:nvSpPr>
        <p:spPr bwMode="auto">
          <a:xfrm>
            <a:off x="907566" y="2915573"/>
            <a:ext cx="7417767" cy="362625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spAutoFit/>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anose="020B0604030504040204" pitchFamily="34" charset="0"/>
              <a:buChar char="–"/>
              <a:defRPr sz="2800">
                <a:solidFill>
                  <a:schemeClr val="tx1"/>
                </a:solidFill>
                <a:effectLst>
                  <a:outerShdw blurRad="38100" dist="38100" dir="2700000" algn="tl">
                    <a:srgbClr val="000000"/>
                  </a:outerShdw>
                </a:effectLst>
                <a:latin typeface="+mn-lt"/>
                <a:ea typeface="+mn-ea"/>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ea typeface="+mn-ea"/>
              </a:defRPr>
            </a:lvl3pPr>
            <a:lvl4pPr marL="1600200" indent="-228600" algn="l" rtl="0" eaLnBrk="0" fontAlgn="base" hangingPunct="0">
              <a:spcBef>
                <a:spcPct val="20000"/>
              </a:spcBef>
              <a:spcAft>
                <a:spcPct val="0"/>
              </a:spcAft>
              <a:buFont typeface="Tahoma" panose="020B0604030504040204" pitchFamily="34" charset="0"/>
              <a:buChar char="–"/>
              <a:defRPr sz="2000">
                <a:solidFill>
                  <a:schemeClr val="tx1"/>
                </a:solidFill>
                <a:effectLst>
                  <a:outerShdw blurRad="38100" dist="38100" dir="2700000" algn="tl">
                    <a:srgbClr val="000000"/>
                  </a:outerShdw>
                </a:effectLst>
                <a:latin typeface="+mn-lt"/>
                <a:ea typeface="+mn-ea"/>
              </a:defRPr>
            </a:lvl4pPr>
            <a:lvl5pPr marL="2057400" indent="-228600" algn="l" rtl="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9pPr>
          </a:lstStyle>
          <a:p>
            <a:pPr marL="0" indent="0">
              <a:buNone/>
              <a:defRPr/>
            </a:pPr>
            <a:r>
              <a:rPr lang="en-US" altLang="zh-CN" sz="2800" kern="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Thus, it is the first identified problem in a famous class of problems (i.e., NP-complete problems) that are extremely important in practice, but have no known efficient algorithms, even after exhaustive efforts of thousands 			       of scientists over the world, including 		     the smartest computer scientists,    mathematicians, and engineers.</a:t>
            </a:r>
          </a:p>
        </p:txBody>
      </p:sp>
    </p:spTree>
    <p:extLst>
      <p:ext uri="{BB962C8B-B14F-4D97-AF65-F5344CB8AC3E}">
        <p14:creationId xmlns:p14="http://schemas.microsoft.com/office/powerpoint/2010/main" val="1036882876"/>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557338"/>
            <a:ext cx="8210550" cy="2259722"/>
          </a:xfrm>
        </p:spPr>
        <p:txBody>
          <a:bodyPr lIns="92075" tIns="46038" rIns="92075" bIns="46038">
            <a:spAutoFit/>
          </a:bodyPr>
          <a:lstStyle/>
          <a:p>
            <a:pPr>
              <a:defRPr/>
            </a:pPr>
            <a:r>
              <a:rPr lang="en-US" altLang="zh-CN" dirty="0">
                <a:solidFill>
                  <a:schemeClr val="tx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Many applications</a:t>
            </a:r>
          </a:p>
          <a:p>
            <a:pPr>
              <a:defRPr/>
            </a:pPr>
            <a:r>
              <a:rPr lang="en-US" altLang="zh-CN" dirty="0">
                <a:solidFill>
                  <a:schemeClr val="tx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 first NP-complete problem </a:t>
            </a:r>
            <a:r>
              <a:rPr lang="en-US" altLang="zh-CN" sz="2400" dirty="0">
                <a:solidFill>
                  <a:schemeClr val="tx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[Cook’71]</a:t>
            </a:r>
          </a:p>
          <a:p>
            <a:pPr>
              <a:defRPr/>
            </a:pPr>
            <a:r>
              <a:rPr lang="en-US" altLang="zh-CN" dirty="0">
                <a:solidFill>
                  <a:srgbClr val="FF9900"/>
                </a:solidFill>
                <a:latin typeface="Times New Roman" panose="02020603050405020304" pitchFamily="18" charset="0"/>
                <a:cs typeface="Times New Roman" panose="02020603050405020304" pitchFamily="18" charset="0"/>
              </a:rPr>
              <a:t>The most important problem in computer science</a:t>
            </a:r>
          </a:p>
        </p:txBody>
      </p:sp>
      <p:sp>
        <p:nvSpPr>
          <p:cNvPr id="15363"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dirty="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Why SAT ?</a:t>
            </a:r>
            <a:endParaRPr lang="zh-CN" altLang="en-US" sz="2800" dirty="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5364"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113452683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557338"/>
            <a:ext cx="8210550" cy="3343096"/>
          </a:xfrm>
        </p:spPr>
        <p:txBody>
          <a:bodyPr lIns="92075" tIns="46038" rIns="92075" bIns="46038">
            <a:spAutoFit/>
          </a:bodyPr>
          <a:lstStyle/>
          <a:p>
            <a:pPr>
              <a:defRPr/>
            </a:pPr>
            <a:r>
              <a:rPr lang="en-US" altLang="zh-CN" dirty="0">
                <a:solidFill>
                  <a:schemeClr val="tx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Many applications</a:t>
            </a:r>
          </a:p>
          <a:p>
            <a:pPr>
              <a:defRPr/>
            </a:pPr>
            <a:r>
              <a:rPr lang="en-US" altLang="zh-CN" dirty="0">
                <a:solidFill>
                  <a:schemeClr val="tx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 first NP-complete problem </a:t>
            </a:r>
            <a:r>
              <a:rPr lang="en-US" altLang="zh-CN" sz="2400" dirty="0">
                <a:solidFill>
                  <a:schemeClr val="tx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[Cook’71]</a:t>
            </a:r>
          </a:p>
          <a:p>
            <a:pPr>
              <a:defRPr/>
            </a:pPr>
            <a:r>
              <a:rPr lang="en-US" altLang="zh-CN" dirty="0">
                <a:latin typeface="Times New Roman" panose="02020603050405020304" pitchFamily="18" charset="0"/>
                <a:cs typeface="Times New Roman" panose="02020603050405020304" pitchFamily="18" charset="0"/>
              </a:rPr>
              <a:t>The most important problem in computer science</a:t>
            </a:r>
          </a:p>
          <a:p>
            <a:pPr>
              <a:defRPr/>
            </a:pPr>
            <a:r>
              <a:rPr lang="en-US" altLang="zh-CN" dirty="0">
                <a:solidFill>
                  <a:srgbClr val="FF99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 central problem in the research in algorithms and complexity theory</a:t>
            </a:r>
            <a:endParaRPr lang="en-US" altLang="zh-CN" dirty="0">
              <a:solidFill>
                <a:srgbClr val="FF9900"/>
              </a:solidFill>
              <a:latin typeface="Times New Roman" panose="02020603050405020304" pitchFamily="18" charset="0"/>
              <a:cs typeface="Times New Roman" panose="02020603050405020304" pitchFamily="18" charset="0"/>
            </a:endParaRPr>
          </a:p>
        </p:txBody>
      </p:sp>
      <p:sp>
        <p:nvSpPr>
          <p:cNvPr id="15363"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dirty="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Why SAT ?</a:t>
            </a:r>
            <a:endParaRPr lang="zh-CN" altLang="en-US" sz="2800" dirty="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5364"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3566124910"/>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557338"/>
            <a:ext cx="8210550" cy="4426469"/>
          </a:xfrm>
        </p:spPr>
        <p:txBody>
          <a:bodyPr lIns="92075" tIns="46038" rIns="92075" bIns="46038">
            <a:spAutoFit/>
          </a:bodyPr>
          <a:lstStyle/>
          <a:p>
            <a:pPr>
              <a:defRPr/>
            </a:pPr>
            <a:r>
              <a:rPr lang="en-US" altLang="zh-CN" dirty="0">
                <a:solidFill>
                  <a:schemeClr val="tx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Many applications</a:t>
            </a:r>
          </a:p>
          <a:p>
            <a:pPr>
              <a:defRPr/>
            </a:pPr>
            <a:r>
              <a:rPr lang="en-US" altLang="zh-CN" dirty="0">
                <a:solidFill>
                  <a:schemeClr val="tx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 first NP-complete problem </a:t>
            </a:r>
            <a:r>
              <a:rPr lang="en-US" altLang="zh-CN" sz="2400" dirty="0">
                <a:solidFill>
                  <a:schemeClr val="tx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[Cook’71]</a:t>
            </a:r>
          </a:p>
          <a:p>
            <a:pPr>
              <a:defRPr/>
            </a:pPr>
            <a:r>
              <a:rPr lang="en-US" altLang="zh-CN" dirty="0">
                <a:latin typeface="Times New Roman" panose="02020603050405020304" pitchFamily="18" charset="0"/>
                <a:cs typeface="Times New Roman" panose="02020603050405020304" pitchFamily="18" charset="0"/>
              </a:rPr>
              <a:t>The most important problem in computer science</a:t>
            </a:r>
          </a:p>
          <a:p>
            <a:pPr>
              <a:defRPr/>
            </a:pPr>
            <a:r>
              <a:rPr lang="en-US" altLang="zh-CN" dirty="0">
                <a:solidFill>
                  <a:schemeClr val="tx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 central problem in the research in algorithms and complexity theory</a:t>
            </a:r>
            <a:endParaRPr lang="en-US" altLang="zh-CN" dirty="0">
              <a:latin typeface="Times New Roman" panose="02020603050405020304" pitchFamily="18" charset="0"/>
              <a:cs typeface="Times New Roman" panose="02020603050405020304" pitchFamily="18" charset="0"/>
            </a:endParaRPr>
          </a:p>
          <a:p>
            <a:pPr>
              <a:defRPr/>
            </a:pPr>
            <a:r>
              <a:rPr lang="en-US" altLang="zh-CN" dirty="0">
                <a:solidFill>
                  <a:srgbClr val="FF9900"/>
                </a:solidFill>
                <a:latin typeface="Times New Roman" panose="02020603050405020304" pitchFamily="18" charset="0"/>
                <a:cs typeface="Times New Roman" panose="02020603050405020304" pitchFamily="18" charset="0"/>
              </a:rPr>
              <a:t>Closely related to Hilbert’s 			 10</a:t>
            </a:r>
            <a:r>
              <a:rPr lang="en-US" altLang="zh-CN" baseline="30000" dirty="0">
                <a:solidFill>
                  <a:srgbClr val="FF9900"/>
                </a:solidFill>
                <a:latin typeface="Times New Roman" panose="02020603050405020304" pitchFamily="18" charset="0"/>
                <a:cs typeface="Times New Roman" panose="02020603050405020304" pitchFamily="18" charset="0"/>
              </a:rPr>
              <a:t>th</a:t>
            </a:r>
            <a:r>
              <a:rPr lang="en-US" altLang="zh-CN" dirty="0">
                <a:solidFill>
                  <a:srgbClr val="FF9900"/>
                </a:solidFill>
                <a:latin typeface="Times New Roman" panose="02020603050405020304" pitchFamily="18" charset="0"/>
                <a:cs typeface="Times New Roman" panose="02020603050405020304" pitchFamily="18" charset="0"/>
              </a:rPr>
              <a:t> problem  </a:t>
            </a:r>
            <a:r>
              <a:rPr lang="en-US" altLang="zh-CN" sz="2400" dirty="0">
                <a:solidFill>
                  <a:srgbClr val="FF9900"/>
                </a:solidFill>
                <a:latin typeface="Times New Roman" panose="02020603050405020304" pitchFamily="18" charset="0"/>
                <a:cs typeface="Times New Roman" panose="02020603050405020304" pitchFamily="18" charset="0"/>
              </a:rPr>
              <a:t>[Davis-Putnam’60]</a:t>
            </a:r>
          </a:p>
        </p:txBody>
      </p:sp>
      <p:sp>
        <p:nvSpPr>
          <p:cNvPr id="15363"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dirty="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Why SAT ?</a:t>
            </a:r>
            <a:endParaRPr lang="zh-CN" altLang="en-US" sz="2800" dirty="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5364"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5744530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557338"/>
            <a:ext cx="8210550" cy="4426469"/>
          </a:xfrm>
        </p:spPr>
        <p:txBody>
          <a:bodyPr lIns="92075" tIns="46038" rIns="92075" bIns="46038">
            <a:spAutoFit/>
          </a:bodyPr>
          <a:lstStyle/>
          <a:p>
            <a:pPr>
              <a:defRPr/>
            </a:pPr>
            <a:r>
              <a:rPr lang="en-US" altLang="zh-CN" dirty="0">
                <a:solidFill>
                  <a:schemeClr val="tx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Many applications</a:t>
            </a:r>
          </a:p>
          <a:p>
            <a:pPr>
              <a:defRPr/>
            </a:pPr>
            <a:r>
              <a:rPr lang="en-US" altLang="zh-CN" dirty="0">
                <a:solidFill>
                  <a:schemeClr val="tx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 first NP-complete problem </a:t>
            </a:r>
            <a:r>
              <a:rPr lang="en-US" altLang="zh-CN" sz="2400" dirty="0">
                <a:solidFill>
                  <a:schemeClr val="tx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[Cook’71]</a:t>
            </a:r>
          </a:p>
          <a:p>
            <a:pPr>
              <a:defRPr/>
            </a:pPr>
            <a:r>
              <a:rPr lang="en-US" altLang="zh-CN" dirty="0">
                <a:latin typeface="Times New Roman" panose="02020603050405020304" pitchFamily="18" charset="0"/>
                <a:cs typeface="Times New Roman" panose="02020603050405020304" pitchFamily="18" charset="0"/>
              </a:rPr>
              <a:t>The most important problem in computer science</a:t>
            </a:r>
          </a:p>
          <a:p>
            <a:pPr>
              <a:defRPr/>
            </a:pPr>
            <a:r>
              <a:rPr lang="en-US" altLang="zh-CN" dirty="0">
                <a:solidFill>
                  <a:srgbClr val="FF99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 central problem in the research in algorithms and complexity theory</a:t>
            </a:r>
            <a:endParaRPr lang="en-US" altLang="zh-CN" dirty="0">
              <a:solidFill>
                <a:srgbClr val="FF9900"/>
              </a:solidFill>
              <a:latin typeface="Times New Roman" panose="02020603050405020304" pitchFamily="18" charset="0"/>
              <a:cs typeface="Times New Roman" panose="02020603050405020304" pitchFamily="18" charset="0"/>
            </a:endParaRPr>
          </a:p>
          <a:p>
            <a:pPr>
              <a:defRPr/>
            </a:pPr>
            <a:r>
              <a:rPr lang="en-US" altLang="zh-CN" dirty="0">
                <a:latin typeface="Times New Roman" panose="02020603050405020304" pitchFamily="18" charset="0"/>
                <a:cs typeface="Times New Roman" panose="02020603050405020304" pitchFamily="18" charset="0"/>
              </a:rPr>
              <a:t>Closely related to Hilbert’s 			 10</a:t>
            </a:r>
            <a:r>
              <a:rPr lang="en-US" altLang="zh-CN" baseline="30000" dirty="0">
                <a:latin typeface="Times New Roman" panose="02020603050405020304" pitchFamily="18" charset="0"/>
                <a:cs typeface="Times New Roman" panose="02020603050405020304" pitchFamily="18" charset="0"/>
              </a:rPr>
              <a:t>th</a:t>
            </a:r>
            <a:r>
              <a:rPr lang="en-US" altLang="zh-CN" dirty="0">
                <a:latin typeface="Times New Roman" panose="02020603050405020304" pitchFamily="18" charset="0"/>
                <a:cs typeface="Times New Roman" panose="02020603050405020304" pitchFamily="18" charset="0"/>
              </a:rPr>
              <a:t> problem  </a:t>
            </a:r>
            <a:r>
              <a:rPr lang="en-US" altLang="zh-CN" sz="2400" dirty="0">
                <a:latin typeface="Times New Roman" panose="02020603050405020304" pitchFamily="18" charset="0"/>
                <a:cs typeface="Times New Roman" panose="02020603050405020304" pitchFamily="18" charset="0"/>
              </a:rPr>
              <a:t>[Davis-Putnam’60]</a:t>
            </a:r>
          </a:p>
        </p:txBody>
      </p:sp>
      <p:sp>
        <p:nvSpPr>
          <p:cNvPr id="15363"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dirty="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Why SAT ?</a:t>
            </a:r>
            <a:endParaRPr lang="zh-CN" altLang="en-US" sz="2800" dirty="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5364"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420236432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557338"/>
            <a:ext cx="7418388" cy="2087562"/>
          </a:xfrm>
        </p:spPr>
        <p:txBody>
          <a:bodyPr lIns="92075" tIns="46038" rIns="92075" bIns="46038">
            <a:spAutoFit/>
          </a:bodyPr>
          <a:lstStyle/>
          <a:p>
            <a:pPr>
              <a:defRPr/>
            </a:pPr>
            <a:r>
              <a:rPr lang="en-US" altLang="zh-CN" sz="2400" dirty="0">
                <a:latin typeface="Times New Roman" pitchFamily="18" charset="0"/>
                <a:cs typeface="Times New Roman" pitchFamily="18" charset="0"/>
              </a:rPr>
              <a:t>Given a CNF formula F = </a:t>
            </a:r>
            <a:r>
              <a:rPr lang="en-US" altLang="zh-CN" sz="2400" i="1" dirty="0">
                <a:latin typeface="Times New Roman" pitchFamily="18" charset="0"/>
                <a:cs typeface="Times New Roman" pitchFamily="18" charset="0"/>
              </a:rPr>
              <a:t>C</a:t>
            </a:r>
            <a:r>
              <a:rPr lang="en-US" altLang="zh-CN" sz="2400" baseline="-25000" dirty="0">
                <a:latin typeface="Times New Roman" pitchFamily="18" charset="0"/>
                <a:cs typeface="Times New Roman" pitchFamily="18" charset="0"/>
              </a:rPr>
              <a:t>1</a:t>
            </a:r>
            <a:r>
              <a:rPr lang="en-US" altLang="zh-CN" sz="2000" b="1" dirty="0">
                <a:latin typeface="Times New Roman" pitchFamily="18" charset="0"/>
                <a:ea typeface="Cambria Math"/>
                <a:cs typeface="Times New Roman" pitchFamily="18" charset="0"/>
              </a:rPr>
              <a:t>∧</a:t>
            </a:r>
            <a:r>
              <a:rPr lang="en-US" altLang="zh-CN" sz="2400" b="1" dirty="0">
                <a:latin typeface="Times New Roman" pitchFamily="18" charset="0"/>
                <a:ea typeface="Cambria Math"/>
                <a:cs typeface="Times New Roman" pitchFamily="18" charset="0"/>
              </a:rPr>
              <a:t> …</a:t>
            </a:r>
            <a:r>
              <a:rPr lang="en-US" altLang="zh-CN" sz="2000" b="1" dirty="0">
                <a:latin typeface="Times New Roman" pitchFamily="18" charset="0"/>
                <a:ea typeface="Cambria Math"/>
                <a:cs typeface="Times New Roman" pitchFamily="18" charset="0"/>
              </a:rPr>
              <a:t>∧</a:t>
            </a:r>
            <a:r>
              <a:rPr lang="en-US" altLang="zh-CN" sz="2400" i="1" dirty="0">
                <a:latin typeface="Times New Roman" pitchFamily="18" charset="0"/>
                <a:cs typeface="Times New Roman" pitchFamily="18" charset="0"/>
              </a:rPr>
              <a:t>C</a:t>
            </a:r>
            <a:r>
              <a:rPr lang="en-US" altLang="zh-CN" sz="2400" i="1" baseline="-25000" dirty="0">
                <a:solidFill>
                  <a:srgbClr val="FFCC66"/>
                </a:solidFill>
                <a:latin typeface="Times New Roman" pitchFamily="18" charset="0"/>
                <a:cs typeface="Times New Roman" pitchFamily="18" charset="0"/>
              </a:rPr>
              <a:t>m</a:t>
            </a:r>
            <a:r>
              <a:rPr lang="en-US" altLang="zh-CN" sz="2400" dirty="0">
                <a:latin typeface="Times New Roman" pitchFamily="18" charset="0"/>
                <a:cs typeface="Times New Roman" pitchFamily="18" charset="0"/>
              </a:rPr>
              <a:t> on </a:t>
            </a:r>
            <a:r>
              <a:rPr lang="en-US" altLang="zh-CN" sz="2400" i="1" dirty="0">
                <a:solidFill>
                  <a:srgbClr val="FFCC66"/>
                </a:solidFill>
                <a:latin typeface="Times New Roman" pitchFamily="18" charset="0"/>
                <a:cs typeface="Times New Roman" pitchFamily="18" charset="0"/>
              </a:rPr>
              <a:t>n</a:t>
            </a:r>
            <a:r>
              <a:rPr lang="en-US" altLang="zh-CN" sz="2400" dirty="0">
                <a:latin typeface="Times New Roman" pitchFamily="18" charset="0"/>
                <a:cs typeface="Times New Roman" pitchFamily="18" charset="0"/>
              </a:rPr>
              <a:t> variables </a:t>
            </a:r>
            <a:r>
              <a:rPr lang="en-US" altLang="zh-CN" sz="2400" i="1"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 …, </a:t>
            </a:r>
            <a:r>
              <a:rPr lang="en-US" altLang="zh-CN" sz="2400" i="1" dirty="0" err="1">
                <a:latin typeface="Times New Roman" pitchFamily="18" charset="0"/>
                <a:cs typeface="Times New Roman" pitchFamily="18" charset="0"/>
              </a:rPr>
              <a:t>x</a:t>
            </a:r>
            <a:r>
              <a:rPr lang="en-US" altLang="zh-CN" sz="2400" i="1" baseline="-25000" dirty="0" err="1">
                <a:solidFill>
                  <a:srgbClr val="FFCC66"/>
                </a:solidFill>
                <a:latin typeface="Times New Roman" pitchFamily="18" charset="0"/>
                <a:cs typeface="Times New Roman" pitchFamily="18" charset="0"/>
              </a:rPr>
              <a:t>n</a:t>
            </a:r>
            <a:r>
              <a:rPr lang="en-US" altLang="zh-CN" sz="2400" dirty="0">
                <a:latin typeface="Times New Roman" pitchFamily="18" charset="0"/>
                <a:cs typeface="Times New Roman" pitchFamily="18" charset="0"/>
              </a:rPr>
              <a:t>, decide if there is an assignment to </a:t>
            </a:r>
            <a:r>
              <a:rPr lang="en-US" altLang="zh-CN" sz="2400" i="1"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 …, </a:t>
            </a:r>
            <a:r>
              <a:rPr lang="en-US" altLang="zh-CN" sz="2400" i="1" dirty="0" err="1">
                <a:latin typeface="Times New Roman" pitchFamily="18" charset="0"/>
                <a:cs typeface="Times New Roman" pitchFamily="18" charset="0"/>
              </a:rPr>
              <a:t>x</a:t>
            </a:r>
            <a:r>
              <a:rPr lang="en-US" altLang="zh-CN" sz="2400" i="1" baseline="-25000" dirty="0" err="1">
                <a:latin typeface="Times New Roman" pitchFamily="18" charset="0"/>
                <a:cs typeface="Times New Roman" pitchFamily="18" charset="0"/>
              </a:rPr>
              <a:t>n</a:t>
            </a:r>
            <a:r>
              <a:rPr lang="en-US" altLang="zh-CN" sz="2400" dirty="0">
                <a:latin typeface="Times New Roman" pitchFamily="18" charset="0"/>
                <a:cs typeface="Times New Roman" pitchFamily="18" charset="0"/>
              </a:rPr>
              <a:t> that makes F = 1?</a:t>
            </a:r>
          </a:p>
          <a:p>
            <a:pPr>
              <a:defRPr/>
            </a:pPr>
            <a:endParaRPr lang="en-US" altLang="zh-CN" sz="2400" dirty="0">
              <a:latin typeface="Times New Roman" pitchFamily="18" charset="0"/>
              <a:cs typeface="Times New Roman" pitchFamily="18" charset="0"/>
            </a:endParaRPr>
          </a:p>
          <a:p>
            <a:pPr marL="0" indent="0">
              <a:buFontTx/>
              <a:buNone/>
              <a:defRPr/>
            </a:pPr>
            <a:endParaRPr lang="en-US" altLang="zh-CN" sz="2400" dirty="0">
              <a:latin typeface="Times New Roman" pitchFamily="18" charset="0"/>
              <a:cs typeface="Times New Roman" pitchFamily="18" charset="0"/>
            </a:endParaRPr>
          </a:p>
        </p:txBody>
      </p:sp>
      <p:sp>
        <p:nvSpPr>
          <p:cNvPr id="17411"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7412"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7413" name="TextBox 4"/>
          <p:cNvSpPr txBox="1">
            <a:spLocks noChangeArrowheads="1"/>
          </p:cNvSpPr>
          <p:nvPr/>
        </p:nvSpPr>
        <p:spPr bwMode="auto">
          <a:xfrm>
            <a:off x="839788" y="2852738"/>
            <a:ext cx="7477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b="1">
                <a:latin typeface="Times New Roman" panose="02020603050405020304" pitchFamily="18" charset="0"/>
                <a:cs typeface="Times New Roman" panose="02020603050405020304" pitchFamily="18" charset="0"/>
              </a:rPr>
              <a:t>F = (</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3</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4</a:t>
            </a:r>
            <a:r>
              <a:rPr lang="en-US"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a:t>
            </a:r>
            <a:r>
              <a:rPr lang="en-US" altLang="zh-CN" sz="2000" b="1">
                <a:latin typeface="Times New Roman" panose="02020603050405020304" pitchFamily="18" charset="0"/>
                <a:cs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5</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3</a:t>
            </a:r>
            <a:r>
              <a:rPr lang="en-US"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a:t>
            </a:r>
            <a:r>
              <a:rPr lang="en-US" altLang="zh-CN" sz="2000" b="1">
                <a:latin typeface="Times New Roman" panose="02020603050405020304" pitchFamily="18" charset="0"/>
                <a:cs typeface="Times New Roman" panose="02020603050405020304" pitchFamily="18" charset="0"/>
              </a:rPr>
              <a:t>(</a:t>
            </a:r>
            <a:r>
              <a:rPr lang="en-US" altLang="zh-CN" sz="2000" b="1" i="1">
                <a:latin typeface="Times New Roman" panose="02020603050405020304" pitchFamily="18" charset="0"/>
              </a:rPr>
              <a:t> </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6</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5</a:t>
            </a:r>
            <a:r>
              <a:rPr lang="en-US"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a:t>
            </a:r>
            <a:r>
              <a:rPr lang="en-US"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6</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cs typeface="Times New Roman" panose="02020603050405020304" pitchFamily="18" charset="0"/>
              </a:rPr>
              <a:t>)</a:t>
            </a:r>
            <a:r>
              <a:rPr lang="en-US" altLang="zh-CN" sz="2000" b="1" i="1">
                <a:latin typeface="Times New Roman" panose="02020603050405020304" pitchFamily="18" charset="0"/>
              </a:rPr>
              <a:t> </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557338"/>
            <a:ext cx="7418388" cy="4672012"/>
          </a:xfrm>
        </p:spPr>
        <p:txBody>
          <a:bodyPr lIns="92075" tIns="46038" rIns="92075" bIns="46038">
            <a:spAutoFit/>
          </a:bodyPr>
          <a:lstStyle/>
          <a:p>
            <a:pPr>
              <a:defRPr/>
            </a:pPr>
            <a:r>
              <a:rPr lang="en-US" altLang="zh-CN" sz="2400" dirty="0">
                <a:latin typeface="Times New Roman" pitchFamily="18" charset="0"/>
                <a:cs typeface="Times New Roman" pitchFamily="18" charset="0"/>
              </a:rPr>
              <a:t>Given a CNF formula F = </a:t>
            </a:r>
            <a:r>
              <a:rPr lang="en-US" altLang="zh-CN" sz="2400" i="1" dirty="0">
                <a:latin typeface="Times New Roman" pitchFamily="18" charset="0"/>
                <a:cs typeface="Times New Roman" pitchFamily="18" charset="0"/>
              </a:rPr>
              <a:t>C</a:t>
            </a:r>
            <a:r>
              <a:rPr lang="en-US" altLang="zh-CN" sz="2400" baseline="-25000" dirty="0">
                <a:latin typeface="Times New Roman" pitchFamily="18" charset="0"/>
                <a:cs typeface="Times New Roman" pitchFamily="18" charset="0"/>
              </a:rPr>
              <a:t>1</a:t>
            </a:r>
            <a:r>
              <a:rPr lang="en-US" altLang="zh-CN" sz="2000" b="1" dirty="0">
                <a:latin typeface="Times New Roman" pitchFamily="18" charset="0"/>
                <a:ea typeface="Cambria Math"/>
                <a:cs typeface="Times New Roman" pitchFamily="18" charset="0"/>
              </a:rPr>
              <a:t>∧</a:t>
            </a:r>
            <a:r>
              <a:rPr lang="en-US" altLang="zh-CN" sz="2400" b="1" dirty="0">
                <a:latin typeface="Times New Roman" pitchFamily="18" charset="0"/>
                <a:ea typeface="Cambria Math"/>
                <a:cs typeface="Times New Roman" pitchFamily="18" charset="0"/>
              </a:rPr>
              <a:t> …</a:t>
            </a:r>
            <a:r>
              <a:rPr lang="en-US" altLang="zh-CN" sz="2000" b="1" dirty="0">
                <a:latin typeface="Times New Roman" pitchFamily="18" charset="0"/>
                <a:ea typeface="Cambria Math"/>
                <a:cs typeface="Times New Roman" pitchFamily="18" charset="0"/>
              </a:rPr>
              <a:t>∧</a:t>
            </a:r>
            <a:r>
              <a:rPr lang="en-US" altLang="zh-CN" sz="2400" i="1" dirty="0">
                <a:latin typeface="Times New Roman" pitchFamily="18" charset="0"/>
                <a:cs typeface="Times New Roman" pitchFamily="18" charset="0"/>
              </a:rPr>
              <a:t>C</a:t>
            </a:r>
            <a:r>
              <a:rPr lang="en-US" altLang="zh-CN" sz="2400" i="1" baseline="-25000" dirty="0">
                <a:solidFill>
                  <a:srgbClr val="FFCC66"/>
                </a:solidFill>
                <a:latin typeface="Times New Roman" pitchFamily="18" charset="0"/>
                <a:cs typeface="Times New Roman" pitchFamily="18" charset="0"/>
              </a:rPr>
              <a:t>m</a:t>
            </a:r>
            <a:r>
              <a:rPr lang="en-US" altLang="zh-CN" sz="2400" dirty="0">
                <a:latin typeface="Times New Roman" pitchFamily="18" charset="0"/>
                <a:cs typeface="Times New Roman" pitchFamily="18" charset="0"/>
              </a:rPr>
              <a:t> on </a:t>
            </a:r>
            <a:r>
              <a:rPr lang="en-US" altLang="zh-CN" sz="2400" i="1" dirty="0">
                <a:solidFill>
                  <a:srgbClr val="FFCC66"/>
                </a:solidFill>
                <a:latin typeface="Times New Roman" pitchFamily="18" charset="0"/>
                <a:cs typeface="Times New Roman" pitchFamily="18" charset="0"/>
              </a:rPr>
              <a:t>n</a:t>
            </a:r>
            <a:r>
              <a:rPr lang="en-US" altLang="zh-CN" sz="2400" dirty="0">
                <a:latin typeface="Times New Roman" pitchFamily="18" charset="0"/>
                <a:cs typeface="Times New Roman" pitchFamily="18" charset="0"/>
              </a:rPr>
              <a:t> variables </a:t>
            </a:r>
            <a:r>
              <a:rPr lang="en-US" altLang="zh-CN" sz="2400" i="1"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 …, </a:t>
            </a:r>
            <a:r>
              <a:rPr lang="en-US" altLang="zh-CN" sz="2400" i="1" dirty="0" err="1">
                <a:latin typeface="Times New Roman" pitchFamily="18" charset="0"/>
                <a:cs typeface="Times New Roman" pitchFamily="18" charset="0"/>
              </a:rPr>
              <a:t>x</a:t>
            </a:r>
            <a:r>
              <a:rPr lang="en-US" altLang="zh-CN" sz="2400" i="1" baseline="-25000" dirty="0" err="1">
                <a:solidFill>
                  <a:srgbClr val="FFCC66"/>
                </a:solidFill>
                <a:latin typeface="Times New Roman" pitchFamily="18" charset="0"/>
                <a:cs typeface="Times New Roman" pitchFamily="18" charset="0"/>
              </a:rPr>
              <a:t>n</a:t>
            </a:r>
            <a:r>
              <a:rPr lang="en-US" altLang="zh-CN" sz="2400" dirty="0">
                <a:latin typeface="Times New Roman" pitchFamily="18" charset="0"/>
                <a:cs typeface="Times New Roman" pitchFamily="18" charset="0"/>
              </a:rPr>
              <a:t>, decide if there is an assignment to </a:t>
            </a:r>
            <a:r>
              <a:rPr lang="en-US" altLang="zh-CN" sz="2400" i="1"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 …, </a:t>
            </a:r>
            <a:r>
              <a:rPr lang="en-US" altLang="zh-CN" sz="2400" i="1" dirty="0" err="1">
                <a:latin typeface="Times New Roman" pitchFamily="18" charset="0"/>
                <a:cs typeface="Times New Roman" pitchFamily="18" charset="0"/>
              </a:rPr>
              <a:t>x</a:t>
            </a:r>
            <a:r>
              <a:rPr lang="en-US" altLang="zh-CN" sz="2400" i="1" baseline="-25000" dirty="0" err="1">
                <a:latin typeface="Times New Roman" pitchFamily="18" charset="0"/>
                <a:cs typeface="Times New Roman" pitchFamily="18" charset="0"/>
              </a:rPr>
              <a:t>n</a:t>
            </a:r>
            <a:r>
              <a:rPr lang="en-US" altLang="zh-CN" sz="2400" dirty="0">
                <a:latin typeface="Times New Roman" pitchFamily="18" charset="0"/>
                <a:cs typeface="Times New Roman" pitchFamily="18" charset="0"/>
              </a:rPr>
              <a:t> that makes F = 1?</a:t>
            </a:r>
          </a:p>
          <a:p>
            <a:pPr>
              <a:defRPr/>
            </a:pPr>
            <a:endParaRPr lang="en-US" altLang="zh-CN" sz="2400" dirty="0">
              <a:latin typeface="Times New Roman" pitchFamily="18" charset="0"/>
              <a:cs typeface="Times New Roman" pitchFamily="18" charset="0"/>
            </a:endParaRPr>
          </a:p>
          <a:p>
            <a:pPr marL="0" indent="0">
              <a:buFontTx/>
              <a:buNone/>
              <a:defRPr/>
            </a:pPr>
            <a:endParaRPr lang="en-US" altLang="zh-CN" sz="2400" dirty="0">
              <a:latin typeface="Times New Roman" pitchFamily="18" charset="0"/>
              <a:cs typeface="Times New Roman" pitchFamily="18" charset="0"/>
            </a:endParaRPr>
          </a:p>
          <a:p>
            <a:pPr>
              <a:defRPr/>
            </a:pPr>
            <a:r>
              <a:rPr lang="en-US" altLang="zh-CN" sz="2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Parameters for measuring the complexity of SAT algorithms:</a:t>
            </a:r>
          </a:p>
          <a:p>
            <a:pPr>
              <a:buFontTx/>
              <a:buNone/>
              <a:defRPr/>
            </a:pPr>
            <a:r>
              <a:rPr lang="en-US" altLang="zh-CN" sz="2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   						</a:t>
            </a:r>
            <a:endParaRPr lang="en-US" altLang="zh-CN" sz="2000" u="sng"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endParaRPr>
          </a:p>
          <a:p>
            <a:pPr>
              <a:buFontTx/>
              <a:buNone/>
              <a:defRPr/>
            </a:pPr>
            <a:r>
              <a:rPr lang="en-US" altLang="zh-CN" sz="2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    </a:t>
            </a:r>
            <a:r>
              <a:rPr lang="en-US" altLang="zh-CN" sz="2400" i="1" dirty="0">
                <a:solidFill>
                  <a:srgbClr val="FF9900"/>
                </a:solidFill>
                <a:effectLst>
                  <a:outerShdw blurRad="38100" dist="38100" dir="2700000" algn="tl">
                    <a:srgbClr val="000000">
                      <a:alpha val="43137"/>
                    </a:srgbClr>
                  </a:outerShdw>
                </a:effectLst>
                <a:latin typeface="Times New Roman" pitchFamily="18" charset="0"/>
                <a:cs typeface="Times New Roman" pitchFamily="18" charset="0"/>
              </a:rPr>
              <a:t>n</a:t>
            </a:r>
            <a:r>
              <a:rPr lang="en-US" altLang="zh-CN" sz="2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 the number of variables</a:t>
            </a:r>
          </a:p>
          <a:p>
            <a:pPr>
              <a:buFontTx/>
              <a:buNone/>
              <a:defRPr/>
            </a:pPr>
            <a:r>
              <a:rPr lang="en-US" altLang="zh-CN" sz="2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    </a:t>
            </a:r>
            <a:r>
              <a:rPr lang="en-US" altLang="zh-CN" sz="2400" i="1" dirty="0">
                <a:solidFill>
                  <a:srgbClr val="FF9900"/>
                </a:solidFill>
                <a:effectLst>
                  <a:outerShdw blurRad="38100" dist="38100" dir="2700000" algn="tl">
                    <a:srgbClr val="000000">
                      <a:alpha val="43137"/>
                    </a:srgbClr>
                  </a:outerShdw>
                </a:effectLst>
                <a:latin typeface="Times New Roman" pitchFamily="18" charset="0"/>
                <a:cs typeface="Times New Roman" pitchFamily="18" charset="0"/>
              </a:rPr>
              <a:t>m</a:t>
            </a:r>
            <a:r>
              <a:rPr lang="en-US" altLang="zh-CN" sz="2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 the number of clauses</a:t>
            </a:r>
            <a:endParaRPr lang="en-US" altLang="zh-CN" sz="2000"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endParaRPr>
          </a:p>
          <a:p>
            <a:pPr>
              <a:buFontTx/>
              <a:buNone/>
              <a:defRPr/>
            </a:pPr>
            <a:r>
              <a:rPr lang="en-US" altLang="zh-CN" sz="2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    </a:t>
            </a:r>
            <a:r>
              <a:rPr lang="en-US" altLang="zh-CN" sz="2400" i="1" dirty="0">
                <a:solidFill>
                  <a:srgbClr val="FF9900"/>
                </a:solidFill>
                <a:effectLst>
                  <a:outerShdw blurRad="38100" dist="38100" dir="2700000" algn="tl">
                    <a:srgbClr val="000000">
                      <a:alpha val="43137"/>
                    </a:srgbClr>
                  </a:outerShdw>
                </a:effectLst>
                <a:latin typeface="Times New Roman" pitchFamily="18" charset="0"/>
                <a:cs typeface="Times New Roman" pitchFamily="18" charset="0"/>
              </a:rPr>
              <a:t>L</a:t>
            </a:r>
            <a:r>
              <a:rPr lang="en-US" altLang="zh-CN" sz="2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 the length of the input</a:t>
            </a:r>
            <a:endParaRPr lang="zh-CN" altLang="en-US" sz="2000"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8435"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8436"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8437" name="TextBox 4"/>
          <p:cNvSpPr txBox="1">
            <a:spLocks noChangeArrowheads="1"/>
          </p:cNvSpPr>
          <p:nvPr/>
        </p:nvSpPr>
        <p:spPr bwMode="auto">
          <a:xfrm>
            <a:off x="839788" y="2852738"/>
            <a:ext cx="7477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b="1">
                <a:latin typeface="Times New Roman" panose="02020603050405020304" pitchFamily="18" charset="0"/>
                <a:cs typeface="Times New Roman" panose="02020603050405020304" pitchFamily="18" charset="0"/>
              </a:rPr>
              <a:t>F = (</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3</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4</a:t>
            </a:r>
            <a:r>
              <a:rPr lang="en-US"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a:t>
            </a:r>
            <a:r>
              <a:rPr lang="en-US" altLang="zh-CN" sz="2000" b="1">
                <a:latin typeface="Times New Roman" panose="02020603050405020304" pitchFamily="18" charset="0"/>
                <a:cs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5</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3</a:t>
            </a:r>
            <a:r>
              <a:rPr lang="en-US"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a:t>
            </a:r>
            <a:r>
              <a:rPr lang="en-US" altLang="zh-CN" sz="2000" b="1">
                <a:latin typeface="Times New Roman" panose="02020603050405020304" pitchFamily="18" charset="0"/>
                <a:cs typeface="Times New Roman" panose="02020603050405020304" pitchFamily="18" charset="0"/>
              </a:rPr>
              <a:t>(</a:t>
            </a:r>
            <a:r>
              <a:rPr lang="en-US" altLang="zh-CN" sz="2000" b="1" i="1">
                <a:latin typeface="Times New Roman" panose="02020603050405020304" pitchFamily="18" charset="0"/>
              </a:rPr>
              <a:t> </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6</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5</a:t>
            </a:r>
            <a:r>
              <a:rPr lang="en-US"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a:t>
            </a:r>
            <a:r>
              <a:rPr lang="en-US"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6</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cs typeface="Times New Roman" panose="02020603050405020304" pitchFamily="18" charset="0"/>
              </a:rPr>
              <a:t>)</a:t>
            </a:r>
            <a:r>
              <a:rPr lang="en-US" altLang="zh-CN" sz="2000" b="1" i="1">
                <a:latin typeface="Times New Roman" panose="02020603050405020304" pitchFamily="18" charset="0"/>
              </a:rPr>
              <a:t> </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557338"/>
            <a:ext cx="7418388" cy="4672012"/>
          </a:xfrm>
        </p:spPr>
        <p:txBody>
          <a:bodyPr lIns="92075" tIns="46038" rIns="92075" bIns="46038">
            <a:spAutoFit/>
          </a:bodyPr>
          <a:lstStyle/>
          <a:p>
            <a:pPr>
              <a:defRPr/>
            </a:pPr>
            <a:r>
              <a:rPr lang="en-US" altLang="zh-CN" sz="2400" dirty="0">
                <a:latin typeface="Times New Roman" pitchFamily="18" charset="0"/>
                <a:cs typeface="Times New Roman" pitchFamily="18" charset="0"/>
              </a:rPr>
              <a:t>Given a CNF formula F = </a:t>
            </a:r>
            <a:r>
              <a:rPr lang="en-US" altLang="zh-CN" sz="2400" i="1" dirty="0">
                <a:latin typeface="Times New Roman" pitchFamily="18" charset="0"/>
                <a:cs typeface="Times New Roman" pitchFamily="18" charset="0"/>
              </a:rPr>
              <a:t>C</a:t>
            </a:r>
            <a:r>
              <a:rPr lang="en-US" altLang="zh-CN" sz="2400" baseline="-25000" dirty="0">
                <a:latin typeface="Times New Roman" pitchFamily="18" charset="0"/>
                <a:cs typeface="Times New Roman" pitchFamily="18" charset="0"/>
              </a:rPr>
              <a:t>1</a:t>
            </a:r>
            <a:r>
              <a:rPr lang="en-US" altLang="zh-CN" sz="2000" b="1" dirty="0">
                <a:latin typeface="Times New Roman" pitchFamily="18" charset="0"/>
                <a:ea typeface="Cambria Math"/>
                <a:cs typeface="Times New Roman" pitchFamily="18" charset="0"/>
              </a:rPr>
              <a:t>∧</a:t>
            </a:r>
            <a:r>
              <a:rPr lang="en-US" altLang="zh-CN" sz="2400" b="1" dirty="0">
                <a:latin typeface="Times New Roman" pitchFamily="18" charset="0"/>
                <a:ea typeface="Cambria Math"/>
                <a:cs typeface="Times New Roman" pitchFamily="18" charset="0"/>
              </a:rPr>
              <a:t> …</a:t>
            </a:r>
            <a:r>
              <a:rPr lang="en-US" altLang="zh-CN" sz="2000" b="1" dirty="0">
                <a:latin typeface="Times New Roman" pitchFamily="18" charset="0"/>
                <a:ea typeface="Cambria Math"/>
                <a:cs typeface="Times New Roman" pitchFamily="18" charset="0"/>
              </a:rPr>
              <a:t>∧</a:t>
            </a:r>
            <a:r>
              <a:rPr lang="en-US" altLang="zh-CN" sz="2400" i="1" dirty="0">
                <a:latin typeface="Times New Roman" pitchFamily="18" charset="0"/>
                <a:cs typeface="Times New Roman" pitchFamily="18" charset="0"/>
              </a:rPr>
              <a:t>C</a:t>
            </a:r>
            <a:r>
              <a:rPr lang="en-US" altLang="zh-CN" sz="2400" i="1" baseline="-25000" dirty="0">
                <a:solidFill>
                  <a:srgbClr val="FFCC66"/>
                </a:solidFill>
                <a:latin typeface="Times New Roman" pitchFamily="18" charset="0"/>
                <a:cs typeface="Times New Roman" pitchFamily="18" charset="0"/>
              </a:rPr>
              <a:t>m</a:t>
            </a:r>
            <a:r>
              <a:rPr lang="en-US" altLang="zh-CN" sz="2400" dirty="0">
                <a:latin typeface="Times New Roman" pitchFamily="18" charset="0"/>
                <a:cs typeface="Times New Roman" pitchFamily="18" charset="0"/>
              </a:rPr>
              <a:t> on </a:t>
            </a:r>
            <a:r>
              <a:rPr lang="en-US" altLang="zh-CN" sz="2400" i="1" dirty="0">
                <a:solidFill>
                  <a:srgbClr val="FFCC66"/>
                </a:solidFill>
                <a:latin typeface="Times New Roman" pitchFamily="18" charset="0"/>
                <a:cs typeface="Times New Roman" pitchFamily="18" charset="0"/>
              </a:rPr>
              <a:t>n</a:t>
            </a:r>
            <a:r>
              <a:rPr lang="en-US" altLang="zh-CN" sz="2400" dirty="0">
                <a:latin typeface="Times New Roman" pitchFamily="18" charset="0"/>
                <a:cs typeface="Times New Roman" pitchFamily="18" charset="0"/>
              </a:rPr>
              <a:t> variables </a:t>
            </a:r>
            <a:r>
              <a:rPr lang="en-US" altLang="zh-CN" sz="2400" i="1"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 …, </a:t>
            </a:r>
            <a:r>
              <a:rPr lang="en-US" altLang="zh-CN" sz="2400" i="1" dirty="0" err="1">
                <a:latin typeface="Times New Roman" pitchFamily="18" charset="0"/>
                <a:cs typeface="Times New Roman" pitchFamily="18" charset="0"/>
              </a:rPr>
              <a:t>x</a:t>
            </a:r>
            <a:r>
              <a:rPr lang="en-US" altLang="zh-CN" sz="2400" i="1" baseline="-25000" dirty="0" err="1">
                <a:solidFill>
                  <a:srgbClr val="FFCC66"/>
                </a:solidFill>
                <a:latin typeface="Times New Roman" pitchFamily="18" charset="0"/>
                <a:cs typeface="Times New Roman" pitchFamily="18" charset="0"/>
              </a:rPr>
              <a:t>n</a:t>
            </a:r>
            <a:r>
              <a:rPr lang="en-US" altLang="zh-CN" sz="2400" dirty="0">
                <a:latin typeface="Times New Roman" pitchFamily="18" charset="0"/>
                <a:cs typeface="Times New Roman" pitchFamily="18" charset="0"/>
              </a:rPr>
              <a:t>, decide if there is an assignment to </a:t>
            </a:r>
            <a:r>
              <a:rPr lang="en-US" altLang="zh-CN" sz="2400" i="1"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 …, </a:t>
            </a:r>
            <a:r>
              <a:rPr lang="en-US" altLang="zh-CN" sz="2400" i="1" dirty="0" err="1">
                <a:latin typeface="Times New Roman" pitchFamily="18" charset="0"/>
                <a:cs typeface="Times New Roman" pitchFamily="18" charset="0"/>
              </a:rPr>
              <a:t>x</a:t>
            </a:r>
            <a:r>
              <a:rPr lang="en-US" altLang="zh-CN" sz="2400" i="1" baseline="-25000" dirty="0" err="1">
                <a:latin typeface="Times New Roman" pitchFamily="18" charset="0"/>
                <a:cs typeface="Times New Roman" pitchFamily="18" charset="0"/>
              </a:rPr>
              <a:t>n</a:t>
            </a:r>
            <a:r>
              <a:rPr lang="en-US" altLang="zh-CN" sz="2400" dirty="0">
                <a:latin typeface="Times New Roman" pitchFamily="18" charset="0"/>
                <a:cs typeface="Times New Roman" pitchFamily="18" charset="0"/>
              </a:rPr>
              <a:t> that makes F = 1?</a:t>
            </a:r>
          </a:p>
          <a:p>
            <a:pPr>
              <a:defRPr/>
            </a:pPr>
            <a:endParaRPr lang="en-US" altLang="zh-CN" sz="2400" dirty="0">
              <a:latin typeface="Times New Roman" pitchFamily="18" charset="0"/>
              <a:cs typeface="Times New Roman" pitchFamily="18" charset="0"/>
            </a:endParaRPr>
          </a:p>
          <a:p>
            <a:pPr marL="0" indent="0">
              <a:buFontTx/>
              <a:buNone/>
              <a:defRPr/>
            </a:pPr>
            <a:endParaRPr lang="en-US" altLang="zh-CN" sz="2400" dirty="0">
              <a:latin typeface="Times New Roman" pitchFamily="18" charset="0"/>
              <a:cs typeface="Times New Roman" pitchFamily="18" charset="0"/>
            </a:endParaRPr>
          </a:p>
          <a:p>
            <a:pPr>
              <a:defRPr/>
            </a:pPr>
            <a:r>
              <a:rPr lang="en-US" altLang="zh-CN" sz="2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Parameters for measuring the complexity of SAT algorithms:</a:t>
            </a:r>
          </a:p>
          <a:p>
            <a:pPr>
              <a:buFontTx/>
              <a:buNone/>
              <a:defRPr/>
            </a:pPr>
            <a:r>
              <a:rPr lang="en-US" altLang="zh-CN" sz="2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   						</a:t>
            </a:r>
            <a:r>
              <a:rPr lang="en-US" altLang="zh-CN" sz="2000" u="sng"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best algorithm</a:t>
            </a:r>
          </a:p>
          <a:p>
            <a:pPr>
              <a:buFontTx/>
              <a:buNone/>
              <a:defRPr/>
            </a:pPr>
            <a:r>
              <a:rPr lang="en-US" altLang="zh-CN" sz="2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    </a:t>
            </a:r>
            <a:r>
              <a:rPr lang="en-US" altLang="zh-CN" sz="2400" i="1" dirty="0">
                <a:solidFill>
                  <a:srgbClr val="FF9900"/>
                </a:solidFill>
                <a:effectLst>
                  <a:outerShdw blurRad="38100" dist="38100" dir="2700000" algn="tl">
                    <a:srgbClr val="000000">
                      <a:alpha val="43137"/>
                    </a:srgbClr>
                  </a:outerShdw>
                </a:effectLst>
                <a:latin typeface="Times New Roman" pitchFamily="18" charset="0"/>
                <a:cs typeface="Times New Roman" pitchFamily="18" charset="0"/>
              </a:rPr>
              <a:t>n</a:t>
            </a:r>
            <a:r>
              <a:rPr lang="en-US" altLang="zh-CN" sz="2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 the number of variables</a:t>
            </a:r>
          </a:p>
          <a:p>
            <a:pPr>
              <a:buFontTx/>
              <a:buNone/>
              <a:defRPr/>
            </a:pPr>
            <a:r>
              <a:rPr lang="en-US" altLang="zh-CN" sz="2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    </a:t>
            </a:r>
            <a:r>
              <a:rPr lang="en-US" altLang="zh-CN" sz="2400" i="1" dirty="0">
                <a:solidFill>
                  <a:srgbClr val="FF9900"/>
                </a:solidFill>
                <a:effectLst>
                  <a:outerShdw blurRad="38100" dist="38100" dir="2700000" algn="tl">
                    <a:srgbClr val="000000">
                      <a:alpha val="43137"/>
                    </a:srgbClr>
                  </a:outerShdw>
                </a:effectLst>
                <a:latin typeface="Times New Roman" pitchFamily="18" charset="0"/>
                <a:cs typeface="Times New Roman" pitchFamily="18" charset="0"/>
              </a:rPr>
              <a:t>m</a:t>
            </a:r>
            <a:r>
              <a:rPr lang="en-US" altLang="zh-CN" sz="2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 the number of clauses         </a:t>
            </a:r>
            <a:r>
              <a:rPr lang="en-US" altLang="zh-CN" sz="2000" i="1"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O</a:t>
            </a:r>
            <a:r>
              <a:rPr lang="en-US" altLang="zh-CN" sz="2000"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*(1.234</a:t>
            </a:r>
            <a:r>
              <a:rPr lang="en-US" altLang="zh-CN" sz="2000" i="1" baseline="30000"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m</a:t>
            </a:r>
            <a:r>
              <a:rPr lang="en-US" altLang="zh-CN" sz="2000"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 [Yamamoto 2005]</a:t>
            </a:r>
          </a:p>
          <a:p>
            <a:pPr>
              <a:buFontTx/>
              <a:buNone/>
              <a:defRPr/>
            </a:pPr>
            <a:r>
              <a:rPr lang="en-US" altLang="zh-CN" sz="2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    </a:t>
            </a:r>
            <a:r>
              <a:rPr lang="en-US" altLang="zh-CN" sz="2400" i="1" dirty="0">
                <a:solidFill>
                  <a:srgbClr val="FF9900"/>
                </a:solidFill>
                <a:effectLst>
                  <a:outerShdw blurRad="38100" dist="38100" dir="2700000" algn="tl">
                    <a:srgbClr val="000000">
                      <a:alpha val="43137"/>
                    </a:srgbClr>
                  </a:outerShdw>
                </a:effectLst>
                <a:latin typeface="Times New Roman" pitchFamily="18" charset="0"/>
                <a:cs typeface="Times New Roman" pitchFamily="18" charset="0"/>
              </a:rPr>
              <a:t>L</a:t>
            </a:r>
            <a:r>
              <a:rPr lang="en-US" altLang="zh-CN" sz="2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 the length of the input           </a:t>
            </a:r>
            <a:r>
              <a:rPr lang="en-US" altLang="zh-CN" sz="2000" i="1"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O</a:t>
            </a:r>
            <a:r>
              <a:rPr lang="en-US" altLang="zh-CN" sz="2000"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*(1.066</a:t>
            </a:r>
            <a:r>
              <a:rPr lang="en-US" altLang="zh-CN" sz="2000" i="1" baseline="30000"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L</a:t>
            </a:r>
            <a:r>
              <a:rPr lang="en-US" altLang="zh-CN" sz="2000"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 [Chen-Liu 2009]</a:t>
            </a:r>
            <a:endParaRPr lang="zh-CN" altLang="en-US" sz="2000"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9459"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9460"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9461" name="TextBox 4"/>
          <p:cNvSpPr txBox="1">
            <a:spLocks noChangeArrowheads="1"/>
          </p:cNvSpPr>
          <p:nvPr/>
        </p:nvSpPr>
        <p:spPr bwMode="auto">
          <a:xfrm>
            <a:off x="839788" y="2852738"/>
            <a:ext cx="7477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b="1">
                <a:latin typeface="Times New Roman" panose="02020603050405020304" pitchFamily="18" charset="0"/>
                <a:cs typeface="Times New Roman" panose="02020603050405020304" pitchFamily="18" charset="0"/>
              </a:rPr>
              <a:t>F = (</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3</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4</a:t>
            </a:r>
            <a:r>
              <a:rPr lang="en-US"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a:t>
            </a:r>
            <a:r>
              <a:rPr lang="en-US" altLang="zh-CN" sz="2000" b="1">
                <a:latin typeface="Times New Roman" panose="02020603050405020304" pitchFamily="18" charset="0"/>
                <a:cs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5</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3</a:t>
            </a:r>
            <a:r>
              <a:rPr lang="en-US"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a:t>
            </a:r>
            <a:r>
              <a:rPr lang="en-US" altLang="zh-CN" sz="2000" b="1">
                <a:latin typeface="Times New Roman" panose="02020603050405020304" pitchFamily="18" charset="0"/>
                <a:cs typeface="Times New Roman" panose="02020603050405020304" pitchFamily="18" charset="0"/>
              </a:rPr>
              <a:t>(</a:t>
            </a:r>
            <a:r>
              <a:rPr lang="en-US" altLang="zh-CN" sz="2000" b="1" i="1">
                <a:latin typeface="Times New Roman" panose="02020603050405020304" pitchFamily="18" charset="0"/>
              </a:rPr>
              <a:t> </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6</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5</a:t>
            </a:r>
            <a:r>
              <a:rPr lang="en-US"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a:t>
            </a:r>
            <a:r>
              <a:rPr lang="en-US"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6</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cs typeface="Times New Roman" panose="02020603050405020304" pitchFamily="18" charset="0"/>
              </a:rPr>
              <a:t>)</a:t>
            </a:r>
            <a:r>
              <a:rPr lang="en-US" altLang="zh-CN" sz="2000" b="1" i="1">
                <a:latin typeface="Times New Roman" panose="02020603050405020304" pitchFamily="18" charset="0"/>
              </a:rPr>
              <a:t> </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557338"/>
            <a:ext cx="7418388" cy="4672012"/>
          </a:xfrm>
        </p:spPr>
        <p:txBody>
          <a:bodyPr lIns="92075" tIns="46038" rIns="92075" bIns="46038">
            <a:spAutoFit/>
          </a:bodyPr>
          <a:lstStyle/>
          <a:p>
            <a:pPr>
              <a:defRPr/>
            </a:pPr>
            <a:r>
              <a:rPr lang="en-US" altLang="zh-CN" sz="2400" dirty="0">
                <a:latin typeface="Times New Roman" pitchFamily="18" charset="0"/>
                <a:cs typeface="Times New Roman" pitchFamily="18" charset="0"/>
              </a:rPr>
              <a:t>Given a CNF formula F = </a:t>
            </a:r>
            <a:r>
              <a:rPr lang="en-US" altLang="zh-CN" sz="2400" i="1" dirty="0">
                <a:latin typeface="Times New Roman" pitchFamily="18" charset="0"/>
                <a:cs typeface="Times New Roman" pitchFamily="18" charset="0"/>
              </a:rPr>
              <a:t>C</a:t>
            </a:r>
            <a:r>
              <a:rPr lang="en-US" altLang="zh-CN" sz="2400" baseline="-25000" dirty="0">
                <a:latin typeface="Times New Roman" pitchFamily="18" charset="0"/>
                <a:cs typeface="Times New Roman" pitchFamily="18" charset="0"/>
              </a:rPr>
              <a:t>1</a:t>
            </a:r>
            <a:r>
              <a:rPr lang="en-US" altLang="zh-CN" sz="2000" b="1" dirty="0">
                <a:latin typeface="Times New Roman" pitchFamily="18" charset="0"/>
                <a:ea typeface="Cambria Math"/>
                <a:cs typeface="Times New Roman" pitchFamily="18" charset="0"/>
              </a:rPr>
              <a:t>∧</a:t>
            </a:r>
            <a:r>
              <a:rPr lang="en-US" altLang="zh-CN" sz="2400" b="1" dirty="0">
                <a:latin typeface="Times New Roman" pitchFamily="18" charset="0"/>
                <a:ea typeface="Cambria Math"/>
                <a:cs typeface="Times New Roman" pitchFamily="18" charset="0"/>
              </a:rPr>
              <a:t> …</a:t>
            </a:r>
            <a:r>
              <a:rPr lang="en-US" altLang="zh-CN" sz="2000" b="1" dirty="0">
                <a:latin typeface="Times New Roman" pitchFamily="18" charset="0"/>
                <a:ea typeface="Cambria Math"/>
                <a:cs typeface="Times New Roman" pitchFamily="18" charset="0"/>
              </a:rPr>
              <a:t>∧</a:t>
            </a:r>
            <a:r>
              <a:rPr lang="en-US" altLang="zh-CN" sz="2400" i="1" dirty="0">
                <a:latin typeface="Times New Roman" pitchFamily="18" charset="0"/>
                <a:cs typeface="Times New Roman" pitchFamily="18" charset="0"/>
              </a:rPr>
              <a:t>C</a:t>
            </a:r>
            <a:r>
              <a:rPr lang="en-US" altLang="zh-CN" sz="2400" i="1" baseline="-25000" dirty="0">
                <a:solidFill>
                  <a:srgbClr val="FFCC66"/>
                </a:solidFill>
                <a:latin typeface="Times New Roman" pitchFamily="18" charset="0"/>
                <a:cs typeface="Times New Roman" pitchFamily="18" charset="0"/>
              </a:rPr>
              <a:t>m</a:t>
            </a:r>
            <a:r>
              <a:rPr lang="en-US" altLang="zh-CN" sz="2400" dirty="0">
                <a:latin typeface="Times New Roman" pitchFamily="18" charset="0"/>
                <a:cs typeface="Times New Roman" pitchFamily="18" charset="0"/>
              </a:rPr>
              <a:t> on </a:t>
            </a:r>
            <a:r>
              <a:rPr lang="en-US" altLang="zh-CN" sz="2400" i="1" dirty="0">
                <a:solidFill>
                  <a:srgbClr val="FFCC66"/>
                </a:solidFill>
                <a:latin typeface="Times New Roman" pitchFamily="18" charset="0"/>
                <a:cs typeface="Times New Roman" pitchFamily="18" charset="0"/>
              </a:rPr>
              <a:t>n</a:t>
            </a:r>
            <a:r>
              <a:rPr lang="en-US" altLang="zh-CN" sz="2400" dirty="0">
                <a:latin typeface="Times New Roman" pitchFamily="18" charset="0"/>
                <a:cs typeface="Times New Roman" pitchFamily="18" charset="0"/>
              </a:rPr>
              <a:t> variables </a:t>
            </a:r>
            <a:r>
              <a:rPr lang="en-US" altLang="zh-CN" sz="2400" i="1"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 …, </a:t>
            </a:r>
            <a:r>
              <a:rPr lang="en-US" altLang="zh-CN" sz="2400" i="1" dirty="0" err="1">
                <a:latin typeface="Times New Roman" pitchFamily="18" charset="0"/>
                <a:cs typeface="Times New Roman" pitchFamily="18" charset="0"/>
              </a:rPr>
              <a:t>x</a:t>
            </a:r>
            <a:r>
              <a:rPr lang="en-US" altLang="zh-CN" sz="2400" i="1" baseline="-25000" dirty="0" err="1">
                <a:solidFill>
                  <a:srgbClr val="FFCC66"/>
                </a:solidFill>
                <a:latin typeface="Times New Roman" pitchFamily="18" charset="0"/>
                <a:cs typeface="Times New Roman" pitchFamily="18" charset="0"/>
              </a:rPr>
              <a:t>n</a:t>
            </a:r>
            <a:r>
              <a:rPr lang="en-US" altLang="zh-CN" sz="2400" dirty="0">
                <a:latin typeface="Times New Roman" pitchFamily="18" charset="0"/>
                <a:cs typeface="Times New Roman" pitchFamily="18" charset="0"/>
              </a:rPr>
              <a:t>, decide if there is an assignment to </a:t>
            </a:r>
            <a:r>
              <a:rPr lang="en-US" altLang="zh-CN" sz="2400" i="1"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 …, </a:t>
            </a:r>
            <a:r>
              <a:rPr lang="en-US" altLang="zh-CN" sz="2400" i="1" dirty="0" err="1">
                <a:latin typeface="Times New Roman" pitchFamily="18" charset="0"/>
                <a:cs typeface="Times New Roman" pitchFamily="18" charset="0"/>
              </a:rPr>
              <a:t>x</a:t>
            </a:r>
            <a:r>
              <a:rPr lang="en-US" altLang="zh-CN" sz="2400" i="1" baseline="-25000" dirty="0" err="1">
                <a:latin typeface="Times New Roman" pitchFamily="18" charset="0"/>
                <a:cs typeface="Times New Roman" pitchFamily="18" charset="0"/>
              </a:rPr>
              <a:t>n</a:t>
            </a:r>
            <a:r>
              <a:rPr lang="en-US" altLang="zh-CN" sz="2400" dirty="0">
                <a:latin typeface="Times New Roman" pitchFamily="18" charset="0"/>
                <a:cs typeface="Times New Roman" pitchFamily="18" charset="0"/>
              </a:rPr>
              <a:t> that makes F = 1?</a:t>
            </a:r>
          </a:p>
          <a:p>
            <a:pPr>
              <a:defRPr/>
            </a:pPr>
            <a:endParaRPr lang="en-US" altLang="zh-CN" sz="2400" dirty="0">
              <a:latin typeface="Times New Roman" pitchFamily="18" charset="0"/>
              <a:cs typeface="Times New Roman" pitchFamily="18" charset="0"/>
            </a:endParaRPr>
          </a:p>
          <a:p>
            <a:pPr marL="0" indent="0">
              <a:buFontTx/>
              <a:buNone/>
              <a:defRPr/>
            </a:pPr>
            <a:endParaRPr lang="en-US" altLang="zh-CN" sz="2400" dirty="0">
              <a:latin typeface="Times New Roman" pitchFamily="18" charset="0"/>
              <a:cs typeface="Times New Roman" pitchFamily="18" charset="0"/>
            </a:endParaRPr>
          </a:p>
          <a:p>
            <a:pPr>
              <a:defRPr/>
            </a:pPr>
            <a:r>
              <a:rPr lang="en-US" altLang="zh-CN" sz="2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Parameters for measuring the complexity of SAT algorithms:</a:t>
            </a:r>
          </a:p>
          <a:p>
            <a:pPr>
              <a:buFontTx/>
              <a:buNone/>
              <a:defRPr/>
            </a:pPr>
            <a:r>
              <a:rPr lang="en-US" altLang="zh-CN" sz="24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   						</a:t>
            </a:r>
            <a:r>
              <a:rPr lang="en-US" altLang="zh-CN" sz="2000" u="sng" dirty="0">
                <a:effectLst>
                  <a:outerShdw blurRad="38100" dist="38100" dir="2700000" algn="tl">
                    <a:srgbClr val="000000">
                      <a:alpha val="43137"/>
                    </a:srgbClr>
                  </a:outerShdw>
                </a:effectLst>
                <a:latin typeface="Times New Roman" pitchFamily="18" charset="0"/>
                <a:cs typeface="Times New Roman" pitchFamily="18" charset="0"/>
              </a:rPr>
              <a:t>best algorithm</a:t>
            </a:r>
          </a:p>
          <a:p>
            <a:pPr>
              <a:buFontTx/>
              <a:buNone/>
              <a:defRPr/>
            </a:pPr>
            <a:r>
              <a:rPr lang="en-US" altLang="zh-CN" sz="2400" dirty="0">
                <a:solidFill>
                  <a:srgbClr val="FF9900"/>
                </a:solidFill>
                <a:effectLst>
                  <a:outerShdw blurRad="38100" dist="38100" dir="2700000" algn="tl">
                    <a:srgbClr val="000000">
                      <a:alpha val="43137"/>
                    </a:srgbClr>
                  </a:outerShdw>
                </a:effectLst>
                <a:latin typeface="Times New Roman" pitchFamily="18" charset="0"/>
                <a:cs typeface="Times New Roman" pitchFamily="18" charset="0"/>
              </a:rPr>
              <a:t>    </a:t>
            </a:r>
            <a:r>
              <a:rPr lang="en-US" altLang="zh-CN" sz="2400" i="1" dirty="0">
                <a:solidFill>
                  <a:srgbClr val="FF9900"/>
                </a:solidFill>
                <a:effectLst>
                  <a:outerShdw blurRad="38100" dist="38100" dir="2700000" algn="tl">
                    <a:srgbClr val="000000">
                      <a:alpha val="43137"/>
                    </a:srgbClr>
                  </a:outerShdw>
                </a:effectLst>
                <a:latin typeface="Times New Roman" pitchFamily="18" charset="0"/>
                <a:cs typeface="Times New Roman" pitchFamily="18" charset="0"/>
              </a:rPr>
              <a:t>n</a:t>
            </a:r>
            <a:r>
              <a:rPr lang="en-US" altLang="zh-CN" sz="2400" dirty="0">
                <a:solidFill>
                  <a:srgbClr val="FF9900"/>
                </a:solidFill>
                <a:effectLst>
                  <a:outerShdw blurRad="38100" dist="38100" dir="2700000" algn="tl">
                    <a:srgbClr val="000000">
                      <a:alpha val="43137"/>
                    </a:srgbClr>
                  </a:outerShdw>
                </a:effectLst>
                <a:latin typeface="Times New Roman" pitchFamily="18" charset="0"/>
                <a:cs typeface="Times New Roman" pitchFamily="18" charset="0"/>
              </a:rPr>
              <a:t>: the number of variables</a:t>
            </a:r>
          </a:p>
          <a:p>
            <a:pPr>
              <a:buFontTx/>
              <a:buNone/>
              <a:defRPr/>
            </a:pPr>
            <a:r>
              <a:rPr lang="en-US" altLang="zh-CN" sz="2400" dirty="0">
                <a:effectLst>
                  <a:outerShdw blurRad="38100" dist="38100" dir="2700000" algn="tl">
                    <a:srgbClr val="000000">
                      <a:alpha val="43137"/>
                    </a:srgbClr>
                  </a:outerShdw>
                </a:effectLst>
                <a:latin typeface="Times New Roman" pitchFamily="18" charset="0"/>
                <a:cs typeface="Times New Roman" pitchFamily="18" charset="0"/>
              </a:rPr>
              <a:t>    </a:t>
            </a:r>
            <a:r>
              <a:rPr lang="en-US" altLang="zh-CN" sz="2400" i="1" dirty="0">
                <a:effectLst>
                  <a:outerShdw blurRad="38100" dist="38100" dir="2700000" algn="tl">
                    <a:srgbClr val="000000">
                      <a:alpha val="43137"/>
                    </a:srgbClr>
                  </a:outerShdw>
                </a:effectLst>
                <a:latin typeface="Times New Roman" pitchFamily="18" charset="0"/>
                <a:cs typeface="Times New Roman" pitchFamily="18" charset="0"/>
              </a:rPr>
              <a:t>m</a:t>
            </a:r>
            <a:r>
              <a:rPr lang="en-US" altLang="zh-CN" sz="2400" dirty="0">
                <a:effectLst>
                  <a:outerShdw blurRad="38100" dist="38100" dir="2700000" algn="tl">
                    <a:srgbClr val="000000">
                      <a:alpha val="43137"/>
                    </a:srgbClr>
                  </a:outerShdw>
                </a:effectLst>
                <a:latin typeface="Times New Roman" pitchFamily="18" charset="0"/>
                <a:cs typeface="Times New Roman" pitchFamily="18" charset="0"/>
              </a:rPr>
              <a:t>: the number of clauses         </a:t>
            </a:r>
            <a:r>
              <a:rPr lang="en-US" altLang="zh-CN" sz="2000" i="1" dirty="0">
                <a:effectLst>
                  <a:outerShdw blurRad="38100" dist="38100" dir="2700000" algn="tl">
                    <a:srgbClr val="000000">
                      <a:alpha val="43137"/>
                    </a:srgbClr>
                  </a:outerShdw>
                </a:effectLst>
                <a:latin typeface="Times New Roman" pitchFamily="18" charset="0"/>
                <a:cs typeface="Times New Roman" pitchFamily="18" charset="0"/>
              </a:rPr>
              <a:t>O</a:t>
            </a:r>
            <a:r>
              <a:rPr lang="en-US" altLang="zh-CN" sz="2000" dirty="0">
                <a:effectLst>
                  <a:outerShdw blurRad="38100" dist="38100" dir="2700000" algn="tl">
                    <a:srgbClr val="000000">
                      <a:alpha val="43137"/>
                    </a:srgbClr>
                  </a:outerShdw>
                </a:effectLst>
                <a:latin typeface="Times New Roman" pitchFamily="18" charset="0"/>
                <a:cs typeface="Times New Roman" pitchFamily="18" charset="0"/>
              </a:rPr>
              <a:t>*(1.234</a:t>
            </a:r>
            <a:r>
              <a:rPr lang="en-US" altLang="zh-CN" sz="2000" i="1" baseline="30000" dirty="0">
                <a:effectLst>
                  <a:outerShdw blurRad="38100" dist="38100" dir="2700000" algn="tl">
                    <a:srgbClr val="000000">
                      <a:alpha val="43137"/>
                    </a:srgbClr>
                  </a:outerShdw>
                </a:effectLst>
                <a:latin typeface="Times New Roman" pitchFamily="18" charset="0"/>
                <a:cs typeface="Times New Roman" pitchFamily="18" charset="0"/>
              </a:rPr>
              <a:t>m</a:t>
            </a:r>
            <a:r>
              <a:rPr lang="en-US" altLang="zh-CN" sz="2000" dirty="0">
                <a:effectLst>
                  <a:outerShdw blurRad="38100" dist="38100" dir="2700000" algn="tl">
                    <a:srgbClr val="000000">
                      <a:alpha val="43137"/>
                    </a:srgbClr>
                  </a:outerShdw>
                </a:effectLst>
                <a:latin typeface="Times New Roman" pitchFamily="18" charset="0"/>
                <a:cs typeface="Times New Roman" pitchFamily="18" charset="0"/>
              </a:rPr>
              <a:t>) [Yamamoto 2005]</a:t>
            </a:r>
          </a:p>
          <a:p>
            <a:pPr>
              <a:buFontTx/>
              <a:buNone/>
              <a:defRPr/>
            </a:pPr>
            <a:r>
              <a:rPr lang="en-US" altLang="zh-CN" sz="2400" dirty="0">
                <a:effectLst>
                  <a:outerShdw blurRad="38100" dist="38100" dir="2700000" algn="tl">
                    <a:srgbClr val="000000">
                      <a:alpha val="43137"/>
                    </a:srgbClr>
                  </a:outerShdw>
                </a:effectLst>
                <a:latin typeface="Times New Roman" pitchFamily="18" charset="0"/>
                <a:cs typeface="Times New Roman" pitchFamily="18" charset="0"/>
              </a:rPr>
              <a:t>    </a:t>
            </a:r>
            <a:r>
              <a:rPr lang="en-US" altLang="zh-CN" sz="2400" i="1" dirty="0">
                <a:effectLst>
                  <a:outerShdw blurRad="38100" dist="38100" dir="2700000" algn="tl">
                    <a:srgbClr val="000000">
                      <a:alpha val="43137"/>
                    </a:srgbClr>
                  </a:outerShdw>
                </a:effectLst>
                <a:latin typeface="Times New Roman" pitchFamily="18" charset="0"/>
                <a:cs typeface="Times New Roman" pitchFamily="18" charset="0"/>
              </a:rPr>
              <a:t>L</a:t>
            </a:r>
            <a:r>
              <a:rPr lang="en-US" altLang="zh-CN" sz="2400" dirty="0">
                <a:effectLst>
                  <a:outerShdw blurRad="38100" dist="38100" dir="2700000" algn="tl">
                    <a:srgbClr val="000000">
                      <a:alpha val="43137"/>
                    </a:srgbClr>
                  </a:outerShdw>
                </a:effectLst>
                <a:latin typeface="Times New Roman" pitchFamily="18" charset="0"/>
                <a:cs typeface="Times New Roman" pitchFamily="18" charset="0"/>
              </a:rPr>
              <a:t>: the length of the input           </a:t>
            </a:r>
            <a:r>
              <a:rPr lang="en-US" altLang="zh-CN" sz="2000" i="1" dirty="0">
                <a:effectLst>
                  <a:outerShdw blurRad="38100" dist="38100" dir="2700000" algn="tl">
                    <a:srgbClr val="000000">
                      <a:alpha val="43137"/>
                    </a:srgbClr>
                  </a:outerShdw>
                </a:effectLst>
                <a:latin typeface="Times New Roman" pitchFamily="18" charset="0"/>
                <a:cs typeface="Times New Roman" pitchFamily="18" charset="0"/>
              </a:rPr>
              <a:t>O</a:t>
            </a:r>
            <a:r>
              <a:rPr lang="en-US" altLang="zh-CN" sz="2000" dirty="0">
                <a:effectLst>
                  <a:outerShdw blurRad="38100" dist="38100" dir="2700000" algn="tl">
                    <a:srgbClr val="000000">
                      <a:alpha val="43137"/>
                    </a:srgbClr>
                  </a:outerShdw>
                </a:effectLst>
                <a:latin typeface="Times New Roman" pitchFamily="18" charset="0"/>
                <a:cs typeface="Times New Roman" pitchFamily="18" charset="0"/>
              </a:rPr>
              <a:t>*(1.066</a:t>
            </a:r>
            <a:r>
              <a:rPr lang="en-US" altLang="zh-CN" sz="2000" i="1" baseline="30000" dirty="0">
                <a:effectLst>
                  <a:outerShdw blurRad="38100" dist="38100" dir="2700000" algn="tl">
                    <a:srgbClr val="000000">
                      <a:alpha val="43137"/>
                    </a:srgbClr>
                  </a:outerShdw>
                </a:effectLst>
                <a:latin typeface="Times New Roman" pitchFamily="18" charset="0"/>
                <a:cs typeface="Times New Roman" pitchFamily="18" charset="0"/>
              </a:rPr>
              <a:t>L</a:t>
            </a:r>
            <a:r>
              <a:rPr lang="en-US" altLang="zh-CN" sz="2000" dirty="0">
                <a:effectLst>
                  <a:outerShdw blurRad="38100" dist="38100" dir="2700000" algn="tl">
                    <a:srgbClr val="000000">
                      <a:alpha val="43137"/>
                    </a:srgbClr>
                  </a:outerShdw>
                </a:effectLst>
                <a:latin typeface="Times New Roman" pitchFamily="18" charset="0"/>
                <a:cs typeface="Times New Roman" pitchFamily="18" charset="0"/>
              </a:rPr>
              <a:t>) [Chen-Liu 2009]</a:t>
            </a:r>
            <a:endParaRPr lang="zh-CN" altLang="en-US" sz="2000"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0483"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0484"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20485" name="TextBox 4"/>
          <p:cNvSpPr txBox="1">
            <a:spLocks noChangeArrowheads="1"/>
          </p:cNvSpPr>
          <p:nvPr/>
        </p:nvSpPr>
        <p:spPr bwMode="auto">
          <a:xfrm>
            <a:off x="839788" y="2852738"/>
            <a:ext cx="7477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b="1">
                <a:latin typeface="Times New Roman" panose="02020603050405020304" pitchFamily="18" charset="0"/>
                <a:cs typeface="Times New Roman" panose="02020603050405020304" pitchFamily="18" charset="0"/>
              </a:rPr>
              <a:t>F = (</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3</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4</a:t>
            </a:r>
            <a:r>
              <a:rPr lang="en-US"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a:t>
            </a:r>
            <a:r>
              <a:rPr lang="en-US" altLang="zh-CN" sz="2000" b="1">
                <a:latin typeface="Times New Roman" panose="02020603050405020304" pitchFamily="18" charset="0"/>
                <a:cs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5</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3</a:t>
            </a:r>
            <a:r>
              <a:rPr lang="en-US"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a:t>
            </a:r>
            <a:r>
              <a:rPr lang="en-US" altLang="zh-CN" sz="2000" b="1">
                <a:latin typeface="Times New Roman" panose="02020603050405020304" pitchFamily="18" charset="0"/>
                <a:cs typeface="Times New Roman" panose="02020603050405020304" pitchFamily="18" charset="0"/>
              </a:rPr>
              <a:t>(</a:t>
            </a:r>
            <a:r>
              <a:rPr lang="en-US" altLang="zh-CN" sz="2000" b="1" i="1">
                <a:latin typeface="Times New Roman" panose="02020603050405020304" pitchFamily="18" charset="0"/>
              </a:rPr>
              <a:t> </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6</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5</a:t>
            </a:r>
            <a:r>
              <a:rPr lang="en-US"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a:t>
            </a:r>
            <a:r>
              <a:rPr lang="en-US"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6</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b="1" i="1">
                <a:latin typeface="Times New Roman" panose="02020603050405020304" pitchFamily="18" charset="0"/>
                <a:cs typeface="Times New Roman" panose="02020603050405020304" pitchFamily="18" charset="0"/>
              </a:rPr>
              <a:t>x</a:t>
            </a:r>
            <a:r>
              <a:rPr lang="en-US" altLang="zh-CN" sz="2000" b="1"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cs typeface="Times New Roman" panose="02020603050405020304" pitchFamily="18" charset="0"/>
              </a:rPr>
              <a:t>)</a:t>
            </a:r>
            <a:r>
              <a:rPr lang="en-US" altLang="zh-CN" sz="2000" b="1" i="1">
                <a:latin typeface="Times New Roman" panose="02020603050405020304" pitchFamily="18" charset="0"/>
              </a:rPr>
              <a:t> </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557338"/>
            <a:ext cx="7418388" cy="1200150"/>
          </a:xfrm>
        </p:spPr>
        <p:txBody>
          <a:bodyPr lIns="92075" tIns="46038" rIns="92075" bIns="46038">
            <a:spAutoFit/>
          </a:bodyPr>
          <a:lstStyle/>
          <a:p>
            <a:pPr>
              <a:defRPr/>
            </a:pPr>
            <a:r>
              <a:rPr lang="en-US" altLang="zh-CN" sz="2400" dirty="0">
                <a:latin typeface="Times New Roman" pitchFamily="18" charset="0"/>
                <a:cs typeface="Times New Roman" pitchFamily="18" charset="0"/>
              </a:rPr>
              <a:t>Given a CNF formula F = </a:t>
            </a:r>
            <a:r>
              <a:rPr lang="en-US" altLang="zh-CN" sz="2400" i="1" dirty="0">
                <a:latin typeface="Times New Roman" pitchFamily="18" charset="0"/>
                <a:cs typeface="Times New Roman" pitchFamily="18" charset="0"/>
              </a:rPr>
              <a:t>C</a:t>
            </a:r>
            <a:r>
              <a:rPr lang="en-US" altLang="zh-CN" sz="2400" baseline="-25000" dirty="0">
                <a:latin typeface="Times New Roman" pitchFamily="18" charset="0"/>
                <a:cs typeface="Times New Roman" pitchFamily="18" charset="0"/>
              </a:rPr>
              <a:t>1</a:t>
            </a:r>
            <a:r>
              <a:rPr lang="en-US" altLang="zh-CN" sz="2000" b="1" dirty="0">
                <a:latin typeface="Times New Roman" pitchFamily="18" charset="0"/>
                <a:ea typeface="Cambria Math"/>
                <a:cs typeface="Times New Roman" pitchFamily="18" charset="0"/>
              </a:rPr>
              <a:t>∧</a:t>
            </a:r>
            <a:r>
              <a:rPr lang="en-US" altLang="zh-CN" sz="2400" b="1" dirty="0">
                <a:latin typeface="Times New Roman" pitchFamily="18" charset="0"/>
                <a:ea typeface="Cambria Math"/>
                <a:cs typeface="Times New Roman" pitchFamily="18" charset="0"/>
              </a:rPr>
              <a:t> …</a:t>
            </a:r>
            <a:r>
              <a:rPr lang="en-US" altLang="zh-CN" sz="2000" b="1" dirty="0">
                <a:latin typeface="Times New Roman" pitchFamily="18" charset="0"/>
                <a:ea typeface="Cambria Math"/>
                <a:cs typeface="Times New Roman" pitchFamily="18" charset="0"/>
              </a:rPr>
              <a:t>∧</a:t>
            </a:r>
            <a:r>
              <a:rPr lang="en-US" altLang="zh-CN" sz="2400" i="1" dirty="0">
                <a:latin typeface="Times New Roman" pitchFamily="18" charset="0"/>
                <a:cs typeface="Times New Roman" pitchFamily="18" charset="0"/>
              </a:rPr>
              <a:t>C</a:t>
            </a:r>
            <a:r>
              <a:rPr lang="en-US" altLang="zh-CN" sz="2400" i="1" baseline="-25000" dirty="0">
                <a:latin typeface="Times New Roman" pitchFamily="18" charset="0"/>
                <a:cs typeface="Times New Roman" pitchFamily="18" charset="0"/>
              </a:rPr>
              <a:t>m</a:t>
            </a:r>
            <a:r>
              <a:rPr lang="en-US" altLang="zh-CN" sz="2400" dirty="0">
                <a:latin typeface="Times New Roman" pitchFamily="18" charset="0"/>
                <a:cs typeface="Times New Roman" pitchFamily="18" charset="0"/>
              </a:rPr>
              <a:t> on </a:t>
            </a:r>
            <a:r>
              <a:rPr lang="en-US" altLang="zh-CN" sz="2400" i="1" dirty="0">
                <a:solidFill>
                  <a:srgbClr val="FFCC66"/>
                </a:solidFill>
                <a:latin typeface="Times New Roman" pitchFamily="18" charset="0"/>
                <a:cs typeface="Times New Roman" pitchFamily="18" charset="0"/>
              </a:rPr>
              <a:t>n</a:t>
            </a:r>
            <a:r>
              <a:rPr lang="en-US" altLang="zh-CN" sz="2400" dirty="0">
                <a:latin typeface="Times New Roman" pitchFamily="18" charset="0"/>
                <a:cs typeface="Times New Roman" pitchFamily="18" charset="0"/>
              </a:rPr>
              <a:t> variables </a:t>
            </a:r>
            <a:r>
              <a:rPr lang="en-US" altLang="zh-CN" sz="2400" i="1"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 …, </a:t>
            </a:r>
            <a:r>
              <a:rPr lang="en-US" altLang="zh-CN" sz="2400" i="1" dirty="0" err="1">
                <a:latin typeface="Times New Roman" pitchFamily="18" charset="0"/>
                <a:cs typeface="Times New Roman" pitchFamily="18" charset="0"/>
              </a:rPr>
              <a:t>x</a:t>
            </a:r>
            <a:r>
              <a:rPr lang="en-US" altLang="zh-CN" sz="2400" i="1" baseline="-25000" dirty="0" err="1">
                <a:latin typeface="Times New Roman" pitchFamily="18" charset="0"/>
                <a:cs typeface="Times New Roman" pitchFamily="18" charset="0"/>
              </a:rPr>
              <a:t>n</a:t>
            </a:r>
            <a:r>
              <a:rPr lang="en-US" altLang="zh-CN" sz="2400" dirty="0">
                <a:latin typeface="Times New Roman" pitchFamily="18" charset="0"/>
                <a:cs typeface="Times New Roman" pitchFamily="18" charset="0"/>
              </a:rPr>
              <a:t>, decide if there is an assignment to </a:t>
            </a:r>
            <a:r>
              <a:rPr lang="en-US" altLang="zh-CN" sz="2400" i="1"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 …, </a:t>
            </a:r>
            <a:r>
              <a:rPr lang="en-US" altLang="zh-CN" sz="2400" i="1" dirty="0" err="1">
                <a:latin typeface="Times New Roman" pitchFamily="18" charset="0"/>
                <a:cs typeface="Times New Roman" pitchFamily="18" charset="0"/>
              </a:rPr>
              <a:t>x</a:t>
            </a:r>
            <a:r>
              <a:rPr lang="en-US" altLang="zh-CN" sz="2400" i="1" baseline="-25000" dirty="0" err="1">
                <a:latin typeface="Times New Roman" pitchFamily="18" charset="0"/>
                <a:cs typeface="Times New Roman" pitchFamily="18" charset="0"/>
              </a:rPr>
              <a:t>n</a:t>
            </a:r>
            <a:r>
              <a:rPr lang="en-US" altLang="zh-CN" sz="2400" dirty="0">
                <a:latin typeface="Times New Roman" pitchFamily="18" charset="0"/>
                <a:cs typeface="Times New Roman" pitchFamily="18" charset="0"/>
              </a:rPr>
              <a:t> that makes F = 1?</a:t>
            </a:r>
          </a:p>
        </p:txBody>
      </p:sp>
      <p:sp>
        <p:nvSpPr>
          <p:cNvPr id="21507"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1508"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557338"/>
            <a:ext cx="7418388" cy="1200150"/>
          </a:xfrm>
        </p:spPr>
        <p:txBody>
          <a:bodyPr lIns="92075" tIns="46038" rIns="92075" bIns="46038">
            <a:spAutoFit/>
          </a:bodyPr>
          <a:lstStyle/>
          <a:p>
            <a:pPr>
              <a:defRPr/>
            </a:pPr>
            <a:r>
              <a:rPr lang="en-US" altLang="zh-CN" sz="2400" dirty="0">
                <a:latin typeface="Times New Roman" pitchFamily="18" charset="0"/>
                <a:cs typeface="Times New Roman" pitchFamily="18" charset="0"/>
              </a:rPr>
              <a:t>Given a CNF formula F = </a:t>
            </a:r>
            <a:r>
              <a:rPr lang="en-US" altLang="zh-CN" sz="2400" i="1" dirty="0">
                <a:latin typeface="Times New Roman" pitchFamily="18" charset="0"/>
                <a:cs typeface="Times New Roman" pitchFamily="18" charset="0"/>
              </a:rPr>
              <a:t>C</a:t>
            </a:r>
            <a:r>
              <a:rPr lang="en-US" altLang="zh-CN" sz="2400" baseline="-25000" dirty="0">
                <a:latin typeface="Times New Roman" pitchFamily="18" charset="0"/>
                <a:cs typeface="Times New Roman" pitchFamily="18" charset="0"/>
              </a:rPr>
              <a:t>1</a:t>
            </a:r>
            <a:r>
              <a:rPr lang="en-US" altLang="zh-CN" sz="2000" b="1" dirty="0">
                <a:latin typeface="Times New Roman" pitchFamily="18" charset="0"/>
                <a:ea typeface="Cambria Math"/>
                <a:cs typeface="Times New Roman" pitchFamily="18" charset="0"/>
              </a:rPr>
              <a:t>∧</a:t>
            </a:r>
            <a:r>
              <a:rPr lang="en-US" altLang="zh-CN" sz="2400" b="1" dirty="0">
                <a:latin typeface="Times New Roman" pitchFamily="18" charset="0"/>
                <a:ea typeface="Cambria Math"/>
                <a:cs typeface="Times New Roman" pitchFamily="18" charset="0"/>
              </a:rPr>
              <a:t> …</a:t>
            </a:r>
            <a:r>
              <a:rPr lang="en-US" altLang="zh-CN" sz="2000" b="1" dirty="0">
                <a:latin typeface="Times New Roman" pitchFamily="18" charset="0"/>
                <a:ea typeface="Cambria Math"/>
                <a:cs typeface="Times New Roman" pitchFamily="18" charset="0"/>
              </a:rPr>
              <a:t>∧</a:t>
            </a:r>
            <a:r>
              <a:rPr lang="en-US" altLang="zh-CN" sz="2400" i="1" dirty="0">
                <a:latin typeface="Times New Roman" pitchFamily="18" charset="0"/>
                <a:cs typeface="Times New Roman" pitchFamily="18" charset="0"/>
              </a:rPr>
              <a:t>C</a:t>
            </a:r>
            <a:r>
              <a:rPr lang="en-US" altLang="zh-CN" sz="2400" i="1" baseline="-25000" dirty="0">
                <a:latin typeface="Times New Roman" pitchFamily="18" charset="0"/>
                <a:cs typeface="Times New Roman" pitchFamily="18" charset="0"/>
              </a:rPr>
              <a:t>m</a:t>
            </a:r>
            <a:r>
              <a:rPr lang="en-US" altLang="zh-CN" sz="2400" dirty="0">
                <a:latin typeface="Times New Roman" pitchFamily="18" charset="0"/>
                <a:cs typeface="Times New Roman" pitchFamily="18" charset="0"/>
              </a:rPr>
              <a:t> on </a:t>
            </a:r>
            <a:r>
              <a:rPr lang="en-US" altLang="zh-CN" sz="2400" i="1" dirty="0">
                <a:solidFill>
                  <a:srgbClr val="FFCC66"/>
                </a:solidFill>
                <a:latin typeface="Times New Roman" pitchFamily="18" charset="0"/>
                <a:cs typeface="Times New Roman" pitchFamily="18" charset="0"/>
              </a:rPr>
              <a:t>n</a:t>
            </a:r>
            <a:r>
              <a:rPr lang="en-US" altLang="zh-CN" sz="2400" dirty="0">
                <a:latin typeface="Times New Roman" pitchFamily="18" charset="0"/>
                <a:cs typeface="Times New Roman" pitchFamily="18" charset="0"/>
              </a:rPr>
              <a:t> variables </a:t>
            </a:r>
            <a:r>
              <a:rPr lang="en-US" altLang="zh-CN" sz="2400" i="1"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 …, </a:t>
            </a:r>
            <a:r>
              <a:rPr lang="en-US" altLang="zh-CN" sz="2400" i="1" dirty="0" err="1">
                <a:latin typeface="Times New Roman" pitchFamily="18" charset="0"/>
                <a:cs typeface="Times New Roman" pitchFamily="18" charset="0"/>
              </a:rPr>
              <a:t>x</a:t>
            </a:r>
            <a:r>
              <a:rPr lang="en-US" altLang="zh-CN" sz="2400" i="1" baseline="-25000" dirty="0" err="1">
                <a:latin typeface="Times New Roman" pitchFamily="18" charset="0"/>
                <a:cs typeface="Times New Roman" pitchFamily="18" charset="0"/>
              </a:rPr>
              <a:t>n</a:t>
            </a:r>
            <a:r>
              <a:rPr lang="en-US" altLang="zh-CN" sz="2400" dirty="0">
                <a:latin typeface="Times New Roman" pitchFamily="18" charset="0"/>
                <a:cs typeface="Times New Roman" pitchFamily="18" charset="0"/>
              </a:rPr>
              <a:t>, decide if there is an assignment to </a:t>
            </a:r>
            <a:r>
              <a:rPr lang="en-US" altLang="zh-CN" sz="2400" i="1"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 …, </a:t>
            </a:r>
            <a:r>
              <a:rPr lang="en-US" altLang="zh-CN" sz="2400" i="1" dirty="0" err="1">
                <a:latin typeface="Times New Roman" pitchFamily="18" charset="0"/>
                <a:cs typeface="Times New Roman" pitchFamily="18" charset="0"/>
              </a:rPr>
              <a:t>x</a:t>
            </a:r>
            <a:r>
              <a:rPr lang="en-US" altLang="zh-CN" sz="2400" i="1" baseline="-25000" dirty="0" err="1">
                <a:latin typeface="Times New Roman" pitchFamily="18" charset="0"/>
                <a:cs typeface="Times New Roman" pitchFamily="18" charset="0"/>
              </a:rPr>
              <a:t>n</a:t>
            </a:r>
            <a:r>
              <a:rPr lang="en-US" altLang="zh-CN" sz="2400" dirty="0">
                <a:latin typeface="Times New Roman" pitchFamily="18" charset="0"/>
                <a:cs typeface="Times New Roman" pitchFamily="18" charset="0"/>
              </a:rPr>
              <a:t> that makes F = 1?</a:t>
            </a:r>
          </a:p>
        </p:txBody>
      </p:sp>
      <p:sp>
        <p:nvSpPr>
          <p:cNvPr id="22531"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2532"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22533" name="TextBox 4"/>
          <p:cNvSpPr txBox="1">
            <a:spLocks noChangeArrowheads="1"/>
          </p:cNvSpPr>
          <p:nvPr/>
        </p:nvSpPr>
        <p:spPr bwMode="auto">
          <a:xfrm>
            <a:off x="1042988" y="2852738"/>
            <a:ext cx="6651625"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Algorithm 1.</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 </a:t>
            </a:r>
            <a:r>
              <a:rPr lang="en-US" altLang="zh-CN" sz="2000">
                <a:solidFill>
                  <a:srgbClr val="FFC000"/>
                </a:solidFill>
                <a:latin typeface="Times New Roman" panose="02020603050405020304" pitchFamily="18" charset="0"/>
                <a:cs typeface="Times New Roman" panose="02020603050405020304" pitchFamily="18" charset="0"/>
              </a:rPr>
              <a:t>for </a:t>
            </a:r>
            <a:r>
              <a:rPr lang="en-US" altLang="zh-CN" sz="2000">
                <a:latin typeface="Times New Roman" panose="02020603050405020304" pitchFamily="18" charset="0"/>
                <a:cs typeface="Times New Roman" panose="02020603050405020304" pitchFamily="18" charset="0"/>
              </a:rPr>
              <a:t>each assignment </a:t>
            </a:r>
            <a:r>
              <a:rPr lang="el-GR" altLang="zh-CN" sz="2000">
                <a:latin typeface="Times New Roman" panose="02020603050405020304" pitchFamily="18" charset="0"/>
                <a:ea typeface="Cambria Math" panose="02040503050406030204" pitchFamily="18" charset="0"/>
                <a:cs typeface="Times New Roman" panose="02020603050405020304" pitchFamily="18" charset="0"/>
              </a:rPr>
              <a:t>σ</a:t>
            </a:r>
            <a:r>
              <a:rPr lang="en-US" altLang="zh-CN" sz="2000">
                <a:latin typeface="Cambria Math" panose="02040503050406030204" pitchFamily="18" charset="0"/>
                <a:ea typeface="Cambria Math" panose="020405030504060302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to </a:t>
            </a:r>
            <a:r>
              <a:rPr lang="en-US" altLang="zh-CN" sz="2000" i="1">
                <a:latin typeface="Times New Roman" panose="02020603050405020304" pitchFamily="18" charset="0"/>
                <a:cs typeface="Times New Roman" panose="02020603050405020304" pitchFamily="18" charset="0"/>
              </a:rPr>
              <a:t>x</a:t>
            </a:r>
            <a:r>
              <a:rPr lang="en-US" altLang="zh-CN" sz="2000" baseline="-25000">
                <a:latin typeface="Times New Roman" panose="02020603050405020304" pitchFamily="18" charset="0"/>
                <a:cs typeface="Times New Roman" panose="02020603050405020304" pitchFamily="18" charset="0"/>
              </a:rPr>
              <a:t>1</a:t>
            </a:r>
            <a:r>
              <a:rPr lang="en-US" altLang="zh-CN" sz="2000">
                <a:latin typeface="Times New Roman" panose="02020603050405020304" pitchFamily="18" charset="0"/>
                <a:cs typeface="Times New Roman" panose="02020603050405020304" pitchFamily="18" charset="0"/>
              </a:rPr>
              <a:t>, …, </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do</a:t>
            </a: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compute the value of F on </a:t>
            </a:r>
            <a:r>
              <a:rPr lang="el-GR" altLang="zh-CN" sz="2000">
                <a:latin typeface="Times New Roman" panose="02020603050405020304" pitchFamily="18" charset="0"/>
              </a:rPr>
              <a:t>σ</a:t>
            </a:r>
            <a:r>
              <a:rPr lang="en-US" altLang="zh-CN" sz="2000">
                <a:latin typeface="Cambria Math" panose="02040503050406030204" pitchFamily="18" charset="0"/>
              </a:rPr>
              <a:t> </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x</a:t>
            </a:r>
            <a:r>
              <a:rPr lang="en-US" altLang="zh-CN" sz="2000" baseline="-25000">
                <a:latin typeface="Times New Roman" panose="02020603050405020304" pitchFamily="18" charset="0"/>
                <a:cs typeface="Times New Roman" panose="02020603050405020304" pitchFamily="18" charset="0"/>
              </a:rPr>
              <a:t>1</a:t>
            </a:r>
            <a:r>
              <a:rPr lang="en-US" altLang="zh-CN" sz="2000">
                <a:latin typeface="Times New Roman" panose="02020603050405020304" pitchFamily="18" charset="0"/>
                <a:cs typeface="Times New Roman" panose="02020603050405020304" pitchFamily="18" charset="0"/>
              </a:rPr>
              <a:t>), …, </a:t>
            </a:r>
            <a:r>
              <a:rPr lang="el-GR" altLang="zh-CN" sz="2000">
                <a:latin typeface="Times New Roman" panose="02020603050405020304" pitchFamily="18" charset="0"/>
              </a:rPr>
              <a:t>σ</a:t>
            </a:r>
            <a:r>
              <a:rPr lang="en-US" altLang="zh-CN" sz="2000">
                <a:latin typeface="Cambria Math" panose="02040503050406030204" pitchFamily="18" charset="0"/>
              </a:rPr>
              <a:t> </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if</a:t>
            </a:r>
            <a:r>
              <a:rPr lang="en-US" altLang="zh-CN" sz="2000">
                <a:latin typeface="Times New Roman" panose="02020603050405020304" pitchFamily="18" charset="0"/>
                <a:cs typeface="Times New Roman" panose="02020603050405020304" pitchFamily="18" charset="0"/>
              </a:rPr>
              <a:t> F = 1 under the assignment </a:t>
            </a:r>
            <a:r>
              <a:rPr lang="el-GR" altLang="zh-CN" sz="2000">
                <a:latin typeface="Times New Roman" panose="02020603050405020304" pitchFamily="18" charset="0"/>
              </a:rPr>
              <a:t>σ</a:t>
            </a:r>
            <a:r>
              <a:rPr lang="en-US" altLang="zh-CN" sz="2000">
                <a:latin typeface="Times New Roman" panose="02020603050405020304" pitchFamily="18" charset="0"/>
              </a:rPr>
              <a:t> </a:t>
            </a:r>
            <a:r>
              <a:rPr lang="en-US" altLang="zh-CN" sz="2000">
                <a:solidFill>
                  <a:srgbClr val="FFC000"/>
                </a:solidFill>
                <a:latin typeface="Times New Roman" panose="02020603050405020304" pitchFamily="18" charset="0"/>
              </a:rPr>
              <a:t>then</a:t>
            </a:r>
            <a:r>
              <a:rPr lang="en-US" altLang="zh-CN" sz="2000">
                <a:latin typeface="Times New Roman" panose="02020603050405020304" pitchFamily="18" charset="0"/>
              </a:rPr>
              <a:t> return (‘yes’); stop;</a:t>
            </a:r>
          </a:p>
          <a:p>
            <a:pPr>
              <a:spcBef>
                <a:spcPct val="0"/>
              </a:spcBef>
              <a:buClrTx/>
              <a:buSzTx/>
              <a:buFontTx/>
              <a:buNone/>
            </a:pPr>
            <a:r>
              <a:rPr lang="en-US" altLang="zh-CN" sz="2000">
                <a:latin typeface="Times New Roman" panose="02020603050405020304" pitchFamily="18" charset="0"/>
              </a:rPr>
              <a:t>2. return (‘no’)</a:t>
            </a:r>
            <a:r>
              <a:rPr lang="en-US" altLang="zh-CN" sz="2000">
                <a:latin typeface="Times New Roman" panose="02020603050405020304" pitchFamily="18" charset="0"/>
                <a:cs typeface="Times New Roman" panose="02020603050405020304" pitchFamily="18" charset="0"/>
              </a:rPr>
              <a:t> </a:t>
            </a:r>
            <a:endParaRPr lang="zh-CN" altLang="en-US" sz="2000">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557338"/>
            <a:ext cx="7418388" cy="1200150"/>
          </a:xfrm>
        </p:spPr>
        <p:txBody>
          <a:bodyPr lIns="92075" tIns="46038" rIns="92075" bIns="46038">
            <a:spAutoFit/>
          </a:bodyPr>
          <a:lstStyle/>
          <a:p>
            <a:pPr>
              <a:defRPr/>
            </a:pPr>
            <a:r>
              <a:rPr lang="en-US" altLang="zh-CN" sz="2400" dirty="0">
                <a:latin typeface="Times New Roman" pitchFamily="18" charset="0"/>
                <a:cs typeface="Times New Roman" pitchFamily="18" charset="0"/>
              </a:rPr>
              <a:t>Given a CNF formula F = </a:t>
            </a:r>
            <a:r>
              <a:rPr lang="en-US" altLang="zh-CN" sz="2400" i="1" dirty="0">
                <a:latin typeface="Times New Roman" pitchFamily="18" charset="0"/>
                <a:cs typeface="Times New Roman" pitchFamily="18" charset="0"/>
              </a:rPr>
              <a:t>C</a:t>
            </a:r>
            <a:r>
              <a:rPr lang="en-US" altLang="zh-CN" sz="2400" baseline="-25000" dirty="0">
                <a:latin typeface="Times New Roman" pitchFamily="18" charset="0"/>
                <a:cs typeface="Times New Roman" pitchFamily="18" charset="0"/>
              </a:rPr>
              <a:t>1</a:t>
            </a:r>
            <a:r>
              <a:rPr lang="en-US" altLang="zh-CN" sz="2000" b="1" dirty="0">
                <a:latin typeface="Times New Roman" pitchFamily="18" charset="0"/>
                <a:ea typeface="Cambria Math"/>
                <a:cs typeface="Times New Roman" pitchFamily="18" charset="0"/>
              </a:rPr>
              <a:t>∧</a:t>
            </a:r>
            <a:r>
              <a:rPr lang="en-US" altLang="zh-CN" sz="2400" b="1" dirty="0">
                <a:latin typeface="Times New Roman" pitchFamily="18" charset="0"/>
                <a:ea typeface="Cambria Math"/>
                <a:cs typeface="Times New Roman" pitchFamily="18" charset="0"/>
              </a:rPr>
              <a:t> …</a:t>
            </a:r>
            <a:r>
              <a:rPr lang="en-US" altLang="zh-CN" sz="2000" b="1" dirty="0">
                <a:latin typeface="Times New Roman" pitchFamily="18" charset="0"/>
                <a:ea typeface="Cambria Math"/>
                <a:cs typeface="Times New Roman" pitchFamily="18" charset="0"/>
              </a:rPr>
              <a:t>∧</a:t>
            </a:r>
            <a:r>
              <a:rPr lang="en-US" altLang="zh-CN" sz="2400" i="1" dirty="0">
                <a:latin typeface="Times New Roman" pitchFamily="18" charset="0"/>
                <a:cs typeface="Times New Roman" pitchFamily="18" charset="0"/>
              </a:rPr>
              <a:t>C</a:t>
            </a:r>
            <a:r>
              <a:rPr lang="en-US" altLang="zh-CN" sz="2400" i="1" baseline="-25000" dirty="0">
                <a:latin typeface="Times New Roman" pitchFamily="18" charset="0"/>
                <a:cs typeface="Times New Roman" pitchFamily="18" charset="0"/>
              </a:rPr>
              <a:t>m</a:t>
            </a:r>
            <a:r>
              <a:rPr lang="en-US" altLang="zh-CN" sz="2400" dirty="0">
                <a:latin typeface="Times New Roman" pitchFamily="18" charset="0"/>
                <a:cs typeface="Times New Roman" pitchFamily="18" charset="0"/>
              </a:rPr>
              <a:t> on </a:t>
            </a:r>
            <a:r>
              <a:rPr lang="en-US" altLang="zh-CN" sz="2400" i="1" dirty="0">
                <a:solidFill>
                  <a:srgbClr val="FFCC66"/>
                </a:solidFill>
                <a:latin typeface="Times New Roman" pitchFamily="18" charset="0"/>
                <a:cs typeface="Times New Roman" pitchFamily="18" charset="0"/>
              </a:rPr>
              <a:t>n</a:t>
            </a:r>
            <a:r>
              <a:rPr lang="en-US" altLang="zh-CN" sz="2400" dirty="0">
                <a:latin typeface="Times New Roman" pitchFamily="18" charset="0"/>
                <a:cs typeface="Times New Roman" pitchFamily="18" charset="0"/>
              </a:rPr>
              <a:t> variables </a:t>
            </a:r>
            <a:r>
              <a:rPr lang="en-US" altLang="zh-CN" sz="2400" i="1"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 …, </a:t>
            </a:r>
            <a:r>
              <a:rPr lang="en-US" altLang="zh-CN" sz="2400" i="1" dirty="0" err="1">
                <a:latin typeface="Times New Roman" pitchFamily="18" charset="0"/>
                <a:cs typeface="Times New Roman" pitchFamily="18" charset="0"/>
              </a:rPr>
              <a:t>x</a:t>
            </a:r>
            <a:r>
              <a:rPr lang="en-US" altLang="zh-CN" sz="2400" i="1" baseline="-25000" dirty="0" err="1">
                <a:latin typeface="Times New Roman" pitchFamily="18" charset="0"/>
                <a:cs typeface="Times New Roman" pitchFamily="18" charset="0"/>
              </a:rPr>
              <a:t>n</a:t>
            </a:r>
            <a:r>
              <a:rPr lang="en-US" altLang="zh-CN" sz="2400" dirty="0">
                <a:latin typeface="Times New Roman" pitchFamily="18" charset="0"/>
                <a:cs typeface="Times New Roman" pitchFamily="18" charset="0"/>
              </a:rPr>
              <a:t>, decide if there is an assignment to </a:t>
            </a:r>
            <a:r>
              <a:rPr lang="en-US" altLang="zh-CN" sz="2400" i="1"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 …, </a:t>
            </a:r>
            <a:r>
              <a:rPr lang="en-US" altLang="zh-CN" sz="2400" i="1" dirty="0" err="1">
                <a:latin typeface="Times New Roman" pitchFamily="18" charset="0"/>
                <a:cs typeface="Times New Roman" pitchFamily="18" charset="0"/>
              </a:rPr>
              <a:t>x</a:t>
            </a:r>
            <a:r>
              <a:rPr lang="en-US" altLang="zh-CN" sz="2400" i="1" baseline="-25000" dirty="0" err="1">
                <a:latin typeface="Times New Roman" pitchFamily="18" charset="0"/>
                <a:cs typeface="Times New Roman" pitchFamily="18" charset="0"/>
              </a:rPr>
              <a:t>n</a:t>
            </a:r>
            <a:r>
              <a:rPr lang="en-US" altLang="zh-CN" sz="2400" dirty="0">
                <a:latin typeface="Times New Roman" pitchFamily="18" charset="0"/>
                <a:cs typeface="Times New Roman" pitchFamily="18" charset="0"/>
              </a:rPr>
              <a:t> that makes F = 1?</a:t>
            </a:r>
          </a:p>
        </p:txBody>
      </p:sp>
      <p:sp>
        <p:nvSpPr>
          <p:cNvPr id="23555"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3556"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23557" name="TextBox 4"/>
          <p:cNvSpPr txBox="1">
            <a:spLocks noChangeArrowheads="1"/>
          </p:cNvSpPr>
          <p:nvPr/>
        </p:nvSpPr>
        <p:spPr bwMode="auto">
          <a:xfrm>
            <a:off x="1042988" y="2852738"/>
            <a:ext cx="6651625"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Algorithm 1.</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 </a:t>
            </a:r>
            <a:r>
              <a:rPr lang="en-US" altLang="zh-CN" sz="2000">
                <a:solidFill>
                  <a:srgbClr val="FFC000"/>
                </a:solidFill>
                <a:latin typeface="Times New Roman" panose="02020603050405020304" pitchFamily="18" charset="0"/>
                <a:cs typeface="Times New Roman" panose="02020603050405020304" pitchFamily="18" charset="0"/>
              </a:rPr>
              <a:t>for </a:t>
            </a:r>
            <a:r>
              <a:rPr lang="en-US" altLang="zh-CN" sz="2000">
                <a:latin typeface="Times New Roman" panose="02020603050405020304" pitchFamily="18" charset="0"/>
                <a:cs typeface="Times New Roman" panose="02020603050405020304" pitchFamily="18" charset="0"/>
              </a:rPr>
              <a:t>each assignment </a:t>
            </a:r>
            <a:r>
              <a:rPr lang="el-GR" altLang="zh-CN" sz="2000">
                <a:latin typeface="Times New Roman" panose="02020603050405020304" pitchFamily="18" charset="0"/>
                <a:ea typeface="Cambria Math" panose="02040503050406030204" pitchFamily="18" charset="0"/>
                <a:cs typeface="Times New Roman" panose="02020603050405020304" pitchFamily="18" charset="0"/>
              </a:rPr>
              <a:t>σ</a:t>
            </a:r>
            <a:r>
              <a:rPr lang="en-US" altLang="zh-CN" sz="2000">
                <a:latin typeface="Cambria Math" panose="02040503050406030204" pitchFamily="18" charset="0"/>
                <a:ea typeface="Cambria Math" panose="020405030504060302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to </a:t>
            </a:r>
            <a:r>
              <a:rPr lang="en-US" altLang="zh-CN" sz="2000" i="1">
                <a:latin typeface="Times New Roman" panose="02020603050405020304" pitchFamily="18" charset="0"/>
                <a:cs typeface="Times New Roman" panose="02020603050405020304" pitchFamily="18" charset="0"/>
              </a:rPr>
              <a:t>x</a:t>
            </a:r>
            <a:r>
              <a:rPr lang="en-US" altLang="zh-CN" sz="2000" baseline="-25000">
                <a:latin typeface="Times New Roman" panose="02020603050405020304" pitchFamily="18" charset="0"/>
                <a:cs typeface="Times New Roman" panose="02020603050405020304" pitchFamily="18" charset="0"/>
              </a:rPr>
              <a:t>1</a:t>
            </a:r>
            <a:r>
              <a:rPr lang="en-US" altLang="zh-CN" sz="2000">
                <a:latin typeface="Times New Roman" panose="02020603050405020304" pitchFamily="18" charset="0"/>
                <a:cs typeface="Times New Roman" panose="02020603050405020304" pitchFamily="18" charset="0"/>
              </a:rPr>
              <a:t>, …, </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do</a:t>
            </a: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compute the value of F on </a:t>
            </a:r>
            <a:r>
              <a:rPr lang="el-GR" altLang="zh-CN" sz="2000">
                <a:latin typeface="Times New Roman" panose="02020603050405020304" pitchFamily="18" charset="0"/>
              </a:rPr>
              <a:t>σ</a:t>
            </a:r>
            <a:r>
              <a:rPr lang="en-US" altLang="zh-CN" sz="2000">
                <a:latin typeface="Cambria Math" panose="02040503050406030204" pitchFamily="18" charset="0"/>
              </a:rPr>
              <a:t> </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x</a:t>
            </a:r>
            <a:r>
              <a:rPr lang="en-US" altLang="zh-CN" sz="2000" baseline="-25000">
                <a:latin typeface="Times New Roman" panose="02020603050405020304" pitchFamily="18" charset="0"/>
                <a:cs typeface="Times New Roman" panose="02020603050405020304" pitchFamily="18" charset="0"/>
              </a:rPr>
              <a:t>1</a:t>
            </a:r>
            <a:r>
              <a:rPr lang="en-US" altLang="zh-CN" sz="2000">
                <a:latin typeface="Times New Roman" panose="02020603050405020304" pitchFamily="18" charset="0"/>
                <a:cs typeface="Times New Roman" panose="02020603050405020304" pitchFamily="18" charset="0"/>
              </a:rPr>
              <a:t>), …, </a:t>
            </a:r>
            <a:r>
              <a:rPr lang="el-GR" altLang="zh-CN" sz="2000">
                <a:latin typeface="Times New Roman" panose="02020603050405020304" pitchFamily="18" charset="0"/>
              </a:rPr>
              <a:t>σ</a:t>
            </a:r>
            <a:r>
              <a:rPr lang="en-US" altLang="zh-CN" sz="2000">
                <a:latin typeface="Cambria Math" panose="02040503050406030204" pitchFamily="18" charset="0"/>
              </a:rPr>
              <a:t> </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if</a:t>
            </a:r>
            <a:r>
              <a:rPr lang="en-US" altLang="zh-CN" sz="2000">
                <a:latin typeface="Times New Roman" panose="02020603050405020304" pitchFamily="18" charset="0"/>
                <a:cs typeface="Times New Roman" panose="02020603050405020304" pitchFamily="18" charset="0"/>
              </a:rPr>
              <a:t> F = 1 under the assignment </a:t>
            </a:r>
            <a:r>
              <a:rPr lang="el-GR" altLang="zh-CN" sz="2000">
                <a:latin typeface="Times New Roman" panose="02020603050405020304" pitchFamily="18" charset="0"/>
              </a:rPr>
              <a:t>σ</a:t>
            </a:r>
            <a:r>
              <a:rPr lang="en-US" altLang="zh-CN" sz="2000">
                <a:latin typeface="Times New Roman" panose="02020603050405020304" pitchFamily="18" charset="0"/>
              </a:rPr>
              <a:t> </a:t>
            </a:r>
            <a:r>
              <a:rPr lang="en-US" altLang="zh-CN" sz="2000">
                <a:solidFill>
                  <a:srgbClr val="FFC000"/>
                </a:solidFill>
                <a:latin typeface="Times New Roman" panose="02020603050405020304" pitchFamily="18" charset="0"/>
              </a:rPr>
              <a:t>then</a:t>
            </a:r>
            <a:r>
              <a:rPr lang="en-US" altLang="zh-CN" sz="2000">
                <a:latin typeface="Times New Roman" panose="02020603050405020304" pitchFamily="18" charset="0"/>
              </a:rPr>
              <a:t> return (‘yes’); stop;</a:t>
            </a:r>
          </a:p>
          <a:p>
            <a:pPr>
              <a:spcBef>
                <a:spcPct val="0"/>
              </a:spcBef>
              <a:buClrTx/>
              <a:buSzTx/>
              <a:buFontTx/>
              <a:buNone/>
            </a:pPr>
            <a:r>
              <a:rPr lang="en-US" altLang="zh-CN" sz="2000">
                <a:latin typeface="Times New Roman" panose="02020603050405020304" pitchFamily="18" charset="0"/>
              </a:rPr>
              <a:t>2. return (‘no’)</a:t>
            </a:r>
            <a:r>
              <a:rPr lang="en-US" altLang="zh-CN" sz="2000">
                <a:latin typeface="Times New Roman" panose="02020603050405020304" pitchFamily="18" charset="0"/>
                <a:cs typeface="Times New Roman" panose="02020603050405020304" pitchFamily="18" charset="0"/>
              </a:rPr>
              <a:t> </a:t>
            </a:r>
            <a:endParaRPr lang="zh-CN" altLang="en-US" sz="2000">
              <a:latin typeface="Times New Roman" panose="02020603050405020304" pitchFamily="18" charset="0"/>
              <a:cs typeface="Times New Roman" panose="02020603050405020304" pitchFamily="18" charset="0"/>
            </a:endParaRPr>
          </a:p>
        </p:txBody>
      </p:sp>
      <p:sp>
        <p:nvSpPr>
          <p:cNvPr id="23558" name="TextBox 7"/>
          <p:cNvSpPr txBox="1">
            <a:spLocks noChangeArrowheads="1"/>
          </p:cNvSpPr>
          <p:nvPr/>
        </p:nvSpPr>
        <p:spPr bwMode="auto">
          <a:xfrm>
            <a:off x="1042988" y="4581525"/>
            <a:ext cx="47720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latin typeface="Times New Roman" panose="02020603050405020304" pitchFamily="18" charset="0"/>
                <a:cs typeface="Times New Roman" panose="02020603050405020304" pitchFamily="18" charset="0"/>
              </a:rPr>
              <a:t>time complexity: </a:t>
            </a:r>
            <a:r>
              <a:rPr lang="en-US" altLang="zh-CN" sz="2400" i="1">
                <a:latin typeface="Times New Roman" panose="02020603050405020304" pitchFamily="18" charset="0"/>
                <a:cs typeface="Times New Roman" panose="02020603050405020304" pitchFamily="18" charset="0"/>
              </a:rPr>
              <a:t>O</a:t>
            </a:r>
            <a:r>
              <a:rPr lang="en-US" altLang="zh-CN" sz="2400">
                <a:latin typeface="Times New Roman" panose="02020603050405020304" pitchFamily="18" charset="0"/>
                <a:cs typeface="Times New Roman" panose="02020603050405020304" pitchFamily="18" charset="0"/>
              </a:rPr>
              <a:t>(2</a:t>
            </a:r>
            <a:r>
              <a:rPr lang="en-US" altLang="zh-CN" sz="2400" i="1" baseline="30000">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nm)= </a:t>
            </a:r>
            <a:r>
              <a:rPr lang="en-US" altLang="zh-CN" sz="2400" i="1">
                <a:latin typeface="Times New Roman" panose="02020603050405020304" pitchFamily="18" charset="0"/>
                <a:cs typeface="Times New Roman" panose="02020603050405020304" pitchFamily="18" charset="0"/>
              </a:rPr>
              <a:t>O*</a:t>
            </a:r>
            <a:r>
              <a:rPr lang="en-US" altLang="zh-CN" sz="2400">
                <a:latin typeface="Times New Roman" panose="02020603050405020304" pitchFamily="18" charset="0"/>
                <a:cs typeface="Times New Roman" panose="02020603050405020304" pitchFamily="18" charset="0"/>
              </a:rPr>
              <a:t>(2</a:t>
            </a:r>
            <a:r>
              <a:rPr lang="en-US" altLang="zh-CN" sz="2400" i="1" baseline="30000">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 </a:t>
            </a:r>
            <a:endParaRPr lang="zh-CN" altLang="en-US" sz="2400">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557338"/>
            <a:ext cx="7418388" cy="1200150"/>
          </a:xfrm>
        </p:spPr>
        <p:txBody>
          <a:bodyPr lIns="92075" tIns="46038" rIns="92075" bIns="46038">
            <a:spAutoFit/>
          </a:bodyPr>
          <a:lstStyle/>
          <a:p>
            <a:pPr>
              <a:defRPr/>
            </a:pPr>
            <a:r>
              <a:rPr lang="en-US" altLang="zh-CN" sz="2400" dirty="0">
                <a:latin typeface="Times New Roman" pitchFamily="18" charset="0"/>
                <a:cs typeface="Times New Roman" pitchFamily="18" charset="0"/>
              </a:rPr>
              <a:t>Given a CNF formula F = </a:t>
            </a:r>
            <a:r>
              <a:rPr lang="en-US" altLang="zh-CN" sz="2400" i="1" dirty="0">
                <a:latin typeface="Times New Roman" pitchFamily="18" charset="0"/>
                <a:cs typeface="Times New Roman" pitchFamily="18" charset="0"/>
              </a:rPr>
              <a:t>C</a:t>
            </a:r>
            <a:r>
              <a:rPr lang="en-US" altLang="zh-CN" sz="2400" baseline="-25000" dirty="0">
                <a:latin typeface="Times New Roman" pitchFamily="18" charset="0"/>
                <a:cs typeface="Times New Roman" pitchFamily="18" charset="0"/>
              </a:rPr>
              <a:t>1</a:t>
            </a:r>
            <a:r>
              <a:rPr lang="en-US" altLang="zh-CN" sz="2000" b="1" dirty="0">
                <a:latin typeface="Times New Roman" pitchFamily="18" charset="0"/>
                <a:ea typeface="Cambria Math"/>
                <a:cs typeface="Times New Roman" pitchFamily="18" charset="0"/>
              </a:rPr>
              <a:t>∧</a:t>
            </a:r>
            <a:r>
              <a:rPr lang="en-US" altLang="zh-CN" sz="2400" b="1" dirty="0">
                <a:latin typeface="Times New Roman" pitchFamily="18" charset="0"/>
                <a:ea typeface="Cambria Math"/>
                <a:cs typeface="Times New Roman" pitchFamily="18" charset="0"/>
              </a:rPr>
              <a:t> …</a:t>
            </a:r>
            <a:r>
              <a:rPr lang="en-US" altLang="zh-CN" sz="2000" b="1" dirty="0">
                <a:latin typeface="Times New Roman" pitchFamily="18" charset="0"/>
                <a:ea typeface="Cambria Math"/>
                <a:cs typeface="Times New Roman" pitchFamily="18" charset="0"/>
              </a:rPr>
              <a:t>∧</a:t>
            </a:r>
            <a:r>
              <a:rPr lang="en-US" altLang="zh-CN" sz="2400" i="1" dirty="0">
                <a:latin typeface="Times New Roman" pitchFamily="18" charset="0"/>
                <a:cs typeface="Times New Roman" pitchFamily="18" charset="0"/>
              </a:rPr>
              <a:t>C</a:t>
            </a:r>
            <a:r>
              <a:rPr lang="en-US" altLang="zh-CN" sz="2400" i="1" baseline="-25000" dirty="0">
                <a:latin typeface="Times New Roman" pitchFamily="18" charset="0"/>
                <a:cs typeface="Times New Roman" pitchFamily="18" charset="0"/>
              </a:rPr>
              <a:t>m</a:t>
            </a:r>
            <a:r>
              <a:rPr lang="en-US" altLang="zh-CN" sz="2400" dirty="0">
                <a:latin typeface="Times New Roman" pitchFamily="18" charset="0"/>
                <a:cs typeface="Times New Roman" pitchFamily="18" charset="0"/>
              </a:rPr>
              <a:t> on </a:t>
            </a:r>
            <a:r>
              <a:rPr lang="en-US" altLang="zh-CN" sz="2400" i="1" dirty="0">
                <a:solidFill>
                  <a:srgbClr val="FFCC66"/>
                </a:solidFill>
                <a:latin typeface="Times New Roman" pitchFamily="18" charset="0"/>
                <a:cs typeface="Times New Roman" pitchFamily="18" charset="0"/>
              </a:rPr>
              <a:t>n</a:t>
            </a:r>
            <a:r>
              <a:rPr lang="en-US" altLang="zh-CN" sz="2400" dirty="0">
                <a:latin typeface="Times New Roman" pitchFamily="18" charset="0"/>
                <a:cs typeface="Times New Roman" pitchFamily="18" charset="0"/>
              </a:rPr>
              <a:t> variables </a:t>
            </a:r>
            <a:r>
              <a:rPr lang="en-US" altLang="zh-CN" sz="2400" i="1"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 …, </a:t>
            </a:r>
            <a:r>
              <a:rPr lang="en-US" altLang="zh-CN" sz="2400" i="1" dirty="0" err="1">
                <a:latin typeface="Times New Roman" pitchFamily="18" charset="0"/>
                <a:cs typeface="Times New Roman" pitchFamily="18" charset="0"/>
              </a:rPr>
              <a:t>x</a:t>
            </a:r>
            <a:r>
              <a:rPr lang="en-US" altLang="zh-CN" sz="2400" i="1" baseline="-25000" dirty="0" err="1">
                <a:latin typeface="Times New Roman" pitchFamily="18" charset="0"/>
                <a:cs typeface="Times New Roman" pitchFamily="18" charset="0"/>
              </a:rPr>
              <a:t>n</a:t>
            </a:r>
            <a:r>
              <a:rPr lang="en-US" altLang="zh-CN" sz="2400" dirty="0">
                <a:latin typeface="Times New Roman" pitchFamily="18" charset="0"/>
                <a:cs typeface="Times New Roman" pitchFamily="18" charset="0"/>
              </a:rPr>
              <a:t>, decide if there is an assignment to </a:t>
            </a:r>
            <a:r>
              <a:rPr lang="en-US" altLang="zh-CN" sz="2400" i="1"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 …, </a:t>
            </a:r>
            <a:r>
              <a:rPr lang="en-US" altLang="zh-CN" sz="2400" i="1" dirty="0" err="1">
                <a:latin typeface="Times New Roman" pitchFamily="18" charset="0"/>
                <a:cs typeface="Times New Roman" pitchFamily="18" charset="0"/>
              </a:rPr>
              <a:t>x</a:t>
            </a:r>
            <a:r>
              <a:rPr lang="en-US" altLang="zh-CN" sz="2400" i="1" baseline="-25000" dirty="0" err="1">
                <a:latin typeface="Times New Roman" pitchFamily="18" charset="0"/>
                <a:cs typeface="Times New Roman" pitchFamily="18" charset="0"/>
              </a:rPr>
              <a:t>n</a:t>
            </a:r>
            <a:r>
              <a:rPr lang="en-US" altLang="zh-CN" sz="2400" dirty="0">
                <a:latin typeface="Times New Roman" pitchFamily="18" charset="0"/>
                <a:cs typeface="Times New Roman" pitchFamily="18" charset="0"/>
              </a:rPr>
              <a:t> that makes F = 1?</a:t>
            </a:r>
          </a:p>
        </p:txBody>
      </p:sp>
      <p:sp>
        <p:nvSpPr>
          <p:cNvPr id="24579"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4580"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24581" name="TextBox 4"/>
          <p:cNvSpPr txBox="1">
            <a:spLocks noChangeArrowheads="1"/>
          </p:cNvSpPr>
          <p:nvPr/>
        </p:nvSpPr>
        <p:spPr bwMode="auto">
          <a:xfrm>
            <a:off x="1042988" y="2852738"/>
            <a:ext cx="6651625"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Algorithm 1.</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 </a:t>
            </a:r>
            <a:r>
              <a:rPr lang="en-US" altLang="zh-CN" sz="2000">
                <a:solidFill>
                  <a:srgbClr val="FFC000"/>
                </a:solidFill>
                <a:latin typeface="Times New Roman" panose="02020603050405020304" pitchFamily="18" charset="0"/>
                <a:cs typeface="Times New Roman" panose="02020603050405020304" pitchFamily="18" charset="0"/>
              </a:rPr>
              <a:t>for </a:t>
            </a:r>
            <a:r>
              <a:rPr lang="en-US" altLang="zh-CN" sz="2000">
                <a:latin typeface="Times New Roman" panose="02020603050405020304" pitchFamily="18" charset="0"/>
                <a:cs typeface="Times New Roman" panose="02020603050405020304" pitchFamily="18" charset="0"/>
              </a:rPr>
              <a:t>each assignment </a:t>
            </a:r>
            <a:r>
              <a:rPr lang="el-GR" altLang="zh-CN" sz="2000">
                <a:latin typeface="Times New Roman" panose="02020603050405020304" pitchFamily="18" charset="0"/>
                <a:ea typeface="Cambria Math" panose="02040503050406030204" pitchFamily="18" charset="0"/>
                <a:cs typeface="Times New Roman" panose="02020603050405020304" pitchFamily="18" charset="0"/>
              </a:rPr>
              <a:t>σ</a:t>
            </a:r>
            <a:r>
              <a:rPr lang="en-US" altLang="zh-CN" sz="2000">
                <a:latin typeface="Cambria Math" panose="02040503050406030204" pitchFamily="18" charset="0"/>
                <a:ea typeface="Cambria Math" panose="020405030504060302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to </a:t>
            </a:r>
            <a:r>
              <a:rPr lang="en-US" altLang="zh-CN" sz="2000" i="1">
                <a:latin typeface="Times New Roman" panose="02020603050405020304" pitchFamily="18" charset="0"/>
                <a:cs typeface="Times New Roman" panose="02020603050405020304" pitchFamily="18" charset="0"/>
              </a:rPr>
              <a:t>x</a:t>
            </a:r>
            <a:r>
              <a:rPr lang="en-US" altLang="zh-CN" sz="2000" baseline="-25000">
                <a:latin typeface="Times New Roman" panose="02020603050405020304" pitchFamily="18" charset="0"/>
                <a:cs typeface="Times New Roman" panose="02020603050405020304" pitchFamily="18" charset="0"/>
              </a:rPr>
              <a:t>1</a:t>
            </a:r>
            <a:r>
              <a:rPr lang="en-US" altLang="zh-CN" sz="2000">
                <a:latin typeface="Times New Roman" panose="02020603050405020304" pitchFamily="18" charset="0"/>
                <a:cs typeface="Times New Roman" panose="02020603050405020304" pitchFamily="18" charset="0"/>
              </a:rPr>
              <a:t>, …, </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do</a:t>
            </a: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compute the value of F on </a:t>
            </a:r>
            <a:r>
              <a:rPr lang="el-GR" altLang="zh-CN" sz="2000">
                <a:latin typeface="Times New Roman" panose="02020603050405020304" pitchFamily="18" charset="0"/>
              </a:rPr>
              <a:t>σ</a:t>
            </a:r>
            <a:r>
              <a:rPr lang="en-US" altLang="zh-CN" sz="2000">
                <a:latin typeface="Cambria Math" panose="02040503050406030204" pitchFamily="18" charset="0"/>
              </a:rPr>
              <a:t> </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x</a:t>
            </a:r>
            <a:r>
              <a:rPr lang="en-US" altLang="zh-CN" sz="2000" baseline="-25000">
                <a:latin typeface="Times New Roman" panose="02020603050405020304" pitchFamily="18" charset="0"/>
                <a:cs typeface="Times New Roman" panose="02020603050405020304" pitchFamily="18" charset="0"/>
              </a:rPr>
              <a:t>1</a:t>
            </a:r>
            <a:r>
              <a:rPr lang="en-US" altLang="zh-CN" sz="2000">
                <a:latin typeface="Times New Roman" panose="02020603050405020304" pitchFamily="18" charset="0"/>
                <a:cs typeface="Times New Roman" panose="02020603050405020304" pitchFamily="18" charset="0"/>
              </a:rPr>
              <a:t>), …, </a:t>
            </a:r>
            <a:r>
              <a:rPr lang="el-GR" altLang="zh-CN" sz="2000">
                <a:latin typeface="Times New Roman" panose="02020603050405020304" pitchFamily="18" charset="0"/>
              </a:rPr>
              <a:t>σ</a:t>
            </a:r>
            <a:r>
              <a:rPr lang="en-US" altLang="zh-CN" sz="2000">
                <a:latin typeface="Cambria Math" panose="02040503050406030204" pitchFamily="18" charset="0"/>
              </a:rPr>
              <a:t> </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if</a:t>
            </a:r>
            <a:r>
              <a:rPr lang="en-US" altLang="zh-CN" sz="2000">
                <a:latin typeface="Times New Roman" panose="02020603050405020304" pitchFamily="18" charset="0"/>
                <a:cs typeface="Times New Roman" panose="02020603050405020304" pitchFamily="18" charset="0"/>
              </a:rPr>
              <a:t> F = 1 under the assignment </a:t>
            </a:r>
            <a:r>
              <a:rPr lang="el-GR" altLang="zh-CN" sz="2000">
                <a:latin typeface="Times New Roman" panose="02020603050405020304" pitchFamily="18" charset="0"/>
              </a:rPr>
              <a:t>σ</a:t>
            </a:r>
            <a:r>
              <a:rPr lang="en-US" altLang="zh-CN" sz="2000">
                <a:latin typeface="Times New Roman" panose="02020603050405020304" pitchFamily="18" charset="0"/>
              </a:rPr>
              <a:t> </a:t>
            </a:r>
            <a:r>
              <a:rPr lang="en-US" altLang="zh-CN" sz="2000">
                <a:solidFill>
                  <a:srgbClr val="FFC000"/>
                </a:solidFill>
                <a:latin typeface="Times New Roman" panose="02020603050405020304" pitchFamily="18" charset="0"/>
              </a:rPr>
              <a:t>then</a:t>
            </a:r>
            <a:r>
              <a:rPr lang="en-US" altLang="zh-CN" sz="2000">
                <a:latin typeface="Times New Roman" panose="02020603050405020304" pitchFamily="18" charset="0"/>
              </a:rPr>
              <a:t> return (‘yes’); stop;</a:t>
            </a:r>
          </a:p>
          <a:p>
            <a:pPr>
              <a:spcBef>
                <a:spcPct val="0"/>
              </a:spcBef>
              <a:buClrTx/>
              <a:buSzTx/>
              <a:buFontTx/>
              <a:buNone/>
            </a:pPr>
            <a:r>
              <a:rPr lang="en-US" altLang="zh-CN" sz="2000">
                <a:latin typeface="Times New Roman" panose="02020603050405020304" pitchFamily="18" charset="0"/>
              </a:rPr>
              <a:t>2. return (‘no’)</a:t>
            </a:r>
            <a:r>
              <a:rPr lang="en-US" altLang="zh-CN" sz="2000">
                <a:latin typeface="Times New Roman" panose="02020603050405020304" pitchFamily="18" charset="0"/>
                <a:cs typeface="Times New Roman" panose="02020603050405020304" pitchFamily="18" charset="0"/>
              </a:rPr>
              <a:t> </a:t>
            </a:r>
            <a:endParaRPr lang="zh-CN" altLang="en-US" sz="2000">
              <a:latin typeface="Times New Roman" panose="02020603050405020304" pitchFamily="18" charset="0"/>
              <a:cs typeface="Times New Roman" panose="02020603050405020304" pitchFamily="18" charset="0"/>
            </a:endParaRPr>
          </a:p>
        </p:txBody>
      </p:sp>
      <p:sp>
        <p:nvSpPr>
          <p:cNvPr id="24582" name="TextBox 5"/>
          <p:cNvSpPr txBox="1">
            <a:spLocks noChangeArrowheads="1"/>
          </p:cNvSpPr>
          <p:nvPr/>
        </p:nvSpPr>
        <p:spPr bwMode="auto">
          <a:xfrm>
            <a:off x="1116013" y="5157788"/>
            <a:ext cx="25733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solidFill>
                  <a:srgbClr val="FFC000"/>
                </a:solidFill>
                <a:latin typeface="Times New Roman" panose="02020603050405020304" pitchFamily="18" charset="0"/>
                <a:cs typeface="Times New Roman" panose="02020603050405020304" pitchFamily="18" charset="0"/>
              </a:rPr>
              <a:t>A better algorithm?</a:t>
            </a:r>
            <a:endParaRPr lang="zh-CN" altLang="en-US" sz="2400">
              <a:solidFill>
                <a:srgbClr val="FFC000"/>
              </a:solidFill>
              <a:latin typeface="Times New Roman" panose="02020603050405020304" pitchFamily="18" charset="0"/>
              <a:cs typeface="Times New Roman" panose="02020603050405020304" pitchFamily="18" charset="0"/>
            </a:endParaRPr>
          </a:p>
        </p:txBody>
      </p:sp>
      <p:sp>
        <p:nvSpPr>
          <p:cNvPr id="24583" name="TextBox 7"/>
          <p:cNvSpPr txBox="1">
            <a:spLocks noChangeArrowheads="1"/>
          </p:cNvSpPr>
          <p:nvPr/>
        </p:nvSpPr>
        <p:spPr bwMode="auto">
          <a:xfrm>
            <a:off x="1042988" y="4581525"/>
            <a:ext cx="47720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latin typeface="Times New Roman" panose="02020603050405020304" pitchFamily="18" charset="0"/>
                <a:cs typeface="Times New Roman" panose="02020603050405020304" pitchFamily="18" charset="0"/>
              </a:rPr>
              <a:t>time complexity: </a:t>
            </a:r>
            <a:r>
              <a:rPr lang="en-US" altLang="zh-CN" sz="2400" i="1">
                <a:latin typeface="Times New Roman" panose="02020603050405020304" pitchFamily="18" charset="0"/>
                <a:cs typeface="Times New Roman" panose="02020603050405020304" pitchFamily="18" charset="0"/>
              </a:rPr>
              <a:t>O</a:t>
            </a:r>
            <a:r>
              <a:rPr lang="en-US" altLang="zh-CN" sz="2400">
                <a:latin typeface="Times New Roman" panose="02020603050405020304" pitchFamily="18" charset="0"/>
                <a:cs typeface="Times New Roman" panose="02020603050405020304" pitchFamily="18" charset="0"/>
              </a:rPr>
              <a:t>(2</a:t>
            </a:r>
            <a:r>
              <a:rPr lang="en-US" altLang="zh-CN" sz="2400" i="1" baseline="30000">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nm)= </a:t>
            </a:r>
            <a:r>
              <a:rPr lang="en-US" altLang="zh-CN" sz="2400" i="1">
                <a:latin typeface="Times New Roman" panose="02020603050405020304" pitchFamily="18" charset="0"/>
                <a:cs typeface="Times New Roman" panose="02020603050405020304" pitchFamily="18" charset="0"/>
              </a:rPr>
              <a:t>O*</a:t>
            </a:r>
            <a:r>
              <a:rPr lang="en-US" altLang="zh-CN" sz="2400">
                <a:latin typeface="Times New Roman" panose="02020603050405020304" pitchFamily="18" charset="0"/>
                <a:cs typeface="Times New Roman" panose="02020603050405020304" pitchFamily="18" charset="0"/>
              </a:rPr>
              <a:t>(2</a:t>
            </a:r>
            <a:r>
              <a:rPr lang="en-US" altLang="zh-CN" sz="2400" i="1" baseline="30000">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 </a:t>
            </a:r>
            <a:endParaRPr lang="zh-CN" altLang="en-US" sz="2400">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557338"/>
            <a:ext cx="7418388" cy="1200150"/>
          </a:xfrm>
        </p:spPr>
        <p:txBody>
          <a:bodyPr lIns="92075" tIns="46038" rIns="92075" bIns="46038">
            <a:spAutoFit/>
          </a:bodyPr>
          <a:lstStyle/>
          <a:p>
            <a:pPr>
              <a:defRPr/>
            </a:pPr>
            <a:r>
              <a:rPr lang="en-US" altLang="zh-CN" sz="2400" dirty="0">
                <a:latin typeface="Times New Roman" pitchFamily="18" charset="0"/>
                <a:cs typeface="Times New Roman" pitchFamily="18" charset="0"/>
              </a:rPr>
              <a:t>Given a CNF formula F = </a:t>
            </a:r>
            <a:r>
              <a:rPr lang="en-US" altLang="zh-CN" sz="2400" i="1" dirty="0">
                <a:latin typeface="Times New Roman" pitchFamily="18" charset="0"/>
                <a:cs typeface="Times New Roman" pitchFamily="18" charset="0"/>
              </a:rPr>
              <a:t>C</a:t>
            </a:r>
            <a:r>
              <a:rPr lang="en-US" altLang="zh-CN" sz="2400" baseline="-25000" dirty="0">
                <a:latin typeface="Times New Roman" pitchFamily="18" charset="0"/>
                <a:cs typeface="Times New Roman" pitchFamily="18" charset="0"/>
              </a:rPr>
              <a:t>1</a:t>
            </a:r>
            <a:r>
              <a:rPr lang="en-US" altLang="zh-CN" sz="2000" b="1" dirty="0">
                <a:latin typeface="Times New Roman" pitchFamily="18" charset="0"/>
                <a:ea typeface="Cambria Math"/>
                <a:cs typeface="Times New Roman" pitchFamily="18" charset="0"/>
              </a:rPr>
              <a:t>∧</a:t>
            </a:r>
            <a:r>
              <a:rPr lang="en-US" altLang="zh-CN" sz="2400" b="1" dirty="0">
                <a:latin typeface="Times New Roman" pitchFamily="18" charset="0"/>
                <a:ea typeface="Cambria Math"/>
                <a:cs typeface="Times New Roman" pitchFamily="18" charset="0"/>
              </a:rPr>
              <a:t> …</a:t>
            </a:r>
            <a:r>
              <a:rPr lang="en-US" altLang="zh-CN" sz="2000" b="1" dirty="0">
                <a:latin typeface="Times New Roman" pitchFamily="18" charset="0"/>
                <a:ea typeface="Cambria Math"/>
                <a:cs typeface="Times New Roman" pitchFamily="18" charset="0"/>
              </a:rPr>
              <a:t>∧</a:t>
            </a:r>
            <a:r>
              <a:rPr lang="en-US" altLang="zh-CN" sz="2400" i="1" dirty="0">
                <a:latin typeface="Times New Roman" pitchFamily="18" charset="0"/>
                <a:cs typeface="Times New Roman" pitchFamily="18" charset="0"/>
              </a:rPr>
              <a:t>C</a:t>
            </a:r>
            <a:r>
              <a:rPr lang="en-US" altLang="zh-CN" sz="2400" i="1" baseline="-25000" dirty="0">
                <a:latin typeface="Times New Roman" pitchFamily="18" charset="0"/>
                <a:cs typeface="Times New Roman" pitchFamily="18" charset="0"/>
              </a:rPr>
              <a:t>m</a:t>
            </a:r>
            <a:r>
              <a:rPr lang="en-US" altLang="zh-CN" sz="2400" dirty="0">
                <a:latin typeface="Times New Roman" pitchFamily="18" charset="0"/>
                <a:cs typeface="Times New Roman" pitchFamily="18" charset="0"/>
              </a:rPr>
              <a:t> on </a:t>
            </a:r>
            <a:r>
              <a:rPr lang="en-US" altLang="zh-CN" sz="2400" i="1" dirty="0">
                <a:solidFill>
                  <a:srgbClr val="FFCC66"/>
                </a:solidFill>
                <a:latin typeface="Times New Roman" pitchFamily="18" charset="0"/>
                <a:cs typeface="Times New Roman" pitchFamily="18" charset="0"/>
              </a:rPr>
              <a:t>n</a:t>
            </a:r>
            <a:r>
              <a:rPr lang="en-US" altLang="zh-CN" sz="2400" dirty="0">
                <a:latin typeface="Times New Roman" pitchFamily="18" charset="0"/>
                <a:cs typeface="Times New Roman" pitchFamily="18" charset="0"/>
              </a:rPr>
              <a:t> variables </a:t>
            </a:r>
            <a:r>
              <a:rPr lang="en-US" altLang="zh-CN" sz="2400" i="1"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 …, </a:t>
            </a:r>
            <a:r>
              <a:rPr lang="en-US" altLang="zh-CN" sz="2400" i="1" dirty="0" err="1">
                <a:latin typeface="Times New Roman" pitchFamily="18" charset="0"/>
                <a:cs typeface="Times New Roman" pitchFamily="18" charset="0"/>
              </a:rPr>
              <a:t>x</a:t>
            </a:r>
            <a:r>
              <a:rPr lang="en-US" altLang="zh-CN" sz="2400" i="1" baseline="-25000" dirty="0" err="1">
                <a:latin typeface="Times New Roman" pitchFamily="18" charset="0"/>
                <a:cs typeface="Times New Roman" pitchFamily="18" charset="0"/>
              </a:rPr>
              <a:t>n</a:t>
            </a:r>
            <a:r>
              <a:rPr lang="en-US" altLang="zh-CN" sz="2400" dirty="0">
                <a:latin typeface="Times New Roman" pitchFamily="18" charset="0"/>
                <a:cs typeface="Times New Roman" pitchFamily="18" charset="0"/>
              </a:rPr>
              <a:t>, decide if there is an assignment to </a:t>
            </a:r>
            <a:r>
              <a:rPr lang="en-US" altLang="zh-CN" sz="2400" i="1"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 …, </a:t>
            </a:r>
            <a:r>
              <a:rPr lang="en-US" altLang="zh-CN" sz="2400" i="1" dirty="0" err="1">
                <a:latin typeface="Times New Roman" pitchFamily="18" charset="0"/>
                <a:cs typeface="Times New Roman" pitchFamily="18" charset="0"/>
              </a:rPr>
              <a:t>x</a:t>
            </a:r>
            <a:r>
              <a:rPr lang="en-US" altLang="zh-CN" sz="2400" i="1" baseline="-25000" dirty="0" err="1">
                <a:latin typeface="Times New Roman" pitchFamily="18" charset="0"/>
                <a:cs typeface="Times New Roman" pitchFamily="18" charset="0"/>
              </a:rPr>
              <a:t>n</a:t>
            </a:r>
            <a:r>
              <a:rPr lang="en-US" altLang="zh-CN" sz="2400" dirty="0">
                <a:latin typeface="Times New Roman" pitchFamily="18" charset="0"/>
                <a:cs typeface="Times New Roman" pitchFamily="18" charset="0"/>
              </a:rPr>
              <a:t> that makes F = 1?</a:t>
            </a:r>
          </a:p>
        </p:txBody>
      </p:sp>
      <p:sp>
        <p:nvSpPr>
          <p:cNvPr id="25603"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5604"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25605" name="TextBox 4"/>
          <p:cNvSpPr txBox="1">
            <a:spLocks noChangeArrowheads="1"/>
          </p:cNvSpPr>
          <p:nvPr/>
        </p:nvSpPr>
        <p:spPr bwMode="auto">
          <a:xfrm>
            <a:off x="1042988" y="2852738"/>
            <a:ext cx="6651625"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Algorithm 1.</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 </a:t>
            </a:r>
            <a:r>
              <a:rPr lang="en-US" altLang="zh-CN" sz="2000">
                <a:solidFill>
                  <a:srgbClr val="FFC000"/>
                </a:solidFill>
                <a:latin typeface="Times New Roman" panose="02020603050405020304" pitchFamily="18" charset="0"/>
                <a:cs typeface="Times New Roman" panose="02020603050405020304" pitchFamily="18" charset="0"/>
              </a:rPr>
              <a:t>for </a:t>
            </a:r>
            <a:r>
              <a:rPr lang="en-US" altLang="zh-CN" sz="2000">
                <a:latin typeface="Times New Roman" panose="02020603050405020304" pitchFamily="18" charset="0"/>
                <a:cs typeface="Times New Roman" panose="02020603050405020304" pitchFamily="18" charset="0"/>
              </a:rPr>
              <a:t>each assignment </a:t>
            </a:r>
            <a:r>
              <a:rPr lang="el-GR" altLang="zh-CN" sz="2000">
                <a:latin typeface="Times New Roman" panose="02020603050405020304" pitchFamily="18" charset="0"/>
                <a:ea typeface="Cambria Math" panose="02040503050406030204" pitchFamily="18" charset="0"/>
                <a:cs typeface="Times New Roman" panose="02020603050405020304" pitchFamily="18" charset="0"/>
              </a:rPr>
              <a:t>σ</a:t>
            </a:r>
            <a:r>
              <a:rPr lang="en-US" altLang="zh-CN" sz="2000">
                <a:latin typeface="Cambria Math" panose="02040503050406030204" pitchFamily="18" charset="0"/>
                <a:ea typeface="Cambria Math" panose="020405030504060302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to </a:t>
            </a:r>
            <a:r>
              <a:rPr lang="en-US" altLang="zh-CN" sz="2000" i="1">
                <a:latin typeface="Times New Roman" panose="02020603050405020304" pitchFamily="18" charset="0"/>
                <a:cs typeface="Times New Roman" panose="02020603050405020304" pitchFamily="18" charset="0"/>
              </a:rPr>
              <a:t>x</a:t>
            </a:r>
            <a:r>
              <a:rPr lang="en-US" altLang="zh-CN" sz="2000" baseline="-25000">
                <a:latin typeface="Times New Roman" panose="02020603050405020304" pitchFamily="18" charset="0"/>
                <a:cs typeface="Times New Roman" panose="02020603050405020304" pitchFamily="18" charset="0"/>
              </a:rPr>
              <a:t>1</a:t>
            </a:r>
            <a:r>
              <a:rPr lang="en-US" altLang="zh-CN" sz="2000">
                <a:latin typeface="Times New Roman" panose="02020603050405020304" pitchFamily="18" charset="0"/>
                <a:cs typeface="Times New Roman" panose="02020603050405020304" pitchFamily="18" charset="0"/>
              </a:rPr>
              <a:t>, …, </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do</a:t>
            </a: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compute the value of F on </a:t>
            </a:r>
            <a:r>
              <a:rPr lang="el-GR" altLang="zh-CN" sz="2000">
                <a:latin typeface="Times New Roman" panose="02020603050405020304" pitchFamily="18" charset="0"/>
              </a:rPr>
              <a:t>σ</a:t>
            </a:r>
            <a:r>
              <a:rPr lang="en-US" altLang="zh-CN" sz="2000">
                <a:latin typeface="Cambria Math" panose="02040503050406030204" pitchFamily="18" charset="0"/>
              </a:rPr>
              <a:t> </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x</a:t>
            </a:r>
            <a:r>
              <a:rPr lang="en-US" altLang="zh-CN" sz="2000" baseline="-25000">
                <a:latin typeface="Times New Roman" panose="02020603050405020304" pitchFamily="18" charset="0"/>
                <a:cs typeface="Times New Roman" panose="02020603050405020304" pitchFamily="18" charset="0"/>
              </a:rPr>
              <a:t>1</a:t>
            </a:r>
            <a:r>
              <a:rPr lang="en-US" altLang="zh-CN" sz="2000">
                <a:latin typeface="Times New Roman" panose="02020603050405020304" pitchFamily="18" charset="0"/>
                <a:cs typeface="Times New Roman" panose="02020603050405020304" pitchFamily="18" charset="0"/>
              </a:rPr>
              <a:t>), …, </a:t>
            </a:r>
            <a:r>
              <a:rPr lang="el-GR" altLang="zh-CN" sz="2000">
                <a:latin typeface="Times New Roman" panose="02020603050405020304" pitchFamily="18" charset="0"/>
              </a:rPr>
              <a:t>σ</a:t>
            </a:r>
            <a:r>
              <a:rPr lang="en-US" altLang="zh-CN" sz="2000">
                <a:latin typeface="Cambria Math" panose="02040503050406030204" pitchFamily="18" charset="0"/>
              </a:rPr>
              <a:t> </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if</a:t>
            </a:r>
            <a:r>
              <a:rPr lang="en-US" altLang="zh-CN" sz="2000">
                <a:latin typeface="Times New Roman" panose="02020603050405020304" pitchFamily="18" charset="0"/>
                <a:cs typeface="Times New Roman" panose="02020603050405020304" pitchFamily="18" charset="0"/>
              </a:rPr>
              <a:t> F = 1 under the assignment </a:t>
            </a:r>
            <a:r>
              <a:rPr lang="el-GR" altLang="zh-CN" sz="2000">
                <a:latin typeface="Times New Roman" panose="02020603050405020304" pitchFamily="18" charset="0"/>
              </a:rPr>
              <a:t>σ</a:t>
            </a:r>
            <a:r>
              <a:rPr lang="en-US" altLang="zh-CN" sz="2000">
                <a:latin typeface="Times New Roman" panose="02020603050405020304" pitchFamily="18" charset="0"/>
              </a:rPr>
              <a:t> </a:t>
            </a:r>
            <a:r>
              <a:rPr lang="en-US" altLang="zh-CN" sz="2000">
                <a:solidFill>
                  <a:srgbClr val="FFC000"/>
                </a:solidFill>
                <a:latin typeface="Times New Roman" panose="02020603050405020304" pitchFamily="18" charset="0"/>
              </a:rPr>
              <a:t>then</a:t>
            </a:r>
            <a:r>
              <a:rPr lang="en-US" altLang="zh-CN" sz="2000">
                <a:latin typeface="Times New Roman" panose="02020603050405020304" pitchFamily="18" charset="0"/>
              </a:rPr>
              <a:t> return (‘yes’); stop;</a:t>
            </a:r>
          </a:p>
          <a:p>
            <a:pPr>
              <a:spcBef>
                <a:spcPct val="0"/>
              </a:spcBef>
              <a:buClrTx/>
              <a:buSzTx/>
              <a:buFontTx/>
              <a:buNone/>
            </a:pPr>
            <a:r>
              <a:rPr lang="en-US" altLang="zh-CN" sz="2000">
                <a:latin typeface="Times New Roman" panose="02020603050405020304" pitchFamily="18" charset="0"/>
              </a:rPr>
              <a:t>2. return (‘no’)</a:t>
            </a:r>
            <a:r>
              <a:rPr lang="en-US" altLang="zh-CN" sz="2000">
                <a:latin typeface="Times New Roman" panose="02020603050405020304" pitchFamily="18" charset="0"/>
                <a:cs typeface="Times New Roman" panose="02020603050405020304" pitchFamily="18" charset="0"/>
              </a:rPr>
              <a:t> </a:t>
            </a:r>
            <a:endParaRPr lang="zh-CN" altLang="en-US" sz="2000">
              <a:latin typeface="Times New Roman" panose="02020603050405020304" pitchFamily="18" charset="0"/>
              <a:cs typeface="Times New Roman" panose="02020603050405020304" pitchFamily="18" charset="0"/>
            </a:endParaRPr>
          </a:p>
        </p:txBody>
      </p:sp>
      <p:sp>
        <p:nvSpPr>
          <p:cNvPr id="25606" name="TextBox 5"/>
          <p:cNvSpPr txBox="1">
            <a:spLocks noChangeArrowheads="1"/>
          </p:cNvSpPr>
          <p:nvPr/>
        </p:nvSpPr>
        <p:spPr bwMode="auto">
          <a:xfrm>
            <a:off x="1116013" y="5157788"/>
            <a:ext cx="25733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solidFill>
                  <a:srgbClr val="FFC000"/>
                </a:solidFill>
                <a:latin typeface="Times New Roman" panose="02020603050405020304" pitchFamily="18" charset="0"/>
                <a:cs typeface="Times New Roman" panose="02020603050405020304" pitchFamily="18" charset="0"/>
              </a:rPr>
              <a:t>A better algorithm?</a:t>
            </a:r>
            <a:endParaRPr lang="zh-CN" altLang="en-US" sz="2400">
              <a:solidFill>
                <a:srgbClr val="FFC000"/>
              </a:solidFill>
              <a:latin typeface="Times New Roman" panose="02020603050405020304" pitchFamily="18" charset="0"/>
              <a:cs typeface="Times New Roman" panose="02020603050405020304" pitchFamily="18" charset="0"/>
            </a:endParaRPr>
          </a:p>
        </p:txBody>
      </p:sp>
      <p:sp>
        <p:nvSpPr>
          <p:cNvPr id="25607" name="TextBox 6"/>
          <p:cNvSpPr txBox="1">
            <a:spLocks noChangeArrowheads="1"/>
          </p:cNvSpPr>
          <p:nvPr/>
        </p:nvSpPr>
        <p:spPr bwMode="auto">
          <a:xfrm>
            <a:off x="1116013" y="5732463"/>
            <a:ext cx="26844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solidFill>
                  <a:srgbClr val="FF0000"/>
                </a:solidFill>
                <a:latin typeface="Times New Roman" panose="02020603050405020304" pitchFamily="18" charset="0"/>
                <a:cs typeface="Times New Roman" panose="02020603050405020304" pitchFamily="18" charset="0"/>
              </a:rPr>
              <a:t>No better algorithm!</a:t>
            </a:r>
            <a:endParaRPr lang="zh-CN" altLang="en-US" sz="2400">
              <a:solidFill>
                <a:srgbClr val="FF0000"/>
              </a:solidFill>
              <a:latin typeface="Times New Roman" panose="02020603050405020304" pitchFamily="18" charset="0"/>
              <a:cs typeface="Times New Roman" panose="02020603050405020304" pitchFamily="18" charset="0"/>
            </a:endParaRPr>
          </a:p>
        </p:txBody>
      </p:sp>
      <p:sp>
        <p:nvSpPr>
          <p:cNvPr id="25608" name="TextBox 7"/>
          <p:cNvSpPr txBox="1">
            <a:spLocks noChangeArrowheads="1"/>
          </p:cNvSpPr>
          <p:nvPr/>
        </p:nvSpPr>
        <p:spPr bwMode="auto">
          <a:xfrm>
            <a:off x="1042988" y="4581525"/>
            <a:ext cx="47720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latin typeface="Times New Roman" panose="02020603050405020304" pitchFamily="18" charset="0"/>
                <a:cs typeface="Times New Roman" panose="02020603050405020304" pitchFamily="18" charset="0"/>
              </a:rPr>
              <a:t>time complexity: </a:t>
            </a:r>
            <a:r>
              <a:rPr lang="en-US" altLang="zh-CN" sz="2400" i="1">
                <a:latin typeface="Times New Roman" panose="02020603050405020304" pitchFamily="18" charset="0"/>
                <a:cs typeface="Times New Roman" panose="02020603050405020304" pitchFamily="18" charset="0"/>
              </a:rPr>
              <a:t>O</a:t>
            </a:r>
            <a:r>
              <a:rPr lang="en-US" altLang="zh-CN" sz="2400">
                <a:latin typeface="Times New Roman" panose="02020603050405020304" pitchFamily="18" charset="0"/>
                <a:cs typeface="Times New Roman" panose="02020603050405020304" pitchFamily="18" charset="0"/>
              </a:rPr>
              <a:t>(2</a:t>
            </a:r>
            <a:r>
              <a:rPr lang="en-US" altLang="zh-CN" sz="2400" i="1" baseline="30000">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nm)= </a:t>
            </a:r>
            <a:r>
              <a:rPr lang="en-US" altLang="zh-CN" sz="2400" i="1">
                <a:latin typeface="Times New Roman" panose="02020603050405020304" pitchFamily="18" charset="0"/>
                <a:cs typeface="Times New Roman" panose="02020603050405020304" pitchFamily="18" charset="0"/>
              </a:rPr>
              <a:t>O*</a:t>
            </a:r>
            <a:r>
              <a:rPr lang="en-US" altLang="zh-CN" sz="2400">
                <a:latin typeface="Times New Roman" panose="02020603050405020304" pitchFamily="18" charset="0"/>
                <a:cs typeface="Times New Roman" panose="02020603050405020304" pitchFamily="18" charset="0"/>
              </a:rPr>
              <a:t>(2</a:t>
            </a:r>
            <a:r>
              <a:rPr lang="en-US" altLang="zh-CN" sz="2400" i="1" baseline="30000">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 </a:t>
            </a:r>
            <a:endParaRPr lang="zh-CN" altLang="en-US" sz="2400">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557338"/>
            <a:ext cx="7561263" cy="1570037"/>
          </a:xfrm>
        </p:spPr>
        <p:txBody>
          <a:bodyPr lIns="92075" tIns="46038" rIns="92075" bIns="46038">
            <a:spAutoFit/>
          </a:bodyPr>
          <a:lstStyle/>
          <a:p>
            <a:pPr>
              <a:defRPr/>
            </a:pPr>
            <a:r>
              <a:rPr lang="en-US" altLang="zh-CN" dirty="0">
                <a:solidFill>
                  <a:srgbClr val="FF9900"/>
                </a:solidFill>
                <a:latin typeface="Times New Roman" pitchFamily="18" charset="0"/>
                <a:cs typeface="Times New Roman" pitchFamily="18" charset="0"/>
              </a:rPr>
              <a:t>Open Problem: </a:t>
            </a:r>
            <a:r>
              <a:rPr lang="en-US" altLang="zh-CN" dirty="0">
                <a:latin typeface="Times New Roman" pitchFamily="18" charset="0"/>
                <a:cs typeface="Times New Roman" pitchFamily="18" charset="0"/>
              </a:rPr>
              <a:t>is there an algorithm of time complexity </a:t>
            </a:r>
            <a:r>
              <a:rPr lang="en-US" altLang="zh-CN" i="1" dirty="0">
                <a:latin typeface="Times New Roman" pitchFamily="18" charset="0"/>
                <a:cs typeface="Times New Roman" pitchFamily="18" charset="0"/>
              </a:rPr>
              <a:t>O*</a:t>
            </a:r>
            <a:r>
              <a:rPr lang="en-US" altLang="zh-CN" dirty="0">
                <a:latin typeface="Times New Roman" pitchFamily="18" charset="0"/>
                <a:cs typeface="Times New Roman" pitchFamily="18" charset="0"/>
              </a:rPr>
              <a:t>(</a:t>
            </a:r>
            <a:r>
              <a:rPr lang="en-US" altLang="zh-CN" i="1" dirty="0" err="1">
                <a:latin typeface="Times New Roman" pitchFamily="18" charset="0"/>
                <a:cs typeface="Times New Roman" pitchFamily="18" charset="0"/>
              </a:rPr>
              <a:t>c</a:t>
            </a:r>
            <a:r>
              <a:rPr lang="en-US" altLang="zh-CN" i="1" baseline="30000" dirty="0" err="1">
                <a:latin typeface="Times New Roman" pitchFamily="18" charset="0"/>
                <a:cs typeface="Times New Roman" pitchFamily="18" charset="0"/>
              </a:rPr>
              <a:t>n</a:t>
            </a:r>
            <a:r>
              <a:rPr lang="en-US" altLang="zh-CN" dirty="0">
                <a:latin typeface="Times New Roman" pitchFamily="18" charset="0"/>
                <a:cs typeface="Times New Roman" pitchFamily="18" charset="0"/>
              </a:rPr>
              <a:t>) for SAT, where </a:t>
            </a:r>
            <a:r>
              <a:rPr lang="en-US" altLang="zh-CN" i="1" dirty="0">
                <a:latin typeface="Times New Roman" pitchFamily="18" charset="0"/>
                <a:cs typeface="Times New Roman" pitchFamily="18" charset="0"/>
              </a:rPr>
              <a:t>c</a:t>
            </a:r>
            <a:r>
              <a:rPr lang="en-US" altLang="zh-CN" dirty="0">
                <a:latin typeface="Times New Roman" pitchFamily="18" charset="0"/>
                <a:cs typeface="Times New Roman" pitchFamily="18" charset="0"/>
              </a:rPr>
              <a:t> is a constant less </a:t>
            </a:r>
            <a:r>
              <a:rPr lang="en-US" altLang="zh-CN">
                <a:latin typeface="Times New Roman" pitchFamily="18" charset="0"/>
                <a:cs typeface="Times New Roman" pitchFamily="18" charset="0"/>
              </a:rPr>
              <a:t>than 2 (e.g., </a:t>
            </a:r>
            <a:r>
              <a:rPr lang="en-US" altLang="zh-CN" i="1">
                <a:latin typeface="Times New Roman" pitchFamily="18" charset="0"/>
                <a:cs typeface="Times New Roman" pitchFamily="18" charset="0"/>
              </a:rPr>
              <a:t>O*</a:t>
            </a:r>
            <a:r>
              <a:rPr lang="en-US" altLang="zh-CN">
                <a:latin typeface="Times New Roman" pitchFamily="18" charset="0"/>
                <a:cs typeface="Times New Roman" pitchFamily="18" charset="0"/>
              </a:rPr>
              <a:t>(1.99</a:t>
            </a:r>
            <a:r>
              <a:rPr lang="en-US" altLang="zh-CN" i="1" baseline="30000">
                <a:latin typeface="Times New Roman" pitchFamily="18" charset="0"/>
                <a:cs typeface="Times New Roman" pitchFamily="18" charset="0"/>
              </a:rPr>
              <a:t>n</a:t>
            </a:r>
            <a:r>
              <a:rPr lang="en-US" altLang="zh-CN">
                <a:latin typeface="Times New Roman" pitchFamily="18" charset="0"/>
                <a:cs typeface="Times New Roman" pitchFamily="18" charset="0"/>
              </a:rPr>
              <a:t>) )?</a:t>
            </a:r>
            <a:endParaRPr lang="en-US" altLang="zh-CN" dirty="0">
              <a:latin typeface="Times New Roman" pitchFamily="18" charset="0"/>
              <a:cs typeface="Times New Roman" pitchFamily="18" charset="0"/>
            </a:endParaRPr>
          </a:p>
        </p:txBody>
      </p:sp>
      <p:sp>
        <p:nvSpPr>
          <p:cNvPr id="26627"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6628"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7651"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27652" name="TextBox 7"/>
          <p:cNvSpPr txBox="1">
            <a:spLocks noChangeArrowheads="1"/>
          </p:cNvSpPr>
          <p:nvPr/>
        </p:nvSpPr>
        <p:spPr bwMode="auto">
          <a:xfrm>
            <a:off x="1050925" y="3573463"/>
            <a:ext cx="54657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a:solidFill>
                  <a:srgbClr val="FF9900"/>
                </a:solidFill>
                <a:latin typeface="Times New Roman" panose="02020603050405020304" pitchFamily="18" charset="0"/>
                <a:cs typeface="Times New Roman" panose="02020603050405020304" pitchFamily="18" charset="0"/>
              </a:rPr>
              <a:t>No progress in the last 20 years.</a:t>
            </a:r>
            <a:endParaRPr lang="zh-CN" altLang="en-US">
              <a:solidFill>
                <a:srgbClr val="FF9900"/>
              </a:solidFill>
              <a:latin typeface="Times New Roman" panose="02020603050405020304" pitchFamily="18" charset="0"/>
              <a:cs typeface="Times New Roman" panose="02020603050405020304" pitchFamily="18" charset="0"/>
            </a:endParaRPr>
          </a:p>
        </p:txBody>
      </p:sp>
      <p:sp>
        <p:nvSpPr>
          <p:cNvPr id="8" name="Rectangle 3"/>
          <p:cNvSpPr txBox="1">
            <a:spLocks noChangeArrowheads="1"/>
          </p:cNvSpPr>
          <p:nvPr/>
        </p:nvSpPr>
        <p:spPr bwMode="auto">
          <a:xfrm>
            <a:off x="682625" y="1557338"/>
            <a:ext cx="7561263" cy="1570037"/>
          </a:xfrm>
          <a:prstGeom prst="rect">
            <a:avLst/>
          </a:prstGeom>
          <a:noFill/>
          <a:ln w="9525">
            <a:noFill/>
            <a:miter lim="800000"/>
            <a:headEnd/>
            <a:tailEnd/>
          </a:ln>
          <a:effectLst/>
        </p:spPr>
        <p:txBody>
          <a:bodyPr lIns="92075" tIns="46038" rIns="92075" bIns="46038">
            <a:spAutoFit/>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anose="020B0604030504040204" pitchFamily="34" charset="0"/>
              <a:buChar char="–"/>
              <a:defRPr sz="2800">
                <a:solidFill>
                  <a:schemeClr val="tx1"/>
                </a:solidFill>
                <a:effectLst>
                  <a:outerShdw blurRad="38100" dist="38100" dir="2700000" algn="tl">
                    <a:srgbClr val="000000"/>
                  </a:outerShdw>
                </a:effectLst>
                <a:latin typeface="+mn-lt"/>
                <a:ea typeface="+mn-ea"/>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ea typeface="+mn-ea"/>
              </a:defRPr>
            </a:lvl3pPr>
            <a:lvl4pPr marL="1600200" indent="-228600" algn="l" rtl="0" eaLnBrk="0" fontAlgn="base" hangingPunct="0">
              <a:spcBef>
                <a:spcPct val="20000"/>
              </a:spcBef>
              <a:spcAft>
                <a:spcPct val="0"/>
              </a:spcAft>
              <a:buFont typeface="Tahoma" panose="020B0604030504040204" pitchFamily="34" charset="0"/>
              <a:buChar char="–"/>
              <a:defRPr sz="2000">
                <a:solidFill>
                  <a:schemeClr val="tx1"/>
                </a:solidFill>
                <a:effectLst>
                  <a:outerShdw blurRad="38100" dist="38100" dir="2700000" algn="tl">
                    <a:srgbClr val="000000"/>
                  </a:outerShdw>
                </a:effectLst>
                <a:latin typeface="+mn-lt"/>
                <a:ea typeface="+mn-ea"/>
              </a:defRPr>
            </a:lvl4pPr>
            <a:lvl5pPr marL="2057400" indent="-228600" algn="l" rtl="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9pPr>
          </a:lstStyle>
          <a:p>
            <a:pPr>
              <a:defRPr/>
            </a:pPr>
            <a:r>
              <a:rPr lang="en-US" altLang="zh-CN" kern="0">
                <a:solidFill>
                  <a:srgbClr val="FF9900"/>
                </a:solidFill>
                <a:latin typeface="Times New Roman" pitchFamily="18" charset="0"/>
                <a:cs typeface="Times New Roman" pitchFamily="18" charset="0"/>
              </a:rPr>
              <a:t>Open Problem: </a:t>
            </a:r>
            <a:r>
              <a:rPr lang="en-US" altLang="zh-CN" kern="0">
                <a:latin typeface="Times New Roman" pitchFamily="18" charset="0"/>
                <a:cs typeface="Times New Roman" pitchFamily="18" charset="0"/>
              </a:rPr>
              <a:t>is there an algorithm of time complexity </a:t>
            </a:r>
            <a:r>
              <a:rPr lang="en-US" altLang="zh-CN" i="1" kern="0">
                <a:latin typeface="Times New Roman" pitchFamily="18" charset="0"/>
                <a:cs typeface="Times New Roman" pitchFamily="18" charset="0"/>
              </a:rPr>
              <a:t>O*</a:t>
            </a:r>
            <a:r>
              <a:rPr lang="en-US" altLang="zh-CN" kern="0">
                <a:latin typeface="Times New Roman" pitchFamily="18" charset="0"/>
                <a:cs typeface="Times New Roman" pitchFamily="18" charset="0"/>
              </a:rPr>
              <a:t>(</a:t>
            </a:r>
            <a:r>
              <a:rPr lang="en-US" altLang="zh-CN" i="1" kern="0">
                <a:latin typeface="Times New Roman" pitchFamily="18" charset="0"/>
                <a:cs typeface="Times New Roman" pitchFamily="18" charset="0"/>
              </a:rPr>
              <a:t>c</a:t>
            </a:r>
            <a:r>
              <a:rPr lang="en-US" altLang="zh-CN" i="1" kern="0" baseline="30000">
                <a:latin typeface="Times New Roman" pitchFamily="18" charset="0"/>
                <a:cs typeface="Times New Roman" pitchFamily="18" charset="0"/>
              </a:rPr>
              <a:t>n</a:t>
            </a:r>
            <a:r>
              <a:rPr lang="en-US" altLang="zh-CN" kern="0">
                <a:latin typeface="Times New Roman" pitchFamily="18" charset="0"/>
                <a:cs typeface="Times New Roman" pitchFamily="18" charset="0"/>
              </a:rPr>
              <a:t>) for SAT, where </a:t>
            </a:r>
            <a:r>
              <a:rPr lang="en-US" altLang="zh-CN" i="1" kern="0">
                <a:latin typeface="Times New Roman" pitchFamily="18" charset="0"/>
                <a:cs typeface="Times New Roman" pitchFamily="18" charset="0"/>
              </a:rPr>
              <a:t>c</a:t>
            </a:r>
            <a:r>
              <a:rPr lang="en-US" altLang="zh-CN" kern="0">
                <a:latin typeface="Times New Roman" pitchFamily="18" charset="0"/>
                <a:cs typeface="Times New Roman" pitchFamily="18" charset="0"/>
              </a:rPr>
              <a:t> is a constant less than 2 (e.g., </a:t>
            </a:r>
            <a:r>
              <a:rPr lang="en-US" altLang="zh-CN" i="1" kern="0">
                <a:latin typeface="Times New Roman" pitchFamily="18" charset="0"/>
                <a:cs typeface="Times New Roman" pitchFamily="18" charset="0"/>
              </a:rPr>
              <a:t>O*</a:t>
            </a:r>
            <a:r>
              <a:rPr lang="en-US" altLang="zh-CN" kern="0">
                <a:latin typeface="Times New Roman" pitchFamily="18" charset="0"/>
                <a:cs typeface="Times New Roman" pitchFamily="18" charset="0"/>
              </a:rPr>
              <a:t>(1.99</a:t>
            </a:r>
            <a:r>
              <a:rPr lang="en-US" altLang="zh-CN" i="1" kern="0" baseline="30000">
                <a:latin typeface="Times New Roman" pitchFamily="18" charset="0"/>
                <a:cs typeface="Times New Roman" pitchFamily="18" charset="0"/>
              </a:rPr>
              <a:t>n</a:t>
            </a:r>
            <a:r>
              <a:rPr lang="en-US" altLang="zh-CN" kern="0">
                <a:latin typeface="Times New Roman" pitchFamily="18" charset="0"/>
                <a:cs typeface="Times New Roman" pitchFamily="18" charset="0"/>
              </a:rPr>
              <a:t>) )?</a:t>
            </a:r>
            <a:endParaRPr lang="en-US" altLang="zh-CN" kern="0" dirty="0">
              <a:latin typeface="Times New Roman" pitchFamily="18" charset="0"/>
              <a:cs typeface="Times New Roman" pitchFamily="18" charset="0"/>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8675"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28676" name="TextBox 6"/>
          <p:cNvSpPr txBox="1">
            <a:spLocks noChangeArrowheads="1"/>
          </p:cNvSpPr>
          <p:nvPr/>
        </p:nvSpPr>
        <p:spPr bwMode="auto">
          <a:xfrm>
            <a:off x="996950" y="4508500"/>
            <a:ext cx="691515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800">
                <a:solidFill>
                  <a:srgbClr val="FF0000"/>
                </a:solidFill>
                <a:latin typeface="Times New Roman" panose="02020603050405020304" pitchFamily="18" charset="0"/>
                <a:cs typeface="Times New Roman" panose="02020603050405020304" pitchFamily="18" charset="0"/>
              </a:rPr>
              <a:t>Strong Exponential Time Hypothesis (SETH): </a:t>
            </a:r>
          </a:p>
          <a:p>
            <a:pPr>
              <a:spcBef>
                <a:spcPct val="0"/>
              </a:spcBef>
              <a:buClrTx/>
              <a:buSzTx/>
              <a:buFontTx/>
              <a:buNone/>
            </a:pPr>
            <a:r>
              <a:rPr lang="en-US" altLang="zh-CN" sz="2800">
                <a:solidFill>
                  <a:srgbClr val="FF0000"/>
                </a:solidFill>
                <a:latin typeface="Times New Roman" panose="02020603050405020304" pitchFamily="18" charset="0"/>
                <a:cs typeface="Times New Roman" panose="02020603050405020304" pitchFamily="18" charset="0"/>
              </a:rPr>
              <a:t>     </a:t>
            </a:r>
            <a:r>
              <a:rPr lang="en-US" altLang="zh-CN" sz="2800">
                <a:latin typeface="Times New Roman" panose="02020603050405020304" pitchFamily="18" charset="0"/>
                <a:cs typeface="Times New Roman" panose="02020603050405020304" pitchFamily="18" charset="0"/>
              </a:rPr>
              <a:t>no such algorithm exists.</a:t>
            </a:r>
            <a:endParaRPr lang="zh-CN" altLang="en-US" sz="2800">
              <a:latin typeface="Times New Roman" panose="02020603050405020304" pitchFamily="18" charset="0"/>
              <a:cs typeface="Times New Roman" panose="02020603050405020304" pitchFamily="18" charset="0"/>
            </a:endParaRPr>
          </a:p>
        </p:txBody>
      </p:sp>
      <p:sp>
        <p:nvSpPr>
          <p:cNvPr id="28677" name="TextBox 7"/>
          <p:cNvSpPr txBox="1">
            <a:spLocks noChangeArrowheads="1"/>
          </p:cNvSpPr>
          <p:nvPr/>
        </p:nvSpPr>
        <p:spPr bwMode="auto">
          <a:xfrm>
            <a:off x="1050925" y="3573463"/>
            <a:ext cx="54657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a:solidFill>
                  <a:srgbClr val="FF9900"/>
                </a:solidFill>
                <a:latin typeface="Times New Roman" panose="02020603050405020304" pitchFamily="18" charset="0"/>
                <a:cs typeface="Times New Roman" panose="02020603050405020304" pitchFamily="18" charset="0"/>
              </a:rPr>
              <a:t>No progress in the last 20 years.</a:t>
            </a:r>
            <a:endParaRPr lang="zh-CN" altLang="en-US">
              <a:solidFill>
                <a:srgbClr val="FF9900"/>
              </a:solidFill>
              <a:latin typeface="Times New Roman" panose="02020603050405020304" pitchFamily="18" charset="0"/>
              <a:cs typeface="Times New Roman" panose="02020603050405020304" pitchFamily="18" charset="0"/>
            </a:endParaRPr>
          </a:p>
        </p:txBody>
      </p:sp>
      <p:sp>
        <p:nvSpPr>
          <p:cNvPr id="8" name="Rectangle 3"/>
          <p:cNvSpPr txBox="1">
            <a:spLocks noChangeArrowheads="1"/>
          </p:cNvSpPr>
          <p:nvPr/>
        </p:nvSpPr>
        <p:spPr bwMode="auto">
          <a:xfrm>
            <a:off x="682625" y="1557338"/>
            <a:ext cx="7561263" cy="1570037"/>
          </a:xfrm>
          <a:prstGeom prst="rect">
            <a:avLst/>
          </a:prstGeom>
          <a:noFill/>
          <a:ln w="9525">
            <a:noFill/>
            <a:miter lim="800000"/>
            <a:headEnd/>
            <a:tailEnd/>
          </a:ln>
          <a:effectLst/>
        </p:spPr>
        <p:txBody>
          <a:bodyPr lIns="92075" tIns="46038" rIns="92075" bIns="46038">
            <a:spAutoFit/>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anose="020B0604030504040204" pitchFamily="34" charset="0"/>
              <a:buChar char="–"/>
              <a:defRPr sz="2800">
                <a:solidFill>
                  <a:schemeClr val="tx1"/>
                </a:solidFill>
                <a:effectLst>
                  <a:outerShdw blurRad="38100" dist="38100" dir="2700000" algn="tl">
                    <a:srgbClr val="000000"/>
                  </a:outerShdw>
                </a:effectLst>
                <a:latin typeface="+mn-lt"/>
                <a:ea typeface="+mn-ea"/>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ea typeface="+mn-ea"/>
              </a:defRPr>
            </a:lvl3pPr>
            <a:lvl4pPr marL="1600200" indent="-228600" algn="l" rtl="0" eaLnBrk="0" fontAlgn="base" hangingPunct="0">
              <a:spcBef>
                <a:spcPct val="20000"/>
              </a:spcBef>
              <a:spcAft>
                <a:spcPct val="0"/>
              </a:spcAft>
              <a:buFont typeface="Tahoma" panose="020B0604030504040204" pitchFamily="34" charset="0"/>
              <a:buChar char="–"/>
              <a:defRPr sz="2000">
                <a:solidFill>
                  <a:schemeClr val="tx1"/>
                </a:solidFill>
                <a:effectLst>
                  <a:outerShdw blurRad="38100" dist="38100" dir="2700000" algn="tl">
                    <a:srgbClr val="000000"/>
                  </a:outerShdw>
                </a:effectLst>
                <a:latin typeface="+mn-lt"/>
                <a:ea typeface="+mn-ea"/>
              </a:defRPr>
            </a:lvl4pPr>
            <a:lvl5pPr marL="2057400" indent="-228600" algn="l" rtl="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9pPr>
          </a:lstStyle>
          <a:p>
            <a:pPr>
              <a:defRPr/>
            </a:pPr>
            <a:r>
              <a:rPr lang="en-US" altLang="zh-CN" kern="0">
                <a:solidFill>
                  <a:srgbClr val="FF9900"/>
                </a:solidFill>
                <a:latin typeface="Times New Roman" pitchFamily="18" charset="0"/>
                <a:cs typeface="Times New Roman" pitchFamily="18" charset="0"/>
              </a:rPr>
              <a:t>Open Problem: </a:t>
            </a:r>
            <a:r>
              <a:rPr lang="en-US" altLang="zh-CN" kern="0">
                <a:latin typeface="Times New Roman" pitchFamily="18" charset="0"/>
                <a:cs typeface="Times New Roman" pitchFamily="18" charset="0"/>
              </a:rPr>
              <a:t>is there an algorithm of time complexity </a:t>
            </a:r>
            <a:r>
              <a:rPr lang="en-US" altLang="zh-CN" i="1" kern="0">
                <a:latin typeface="Times New Roman" pitchFamily="18" charset="0"/>
                <a:cs typeface="Times New Roman" pitchFamily="18" charset="0"/>
              </a:rPr>
              <a:t>O*</a:t>
            </a:r>
            <a:r>
              <a:rPr lang="en-US" altLang="zh-CN" kern="0">
                <a:latin typeface="Times New Roman" pitchFamily="18" charset="0"/>
                <a:cs typeface="Times New Roman" pitchFamily="18" charset="0"/>
              </a:rPr>
              <a:t>(</a:t>
            </a:r>
            <a:r>
              <a:rPr lang="en-US" altLang="zh-CN" i="1" kern="0">
                <a:latin typeface="Times New Roman" pitchFamily="18" charset="0"/>
                <a:cs typeface="Times New Roman" pitchFamily="18" charset="0"/>
              </a:rPr>
              <a:t>c</a:t>
            </a:r>
            <a:r>
              <a:rPr lang="en-US" altLang="zh-CN" i="1" kern="0" baseline="30000">
                <a:latin typeface="Times New Roman" pitchFamily="18" charset="0"/>
                <a:cs typeface="Times New Roman" pitchFamily="18" charset="0"/>
              </a:rPr>
              <a:t>n</a:t>
            </a:r>
            <a:r>
              <a:rPr lang="en-US" altLang="zh-CN" kern="0">
                <a:latin typeface="Times New Roman" pitchFamily="18" charset="0"/>
                <a:cs typeface="Times New Roman" pitchFamily="18" charset="0"/>
              </a:rPr>
              <a:t>) for SAT, where </a:t>
            </a:r>
            <a:r>
              <a:rPr lang="en-US" altLang="zh-CN" i="1" kern="0">
                <a:latin typeface="Times New Roman" pitchFamily="18" charset="0"/>
                <a:cs typeface="Times New Roman" pitchFamily="18" charset="0"/>
              </a:rPr>
              <a:t>c</a:t>
            </a:r>
            <a:r>
              <a:rPr lang="en-US" altLang="zh-CN" kern="0">
                <a:latin typeface="Times New Roman" pitchFamily="18" charset="0"/>
                <a:cs typeface="Times New Roman" pitchFamily="18" charset="0"/>
              </a:rPr>
              <a:t> is a constant less than 2 (e.g., </a:t>
            </a:r>
            <a:r>
              <a:rPr lang="en-US" altLang="zh-CN" i="1" kern="0">
                <a:latin typeface="Times New Roman" pitchFamily="18" charset="0"/>
                <a:cs typeface="Times New Roman" pitchFamily="18" charset="0"/>
              </a:rPr>
              <a:t>O*</a:t>
            </a:r>
            <a:r>
              <a:rPr lang="en-US" altLang="zh-CN" kern="0">
                <a:latin typeface="Times New Roman" pitchFamily="18" charset="0"/>
                <a:cs typeface="Times New Roman" pitchFamily="18" charset="0"/>
              </a:rPr>
              <a:t>(1.99</a:t>
            </a:r>
            <a:r>
              <a:rPr lang="en-US" altLang="zh-CN" i="1" kern="0" baseline="30000">
                <a:latin typeface="Times New Roman" pitchFamily="18" charset="0"/>
                <a:cs typeface="Times New Roman" pitchFamily="18" charset="0"/>
              </a:rPr>
              <a:t>n</a:t>
            </a:r>
            <a:r>
              <a:rPr lang="en-US" altLang="zh-CN" kern="0">
                <a:latin typeface="Times New Roman" pitchFamily="18" charset="0"/>
                <a:cs typeface="Times New Roman" pitchFamily="18" charset="0"/>
              </a:rPr>
              <a:t>) )?</a:t>
            </a:r>
            <a:endParaRPr lang="en-US" altLang="zh-CN" kern="0" dirty="0">
              <a:latin typeface="Times New Roman" pitchFamily="18" charset="0"/>
              <a:cs typeface="Times New Roman" pitchFamily="18" charset="0"/>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412875"/>
            <a:ext cx="7418388" cy="585788"/>
          </a:xfrm>
        </p:spPr>
        <p:txBody>
          <a:bodyPr lIns="92075" tIns="46038" rIns="92075" bIns="46038">
            <a:spAutoFit/>
          </a:bodyPr>
          <a:lstStyle/>
          <a:p>
            <a:pPr>
              <a:defRPr/>
            </a:pPr>
            <a:r>
              <a:rPr lang="en-US" altLang="zh-CN" dirty="0">
                <a:latin typeface="Times New Roman" pitchFamily="18" charset="0"/>
                <a:cs typeface="Times New Roman" pitchFamily="18" charset="0"/>
              </a:rPr>
              <a:t>So, what do we do?</a:t>
            </a:r>
          </a:p>
        </p:txBody>
      </p:sp>
      <p:sp>
        <p:nvSpPr>
          <p:cNvPr id="29699"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9700"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412875"/>
            <a:ext cx="7418388" cy="3835400"/>
          </a:xfrm>
        </p:spPr>
        <p:txBody>
          <a:bodyPr lIns="92075" tIns="46038" rIns="92075" bIns="46038">
            <a:spAutoFit/>
          </a:bodyPr>
          <a:lstStyle/>
          <a:p>
            <a:pPr>
              <a:defRPr/>
            </a:pPr>
            <a:r>
              <a:rPr lang="en-US" altLang="zh-CN" dirty="0">
                <a:latin typeface="Times New Roman" pitchFamily="18" charset="0"/>
                <a:cs typeface="Times New Roman" pitchFamily="18" charset="0"/>
              </a:rPr>
              <a:t>So, what do we do?</a:t>
            </a:r>
          </a:p>
          <a:p>
            <a:pPr>
              <a:defRPr/>
            </a:pPr>
            <a:r>
              <a:rPr lang="en-US" altLang="zh-CN" dirty="0">
                <a:solidFill>
                  <a:srgbClr val="FFC000"/>
                </a:solidFill>
                <a:latin typeface="Times New Roman" pitchFamily="18" charset="0"/>
                <a:cs typeface="Times New Roman" pitchFamily="18" charset="0"/>
              </a:rPr>
              <a:t>3-SAT</a:t>
            </a:r>
            <a:r>
              <a:rPr lang="en-US" altLang="zh-CN" dirty="0">
                <a:latin typeface="Times New Roman" pitchFamily="18" charset="0"/>
                <a:cs typeface="Times New Roman" pitchFamily="18" charset="0"/>
              </a:rPr>
              <a:t>:</a:t>
            </a:r>
          </a:p>
          <a:p>
            <a:pPr>
              <a:buFontTx/>
              <a:buNone/>
              <a:defRPr/>
            </a:pPr>
            <a:r>
              <a:rPr lang="en-US" altLang="zh-CN" dirty="0">
                <a:latin typeface="Times New Roman" pitchFamily="18" charset="0"/>
                <a:cs typeface="Times New Roman" pitchFamily="18" charset="0"/>
              </a:rPr>
              <a:t>   Given a CNF formula F = </a:t>
            </a:r>
            <a:r>
              <a:rPr lang="en-US" altLang="zh-CN" i="1" dirty="0">
                <a:latin typeface="Times New Roman" pitchFamily="18" charset="0"/>
                <a:cs typeface="Times New Roman" pitchFamily="18" charset="0"/>
              </a:rPr>
              <a:t>C</a:t>
            </a:r>
            <a:r>
              <a:rPr lang="en-US" altLang="zh-CN" baseline="-25000" dirty="0">
                <a:latin typeface="Times New Roman" pitchFamily="18" charset="0"/>
                <a:cs typeface="Times New Roman" pitchFamily="18" charset="0"/>
              </a:rPr>
              <a:t>1</a:t>
            </a:r>
            <a:r>
              <a:rPr lang="en-US" altLang="zh-CN" sz="2800" b="1" dirty="0">
                <a:latin typeface="Times New Roman" pitchFamily="18" charset="0"/>
                <a:ea typeface="Cambria Math"/>
                <a:cs typeface="Times New Roman" pitchFamily="18" charset="0"/>
              </a:rPr>
              <a:t>∧</a:t>
            </a:r>
            <a:r>
              <a:rPr lang="en-US" altLang="zh-CN" b="1" dirty="0">
                <a:latin typeface="Times New Roman" pitchFamily="18" charset="0"/>
                <a:ea typeface="Cambria Math"/>
                <a:cs typeface="Times New Roman" pitchFamily="18" charset="0"/>
              </a:rPr>
              <a:t> …</a:t>
            </a:r>
            <a:r>
              <a:rPr lang="en-US" altLang="zh-CN" sz="2800" b="1" dirty="0">
                <a:latin typeface="Times New Roman" pitchFamily="18" charset="0"/>
                <a:ea typeface="Cambria Math"/>
                <a:cs typeface="Times New Roman" pitchFamily="18" charset="0"/>
              </a:rPr>
              <a:t>∧</a:t>
            </a:r>
            <a:r>
              <a:rPr lang="en-US" altLang="zh-CN" i="1" dirty="0">
                <a:latin typeface="Times New Roman" pitchFamily="18" charset="0"/>
                <a:cs typeface="Times New Roman" pitchFamily="18" charset="0"/>
              </a:rPr>
              <a:t>C</a:t>
            </a:r>
            <a:r>
              <a:rPr lang="en-US" altLang="zh-CN" i="1" baseline="-25000" dirty="0">
                <a:latin typeface="Times New Roman" pitchFamily="18" charset="0"/>
                <a:cs typeface="Times New Roman" pitchFamily="18" charset="0"/>
              </a:rPr>
              <a:t>m</a:t>
            </a:r>
            <a:r>
              <a:rPr lang="en-US" altLang="zh-CN" dirty="0">
                <a:latin typeface="Times New Roman" pitchFamily="18" charset="0"/>
                <a:cs typeface="Times New Roman" pitchFamily="18" charset="0"/>
              </a:rPr>
              <a:t> on </a:t>
            </a:r>
            <a:r>
              <a:rPr lang="en-US" altLang="zh-CN" i="1" dirty="0">
                <a:latin typeface="Times New Roman" pitchFamily="18" charset="0"/>
                <a:cs typeface="Times New Roman" pitchFamily="18" charset="0"/>
              </a:rPr>
              <a:t>n</a:t>
            </a:r>
            <a:r>
              <a:rPr lang="en-US" altLang="zh-CN" dirty="0">
                <a:latin typeface="Times New Roman" pitchFamily="18" charset="0"/>
                <a:cs typeface="Times New Roman" pitchFamily="18" charset="0"/>
              </a:rPr>
              <a:t> variables </a:t>
            </a:r>
            <a:r>
              <a:rPr lang="en-US" altLang="zh-CN" i="1" dirty="0">
                <a:latin typeface="Times New Roman" pitchFamily="18" charset="0"/>
                <a:cs typeface="Times New Roman" pitchFamily="18" charset="0"/>
              </a:rPr>
              <a:t>x</a:t>
            </a:r>
            <a:r>
              <a:rPr lang="en-US" altLang="zh-CN" baseline="-25000" dirty="0">
                <a:latin typeface="Times New Roman" pitchFamily="18" charset="0"/>
                <a:cs typeface="Times New Roman" pitchFamily="18" charset="0"/>
              </a:rPr>
              <a:t>1</a:t>
            </a:r>
            <a:r>
              <a:rPr lang="en-US" altLang="zh-CN" dirty="0">
                <a:latin typeface="Times New Roman" pitchFamily="18" charset="0"/>
                <a:cs typeface="Times New Roman" pitchFamily="18" charset="0"/>
              </a:rPr>
              <a:t>, …, </a:t>
            </a:r>
            <a:r>
              <a:rPr lang="en-US" altLang="zh-CN" i="1" dirty="0" err="1">
                <a:latin typeface="Times New Roman" pitchFamily="18" charset="0"/>
                <a:cs typeface="Times New Roman" pitchFamily="18" charset="0"/>
              </a:rPr>
              <a:t>x</a:t>
            </a:r>
            <a:r>
              <a:rPr lang="en-US" altLang="zh-CN" i="1" baseline="-25000" dirty="0" err="1">
                <a:latin typeface="Times New Roman" pitchFamily="18" charset="0"/>
                <a:cs typeface="Times New Roman" pitchFamily="18" charset="0"/>
              </a:rPr>
              <a:t>n</a:t>
            </a:r>
            <a:r>
              <a:rPr lang="en-US" altLang="zh-CN" dirty="0">
                <a:latin typeface="Times New Roman" pitchFamily="18" charset="0"/>
                <a:cs typeface="Times New Roman" pitchFamily="18" charset="0"/>
              </a:rPr>
              <a:t>, where each </a:t>
            </a:r>
            <a:r>
              <a:rPr lang="en-US" altLang="zh-CN" i="1" dirty="0" err="1">
                <a:latin typeface="Times New Roman" pitchFamily="18" charset="0"/>
                <a:cs typeface="Times New Roman" pitchFamily="18" charset="0"/>
              </a:rPr>
              <a:t>C</a:t>
            </a:r>
            <a:r>
              <a:rPr lang="en-US" altLang="zh-CN" i="1" baseline="-25000" dirty="0" err="1">
                <a:latin typeface="Times New Roman" pitchFamily="18" charset="0"/>
                <a:cs typeface="Times New Roman" pitchFamily="18" charset="0"/>
              </a:rPr>
              <a:t>i</a:t>
            </a:r>
            <a:r>
              <a:rPr lang="en-US" altLang="zh-CN" dirty="0">
                <a:latin typeface="Times New Roman" pitchFamily="18" charset="0"/>
                <a:cs typeface="Times New Roman" pitchFamily="18" charset="0"/>
              </a:rPr>
              <a:t> has at most 3 literals, decide if there is an assignment to </a:t>
            </a:r>
            <a:r>
              <a:rPr lang="en-US" altLang="zh-CN" i="1" dirty="0">
                <a:latin typeface="Times New Roman" pitchFamily="18" charset="0"/>
                <a:cs typeface="Times New Roman" pitchFamily="18" charset="0"/>
              </a:rPr>
              <a:t>x</a:t>
            </a:r>
            <a:r>
              <a:rPr lang="en-US" altLang="zh-CN" baseline="-25000" dirty="0">
                <a:latin typeface="Times New Roman" pitchFamily="18" charset="0"/>
                <a:cs typeface="Times New Roman" pitchFamily="18" charset="0"/>
              </a:rPr>
              <a:t>1</a:t>
            </a:r>
            <a:r>
              <a:rPr lang="en-US" altLang="zh-CN" dirty="0">
                <a:latin typeface="Times New Roman" pitchFamily="18" charset="0"/>
                <a:cs typeface="Times New Roman" pitchFamily="18" charset="0"/>
              </a:rPr>
              <a:t>, …, </a:t>
            </a:r>
            <a:r>
              <a:rPr lang="en-US" altLang="zh-CN" i="1" dirty="0" err="1">
                <a:latin typeface="Times New Roman" pitchFamily="18" charset="0"/>
                <a:cs typeface="Times New Roman" pitchFamily="18" charset="0"/>
              </a:rPr>
              <a:t>x</a:t>
            </a:r>
            <a:r>
              <a:rPr lang="en-US" altLang="zh-CN" i="1" baseline="-25000" dirty="0" err="1">
                <a:latin typeface="Times New Roman" pitchFamily="18" charset="0"/>
                <a:cs typeface="Times New Roman" pitchFamily="18" charset="0"/>
              </a:rPr>
              <a:t>n</a:t>
            </a:r>
            <a:r>
              <a:rPr lang="en-US" altLang="zh-CN" dirty="0">
                <a:latin typeface="Times New Roman" pitchFamily="18" charset="0"/>
                <a:cs typeface="Times New Roman" pitchFamily="18" charset="0"/>
              </a:rPr>
              <a:t> that makes F = 1?</a:t>
            </a:r>
          </a:p>
          <a:p>
            <a:pPr>
              <a:buFontTx/>
              <a:buNone/>
              <a:defRPr/>
            </a:pPr>
            <a:endParaRPr lang="en-US" altLang="zh-CN" dirty="0">
              <a:latin typeface="Times New Roman" pitchFamily="18" charset="0"/>
              <a:cs typeface="Times New Roman" pitchFamily="18" charset="0"/>
            </a:endParaRPr>
          </a:p>
        </p:txBody>
      </p:sp>
      <p:sp>
        <p:nvSpPr>
          <p:cNvPr id="30723"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0724"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412875"/>
            <a:ext cx="7418388" cy="3835400"/>
          </a:xfrm>
        </p:spPr>
        <p:txBody>
          <a:bodyPr lIns="92075" tIns="46038" rIns="92075" bIns="46038">
            <a:spAutoFit/>
          </a:bodyPr>
          <a:lstStyle/>
          <a:p>
            <a:pPr>
              <a:defRPr/>
            </a:pPr>
            <a:r>
              <a:rPr lang="en-US" altLang="zh-CN" dirty="0">
                <a:latin typeface="Times New Roman" pitchFamily="18" charset="0"/>
                <a:cs typeface="Times New Roman" pitchFamily="18" charset="0"/>
              </a:rPr>
              <a:t>So, what do we do?</a:t>
            </a:r>
          </a:p>
          <a:p>
            <a:pPr>
              <a:defRPr/>
            </a:pPr>
            <a:r>
              <a:rPr lang="en-US" altLang="zh-CN" dirty="0">
                <a:solidFill>
                  <a:srgbClr val="FFC000"/>
                </a:solidFill>
                <a:latin typeface="Times New Roman" pitchFamily="18" charset="0"/>
                <a:cs typeface="Times New Roman" pitchFamily="18" charset="0"/>
              </a:rPr>
              <a:t>3-SAT</a:t>
            </a:r>
            <a:r>
              <a:rPr lang="en-US" altLang="zh-CN" dirty="0">
                <a:latin typeface="Times New Roman" pitchFamily="18" charset="0"/>
                <a:cs typeface="Times New Roman" pitchFamily="18" charset="0"/>
              </a:rPr>
              <a:t>:</a:t>
            </a:r>
          </a:p>
          <a:p>
            <a:pPr>
              <a:buFontTx/>
              <a:buNone/>
              <a:defRPr/>
            </a:pPr>
            <a:r>
              <a:rPr lang="en-US" altLang="zh-CN" dirty="0">
                <a:latin typeface="Times New Roman" pitchFamily="18" charset="0"/>
                <a:cs typeface="Times New Roman" pitchFamily="18" charset="0"/>
              </a:rPr>
              <a:t>   Given a CNF formula F = </a:t>
            </a:r>
            <a:r>
              <a:rPr lang="en-US" altLang="zh-CN" i="1" dirty="0">
                <a:latin typeface="Times New Roman" pitchFamily="18" charset="0"/>
                <a:cs typeface="Times New Roman" pitchFamily="18" charset="0"/>
              </a:rPr>
              <a:t>C</a:t>
            </a:r>
            <a:r>
              <a:rPr lang="en-US" altLang="zh-CN" baseline="-25000" dirty="0">
                <a:latin typeface="Times New Roman" pitchFamily="18" charset="0"/>
                <a:cs typeface="Times New Roman" pitchFamily="18" charset="0"/>
              </a:rPr>
              <a:t>1</a:t>
            </a:r>
            <a:r>
              <a:rPr lang="en-US" altLang="zh-CN" sz="2800" b="1" dirty="0">
                <a:latin typeface="Times New Roman" pitchFamily="18" charset="0"/>
                <a:ea typeface="Cambria Math"/>
                <a:cs typeface="Times New Roman" pitchFamily="18" charset="0"/>
              </a:rPr>
              <a:t>∧</a:t>
            </a:r>
            <a:r>
              <a:rPr lang="en-US" altLang="zh-CN" b="1" dirty="0">
                <a:latin typeface="Times New Roman" pitchFamily="18" charset="0"/>
                <a:ea typeface="Cambria Math"/>
                <a:cs typeface="Times New Roman" pitchFamily="18" charset="0"/>
              </a:rPr>
              <a:t> …</a:t>
            </a:r>
            <a:r>
              <a:rPr lang="en-US" altLang="zh-CN" sz="2800" b="1" dirty="0">
                <a:latin typeface="Times New Roman" pitchFamily="18" charset="0"/>
                <a:ea typeface="Cambria Math"/>
                <a:cs typeface="Times New Roman" pitchFamily="18" charset="0"/>
              </a:rPr>
              <a:t>∧</a:t>
            </a:r>
            <a:r>
              <a:rPr lang="en-US" altLang="zh-CN" i="1" dirty="0">
                <a:latin typeface="Times New Roman" pitchFamily="18" charset="0"/>
                <a:cs typeface="Times New Roman" pitchFamily="18" charset="0"/>
              </a:rPr>
              <a:t>C</a:t>
            </a:r>
            <a:r>
              <a:rPr lang="en-US" altLang="zh-CN" i="1" baseline="-25000" dirty="0">
                <a:latin typeface="Times New Roman" pitchFamily="18" charset="0"/>
                <a:cs typeface="Times New Roman" pitchFamily="18" charset="0"/>
              </a:rPr>
              <a:t>m</a:t>
            </a:r>
            <a:r>
              <a:rPr lang="en-US" altLang="zh-CN" dirty="0">
                <a:latin typeface="Times New Roman" pitchFamily="18" charset="0"/>
                <a:cs typeface="Times New Roman" pitchFamily="18" charset="0"/>
              </a:rPr>
              <a:t> on </a:t>
            </a:r>
            <a:r>
              <a:rPr lang="en-US" altLang="zh-CN" i="1" dirty="0">
                <a:latin typeface="Times New Roman" pitchFamily="18" charset="0"/>
                <a:cs typeface="Times New Roman" pitchFamily="18" charset="0"/>
              </a:rPr>
              <a:t>n</a:t>
            </a:r>
            <a:r>
              <a:rPr lang="en-US" altLang="zh-CN" dirty="0">
                <a:latin typeface="Times New Roman" pitchFamily="18" charset="0"/>
                <a:cs typeface="Times New Roman" pitchFamily="18" charset="0"/>
              </a:rPr>
              <a:t> variables </a:t>
            </a:r>
            <a:r>
              <a:rPr lang="en-US" altLang="zh-CN" i="1" dirty="0">
                <a:latin typeface="Times New Roman" pitchFamily="18" charset="0"/>
                <a:cs typeface="Times New Roman" pitchFamily="18" charset="0"/>
              </a:rPr>
              <a:t>x</a:t>
            </a:r>
            <a:r>
              <a:rPr lang="en-US" altLang="zh-CN" baseline="-25000" dirty="0">
                <a:latin typeface="Times New Roman" pitchFamily="18" charset="0"/>
                <a:cs typeface="Times New Roman" pitchFamily="18" charset="0"/>
              </a:rPr>
              <a:t>1</a:t>
            </a:r>
            <a:r>
              <a:rPr lang="en-US" altLang="zh-CN" dirty="0">
                <a:latin typeface="Times New Roman" pitchFamily="18" charset="0"/>
                <a:cs typeface="Times New Roman" pitchFamily="18" charset="0"/>
              </a:rPr>
              <a:t>, …, </a:t>
            </a:r>
            <a:r>
              <a:rPr lang="en-US" altLang="zh-CN" i="1" dirty="0" err="1">
                <a:latin typeface="Times New Roman" pitchFamily="18" charset="0"/>
                <a:cs typeface="Times New Roman" pitchFamily="18" charset="0"/>
              </a:rPr>
              <a:t>x</a:t>
            </a:r>
            <a:r>
              <a:rPr lang="en-US" altLang="zh-CN" i="1" baseline="-25000" dirty="0" err="1">
                <a:latin typeface="Times New Roman" pitchFamily="18" charset="0"/>
                <a:cs typeface="Times New Roman" pitchFamily="18" charset="0"/>
              </a:rPr>
              <a:t>n</a:t>
            </a:r>
            <a:r>
              <a:rPr lang="en-US" altLang="zh-CN" dirty="0">
                <a:latin typeface="Times New Roman" pitchFamily="18" charset="0"/>
                <a:cs typeface="Times New Roman" pitchFamily="18" charset="0"/>
              </a:rPr>
              <a:t>, where each </a:t>
            </a:r>
            <a:r>
              <a:rPr lang="en-US" altLang="zh-CN" i="1" dirty="0" err="1">
                <a:latin typeface="Times New Roman" pitchFamily="18" charset="0"/>
                <a:cs typeface="Times New Roman" pitchFamily="18" charset="0"/>
              </a:rPr>
              <a:t>C</a:t>
            </a:r>
            <a:r>
              <a:rPr lang="en-US" altLang="zh-CN" i="1" baseline="-25000" dirty="0" err="1">
                <a:latin typeface="Times New Roman" pitchFamily="18" charset="0"/>
                <a:cs typeface="Times New Roman" pitchFamily="18" charset="0"/>
              </a:rPr>
              <a:t>i</a:t>
            </a:r>
            <a:r>
              <a:rPr lang="en-US" altLang="zh-CN" dirty="0">
                <a:latin typeface="Times New Roman" pitchFamily="18" charset="0"/>
                <a:cs typeface="Times New Roman" pitchFamily="18" charset="0"/>
              </a:rPr>
              <a:t> has at most 3 literals, decide if there is an assignment to </a:t>
            </a:r>
            <a:r>
              <a:rPr lang="en-US" altLang="zh-CN" i="1" dirty="0">
                <a:latin typeface="Times New Roman" pitchFamily="18" charset="0"/>
                <a:cs typeface="Times New Roman" pitchFamily="18" charset="0"/>
              </a:rPr>
              <a:t>x</a:t>
            </a:r>
            <a:r>
              <a:rPr lang="en-US" altLang="zh-CN" baseline="-25000" dirty="0">
                <a:latin typeface="Times New Roman" pitchFamily="18" charset="0"/>
                <a:cs typeface="Times New Roman" pitchFamily="18" charset="0"/>
              </a:rPr>
              <a:t>1</a:t>
            </a:r>
            <a:r>
              <a:rPr lang="en-US" altLang="zh-CN" dirty="0">
                <a:latin typeface="Times New Roman" pitchFamily="18" charset="0"/>
                <a:cs typeface="Times New Roman" pitchFamily="18" charset="0"/>
              </a:rPr>
              <a:t>, …, </a:t>
            </a:r>
            <a:r>
              <a:rPr lang="en-US" altLang="zh-CN" i="1" dirty="0" err="1">
                <a:latin typeface="Times New Roman" pitchFamily="18" charset="0"/>
                <a:cs typeface="Times New Roman" pitchFamily="18" charset="0"/>
              </a:rPr>
              <a:t>x</a:t>
            </a:r>
            <a:r>
              <a:rPr lang="en-US" altLang="zh-CN" i="1" baseline="-25000" dirty="0" err="1">
                <a:latin typeface="Times New Roman" pitchFamily="18" charset="0"/>
                <a:cs typeface="Times New Roman" pitchFamily="18" charset="0"/>
              </a:rPr>
              <a:t>n</a:t>
            </a:r>
            <a:r>
              <a:rPr lang="en-US" altLang="zh-CN" dirty="0">
                <a:latin typeface="Times New Roman" pitchFamily="18" charset="0"/>
                <a:cs typeface="Times New Roman" pitchFamily="18" charset="0"/>
              </a:rPr>
              <a:t> that makes F = 1?</a:t>
            </a:r>
          </a:p>
          <a:p>
            <a:pPr>
              <a:buFontTx/>
              <a:buNone/>
              <a:defRPr/>
            </a:pPr>
            <a:endParaRPr lang="en-US" altLang="zh-CN" dirty="0">
              <a:latin typeface="Times New Roman" pitchFamily="18" charset="0"/>
              <a:cs typeface="Times New Roman" pitchFamily="18" charset="0"/>
            </a:endParaRPr>
          </a:p>
        </p:txBody>
      </p:sp>
      <p:sp>
        <p:nvSpPr>
          <p:cNvPr id="31747"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1748"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1749" name="TextBox 9"/>
          <p:cNvSpPr txBox="1">
            <a:spLocks noChangeArrowheads="1"/>
          </p:cNvSpPr>
          <p:nvPr/>
        </p:nvSpPr>
        <p:spPr bwMode="auto">
          <a:xfrm>
            <a:off x="827088" y="4622800"/>
            <a:ext cx="7850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3</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5</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3</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4</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5</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4</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412875"/>
            <a:ext cx="7418388" cy="4425950"/>
          </a:xfrm>
        </p:spPr>
        <p:txBody>
          <a:bodyPr lIns="92075" tIns="46038" rIns="92075" bIns="46038">
            <a:spAutoFit/>
          </a:bodyPr>
          <a:lstStyle/>
          <a:p>
            <a:pPr>
              <a:defRPr/>
            </a:pPr>
            <a:r>
              <a:rPr lang="en-US" altLang="zh-CN" dirty="0">
                <a:latin typeface="Times New Roman" pitchFamily="18" charset="0"/>
                <a:cs typeface="Times New Roman" pitchFamily="18" charset="0"/>
              </a:rPr>
              <a:t>So, what do we do?</a:t>
            </a:r>
          </a:p>
          <a:p>
            <a:pPr>
              <a:defRPr/>
            </a:pPr>
            <a:r>
              <a:rPr lang="en-US" altLang="zh-CN" dirty="0">
                <a:solidFill>
                  <a:srgbClr val="FFC000"/>
                </a:solidFill>
                <a:latin typeface="Times New Roman" pitchFamily="18" charset="0"/>
                <a:cs typeface="Times New Roman" pitchFamily="18" charset="0"/>
              </a:rPr>
              <a:t>3-SAT</a:t>
            </a:r>
            <a:r>
              <a:rPr lang="en-US" altLang="zh-CN" dirty="0">
                <a:latin typeface="Times New Roman" pitchFamily="18" charset="0"/>
                <a:cs typeface="Times New Roman" pitchFamily="18" charset="0"/>
              </a:rPr>
              <a:t>:</a:t>
            </a:r>
          </a:p>
          <a:p>
            <a:pPr>
              <a:buFontTx/>
              <a:buNone/>
              <a:defRPr/>
            </a:pPr>
            <a:r>
              <a:rPr lang="en-US" altLang="zh-CN" dirty="0">
                <a:latin typeface="Times New Roman" pitchFamily="18" charset="0"/>
                <a:cs typeface="Times New Roman" pitchFamily="18" charset="0"/>
              </a:rPr>
              <a:t>   Given a CNF formula F = </a:t>
            </a:r>
            <a:r>
              <a:rPr lang="en-US" altLang="zh-CN" i="1" dirty="0">
                <a:latin typeface="Times New Roman" pitchFamily="18" charset="0"/>
                <a:cs typeface="Times New Roman" pitchFamily="18" charset="0"/>
              </a:rPr>
              <a:t>C</a:t>
            </a:r>
            <a:r>
              <a:rPr lang="en-US" altLang="zh-CN" baseline="-25000" dirty="0">
                <a:latin typeface="Times New Roman" pitchFamily="18" charset="0"/>
                <a:cs typeface="Times New Roman" pitchFamily="18" charset="0"/>
              </a:rPr>
              <a:t>1</a:t>
            </a:r>
            <a:r>
              <a:rPr lang="en-US" altLang="zh-CN" sz="2800" b="1" dirty="0">
                <a:latin typeface="Times New Roman" pitchFamily="18" charset="0"/>
                <a:ea typeface="Cambria Math"/>
                <a:cs typeface="Times New Roman" pitchFamily="18" charset="0"/>
              </a:rPr>
              <a:t>∧</a:t>
            </a:r>
            <a:r>
              <a:rPr lang="en-US" altLang="zh-CN" b="1" dirty="0">
                <a:latin typeface="Times New Roman" pitchFamily="18" charset="0"/>
                <a:ea typeface="Cambria Math"/>
                <a:cs typeface="Times New Roman" pitchFamily="18" charset="0"/>
              </a:rPr>
              <a:t> …</a:t>
            </a:r>
            <a:r>
              <a:rPr lang="en-US" altLang="zh-CN" sz="2800" b="1" dirty="0">
                <a:latin typeface="Times New Roman" pitchFamily="18" charset="0"/>
                <a:ea typeface="Cambria Math"/>
                <a:cs typeface="Times New Roman" pitchFamily="18" charset="0"/>
              </a:rPr>
              <a:t>∧</a:t>
            </a:r>
            <a:r>
              <a:rPr lang="en-US" altLang="zh-CN" i="1" dirty="0">
                <a:latin typeface="Times New Roman" pitchFamily="18" charset="0"/>
                <a:cs typeface="Times New Roman" pitchFamily="18" charset="0"/>
              </a:rPr>
              <a:t>C</a:t>
            </a:r>
            <a:r>
              <a:rPr lang="en-US" altLang="zh-CN" i="1" baseline="-25000" dirty="0">
                <a:latin typeface="Times New Roman" pitchFamily="18" charset="0"/>
                <a:cs typeface="Times New Roman" pitchFamily="18" charset="0"/>
              </a:rPr>
              <a:t>m</a:t>
            </a:r>
            <a:r>
              <a:rPr lang="en-US" altLang="zh-CN" dirty="0">
                <a:latin typeface="Times New Roman" pitchFamily="18" charset="0"/>
                <a:cs typeface="Times New Roman" pitchFamily="18" charset="0"/>
              </a:rPr>
              <a:t> on </a:t>
            </a:r>
            <a:r>
              <a:rPr lang="en-US" altLang="zh-CN" i="1" dirty="0">
                <a:latin typeface="Times New Roman" pitchFamily="18" charset="0"/>
                <a:cs typeface="Times New Roman" pitchFamily="18" charset="0"/>
              </a:rPr>
              <a:t>n</a:t>
            </a:r>
            <a:r>
              <a:rPr lang="en-US" altLang="zh-CN" dirty="0">
                <a:latin typeface="Times New Roman" pitchFamily="18" charset="0"/>
                <a:cs typeface="Times New Roman" pitchFamily="18" charset="0"/>
              </a:rPr>
              <a:t> variables </a:t>
            </a:r>
            <a:r>
              <a:rPr lang="en-US" altLang="zh-CN" i="1" dirty="0">
                <a:latin typeface="Times New Roman" pitchFamily="18" charset="0"/>
                <a:cs typeface="Times New Roman" pitchFamily="18" charset="0"/>
              </a:rPr>
              <a:t>x</a:t>
            </a:r>
            <a:r>
              <a:rPr lang="en-US" altLang="zh-CN" baseline="-25000" dirty="0">
                <a:latin typeface="Times New Roman" pitchFamily="18" charset="0"/>
                <a:cs typeface="Times New Roman" pitchFamily="18" charset="0"/>
              </a:rPr>
              <a:t>1</a:t>
            </a:r>
            <a:r>
              <a:rPr lang="en-US" altLang="zh-CN" dirty="0">
                <a:latin typeface="Times New Roman" pitchFamily="18" charset="0"/>
                <a:cs typeface="Times New Roman" pitchFamily="18" charset="0"/>
              </a:rPr>
              <a:t>, …, </a:t>
            </a:r>
            <a:r>
              <a:rPr lang="en-US" altLang="zh-CN" i="1" dirty="0" err="1">
                <a:latin typeface="Times New Roman" pitchFamily="18" charset="0"/>
                <a:cs typeface="Times New Roman" pitchFamily="18" charset="0"/>
              </a:rPr>
              <a:t>x</a:t>
            </a:r>
            <a:r>
              <a:rPr lang="en-US" altLang="zh-CN" i="1" baseline="-25000" dirty="0" err="1">
                <a:latin typeface="Times New Roman" pitchFamily="18" charset="0"/>
                <a:cs typeface="Times New Roman" pitchFamily="18" charset="0"/>
              </a:rPr>
              <a:t>n</a:t>
            </a:r>
            <a:r>
              <a:rPr lang="en-US" altLang="zh-CN" dirty="0">
                <a:latin typeface="Times New Roman" pitchFamily="18" charset="0"/>
                <a:cs typeface="Times New Roman" pitchFamily="18" charset="0"/>
              </a:rPr>
              <a:t>, where each </a:t>
            </a:r>
            <a:r>
              <a:rPr lang="en-US" altLang="zh-CN" i="1" dirty="0" err="1">
                <a:latin typeface="Times New Roman" pitchFamily="18" charset="0"/>
                <a:cs typeface="Times New Roman" pitchFamily="18" charset="0"/>
              </a:rPr>
              <a:t>C</a:t>
            </a:r>
            <a:r>
              <a:rPr lang="en-US" altLang="zh-CN" i="1" baseline="-25000" dirty="0" err="1">
                <a:latin typeface="Times New Roman" pitchFamily="18" charset="0"/>
                <a:cs typeface="Times New Roman" pitchFamily="18" charset="0"/>
              </a:rPr>
              <a:t>i</a:t>
            </a:r>
            <a:r>
              <a:rPr lang="en-US" altLang="zh-CN" dirty="0">
                <a:latin typeface="Times New Roman" pitchFamily="18" charset="0"/>
                <a:cs typeface="Times New Roman" pitchFamily="18" charset="0"/>
              </a:rPr>
              <a:t> has at most 3 literals, decide if there is an assignment to </a:t>
            </a:r>
            <a:r>
              <a:rPr lang="en-US" altLang="zh-CN" i="1" dirty="0">
                <a:latin typeface="Times New Roman" pitchFamily="18" charset="0"/>
                <a:cs typeface="Times New Roman" pitchFamily="18" charset="0"/>
              </a:rPr>
              <a:t>x</a:t>
            </a:r>
            <a:r>
              <a:rPr lang="en-US" altLang="zh-CN" baseline="-25000" dirty="0">
                <a:latin typeface="Times New Roman" pitchFamily="18" charset="0"/>
                <a:cs typeface="Times New Roman" pitchFamily="18" charset="0"/>
              </a:rPr>
              <a:t>1</a:t>
            </a:r>
            <a:r>
              <a:rPr lang="en-US" altLang="zh-CN" dirty="0">
                <a:latin typeface="Times New Roman" pitchFamily="18" charset="0"/>
                <a:cs typeface="Times New Roman" pitchFamily="18" charset="0"/>
              </a:rPr>
              <a:t>, …, </a:t>
            </a:r>
            <a:r>
              <a:rPr lang="en-US" altLang="zh-CN" i="1" dirty="0" err="1">
                <a:latin typeface="Times New Roman" pitchFamily="18" charset="0"/>
                <a:cs typeface="Times New Roman" pitchFamily="18" charset="0"/>
              </a:rPr>
              <a:t>x</a:t>
            </a:r>
            <a:r>
              <a:rPr lang="en-US" altLang="zh-CN" i="1" baseline="-25000" dirty="0" err="1">
                <a:latin typeface="Times New Roman" pitchFamily="18" charset="0"/>
                <a:cs typeface="Times New Roman" pitchFamily="18" charset="0"/>
              </a:rPr>
              <a:t>n</a:t>
            </a:r>
            <a:r>
              <a:rPr lang="en-US" altLang="zh-CN" dirty="0">
                <a:latin typeface="Times New Roman" pitchFamily="18" charset="0"/>
                <a:cs typeface="Times New Roman" pitchFamily="18" charset="0"/>
              </a:rPr>
              <a:t> that makes F = 1?</a:t>
            </a:r>
          </a:p>
          <a:p>
            <a:pPr>
              <a:buFontTx/>
              <a:buNone/>
              <a:defRPr/>
            </a:pPr>
            <a:endParaRPr lang="en-US" altLang="zh-CN" dirty="0">
              <a:latin typeface="Times New Roman" pitchFamily="18" charset="0"/>
              <a:cs typeface="Times New Roman" pitchFamily="18" charset="0"/>
            </a:endParaRPr>
          </a:p>
          <a:p>
            <a:pPr>
              <a:defRPr/>
            </a:pPr>
            <a:r>
              <a:rPr lang="en-US" altLang="zh-CN" dirty="0">
                <a:latin typeface="Times New Roman" pitchFamily="18" charset="0"/>
                <a:cs typeface="Times New Roman" pitchFamily="18" charset="0"/>
              </a:rPr>
              <a:t>Still NP-complete</a:t>
            </a:r>
          </a:p>
        </p:txBody>
      </p:sp>
      <p:sp>
        <p:nvSpPr>
          <p:cNvPr id="32771"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2772"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2773" name="TextBox 9"/>
          <p:cNvSpPr txBox="1">
            <a:spLocks noChangeArrowheads="1"/>
          </p:cNvSpPr>
          <p:nvPr/>
        </p:nvSpPr>
        <p:spPr bwMode="auto">
          <a:xfrm>
            <a:off x="827088" y="4622800"/>
            <a:ext cx="7850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3</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5</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3</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4</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5</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4</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412875"/>
            <a:ext cx="7418388" cy="5018088"/>
          </a:xfrm>
        </p:spPr>
        <p:txBody>
          <a:bodyPr lIns="92075" tIns="46038" rIns="92075" bIns="46038">
            <a:spAutoFit/>
          </a:bodyPr>
          <a:lstStyle/>
          <a:p>
            <a:pPr>
              <a:defRPr/>
            </a:pPr>
            <a:r>
              <a:rPr lang="en-US" altLang="zh-CN" dirty="0">
                <a:latin typeface="Times New Roman" pitchFamily="18" charset="0"/>
                <a:cs typeface="Times New Roman" pitchFamily="18" charset="0"/>
              </a:rPr>
              <a:t>So, what do we do?</a:t>
            </a:r>
          </a:p>
          <a:p>
            <a:pPr>
              <a:defRPr/>
            </a:pPr>
            <a:r>
              <a:rPr lang="en-US" altLang="zh-CN" dirty="0">
                <a:solidFill>
                  <a:srgbClr val="FFC000"/>
                </a:solidFill>
                <a:latin typeface="Times New Roman" pitchFamily="18" charset="0"/>
                <a:cs typeface="Times New Roman" pitchFamily="18" charset="0"/>
              </a:rPr>
              <a:t>3-SAT</a:t>
            </a:r>
            <a:r>
              <a:rPr lang="en-US" altLang="zh-CN" dirty="0">
                <a:latin typeface="Times New Roman" pitchFamily="18" charset="0"/>
                <a:cs typeface="Times New Roman" pitchFamily="18" charset="0"/>
              </a:rPr>
              <a:t>:</a:t>
            </a:r>
          </a:p>
          <a:p>
            <a:pPr>
              <a:buFontTx/>
              <a:buNone/>
              <a:defRPr/>
            </a:pPr>
            <a:r>
              <a:rPr lang="en-US" altLang="zh-CN" dirty="0">
                <a:latin typeface="Times New Roman" pitchFamily="18" charset="0"/>
                <a:cs typeface="Times New Roman" pitchFamily="18" charset="0"/>
              </a:rPr>
              <a:t>   Given a CNF formula F = </a:t>
            </a:r>
            <a:r>
              <a:rPr lang="en-US" altLang="zh-CN" i="1" dirty="0">
                <a:latin typeface="Times New Roman" pitchFamily="18" charset="0"/>
                <a:cs typeface="Times New Roman" pitchFamily="18" charset="0"/>
              </a:rPr>
              <a:t>C</a:t>
            </a:r>
            <a:r>
              <a:rPr lang="en-US" altLang="zh-CN" baseline="-25000" dirty="0">
                <a:latin typeface="Times New Roman" pitchFamily="18" charset="0"/>
                <a:cs typeface="Times New Roman" pitchFamily="18" charset="0"/>
              </a:rPr>
              <a:t>1</a:t>
            </a:r>
            <a:r>
              <a:rPr lang="en-US" altLang="zh-CN" sz="2800" b="1" dirty="0">
                <a:latin typeface="Times New Roman" pitchFamily="18" charset="0"/>
                <a:ea typeface="Cambria Math"/>
                <a:cs typeface="Times New Roman" pitchFamily="18" charset="0"/>
              </a:rPr>
              <a:t>∧</a:t>
            </a:r>
            <a:r>
              <a:rPr lang="en-US" altLang="zh-CN" b="1" dirty="0">
                <a:latin typeface="Times New Roman" pitchFamily="18" charset="0"/>
                <a:ea typeface="Cambria Math"/>
                <a:cs typeface="Times New Roman" pitchFamily="18" charset="0"/>
              </a:rPr>
              <a:t> …</a:t>
            </a:r>
            <a:r>
              <a:rPr lang="en-US" altLang="zh-CN" sz="2800" b="1" dirty="0">
                <a:latin typeface="Times New Roman" pitchFamily="18" charset="0"/>
                <a:ea typeface="Cambria Math"/>
                <a:cs typeface="Times New Roman" pitchFamily="18" charset="0"/>
              </a:rPr>
              <a:t>∧</a:t>
            </a:r>
            <a:r>
              <a:rPr lang="en-US" altLang="zh-CN" i="1" dirty="0">
                <a:latin typeface="Times New Roman" pitchFamily="18" charset="0"/>
                <a:cs typeface="Times New Roman" pitchFamily="18" charset="0"/>
              </a:rPr>
              <a:t>C</a:t>
            </a:r>
            <a:r>
              <a:rPr lang="en-US" altLang="zh-CN" i="1" baseline="-25000" dirty="0">
                <a:latin typeface="Times New Roman" pitchFamily="18" charset="0"/>
                <a:cs typeface="Times New Roman" pitchFamily="18" charset="0"/>
              </a:rPr>
              <a:t>m</a:t>
            </a:r>
            <a:r>
              <a:rPr lang="en-US" altLang="zh-CN" dirty="0">
                <a:latin typeface="Times New Roman" pitchFamily="18" charset="0"/>
                <a:cs typeface="Times New Roman" pitchFamily="18" charset="0"/>
              </a:rPr>
              <a:t> on </a:t>
            </a:r>
            <a:r>
              <a:rPr lang="en-US" altLang="zh-CN" i="1" dirty="0">
                <a:latin typeface="Times New Roman" pitchFamily="18" charset="0"/>
                <a:cs typeface="Times New Roman" pitchFamily="18" charset="0"/>
              </a:rPr>
              <a:t>n</a:t>
            </a:r>
            <a:r>
              <a:rPr lang="en-US" altLang="zh-CN" dirty="0">
                <a:latin typeface="Times New Roman" pitchFamily="18" charset="0"/>
                <a:cs typeface="Times New Roman" pitchFamily="18" charset="0"/>
              </a:rPr>
              <a:t> variables </a:t>
            </a:r>
            <a:r>
              <a:rPr lang="en-US" altLang="zh-CN" i="1" dirty="0">
                <a:latin typeface="Times New Roman" pitchFamily="18" charset="0"/>
                <a:cs typeface="Times New Roman" pitchFamily="18" charset="0"/>
              </a:rPr>
              <a:t>x</a:t>
            </a:r>
            <a:r>
              <a:rPr lang="en-US" altLang="zh-CN" baseline="-25000" dirty="0">
                <a:latin typeface="Times New Roman" pitchFamily="18" charset="0"/>
                <a:cs typeface="Times New Roman" pitchFamily="18" charset="0"/>
              </a:rPr>
              <a:t>1</a:t>
            </a:r>
            <a:r>
              <a:rPr lang="en-US" altLang="zh-CN" dirty="0">
                <a:latin typeface="Times New Roman" pitchFamily="18" charset="0"/>
                <a:cs typeface="Times New Roman" pitchFamily="18" charset="0"/>
              </a:rPr>
              <a:t>, …, </a:t>
            </a:r>
            <a:r>
              <a:rPr lang="en-US" altLang="zh-CN" i="1" dirty="0" err="1">
                <a:latin typeface="Times New Roman" pitchFamily="18" charset="0"/>
                <a:cs typeface="Times New Roman" pitchFamily="18" charset="0"/>
              </a:rPr>
              <a:t>x</a:t>
            </a:r>
            <a:r>
              <a:rPr lang="en-US" altLang="zh-CN" i="1" baseline="-25000" dirty="0" err="1">
                <a:latin typeface="Times New Roman" pitchFamily="18" charset="0"/>
                <a:cs typeface="Times New Roman" pitchFamily="18" charset="0"/>
              </a:rPr>
              <a:t>n</a:t>
            </a:r>
            <a:r>
              <a:rPr lang="en-US" altLang="zh-CN" dirty="0">
                <a:latin typeface="Times New Roman" pitchFamily="18" charset="0"/>
                <a:cs typeface="Times New Roman" pitchFamily="18" charset="0"/>
              </a:rPr>
              <a:t>, where each </a:t>
            </a:r>
            <a:r>
              <a:rPr lang="en-US" altLang="zh-CN" i="1" dirty="0" err="1">
                <a:latin typeface="Times New Roman" pitchFamily="18" charset="0"/>
                <a:cs typeface="Times New Roman" pitchFamily="18" charset="0"/>
              </a:rPr>
              <a:t>C</a:t>
            </a:r>
            <a:r>
              <a:rPr lang="en-US" altLang="zh-CN" i="1" baseline="-25000" dirty="0" err="1">
                <a:latin typeface="Times New Roman" pitchFamily="18" charset="0"/>
                <a:cs typeface="Times New Roman" pitchFamily="18" charset="0"/>
              </a:rPr>
              <a:t>i</a:t>
            </a:r>
            <a:r>
              <a:rPr lang="en-US" altLang="zh-CN" dirty="0">
                <a:latin typeface="Times New Roman" pitchFamily="18" charset="0"/>
                <a:cs typeface="Times New Roman" pitchFamily="18" charset="0"/>
              </a:rPr>
              <a:t> has at most 3 literals, decide if there is an assignment to </a:t>
            </a:r>
            <a:r>
              <a:rPr lang="en-US" altLang="zh-CN" i="1" dirty="0">
                <a:latin typeface="Times New Roman" pitchFamily="18" charset="0"/>
                <a:cs typeface="Times New Roman" pitchFamily="18" charset="0"/>
              </a:rPr>
              <a:t>x</a:t>
            </a:r>
            <a:r>
              <a:rPr lang="en-US" altLang="zh-CN" baseline="-25000" dirty="0">
                <a:latin typeface="Times New Roman" pitchFamily="18" charset="0"/>
                <a:cs typeface="Times New Roman" pitchFamily="18" charset="0"/>
              </a:rPr>
              <a:t>1</a:t>
            </a:r>
            <a:r>
              <a:rPr lang="en-US" altLang="zh-CN" dirty="0">
                <a:latin typeface="Times New Roman" pitchFamily="18" charset="0"/>
                <a:cs typeface="Times New Roman" pitchFamily="18" charset="0"/>
              </a:rPr>
              <a:t>, …, </a:t>
            </a:r>
            <a:r>
              <a:rPr lang="en-US" altLang="zh-CN" i="1" dirty="0" err="1">
                <a:latin typeface="Times New Roman" pitchFamily="18" charset="0"/>
                <a:cs typeface="Times New Roman" pitchFamily="18" charset="0"/>
              </a:rPr>
              <a:t>x</a:t>
            </a:r>
            <a:r>
              <a:rPr lang="en-US" altLang="zh-CN" i="1" baseline="-25000" dirty="0" err="1">
                <a:latin typeface="Times New Roman" pitchFamily="18" charset="0"/>
                <a:cs typeface="Times New Roman" pitchFamily="18" charset="0"/>
              </a:rPr>
              <a:t>n</a:t>
            </a:r>
            <a:r>
              <a:rPr lang="en-US" altLang="zh-CN" dirty="0">
                <a:latin typeface="Times New Roman" pitchFamily="18" charset="0"/>
                <a:cs typeface="Times New Roman" pitchFamily="18" charset="0"/>
              </a:rPr>
              <a:t> that makes F = 1?</a:t>
            </a:r>
          </a:p>
          <a:p>
            <a:pPr>
              <a:buFontTx/>
              <a:buNone/>
              <a:defRPr/>
            </a:pPr>
            <a:endParaRPr lang="en-US" altLang="zh-CN" dirty="0">
              <a:latin typeface="Times New Roman" pitchFamily="18" charset="0"/>
              <a:cs typeface="Times New Roman" pitchFamily="18" charset="0"/>
            </a:endParaRPr>
          </a:p>
          <a:p>
            <a:pPr>
              <a:defRPr/>
            </a:pPr>
            <a:r>
              <a:rPr lang="en-US" altLang="zh-CN" dirty="0">
                <a:latin typeface="Times New Roman" pitchFamily="18" charset="0"/>
                <a:cs typeface="Times New Roman" pitchFamily="18" charset="0"/>
              </a:rPr>
              <a:t>Still NP-complete</a:t>
            </a:r>
          </a:p>
          <a:p>
            <a:pPr>
              <a:defRPr/>
            </a:pPr>
            <a:r>
              <a:rPr lang="en-US" altLang="zh-CN" dirty="0">
                <a:latin typeface="Times New Roman" pitchFamily="18" charset="0"/>
                <a:cs typeface="Times New Roman" pitchFamily="18" charset="0"/>
              </a:rPr>
              <a:t>General SAT can be reduced to 3-SAT.</a:t>
            </a:r>
          </a:p>
        </p:txBody>
      </p:sp>
      <p:sp>
        <p:nvSpPr>
          <p:cNvPr id="33795"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3796"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3797" name="TextBox 9"/>
          <p:cNvSpPr txBox="1">
            <a:spLocks noChangeArrowheads="1"/>
          </p:cNvSpPr>
          <p:nvPr/>
        </p:nvSpPr>
        <p:spPr bwMode="auto">
          <a:xfrm>
            <a:off x="827088" y="4622800"/>
            <a:ext cx="7850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3</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5</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3</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4</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5</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4</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3-SAT: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4819"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412875"/>
            <a:ext cx="7418388" cy="523875"/>
          </a:xfrm>
        </p:spPr>
        <p:txBody>
          <a:bodyPr lIns="92075" tIns="46038" rIns="92075" bIns="46038">
            <a:spAutoFit/>
          </a:bodyPr>
          <a:lstStyle/>
          <a:p>
            <a:pPr>
              <a:defRPr/>
            </a:pPr>
            <a:r>
              <a:rPr lang="en-US" altLang="zh-CN" sz="2800" dirty="0">
                <a:latin typeface="Times New Roman" pitchFamily="18" charset="0"/>
                <a:cs typeface="Times New Roman" pitchFamily="18" charset="0"/>
              </a:rPr>
              <a:t>2-SAT is solvable in linear time.</a:t>
            </a:r>
          </a:p>
        </p:txBody>
      </p:sp>
      <p:sp>
        <p:nvSpPr>
          <p:cNvPr id="35843"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3-SAT: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5844"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412875"/>
            <a:ext cx="7418388" cy="1041400"/>
          </a:xfrm>
        </p:spPr>
        <p:txBody>
          <a:bodyPr lIns="92075" tIns="46038" rIns="92075" bIns="46038">
            <a:spAutoFit/>
          </a:bodyPr>
          <a:lstStyle/>
          <a:p>
            <a:pPr>
              <a:defRPr/>
            </a:pPr>
            <a:r>
              <a:rPr lang="en-US" altLang="zh-CN" sz="2800" dirty="0">
                <a:latin typeface="Times New Roman" pitchFamily="18" charset="0"/>
                <a:cs typeface="Times New Roman" pitchFamily="18" charset="0"/>
              </a:rPr>
              <a:t>2-SAT is solvable in linear time.</a:t>
            </a:r>
          </a:p>
          <a:p>
            <a:pPr>
              <a:defRPr/>
            </a:pPr>
            <a:r>
              <a:rPr lang="en-US" altLang="zh-CN" sz="2800" dirty="0">
                <a:latin typeface="Times New Roman" pitchFamily="18" charset="0"/>
                <a:cs typeface="Times New Roman" pitchFamily="18" charset="0"/>
              </a:rPr>
              <a:t>An algorithm for 3-SAT</a:t>
            </a:r>
          </a:p>
        </p:txBody>
      </p:sp>
      <p:sp>
        <p:nvSpPr>
          <p:cNvPr id="36867"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3-SAT: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6868"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6869" name="TextBox 11"/>
          <p:cNvSpPr txBox="1">
            <a:spLocks noChangeArrowheads="1"/>
          </p:cNvSpPr>
          <p:nvPr/>
        </p:nvSpPr>
        <p:spPr bwMode="auto">
          <a:xfrm>
            <a:off x="1042988" y="2530475"/>
            <a:ext cx="731520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Algorithm-3SAT-I(F)       </a:t>
            </a:r>
            <a:r>
              <a:rPr lang="en-US" altLang="zh-CN" sz="2000">
                <a:latin typeface="Times New Roman" panose="02020603050405020304" pitchFamily="18" charset="0"/>
                <a:cs typeface="Times New Roman" panose="02020603050405020304" pitchFamily="18" charset="0"/>
              </a:rPr>
              <a:t>[Monien-Speckenmeyer’ 85]</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 </a:t>
            </a:r>
            <a:r>
              <a:rPr lang="en-US" altLang="zh-CN" sz="2000">
                <a:solidFill>
                  <a:srgbClr val="FFC000"/>
                </a:solidFill>
                <a:latin typeface="Times New Roman" panose="02020603050405020304" pitchFamily="18" charset="0"/>
                <a:cs typeface="Times New Roman" panose="02020603050405020304" pitchFamily="18" charset="0"/>
              </a:rPr>
              <a:t>if </a:t>
            </a:r>
            <a:r>
              <a:rPr lang="en-US" altLang="zh-CN" sz="2000">
                <a:latin typeface="Times New Roman" panose="02020603050405020304" pitchFamily="18" charset="0"/>
                <a:cs typeface="Times New Roman" panose="02020603050405020304" pitchFamily="18" charset="0"/>
              </a:rPr>
              <a:t>there is no 3-clauses </a:t>
            </a:r>
            <a:r>
              <a:rPr lang="en-US" altLang="zh-CN" sz="2000">
                <a:solidFill>
                  <a:srgbClr val="FFC000"/>
                </a:solidFill>
                <a:latin typeface="Times New Roman" panose="02020603050405020304" pitchFamily="18" charset="0"/>
                <a:cs typeface="Times New Roman" panose="02020603050405020304" pitchFamily="18" charset="0"/>
              </a:rPr>
              <a:t>then </a:t>
            </a:r>
            <a:r>
              <a:rPr lang="en-US" altLang="zh-CN" sz="2000">
                <a:latin typeface="Times New Roman" panose="02020603050405020304" pitchFamily="18" charset="0"/>
                <a:cs typeface="Times New Roman" panose="02020603050405020304" pitchFamily="18" charset="0"/>
              </a:rPr>
              <a:t>solve the problem directly, stop;</a:t>
            </a: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2. pick a 3-clause</a:t>
            </a:r>
            <a:r>
              <a:rPr lang="en-US" altLang="zh-CN" sz="2000">
                <a:latin typeface="Cambria Math" panose="02040503050406030204" pitchFamily="18" charset="0"/>
                <a:ea typeface="Cambria Math" panose="020405030504060302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1800" b="1">
                <a:latin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1800" b="1">
                <a:latin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3</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3. recursively call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Algorithm-3SAT-I(F[</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rPr>
              <a:t>=</a:t>
            </a:r>
            <a:r>
              <a:rPr lang="en-US" altLang="zh-CN" sz="2000">
                <a:latin typeface="Times New Roman" panose="02020603050405020304" pitchFamily="18" charset="0"/>
              </a:rPr>
              <a:t> 1</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Algorithm-3SAT-I(F[</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rPr>
              <a:t>=</a:t>
            </a:r>
            <a:r>
              <a:rPr lang="en-US" altLang="zh-CN" sz="2000">
                <a:latin typeface="Times New Roman" panose="02020603050405020304" pitchFamily="18" charset="0"/>
              </a:rPr>
              <a:t> 0;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a:latin typeface="Times New Roman" panose="02020603050405020304" pitchFamily="18" charset="0"/>
              </a:rPr>
              <a:t> 1</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Algorithm-3SAT-I(F[</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rPr>
              <a:t>=</a:t>
            </a:r>
            <a:r>
              <a:rPr lang="en-US" altLang="zh-CN" sz="2000">
                <a:latin typeface="Times New Roman" panose="02020603050405020304" pitchFamily="18" charset="0"/>
              </a:rPr>
              <a:t> 0;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a:latin typeface="Times New Roman" panose="02020603050405020304" pitchFamily="18" charset="0"/>
              </a:rPr>
              <a:t> 0;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3</a:t>
            </a:r>
            <a:r>
              <a:rPr lang="en-US" altLang="zh-CN" sz="2000" b="1">
                <a:latin typeface="Times New Roman" panose="02020603050405020304" pitchFamily="18" charset="0"/>
              </a:rPr>
              <a:t>=</a:t>
            </a:r>
            <a:r>
              <a:rPr lang="en-US" altLang="zh-CN" sz="2000">
                <a:latin typeface="Times New Roman" panose="02020603050405020304" pitchFamily="18" charset="0"/>
              </a:rPr>
              <a:t> 1</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4. return (“yes”) if and only if at least one of the above return “yes”).</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412875"/>
            <a:ext cx="7418388" cy="1041400"/>
          </a:xfrm>
        </p:spPr>
        <p:txBody>
          <a:bodyPr lIns="92075" tIns="46038" rIns="92075" bIns="46038">
            <a:spAutoFit/>
          </a:bodyPr>
          <a:lstStyle/>
          <a:p>
            <a:pPr>
              <a:defRPr/>
            </a:pPr>
            <a:r>
              <a:rPr lang="en-US" altLang="zh-CN" sz="2800" dirty="0">
                <a:latin typeface="Times New Roman" pitchFamily="18" charset="0"/>
                <a:cs typeface="Times New Roman" pitchFamily="18" charset="0"/>
              </a:rPr>
              <a:t>2-SAT is solvable in linear time.</a:t>
            </a:r>
          </a:p>
          <a:p>
            <a:pPr>
              <a:defRPr/>
            </a:pPr>
            <a:r>
              <a:rPr lang="en-US" altLang="zh-CN" sz="2800" dirty="0">
                <a:latin typeface="Times New Roman" pitchFamily="18" charset="0"/>
                <a:cs typeface="Times New Roman" pitchFamily="18" charset="0"/>
              </a:rPr>
              <a:t>An algorithm for 3-SAT</a:t>
            </a:r>
          </a:p>
        </p:txBody>
      </p:sp>
      <p:sp>
        <p:nvSpPr>
          <p:cNvPr id="37891"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3-SAT: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7892"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7893" name="TextBox 11"/>
          <p:cNvSpPr txBox="1">
            <a:spLocks noChangeArrowheads="1"/>
          </p:cNvSpPr>
          <p:nvPr/>
        </p:nvSpPr>
        <p:spPr bwMode="auto">
          <a:xfrm>
            <a:off x="1042988" y="2530475"/>
            <a:ext cx="7250112"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Algorithm-3SAT-I(F)       </a:t>
            </a:r>
            <a:r>
              <a:rPr lang="en-US" altLang="zh-CN" sz="2000">
                <a:latin typeface="Times New Roman" panose="02020603050405020304" pitchFamily="18" charset="0"/>
                <a:cs typeface="Times New Roman" panose="02020603050405020304" pitchFamily="18" charset="0"/>
              </a:rPr>
              <a:t>[Monien-Speckenmeyer’ 85]</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 </a:t>
            </a:r>
            <a:r>
              <a:rPr lang="en-US" altLang="zh-CN" sz="2000">
                <a:solidFill>
                  <a:srgbClr val="FFC000"/>
                </a:solidFill>
                <a:latin typeface="Times New Roman" panose="02020603050405020304" pitchFamily="18" charset="0"/>
                <a:cs typeface="Times New Roman" panose="02020603050405020304" pitchFamily="18" charset="0"/>
              </a:rPr>
              <a:t>if </a:t>
            </a:r>
            <a:r>
              <a:rPr lang="en-US" altLang="zh-CN" sz="2000">
                <a:latin typeface="Times New Roman" panose="02020603050405020304" pitchFamily="18" charset="0"/>
                <a:cs typeface="Times New Roman" panose="02020603050405020304" pitchFamily="18" charset="0"/>
              </a:rPr>
              <a:t>there is no 3-clauses </a:t>
            </a:r>
            <a:r>
              <a:rPr lang="en-US" altLang="zh-CN" sz="2000">
                <a:solidFill>
                  <a:srgbClr val="FFC000"/>
                </a:solidFill>
                <a:latin typeface="Times New Roman" panose="02020603050405020304" pitchFamily="18" charset="0"/>
                <a:cs typeface="Times New Roman" panose="02020603050405020304" pitchFamily="18" charset="0"/>
              </a:rPr>
              <a:t>then </a:t>
            </a:r>
            <a:r>
              <a:rPr lang="en-US" altLang="zh-CN" sz="2000">
                <a:latin typeface="Times New Roman" panose="02020603050405020304" pitchFamily="18" charset="0"/>
                <a:cs typeface="Times New Roman" panose="02020603050405020304" pitchFamily="18" charset="0"/>
              </a:rPr>
              <a:t>solve the problem directly, stop;</a:t>
            </a: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2. pick a 3-clause</a:t>
            </a:r>
            <a:r>
              <a:rPr lang="en-US" altLang="zh-CN" sz="2000">
                <a:latin typeface="Cambria Math" panose="02040503050406030204" pitchFamily="18" charset="0"/>
                <a:ea typeface="Cambria Math" panose="020405030504060302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1800" b="1">
                <a:latin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1800" b="1">
                <a:latin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3</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3. recursively call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Algorithm-3SAT-I(F[</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rPr>
              <a:t>=</a:t>
            </a:r>
            <a:r>
              <a:rPr lang="en-US" altLang="zh-CN" sz="2000">
                <a:latin typeface="Times New Roman" panose="02020603050405020304" pitchFamily="18" charset="0"/>
              </a:rPr>
              <a:t> 1</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Algorithm-3SAT-I(F[</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rPr>
              <a:t>=</a:t>
            </a:r>
            <a:r>
              <a:rPr lang="en-US" altLang="zh-CN" sz="2000">
                <a:latin typeface="Times New Roman" panose="02020603050405020304" pitchFamily="18" charset="0"/>
              </a:rPr>
              <a:t> 0;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a:latin typeface="Times New Roman" panose="02020603050405020304" pitchFamily="18" charset="0"/>
              </a:rPr>
              <a:t> 1</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Algorithm-3SAT-I(F[</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rPr>
              <a:t>=</a:t>
            </a:r>
            <a:r>
              <a:rPr lang="en-US" altLang="zh-CN" sz="2000">
                <a:latin typeface="Times New Roman" panose="02020603050405020304" pitchFamily="18" charset="0"/>
              </a:rPr>
              <a:t> 0;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a:latin typeface="Times New Roman" panose="02020603050405020304" pitchFamily="18" charset="0"/>
              </a:rPr>
              <a:t> 0;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3</a:t>
            </a:r>
            <a:r>
              <a:rPr lang="en-US" altLang="zh-CN" sz="2000" b="1">
                <a:latin typeface="Times New Roman" panose="02020603050405020304" pitchFamily="18" charset="0"/>
              </a:rPr>
              <a:t>=</a:t>
            </a:r>
            <a:r>
              <a:rPr lang="en-US" altLang="zh-CN" sz="2000">
                <a:latin typeface="Times New Roman" panose="02020603050405020304" pitchFamily="18" charset="0"/>
              </a:rPr>
              <a:t> 1</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4. return (“yes”) if and only if at least one of the above return “yes”).</a:t>
            </a:r>
          </a:p>
        </p:txBody>
      </p:sp>
      <p:sp>
        <p:nvSpPr>
          <p:cNvPr id="37894" name="TextBox 15"/>
          <p:cNvSpPr txBox="1">
            <a:spLocks noChangeArrowheads="1"/>
          </p:cNvSpPr>
          <p:nvPr/>
        </p:nvSpPr>
        <p:spPr bwMode="auto">
          <a:xfrm>
            <a:off x="971550" y="5199063"/>
            <a:ext cx="4835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solidFill>
                  <a:srgbClr val="FFC000"/>
                </a:solidFill>
                <a:latin typeface="Times New Roman" panose="02020603050405020304" pitchFamily="18" charset="0"/>
                <a:cs typeface="Times New Roman" panose="02020603050405020304" pitchFamily="18" charset="0"/>
              </a:rPr>
              <a:t>Time complexity T(</a:t>
            </a:r>
            <a:r>
              <a:rPr lang="en-US" altLang="zh-CN" sz="2400" i="1">
                <a:solidFill>
                  <a:srgbClr val="FFC000"/>
                </a:solidFill>
                <a:latin typeface="Times New Roman" panose="02020603050405020304" pitchFamily="18" charset="0"/>
                <a:cs typeface="Times New Roman" panose="02020603050405020304" pitchFamily="18" charset="0"/>
              </a:rPr>
              <a:t>n</a:t>
            </a:r>
            <a:r>
              <a:rPr lang="en-US" altLang="zh-CN" sz="2400">
                <a:solidFill>
                  <a:srgbClr val="FFC000"/>
                </a:solidFill>
                <a:latin typeface="Times New Roman" panose="02020603050405020304" pitchFamily="18" charset="0"/>
                <a:cs typeface="Times New Roman" panose="02020603050405020304" pitchFamily="18" charset="0"/>
              </a:rPr>
              <a:t>) on </a:t>
            </a:r>
            <a:r>
              <a:rPr lang="en-US" altLang="zh-CN" sz="2400" i="1">
                <a:solidFill>
                  <a:srgbClr val="FFC000"/>
                </a:solidFill>
                <a:latin typeface="Times New Roman" panose="02020603050405020304" pitchFamily="18" charset="0"/>
                <a:cs typeface="Times New Roman" panose="02020603050405020304" pitchFamily="18" charset="0"/>
              </a:rPr>
              <a:t>n</a:t>
            </a:r>
            <a:r>
              <a:rPr lang="en-US" altLang="zh-CN" sz="2400">
                <a:solidFill>
                  <a:srgbClr val="FFC000"/>
                </a:solidFill>
                <a:latin typeface="Times New Roman" panose="02020603050405020304" pitchFamily="18" charset="0"/>
                <a:cs typeface="Times New Roman" panose="02020603050405020304" pitchFamily="18" charset="0"/>
              </a:rPr>
              <a:t> variables?</a:t>
            </a:r>
            <a:endParaRPr lang="zh-CN" altLang="en-US" sz="2400">
              <a:solidFill>
                <a:srgbClr val="FFC000"/>
              </a:solidFill>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412875"/>
            <a:ext cx="7418388" cy="1041400"/>
          </a:xfrm>
        </p:spPr>
        <p:txBody>
          <a:bodyPr lIns="92075" tIns="46038" rIns="92075" bIns="46038">
            <a:spAutoFit/>
          </a:bodyPr>
          <a:lstStyle/>
          <a:p>
            <a:pPr>
              <a:defRPr/>
            </a:pPr>
            <a:r>
              <a:rPr lang="en-US" altLang="zh-CN" sz="2800" dirty="0">
                <a:latin typeface="Times New Roman" pitchFamily="18" charset="0"/>
                <a:cs typeface="Times New Roman" pitchFamily="18" charset="0"/>
              </a:rPr>
              <a:t>2-SAT is solvable in linear time.</a:t>
            </a:r>
          </a:p>
          <a:p>
            <a:pPr>
              <a:defRPr/>
            </a:pPr>
            <a:r>
              <a:rPr lang="en-US" altLang="zh-CN" sz="2800" dirty="0">
                <a:latin typeface="Times New Roman" pitchFamily="18" charset="0"/>
                <a:cs typeface="Times New Roman" pitchFamily="18" charset="0"/>
              </a:rPr>
              <a:t>An algorithm for 3-SAT</a:t>
            </a:r>
          </a:p>
        </p:txBody>
      </p:sp>
      <p:sp>
        <p:nvSpPr>
          <p:cNvPr id="38915"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3-SAT: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8916"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8917" name="TextBox 11"/>
          <p:cNvSpPr txBox="1">
            <a:spLocks noChangeArrowheads="1"/>
          </p:cNvSpPr>
          <p:nvPr/>
        </p:nvSpPr>
        <p:spPr bwMode="auto">
          <a:xfrm>
            <a:off x="1042988" y="2530475"/>
            <a:ext cx="731520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Algorithm-3SAT-I(F)       </a:t>
            </a:r>
            <a:r>
              <a:rPr lang="en-US" altLang="zh-CN" sz="2000">
                <a:latin typeface="Times New Roman" panose="02020603050405020304" pitchFamily="18" charset="0"/>
                <a:cs typeface="Times New Roman" panose="02020603050405020304" pitchFamily="18" charset="0"/>
              </a:rPr>
              <a:t>[Monien-Speckenmeyer’ 85]</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 </a:t>
            </a:r>
            <a:r>
              <a:rPr lang="en-US" altLang="zh-CN" sz="2000">
                <a:solidFill>
                  <a:srgbClr val="FFC000"/>
                </a:solidFill>
                <a:latin typeface="Times New Roman" panose="02020603050405020304" pitchFamily="18" charset="0"/>
                <a:cs typeface="Times New Roman" panose="02020603050405020304" pitchFamily="18" charset="0"/>
              </a:rPr>
              <a:t>if </a:t>
            </a:r>
            <a:r>
              <a:rPr lang="en-US" altLang="zh-CN" sz="2000">
                <a:latin typeface="Times New Roman" panose="02020603050405020304" pitchFamily="18" charset="0"/>
                <a:cs typeface="Times New Roman" panose="02020603050405020304" pitchFamily="18" charset="0"/>
              </a:rPr>
              <a:t>there is no 3-clauses </a:t>
            </a:r>
            <a:r>
              <a:rPr lang="en-US" altLang="zh-CN" sz="2000">
                <a:solidFill>
                  <a:srgbClr val="FFC000"/>
                </a:solidFill>
                <a:latin typeface="Times New Roman" panose="02020603050405020304" pitchFamily="18" charset="0"/>
                <a:cs typeface="Times New Roman" panose="02020603050405020304" pitchFamily="18" charset="0"/>
              </a:rPr>
              <a:t>then </a:t>
            </a:r>
            <a:r>
              <a:rPr lang="en-US" altLang="zh-CN" sz="2000">
                <a:latin typeface="Times New Roman" panose="02020603050405020304" pitchFamily="18" charset="0"/>
                <a:cs typeface="Times New Roman" panose="02020603050405020304" pitchFamily="18" charset="0"/>
              </a:rPr>
              <a:t>solve the problem directly, stop;</a:t>
            </a: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2. pick a 3-clause</a:t>
            </a:r>
            <a:r>
              <a:rPr lang="en-US" altLang="zh-CN" sz="2000">
                <a:latin typeface="Cambria Math" panose="02040503050406030204" pitchFamily="18" charset="0"/>
                <a:ea typeface="Cambria Math" panose="020405030504060302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1800" b="1">
                <a:latin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1800" b="1">
                <a:latin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3</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3. recursively call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Algorithm-3SAT-I(F[</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rPr>
              <a:t>=</a:t>
            </a:r>
            <a:r>
              <a:rPr lang="en-US" altLang="zh-CN" sz="2000">
                <a:latin typeface="Times New Roman" panose="02020603050405020304" pitchFamily="18" charset="0"/>
              </a:rPr>
              <a:t> 1</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Algorithm-3SAT-I(F[</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rPr>
              <a:t>=</a:t>
            </a:r>
            <a:r>
              <a:rPr lang="en-US" altLang="zh-CN" sz="2000">
                <a:latin typeface="Times New Roman" panose="02020603050405020304" pitchFamily="18" charset="0"/>
              </a:rPr>
              <a:t> 0;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a:latin typeface="Times New Roman" panose="02020603050405020304" pitchFamily="18" charset="0"/>
              </a:rPr>
              <a:t> 1</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Algorithm-3SAT-I(F[</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rPr>
              <a:t>=</a:t>
            </a:r>
            <a:r>
              <a:rPr lang="en-US" altLang="zh-CN" sz="2000">
                <a:latin typeface="Times New Roman" panose="02020603050405020304" pitchFamily="18" charset="0"/>
              </a:rPr>
              <a:t> 0;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a:latin typeface="Times New Roman" panose="02020603050405020304" pitchFamily="18" charset="0"/>
              </a:rPr>
              <a:t> 0;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3</a:t>
            </a:r>
            <a:r>
              <a:rPr lang="en-US" altLang="zh-CN" sz="2000" b="1">
                <a:latin typeface="Times New Roman" panose="02020603050405020304" pitchFamily="18" charset="0"/>
              </a:rPr>
              <a:t>=</a:t>
            </a:r>
            <a:r>
              <a:rPr lang="en-US" altLang="zh-CN" sz="2000">
                <a:latin typeface="Times New Roman" panose="02020603050405020304" pitchFamily="18" charset="0"/>
              </a:rPr>
              <a:t> 1</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4. return (“yes”) if and only if at least one of the above return “yes”).</a:t>
            </a:r>
          </a:p>
        </p:txBody>
      </p:sp>
      <p:sp>
        <p:nvSpPr>
          <p:cNvPr id="38918" name="TextBox 15"/>
          <p:cNvSpPr txBox="1">
            <a:spLocks noChangeArrowheads="1"/>
          </p:cNvSpPr>
          <p:nvPr/>
        </p:nvSpPr>
        <p:spPr bwMode="auto">
          <a:xfrm>
            <a:off x="971550" y="5199063"/>
            <a:ext cx="4835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solidFill>
                  <a:srgbClr val="FFC000"/>
                </a:solidFill>
                <a:latin typeface="Times New Roman" panose="02020603050405020304" pitchFamily="18" charset="0"/>
                <a:cs typeface="Times New Roman" panose="02020603050405020304" pitchFamily="18" charset="0"/>
              </a:rPr>
              <a:t>Time complexity T(</a:t>
            </a:r>
            <a:r>
              <a:rPr lang="en-US" altLang="zh-CN" sz="2400" i="1">
                <a:solidFill>
                  <a:srgbClr val="FFC000"/>
                </a:solidFill>
                <a:latin typeface="Times New Roman" panose="02020603050405020304" pitchFamily="18" charset="0"/>
                <a:cs typeface="Times New Roman" panose="02020603050405020304" pitchFamily="18" charset="0"/>
              </a:rPr>
              <a:t>n</a:t>
            </a:r>
            <a:r>
              <a:rPr lang="en-US" altLang="zh-CN" sz="2400">
                <a:solidFill>
                  <a:srgbClr val="FFC000"/>
                </a:solidFill>
                <a:latin typeface="Times New Roman" panose="02020603050405020304" pitchFamily="18" charset="0"/>
                <a:cs typeface="Times New Roman" panose="02020603050405020304" pitchFamily="18" charset="0"/>
              </a:rPr>
              <a:t>) on </a:t>
            </a:r>
            <a:r>
              <a:rPr lang="en-US" altLang="zh-CN" sz="2400" i="1">
                <a:solidFill>
                  <a:srgbClr val="FFC000"/>
                </a:solidFill>
                <a:latin typeface="Times New Roman" panose="02020603050405020304" pitchFamily="18" charset="0"/>
                <a:cs typeface="Times New Roman" panose="02020603050405020304" pitchFamily="18" charset="0"/>
              </a:rPr>
              <a:t>n</a:t>
            </a:r>
            <a:r>
              <a:rPr lang="en-US" altLang="zh-CN" sz="2400">
                <a:solidFill>
                  <a:srgbClr val="FFC000"/>
                </a:solidFill>
                <a:latin typeface="Times New Roman" panose="02020603050405020304" pitchFamily="18" charset="0"/>
                <a:cs typeface="Times New Roman" panose="02020603050405020304" pitchFamily="18" charset="0"/>
              </a:rPr>
              <a:t> variables?</a:t>
            </a:r>
            <a:endParaRPr lang="zh-CN" altLang="en-US" sz="2400">
              <a:solidFill>
                <a:srgbClr val="FFC000"/>
              </a:solidFill>
              <a:latin typeface="Times New Roman" panose="02020603050405020304" pitchFamily="18" charset="0"/>
              <a:cs typeface="Times New Roman" panose="02020603050405020304" pitchFamily="18" charset="0"/>
            </a:endParaRPr>
          </a:p>
        </p:txBody>
      </p:sp>
      <p:sp>
        <p:nvSpPr>
          <p:cNvPr id="38919" name="TextBox 16"/>
          <p:cNvSpPr txBox="1">
            <a:spLocks noChangeArrowheads="1"/>
          </p:cNvSpPr>
          <p:nvPr/>
        </p:nvSpPr>
        <p:spPr bwMode="auto">
          <a:xfrm>
            <a:off x="1268413" y="5630863"/>
            <a:ext cx="68897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latin typeface="Times New Roman" panose="02020603050405020304" pitchFamily="18" charset="0"/>
                <a:cs typeface="Times New Roman" panose="02020603050405020304" pitchFamily="18" charset="0"/>
              </a:rPr>
              <a:t>T(</a:t>
            </a:r>
            <a:r>
              <a:rPr lang="en-US" altLang="zh-CN" sz="2400" i="1">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 = T(</a:t>
            </a:r>
            <a:r>
              <a:rPr lang="en-US" altLang="zh-CN" sz="2400" i="1">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-1) + T(</a:t>
            </a:r>
            <a:r>
              <a:rPr lang="en-US" altLang="zh-CN" sz="2400" i="1">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-2) + T(</a:t>
            </a:r>
            <a:r>
              <a:rPr lang="en-US" altLang="zh-CN" sz="2400" i="1">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-3)   </a:t>
            </a:r>
            <a:r>
              <a:rPr lang="en-US" altLang="zh-CN" sz="2400">
                <a:latin typeface="Cambria Math" panose="02040503050406030204" pitchFamily="18" charset="0"/>
                <a:ea typeface="Cambria Math" panose="02040503050406030204" pitchFamily="18" charset="0"/>
                <a:cs typeface="Times New Roman" panose="02020603050405020304" pitchFamily="18" charset="0"/>
              </a:rPr>
              <a:t>⇒</a:t>
            </a:r>
            <a:r>
              <a:rPr lang="en-US" altLang="zh-CN" sz="2400">
                <a:latin typeface="Times New Roman" panose="02020603050405020304" pitchFamily="18" charset="0"/>
                <a:cs typeface="Times New Roman" panose="02020603050405020304" pitchFamily="18" charset="0"/>
              </a:rPr>
              <a:t>   </a:t>
            </a:r>
            <a:r>
              <a:rPr lang="en-US" altLang="zh-CN" sz="2400">
                <a:solidFill>
                  <a:srgbClr val="FFC000"/>
                </a:solidFill>
                <a:latin typeface="Times New Roman" panose="02020603050405020304" pitchFamily="18" charset="0"/>
                <a:cs typeface="Times New Roman" panose="02020603050405020304" pitchFamily="18" charset="0"/>
              </a:rPr>
              <a:t>T(</a:t>
            </a:r>
            <a:r>
              <a:rPr lang="en-US" altLang="zh-CN" sz="2400" i="1">
                <a:solidFill>
                  <a:srgbClr val="FFC000"/>
                </a:solidFill>
                <a:latin typeface="Times New Roman" panose="02020603050405020304" pitchFamily="18" charset="0"/>
                <a:cs typeface="Times New Roman" panose="02020603050405020304" pitchFamily="18" charset="0"/>
              </a:rPr>
              <a:t>n</a:t>
            </a:r>
            <a:r>
              <a:rPr lang="en-US" altLang="zh-CN" sz="2400">
                <a:solidFill>
                  <a:srgbClr val="FFC000"/>
                </a:solidFill>
                <a:latin typeface="Times New Roman" panose="02020603050405020304" pitchFamily="18" charset="0"/>
                <a:cs typeface="Times New Roman" panose="02020603050405020304" pitchFamily="18" charset="0"/>
              </a:rPr>
              <a:t>) = O*(1.84</a:t>
            </a:r>
            <a:r>
              <a:rPr lang="en-US" altLang="zh-CN" sz="2400" i="1" baseline="30000">
                <a:solidFill>
                  <a:srgbClr val="FFC000"/>
                </a:solidFill>
                <a:latin typeface="Times New Roman" panose="02020603050405020304" pitchFamily="18" charset="0"/>
                <a:cs typeface="Times New Roman" panose="02020603050405020304" pitchFamily="18" charset="0"/>
              </a:rPr>
              <a:t>n</a:t>
            </a:r>
            <a:r>
              <a:rPr lang="en-US" altLang="zh-CN" sz="2400">
                <a:solidFill>
                  <a:srgbClr val="FFC000"/>
                </a:solidFill>
                <a:latin typeface="Times New Roman" panose="02020603050405020304" pitchFamily="18" charset="0"/>
                <a:cs typeface="Times New Roman" panose="02020603050405020304" pitchFamily="18" charset="0"/>
              </a:rPr>
              <a:t>)</a:t>
            </a:r>
            <a:endParaRPr lang="zh-CN" altLang="en-US" sz="2400">
              <a:solidFill>
                <a:srgbClr val="FFC000"/>
              </a:solidFill>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412875"/>
            <a:ext cx="7418388" cy="1041400"/>
          </a:xfrm>
        </p:spPr>
        <p:txBody>
          <a:bodyPr lIns="92075" tIns="46038" rIns="92075" bIns="46038">
            <a:spAutoFit/>
          </a:bodyPr>
          <a:lstStyle/>
          <a:p>
            <a:pPr>
              <a:defRPr/>
            </a:pPr>
            <a:r>
              <a:rPr lang="en-US" altLang="zh-CN" sz="2800" dirty="0">
                <a:latin typeface="Times New Roman" pitchFamily="18" charset="0"/>
                <a:cs typeface="Times New Roman" pitchFamily="18" charset="0"/>
              </a:rPr>
              <a:t>2-SAT is solvable in linear time.</a:t>
            </a:r>
          </a:p>
          <a:p>
            <a:pPr>
              <a:defRPr/>
            </a:pPr>
            <a:r>
              <a:rPr lang="en-US" altLang="zh-CN" sz="2800" dirty="0">
                <a:latin typeface="Times New Roman" pitchFamily="18" charset="0"/>
                <a:cs typeface="Times New Roman" pitchFamily="18" charset="0"/>
              </a:rPr>
              <a:t>An algorithm for 3-SAT</a:t>
            </a:r>
          </a:p>
        </p:txBody>
      </p:sp>
      <p:sp>
        <p:nvSpPr>
          <p:cNvPr id="39939"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3-SAT: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9940"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9941" name="TextBox 11"/>
          <p:cNvSpPr txBox="1">
            <a:spLocks noChangeArrowheads="1"/>
          </p:cNvSpPr>
          <p:nvPr/>
        </p:nvSpPr>
        <p:spPr bwMode="auto">
          <a:xfrm>
            <a:off x="1042988" y="2530475"/>
            <a:ext cx="731520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Algorithm-3SAT-I(F)       </a:t>
            </a:r>
            <a:r>
              <a:rPr lang="en-US" altLang="zh-CN" sz="2000">
                <a:latin typeface="Times New Roman" panose="02020603050405020304" pitchFamily="18" charset="0"/>
                <a:cs typeface="Times New Roman" panose="02020603050405020304" pitchFamily="18" charset="0"/>
              </a:rPr>
              <a:t>[Monien-Speckenmeyer’ 85]</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 </a:t>
            </a:r>
            <a:r>
              <a:rPr lang="en-US" altLang="zh-CN" sz="2000">
                <a:solidFill>
                  <a:srgbClr val="FFC000"/>
                </a:solidFill>
                <a:latin typeface="Times New Roman" panose="02020603050405020304" pitchFamily="18" charset="0"/>
                <a:cs typeface="Times New Roman" panose="02020603050405020304" pitchFamily="18" charset="0"/>
              </a:rPr>
              <a:t>if </a:t>
            </a:r>
            <a:r>
              <a:rPr lang="en-US" altLang="zh-CN" sz="2000">
                <a:latin typeface="Times New Roman" panose="02020603050405020304" pitchFamily="18" charset="0"/>
                <a:cs typeface="Times New Roman" panose="02020603050405020304" pitchFamily="18" charset="0"/>
              </a:rPr>
              <a:t>there is no 3-clauses </a:t>
            </a:r>
            <a:r>
              <a:rPr lang="en-US" altLang="zh-CN" sz="2000">
                <a:solidFill>
                  <a:srgbClr val="FFC000"/>
                </a:solidFill>
                <a:latin typeface="Times New Roman" panose="02020603050405020304" pitchFamily="18" charset="0"/>
                <a:cs typeface="Times New Roman" panose="02020603050405020304" pitchFamily="18" charset="0"/>
              </a:rPr>
              <a:t>then </a:t>
            </a:r>
            <a:r>
              <a:rPr lang="en-US" altLang="zh-CN" sz="2000">
                <a:latin typeface="Times New Roman" panose="02020603050405020304" pitchFamily="18" charset="0"/>
                <a:cs typeface="Times New Roman" panose="02020603050405020304" pitchFamily="18" charset="0"/>
              </a:rPr>
              <a:t>solve the problem directly, stop;</a:t>
            </a: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2. pick a 3-clause</a:t>
            </a:r>
            <a:r>
              <a:rPr lang="en-US" altLang="zh-CN" sz="2000">
                <a:latin typeface="Cambria Math" panose="02040503050406030204" pitchFamily="18" charset="0"/>
                <a:ea typeface="Cambria Math" panose="020405030504060302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1800" b="1">
                <a:latin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1800" b="1">
                <a:latin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3</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3. recursively call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Algorithm-3SAT-I(F[</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rPr>
              <a:t>=</a:t>
            </a:r>
            <a:r>
              <a:rPr lang="en-US" altLang="zh-CN" sz="2000">
                <a:latin typeface="Times New Roman" panose="02020603050405020304" pitchFamily="18" charset="0"/>
              </a:rPr>
              <a:t> 1</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Algorithm-3SAT-I(F[</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rPr>
              <a:t>=</a:t>
            </a:r>
            <a:r>
              <a:rPr lang="en-US" altLang="zh-CN" sz="2000">
                <a:latin typeface="Times New Roman" panose="02020603050405020304" pitchFamily="18" charset="0"/>
              </a:rPr>
              <a:t> 0;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a:latin typeface="Times New Roman" panose="02020603050405020304" pitchFamily="18" charset="0"/>
              </a:rPr>
              <a:t> 1</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Algorithm-3SAT-I(F[</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rPr>
              <a:t>=</a:t>
            </a:r>
            <a:r>
              <a:rPr lang="en-US" altLang="zh-CN" sz="2000">
                <a:latin typeface="Times New Roman" panose="02020603050405020304" pitchFamily="18" charset="0"/>
              </a:rPr>
              <a:t> 0;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2000" b="1">
                <a:latin typeface="Times New Roman" panose="02020603050405020304" pitchFamily="18" charset="0"/>
              </a:rPr>
              <a:t>=</a:t>
            </a:r>
            <a:r>
              <a:rPr lang="en-US" altLang="zh-CN" sz="2000">
                <a:latin typeface="Times New Roman" panose="02020603050405020304" pitchFamily="18" charset="0"/>
              </a:rPr>
              <a:t> 0;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3</a:t>
            </a:r>
            <a:r>
              <a:rPr lang="en-US" altLang="zh-CN" sz="2000" b="1">
                <a:latin typeface="Times New Roman" panose="02020603050405020304" pitchFamily="18" charset="0"/>
              </a:rPr>
              <a:t>=</a:t>
            </a:r>
            <a:r>
              <a:rPr lang="en-US" altLang="zh-CN" sz="2000">
                <a:latin typeface="Times New Roman" panose="02020603050405020304" pitchFamily="18" charset="0"/>
              </a:rPr>
              <a:t> 1</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4. return (“yes”) if and only if at least one of the above return “yes”).</a:t>
            </a:r>
          </a:p>
        </p:txBody>
      </p:sp>
      <p:sp>
        <p:nvSpPr>
          <p:cNvPr id="39942" name="TextBox 15"/>
          <p:cNvSpPr txBox="1">
            <a:spLocks noChangeArrowheads="1"/>
          </p:cNvSpPr>
          <p:nvPr/>
        </p:nvSpPr>
        <p:spPr bwMode="auto">
          <a:xfrm>
            <a:off x="971550" y="5199063"/>
            <a:ext cx="4835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solidFill>
                  <a:srgbClr val="FFC000"/>
                </a:solidFill>
                <a:latin typeface="Times New Roman" panose="02020603050405020304" pitchFamily="18" charset="0"/>
                <a:cs typeface="Times New Roman" panose="02020603050405020304" pitchFamily="18" charset="0"/>
              </a:rPr>
              <a:t>Time complexity T(</a:t>
            </a:r>
            <a:r>
              <a:rPr lang="en-US" altLang="zh-CN" sz="2400" i="1">
                <a:solidFill>
                  <a:srgbClr val="FFC000"/>
                </a:solidFill>
                <a:latin typeface="Times New Roman" panose="02020603050405020304" pitchFamily="18" charset="0"/>
                <a:cs typeface="Times New Roman" panose="02020603050405020304" pitchFamily="18" charset="0"/>
              </a:rPr>
              <a:t>n</a:t>
            </a:r>
            <a:r>
              <a:rPr lang="en-US" altLang="zh-CN" sz="2400">
                <a:solidFill>
                  <a:srgbClr val="FFC000"/>
                </a:solidFill>
                <a:latin typeface="Times New Roman" panose="02020603050405020304" pitchFamily="18" charset="0"/>
                <a:cs typeface="Times New Roman" panose="02020603050405020304" pitchFamily="18" charset="0"/>
              </a:rPr>
              <a:t>) on </a:t>
            </a:r>
            <a:r>
              <a:rPr lang="en-US" altLang="zh-CN" sz="2400" i="1">
                <a:solidFill>
                  <a:srgbClr val="FFC000"/>
                </a:solidFill>
                <a:latin typeface="Times New Roman" panose="02020603050405020304" pitchFamily="18" charset="0"/>
                <a:cs typeface="Times New Roman" panose="02020603050405020304" pitchFamily="18" charset="0"/>
              </a:rPr>
              <a:t>n</a:t>
            </a:r>
            <a:r>
              <a:rPr lang="en-US" altLang="zh-CN" sz="2400">
                <a:solidFill>
                  <a:srgbClr val="FFC000"/>
                </a:solidFill>
                <a:latin typeface="Times New Roman" panose="02020603050405020304" pitchFamily="18" charset="0"/>
                <a:cs typeface="Times New Roman" panose="02020603050405020304" pitchFamily="18" charset="0"/>
              </a:rPr>
              <a:t> variables?</a:t>
            </a:r>
            <a:endParaRPr lang="zh-CN" altLang="en-US" sz="2400">
              <a:solidFill>
                <a:srgbClr val="FFC000"/>
              </a:solidFill>
              <a:latin typeface="Times New Roman" panose="02020603050405020304" pitchFamily="18" charset="0"/>
              <a:cs typeface="Times New Roman" panose="02020603050405020304" pitchFamily="18" charset="0"/>
            </a:endParaRPr>
          </a:p>
        </p:txBody>
      </p:sp>
      <p:sp>
        <p:nvSpPr>
          <p:cNvPr id="39943" name="TextBox 16"/>
          <p:cNvSpPr txBox="1">
            <a:spLocks noChangeArrowheads="1"/>
          </p:cNvSpPr>
          <p:nvPr/>
        </p:nvSpPr>
        <p:spPr bwMode="auto">
          <a:xfrm>
            <a:off x="1268413" y="5630863"/>
            <a:ext cx="68897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latin typeface="Times New Roman" panose="02020603050405020304" pitchFamily="18" charset="0"/>
                <a:cs typeface="Times New Roman" panose="02020603050405020304" pitchFamily="18" charset="0"/>
              </a:rPr>
              <a:t>T(</a:t>
            </a:r>
            <a:r>
              <a:rPr lang="en-US" altLang="zh-CN" sz="2400" i="1">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 = T(</a:t>
            </a:r>
            <a:r>
              <a:rPr lang="en-US" altLang="zh-CN" sz="2400" i="1">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-1) + T(</a:t>
            </a:r>
            <a:r>
              <a:rPr lang="en-US" altLang="zh-CN" sz="2400" i="1">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-2) + T(</a:t>
            </a:r>
            <a:r>
              <a:rPr lang="en-US" altLang="zh-CN" sz="2400" i="1">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-3)   </a:t>
            </a:r>
            <a:r>
              <a:rPr lang="en-US" altLang="zh-CN" sz="2400">
                <a:latin typeface="Cambria Math" panose="02040503050406030204" pitchFamily="18" charset="0"/>
                <a:ea typeface="Cambria Math" panose="02040503050406030204" pitchFamily="18" charset="0"/>
                <a:cs typeface="Times New Roman" panose="02020603050405020304" pitchFamily="18" charset="0"/>
              </a:rPr>
              <a:t>⇒</a:t>
            </a:r>
            <a:r>
              <a:rPr lang="en-US" altLang="zh-CN" sz="2400">
                <a:latin typeface="Times New Roman" panose="02020603050405020304" pitchFamily="18" charset="0"/>
                <a:cs typeface="Times New Roman" panose="02020603050405020304" pitchFamily="18" charset="0"/>
              </a:rPr>
              <a:t>   </a:t>
            </a:r>
            <a:r>
              <a:rPr lang="en-US" altLang="zh-CN" sz="2400">
                <a:solidFill>
                  <a:srgbClr val="FFC000"/>
                </a:solidFill>
                <a:latin typeface="Times New Roman" panose="02020603050405020304" pitchFamily="18" charset="0"/>
                <a:cs typeface="Times New Roman" panose="02020603050405020304" pitchFamily="18" charset="0"/>
              </a:rPr>
              <a:t>T(</a:t>
            </a:r>
            <a:r>
              <a:rPr lang="en-US" altLang="zh-CN" sz="2400" i="1">
                <a:solidFill>
                  <a:srgbClr val="FFC000"/>
                </a:solidFill>
                <a:latin typeface="Times New Roman" panose="02020603050405020304" pitchFamily="18" charset="0"/>
                <a:cs typeface="Times New Roman" panose="02020603050405020304" pitchFamily="18" charset="0"/>
              </a:rPr>
              <a:t>n</a:t>
            </a:r>
            <a:r>
              <a:rPr lang="en-US" altLang="zh-CN" sz="2400">
                <a:solidFill>
                  <a:srgbClr val="FFC000"/>
                </a:solidFill>
                <a:latin typeface="Times New Roman" panose="02020603050405020304" pitchFamily="18" charset="0"/>
                <a:cs typeface="Times New Roman" panose="02020603050405020304" pitchFamily="18" charset="0"/>
              </a:rPr>
              <a:t>) = O*(1.84</a:t>
            </a:r>
            <a:r>
              <a:rPr lang="en-US" altLang="zh-CN" sz="2400" i="1" baseline="30000">
                <a:solidFill>
                  <a:srgbClr val="FFC000"/>
                </a:solidFill>
                <a:latin typeface="Times New Roman" panose="02020603050405020304" pitchFamily="18" charset="0"/>
                <a:cs typeface="Times New Roman" panose="02020603050405020304" pitchFamily="18" charset="0"/>
              </a:rPr>
              <a:t>n</a:t>
            </a:r>
            <a:r>
              <a:rPr lang="en-US" altLang="zh-CN" sz="2400">
                <a:solidFill>
                  <a:srgbClr val="FFC000"/>
                </a:solidFill>
                <a:latin typeface="Times New Roman" panose="02020603050405020304" pitchFamily="18" charset="0"/>
                <a:cs typeface="Times New Roman" panose="02020603050405020304" pitchFamily="18" charset="0"/>
              </a:rPr>
              <a:t>)</a:t>
            </a:r>
            <a:endParaRPr lang="zh-CN" altLang="en-US" sz="2400">
              <a:solidFill>
                <a:srgbClr val="FFC000"/>
              </a:solidFill>
              <a:latin typeface="Times New Roman" panose="02020603050405020304" pitchFamily="18" charset="0"/>
              <a:cs typeface="Times New Roman" panose="02020603050405020304" pitchFamily="18" charset="0"/>
            </a:endParaRPr>
          </a:p>
        </p:txBody>
      </p:sp>
      <p:sp>
        <p:nvSpPr>
          <p:cNvPr id="39944" name="TextBox 17"/>
          <p:cNvSpPr txBox="1">
            <a:spLocks noChangeArrowheads="1"/>
          </p:cNvSpPr>
          <p:nvPr/>
        </p:nvSpPr>
        <p:spPr bwMode="auto">
          <a:xfrm>
            <a:off x="1042988" y="6064250"/>
            <a:ext cx="26098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solidFill>
                  <a:srgbClr val="FF0000"/>
                </a:solidFill>
                <a:latin typeface="Times New Roman" panose="02020603050405020304" pitchFamily="18" charset="0"/>
                <a:cs typeface="Times New Roman" panose="02020603050405020304" pitchFamily="18" charset="0"/>
              </a:rPr>
              <a:t>Better than O*(2</a:t>
            </a:r>
            <a:r>
              <a:rPr lang="en-US" altLang="zh-CN" sz="2400" i="1" baseline="30000">
                <a:solidFill>
                  <a:srgbClr val="FF0000"/>
                </a:solidFill>
                <a:latin typeface="Times New Roman" panose="02020603050405020304" pitchFamily="18" charset="0"/>
                <a:cs typeface="Times New Roman" panose="02020603050405020304" pitchFamily="18" charset="0"/>
              </a:rPr>
              <a:t>n</a:t>
            </a:r>
            <a:r>
              <a:rPr lang="en-US" altLang="zh-CN" sz="2400">
                <a:solidFill>
                  <a:srgbClr val="FF0000"/>
                </a:solidFill>
                <a:latin typeface="Times New Roman" panose="02020603050405020304" pitchFamily="18" charset="0"/>
                <a:cs typeface="Times New Roman" panose="02020603050405020304" pitchFamily="18" charset="0"/>
              </a:rPr>
              <a:t>)!</a:t>
            </a:r>
            <a:endParaRPr lang="zh-CN" altLang="en-US" sz="240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412875"/>
            <a:ext cx="7418388" cy="523875"/>
          </a:xfrm>
        </p:spPr>
        <p:txBody>
          <a:bodyPr lIns="92075" tIns="46038" rIns="92075" bIns="46038">
            <a:spAutoFit/>
          </a:bodyPr>
          <a:lstStyle/>
          <a:p>
            <a:pPr>
              <a:defRPr/>
            </a:pPr>
            <a:r>
              <a:rPr lang="en-US" altLang="zh-CN" sz="2800" dirty="0" err="1">
                <a:latin typeface="Times New Roman" pitchFamily="18" charset="0"/>
                <a:cs typeface="Times New Roman" pitchFamily="18" charset="0"/>
              </a:rPr>
              <a:t>Schöning’s</a:t>
            </a:r>
            <a:r>
              <a:rPr lang="en-US" altLang="zh-CN" sz="2800" dirty="0">
                <a:latin typeface="Times New Roman" pitchFamily="18" charset="0"/>
                <a:cs typeface="Times New Roman" pitchFamily="18" charset="0"/>
              </a:rPr>
              <a:t> algorithm </a:t>
            </a:r>
            <a:r>
              <a:rPr lang="en-US" altLang="zh-CN" sz="2000" dirty="0">
                <a:latin typeface="Times New Roman" pitchFamily="18" charset="0"/>
                <a:cs typeface="Times New Roman" pitchFamily="18" charset="0"/>
              </a:rPr>
              <a:t>[Schöning’99]</a:t>
            </a:r>
          </a:p>
        </p:txBody>
      </p:sp>
      <p:sp>
        <p:nvSpPr>
          <p:cNvPr id="40963"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3-SAT: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0964"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412875"/>
            <a:ext cx="7418388" cy="523875"/>
          </a:xfrm>
        </p:spPr>
        <p:txBody>
          <a:bodyPr lIns="92075" tIns="46038" rIns="92075" bIns="46038">
            <a:spAutoFit/>
          </a:bodyPr>
          <a:lstStyle/>
          <a:p>
            <a:pPr>
              <a:defRPr/>
            </a:pPr>
            <a:r>
              <a:rPr lang="en-US" altLang="zh-CN" sz="2800" dirty="0" err="1">
                <a:latin typeface="Times New Roman" pitchFamily="18" charset="0"/>
                <a:cs typeface="Times New Roman" pitchFamily="18" charset="0"/>
              </a:rPr>
              <a:t>Schöning’s</a:t>
            </a:r>
            <a:r>
              <a:rPr lang="en-US" altLang="zh-CN" sz="2800" dirty="0">
                <a:latin typeface="Times New Roman" pitchFamily="18" charset="0"/>
                <a:cs typeface="Times New Roman" pitchFamily="18" charset="0"/>
              </a:rPr>
              <a:t> algorithm </a:t>
            </a:r>
            <a:r>
              <a:rPr lang="en-US" altLang="zh-CN" sz="2000" dirty="0">
                <a:latin typeface="Times New Roman" pitchFamily="18" charset="0"/>
                <a:cs typeface="Times New Roman" pitchFamily="18" charset="0"/>
              </a:rPr>
              <a:t>[Schöning’99]</a:t>
            </a:r>
          </a:p>
        </p:txBody>
      </p:sp>
      <p:sp>
        <p:nvSpPr>
          <p:cNvPr id="41987"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3-SAT: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1988"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41989" name="TextBox 11"/>
          <p:cNvSpPr txBox="1">
            <a:spLocks noChangeArrowheads="1"/>
          </p:cNvSpPr>
          <p:nvPr/>
        </p:nvSpPr>
        <p:spPr bwMode="auto">
          <a:xfrm>
            <a:off x="1042988" y="2060575"/>
            <a:ext cx="6207125"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Schoning-Algorithm-3SAT(F) </a:t>
            </a:r>
            <a:endParaRPr lang="en-US" altLang="zh-CN" sz="2000">
              <a:latin typeface="Times New Roman" panose="02020603050405020304" pitchFamily="18" charset="0"/>
              <a:cs typeface="Times New Roman" panose="02020603050405020304" pitchFamily="18" charset="0"/>
            </a:endParaRP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 </a:t>
            </a:r>
            <a:r>
              <a:rPr lang="en-US" altLang="zh-CN" sz="2000">
                <a:solidFill>
                  <a:srgbClr val="FFC000"/>
                </a:solidFill>
                <a:latin typeface="Times New Roman" panose="02020603050405020304" pitchFamily="18" charset="0"/>
                <a:cs typeface="Times New Roman" panose="02020603050405020304" pitchFamily="18" charset="0"/>
              </a:rPr>
              <a:t>repeat </a:t>
            </a:r>
            <a:r>
              <a:rPr lang="en-US" altLang="zh-CN" sz="2000">
                <a:latin typeface="Times New Roman" panose="02020603050405020304" pitchFamily="18" charset="0"/>
                <a:cs typeface="Times New Roman" panose="02020603050405020304" pitchFamily="18" charset="0"/>
              </a:rPr>
              <a:t>(4/3)</a:t>
            </a:r>
            <a:r>
              <a:rPr lang="en-US" altLang="zh-CN" sz="2000" i="1" baseline="30000">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 times</a:t>
            </a: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1.1    randomly pick an assignment </a:t>
            </a:r>
            <a:r>
              <a:rPr lang="el-GR" altLang="zh-CN" sz="2000">
                <a:latin typeface="Cambria Math" panose="02040503050406030204" pitchFamily="18" charset="0"/>
                <a:ea typeface="Cambria Math" panose="02040503050406030204" pitchFamily="18" charset="0"/>
                <a:cs typeface="Times New Roman" panose="02020603050405020304" pitchFamily="18" charset="0"/>
              </a:rPr>
              <a:t>σ</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1.2    </a:t>
            </a:r>
            <a:r>
              <a:rPr lang="en-US" altLang="zh-CN" sz="2000">
                <a:solidFill>
                  <a:srgbClr val="FFC000"/>
                </a:solidFill>
                <a:latin typeface="Times New Roman" panose="02020603050405020304" pitchFamily="18" charset="0"/>
                <a:cs typeface="Times New Roman" panose="02020603050405020304" pitchFamily="18" charset="0"/>
              </a:rPr>
              <a:t>if</a:t>
            </a:r>
            <a:r>
              <a:rPr lang="en-US" altLang="zh-CN" sz="2000">
                <a:latin typeface="Times New Roman" panose="02020603050405020304" pitchFamily="18" charset="0"/>
                <a:cs typeface="Times New Roman" panose="02020603050405020304" pitchFamily="18" charset="0"/>
              </a:rPr>
              <a:t> </a:t>
            </a:r>
            <a:r>
              <a:rPr lang="el-GR" altLang="zh-CN" sz="2000">
                <a:latin typeface="Cambria Math" panose="02040503050406030204" pitchFamily="18" charset="0"/>
              </a:rPr>
              <a:t>σ </a:t>
            </a:r>
            <a:r>
              <a:rPr lang="en-US" altLang="zh-CN" sz="2000">
                <a:latin typeface="Times New Roman" panose="02020603050405020304" pitchFamily="18" charset="0"/>
                <a:cs typeface="Times New Roman" panose="02020603050405020304" pitchFamily="18" charset="0"/>
              </a:rPr>
              <a:t>satisfies F </a:t>
            </a:r>
            <a:r>
              <a:rPr lang="en-US" altLang="zh-CN" sz="2000">
                <a:solidFill>
                  <a:srgbClr val="FFC000"/>
                </a:solidFill>
                <a:latin typeface="Times New Roman" panose="02020603050405020304" pitchFamily="18" charset="0"/>
                <a:cs typeface="Times New Roman" panose="02020603050405020304" pitchFamily="18" charset="0"/>
              </a:rPr>
              <a:t>then</a:t>
            </a:r>
            <a:r>
              <a:rPr lang="en-US" altLang="zh-CN" sz="2000">
                <a:latin typeface="Times New Roman" panose="02020603050405020304" pitchFamily="18" charset="0"/>
                <a:cs typeface="Times New Roman" panose="02020603050405020304" pitchFamily="18" charset="0"/>
              </a:rPr>
              <a:t> return (“yes”); stop;</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1.3    </a:t>
            </a:r>
            <a:r>
              <a:rPr lang="en-US" altLang="zh-CN" sz="2000">
                <a:solidFill>
                  <a:srgbClr val="FFC000"/>
                </a:solidFill>
                <a:latin typeface="Times New Roman" panose="02020603050405020304" pitchFamily="18" charset="0"/>
                <a:cs typeface="Times New Roman" panose="02020603050405020304" pitchFamily="18" charset="0"/>
              </a:rPr>
              <a:t>else</a:t>
            </a:r>
            <a:r>
              <a:rPr lang="en-US" altLang="zh-CN" sz="2000">
                <a:latin typeface="Times New Roman" panose="02020603050405020304" pitchFamily="18" charset="0"/>
                <a:cs typeface="Times New Roman" panose="02020603050405020304" pitchFamily="18" charset="0"/>
              </a:rPr>
              <a:t> \\ F is not satisfied by </a:t>
            </a:r>
            <a:r>
              <a:rPr lang="el-GR" altLang="zh-CN" sz="2000">
                <a:latin typeface="Cambria Math" panose="02040503050406030204" pitchFamily="18" charset="0"/>
              </a:rPr>
              <a:t>σ</a:t>
            </a:r>
            <a:r>
              <a:rPr lang="en-US" altLang="zh-CN" sz="2000">
                <a:latin typeface="Times New Roman" panose="02020603050405020304" pitchFamily="18" charset="0"/>
                <a:cs typeface="Times New Roman" panose="02020603050405020304" pitchFamily="18" charset="0"/>
              </a:rPr>
              <a:t>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randomly pick a clause</a:t>
            </a:r>
            <a:r>
              <a:rPr lang="en-US" altLang="zh-CN" sz="2000">
                <a:latin typeface="Cambria Math" panose="02040503050406030204" pitchFamily="18" charset="0"/>
              </a:rPr>
              <a:t> </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1600" b="1">
                <a:latin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1600" b="1">
                <a:latin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3</a:t>
            </a:r>
            <a:r>
              <a:rPr lang="en-US" altLang="zh-CN" sz="2000">
                <a:latin typeface="Times New Roman" panose="02020603050405020304" pitchFamily="18" charset="0"/>
                <a:cs typeface="Times New Roman" panose="02020603050405020304" pitchFamily="18" charset="0"/>
              </a:rPr>
              <a:t>) not satisfied by </a:t>
            </a:r>
            <a:r>
              <a:rPr lang="el-GR" altLang="zh-CN" sz="2000">
                <a:latin typeface="Cambria Math" panose="02040503050406030204" pitchFamily="18" charset="0"/>
              </a:rPr>
              <a:t>σ</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randomly pick one of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1600" b="1">
                <a:latin typeface="Times New Roman" panose="02020603050405020304" pitchFamily="18" charset="0"/>
              </a:rPr>
              <a:t>,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1600" b="1">
                <a:latin typeface="Times New Roman" panose="02020603050405020304" pitchFamily="18" charset="0"/>
              </a:rPr>
              <a:t>,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3</a:t>
            </a:r>
            <a:r>
              <a:rPr lang="en-US" altLang="zh-CN" sz="2000">
                <a:latin typeface="Times New Roman" panose="02020603050405020304" pitchFamily="18" charset="0"/>
                <a:cs typeface="Times New Roman" panose="02020603050405020304" pitchFamily="18" charset="0"/>
              </a:rPr>
              <a:t> and flip it;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1.4    </a:t>
            </a:r>
            <a:r>
              <a:rPr lang="en-US" altLang="zh-CN" sz="2000">
                <a:solidFill>
                  <a:srgbClr val="FFC000"/>
                </a:solidFill>
                <a:latin typeface="Times New Roman" panose="02020603050405020304" pitchFamily="18" charset="0"/>
                <a:cs typeface="Times New Roman" panose="02020603050405020304" pitchFamily="18" charset="0"/>
              </a:rPr>
              <a:t>repeat</a:t>
            </a:r>
            <a:r>
              <a:rPr lang="en-US" altLang="zh-CN" sz="2000">
                <a:latin typeface="Times New Roman" panose="02020603050405020304" pitchFamily="18" charset="0"/>
                <a:cs typeface="Times New Roman" panose="02020603050405020304" pitchFamily="18" charset="0"/>
              </a:rPr>
              <a:t> steps1.2-1.3 </a:t>
            </a:r>
            <a:r>
              <a:rPr lang="en-US" altLang="zh-CN" sz="2000" i="1">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 times;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2. return (“no”).</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412875"/>
            <a:ext cx="7418388" cy="523875"/>
          </a:xfrm>
        </p:spPr>
        <p:txBody>
          <a:bodyPr lIns="92075" tIns="46038" rIns="92075" bIns="46038">
            <a:spAutoFit/>
          </a:bodyPr>
          <a:lstStyle/>
          <a:p>
            <a:pPr>
              <a:defRPr/>
            </a:pPr>
            <a:r>
              <a:rPr lang="en-US" altLang="zh-CN" sz="2800" dirty="0" err="1">
                <a:latin typeface="Times New Roman" pitchFamily="18" charset="0"/>
                <a:cs typeface="Times New Roman" pitchFamily="18" charset="0"/>
              </a:rPr>
              <a:t>Schöning’s</a:t>
            </a:r>
            <a:r>
              <a:rPr lang="en-US" altLang="zh-CN" sz="2800" dirty="0">
                <a:latin typeface="Times New Roman" pitchFamily="18" charset="0"/>
                <a:cs typeface="Times New Roman" pitchFamily="18" charset="0"/>
              </a:rPr>
              <a:t> algorithm </a:t>
            </a:r>
            <a:r>
              <a:rPr lang="en-US" altLang="zh-CN" sz="2000" dirty="0">
                <a:latin typeface="Times New Roman" pitchFamily="18" charset="0"/>
                <a:cs typeface="Times New Roman" pitchFamily="18" charset="0"/>
              </a:rPr>
              <a:t>[Schöning’99]</a:t>
            </a:r>
          </a:p>
        </p:txBody>
      </p:sp>
      <p:sp>
        <p:nvSpPr>
          <p:cNvPr id="43011"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3-SAT: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3012"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43013" name="TextBox 11"/>
          <p:cNvSpPr txBox="1">
            <a:spLocks noChangeArrowheads="1"/>
          </p:cNvSpPr>
          <p:nvPr/>
        </p:nvSpPr>
        <p:spPr bwMode="auto">
          <a:xfrm>
            <a:off x="1042988" y="2060575"/>
            <a:ext cx="6207125"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Schoning-Algorithm-3SAT(F) </a:t>
            </a:r>
            <a:endParaRPr lang="en-US" altLang="zh-CN" sz="2000">
              <a:latin typeface="Times New Roman" panose="02020603050405020304" pitchFamily="18" charset="0"/>
              <a:cs typeface="Times New Roman" panose="02020603050405020304" pitchFamily="18" charset="0"/>
            </a:endParaRP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 </a:t>
            </a:r>
            <a:r>
              <a:rPr lang="en-US" altLang="zh-CN" sz="2000">
                <a:solidFill>
                  <a:srgbClr val="FFC000"/>
                </a:solidFill>
                <a:latin typeface="Times New Roman" panose="02020603050405020304" pitchFamily="18" charset="0"/>
                <a:cs typeface="Times New Roman" panose="02020603050405020304" pitchFamily="18" charset="0"/>
              </a:rPr>
              <a:t>repeat </a:t>
            </a:r>
            <a:r>
              <a:rPr lang="en-US" altLang="zh-CN" sz="2000">
                <a:latin typeface="Times New Roman" panose="02020603050405020304" pitchFamily="18" charset="0"/>
                <a:cs typeface="Times New Roman" panose="02020603050405020304" pitchFamily="18" charset="0"/>
              </a:rPr>
              <a:t>(4/3)</a:t>
            </a:r>
            <a:r>
              <a:rPr lang="en-US" altLang="zh-CN" sz="2000" i="1" baseline="30000">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 times</a:t>
            </a: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1.1    randomly pick an assignment </a:t>
            </a:r>
            <a:r>
              <a:rPr lang="el-GR" altLang="zh-CN" sz="2000">
                <a:latin typeface="Cambria Math" panose="02040503050406030204" pitchFamily="18" charset="0"/>
                <a:ea typeface="Cambria Math" panose="02040503050406030204" pitchFamily="18" charset="0"/>
                <a:cs typeface="Times New Roman" panose="02020603050405020304" pitchFamily="18" charset="0"/>
              </a:rPr>
              <a:t>σ</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1.2    </a:t>
            </a:r>
            <a:r>
              <a:rPr lang="en-US" altLang="zh-CN" sz="2000">
                <a:solidFill>
                  <a:srgbClr val="FFC000"/>
                </a:solidFill>
                <a:latin typeface="Times New Roman" panose="02020603050405020304" pitchFamily="18" charset="0"/>
                <a:cs typeface="Times New Roman" panose="02020603050405020304" pitchFamily="18" charset="0"/>
              </a:rPr>
              <a:t>if</a:t>
            </a:r>
            <a:r>
              <a:rPr lang="en-US" altLang="zh-CN" sz="2000">
                <a:latin typeface="Times New Roman" panose="02020603050405020304" pitchFamily="18" charset="0"/>
                <a:cs typeface="Times New Roman" panose="02020603050405020304" pitchFamily="18" charset="0"/>
              </a:rPr>
              <a:t> </a:t>
            </a:r>
            <a:r>
              <a:rPr lang="el-GR" altLang="zh-CN" sz="2000">
                <a:latin typeface="Cambria Math" panose="02040503050406030204" pitchFamily="18" charset="0"/>
              </a:rPr>
              <a:t>σ </a:t>
            </a:r>
            <a:r>
              <a:rPr lang="en-US" altLang="zh-CN" sz="2000">
                <a:latin typeface="Times New Roman" panose="02020603050405020304" pitchFamily="18" charset="0"/>
                <a:cs typeface="Times New Roman" panose="02020603050405020304" pitchFamily="18" charset="0"/>
              </a:rPr>
              <a:t>satisfies F </a:t>
            </a:r>
            <a:r>
              <a:rPr lang="en-US" altLang="zh-CN" sz="2000">
                <a:solidFill>
                  <a:srgbClr val="FFC000"/>
                </a:solidFill>
                <a:latin typeface="Times New Roman" panose="02020603050405020304" pitchFamily="18" charset="0"/>
                <a:cs typeface="Times New Roman" panose="02020603050405020304" pitchFamily="18" charset="0"/>
              </a:rPr>
              <a:t>then</a:t>
            </a:r>
            <a:r>
              <a:rPr lang="en-US" altLang="zh-CN" sz="2000">
                <a:latin typeface="Times New Roman" panose="02020603050405020304" pitchFamily="18" charset="0"/>
                <a:cs typeface="Times New Roman" panose="02020603050405020304" pitchFamily="18" charset="0"/>
              </a:rPr>
              <a:t> return (“yes”); stop;</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1.3    </a:t>
            </a:r>
            <a:r>
              <a:rPr lang="en-US" altLang="zh-CN" sz="2000">
                <a:solidFill>
                  <a:srgbClr val="FFC000"/>
                </a:solidFill>
                <a:latin typeface="Times New Roman" panose="02020603050405020304" pitchFamily="18" charset="0"/>
                <a:cs typeface="Times New Roman" panose="02020603050405020304" pitchFamily="18" charset="0"/>
              </a:rPr>
              <a:t>else</a:t>
            </a:r>
            <a:r>
              <a:rPr lang="en-US" altLang="zh-CN" sz="2000">
                <a:latin typeface="Times New Roman" panose="02020603050405020304" pitchFamily="18" charset="0"/>
                <a:cs typeface="Times New Roman" panose="02020603050405020304" pitchFamily="18" charset="0"/>
              </a:rPr>
              <a:t> \\ F is not satisfied by </a:t>
            </a:r>
            <a:r>
              <a:rPr lang="el-GR" altLang="zh-CN" sz="2000">
                <a:latin typeface="Cambria Math" panose="02040503050406030204" pitchFamily="18" charset="0"/>
              </a:rPr>
              <a:t>σ</a:t>
            </a:r>
            <a:r>
              <a:rPr lang="en-US" altLang="zh-CN" sz="2000">
                <a:latin typeface="Times New Roman" panose="02020603050405020304" pitchFamily="18" charset="0"/>
                <a:cs typeface="Times New Roman" panose="02020603050405020304" pitchFamily="18" charset="0"/>
              </a:rPr>
              <a:t>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randomly pick a clause</a:t>
            </a:r>
            <a:r>
              <a:rPr lang="en-US" altLang="zh-CN" sz="2000">
                <a:latin typeface="Cambria Math" panose="02040503050406030204" pitchFamily="18" charset="0"/>
              </a:rPr>
              <a:t> </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1600" b="1">
                <a:latin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1600" b="1">
                <a:latin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3</a:t>
            </a:r>
            <a:r>
              <a:rPr lang="en-US" altLang="zh-CN" sz="2000">
                <a:latin typeface="Times New Roman" panose="02020603050405020304" pitchFamily="18" charset="0"/>
                <a:cs typeface="Times New Roman" panose="02020603050405020304" pitchFamily="18" charset="0"/>
              </a:rPr>
              <a:t>) not satisfied by </a:t>
            </a:r>
            <a:r>
              <a:rPr lang="el-GR" altLang="zh-CN" sz="2000">
                <a:latin typeface="Cambria Math" panose="02040503050406030204" pitchFamily="18" charset="0"/>
              </a:rPr>
              <a:t>σ</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randomly pick one of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1600" b="1">
                <a:latin typeface="Times New Roman" panose="02020603050405020304" pitchFamily="18" charset="0"/>
              </a:rPr>
              <a:t>,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1600" b="1">
                <a:latin typeface="Times New Roman" panose="02020603050405020304" pitchFamily="18" charset="0"/>
              </a:rPr>
              <a:t>,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3</a:t>
            </a:r>
            <a:r>
              <a:rPr lang="en-US" altLang="zh-CN" sz="2000">
                <a:latin typeface="Times New Roman" panose="02020603050405020304" pitchFamily="18" charset="0"/>
                <a:cs typeface="Times New Roman" panose="02020603050405020304" pitchFamily="18" charset="0"/>
              </a:rPr>
              <a:t> and flip it;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1.4    </a:t>
            </a:r>
            <a:r>
              <a:rPr lang="en-US" altLang="zh-CN" sz="2000">
                <a:solidFill>
                  <a:srgbClr val="FFC000"/>
                </a:solidFill>
                <a:latin typeface="Times New Roman" panose="02020603050405020304" pitchFamily="18" charset="0"/>
                <a:cs typeface="Times New Roman" panose="02020603050405020304" pitchFamily="18" charset="0"/>
              </a:rPr>
              <a:t>repeat</a:t>
            </a:r>
            <a:r>
              <a:rPr lang="en-US" altLang="zh-CN" sz="2000">
                <a:latin typeface="Times New Roman" panose="02020603050405020304" pitchFamily="18" charset="0"/>
                <a:cs typeface="Times New Roman" panose="02020603050405020304" pitchFamily="18" charset="0"/>
              </a:rPr>
              <a:t> steps1.2-1.3 </a:t>
            </a:r>
            <a:r>
              <a:rPr lang="en-US" altLang="zh-CN" sz="2000" i="1">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 times;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2. return (“no”).</a:t>
            </a:r>
          </a:p>
        </p:txBody>
      </p:sp>
      <p:sp>
        <p:nvSpPr>
          <p:cNvPr id="43014" name="TextBox 15"/>
          <p:cNvSpPr txBox="1">
            <a:spLocks noChangeArrowheads="1"/>
          </p:cNvSpPr>
          <p:nvPr/>
        </p:nvSpPr>
        <p:spPr bwMode="auto">
          <a:xfrm>
            <a:off x="684213" y="4941888"/>
            <a:ext cx="77438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solidFill>
                  <a:srgbClr val="FFC000"/>
                </a:solidFill>
                <a:latin typeface="Times New Roman" panose="02020603050405020304" pitchFamily="18" charset="0"/>
                <a:cs typeface="Times New Roman" panose="02020603050405020304" pitchFamily="18" charset="0"/>
              </a:rPr>
              <a:t>Time complexity of Schöning’s algorithm: </a:t>
            </a:r>
            <a:r>
              <a:rPr lang="en-US" altLang="zh-CN" sz="2400">
                <a:latin typeface="Times New Roman" panose="02020603050405020304" pitchFamily="18" charset="0"/>
                <a:cs typeface="Times New Roman" panose="02020603050405020304" pitchFamily="18" charset="0"/>
              </a:rPr>
              <a:t>T(</a:t>
            </a:r>
            <a:r>
              <a:rPr lang="en-US" altLang="zh-CN" sz="2400" i="1">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 = </a:t>
            </a:r>
            <a:r>
              <a:rPr lang="en-US" altLang="zh-CN" sz="2400" i="1">
                <a:latin typeface="Times New Roman" panose="02020603050405020304" pitchFamily="18" charset="0"/>
                <a:cs typeface="Times New Roman" panose="02020603050405020304" pitchFamily="18" charset="0"/>
              </a:rPr>
              <a:t>O</a:t>
            </a:r>
            <a:r>
              <a:rPr lang="en-US" altLang="zh-CN" sz="2400">
                <a:latin typeface="Times New Roman" panose="02020603050405020304" pitchFamily="18" charset="0"/>
                <a:cs typeface="Times New Roman" panose="02020603050405020304" pitchFamily="18" charset="0"/>
              </a:rPr>
              <a:t>*((4/3)</a:t>
            </a:r>
            <a:r>
              <a:rPr lang="en-US" altLang="zh-CN" sz="2400" i="1" baseline="30000">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a:t>
            </a:r>
            <a:endParaRPr lang="zh-CN" altLang="en-US" sz="2400">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412875"/>
            <a:ext cx="7418388" cy="523875"/>
          </a:xfrm>
        </p:spPr>
        <p:txBody>
          <a:bodyPr lIns="92075" tIns="46038" rIns="92075" bIns="46038">
            <a:spAutoFit/>
          </a:bodyPr>
          <a:lstStyle/>
          <a:p>
            <a:pPr>
              <a:defRPr/>
            </a:pPr>
            <a:r>
              <a:rPr lang="en-US" altLang="zh-CN" sz="2800" dirty="0" err="1">
                <a:latin typeface="Times New Roman" pitchFamily="18" charset="0"/>
                <a:cs typeface="Times New Roman" pitchFamily="18" charset="0"/>
              </a:rPr>
              <a:t>Schöning’s</a:t>
            </a:r>
            <a:r>
              <a:rPr lang="en-US" altLang="zh-CN" sz="2800" dirty="0">
                <a:latin typeface="Times New Roman" pitchFamily="18" charset="0"/>
                <a:cs typeface="Times New Roman" pitchFamily="18" charset="0"/>
              </a:rPr>
              <a:t> algorithm </a:t>
            </a:r>
            <a:r>
              <a:rPr lang="en-US" altLang="zh-CN" sz="2000" dirty="0">
                <a:latin typeface="Times New Roman" pitchFamily="18" charset="0"/>
                <a:cs typeface="Times New Roman" pitchFamily="18" charset="0"/>
              </a:rPr>
              <a:t>[Schöning’99]</a:t>
            </a:r>
          </a:p>
        </p:txBody>
      </p:sp>
      <p:sp>
        <p:nvSpPr>
          <p:cNvPr id="44035"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3-SAT: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4036"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44037" name="TextBox 11"/>
          <p:cNvSpPr txBox="1">
            <a:spLocks noChangeArrowheads="1"/>
          </p:cNvSpPr>
          <p:nvPr/>
        </p:nvSpPr>
        <p:spPr bwMode="auto">
          <a:xfrm>
            <a:off x="1042988" y="2060575"/>
            <a:ext cx="6207125"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dirty="0">
                <a:solidFill>
                  <a:srgbClr val="FFC000"/>
                </a:solidFill>
                <a:latin typeface="Times New Roman" panose="02020603050405020304" pitchFamily="18" charset="0"/>
                <a:cs typeface="Times New Roman" panose="02020603050405020304" pitchFamily="18" charset="0"/>
              </a:rPr>
              <a:t>Schoning-Algorithm-3SAT(F) </a:t>
            </a:r>
            <a:endParaRPr lang="en-US" altLang="zh-CN" sz="2000" dirty="0">
              <a:latin typeface="Times New Roman" panose="02020603050405020304" pitchFamily="18" charset="0"/>
              <a:cs typeface="Times New Roman" panose="02020603050405020304" pitchFamily="18" charset="0"/>
            </a:endParaRPr>
          </a:p>
          <a:p>
            <a:pPr>
              <a:spcBef>
                <a:spcPct val="0"/>
              </a:spcBef>
              <a:buClrTx/>
              <a:buSzTx/>
              <a:buFontTx/>
              <a:buNone/>
            </a:pPr>
            <a:r>
              <a:rPr lang="en-US" altLang="zh-CN" sz="2000" dirty="0">
                <a:latin typeface="Times New Roman" panose="02020603050405020304" pitchFamily="18" charset="0"/>
                <a:cs typeface="Times New Roman" panose="02020603050405020304" pitchFamily="18" charset="0"/>
              </a:rPr>
              <a:t> 1. </a:t>
            </a:r>
            <a:r>
              <a:rPr lang="en-US" altLang="zh-CN" sz="2000" dirty="0">
                <a:solidFill>
                  <a:srgbClr val="FFC000"/>
                </a:solidFill>
                <a:latin typeface="Times New Roman" panose="02020603050405020304" pitchFamily="18" charset="0"/>
                <a:cs typeface="Times New Roman" panose="02020603050405020304" pitchFamily="18" charset="0"/>
              </a:rPr>
              <a:t>repeat </a:t>
            </a:r>
            <a:r>
              <a:rPr lang="en-US" altLang="zh-CN" sz="2000" dirty="0">
                <a:latin typeface="Times New Roman" panose="02020603050405020304" pitchFamily="18" charset="0"/>
                <a:cs typeface="Times New Roman" panose="02020603050405020304" pitchFamily="18" charset="0"/>
              </a:rPr>
              <a:t>(4/3)</a:t>
            </a:r>
            <a:r>
              <a:rPr lang="en-US" altLang="zh-CN" sz="2000" i="1" baseline="30000" dirty="0">
                <a:latin typeface="Times New Roman" panose="02020603050405020304" pitchFamily="18" charset="0"/>
                <a:cs typeface="Times New Roman" panose="02020603050405020304" pitchFamily="18" charset="0"/>
              </a:rPr>
              <a:t>n</a:t>
            </a:r>
            <a:r>
              <a:rPr lang="en-US" altLang="zh-CN" sz="2000" dirty="0">
                <a:latin typeface="Times New Roman" panose="02020603050405020304" pitchFamily="18" charset="0"/>
                <a:cs typeface="Times New Roman" panose="02020603050405020304" pitchFamily="18" charset="0"/>
              </a:rPr>
              <a:t> times</a:t>
            </a:r>
          </a:p>
          <a:p>
            <a:pPr>
              <a:spcBef>
                <a:spcPct val="0"/>
              </a:spcBef>
              <a:buClrTx/>
              <a:buSzTx/>
              <a:buFontTx/>
              <a:buNone/>
            </a:pPr>
            <a:r>
              <a:rPr lang="en-US" altLang="zh-CN" sz="2000" dirty="0">
                <a:solidFill>
                  <a:srgbClr val="FFC000"/>
                </a:solidFill>
                <a:latin typeface="Times New Roman" panose="02020603050405020304" pitchFamily="18" charset="0"/>
                <a:cs typeface="Times New Roman" panose="02020603050405020304" pitchFamily="18" charset="0"/>
              </a:rPr>
              <a:t> </a:t>
            </a:r>
            <a:r>
              <a:rPr lang="en-US" altLang="zh-CN" sz="2000" dirty="0">
                <a:latin typeface="Times New Roman" panose="02020603050405020304" pitchFamily="18" charset="0"/>
                <a:cs typeface="Times New Roman" panose="02020603050405020304" pitchFamily="18" charset="0"/>
              </a:rPr>
              <a:t>1.1    randomly pick an assignment </a:t>
            </a:r>
            <a:r>
              <a:rPr lang="el-GR" altLang="zh-CN" sz="2000" dirty="0">
                <a:latin typeface="Cambria Math" panose="02040503050406030204" pitchFamily="18" charset="0"/>
                <a:ea typeface="Cambria Math" panose="02040503050406030204" pitchFamily="18" charset="0"/>
                <a:cs typeface="Times New Roman" panose="02020603050405020304" pitchFamily="18" charset="0"/>
              </a:rPr>
              <a:t>σ</a:t>
            </a:r>
            <a:r>
              <a:rPr lang="en-US" altLang="zh-CN" sz="2000" dirty="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dirty="0">
                <a:latin typeface="Times New Roman" panose="02020603050405020304" pitchFamily="18" charset="0"/>
                <a:cs typeface="Times New Roman" panose="02020603050405020304" pitchFamily="18" charset="0"/>
              </a:rPr>
              <a:t> 1.2    </a:t>
            </a:r>
            <a:r>
              <a:rPr lang="en-US" altLang="zh-CN" sz="2000" dirty="0">
                <a:solidFill>
                  <a:srgbClr val="FFC000"/>
                </a:solidFill>
                <a:latin typeface="Times New Roman" panose="02020603050405020304" pitchFamily="18" charset="0"/>
                <a:cs typeface="Times New Roman" panose="02020603050405020304" pitchFamily="18" charset="0"/>
              </a:rPr>
              <a:t>if</a:t>
            </a:r>
            <a:r>
              <a:rPr lang="en-US" altLang="zh-CN" sz="2000" dirty="0">
                <a:latin typeface="Times New Roman" panose="02020603050405020304" pitchFamily="18" charset="0"/>
                <a:cs typeface="Times New Roman" panose="02020603050405020304" pitchFamily="18" charset="0"/>
              </a:rPr>
              <a:t> </a:t>
            </a:r>
            <a:r>
              <a:rPr lang="el-GR" altLang="zh-CN" sz="2000" dirty="0">
                <a:latin typeface="Cambria Math" panose="02040503050406030204" pitchFamily="18" charset="0"/>
              </a:rPr>
              <a:t>σ </a:t>
            </a:r>
            <a:r>
              <a:rPr lang="en-US" altLang="zh-CN" sz="2000" dirty="0">
                <a:latin typeface="Times New Roman" panose="02020603050405020304" pitchFamily="18" charset="0"/>
                <a:cs typeface="Times New Roman" panose="02020603050405020304" pitchFamily="18" charset="0"/>
              </a:rPr>
              <a:t>satisfies F </a:t>
            </a:r>
            <a:r>
              <a:rPr lang="en-US" altLang="zh-CN" sz="2000" dirty="0">
                <a:solidFill>
                  <a:srgbClr val="FFC000"/>
                </a:solidFill>
                <a:latin typeface="Times New Roman" panose="02020603050405020304" pitchFamily="18" charset="0"/>
                <a:cs typeface="Times New Roman" panose="02020603050405020304" pitchFamily="18" charset="0"/>
              </a:rPr>
              <a:t>then</a:t>
            </a:r>
            <a:r>
              <a:rPr lang="en-US" altLang="zh-CN" sz="2000" dirty="0">
                <a:latin typeface="Times New Roman" panose="02020603050405020304" pitchFamily="18" charset="0"/>
                <a:cs typeface="Times New Roman" panose="02020603050405020304" pitchFamily="18" charset="0"/>
              </a:rPr>
              <a:t> return (“yes”); stop;</a:t>
            </a:r>
          </a:p>
          <a:p>
            <a:pPr>
              <a:spcBef>
                <a:spcPct val="0"/>
              </a:spcBef>
              <a:buClrTx/>
              <a:buSzTx/>
              <a:buFontTx/>
              <a:buNone/>
            </a:pPr>
            <a:r>
              <a:rPr lang="en-US" altLang="zh-CN" sz="2000" dirty="0">
                <a:latin typeface="Times New Roman" panose="02020603050405020304" pitchFamily="18" charset="0"/>
                <a:cs typeface="Times New Roman" panose="02020603050405020304" pitchFamily="18" charset="0"/>
              </a:rPr>
              <a:t> 1.3    </a:t>
            </a:r>
            <a:r>
              <a:rPr lang="en-US" altLang="zh-CN" sz="2000" dirty="0">
                <a:solidFill>
                  <a:srgbClr val="FFC000"/>
                </a:solidFill>
                <a:latin typeface="Times New Roman" panose="02020603050405020304" pitchFamily="18" charset="0"/>
                <a:cs typeface="Times New Roman" panose="02020603050405020304" pitchFamily="18" charset="0"/>
              </a:rPr>
              <a:t>else</a:t>
            </a:r>
            <a:r>
              <a:rPr lang="en-US" altLang="zh-CN" sz="2000" dirty="0">
                <a:latin typeface="Times New Roman" panose="02020603050405020304" pitchFamily="18" charset="0"/>
                <a:cs typeface="Times New Roman" panose="02020603050405020304" pitchFamily="18" charset="0"/>
              </a:rPr>
              <a:t> \\ F is not satisfied by </a:t>
            </a:r>
            <a:r>
              <a:rPr lang="el-GR" altLang="zh-CN" sz="2000" dirty="0">
                <a:latin typeface="Cambria Math" panose="02040503050406030204" pitchFamily="18" charset="0"/>
              </a:rPr>
              <a:t>σ</a:t>
            </a:r>
            <a:r>
              <a:rPr lang="en-US" altLang="zh-CN" sz="2000" dirty="0">
                <a:latin typeface="Times New Roman" panose="02020603050405020304" pitchFamily="18" charset="0"/>
                <a:cs typeface="Times New Roman" panose="02020603050405020304" pitchFamily="18" charset="0"/>
              </a:rPr>
              <a:t> </a:t>
            </a:r>
          </a:p>
          <a:p>
            <a:pPr>
              <a:spcBef>
                <a:spcPct val="0"/>
              </a:spcBef>
              <a:buClrTx/>
              <a:buSzTx/>
              <a:buFontTx/>
              <a:buNone/>
            </a:pPr>
            <a:r>
              <a:rPr lang="en-US" altLang="zh-CN" sz="2000" dirty="0">
                <a:latin typeface="Times New Roman" panose="02020603050405020304" pitchFamily="18" charset="0"/>
                <a:cs typeface="Times New Roman" panose="02020603050405020304" pitchFamily="18" charset="0"/>
              </a:rPr>
              <a:t>          randomly pick a clause</a:t>
            </a:r>
            <a:r>
              <a:rPr lang="en-US" altLang="zh-CN" sz="2000" dirty="0">
                <a:latin typeface="Cambria Math" panose="02040503050406030204" pitchFamily="18" charset="0"/>
              </a:rPr>
              <a:t> </a:t>
            </a:r>
            <a:r>
              <a:rPr lang="en-US" altLang="zh-CN" sz="2000" dirty="0">
                <a:latin typeface="Times New Roman" panose="02020603050405020304" pitchFamily="18" charset="0"/>
                <a:cs typeface="Times New Roman" panose="02020603050405020304" pitchFamily="18" charset="0"/>
              </a:rPr>
              <a:t>(</a:t>
            </a:r>
            <a:r>
              <a:rPr lang="en-US" altLang="zh-CN" sz="2000" i="1" dirty="0">
                <a:latin typeface="Times New Roman" panose="02020603050405020304" pitchFamily="18" charset="0"/>
                <a:cs typeface="Times New Roman" panose="02020603050405020304" pitchFamily="18" charset="0"/>
              </a:rPr>
              <a:t>l</a:t>
            </a:r>
            <a:r>
              <a:rPr lang="en-US" altLang="zh-CN" sz="2000" baseline="-25000" dirty="0">
                <a:latin typeface="Times New Roman" panose="02020603050405020304" pitchFamily="18" charset="0"/>
                <a:cs typeface="Times New Roman" panose="02020603050405020304" pitchFamily="18" charset="0"/>
              </a:rPr>
              <a:t>1</a:t>
            </a:r>
            <a:r>
              <a:rPr lang="en-US" altLang="zh-CN" sz="1600" b="1" dirty="0">
                <a:latin typeface="Times New Roman" panose="02020603050405020304" pitchFamily="18" charset="0"/>
              </a:rPr>
              <a:t>∨</a:t>
            </a:r>
            <a:r>
              <a:rPr lang="en-US" altLang="zh-CN" sz="2000" i="1" dirty="0">
                <a:latin typeface="Times New Roman" panose="02020603050405020304" pitchFamily="18" charset="0"/>
                <a:cs typeface="Times New Roman" panose="02020603050405020304" pitchFamily="18" charset="0"/>
              </a:rPr>
              <a:t>l</a:t>
            </a:r>
            <a:r>
              <a:rPr lang="en-US" altLang="zh-CN" sz="2000" baseline="-25000" dirty="0">
                <a:latin typeface="Times New Roman" panose="02020603050405020304" pitchFamily="18" charset="0"/>
                <a:cs typeface="Times New Roman" panose="02020603050405020304" pitchFamily="18" charset="0"/>
              </a:rPr>
              <a:t>2</a:t>
            </a:r>
            <a:r>
              <a:rPr lang="en-US" altLang="zh-CN" sz="1600" b="1" dirty="0">
                <a:latin typeface="Times New Roman" panose="02020603050405020304" pitchFamily="18" charset="0"/>
              </a:rPr>
              <a:t>∨</a:t>
            </a:r>
            <a:r>
              <a:rPr lang="en-US" altLang="zh-CN" sz="2000" i="1" dirty="0">
                <a:latin typeface="Times New Roman" panose="02020603050405020304" pitchFamily="18" charset="0"/>
                <a:cs typeface="Times New Roman" panose="02020603050405020304" pitchFamily="18" charset="0"/>
              </a:rPr>
              <a:t>l</a:t>
            </a:r>
            <a:r>
              <a:rPr lang="en-US" altLang="zh-CN" sz="2000" baseline="-25000" dirty="0">
                <a:latin typeface="Times New Roman" panose="02020603050405020304" pitchFamily="18" charset="0"/>
                <a:cs typeface="Times New Roman" panose="02020603050405020304" pitchFamily="18" charset="0"/>
              </a:rPr>
              <a:t>3</a:t>
            </a:r>
            <a:r>
              <a:rPr lang="en-US" altLang="zh-CN" sz="2000" dirty="0">
                <a:latin typeface="Times New Roman" panose="02020603050405020304" pitchFamily="18" charset="0"/>
                <a:cs typeface="Times New Roman" panose="02020603050405020304" pitchFamily="18" charset="0"/>
              </a:rPr>
              <a:t>) not satisfied by </a:t>
            </a:r>
            <a:r>
              <a:rPr lang="el-GR" altLang="zh-CN" sz="2000" dirty="0">
                <a:latin typeface="Cambria Math" panose="02040503050406030204" pitchFamily="18" charset="0"/>
              </a:rPr>
              <a:t>σ</a:t>
            </a:r>
            <a:r>
              <a:rPr lang="en-US" altLang="zh-CN" sz="2000" dirty="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dirty="0">
                <a:latin typeface="Times New Roman" panose="02020603050405020304" pitchFamily="18" charset="0"/>
                <a:cs typeface="Times New Roman" panose="02020603050405020304" pitchFamily="18" charset="0"/>
              </a:rPr>
              <a:t>          randomly pick one of </a:t>
            </a:r>
            <a:r>
              <a:rPr lang="en-US" altLang="zh-CN" sz="2000" i="1" dirty="0">
                <a:latin typeface="Times New Roman" panose="02020603050405020304" pitchFamily="18" charset="0"/>
                <a:cs typeface="Times New Roman" panose="02020603050405020304" pitchFamily="18" charset="0"/>
              </a:rPr>
              <a:t>l</a:t>
            </a:r>
            <a:r>
              <a:rPr lang="en-US" altLang="zh-CN" sz="2000" baseline="-25000" dirty="0">
                <a:latin typeface="Times New Roman" panose="02020603050405020304" pitchFamily="18" charset="0"/>
                <a:cs typeface="Times New Roman" panose="02020603050405020304" pitchFamily="18" charset="0"/>
              </a:rPr>
              <a:t>1</a:t>
            </a:r>
            <a:r>
              <a:rPr lang="en-US" altLang="zh-CN" sz="1600" b="1" dirty="0">
                <a:latin typeface="Times New Roman" panose="02020603050405020304" pitchFamily="18" charset="0"/>
              </a:rPr>
              <a:t>, </a:t>
            </a:r>
            <a:r>
              <a:rPr lang="en-US" altLang="zh-CN" sz="2000" i="1" dirty="0">
                <a:latin typeface="Times New Roman" panose="02020603050405020304" pitchFamily="18" charset="0"/>
                <a:cs typeface="Times New Roman" panose="02020603050405020304" pitchFamily="18" charset="0"/>
              </a:rPr>
              <a:t>l</a:t>
            </a:r>
            <a:r>
              <a:rPr lang="en-US" altLang="zh-CN" sz="2000" baseline="-25000" dirty="0">
                <a:latin typeface="Times New Roman" panose="02020603050405020304" pitchFamily="18" charset="0"/>
                <a:cs typeface="Times New Roman" panose="02020603050405020304" pitchFamily="18" charset="0"/>
              </a:rPr>
              <a:t>2</a:t>
            </a:r>
            <a:r>
              <a:rPr lang="en-US" altLang="zh-CN" sz="1600" b="1" dirty="0">
                <a:latin typeface="Times New Roman" panose="02020603050405020304" pitchFamily="18" charset="0"/>
              </a:rPr>
              <a:t>, </a:t>
            </a:r>
            <a:r>
              <a:rPr lang="en-US" altLang="zh-CN" sz="2000" i="1" dirty="0">
                <a:latin typeface="Times New Roman" panose="02020603050405020304" pitchFamily="18" charset="0"/>
                <a:cs typeface="Times New Roman" panose="02020603050405020304" pitchFamily="18" charset="0"/>
              </a:rPr>
              <a:t>l</a:t>
            </a:r>
            <a:r>
              <a:rPr lang="en-US" altLang="zh-CN" sz="2000" baseline="-25000" dirty="0">
                <a:latin typeface="Times New Roman" panose="02020603050405020304" pitchFamily="18" charset="0"/>
                <a:cs typeface="Times New Roman" panose="02020603050405020304" pitchFamily="18" charset="0"/>
              </a:rPr>
              <a:t>3</a:t>
            </a:r>
            <a:r>
              <a:rPr lang="en-US" altLang="zh-CN" sz="2000" dirty="0">
                <a:latin typeface="Times New Roman" panose="02020603050405020304" pitchFamily="18" charset="0"/>
                <a:cs typeface="Times New Roman" panose="02020603050405020304" pitchFamily="18" charset="0"/>
              </a:rPr>
              <a:t> and flip it; </a:t>
            </a:r>
          </a:p>
          <a:p>
            <a:pPr>
              <a:spcBef>
                <a:spcPct val="0"/>
              </a:spcBef>
              <a:buClrTx/>
              <a:buSzTx/>
              <a:buFontTx/>
              <a:buNone/>
            </a:pPr>
            <a:r>
              <a:rPr lang="en-US" altLang="zh-CN" sz="2000" dirty="0">
                <a:latin typeface="Times New Roman" panose="02020603050405020304" pitchFamily="18" charset="0"/>
                <a:cs typeface="Times New Roman" panose="02020603050405020304" pitchFamily="18" charset="0"/>
              </a:rPr>
              <a:t> 1.4    </a:t>
            </a:r>
            <a:r>
              <a:rPr lang="en-US" altLang="zh-CN" sz="2000" dirty="0">
                <a:solidFill>
                  <a:srgbClr val="FFC000"/>
                </a:solidFill>
                <a:latin typeface="Times New Roman" panose="02020603050405020304" pitchFamily="18" charset="0"/>
                <a:cs typeface="Times New Roman" panose="02020603050405020304" pitchFamily="18" charset="0"/>
              </a:rPr>
              <a:t>repeat</a:t>
            </a:r>
            <a:r>
              <a:rPr lang="en-US" altLang="zh-CN" sz="2000" dirty="0">
                <a:latin typeface="Times New Roman" panose="02020603050405020304" pitchFamily="18" charset="0"/>
                <a:cs typeface="Times New Roman" panose="02020603050405020304" pitchFamily="18" charset="0"/>
              </a:rPr>
              <a:t> steps1.1-1.3 </a:t>
            </a:r>
            <a:r>
              <a:rPr lang="en-US" altLang="zh-CN" sz="2000" i="1" dirty="0">
                <a:latin typeface="Times New Roman" panose="02020603050405020304" pitchFamily="18" charset="0"/>
                <a:cs typeface="Times New Roman" panose="02020603050405020304" pitchFamily="18" charset="0"/>
              </a:rPr>
              <a:t>n</a:t>
            </a:r>
            <a:r>
              <a:rPr lang="en-US" altLang="zh-CN" sz="2000" dirty="0">
                <a:latin typeface="Times New Roman" panose="02020603050405020304" pitchFamily="18" charset="0"/>
                <a:cs typeface="Times New Roman" panose="02020603050405020304" pitchFamily="18" charset="0"/>
              </a:rPr>
              <a:t> times;  </a:t>
            </a:r>
          </a:p>
          <a:p>
            <a:pPr>
              <a:spcBef>
                <a:spcPct val="0"/>
              </a:spcBef>
              <a:buClrTx/>
              <a:buSzTx/>
              <a:buFontTx/>
              <a:buNone/>
            </a:pPr>
            <a:r>
              <a:rPr lang="en-US" altLang="zh-CN" sz="2000" dirty="0">
                <a:latin typeface="Times New Roman" panose="02020603050405020304" pitchFamily="18" charset="0"/>
                <a:cs typeface="Times New Roman" panose="02020603050405020304" pitchFamily="18" charset="0"/>
              </a:rPr>
              <a:t> 2. return (“no”).</a:t>
            </a:r>
          </a:p>
        </p:txBody>
      </p:sp>
      <p:sp>
        <p:nvSpPr>
          <p:cNvPr id="44038" name="TextBox 15"/>
          <p:cNvSpPr txBox="1">
            <a:spLocks noChangeArrowheads="1"/>
          </p:cNvSpPr>
          <p:nvPr/>
        </p:nvSpPr>
        <p:spPr bwMode="auto">
          <a:xfrm>
            <a:off x="684213" y="4941888"/>
            <a:ext cx="77438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solidFill>
                  <a:srgbClr val="FFC000"/>
                </a:solidFill>
                <a:latin typeface="Times New Roman" panose="02020603050405020304" pitchFamily="18" charset="0"/>
                <a:cs typeface="Times New Roman" panose="02020603050405020304" pitchFamily="18" charset="0"/>
              </a:rPr>
              <a:t>Time complexity of Schöning’s algorithm: </a:t>
            </a:r>
            <a:r>
              <a:rPr lang="en-US" altLang="zh-CN" sz="2400">
                <a:latin typeface="Times New Roman" panose="02020603050405020304" pitchFamily="18" charset="0"/>
                <a:cs typeface="Times New Roman" panose="02020603050405020304" pitchFamily="18" charset="0"/>
              </a:rPr>
              <a:t>T(</a:t>
            </a:r>
            <a:r>
              <a:rPr lang="en-US" altLang="zh-CN" sz="2400" i="1">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 = </a:t>
            </a:r>
            <a:r>
              <a:rPr lang="en-US" altLang="zh-CN" sz="2400" i="1">
                <a:latin typeface="Times New Roman" panose="02020603050405020304" pitchFamily="18" charset="0"/>
                <a:cs typeface="Times New Roman" panose="02020603050405020304" pitchFamily="18" charset="0"/>
              </a:rPr>
              <a:t>O</a:t>
            </a:r>
            <a:r>
              <a:rPr lang="en-US" altLang="zh-CN" sz="2400">
                <a:latin typeface="Times New Roman" panose="02020603050405020304" pitchFamily="18" charset="0"/>
                <a:cs typeface="Times New Roman" panose="02020603050405020304" pitchFamily="18" charset="0"/>
              </a:rPr>
              <a:t>*((4/3)</a:t>
            </a:r>
            <a:r>
              <a:rPr lang="en-US" altLang="zh-CN" sz="2400" i="1" baseline="30000">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a:t>
            </a:r>
            <a:endParaRPr lang="zh-CN" altLang="en-US" sz="2400">
              <a:latin typeface="Times New Roman" panose="02020603050405020304" pitchFamily="18" charset="0"/>
              <a:cs typeface="Times New Roman" panose="02020603050405020304" pitchFamily="18" charset="0"/>
            </a:endParaRPr>
          </a:p>
        </p:txBody>
      </p:sp>
      <p:sp>
        <p:nvSpPr>
          <p:cNvPr id="44039" name="TextBox 8"/>
          <p:cNvSpPr txBox="1">
            <a:spLocks noChangeArrowheads="1"/>
          </p:cNvSpPr>
          <p:nvPr/>
        </p:nvSpPr>
        <p:spPr bwMode="auto">
          <a:xfrm>
            <a:off x="539750" y="5445125"/>
            <a:ext cx="8280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1600" i="1">
                <a:latin typeface="Times New Roman" panose="02020603050405020304" pitchFamily="18" charset="0"/>
                <a:cs typeface="Times New Roman" panose="02020603050405020304" pitchFamily="18" charset="0"/>
              </a:rPr>
              <a:t>   O</a:t>
            </a:r>
            <a:r>
              <a:rPr lang="en-US" altLang="zh-CN" sz="1600">
                <a:latin typeface="Times New Roman" panose="02020603050405020304" pitchFamily="18" charset="0"/>
                <a:cs typeface="Times New Roman" panose="02020603050405020304" pitchFamily="18" charset="0"/>
              </a:rPr>
              <a:t>*(1.334</a:t>
            </a:r>
            <a:r>
              <a:rPr lang="en-US" altLang="zh-CN" sz="1600" i="1" baseline="30000">
                <a:latin typeface="Times New Roman" panose="02020603050405020304" pitchFamily="18" charset="0"/>
                <a:cs typeface="Times New Roman" panose="02020603050405020304" pitchFamily="18" charset="0"/>
              </a:rPr>
              <a:t>n</a:t>
            </a:r>
            <a:r>
              <a:rPr lang="en-US" altLang="zh-CN" sz="1600">
                <a:latin typeface="Times New Roman" panose="02020603050405020304" pitchFamily="18" charset="0"/>
                <a:cs typeface="Times New Roman" panose="02020603050405020304" pitchFamily="18" charset="0"/>
              </a:rPr>
              <a:t>) [99], </a:t>
            </a:r>
            <a:r>
              <a:rPr lang="en-US" altLang="zh-CN" sz="1600" i="1">
                <a:latin typeface="Times New Roman" panose="02020603050405020304" pitchFamily="18" charset="0"/>
                <a:cs typeface="Times New Roman" panose="02020603050405020304" pitchFamily="18" charset="0"/>
              </a:rPr>
              <a:t>O</a:t>
            </a:r>
            <a:r>
              <a:rPr lang="en-US" altLang="zh-CN" sz="1600">
                <a:latin typeface="Times New Roman" panose="02020603050405020304" pitchFamily="18" charset="0"/>
                <a:cs typeface="Times New Roman" panose="02020603050405020304" pitchFamily="18" charset="0"/>
              </a:rPr>
              <a:t>*(1.324</a:t>
            </a:r>
            <a:r>
              <a:rPr lang="en-US" altLang="zh-CN" sz="1600" i="1" baseline="30000">
                <a:latin typeface="Times New Roman" panose="02020603050405020304" pitchFamily="18" charset="0"/>
                <a:cs typeface="Times New Roman" panose="02020603050405020304" pitchFamily="18" charset="0"/>
              </a:rPr>
              <a:t>n</a:t>
            </a:r>
            <a:r>
              <a:rPr lang="en-US" altLang="zh-CN" sz="1600">
                <a:latin typeface="Times New Roman" panose="02020603050405020304" pitchFamily="18" charset="0"/>
                <a:cs typeface="Times New Roman" panose="02020603050405020304" pitchFamily="18" charset="0"/>
              </a:rPr>
              <a:t>) [04], </a:t>
            </a:r>
            <a:r>
              <a:rPr lang="en-US" altLang="zh-CN" sz="1600" i="1">
                <a:latin typeface="Times New Roman" panose="02020603050405020304" pitchFamily="18" charset="0"/>
                <a:cs typeface="Times New Roman" panose="02020603050405020304" pitchFamily="18" charset="0"/>
              </a:rPr>
              <a:t>O</a:t>
            </a:r>
            <a:r>
              <a:rPr lang="en-US" altLang="zh-CN" sz="1600">
                <a:latin typeface="Times New Roman" panose="02020603050405020304" pitchFamily="18" charset="0"/>
                <a:cs typeface="Times New Roman" panose="02020603050405020304" pitchFamily="18" charset="0"/>
              </a:rPr>
              <a:t>*(1.323</a:t>
            </a:r>
            <a:r>
              <a:rPr lang="en-US" altLang="zh-CN" sz="1600" i="1" baseline="30000">
                <a:latin typeface="Times New Roman" panose="02020603050405020304" pitchFamily="18" charset="0"/>
                <a:cs typeface="Times New Roman" panose="02020603050405020304" pitchFamily="18" charset="0"/>
              </a:rPr>
              <a:t>n</a:t>
            </a:r>
            <a:r>
              <a:rPr lang="en-US" altLang="zh-CN" sz="1600">
                <a:latin typeface="Times New Roman" panose="02020603050405020304" pitchFamily="18" charset="0"/>
                <a:cs typeface="Times New Roman" panose="02020603050405020304" pitchFamily="18" charset="0"/>
              </a:rPr>
              <a:t>) [05], </a:t>
            </a:r>
            <a:r>
              <a:rPr lang="en-US" altLang="zh-CN" sz="1600" i="1">
                <a:latin typeface="Times New Roman" panose="02020603050405020304" pitchFamily="18" charset="0"/>
                <a:cs typeface="Times New Roman" panose="02020603050405020304" pitchFamily="18" charset="0"/>
              </a:rPr>
              <a:t>O</a:t>
            </a:r>
            <a:r>
              <a:rPr lang="en-US" altLang="zh-CN" sz="1600">
                <a:latin typeface="Times New Roman" panose="02020603050405020304" pitchFamily="18" charset="0"/>
                <a:cs typeface="Times New Roman" panose="02020603050405020304" pitchFamily="18" charset="0"/>
              </a:rPr>
              <a:t>*(1.322</a:t>
            </a:r>
            <a:r>
              <a:rPr lang="en-US" altLang="zh-CN" sz="1600" i="1" baseline="30000">
                <a:latin typeface="Times New Roman" panose="02020603050405020304" pitchFamily="18" charset="0"/>
                <a:cs typeface="Times New Roman" panose="02020603050405020304" pitchFamily="18" charset="0"/>
              </a:rPr>
              <a:t>n</a:t>
            </a:r>
            <a:r>
              <a:rPr lang="en-US" altLang="zh-CN" sz="1600">
                <a:latin typeface="Times New Roman" panose="02020603050405020304" pitchFamily="18" charset="0"/>
                <a:cs typeface="Times New Roman" panose="02020603050405020304" pitchFamily="18" charset="0"/>
              </a:rPr>
              <a:t>) [10], </a:t>
            </a:r>
            <a:r>
              <a:rPr lang="en-US" altLang="zh-CN" sz="1600" i="1">
                <a:latin typeface="Times New Roman" panose="02020603050405020304" pitchFamily="18" charset="0"/>
                <a:cs typeface="Times New Roman" panose="02020603050405020304" pitchFamily="18" charset="0"/>
              </a:rPr>
              <a:t>O</a:t>
            </a:r>
            <a:r>
              <a:rPr lang="en-US" altLang="zh-CN" sz="1600">
                <a:latin typeface="Times New Roman" panose="02020603050405020304" pitchFamily="18" charset="0"/>
                <a:cs typeface="Times New Roman" panose="02020603050405020304" pitchFamily="18" charset="0"/>
              </a:rPr>
              <a:t>*(1.321</a:t>
            </a:r>
            <a:r>
              <a:rPr lang="en-US" altLang="zh-CN" sz="1600" i="1" baseline="30000">
                <a:latin typeface="Times New Roman" panose="02020603050405020304" pitchFamily="18" charset="0"/>
                <a:cs typeface="Times New Roman" panose="02020603050405020304" pitchFamily="18" charset="0"/>
              </a:rPr>
              <a:t>n</a:t>
            </a:r>
            <a:r>
              <a:rPr lang="en-US" altLang="zh-CN" sz="1600">
                <a:latin typeface="Times New Roman" panose="02020603050405020304" pitchFamily="18" charset="0"/>
                <a:cs typeface="Times New Roman" panose="02020603050405020304" pitchFamily="18" charset="0"/>
              </a:rPr>
              <a:t>) [11], ……</a:t>
            </a:r>
            <a:endParaRPr lang="zh-CN" altLang="en-US" sz="1600">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412875"/>
            <a:ext cx="7418388" cy="523875"/>
          </a:xfrm>
        </p:spPr>
        <p:txBody>
          <a:bodyPr lIns="92075" tIns="46038" rIns="92075" bIns="46038">
            <a:spAutoFit/>
          </a:bodyPr>
          <a:lstStyle/>
          <a:p>
            <a:pPr>
              <a:defRPr/>
            </a:pPr>
            <a:r>
              <a:rPr lang="en-US" altLang="zh-CN" sz="2800" dirty="0" err="1">
                <a:latin typeface="Times New Roman" pitchFamily="18" charset="0"/>
                <a:cs typeface="Times New Roman" pitchFamily="18" charset="0"/>
              </a:rPr>
              <a:t>Schöning’s</a:t>
            </a:r>
            <a:r>
              <a:rPr lang="en-US" altLang="zh-CN" sz="2800" dirty="0">
                <a:latin typeface="Times New Roman" pitchFamily="18" charset="0"/>
                <a:cs typeface="Times New Roman" pitchFamily="18" charset="0"/>
              </a:rPr>
              <a:t> algorithm </a:t>
            </a:r>
            <a:r>
              <a:rPr lang="en-US" altLang="zh-CN" sz="2000" dirty="0">
                <a:latin typeface="Times New Roman" pitchFamily="18" charset="0"/>
                <a:cs typeface="Times New Roman" pitchFamily="18" charset="0"/>
              </a:rPr>
              <a:t>[Schöning’99]</a:t>
            </a:r>
          </a:p>
        </p:txBody>
      </p:sp>
      <p:sp>
        <p:nvSpPr>
          <p:cNvPr id="45059"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3-SAT: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5060"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45061" name="TextBox 11"/>
          <p:cNvSpPr txBox="1">
            <a:spLocks noChangeArrowheads="1"/>
          </p:cNvSpPr>
          <p:nvPr/>
        </p:nvSpPr>
        <p:spPr bwMode="auto">
          <a:xfrm>
            <a:off x="1042988" y="2060575"/>
            <a:ext cx="6207125"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Schoning-Algorithm-3SAT(F) </a:t>
            </a:r>
            <a:endParaRPr lang="en-US" altLang="zh-CN" sz="2000">
              <a:latin typeface="Times New Roman" panose="02020603050405020304" pitchFamily="18" charset="0"/>
              <a:cs typeface="Times New Roman" panose="02020603050405020304" pitchFamily="18" charset="0"/>
            </a:endParaRP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 </a:t>
            </a:r>
            <a:r>
              <a:rPr lang="en-US" altLang="zh-CN" sz="2000">
                <a:solidFill>
                  <a:srgbClr val="FFC000"/>
                </a:solidFill>
                <a:latin typeface="Times New Roman" panose="02020603050405020304" pitchFamily="18" charset="0"/>
                <a:cs typeface="Times New Roman" panose="02020603050405020304" pitchFamily="18" charset="0"/>
              </a:rPr>
              <a:t>repeat </a:t>
            </a:r>
            <a:r>
              <a:rPr lang="en-US" altLang="zh-CN" sz="2000">
                <a:latin typeface="Times New Roman" panose="02020603050405020304" pitchFamily="18" charset="0"/>
                <a:cs typeface="Times New Roman" panose="02020603050405020304" pitchFamily="18" charset="0"/>
              </a:rPr>
              <a:t>(4/3)</a:t>
            </a:r>
            <a:r>
              <a:rPr lang="en-US" altLang="zh-CN" sz="2000" i="1" baseline="30000">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 times</a:t>
            </a: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1.1    randomly pick an assignment </a:t>
            </a:r>
            <a:r>
              <a:rPr lang="el-GR" altLang="zh-CN" sz="2000">
                <a:latin typeface="Cambria Math" panose="02040503050406030204" pitchFamily="18" charset="0"/>
                <a:ea typeface="Cambria Math" panose="02040503050406030204" pitchFamily="18" charset="0"/>
                <a:cs typeface="Times New Roman" panose="02020603050405020304" pitchFamily="18" charset="0"/>
              </a:rPr>
              <a:t>σ</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1.2    </a:t>
            </a:r>
            <a:r>
              <a:rPr lang="en-US" altLang="zh-CN" sz="2000">
                <a:solidFill>
                  <a:srgbClr val="FFC000"/>
                </a:solidFill>
                <a:latin typeface="Times New Roman" panose="02020603050405020304" pitchFamily="18" charset="0"/>
                <a:cs typeface="Times New Roman" panose="02020603050405020304" pitchFamily="18" charset="0"/>
              </a:rPr>
              <a:t>if</a:t>
            </a:r>
            <a:r>
              <a:rPr lang="en-US" altLang="zh-CN" sz="2000">
                <a:latin typeface="Times New Roman" panose="02020603050405020304" pitchFamily="18" charset="0"/>
                <a:cs typeface="Times New Roman" panose="02020603050405020304" pitchFamily="18" charset="0"/>
              </a:rPr>
              <a:t> </a:t>
            </a:r>
            <a:r>
              <a:rPr lang="el-GR" altLang="zh-CN" sz="2000">
                <a:latin typeface="Cambria Math" panose="02040503050406030204" pitchFamily="18" charset="0"/>
              </a:rPr>
              <a:t>σ </a:t>
            </a:r>
            <a:r>
              <a:rPr lang="en-US" altLang="zh-CN" sz="2000">
                <a:latin typeface="Times New Roman" panose="02020603050405020304" pitchFamily="18" charset="0"/>
                <a:cs typeface="Times New Roman" panose="02020603050405020304" pitchFamily="18" charset="0"/>
              </a:rPr>
              <a:t>satisfies F </a:t>
            </a:r>
            <a:r>
              <a:rPr lang="en-US" altLang="zh-CN" sz="2000">
                <a:solidFill>
                  <a:srgbClr val="FFC000"/>
                </a:solidFill>
                <a:latin typeface="Times New Roman" panose="02020603050405020304" pitchFamily="18" charset="0"/>
                <a:cs typeface="Times New Roman" panose="02020603050405020304" pitchFamily="18" charset="0"/>
              </a:rPr>
              <a:t>then</a:t>
            </a:r>
            <a:r>
              <a:rPr lang="en-US" altLang="zh-CN" sz="2000">
                <a:latin typeface="Times New Roman" panose="02020603050405020304" pitchFamily="18" charset="0"/>
                <a:cs typeface="Times New Roman" panose="02020603050405020304" pitchFamily="18" charset="0"/>
              </a:rPr>
              <a:t> return (“yes”); stop;</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1.3    </a:t>
            </a:r>
            <a:r>
              <a:rPr lang="en-US" altLang="zh-CN" sz="2000">
                <a:solidFill>
                  <a:srgbClr val="FFC000"/>
                </a:solidFill>
                <a:latin typeface="Times New Roman" panose="02020603050405020304" pitchFamily="18" charset="0"/>
                <a:cs typeface="Times New Roman" panose="02020603050405020304" pitchFamily="18" charset="0"/>
              </a:rPr>
              <a:t>else</a:t>
            </a:r>
            <a:r>
              <a:rPr lang="en-US" altLang="zh-CN" sz="2000">
                <a:latin typeface="Times New Roman" panose="02020603050405020304" pitchFamily="18" charset="0"/>
                <a:cs typeface="Times New Roman" panose="02020603050405020304" pitchFamily="18" charset="0"/>
              </a:rPr>
              <a:t> \\ F is not satisfied by </a:t>
            </a:r>
            <a:r>
              <a:rPr lang="el-GR" altLang="zh-CN" sz="2000">
                <a:latin typeface="Cambria Math" panose="02040503050406030204" pitchFamily="18" charset="0"/>
              </a:rPr>
              <a:t>σ</a:t>
            </a:r>
            <a:r>
              <a:rPr lang="en-US" altLang="zh-CN" sz="2000">
                <a:latin typeface="Times New Roman" panose="02020603050405020304" pitchFamily="18" charset="0"/>
                <a:cs typeface="Times New Roman" panose="02020603050405020304" pitchFamily="18" charset="0"/>
              </a:rPr>
              <a:t>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randomly pick a clause</a:t>
            </a:r>
            <a:r>
              <a:rPr lang="en-US" altLang="zh-CN" sz="2000">
                <a:latin typeface="Cambria Math" panose="02040503050406030204" pitchFamily="18" charset="0"/>
              </a:rPr>
              <a:t> </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1600" b="1">
                <a:latin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1600" b="1">
                <a:latin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3</a:t>
            </a:r>
            <a:r>
              <a:rPr lang="en-US" altLang="zh-CN" sz="2000">
                <a:latin typeface="Times New Roman" panose="02020603050405020304" pitchFamily="18" charset="0"/>
                <a:cs typeface="Times New Roman" panose="02020603050405020304" pitchFamily="18" charset="0"/>
              </a:rPr>
              <a:t>) not satisfied by </a:t>
            </a:r>
            <a:r>
              <a:rPr lang="el-GR" altLang="zh-CN" sz="2000">
                <a:latin typeface="Cambria Math" panose="02040503050406030204" pitchFamily="18" charset="0"/>
              </a:rPr>
              <a:t>σ</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randomly pick one of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1600" b="1">
                <a:latin typeface="Times New Roman" panose="02020603050405020304" pitchFamily="18" charset="0"/>
              </a:rPr>
              <a:t>,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1600" b="1">
                <a:latin typeface="Times New Roman" panose="02020603050405020304" pitchFamily="18" charset="0"/>
              </a:rPr>
              <a:t>,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3</a:t>
            </a:r>
            <a:r>
              <a:rPr lang="en-US" altLang="zh-CN" sz="2000">
                <a:latin typeface="Times New Roman" panose="02020603050405020304" pitchFamily="18" charset="0"/>
                <a:cs typeface="Times New Roman" panose="02020603050405020304" pitchFamily="18" charset="0"/>
              </a:rPr>
              <a:t> and flip it;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1.4    </a:t>
            </a:r>
            <a:r>
              <a:rPr lang="en-US" altLang="zh-CN" sz="2000">
                <a:solidFill>
                  <a:srgbClr val="FFC000"/>
                </a:solidFill>
                <a:latin typeface="Times New Roman" panose="02020603050405020304" pitchFamily="18" charset="0"/>
                <a:cs typeface="Times New Roman" panose="02020603050405020304" pitchFamily="18" charset="0"/>
              </a:rPr>
              <a:t>repeat</a:t>
            </a:r>
            <a:r>
              <a:rPr lang="en-US" altLang="zh-CN" sz="2000">
                <a:latin typeface="Times New Roman" panose="02020603050405020304" pitchFamily="18" charset="0"/>
                <a:cs typeface="Times New Roman" panose="02020603050405020304" pitchFamily="18" charset="0"/>
              </a:rPr>
              <a:t> steps1.2-1.3 </a:t>
            </a:r>
            <a:r>
              <a:rPr lang="en-US" altLang="zh-CN" sz="2000" i="1">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 times;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2. return (“no”).</a:t>
            </a:r>
          </a:p>
        </p:txBody>
      </p:sp>
      <p:sp>
        <p:nvSpPr>
          <p:cNvPr id="45062" name="TextBox 15"/>
          <p:cNvSpPr txBox="1">
            <a:spLocks noChangeArrowheads="1"/>
          </p:cNvSpPr>
          <p:nvPr/>
        </p:nvSpPr>
        <p:spPr bwMode="auto">
          <a:xfrm>
            <a:off x="684213" y="4941888"/>
            <a:ext cx="77438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solidFill>
                  <a:srgbClr val="FFC000"/>
                </a:solidFill>
                <a:latin typeface="Times New Roman" panose="02020603050405020304" pitchFamily="18" charset="0"/>
                <a:cs typeface="Times New Roman" panose="02020603050405020304" pitchFamily="18" charset="0"/>
              </a:rPr>
              <a:t>Time complexity of Schöning’s algorithm: </a:t>
            </a:r>
            <a:r>
              <a:rPr lang="en-US" altLang="zh-CN" sz="2400">
                <a:latin typeface="Times New Roman" panose="02020603050405020304" pitchFamily="18" charset="0"/>
                <a:cs typeface="Times New Roman" panose="02020603050405020304" pitchFamily="18" charset="0"/>
              </a:rPr>
              <a:t>T(</a:t>
            </a:r>
            <a:r>
              <a:rPr lang="en-US" altLang="zh-CN" sz="2400" i="1">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 = </a:t>
            </a:r>
            <a:r>
              <a:rPr lang="en-US" altLang="zh-CN" sz="2400" i="1">
                <a:latin typeface="Times New Roman" panose="02020603050405020304" pitchFamily="18" charset="0"/>
                <a:cs typeface="Times New Roman" panose="02020603050405020304" pitchFamily="18" charset="0"/>
              </a:rPr>
              <a:t>O</a:t>
            </a:r>
            <a:r>
              <a:rPr lang="en-US" altLang="zh-CN" sz="2400">
                <a:latin typeface="Times New Roman" panose="02020603050405020304" pitchFamily="18" charset="0"/>
                <a:cs typeface="Times New Roman" panose="02020603050405020304" pitchFamily="18" charset="0"/>
              </a:rPr>
              <a:t>*((4/3)</a:t>
            </a:r>
            <a:r>
              <a:rPr lang="en-US" altLang="zh-CN" sz="2400" i="1" baseline="30000">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a:t>
            </a:r>
            <a:endParaRPr lang="zh-CN" altLang="en-US" sz="2400">
              <a:latin typeface="Times New Roman" panose="02020603050405020304" pitchFamily="18" charset="0"/>
              <a:cs typeface="Times New Roman" panose="02020603050405020304" pitchFamily="18" charset="0"/>
            </a:endParaRPr>
          </a:p>
        </p:txBody>
      </p:sp>
      <p:sp>
        <p:nvSpPr>
          <p:cNvPr id="45063" name="TextBox 17"/>
          <p:cNvSpPr txBox="1">
            <a:spLocks noChangeArrowheads="1"/>
          </p:cNvSpPr>
          <p:nvPr/>
        </p:nvSpPr>
        <p:spPr bwMode="auto">
          <a:xfrm>
            <a:off x="539750" y="5919788"/>
            <a:ext cx="79565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solidFill>
                  <a:srgbClr val="FFC000"/>
                </a:solidFill>
                <a:latin typeface="Times New Roman" panose="02020603050405020304" pitchFamily="18" charset="0"/>
                <a:cs typeface="Times New Roman" panose="02020603050405020304" pitchFamily="18" charset="0"/>
              </a:rPr>
              <a:t>Currently the best algorithm for 3-SAT: </a:t>
            </a:r>
            <a:r>
              <a:rPr lang="en-US" altLang="zh-CN" sz="2400" i="1">
                <a:latin typeface="Times New Roman" panose="02020603050405020304" pitchFamily="18" charset="0"/>
                <a:cs typeface="Times New Roman" panose="02020603050405020304" pitchFamily="18" charset="0"/>
              </a:rPr>
              <a:t>O</a:t>
            </a:r>
            <a:r>
              <a:rPr lang="en-US" altLang="zh-CN" sz="2400">
                <a:latin typeface="Times New Roman" panose="02020603050405020304" pitchFamily="18" charset="0"/>
                <a:cs typeface="Times New Roman" panose="02020603050405020304" pitchFamily="18" charset="0"/>
              </a:rPr>
              <a:t>*(1.308</a:t>
            </a:r>
            <a:r>
              <a:rPr lang="en-US" altLang="zh-CN" sz="2400" i="1" baseline="30000">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[Hertli’11]</a:t>
            </a:r>
            <a:endParaRPr lang="zh-CN" altLang="en-US" sz="2000">
              <a:latin typeface="Times New Roman" panose="02020603050405020304" pitchFamily="18" charset="0"/>
              <a:cs typeface="Times New Roman" panose="02020603050405020304" pitchFamily="18" charset="0"/>
            </a:endParaRPr>
          </a:p>
        </p:txBody>
      </p:sp>
      <p:sp>
        <p:nvSpPr>
          <p:cNvPr id="45064" name="TextBox 8"/>
          <p:cNvSpPr txBox="1">
            <a:spLocks noChangeArrowheads="1"/>
          </p:cNvSpPr>
          <p:nvPr/>
        </p:nvSpPr>
        <p:spPr bwMode="auto">
          <a:xfrm>
            <a:off x="539750" y="5445125"/>
            <a:ext cx="8280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1600" i="1">
                <a:latin typeface="Times New Roman" panose="02020603050405020304" pitchFamily="18" charset="0"/>
                <a:cs typeface="Times New Roman" panose="02020603050405020304" pitchFamily="18" charset="0"/>
              </a:rPr>
              <a:t>   O</a:t>
            </a:r>
            <a:r>
              <a:rPr lang="en-US" altLang="zh-CN" sz="1600">
                <a:latin typeface="Times New Roman" panose="02020603050405020304" pitchFamily="18" charset="0"/>
                <a:cs typeface="Times New Roman" panose="02020603050405020304" pitchFamily="18" charset="0"/>
              </a:rPr>
              <a:t>*(1.334</a:t>
            </a:r>
            <a:r>
              <a:rPr lang="en-US" altLang="zh-CN" sz="1600" i="1" baseline="30000">
                <a:latin typeface="Times New Roman" panose="02020603050405020304" pitchFamily="18" charset="0"/>
                <a:cs typeface="Times New Roman" panose="02020603050405020304" pitchFamily="18" charset="0"/>
              </a:rPr>
              <a:t>n</a:t>
            </a:r>
            <a:r>
              <a:rPr lang="en-US" altLang="zh-CN" sz="1600">
                <a:latin typeface="Times New Roman" panose="02020603050405020304" pitchFamily="18" charset="0"/>
                <a:cs typeface="Times New Roman" panose="02020603050405020304" pitchFamily="18" charset="0"/>
              </a:rPr>
              <a:t>) [99], </a:t>
            </a:r>
            <a:r>
              <a:rPr lang="en-US" altLang="zh-CN" sz="1600" i="1">
                <a:latin typeface="Times New Roman" panose="02020603050405020304" pitchFamily="18" charset="0"/>
                <a:cs typeface="Times New Roman" panose="02020603050405020304" pitchFamily="18" charset="0"/>
              </a:rPr>
              <a:t>O</a:t>
            </a:r>
            <a:r>
              <a:rPr lang="en-US" altLang="zh-CN" sz="1600">
                <a:latin typeface="Times New Roman" panose="02020603050405020304" pitchFamily="18" charset="0"/>
                <a:cs typeface="Times New Roman" panose="02020603050405020304" pitchFamily="18" charset="0"/>
              </a:rPr>
              <a:t>*(1.324</a:t>
            </a:r>
            <a:r>
              <a:rPr lang="en-US" altLang="zh-CN" sz="1600" i="1" baseline="30000">
                <a:latin typeface="Times New Roman" panose="02020603050405020304" pitchFamily="18" charset="0"/>
                <a:cs typeface="Times New Roman" panose="02020603050405020304" pitchFamily="18" charset="0"/>
              </a:rPr>
              <a:t>n</a:t>
            </a:r>
            <a:r>
              <a:rPr lang="en-US" altLang="zh-CN" sz="1600">
                <a:latin typeface="Times New Roman" panose="02020603050405020304" pitchFamily="18" charset="0"/>
                <a:cs typeface="Times New Roman" panose="02020603050405020304" pitchFamily="18" charset="0"/>
              </a:rPr>
              <a:t>) [04], </a:t>
            </a:r>
            <a:r>
              <a:rPr lang="en-US" altLang="zh-CN" sz="1600" i="1">
                <a:latin typeface="Times New Roman" panose="02020603050405020304" pitchFamily="18" charset="0"/>
                <a:cs typeface="Times New Roman" panose="02020603050405020304" pitchFamily="18" charset="0"/>
              </a:rPr>
              <a:t>O</a:t>
            </a:r>
            <a:r>
              <a:rPr lang="en-US" altLang="zh-CN" sz="1600">
                <a:latin typeface="Times New Roman" panose="02020603050405020304" pitchFamily="18" charset="0"/>
                <a:cs typeface="Times New Roman" panose="02020603050405020304" pitchFamily="18" charset="0"/>
              </a:rPr>
              <a:t>*(1.323</a:t>
            </a:r>
            <a:r>
              <a:rPr lang="en-US" altLang="zh-CN" sz="1600" i="1" baseline="30000">
                <a:latin typeface="Times New Roman" panose="02020603050405020304" pitchFamily="18" charset="0"/>
                <a:cs typeface="Times New Roman" panose="02020603050405020304" pitchFamily="18" charset="0"/>
              </a:rPr>
              <a:t>n</a:t>
            </a:r>
            <a:r>
              <a:rPr lang="en-US" altLang="zh-CN" sz="1600">
                <a:latin typeface="Times New Roman" panose="02020603050405020304" pitchFamily="18" charset="0"/>
                <a:cs typeface="Times New Roman" panose="02020603050405020304" pitchFamily="18" charset="0"/>
              </a:rPr>
              <a:t>) [05], </a:t>
            </a:r>
            <a:r>
              <a:rPr lang="en-US" altLang="zh-CN" sz="1600" i="1">
                <a:latin typeface="Times New Roman" panose="02020603050405020304" pitchFamily="18" charset="0"/>
                <a:cs typeface="Times New Roman" panose="02020603050405020304" pitchFamily="18" charset="0"/>
              </a:rPr>
              <a:t>O</a:t>
            </a:r>
            <a:r>
              <a:rPr lang="en-US" altLang="zh-CN" sz="1600">
                <a:latin typeface="Times New Roman" panose="02020603050405020304" pitchFamily="18" charset="0"/>
                <a:cs typeface="Times New Roman" panose="02020603050405020304" pitchFamily="18" charset="0"/>
              </a:rPr>
              <a:t>*(1.322</a:t>
            </a:r>
            <a:r>
              <a:rPr lang="en-US" altLang="zh-CN" sz="1600" i="1" baseline="30000">
                <a:latin typeface="Times New Roman" panose="02020603050405020304" pitchFamily="18" charset="0"/>
                <a:cs typeface="Times New Roman" panose="02020603050405020304" pitchFamily="18" charset="0"/>
              </a:rPr>
              <a:t>n</a:t>
            </a:r>
            <a:r>
              <a:rPr lang="en-US" altLang="zh-CN" sz="1600">
                <a:latin typeface="Times New Roman" panose="02020603050405020304" pitchFamily="18" charset="0"/>
                <a:cs typeface="Times New Roman" panose="02020603050405020304" pitchFamily="18" charset="0"/>
              </a:rPr>
              <a:t>) [10], </a:t>
            </a:r>
            <a:r>
              <a:rPr lang="en-US" altLang="zh-CN" sz="1600" i="1">
                <a:latin typeface="Times New Roman" panose="02020603050405020304" pitchFamily="18" charset="0"/>
                <a:cs typeface="Times New Roman" panose="02020603050405020304" pitchFamily="18" charset="0"/>
              </a:rPr>
              <a:t>O</a:t>
            </a:r>
            <a:r>
              <a:rPr lang="en-US" altLang="zh-CN" sz="1600">
                <a:latin typeface="Times New Roman" panose="02020603050405020304" pitchFamily="18" charset="0"/>
                <a:cs typeface="Times New Roman" panose="02020603050405020304" pitchFamily="18" charset="0"/>
              </a:rPr>
              <a:t>*(1.321</a:t>
            </a:r>
            <a:r>
              <a:rPr lang="en-US" altLang="zh-CN" sz="1600" i="1" baseline="30000">
                <a:latin typeface="Times New Roman" panose="02020603050405020304" pitchFamily="18" charset="0"/>
                <a:cs typeface="Times New Roman" panose="02020603050405020304" pitchFamily="18" charset="0"/>
              </a:rPr>
              <a:t>n</a:t>
            </a:r>
            <a:r>
              <a:rPr lang="en-US" altLang="zh-CN" sz="1600">
                <a:latin typeface="Times New Roman" panose="02020603050405020304" pitchFamily="18" charset="0"/>
                <a:cs typeface="Times New Roman" panose="02020603050405020304" pitchFamily="18" charset="0"/>
              </a:rPr>
              <a:t>) [11], ……</a:t>
            </a:r>
            <a:endParaRPr lang="zh-CN" altLang="en-US" sz="1600">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412875"/>
            <a:ext cx="7418388" cy="523875"/>
          </a:xfrm>
        </p:spPr>
        <p:txBody>
          <a:bodyPr lIns="92075" tIns="46038" rIns="92075" bIns="46038">
            <a:spAutoFit/>
          </a:bodyPr>
          <a:lstStyle/>
          <a:p>
            <a:pPr>
              <a:defRPr/>
            </a:pPr>
            <a:r>
              <a:rPr lang="en-US" altLang="zh-CN" sz="2800" dirty="0" err="1">
                <a:latin typeface="Times New Roman" pitchFamily="18" charset="0"/>
                <a:cs typeface="Times New Roman" pitchFamily="18" charset="0"/>
              </a:rPr>
              <a:t>Schöning’s</a:t>
            </a:r>
            <a:r>
              <a:rPr lang="en-US" altLang="zh-CN" sz="2800" dirty="0">
                <a:latin typeface="Times New Roman" pitchFamily="18" charset="0"/>
                <a:cs typeface="Times New Roman" pitchFamily="18" charset="0"/>
              </a:rPr>
              <a:t> algorithm </a:t>
            </a:r>
            <a:r>
              <a:rPr lang="en-US" altLang="zh-CN" sz="2000" dirty="0">
                <a:latin typeface="Times New Roman" pitchFamily="18" charset="0"/>
                <a:cs typeface="Times New Roman" pitchFamily="18" charset="0"/>
              </a:rPr>
              <a:t>[Schöning’99]</a:t>
            </a:r>
          </a:p>
        </p:txBody>
      </p:sp>
      <p:sp>
        <p:nvSpPr>
          <p:cNvPr id="46083"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3-SAT: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6084"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46085" name="TextBox 11"/>
          <p:cNvSpPr txBox="1">
            <a:spLocks noChangeArrowheads="1"/>
          </p:cNvSpPr>
          <p:nvPr/>
        </p:nvSpPr>
        <p:spPr bwMode="auto">
          <a:xfrm>
            <a:off x="1042988" y="2060575"/>
            <a:ext cx="6207125"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Schoning-Algorithm-3SAT(F) </a:t>
            </a:r>
            <a:endParaRPr lang="en-US" altLang="zh-CN" sz="2000">
              <a:latin typeface="Times New Roman" panose="02020603050405020304" pitchFamily="18" charset="0"/>
              <a:cs typeface="Times New Roman" panose="02020603050405020304" pitchFamily="18" charset="0"/>
            </a:endParaRP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 </a:t>
            </a:r>
            <a:r>
              <a:rPr lang="en-US" altLang="zh-CN" sz="2000">
                <a:solidFill>
                  <a:srgbClr val="FFC000"/>
                </a:solidFill>
                <a:latin typeface="Times New Roman" panose="02020603050405020304" pitchFamily="18" charset="0"/>
                <a:cs typeface="Times New Roman" panose="02020603050405020304" pitchFamily="18" charset="0"/>
              </a:rPr>
              <a:t>repeat </a:t>
            </a:r>
            <a:r>
              <a:rPr lang="en-US" altLang="zh-CN" sz="2000">
                <a:latin typeface="Times New Roman" panose="02020603050405020304" pitchFamily="18" charset="0"/>
                <a:cs typeface="Times New Roman" panose="02020603050405020304" pitchFamily="18" charset="0"/>
              </a:rPr>
              <a:t>(4/3)</a:t>
            </a:r>
            <a:r>
              <a:rPr lang="en-US" altLang="zh-CN" sz="2000" i="1" baseline="30000">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 times</a:t>
            </a: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1.1    randomly pick an assignment </a:t>
            </a:r>
            <a:r>
              <a:rPr lang="el-GR" altLang="zh-CN" sz="2000">
                <a:latin typeface="Cambria Math" panose="02040503050406030204" pitchFamily="18" charset="0"/>
                <a:ea typeface="Cambria Math" panose="02040503050406030204" pitchFamily="18" charset="0"/>
                <a:cs typeface="Times New Roman" panose="02020603050405020304" pitchFamily="18" charset="0"/>
              </a:rPr>
              <a:t>σ</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1.2    </a:t>
            </a:r>
            <a:r>
              <a:rPr lang="en-US" altLang="zh-CN" sz="2000">
                <a:solidFill>
                  <a:srgbClr val="FFC000"/>
                </a:solidFill>
                <a:latin typeface="Times New Roman" panose="02020603050405020304" pitchFamily="18" charset="0"/>
                <a:cs typeface="Times New Roman" panose="02020603050405020304" pitchFamily="18" charset="0"/>
              </a:rPr>
              <a:t>if</a:t>
            </a:r>
            <a:r>
              <a:rPr lang="en-US" altLang="zh-CN" sz="2000">
                <a:latin typeface="Times New Roman" panose="02020603050405020304" pitchFamily="18" charset="0"/>
                <a:cs typeface="Times New Roman" panose="02020603050405020304" pitchFamily="18" charset="0"/>
              </a:rPr>
              <a:t> </a:t>
            </a:r>
            <a:r>
              <a:rPr lang="el-GR" altLang="zh-CN" sz="2000">
                <a:latin typeface="Cambria Math" panose="02040503050406030204" pitchFamily="18" charset="0"/>
              </a:rPr>
              <a:t>σ </a:t>
            </a:r>
            <a:r>
              <a:rPr lang="en-US" altLang="zh-CN" sz="2000">
                <a:latin typeface="Times New Roman" panose="02020603050405020304" pitchFamily="18" charset="0"/>
                <a:cs typeface="Times New Roman" panose="02020603050405020304" pitchFamily="18" charset="0"/>
              </a:rPr>
              <a:t>satisfies F </a:t>
            </a:r>
            <a:r>
              <a:rPr lang="en-US" altLang="zh-CN" sz="2000">
                <a:solidFill>
                  <a:srgbClr val="FFC000"/>
                </a:solidFill>
                <a:latin typeface="Times New Roman" panose="02020603050405020304" pitchFamily="18" charset="0"/>
                <a:cs typeface="Times New Roman" panose="02020603050405020304" pitchFamily="18" charset="0"/>
              </a:rPr>
              <a:t>then</a:t>
            </a:r>
            <a:r>
              <a:rPr lang="en-US" altLang="zh-CN" sz="2000">
                <a:latin typeface="Times New Roman" panose="02020603050405020304" pitchFamily="18" charset="0"/>
                <a:cs typeface="Times New Roman" panose="02020603050405020304" pitchFamily="18" charset="0"/>
              </a:rPr>
              <a:t> return (“yes”); stop;</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1.3    </a:t>
            </a:r>
            <a:r>
              <a:rPr lang="en-US" altLang="zh-CN" sz="2000">
                <a:solidFill>
                  <a:srgbClr val="FFC000"/>
                </a:solidFill>
                <a:latin typeface="Times New Roman" panose="02020603050405020304" pitchFamily="18" charset="0"/>
                <a:cs typeface="Times New Roman" panose="02020603050405020304" pitchFamily="18" charset="0"/>
              </a:rPr>
              <a:t>else</a:t>
            </a:r>
            <a:r>
              <a:rPr lang="en-US" altLang="zh-CN" sz="2000">
                <a:latin typeface="Times New Roman" panose="02020603050405020304" pitchFamily="18" charset="0"/>
                <a:cs typeface="Times New Roman" panose="02020603050405020304" pitchFamily="18" charset="0"/>
              </a:rPr>
              <a:t> \\ F is not satisfied by </a:t>
            </a:r>
            <a:r>
              <a:rPr lang="el-GR" altLang="zh-CN" sz="2000">
                <a:latin typeface="Cambria Math" panose="02040503050406030204" pitchFamily="18" charset="0"/>
              </a:rPr>
              <a:t>σ</a:t>
            </a:r>
            <a:r>
              <a:rPr lang="en-US" altLang="zh-CN" sz="2000">
                <a:latin typeface="Times New Roman" panose="02020603050405020304" pitchFamily="18" charset="0"/>
                <a:cs typeface="Times New Roman" panose="02020603050405020304" pitchFamily="18" charset="0"/>
              </a:rPr>
              <a:t>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randomly pick a clause</a:t>
            </a:r>
            <a:r>
              <a:rPr lang="en-US" altLang="zh-CN" sz="2000">
                <a:latin typeface="Cambria Math" panose="02040503050406030204" pitchFamily="18" charset="0"/>
              </a:rPr>
              <a:t> </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1600" b="1">
                <a:latin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1600" b="1">
                <a:latin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3</a:t>
            </a:r>
            <a:r>
              <a:rPr lang="en-US" altLang="zh-CN" sz="2000">
                <a:latin typeface="Times New Roman" panose="02020603050405020304" pitchFamily="18" charset="0"/>
                <a:cs typeface="Times New Roman" panose="02020603050405020304" pitchFamily="18" charset="0"/>
              </a:rPr>
              <a:t>) not satisfied by </a:t>
            </a:r>
            <a:r>
              <a:rPr lang="el-GR" altLang="zh-CN" sz="2000">
                <a:latin typeface="Cambria Math" panose="02040503050406030204" pitchFamily="18" charset="0"/>
              </a:rPr>
              <a:t>σ</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randomly pick one of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1</a:t>
            </a:r>
            <a:r>
              <a:rPr lang="en-US" altLang="zh-CN" sz="1600" b="1">
                <a:latin typeface="Times New Roman" panose="02020603050405020304" pitchFamily="18" charset="0"/>
              </a:rPr>
              <a:t>,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2</a:t>
            </a:r>
            <a:r>
              <a:rPr lang="en-US" altLang="zh-CN" sz="1600" b="1">
                <a:latin typeface="Times New Roman" panose="02020603050405020304" pitchFamily="18" charset="0"/>
              </a:rPr>
              <a:t>, </a:t>
            </a:r>
            <a:r>
              <a:rPr lang="en-US" altLang="zh-CN" sz="2000" i="1">
                <a:latin typeface="Times New Roman" panose="02020603050405020304" pitchFamily="18" charset="0"/>
                <a:cs typeface="Times New Roman" panose="02020603050405020304" pitchFamily="18" charset="0"/>
              </a:rPr>
              <a:t>l</a:t>
            </a:r>
            <a:r>
              <a:rPr lang="en-US" altLang="zh-CN" sz="2000" baseline="-25000">
                <a:latin typeface="Times New Roman" panose="02020603050405020304" pitchFamily="18" charset="0"/>
                <a:cs typeface="Times New Roman" panose="02020603050405020304" pitchFamily="18" charset="0"/>
              </a:rPr>
              <a:t>3</a:t>
            </a:r>
            <a:r>
              <a:rPr lang="en-US" altLang="zh-CN" sz="2000">
                <a:latin typeface="Times New Roman" panose="02020603050405020304" pitchFamily="18" charset="0"/>
                <a:cs typeface="Times New Roman" panose="02020603050405020304" pitchFamily="18" charset="0"/>
              </a:rPr>
              <a:t> and flip it;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1.4    </a:t>
            </a:r>
            <a:r>
              <a:rPr lang="en-US" altLang="zh-CN" sz="2000">
                <a:solidFill>
                  <a:srgbClr val="FFC000"/>
                </a:solidFill>
                <a:latin typeface="Times New Roman" panose="02020603050405020304" pitchFamily="18" charset="0"/>
                <a:cs typeface="Times New Roman" panose="02020603050405020304" pitchFamily="18" charset="0"/>
              </a:rPr>
              <a:t>repeat</a:t>
            </a:r>
            <a:r>
              <a:rPr lang="en-US" altLang="zh-CN" sz="2000">
                <a:latin typeface="Times New Roman" panose="02020603050405020304" pitchFamily="18" charset="0"/>
                <a:cs typeface="Times New Roman" panose="02020603050405020304" pitchFamily="18" charset="0"/>
              </a:rPr>
              <a:t> steps1.2-1.3 </a:t>
            </a:r>
            <a:r>
              <a:rPr lang="en-US" altLang="zh-CN" sz="2000" i="1">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 times;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2. return (“no”).</a:t>
            </a:r>
          </a:p>
        </p:txBody>
      </p:sp>
      <p:sp>
        <p:nvSpPr>
          <p:cNvPr id="46086" name="TextBox 15"/>
          <p:cNvSpPr txBox="1">
            <a:spLocks noChangeArrowheads="1"/>
          </p:cNvSpPr>
          <p:nvPr/>
        </p:nvSpPr>
        <p:spPr bwMode="auto">
          <a:xfrm>
            <a:off x="684213" y="4941888"/>
            <a:ext cx="77438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solidFill>
                  <a:srgbClr val="FFC000"/>
                </a:solidFill>
                <a:latin typeface="Times New Roman" panose="02020603050405020304" pitchFamily="18" charset="0"/>
                <a:cs typeface="Times New Roman" panose="02020603050405020304" pitchFamily="18" charset="0"/>
              </a:rPr>
              <a:t>Time complexity of Schöning’s algorithm: </a:t>
            </a:r>
            <a:r>
              <a:rPr lang="en-US" altLang="zh-CN" sz="2400">
                <a:latin typeface="Times New Roman" panose="02020603050405020304" pitchFamily="18" charset="0"/>
                <a:cs typeface="Times New Roman" panose="02020603050405020304" pitchFamily="18" charset="0"/>
              </a:rPr>
              <a:t>T(</a:t>
            </a:r>
            <a:r>
              <a:rPr lang="en-US" altLang="zh-CN" sz="2400" i="1">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 = </a:t>
            </a:r>
            <a:r>
              <a:rPr lang="en-US" altLang="zh-CN" sz="2400" i="1">
                <a:latin typeface="Times New Roman" panose="02020603050405020304" pitchFamily="18" charset="0"/>
                <a:cs typeface="Times New Roman" panose="02020603050405020304" pitchFamily="18" charset="0"/>
              </a:rPr>
              <a:t>O</a:t>
            </a:r>
            <a:r>
              <a:rPr lang="en-US" altLang="zh-CN" sz="2400">
                <a:latin typeface="Times New Roman" panose="02020603050405020304" pitchFamily="18" charset="0"/>
                <a:cs typeface="Times New Roman" panose="02020603050405020304" pitchFamily="18" charset="0"/>
              </a:rPr>
              <a:t>*((4/3)</a:t>
            </a:r>
            <a:r>
              <a:rPr lang="en-US" altLang="zh-CN" sz="2400" i="1" baseline="30000">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a:t>
            </a:r>
            <a:endParaRPr lang="zh-CN" altLang="en-US" sz="2400">
              <a:latin typeface="Times New Roman" panose="02020603050405020304" pitchFamily="18" charset="0"/>
              <a:cs typeface="Times New Roman" panose="02020603050405020304" pitchFamily="18" charset="0"/>
            </a:endParaRPr>
          </a:p>
        </p:txBody>
      </p:sp>
      <p:sp>
        <p:nvSpPr>
          <p:cNvPr id="46087" name="TextBox 17"/>
          <p:cNvSpPr txBox="1">
            <a:spLocks noChangeArrowheads="1"/>
          </p:cNvSpPr>
          <p:nvPr/>
        </p:nvSpPr>
        <p:spPr bwMode="auto">
          <a:xfrm>
            <a:off x="539750" y="5919788"/>
            <a:ext cx="79565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solidFill>
                  <a:srgbClr val="FFC000"/>
                </a:solidFill>
                <a:latin typeface="Times New Roman" panose="02020603050405020304" pitchFamily="18" charset="0"/>
                <a:cs typeface="Times New Roman" panose="02020603050405020304" pitchFamily="18" charset="0"/>
              </a:rPr>
              <a:t>Currently the best algorithm for 3-SAT: </a:t>
            </a:r>
            <a:r>
              <a:rPr lang="en-US" altLang="zh-CN" sz="2400" i="1">
                <a:latin typeface="Times New Roman" panose="02020603050405020304" pitchFamily="18" charset="0"/>
                <a:cs typeface="Times New Roman" panose="02020603050405020304" pitchFamily="18" charset="0"/>
              </a:rPr>
              <a:t>O</a:t>
            </a:r>
            <a:r>
              <a:rPr lang="en-US" altLang="zh-CN" sz="2400">
                <a:latin typeface="Times New Roman" panose="02020603050405020304" pitchFamily="18" charset="0"/>
                <a:cs typeface="Times New Roman" panose="02020603050405020304" pitchFamily="18" charset="0"/>
              </a:rPr>
              <a:t>*(1.308</a:t>
            </a:r>
            <a:r>
              <a:rPr lang="en-US" altLang="zh-CN" sz="2400" i="1" baseline="30000">
                <a:latin typeface="Times New Roman" panose="02020603050405020304" pitchFamily="18" charset="0"/>
                <a:cs typeface="Times New Roman" panose="02020603050405020304" pitchFamily="18" charset="0"/>
              </a:rPr>
              <a:t>n</a:t>
            </a:r>
            <a:r>
              <a:rPr lang="en-US" altLang="zh-CN" sz="2400">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[Hertli’11]</a:t>
            </a:r>
            <a:endParaRPr lang="zh-CN" altLang="en-US" sz="2000">
              <a:latin typeface="Times New Roman" panose="02020603050405020304" pitchFamily="18" charset="0"/>
              <a:cs typeface="Times New Roman" panose="02020603050405020304" pitchFamily="18" charset="0"/>
            </a:endParaRPr>
          </a:p>
        </p:txBody>
      </p:sp>
      <p:sp>
        <p:nvSpPr>
          <p:cNvPr id="46088" name="TextBox 8"/>
          <p:cNvSpPr txBox="1">
            <a:spLocks noChangeArrowheads="1"/>
          </p:cNvSpPr>
          <p:nvPr/>
        </p:nvSpPr>
        <p:spPr bwMode="auto">
          <a:xfrm>
            <a:off x="539750" y="5445125"/>
            <a:ext cx="8280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1600" i="1">
                <a:latin typeface="Times New Roman" panose="02020603050405020304" pitchFamily="18" charset="0"/>
                <a:cs typeface="Times New Roman" panose="02020603050405020304" pitchFamily="18" charset="0"/>
              </a:rPr>
              <a:t>   O</a:t>
            </a:r>
            <a:r>
              <a:rPr lang="en-US" altLang="zh-CN" sz="1600">
                <a:latin typeface="Times New Roman" panose="02020603050405020304" pitchFamily="18" charset="0"/>
                <a:cs typeface="Times New Roman" panose="02020603050405020304" pitchFamily="18" charset="0"/>
              </a:rPr>
              <a:t>*(1.334</a:t>
            </a:r>
            <a:r>
              <a:rPr lang="en-US" altLang="zh-CN" sz="1600" i="1" baseline="30000">
                <a:latin typeface="Times New Roman" panose="02020603050405020304" pitchFamily="18" charset="0"/>
                <a:cs typeface="Times New Roman" panose="02020603050405020304" pitchFamily="18" charset="0"/>
              </a:rPr>
              <a:t>n</a:t>
            </a:r>
            <a:r>
              <a:rPr lang="en-US" altLang="zh-CN" sz="1600">
                <a:latin typeface="Times New Roman" panose="02020603050405020304" pitchFamily="18" charset="0"/>
                <a:cs typeface="Times New Roman" panose="02020603050405020304" pitchFamily="18" charset="0"/>
              </a:rPr>
              <a:t>) [99], </a:t>
            </a:r>
            <a:r>
              <a:rPr lang="en-US" altLang="zh-CN" sz="1600" i="1">
                <a:latin typeface="Times New Roman" panose="02020603050405020304" pitchFamily="18" charset="0"/>
                <a:cs typeface="Times New Roman" panose="02020603050405020304" pitchFamily="18" charset="0"/>
              </a:rPr>
              <a:t>O</a:t>
            </a:r>
            <a:r>
              <a:rPr lang="en-US" altLang="zh-CN" sz="1600">
                <a:latin typeface="Times New Roman" panose="02020603050405020304" pitchFamily="18" charset="0"/>
                <a:cs typeface="Times New Roman" panose="02020603050405020304" pitchFamily="18" charset="0"/>
              </a:rPr>
              <a:t>*(1.324</a:t>
            </a:r>
            <a:r>
              <a:rPr lang="en-US" altLang="zh-CN" sz="1600" i="1" baseline="30000">
                <a:latin typeface="Times New Roman" panose="02020603050405020304" pitchFamily="18" charset="0"/>
                <a:cs typeface="Times New Roman" panose="02020603050405020304" pitchFamily="18" charset="0"/>
              </a:rPr>
              <a:t>n</a:t>
            </a:r>
            <a:r>
              <a:rPr lang="en-US" altLang="zh-CN" sz="1600">
                <a:latin typeface="Times New Roman" panose="02020603050405020304" pitchFamily="18" charset="0"/>
                <a:cs typeface="Times New Roman" panose="02020603050405020304" pitchFamily="18" charset="0"/>
              </a:rPr>
              <a:t>) [04], </a:t>
            </a:r>
            <a:r>
              <a:rPr lang="en-US" altLang="zh-CN" sz="1600" i="1">
                <a:latin typeface="Times New Roman" panose="02020603050405020304" pitchFamily="18" charset="0"/>
                <a:cs typeface="Times New Roman" panose="02020603050405020304" pitchFamily="18" charset="0"/>
              </a:rPr>
              <a:t>O</a:t>
            </a:r>
            <a:r>
              <a:rPr lang="en-US" altLang="zh-CN" sz="1600">
                <a:latin typeface="Times New Roman" panose="02020603050405020304" pitchFamily="18" charset="0"/>
                <a:cs typeface="Times New Roman" panose="02020603050405020304" pitchFamily="18" charset="0"/>
              </a:rPr>
              <a:t>*(1.323</a:t>
            </a:r>
            <a:r>
              <a:rPr lang="en-US" altLang="zh-CN" sz="1600" i="1" baseline="30000">
                <a:latin typeface="Times New Roman" panose="02020603050405020304" pitchFamily="18" charset="0"/>
                <a:cs typeface="Times New Roman" panose="02020603050405020304" pitchFamily="18" charset="0"/>
              </a:rPr>
              <a:t>n</a:t>
            </a:r>
            <a:r>
              <a:rPr lang="en-US" altLang="zh-CN" sz="1600">
                <a:latin typeface="Times New Roman" panose="02020603050405020304" pitchFamily="18" charset="0"/>
                <a:cs typeface="Times New Roman" panose="02020603050405020304" pitchFamily="18" charset="0"/>
              </a:rPr>
              <a:t>) [05], </a:t>
            </a:r>
            <a:r>
              <a:rPr lang="en-US" altLang="zh-CN" sz="1600" i="1">
                <a:latin typeface="Times New Roman" panose="02020603050405020304" pitchFamily="18" charset="0"/>
                <a:cs typeface="Times New Roman" panose="02020603050405020304" pitchFamily="18" charset="0"/>
              </a:rPr>
              <a:t>O</a:t>
            </a:r>
            <a:r>
              <a:rPr lang="en-US" altLang="zh-CN" sz="1600">
                <a:latin typeface="Times New Roman" panose="02020603050405020304" pitchFamily="18" charset="0"/>
                <a:cs typeface="Times New Roman" panose="02020603050405020304" pitchFamily="18" charset="0"/>
              </a:rPr>
              <a:t>*(1.322</a:t>
            </a:r>
            <a:r>
              <a:rPr lang="en-US" altLang="zh-CN" sz="1600" i="1" baseline="30000">
                <a:latin typeface="Times New Roman" panose="02020603050405020304" pitchFamily="18" charset="0"/>
                <a:cs typeface="Times New Roman" panose="02020603050405020304" pitchFamily="18" charset="0"/>
              </a:rPr>
              <a:t>n</a:t>
            </a:r>
            <a:r>
              <a:rPr lang="en-US" altLang="zh-CN" sz="1600">
                <a:latin typeface="Times New Roman" panose="02020603050405020304" pitchFamily="18" charset="0"/>
                <a:cs typeface="Times New Roman" panose="02020603050405020304" pitchFamily="18" charset="0"/>
              </a:rPr>
              <a:t>) [10], </a:t>
            </a:r>
            <a:r>
              <a:rPr lang="en-US" altLang="zh-CN" sz="1600" i="1">
                <a:latin typeface="Times New Roman" panose="02020603050405020304" pitchFamily="18" charset="0"/>
                <a:cs typeface="Times New Roman" panose="02020603050405020304" pitchFamily="18" charset="0"/>
              </a:rPr>
              <a:t>O</a:t>
            </a:r>
            <a:r>
              <a:rPr lang="en-US" altLang="zh-CN" sz="1600">
                <a:latin typeface="Times New Roman" panose="02020603050405020304" pitchFamily="18" charset="0"/>
                <a:cs typeface="Times New Roman" panose="02020603050405020304" pitchFamily="18" charset="0"/>
              </a:rPr>
              <a:t>*(1.321</a:t>
            </a:r>
            <a:r>
              <a:rPr lang="en-US" altLang="zh-CN" sz="1600" i="1" baseline="30000">
                <a:latin typeface="Times New Roman" panose="02020603050405020304" pitchFamily="18" charset="0"/>
                <a:cs typeface="Times New Roman" panose="02020603050405020304" pitchFamily="18" charset="0"/>
              </a:rPr>
              <a:t>n</a:t>
            </a:r>
            <a:r>
              <a:rPr lang="en-US" altLang="zh-CN" sz="1600">
                <a:latin typeface="Times New Roman" panose="02020603050405020304" pitchFamily="18" charset="0"/>
                <a:cs typeface="Times New Roman" panose="02020603050405020304" pitchFamily="18" charset="0"/>
              </a:rPr>
              <a:t>) [11], ……</a:t>
            </a:r>
            <a:endParaRPr lang="zh-CN" altLang="en-US" sz="1600">
              <a:latin typeface="Times New Roman" panose="02020603050405020304" pitchFamily="18" charset="0"/>
              <a:cs typeface="Times New Roman" panose="02020603050405020304" pitchFamily="18" charset="0"/>
            </a:endParaRPr>
          </a:p>
        </p:txBody>
      </p:sp>
      <p:sp>
        <p:nvSpPr>
          <p:cNvPr id="46089" name="TextBox 17"/>
          <p:cNvSpPr txBox="1">
            <a:spLocks noChangeArrowheads="1"/>
          </p:cNvSpPr>
          <p:nvPr/>
        </p:nvSpPr>
        <p:spPr bwMode="auto">
          <a:xfrm>
            <a:off x="908050" y="6348413"/>
            <a:ext cx="74803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1600">
                <a:solidFill>
                  <a:srgbClr val="FF0000"/>
                </a:solidFill>
                <a:latin typeface="Times New Roman" panose="02020603050405020304" pitchFamily="18" charset="0"/>
                <a:cs typeface="Times New Roman" panose="02020603050405020304" pitchFamily="18" charset="0"/>
              </a:rPr>
              <a:t>????? 1.308</a:t>
            </a:r>
            <a:r>
              <a:rPr lang="en-US" altLang="zh-CN" sz="1600" i="1" baseline="30000">
                <a:solidFill>
                  <a:srgbClr val="FF0000"/>
                </a:solidFill>
                <a:latin typeface="Times New Roman" panose="02020603050405020304" pitchFamily="18" charset="0"/>
                <a:cs typeface="Times New Roman" panose="02020603050405020304" pitchFamily="18" charset="0"/>
              </a:rPr>
              <a:t>n</a:t>
            </a:r>
            <a:r>
              <a:rPr lang="en-US" altLang="zh-CN" sz="1600">
                <a:solidFill>
                  <a:srgbClr val="FF0000"/>
                </a:solidFill>
                <a:latin typeface="Times New Roman" panose="02020603050405020304" pitchFamily="18" charset="0"/>
                <a:cs typeface="Times New Roman" panose="02020603050405020304" pitchFamily="18" charset="0"/>
              </a:rPr>
              <a:t>  </a:t>
            </a:r>
            <a:r>
              <a:rPr lang="en-US" altLang="zh-CN" sz="1600">
                <a:solidFill>
                  <a:srgbClr val="FF0000"/>
                </a:solidFill>
                <a:latin typeface="宋体" panose="02010600030101010101" pitchFamily="2" charset="-122"/>
                <a:cs typeface="Times New Roman" panose="02020603050405020304" pitchFamily="18" charset="0"/>
              </a:rPr>
              <a:t>→</a:t>
            </a:r>
            <a:r>
              <a:rPr lang="en-US" altLang="zh-CN" sz="1600">
                <a:solidFill>
                  <a:srgbClr val="FF0000"/>
                </a:solidFill>
                <a:latin typeface="Times New Roman" panose="02020603050405020304" pitchFamily="18" charset="0"/>
                <a:cs typeface="Times New Roman" panose="02020603050405020304" pitchFamily="18" charset="0"/>
              </a:rPr>
              <a:t> 1.305</a:t>
            </a:r>
            <a:r>
              <a:rPr lang="en-US" altLang="zh-CN" sz="1600" i="1" baseline="30000">
                <a:solidFill>
                  <a:srgbClr val="FF0000"/>
                </a:solidFill>
                <a:latin typeface="Times New Roman" panose="02020603050405020304" pitchFamily="18" charset="0"/>
                <a:cs typeface="Times New Roman" panose="02020603050405020304" pitchFamily="18" charset="0"/>
              </a:rPr>
              <a:t>n</a:t>
            </a:r>
            <a:r>
              <a:rPr lang="en-US" altLang="zh-CN" sz="1600">
                <a:solidFill>
                  <a:srgbClr val="FF0000"/>
                </a:solidFill>
                <a:latin typeface="宋体" panose="02010600030101010101" pitchFamily="2" charset="-122"/>
                <a:cs typeface="Times New Roman" panose="02020603050405020304" pitchFamily="18" charset="0"/>
              </a:rPr>
              <a:t> →</a:t>
            </a:r>
            <a:r>
              <a:rPr lang="zh-CN" altLang="en-US" sz="1600">
                <a:solidFill>
                  <a:srgbClr val="FF0000"/>
                </a:solidFill>
                <a:latin typeface="Times New Roman" panose="02020603050405020304" pitchFamily="18" charset="0"/>
                <a:cs typeface="Times New Roman" panose="02020603050405020304" pitchFamily="18" charset="0"/>
              </a:rPr>
              <a:t> </a:t>
            </a:r>
            <a:r>
              <a:rPr lang="en-US" altLang="zh-CN" sz="1600">
                <a:solidFill>
                  <a:srgbClr val="FF0000"/>
                </a:solidFill>
                <a:latin typeface="Times New Roman" panose="02020603050405020304" pitchFamily="18" charset="0"/>
                <a:cs typeface="Times New Roman" panose="02020603050405020304" pitchFamily="18" charset="0"/>
              </a:rPr>
              <a:t>1.250</a:t>
            </a:r>
            <a:r>
              <a:rPr lang="en-US" altLang="zh-CN" sz="1600" i="1" baseline="30000">
                <a:solidFill>
                  <a:srgbClr val="FF0000"/>
                </a:solidFill>
                <a:latin typeface="Times New Roman" panose="02020603050405020304" pitchFamily="18" charset="0"/>
                <a:cs typeface="Times New Roman" panose="02020603050405020304" pitchFamily="18" charset="0"/>
              </a:rPr>
              <a:t>n</a:t>
            </a:r>
            <a:r>
              <a:rPr lang="en-US" altLang="zh-CN" sz="1600" i="1">
                <a:solidFill>
                  <a:srgbClr val="FF0000"/>
                </a:solidFill>
                <a:latin typeface="Times New Roman" panose="02020603050405020304" pitchFamily="18" charset="0"/>
                <a:cs typeface="Times New Roman" panose="02020603050405020304" pitchFamily="18" charset="0"/>
              </a:rPr>
              <a:t>  </a:t>
            </a:r>
            <a:r>
              <a:rPr lang="en-US" altLang="zh-CN" sz="1600">
                <a:solidFill>
                  <a:srgbClr val="FF0000"/>
                </a:solidFill>
                <a:latin typeface="宋体" panose="02010600030101010101" pitchFamily="2" charset="-122"/>
                <a:cs typeface="Times New Roman" panose="02020603050405020304" pitchFamily="18" charset="0"/>
              </a:rPr>
              <a:t>→</a:t>
            </a:r>
            <a:r>
              <a:rPr lang="zh-CN" altLang="en-US" sz="1600">
                <a:solidFill>
                  <a:srgbClr val="FF0000"/>
                </a:solidFill>
                <a:latin typeface="Times New Roman" panose="02020603050405020304" pitchFamily="18" charset="0"/>
                <a:cs typeface="Times New Roman" panose="02020603050405020304" pitchFamily="18" charset="0"/>
              </a:rPr>
              <a:t> </a:t>
            </a:r>
            <a:r>
              <a:rPr lang="en-US" altLang="zh-CN" sz="1600">
                <a:solidFill>
                  <a:srgbClr val="FF0000"/>
                </a:solidFill>
                <a:latin typeface="Times New Roman" panose="02020603050405020304" pitchFamily="18" charset="0"/>
                <a:cs typeface="Times New Roman" panose="02020603050405020304" pitchFamily="18" charset="0"/>
              </a:rPr>
              <a:t>1.201</a:t>
            </a:r>
            <a:r>
              <a:rPr lang="en-US" altLang="zh-CN" sz="1600" i="1" baseline="30000">
                <a:solidFill>
                  <a:srgbClr val="FF0000"/>
                </a:solidFill>
                <a:latin typeface="Times New Roman" panose="02020603050405020304" pitchFamily="18" charset="0"/>
                <a:cs typeface="Times New Roman" panose="02020603050405020304" pitchFamily="18" charset="0"/>
              </a:rPr>
              <a:t>n</a:t>
            </a:r>
            <a:r>
              <a:rPr lang="en-US" altLang="zh-CN" sz="1600">
                <a:solidFill>
                  <a:srgbClr val="FF0000"/>
                </a:solidFill>
                <a:latin typeface="宋体" panose="02010600030101010101" pitchFamily="2" charset="-122"/>
                <a:cs typeface="Times New Roman" panose="02020603050405020304" pitchFamily="18" charset="0"/>
              </a:rPr>
              <a:t> →</a:t>
            </a:r>
            <a:r>
              <a:rPr lang="zh-CN" altLang="en-US" sz="1600">
                <a:solidFill>
                  <a:srgbClr val="FF0000"/>
                </a:solidFill>
                <a:latin typeface="Times New Roman" panose="02020603050405020304" pitchFamily="18" charset="0"/>
                <a:cs typeface="Times New Roman" panose="02020603050405020304" pitchFamily="18" charset="0"/>
              </a:rPr>
              <a:t> </a:t>
            </a:r>
            <a:r>
              <a:rPr lang="en-US" altLang="zh-CN" sz="1600">
                <a:solidFill>
                  <a:srgbClr val="FF0000"/>
                </a:solidFill>
                <a:latin typeface="Times New Roman" panose="02020603050405020304" pitchFamily="18" charset="0"/>
                <a:cs typeface="Times New Roman" panose="02020603050405020304" pitchFamily="18" charset="0"/>
              </a:rPr>
              <a:t>1.199</a:t>
            </a:r>
            <a:r>
              <a:rPr lang="en-US" altLang="zh-CN" sz="1600" i="1" baseline="30000">
                <a:solidFill>
                  <a:srgbClr val="FF0000"/>
                </a:solidFill>
                <a:latin typeface="Times New Roman" panose="02020603050405020304" pitchFamily="18" charset="0"/>
                <a:cs typeface="Times New Roman" panose="02020603050405020304" pitchFamily="18" charset="0"/>
              </a:rPr>
              <a:t>n</a:t>
            </a:r>
            <a:r>
              <a:rPr lang="en-US" altLang="zh-CN" sz="1600">
                <a:solidFill>
                  <a:srgbClr val="FF0000"/>
                </a:solidFill>
                <a:latin typeface="宋体" panose="02010600030101010101" pitchFamily="2" charset="-122"/>
                <a:cs typeface="Times New Roman" panose="02020603050405020304" pitchFamily="18" charset="0"/>
              </a:rPr>
              <a:t> →</a:t>
            </a:r>
            <a:r>
              <a:rPr lang="zh-CN" altLang="en-US" sz="1600">
                <a:solidFill>
                  <a:srgbClr val="FF0000"/>
                </a:solidFill>
                <a:latin typeface="Times New Roman" panose="02020603050405020304" pitchFamily="18" charset="0"/>
                <a:cs typeface="Times New Roman" panose="02020603050405020304" pitchFamily="18" charset="0"/>
              </a:rPr>
              <a:t> </a:t>
            </a:r>
            <a:r>
              <a:rPr lang="en-US" altLang="zh-CN" sz="1600">
                <a:solidFill>
                  <a:srgbClr val="FF0000"/>
                </a:solidFill>
                <a:latin typeface="Times New Roman" panose="02020603050405020304" pitchFamily="18" charset="0"/>
                <a:cs typeface="Times New Roman" panose="02020603050405020304" pitchFamily="18" charset="0"/>
              </a:rPr>
              <a:t>1.151</a:t>
            </a:r>
            <a:r>
              <a:rPr lang="en-US" altLang="zh-CN" sz="1600" i="1" baseline="30000">
                <a:solidFill>
                  <a:srgbClr val="FF0000"/>
                </a:solidFill>
                <a:latin typeface="Times New Roman" panose="02020603050405020304" pitchFamily="18" charset="0"/>
                <a:cs typeface="Times New Roman" panose="02020603050405020304" pitchFamily="18" charset="0"/>
              </a:rPr>
              <a:t>n</a:t>
            </a:r>
            <a:r>
              <a:rPr lang="en-US" altLang="zh-CN" sz="1600">
                <a:solidFill>
                  <a:srgbClr val="FF0000"/>
                </a:solidFill>
                <a:latin typeface="宋体" panose="02010600030101010101" pitchFamily="2" charset="-122"/>
                <a:cs typeface="Times New Roman" panose="02020603050405020304" pitchFamily="18" charset="0"/>
              </a:rPr>
              <a:t> →</a:t>
            </a:r>
            <a:r>
              <a:rPr lang="zh-CN" altLang="en-US" sz="1600">
                <a:solidFill>
                  <a:srgbClr val="FF0000"/>
                </a:solidFill>
                <a:latin typeface="Times New Roman" panose="02020603050405020304" pitchFamily="18" charset="0"/>
                <a:cs typeface="Times New Roman" panose="02020603050405020304" pitchFamily="18" charset="0"/>
              </a:rPr>
              <a:t> </a:t>
            </a:r>
            <a:r>
              <a:rPr lang="en-US" altLang="zh-CN" sz="1600">
                <a:solidFill>
                  <a:srgbClr val="FF0000"/>
                </a:solidFill>
                <a:latin typeface="Times New Roman" panose="02020603050405020304" pitchFamily="18" charset="0"/>
                <a:cs typeface="Times New Roman" panose="02020603050405020304" pitchFamily="18" charset="0"/>
              </a:rPr>
              <a:t>1.001</a:t>
            </a:r>
            <a:r>
              <a:rPr lang="en-US" altLang="zh-CN" sz="1600" i="1" baseline="30000">
                <a:solidFill>
                  <a:srgbClr val="FF0000"/>
                </a:solidFill>
                <a:latin typeface="Times New Roman" panose="02020603050405020304" pitchFamily="18" charset="0"/>
                <a:cs typeface="Times New Roman" panose="02020603050405020304" pitchFamily="18" charset="0"/>
              </a:rPr>
              <a:t>n </a:t>
            </a:r>
            <a:r>
              <a:rPr lang="en-US" altLang="zh-CN" sz="1600">
                <a:solidFill>
                  <a:srgbClr val="FF0000"/>
                </a:solidFill>
                <a:latin typeface="Times New Roman" panose="02020603050405020304" pitchFamily="18" charset="0"/>
                <a:cs typeface="Times New Roman" panose="02020603050405020304" pitchFamily="18" charset="0"/>
              </a:rPr>
              <a:t>?????</a:t>
            </a:r>
            <a:endParaRPr lang="zh-CN" altLang="en-US" sz="160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3-SAT: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7107"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 name="Rectangle 3"/>
          <p:cNvSpPr txBox="1">
            <a:spLocks noChangeArrowheads="1"/>
          </p:cNvSpPr>
          <p:nvPr/>
        </p:nvSpPr>
        <p:spPr bwMode="auto">
          <a:xfrm>
            <a:off x="682625" y="1557338"/>
            <a:ext cx="7634288" cy="1570037"/>
          </a:xfrm>
          <a:prstGeom prst="rect">
            <a:avLst/>
          </a:prstGeom>
          <a:noFill/>
          <a:ln w="9525">
            <a:noFill/>
            <a:miter lim="800000"/>
            <a:headEnd/>
            <a:tailEnd/>
          </a:ln>
          <a:effectLst/>
        </p:spPr>
        <p:txBody>
          <a:bodyPr lIns="92075" tIns="46038" rIns="92075" bIns="46038">
            <a:spAutoFit/>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anose="020B0604030504040204" pitchFamily="34" charset="0"/>
              <a:buChar char="–"/>
              <a:defRPr sz="2800">
                <a:solidFill>
                  <a:schemeClr val="tx1"/>
                </a:solidFill>
                <a:effectLst>
                  <a:outerShdw blurRad="38100" dist="38100" dir="2700000" algn="tl">
                    <a:srgbClr val="000000"/>
                  </a:outerShdw>
                </a:effectLst>
                <a:latin typeface="+mn-lt"/>
                <a:ea typeface="+mn-ea"/>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ea typeface="+mn-ea"/>
              </a:defRPr>
            </a:lvl3pPr>
            <a:lvl4pPr marL="1600200" indent="-228600" algn="l" rtl="0" eaLnBrk="0" fontAlgn="base" hangingPunct="0">
              <a:spcBef>
                <a:spcPct val="20000"/>
              </a:spcBef>
              <a:spcAft>
                <a:spcPct val="0"/>
              </a:spcAft>
              <a:buFont typeface="Tahoma" panose="020B0604030504040204" pitchFamily="34" charset="0"/>
              <a:buChar char="–"/>
              <a:defRPr sz="2000">
                <a:solidFill>
                  <a:schemeClr val="tx1"/>
                </a:solidFill>
                <a:effectLst>
                  <a:outerShdw blurRad="38100" dist="38100" dir="2700000" algn="tl">
                    <a:srgbClr val="000000"/>
                  </a:outerShdw>
                </a:effectLst>
                <a:latin typeface="+mn-lt"/>
                <a:ea typeface="+mn-ea"/>
              </a:defRPr>
            </a:lvl4pPr>
            <a:lvl5pPr marL="2057400" indent="-228600" algn="l" rtl="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9pPr>
          </a:lstStyle>
          <a:p>
            <a:pPr>
              <a:defRPr/>
            </a:pPr>
            <a:r>
              <a:rPr lang="en-US" altLang="zh-CN" kern="0">
                <a:solidFill>
                  <a:srgbClr val="FF9900"/>
                </a:solidFill>
                <a:latin typeface="Times New Roman" pitchFamily="18" charset="0"/>
                <a:cs typeface="Times New Roman" pitchFamily="18" charset="0"/>
              </a:rPr>
              <a:t>Open Problem: </a:t>
            </a:r>
            <a:r>
              <a:rPr lang="en-US" altLang="zh-CN" kern="0">
                <a:latin typeface="Times New Roman" pitchFamily="18" charset="0"/>
                <a:cs typeface="Times New Roman" pitchFamily="18" charset="0"/>
              </a:rPr>
              <a:t>for 3-SAT, is it possible to develop algorithms of  time complexity </a:t>
            </a:r>
            <a:r>
              <a:rPr lang="en-US" altLang="zh-CN" i="1" kern="0">
                <a:latin typeface="Times New Roman" pitchFamily="18" charset="0"/>
                <a:cs typeface="Times New Roman" pitchFamily="18" charset="0"/>
              </a:rPr>
              <a:t>O*</a:t>
            </a:r>
            <a:r>
              <a:rPr lang="en-US" altLang="zh-CN" kern="0">
                <a:latin typeface="Times New Roman" pitchFamily="18" charset="0"/>
                <a:cs typeface="Times New Roman" pitchFamily="18" charset="0"/>
              </a:rPr>
              <a:t>((1+</a:t>
            </a:r>
            <a:r>
              <a:rPr lang="el-GR" altLang="zh-CN" kern="0">
                <a:latin typeface="Times New Roman" pitchFamily="18" charset="0"/>
                <a:cs typeface="Times New Roman" pitchFamily="18" charset="0"/>
              </a:rPr>
              <a:t>δ</a:t>
            </a:r>
            <a:r>
              <a:rPr lang="en-US" altLang="zh-CN" kern="0">
                <a:latin typeface="Times New Roman" pitchFamily="18" charset="0"/>
                <a:cs typeface="Times New Roman" pitchFamily="18" charset="0"/>
              </a:rPr>
              <a:t>)</a:t>
            </a:r>
            <a:r>
              <a:rPr lang="en-US" altLang="zh-CN" i="1" kern="0" baseline="30000">
                <a:latin typeface="Times New Roman" pitchFamily="18" charset="0"/>
                <a:cs typeface="Times New Roman" pitchFamily="18" charset="0"/>
              </a:rPr>
              <a:t>n</a:t>
            </a:r>
            <a:r>
              <a:rPr lang="en-US" altLang="zh-CN" kern="0">
                <a:latin typeface="Times New Roman" pitchFamily="18" charset="0"/>
                <a:cs typeface="Times New Roman" pitchFamily="18" charset="0"/>
              </a:rPr>
              <a:t>) , for an arbitrary constant </a:t>
            </a:r>
            <a:r>
              <a:rPr lang="el-GR" altLang="zh-CN" kern="0">
                <a:latin typeface="Times New Roman" pitchFamily="18" charset="0"/>
                <a:cs typeface="Times New Roman" pitchFamily="18" charset="0"/>
              </a:rPr>
              <a:t>δ</a:t>
            </a:r>
            <a:r>
              <a:rPr lang="en-US" altLang="zh-CN" kern="0">
                <a:latin typeface="Times New Roman" pitchFamily="18" charset="0"/>
                <a:cs typeface="Times New Roman" pitchFamily="18" charset="0"/>
              </a:rPr>
              <a:t>&gt;0?</a:t>
            </a:r>
            <a:endParaRPr lang="en-US" altLang="zh-CN" kern="0" dirty="0">
              <a:latin typeface="Times New Roman" pitchFamily="18" charset="0"/>
              <a:cs typeface="Times New Roman" pitchFamily="18" charset="0"/>
            </a:endParaRP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5"/>
          <p:cNvSpPr>
            <a:spLocks noGrp="1" noChangeArrowheads="1"/>
          </p:cNvSpPr>
          <p:nvPr>
            <p:ph type="title"/>
          </p:nvPr>
        </p:nvSpPr>
        <p:spPr>
          <a:xfrm>
            <a:off x="534988" y="527050"/>
            <a:ext cx="8069262" cy="701675"/>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3-SAT: Algorithms</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8131" name="Line 6"/>
          <p:cNvSpPr>
            <a:spLocks noChangeShapeType="1"/>
          </p:cNvSpPr>
          <p:nvPr/>
        </p:nvSpPr>
        <p:spPr bwMode="auto">
          <a:xfrm>
            <a:off x="539750" y="1341438"/>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48132" name="TextBox 6"/>
          <p:cNvSpPr txBox="1">
            <a:spLocks noChangeArrowheads="1"/>
          </p:cNvSpPr>
          <p:nvPr/>
        </p:nvSpPr>
        <p:spPr bwMode="auto">
          <a:xfrm>
            <a:off x="827088" y="3573463"/>
            <a:ext cx="712265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800" dirty="0">
                <a:solidFill>
                  <a:srgbClr val="FF0000"/>
                </a:solidFill>
                <a:latin typeface="Times New Roman" panose="02020603050405020304" pitchFamily="18" charset="0"/>
                <a:cs typeface="Times New Roman" panose="02020603050405020304" pitchFamily="18" charset="0"/>
              </a:rPr>
              <a:t>Exponential Time Hypothesis (ETH): </a:t>
            </a:r>
          </a:p>
          <a:p>
            <a:pPr>
              <a:spcBef>
                <a:spcPct val="0"/>
              </a:spcBef>
              <a:buClrTx/>
              <a:buSzTx/>
              <a:buFontTx/>
              <a:buNone/>
            </a:pPr>
            <a:r>
              <a:rPr lang="en-US" altLang="zh-CN" sz="2800" dirty="0">
                <a:latin typeface="Times New Roman" panose="02020603050405020304" pitchFamily="18" charset="0"/>
                <a:cs typeface="Times New Roman" panose="02020603050405020304" pitchFamily="18" charset="0"/>
              </a:rPr>
              <a:t>there is no </a:t>
            </a:r>
            <a:r>
              <a:rPr lang="en-US" altLang="zh-CN" sz="2800" dirty="0" err="1">
                <a:latin typeface="Times New Roman" panose="02020603050405020304" pitchFamily="18" charset="0"/>
                <a:cs typeface="Times New Roman" panose="02020603050405020304" pitchFamily="18" charset="0"/>
              </a:rPr>
              <a:t>subexponential</a:t>
            </a:r>
            <a:r>
              <a:rPr lang="en-US" altLang="zh-CN" sz="2800" dirty="0">
                <a:latin typeface="Times New Roman" panose="02020603050405020304" pitchFamily="18" charset="0"/>
                <a:cs typeface="Times New Roman" panose="02020603050405020304" pitchFamily="18" charset="0"/>
              </a:rPr>
              <a:t> time algorithm, </a:t>
            </a:r>
          </a:p>
          <a:p>
            <a:pPr>
              <a:spcBef>
                <a:spcPct val="0"/>
              </a:spcBef>
              <a:buClrTx/>
              <a:buSzTx/>
              <a:buFontTx/>
              <a:buNone/>
            </a:pPr>
            <a:r>
              <a:rPr lang="en-US" altLang="zh-CN" sz="2800" dirty="0">
                <a:latin typeface="Times New Roman" panose="02020603050405020304" pitchFamily="18" charset="0"/>
                <a:cs typeface="Times New Roman" panose="02020603050405020304" pitchFamily="18" charset="0"/>
              </a:rPr>
              <a:t>i.e., there is a constant c &gt; 0 such that all 3-SAT </a:t>
            </a:r>
          </a:p>
          <a:p>
            <a:pPr>
              <a:spcBef>
                <a:spcPct val="0"/>
              </a:spcBef>
              <a:buClrTx/>
              <a:buSzTx/>
              <a:buFontTx/>
              <a:buNone/>
            </a:pPr>
            <a:r>
              <a:rPr lang="en-US" altLang="zh-CN" sz="2800" dirty="0">
                <a:latin typeface="Times New Roman" panose="02020603050405020304" pitchFamily="18" charset="0"/>
                <a:cs typeface="Times New Roman" panose="02020603050405020304" pitchFamily="18" charset="0"/>
              </a:rPr>
              <a:t>algorithms take time at least </a:t>
            </a:r>
            <a:r>
              <a:rPr lang="en-US" altLang="zh-CN" sz="2800" i="1" dirty="0">
                <a:latin typeface="Times New Roman" panose="02020603050405020304" pitchFamily="18" charset="0"/>
                <a:cs typeface="Times New Roman" panose="02020603050405020304" pitchFamily="18" charset="0"/>
              </a:rPr>
              <a:t>O*</a:t>
            </a:r>
            <a:r>
              <a:rPr lang="en-US" altLang="zh-CN" sz="2800" dirty="0">
                <a:latin typeface="Times New Roman" panose="02020603050405020304" pitchFamily="18" charset="0"/>
                <a:cs typeface="Times New Roman" panose="02020603050405020304" pitchFamily="18" charset="0"/>
              </a:rPr>
              <a:t>((1</a:t>
            </a:r>
            <a:r>
              <a:rPr lang="en-US" altLang="zh-CN" sz="2800" i="1" dirty="0">
                <a:latin typeface="Times New Roman" panose="02020603050405020304" pitchFamily="18" charset="0"/>
                <a:cs typeface="Times New Roman" panose="02020603050405020304" pitchFamily="18" charset="0"/>
              </a:rPr>
              <a:t>+</a:t>
            </a:r>
            <a:r>
              <a:rPr lang="en-US" altLang="zh-CN" sz="2800" dirty="0">
                <a:latin typeface="Times New Roman" panose="02020603050405020304" pitchFamily="18" charset="0"/>
                <a:cs typeface="Times New Roman" panose="02020603050405020304" pitchFamily="18" charset="0"/>
              </a:rPr>
              <a:t>c)</a:t>
            </a:r>
            <a:r>
              <a:rPr lang="en-US" altLang="zh-CN" sz="2800" i="1" baseline="30000" dirty="0">
                <a:latin typeface="Times New Roman" panose="02020603050405020304" pitchFamily="18" charset="0"/>
                <a:cs typeface="Times New Roman" panose="02020603050405020304" pitchFamily="18" charset="0"/>
              </a:rPr>
              <a:t>n</a:t>
            </a:r>
            <a:r>
              <a:rPr lang="en-US" altLang="zh-CN" sz="2800" dirty="0">
                <a:latin typeface="Times New Roman" panose="02020603050405020304" pitchFamily="18" charset="0"/>
                <a:cs typeface="Times New Roman" panose="02020603050405020304" pitchFamily="18" charset="0"/>
              </a:rPr>
              <a:t>) .</a:t>
            </a:r>
            <a:endParaRPr lang="zh-CN" altLang="en-US" sz="2800" dirty="0">
              <a:latin typeface="Times New Roman" panose="02020603050405020304" pitchFamily="18" charset="0"/>
              <a:cs typeface="Times New Roman" panose="02020603050405020304" pitchFamily="18" charset="0"/>
            </a:endParaRPr>
          </a:p>
        </p:txBody>
      </p:sp>
      <p:sp>
        <p:nvSpPr>
          <p:cNvPr id="7" name="Rectangle 3"/>
          <p:cNvSpPr txBox="1">
            <a:spLocks noChangeArrowheads="1"/>
          </p:cNvSpPr>
          <p:nvPr/>
        </p:nvSpPr>
        <p:spPr bwMode="auto">
          <a:xfrm>
            <a:off x="682625" y="1557338"/>
            <a:ext cx="7634288" cy="1570037"/>
          </a:xfrm>
          <a:prstGeom prst="rect">
            <a:avLst/>
          </a:prstGeom>
          <a:noFill/>
          <a:ln w="9525">
            <a:noFill/>
            <a:miter lim="800000"/>
            <a:headEnd/>
            <a:tailEnd/>
          </a:ln>
          <a:effectLst/>
        </p:spPr>
        <p:txBody>
          <a:bodyPr lIns="92075" tIns="46038" rIns="92075" bIns="46038">
            <a:spAutoFit/>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anose="020B0604030504040204" pitchFamily="34" charset="0"/>
              <a:buChar char="–"/>
              <a:defRPr sz="2800">
                <a:solidFill>
                  <a:schemeClr val="tx1"/>
                </a:solidFill>
                <a:effectLst>
                  <a:outerShdw blurRad="38100" dist="38100" dir="2700000" algn="tl">
                    <a:srgbClr val="000000"/>
                  </a:outerShdw>
                </a:effectLst>
                <a:latin typeface="+mn-lt"/>
                <a:ea typeface="+mn-ea"/>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ea typeface="+mn-ea"/>
              </a:defRPr>
            </a:lvl3pPr>
            <a:lvl4pPr marL="1600200" indent="-228600" algn="l" rtl="0" eaLnBrk="0" fontAlgn="base" hangingPunct="0">
              <a:spcBef>
                <a:spcPct val="20000"/>
              </a:spcBef>
              <a:spcAft>
                <a:spcPct val="0"/>
              </a:spcAft>
              <a:buFont typeface="Tahoma" panose="020B0604030504040204" pitchFamily="34" charset="0"/>
              <a:buChar char="–"/>
              <a:defRPr sz="2000">
                <a:solidFill>
                  <a:schemeClr val="tx1"/>
                </a:solidFill>
                <a:effectLst>
                  <a:outerShdw blurRad="38100" dist="38100" dir="2700000" algn="tl">
                    <a:srgbClr val="000000"/>
                  </a:outerShdw>
                </a:effectLst>
                <a:latin typeface="+mn-lt"/>
                <a:ea typeface="+mn-ea"/>
              </a:defRPr>
            </a:lvl4pPr>
            <a:lvl5pPr marL="2057400" indent="-228600" algn="l" rtl="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9pPr>
          </a:lstStyle>
          <a:p>
            <a:pPr>
              <a:defRPr/>
            </a:pPr>
            <a:r>
              <a:rPr lang="en-US" altLang="zh-CN" kern="0">
                <a:solidFill>
                  <a:srgbClr val="FF9900"/>
                </a:solidFill>
                <a:latin typeface="Times New Roman" pitchFamily="18" charset="0"/>
                <a:cs typeface="Times New Roman" pitchFamily="18" charset="0"/>
              </a:rPr>
              <a:t>Open Problem: </a:t>
            </a:r>
            <a:r>
              <a:rPr lang="en-US" altLang="zh-CN" kern="0">
                <a:latin typeface="Times New Roman" pitchFamily="18" charset="0"/>
                <a:cs typeface="Times New Roman" pitchFamily="18" charset="0"/>
              </a:rPr>
              <a:t>for 3-SAT, is it possible to develop algorithms of  time complexity </a:t>
            </a:r>
            <a:r>
              <a:rPr lang="en-US" altLang="zh-CN" i="1" kern="0">
                <a:latin typeface="Times New Roman" pitchFamily="18" charset="0"/>
                <a:cs typeface="Times New Roman" pitchFamily="18" charset="0"/>
              </a:rPr>
              <a:t>O*</a:t>
            </a:r>
            <a:r>
              <a:rPr lang="en-US" altLang="zh-CN" kern="0">
                <a:latin typeface="Times New Roman" pitchFamily="18" charset="0"/>
                <a:cs typeface="Times New Roman" pitchFamily="18" charset="0"/>
              </a:rPr>
              <a:t>((1+</a:t>
            </a:r>
            <a:r>
              <a:rPr lang="el-GR" altLang="zh-CN" kern="0">
                <a:latin typeface="Times New Roman" pitchFamily="18" charset="0"/>
                <a:cs typeface="Times New Roman" pitchFamily="18" charset="0"/>
              </a:rPr>
              <a:t>δ</a:t>
            </a:r>
            <a:r>
              <a:rPr lang="en-US" altLang="zh-CN" kern="0">
                <a:latin typeface="Times New Roman" pitchFamily="18" charset="0"/>
                <a:cs typeface="Times New Roman" pitchFamily="18" charset="0"/>
              </a:rPr>
              <a:t>)</a:t>
            </a:r>
            <a:r>
              <a:rPr lang="en-US" altLang="zh-CN" i="1" kern="0" baseline="30000">
                <a:latin typeface="Times New Roman" pitchFamily="18" charset="0"/>
                <a:cs typeface="Times New Roman" pitchFamily="18" charset="0"/>
              </a:rPr>
              <a:t>n</a:t>
            </a:r>
            <a:r>
              <a:rPr lang="en-US" altLang="zh-CN" kern="0">
                <a:latin typeface="Times New Roman" pitchFamily="18" charset="0"/>
                <a:cs typeface="Times New Roman" pitchFamily="18" charset="0"/>
              </a:rPr>
              <a:t>) , for an arbitrary constant </a:t>
            </a:r>
            <a:r>
              <a:rPr lang="el-GR" altLang="zh-CN" kern="0">
                <a:latin typeface="Times New Roman" pitchFamily="18" charset="0"/>
                <a:cs typeface="Times New Roman" pitchFamily="18" charset="0"/>
              </a:rPr>
              <a:t>δ</a:t>
            </a:r>
            <a:r>
              <a:rPr lang="en-US" altLang="zh-CN" kern="0">
                <a:latin typeface="Times New Roman" pitchFamily="18" charset="0"/>
                <a:cs typeface="Times New Roman" pitchFamily="18" charset="0"/>
              </a:rPr>
              <a:t>&gt;0?</a:t>
            </a:r>
            <a:endParaRPr lang="en-US" altLang="zh-CN" kern="0" dirty="0">
              <a:latin typeface="Times New Roman" pitchFamily="18" charset="0"/>
              <a:cs typeface="Times New Roman" pitchFamily="18" charset="0"/>
            </a:endParaRP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5"/>
          <p:cNvSpPr>
            <a:spLocks noGrp="1" noChangeArrowheads="1"/>
          </p:cNvSpPr>
          <p:nvPr>
            <p:ph type="title"/>
          </p:nvPr>
        </p:nvSpPr>
        <p:spPr>
          <a:xfrm>
            <a:off x="534988" y="260350"/>
            <a:ext cx="8069262" cy="703263"/>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The Max-SAT problem</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9155" name="Line 6"/>
          <p:cNvSpPr>
            <a:spLocks noChangeShapeType="1"/>
          </p:cNvSpPr>
          <p:nvPr/>
        </p:nvSpPr>
        <p:spPr bwMode="auto">
          <a:xfrm>
            <a:off x="539750" y="1052513"/>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755650" y="1196975"/>
            <a:ext cx="7704138" cy="1631950"/>
          </a:xfrm>
        </p:spPr>
        <p:txBody>
          <a:bodyPr lIns="92075" tIns="46038" rIns="92075" bIns="46038">
            <a:spAutoFit/>
          </a:bodyPr>
          <a:lstStyle/>
          <a:p>
            <a:pPr eaLnBrk="1" hangingPunct="1">
              <a:buFontTx/>
              <a:buNone/>
              <a:defRPr/>
            </a:pPr>
            <a:r>
              <a:rPr lang="en-US" altLang="zh-CN" sz="3600" dirty="0">
                <a:solidFill>
                  <a:srgbClr val="FFCC66"/>
                </a:solidFill>
                <a:effectLst/>
                <a:latin typeface="黑体" pitchFamily="2" charset="-122"/>
                <a:ea typeface="黑体" pitchFamily="2" charset="-122"/>
              </a:rPr>
              <a:t>	</a:t>
            </a:r>
            <a:r>
              <a:rPr lang="en-US" altLang="zh-CN" dirty="0">
                <a:latin typeface="Times New Roman" pitchFamily="18" charset="0"/>
                <a:cs typeface="Times New Roman" pitchFamily="18" charset="0"/>
              </a:rPr>
              <a:t>Given a CNF formula F, find an assignment to F that satisfies the largest number of clauses in F.</a:t>
            </a:r>
            <a:endParaRPr lang="zh-CN" altLang="en-US"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0179" name="Rectangle 5"/>
          <p:cNvSpPr>
            <a:spLocks noGrp="1" noChangeArrowheads="1"/>
          </p:cNvSpPr>
          <p:nvPr>
            <p:ph type="title"/>
          </p:nvPr>
        </p:nvSpPr>
        <p:spPr>
          <a:xfrm>
            <a:off x="534988" y="260350"/>
            <a:ext cx="8069262" cy="703263"/>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The Max-SAT problem</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0180" name="Line 6"/>
          <p:cNvSpPr>
            <a:spLocks noChangeShapeType="1"/>
          </p:cNvSpPr>
          <p:nvPr/>
        </p:nvSpPr>
        <p:spPr bwMode="auto">
          <a:xfrm>
            <a:off x="539750" y="1052513"/>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755650" y="1196975"/>
            <a:ext cx="7704138" cy="1631950"/>
          </a:xfrm>
        </p:spPr>
        <p:txBody>
          <a:bodyPr lIns="92075" tIns="46038" rIns="92075" bIns="46038">
            <a:spAutoFit/>
          </a:bodyPr>
          <a:lstStyle/>
          <a:p>
            <a:pPr eaLnBrk="1" hangingPunct="1">
              <a:buFontTx/>
              <a:buNone/>
              <a:defRPr/>
            </a:pPr>
            <a:r>
              <a:rPr lang="en-US" altLang="zh-CN" sz="3600" dirty="0">
                <a:solidFill>
                  <a:srgbClr val="FFCC66"/>
                </a:solidFill>
                <a:effectLst/>
                <a:latin typeface="黑体" pitchFamily="2" charset="-122"/>
                <a:ea typeface="黑体" pitchFamily="2" charset="-122"/>
              </a:rPr>
              <a:t>	</a:t>
            </a:r>
            <a:r>
              <a:rPr lang="en-US" altLang="zh-CN" dirty="0">
                <a:latin typeface="Times New Roman" pitchFamily="18" charset="0"/>
                <a:cs typeface="Times New Roman" pitchFamily="18" charset="0"/>
              </a:rPr>
              <a:t>Given a CNF formula F, find an assignment to F that satisfies the largest number of clauses in F.</a:t>
            </a:r>
            <a:endParaRPr lang="zh-CN" altLang="en-US"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1203" name="Rectangle 5"/>
          <p:cNvSpPr>
            <a:spLocks noGrp="1" noChangeArrowheads="1"/>
          </p:cNvSpPr>
          <p:nvPr>
            <p:ph type="title"/>
          </p:nvPr>
        </p:nvSpPr>
        <p:spPr>
          <a:xfrm>
            <a:off x="534988" y="260350"/>
            <a:ext cx="8069262" cy="703263"/>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The Max-SAT problem</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1204" name="Line 6"/>
          <p:cNvSpPr>
            <a:spLocks noChangeShapeType="1"/>
          </p:cNvSpPr>
          <p:nvPr/>
        </p:nvSpPr>
        <p:spPr bwMode="auto">
          <a:xfrm>
            <a:off x="539750" y="1052513"/>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1205" name="TextBox 13"/>
          <p:cNvSpPr txBox="1">
            <a:spLocks noChangeArrowheads="1"/>
          </p:cNvSpPr>
          <p:nvPr/>
        </p:nvSpPr>
        <p:spPr bwMode="auto">
          <a:xfrm>
            <a:off x="1487488" y="2862263"/>
            <a:ext cx="6656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a:latin typeface="Times New Roman" panose="02020603050405020304" pitchFamily="18" charset="0"/>
                <a:cs typeface="Times New Roman" panose="02020603050405020304" pitchFamily="18" charset="0"/>
              </a:rPr>
              <a:t>F = (</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755650" y="1196975"/>
            <a:ext cx="7704138" cy="1631950"/>
          </a:xfrm>
        </p:spPr>
        <p:txBody>
          <a:bodyPr lIns="92075" tIns="46038" rIns="92075" bIns="46038">
            <a:spAutoFit/>
          </a:bodyPr>
          <a:lstStyle/>
          <a:p>
            <a:pPr eaLnBrk="1" hangingPunct="1">
              <a:buFontTx/>
              <a:buNone/>
              <a:defRPr/>
            </a:pPr>
            <a:r>
              <a:rPr lang="en-US" altLang="zh-CN" sz="3600" dirty="0">
                <a:solidFill>
                  <a:srgbClr val="FFCC66"/>
                </a:solidFill>
                <a:effectLst/>
                <a:latin typeface="黑体" pitchFamily="2" charset="-122"/>
                <a:ea typeface="黑体" pitchFamily="2" charset="-122"/>
              </a:rPr>
              <a:t>	</a:t>
            </a:r>
            <a:r>
              <a:rPr lang="en-US" altLang="zh-CN" dirty="0">
                <a:latin typeface="Times New Roman" pitchFamily="18" charset="0"/>
                <a:cs typeface="Times New Roman" pitchFamily="18" charset="0"/>
              </a:rPr>
              <a:t>Given a CNF formula F, find an assignment to F that satisfies the largest number of clauses in F.</a:t>
            </a:r>
            <a:endParaRPr lang="zh-CN" altLang="en-US"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2227" name="Rectangle 5"/>
          <p:cNvSpPr>
            <a:spLocks noGrp="1" noChangeArrowheads="1"/>
          </p:cNvSpPr>
          <p:nvPr>
            <p:ph type="title"/>
          </p:nvPr>
        </p:nvSpPr>
        <p:spPr>
          <a:xfrm>
            <a:off x="534988" y="260350"/>
            <a:ext cx="8069262" cy="703263"/>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The Max-SAT problem</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2228" name="Line 6"/>
          <p:cNvSpPr>
            <a:spLocks noChangeShapeType="1"/>
          </p:cNvSpPr>
          <p:nvPr/>
        </p:nvSpPr>
        <p:spPr bwMode="auto">
          <a:xfrm>
            <a:off x="539750" y="1052513"/>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29" name="TextBox 13"/>
          <p:cNvSpPr txBox="1">
            <a:spLocks noChangeArrowheads="1"/>
          </p:cNvSpPr>
          <p:nvPr/>
        </p:nvSpPr>
        <p:spPr bwMode="auto">
          <a:xfrm>
            <a:off x="1487488" y="2862263"/>
            <a:ext cx="6656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a:latin typeface="Times New Roman" panose="02020603050405020304" pitchFamily="18" charset="0"/>
                <a:cs typeface="Times New Roman" panose="02020603050405020304" pitchFamily="18" charset="0"/>
              </a:rPr>
              <a:t>F = (</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p>
        </p:txBody>
      </p:sp>
      <p:sp>
        <p:nvSpPr>
          <p:cNvPr id="52230" name="TextBox 23"/>
          <p:cNvSpPr txBox="1">
            <a:spLocks noChangeArrowheads="1"/>
          </p:cNvSpPr>
          <p:nvPr/>
        </p:nvSpPr>
        <p:spPr bwMode="auto">
          <a:xfrm>
            <a:off x="1619250" y="3429000"/>
            <a:ext cx="39862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1</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2</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3</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0,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4</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endParaRPr lang="zh-CN" altLang="en-US" sz="2400" b="1">
              <a:latin typeface="Times New Roman" panose="02020603050405020304" pitchFamily="18" charset="0"/>
              <a:ea typeface="Cambria Math" panose="02040503050406030204" pitchFamily="18" charset="0"/>
              <a:cs typeface="Times New Roman" panose="02020603050405020304" pitchFamily="18" charset="0"/>
            </a:endParaRP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755650" y="1196975"/>
            <a:ext cx="7704138" cy="1631950"/>
          </a:xfrm>
        </p:spPr>
        <p:txBody>
          <a:bodyPr lIns="92075" tIns="46038" rIns="92075" bIns="46038">
            <a:spAutoFit/>
          </a:bodyPr>
          <a:lstStyle/>
          <a:p>
            <a:pPr eaLnBrk="1" hangingPunct="1">
              <a:buFontTx/>
              <a:buNone/>
              <a:defRPr/>
            </a:pPr>
            <a:r>
              <a:rPr lang="en-US" altLang="zh-CN" sz="3600" dirty="0">
                <a:solidFill>
                  <a:srgbClr val="FFCC66"/>
                </a:solidFill>
                <a:effectLst/>
                <a:latin typeface="黑体" pitchFamily="2" charset="-122"/>
                <a:ea typeface="黑体" pitchFamily="2" charset="-122"/>
              </a:rPr>
              <a:t>	</a:t>
            </a:r>
            <a:r>
              <a:rPr lang="en-US" altLang="zh-CN" dirty="0">
                <a:latin typeface="Times New Roman" pitchFamily="18" charset="0"/>
                <a:cs typeface="Times New Roman" pitchFamily="18" charset="0"/>
              </a:rPr>
              <a:t>Given a CNF formula F, find an assignment to F that satisfies the largest number of clauses in F.</a:t>
            </a:r>
            <a:endParaRPr lang="zh-CN" altLang="en-US"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3251" name="Rectangle 5"/>
          <p:cNvSpPr>
            <a:spLocks noGrp="1" noChangeArrowheads="1"/>
          </p:cNvSpPr>
          <p:nvPr>
            <p:ph type="title"/>
          </p:nvPr>
        </p:nvSpPr>
        <p:spPr>
          <a:xfrm>
            <a:off x="534988" y="260350"/>
            <a:ext cx="8069262" cy="703263"/>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The Max-SAT problem</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3252" name="Line 6"/>
          <p:cNvSpPr>
            <a:spLocks noChangeShapeType="1"/>
          </p:cNvSpPr>
          <p:nvPr/>
        </p:nvSpPr>
        <p:spPr bwMode="auto">
          <a:xfrm>
            <a:off x="539750" y="1052513"/>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3253" name="TextBox 23"/>
          <p:cNvSpPr txBox="1">
            <a:spLocks noChangeArrowheads="1"/>
          </p:cNvSpPr>
          <p:nvPr/>
        </p:nvSpPr>
        <p:spPr bwMode="auto">
          <a:xfrm>
            <a:off x="1619250" y="3429000"/>
            <a:ext cx="39862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1</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2</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3</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0,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4</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endParaRPr lang="zh-CN" altLang="en-US" sz="2400" b="1">
              <a:latin typeface="Times New Roman" panose="02020603050405020304" pitchFamily="18" charset="0"/>
              <a:ea typeface="Cambria Math" panose="02040503050406030204" pitchFamily="18" charset="0"/>
              <a:cs typeface="Times New Roman" panose="02020603050405020304" pitchFamily="18" charset="0"/>
            </a:endParaRPr>
          </a:p>
        </p:txBody>
      </p:sp>
      <p:sp>
        <p:nvSpPr>
          <p:cNvPr id="53254" name="TextBox 13"/>
          <p:cNvSpPr txBox="1">
            <a:spLocks noChangeArrowheads="1"/>
          </p:cNvSpPr>
          <p:nvPr/>
        </p:nvSpPr>
        <p:spPr bwMode="auto">
          <a:xfrm>
            <a:off x="1487488" y="2862263"/>
            <a:ext cx="6656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a:latin typeface="Times New Roman" panose="02020603050405020304" pitchFamily="18" charset="0"/>
                <a:cs typeface="Times New Roman" panose="02020603050405020304" pitchFamily="18" charset="0"/>
              </a:rPr>
              <a:t>F = </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1</a:t>
            </a:r>
            <a:r>
              <a:rPr lang="en-US" altLang="zh-CN" sz="2400" b="1">
                <a:solidFill>
                  <a:schemeClr val="accent2"/>
                </a:solidFill>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2</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1</a:t>
            </a:r>
            <a:r>
              <a:rPr lang="en-US" altLang="zh-CN" sz="2400" b="1">
                <a:solidFill>
                  <a:schemeClr val="accent2"/>
                </a:solidFill>
                <a:latin typeface="Times New Roman" panose="02020603050405020304" pitchFamily="18" charset="0"/>
              </a:rPr>
              <a:t>∨¬</a:t>
            </a:r>
            <a:r>
              <a:rPr lang="en-US" altLang="zh-CN" sz="2400" b="1" i="1">
                <a:solidFill>
                  <a:schemeClr val="accent2"/>
                </a:solidFill>
                <a:latin typeface="Times New Roman" panose="02020603050405020304" pitchFamily="18" charset="0"/>
                <a:cs typeface="Times New Roman" panose="02020603050405020304" pitchFamily="18" charset="0"/>
              </a:rPr>
              <a:t>x</a:t>
            </a:r>
            <a:r>
              <a:rPr lang="en-US" altLang="zh-CN" sz="2400" b="1" baseline="-25000">
                <a:solidFill>
                  <a:schemeClr val="accent2"/>
                </a:solidFill>
                <a:latin typeface="Times New Roman" panose="02020603050405020304" pitchFamily="18" charset="0"/>
                <a:cs typeface="Times New Roman" panose="02020603050405020304" pitchFamily="18" charset="0"/>
              </a:rPr>
              <a:t>2</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a:solidFill>
                  <a:schemeClr val="accent2"/>
                </a:solidFill>
                <a:latin typeface="Times New Roman" panose="02020603050405020304" pitchFamily="18" charset="0"/>
              </a:rPr>
              <a:t>¬</a:t>
            </a:r>
            <a:r>
              <a:rPr lang="en-US" altLang="zh-CN" sz="2400" b="1" i="1">
                <a:solidFill>
                  <a:schemeClr val="accent2"/>
                </a:solidFill>
                <a:latin typeface="Times New Roman" panose="02020603050405020304" pitchFamily="18" charset="0"/>
                <a:cs typeface="Times New Roman" panose="02020603050405020304" pitchFamily="18" charset="0"/>
              </a:rPr>
              <a:t>x</a:t>
            </a:r>
            <a:r>
              <a:rPr lang="en-US" altLang="zh-CN" sz="2400" b="1" baseline="-25000">
                <a:solidFill>
                  <a:schemeClr val="accent2"/>
                </a:solidFill>
                <a:latin typeface="Times New Roman" panose="02020603050405020304" pitchFamily="18" charset="0"/>
                <a:cs typeface="Times New Roman" panose="02020603050405020304" pitchFamily="18" charset="0"/>
              </a:rPr>
              <a:t>1</a:t>
            </a:r>
            <a:r>
              <a:rPr lang="en-US" altLang="zh-CN" sz="2400" b="1">
                <a:solidFill>
                  <a:schemeClr val="accent2"/>
                </a:solidFill>
                <a:latin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2</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755650" y="1196975"/>
            <a:ext cx="7704138" cy="1631950"/>
          </a:xfrm>
        </p:spPr>
        <p:txBody>
          <a:bodyPr lIns="92075" tIns="46038" rIns="92075" bIns="46038">
            <a:spAutoFit/>
          </a:bodyPr>
          <a:lstStyle/>
          <a:p>
            <a:pPr eaLnBrk="1" hangingPunct="1">
              <a:buFontTx/>
              <a:buNone/>
              <a:defRPr/>
            </a:pPr>
            <a:r>
              <a:rPr lang="en-US" altLang="zh-CN" sz="3600" dirty="0">
                <a:solidFill>
                  <a:srgbClr val="FFCC66"/>
                </a:solidFill>
                <a:effectLst/>
                <a:latin typeface="黑体" pitchFamily="2" charset="-122"/>
                <a:ea typeface="黑体" pitchFamily="2" charset="-122"/>
              </a:rPr>
              <a:t>	</a:t>
            </a:r>
            <a:r>
              <a:rPr lang="en-US" altLang="zh-CN" dirty="0">
                <a:latin typeface="Times New Roman" pitchFamily="18" charset="0"/>
                <a:cs typeface="Times New Roman" pitchFamily="18" charset="0"/>
              </a:rPr>
              <a:t>Given a CNF formula F, find an assignment to F that satisfies the largest number of clauses in F.</a:t>
            </a:r>
            <a:endParaRPr lang="zh-CN" altLang="en-US"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4275" name="Rectangle 5"/>
          <p:cNvSpPr>
            <a:spLocks noGrp="1" noChangeArrowheads="1"/>
          </p:cNvSpPr>
          <p:nvPr>
            <p:ph type="title"/>
          </p:nvPr>
        </p:nvSpPr>
        <p:spPr>
          <a:xfrm>
            <a:off x="534988" y="260350"/>
            <a:ext cx="8069262" cy="703263"/>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The Max-SAT problem</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4276" name="Line 6"/>
          <p:cNvSpPr>
            <a:spLocks noChangeShapeType="1"/>
          </p:cNvSpPr>
          <p:nvPr/>
        </p:nvSpPr>
        <p:spPr bwMode="auto">
          <a:xfrm>
            <a:off x="539750" y="1052513"/>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4277" name="TextBox 14"/>
          <p:cNvSpPr txBox="1">
            <a:spLocks noChangeArrowheads="1"/>
          </p:cNvSpPr>
          <p:nvPr/>
        </p:nvSpPr>
        <p:spPr bwMode="auto">
          <a:xfrm>
            <a:off x="539750" y="4221163"/>
            <a:ext cx="68818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pPr>
            <a:r>
              <a:rPr lang="en-US" altLang="zh-CN" sz="2800">
                <a:latin typeface="Times New Roman" panose="02020603050405020304" pitchFamily="18" charset="0"/>
                <a:cs typeface="Times New Roman" panose="02020603050405020304" pitchFamily="18" charset="0"/>
              </a:rPr>
              <a:t>  An optimization version of the SAT problem</a:t>
            </a:r>
            <a:endParaRPr lang="zh-CN" altLang="en-US" sz="2800">
              <a:latin typeface="Times New Roman" panose="02020603050405020304" pitchFamily="18" charset="0"/>
              <a:cs typeface="Times New Roman" panose="02020603050405020304" pitchFamily="18" charset="0"/>
            </a:endParaRPr>
          </a:p>
        </p:txBody>
      </p:sp>
      <p:sp>
        <p:nvSpPr>
          <p:cNvPr id="54278" name="TextBox 13"/>
          <p:cNvSpPr txBox="1">
            <a:spLocks noChangeArrowheads="1"/>
          </p:cNvSpPr>
          <p:nvPr/>
        </p:nvSpPr>
        <p:spPr bwMode="auto">
          <a:xfrm>
            <a:off x="1487488" y="2862263"/>
            <a:ext cx="6656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a:latin typeface="Times New Roman" panose="02020603050405020304" pitchFamily="18" charset="0"/>
                <a:cs typeface="Times New Roman" panose="02020603050405020304" pitchFamily="18" charset="0"/>
              </a:rPr>
              <a:t>F = </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1</a:t>
            </a:r>
            <a:r>
              <a:rPr lang="en-US" altLang="zh-CN" sz="2400" b="1">
                <a:solidFill>
                  <a:schemeClr val="accent2"/>
                </a:solidFill>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2</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1</a:t>
            </a:r>
            <a:r>
              <a:rPr lang="en-US" altLang="zh-CN" sz="2400" b="1">
                <a:solidFill>
                  <a:schemeClr val="accent2"/>
                </a:solidFill>
                <a:latin typeface="Times New Roman" panose="02020603050405020304" pitchFamily="18" charset="0"/>
              </a:rPr>
              <a:t>∨¬</a:t>
            </a:r>
            <a:r>
              <a:rPr lang="en-US" altLang="zh-CN" sz="2400" b="1" i="1">
                <a:solidFill>
                  <a:schemeClr val="accent2"/>
                </a:solidFill>
                <a:latin typeface="Times New Roman" panose="02020603050405020304" pitchFamily="18" charset="0"/>
                <a:cs typeface="Times New Roman" panose="02020603050405020304" pitchFamily="18" charset="0"/>
              </a:rPr>
              <a:t>x</a:t>
            </a:r>
            <a:r>
              <a:rPr lang="en-US" altLang="zh-CN" sz="2400" b="1" baseline="-25000">
                <a:solidFill>
                  <a:schemeClr val="accent2"/>
                </a:solidFill>
                <a:latin typeface="Times New Roman" panose="02020603050405020304" pitchFamily="18" charset="0"/>
                <a:cs typeface="Times New Roman" panose="02020603050405020304" pitchFamily="18" charset="0"/>
              </a:rPr>
              <a:t>2</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a:solidFill>
                  <a:schemeClr val="accent2"/>
                </a:solidFill>
                <a:latin typeface="Times New Roman" panose="02020603050405020304" pitchFamily="18" charset="0"/>
              </a:rPr>
              <a:t>¬</a:t>
            </a:r>
            <a:r>
              <a:rPr lang="en-US" altLang="zh-CN" sz="2400" b="1" i="1">
                <a:solidFill>
                  <a:schemeClr val="accent2"/>
                </a:solidFill>
                <a:latin typeface="Times New Roman" panose="02020603050405020304" pitchFamily="18" charset="0"/>
                <a:cs typeface="Times New Roman" panose="02020603050405020304" pitchFamily="18" charset="0"/>
              </a:rPr>
              <a:t>x</a:t>
            </a:r>
            <a:r>
              <a:rPr lang="en-US" altLang="zh-CN" sz="2400" b="1" baseline="-25000">
                <a:solidFill>
                  <a:schemeClr val="accent2"/>
                </a:solidFill>
                <a:latin typeface="Times New Roman" panose="02020603050405020304" pitchFamily="18" charset="0"/>
                <a:cs typeface="Times New Roman" panose="02020603050405020304" pitchFamily="18" charset="0"/>
              </a:rPr>
              <a:t>1</a:t>
            </a:r>
            <a:r>
              <a:rPr lang="en-US" altLang="zh-CN" sz="2400" b="1">
                <a:solidFill>
                  <a:schemeClr val="accent2"/>
                </a:solidFill>
                <a:latin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2</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p>
        </p:txBody>
      </p:sp>
      <p:sp>
        <p:nvSpPr>
          <p:cNvPr id="54279" name="TextBox 23"/>
          <p:cNvSpPr txBox="1">
            <a:spLocks noChangeArrowheads="1"/>
          </p:cNvSpPr>
          <p:nvPr/>
        </p:nvSpPr>
        <p:spPr bwMode="auto">
          <a:xfrm>
            <a:off x="1619250" y="3429000"/>
            <a:ext cx="39862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1</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2</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3</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0,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4</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endParaRPr lang="zh-CN" altLang="en-US" sz="2400" b="1">
              <a:latin typeface="Times New Roman" panose="02020603050405020304" pitchFamily="18" charset="0"/>
              <a:ea typeface="Cambria Math" panose="02040503050406030204" pitchFamily="18" charset="0"/>
              <a:cs typeface="Times New Roman" panose="02020603050405020304" pitchFamily="18" charset="0"/>
            </a:endParaRP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755650" y="1196975"/>
            <a:ext cx="7704138" cy="1631950"/>
          </a:xfrm>
        </p:spPr>
        <p:txBody>
          <a:bodyPr lIns="92075" tIns="46038" rIns="92075" bIns="46038">
            <a:spAutoFit/>
          </a:bodyPr>
          <a:lstStyle/>
          <a:p>
            <a:pPr eaLnBrk="1" hangingPunct="1">
              <a:buFontTx/>
              <a:buNone/>
              <a:defRPr/>
            </a:pPr>
            <a:r>
              <a:rPr lang="en-US" altLang="zh-CN" sz="3600" dirty="0">
                <a:solidFill>
                  <a:srgbClr val="FFCC66"/>
                </a:solidFill>
                <a:effectLst/>
                <a:latin typeface="黑体" pitchFamily="2" charset="-122"/>
                <a:ea typeface="黑体" pitchFamily="2" charset="-122"/>
              </a:rPr>
              <a:t>	</a:t>
            </a:r>
            <a:r>
              <a:rPr lang="en-US" altLang="zh-CN" dirty="0">
                <a:latin typeface="Times New Roman" pitchFamily="18" charset="0"/>
                <a:cs typeface="Times New Roman" pitchFamily="18" charset="0"/>
              </a:rPr>
              <a:t>Given a CNF formula F, find an assignment to F that satisfies the largest number of clauses in F.</a:t>
            </a:r>
            <a:endParaRPr lang="zh-CN" altLang="en-US"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5299" name="Rectangle 5"/>
          <p:cNvSpPr>
            <a:spLocks noGrp="1" noChangeArrowheads="1"/>
          </p:cNvSpPr>
          <p:nvPr>
            <p:ph type="title"/>
          </p:nvPr>
        </p:nvSpPr>
        <p:spPr>
          <a:xfrm>
            <a:off x="534988" y="260350"/>
            <a:ext cx="8069262" cy="703263"/>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The Max-SAT problem</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5300" name="Line 6"/>
          <p:cNvSpPr>
            <a:spLocks noChangeShapeType="1"/>
          </p:cNvSpPr>
          <p:nvPr/>
        </p:nvSpPr>
        <p:spPr bwMode="auto">
          <a:xfrm>
            <a:off x="539750" y="1052513"/>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5301" name="TextBox 11"/>
          <p:cNvSpPr txBox="1">
            <a:spLocks noChangeArrowheads="1"/>
          </p:cNvSpPr>
          <p:nvPr/>
        </p:nvSpPr>
        <p:spPr bwMode="auto">
          <a:xfrm>
            <a:off x="539750" y="4849813"/>
            <a:ext cx="82867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pPr>
            <a:r>
              <a:rPr lang="en-US" altLang="zh-CN" sz="2800">
                <a:latin typeface="Times New Roman" panose="02020603050405020304" pitchFamily="18" charset="0"/>
                <a:cs typeface="Times New Roman" panose="02020603050405020304" pitchFamily="18" charset="0"/>
              </a:rPr>
              <a:t>  A fundamental problem in computational optimization</a:t>
            </a:r>
            <a:endParaRPr lang="zh-CN" altLang="en-US" sz="2800">
              <a:latin typeface="Times New Roman" panose="02020603050405020304" pitchFamily="18" charset="0"/>
              <a:cs typeface="Times New Roman" panose="02020603050405020304" pitchFamily="18" charset="0"/>
            </a:endParaRPr>
          </a:p>
        </p:txBody>
      </p:sp>
      <p:sp>
        <p:nvSpPr>
          <p:cNvPr id="55302" name="TextBox 14"/>
          <p:cNvSpPr txBox="1">
            <a:spLocks noChangeArrowheads="1"/>
          </p:cNvSpPr>
          <p:nvPr/>
        </p:nvSpPr>
        <p:spPr bwMode="auto">
          <a:xfrm>
            <a:off x="539750" y="4221163"/>
            <a:ext cx="68818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pPr>
            <a:r>
              <a:rPr lang="en-US" altLang="zh-CN" sz="2800">
                <a:latin typeface="Times New Roman" panose="02020603050405020304" pitchFamily="18" charset="0"/>
                <a:cs typeface="Times New Roman" panose="02020603050405020304" pitchFamily="18" charset="0"/>
              </a:rPr>
              <a:t>  An optimization version of the SAT problem</a:t>
            </a:r>
            <a:endParaRPr lang="zh-CN" altLang="en-US" sz="2800">
              <a:latin typeface="Times New Roman" panose="02020603050405020304" pitchFamily="18" charset="0"/>
              <a:cs typeface="Times New Roman" panose="02020603050405020304" pitchFamily="18" charset="0"/>
            </a:endParaRPr>
          </a:p>
        </p:txBody>
      </p:sp>
      <p:sp>
        <p:nvSpPr>
          <p:cNvPr id="55303" name="TextBox 13"/>
          <p:cNvSpPr txBox="1">
            <a:spLocks noChangeArrowheads="1"/>
          </p:cNvSpPr>
          <p:nvPr/>
        </p:nvSpPr>
        <p:spPr bwMode="auto">
          <a:xfrm>
            <a:off x="1487488" y="2862263"/>
            <a:ext cx="6656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a:latin typeface="Times New Roman" panose="02020603050405020304" pitchFamily="18" charset="0"/>
                <a:cs typeface="Times New Roman" panose="02020603050405020304" pitchFamily="18" charset="0"/>
              </a:rPr>
              <a:t>F = </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1</a:t>
            </a:r>
            <a:r>
              <a:rPr lang="en-US" altLang="zh-CN" sz="2400" b="1">
                <a:solidFill>
                  <a:schemeClr val="accent2"/>
                </a:solidFill>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2</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1</a:t>
            </a:r>
            <a:r>
              <a:rPr lang="en-US" altLang="zh-CN" sz="2400" b="1">
                <a:solidFill>
                  <a:schemeClr val="accent2"/>
                </a:solidFill>
                <a:latin typeface="Times New Roman" panose="02020603050405020304" pitchFamily="18" charset="0"/>
              </a:rPr>
              <a:t>∨¬</a:t>
            </a:r>
            <a:r>
              <a:rPr lang="en-US" altLang="zh-CN" sz="2400" b="1" i="1">
                <a:solidFill>
                  <a:schemeClr val="accent2"/>
                </a:solidFill>
                <a:latin typeface="Times New Roman" panose="02020603050405020304" pitchFamily="18" charset="0"/>
                <a:cs typeface="Times New Roman" panose="02020603050405020304" pitchFamily="18" charset="0"/>
              </a:rPr>
              <a:t>x</a:t>
            </a:r>
            <a:r>
              <a:rPr lang="en-US" altLang="zh-CN" sz="2400" b="1" baseline="-25000">
                <a:solidFill>
                  <a:schemeClr val="accent2"/>
                </a:solidFill>
                <a:latin typeface="Times New Roman" panose="02020603050405020304" pitchFamily="18" charset="0"/>
                <a:cs typeface="Times New Roman" panose="02020603050405020304" pitchFamily="18" charset="0"/>
              </a:rPr>
              <a:t>2</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a:solidFill>
                  <a:schemeClr val="accent2"/>
                </a:solidFill>
                <a:latin typeface="Times New Roman" panose="02020603050405020304" pitchFamily="18" charset="0"/>
              </a:rPr>
              <a:t>¬</a:t>
            </a:r>
            <a:r>
              <a:rPr lang="en-US" altLang="zh-CN" sz="2400" b="1" i="1">
                <a:solidFill>
                  <a:schemeClr val="accent2"/>
                </a:solidFill>
                <a:latin typeface="Times New Roman" panose="02020603050405020304" pitchFamily="18" charset="0"/>
                <a:cs typeface="Times New Roman" panose="02020603050405020304" pitchFamily="18" charset="0"/>
              </a:rPr>
              <a:t>x</a:t>
            </a:r>
            <a:r>
              <a:rPr lang="en-US" altLang="zh-CN" sz="2400" b="1" baseline="-25000">
                <a:solidFill>
                  <a:schemeClr val="accent2"/>
                </a:solidFill>
                <a:latin typeface="Times New Roman" panose="02020603050405020304" pitchFamily="18" charset="0"/>
                <a:cs typeface="Times New Roman" panose="02020603050405020304" pitchFamily="18" charset="0"/>
              </a:rPr>
              <a:t>1</a:t>
            </a:r>
            <a:r>
              <a:rPr lang="en-US" altLang="zh-CN" sz="2400" b="1">
                <a:solidFill>
                  <a:schemeClr val="accent2"/>
                </a:solidFill>
                <a:latin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2</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p>
        </p:txBody>
      </p:sp>
      <p:sp>
        <p:nvSpPr>
          <p:cNvPr id="55304" name="TextBox 23"/>
          <p:cNvSpPr txBox="1">
            <a:spLocks noChangeArrowheads="1"/>
          </p:cNvSpPr>
          <p:nvPr/>
        </p:nvSpPr>
        <p:spPr bwMode="auto">
          <a:xfrm>
            <a:off x="1619250" y="3429000"/>
            <a:ext cx="39862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1</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2</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3</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0,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4</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endParaRPr lang="zh-CN" altLang="en-US" sz="2400" b="1">
              <a:latin typeface="Times New Roman" panose="02020603050405020304" pitchFamily="18" charset="0"/>
              <a:ea typeface="Cambria Math" panose="02040503050406030204" pitchFamily="18" charset="0"/>
              <a:cs typeface="Times New Roman" panose="02020603050405020304" pitchFamily="18" charset="0"/>
            </a:endParaRPr>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755650" y="1196975"/>
            <a:ext cx="7704138" cy="1631950"/>
          </a:xfrm>
        </p:spPr>
        <p:txBody>
          <a:bodyPr lIns="92075" tIns="46038" rIns="92075" bIns="46038">
            <a:spAutoFit/>
          </a:bodyPr>
          <a:lstStyle/>
          <a:p>
            <a:pPr eaLnBrk="1" hangingPunct="1">
              <a:buFontTx/>
              <a:buNone/>
              <a:defRPr/>
            </a:pPr>
            <a:r>
              <a:rPr lang="en-US" altLang="zh-CN" sz="3600" dirty="0">
                <a:solidFill>
                  <a:srgbClr val="FFCC66"/>
                </a:solidFill>
                <a:effectLst/>
                <a:latin typeface="黑体" pitchFamily="2" charset="-122"/>
                <a:ea typeface="黑体" pitchFamily="2" charset="-122"/>
              </a:rPr>
              <a:t>	</a:t>
            </a:r>
            <a:r>
              <a:rPr lang="en-US" altLang="zh-CN" dirty="0">
                <a:latin typeface="Times New Roman" pitchFamily="18" charset="0"/>
                <a:cs typeface="Times New Roman" pitchFamily="18" charset="0"/>
              </a:rPr>
              <a:t>Given a CNF formula F, find an assignment to F that satisfies the largest number of clauses in F.</a:t>
            </a:r>
            <a:endParaRPr lang="zh-CN" altLang="en-US"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6323" name="Rectangle 5"/>
          <p:cNvSpPr>
            <a:spLocks noGrp="1" noChangeArrowheads="1"/>
          </p:cNvSpPr>
          <p:nvPr>
            <p:ph type="title"/>
          </p:nvPr>
        </p:nvSpPr>
        <p:spPr>
          <a:xfrm>
            <a:off x="534988" y="260350"/>
            <a:ext cx="8069262" cy="703263"/>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The Max-SAT problem</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6324" name="Line 6"/>
          <p:cNvSpPr>
            <a:spLocks noChangeShapeType="1"/>
          </p:cNvSpPr>
          <p:nvPr/>
        </p:nvSpPr>
        <p:spPr bwMode="auto">
          <a:xfrm>
            <a:off x="539750" y="1052513"/>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325" name="TextBox 11"/>
          <p:cNvSpPr txBox="1">
            <a:spLocks noChangeArrowheads="1"/>
          </p:cNvSpPr>
          <p:nvPr/>
        </p:nvSpPr>
        <p:spPr bwMode="auto">
          <a:xfrm>
            <a:off x="539750" y="4849813"/>
            <a:ext cx="82867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pPr>
            <a:r>
              <a:rPr lang="en-US" altLang="zh-CN" sz="2800">
                <a:latin typeface="Times New Roman" panose="02020603050405020304" pitchFamily="18" charset="0"/>
                <a:cs typeface="Times New Roman" panose="02020603050405020304" pitchFamily="18" charset="0"/>
              </a:rPr>
              <a:t>  A fundamental problem in computational optimization</a:t>
            </a:r>
            <a:endParaRPr lang="zh-CN" altLang="en-US" sz="2800">
              <a:latin typeface="Times New Roman" panose="02020603050405020304" pitchFamily="18" charset="0"/>
              <a:cs typeface="Times New Roman" panose="02020603050405020304" pitchFamily="18" charset="0"/>
            </a:endParaRPr>
          </a:p>
        </p:txBody>
      </p:sp>
      <p:sp>
        <p:nvSpPr>
          <p:cNvPr id="56326" name="TextBox 12"/>
          <p:cNvSpPr txBox="1">
            <a:spLocks noChangeArrowheads="1"/>
          </p:cNvSpPr>
          <p:nvPr/>
        </p:nvSpPr>
        <p:spPr bwMode="auto">
          <a:xfrm>
            <a:off x="539750" y="5516563"/>
            <a:ext cx="52165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pPr>
            <a:r>
              <a:rPr lang="en-US" altLang="zh-CN" sz="2800">
                <a:latin typeface="Times New Roman" panose="02020603050405020304" pitchFamily="18" charset="0"/>
                <a:cs typeface="Times New Roman" panose="02020603050405020304" pitchFamily="18" charset="0"/>
              </a:rPr>
              <a:t>  The first APX-complete problem</a:t>
            </a:r>
            <a:endParaRPr lang="zh-CN" altLang="en-US" sz="2800">
              <a:latin typeface="Times New Roman" panose="02020603050405020304" pitchFamily="18" charset="0"/>
              <a:cs typeface="Times New Roman" panose="02020603050405020304" pitchFamily="18" charset="0"/>
            </a:endParaRPr>
          </a:p>
        </p:txBody>
      </p:sp>
      <p:sp>
        <p:nvSpPr>
          <p:cNvPr id="56327" name="TextBox 14"/>
          <p:cNvSpPr txBox="1">
            <a:spLocks noChangeArrowheads="1"/>
          </p:cNvSpPr>
          <p:nvPr/>
        </p:nvSpPr>
        <p:spPr bwMode="auto">
          <a:xfrm>
            <a:off x="539750" y="4221163"/>
            <a:ext cx="68818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pPr>
            <a:r>
              <a:rPr lang="en-US" altLang="zh-CN" sz="2800">
                <a:latin typeface="Times New Roman" panose="02020603050405020304" pitchFamily="18" charset="0"/>
                <a:cs typeface="Times New Roman" panose="02020603050405020304" pitchFamily="18" charset="0"/>
              </a:rPr>
              <a:t>  An optimization version of the SAT problem</a:t>
            </a:r>
            <a:endParaRPr lang="zh-CN" altLang="en-US" sz="2800">
              <a:latin typeface="Times New Roman" panose="02020603050405020304" pitchFamily="18" charset="0"/>
              <a:cs typeface="Times New Roman" panose="02020603050405020304" pitchFamily="18" charset="0"/>
            </a:endParaRPr>
          </a:p>
        </p:txBody>
      </p:sp>
      <p:sp>
        <p:nvSpPr>
          <p:cNvPr id="56328" name="TextBox 13"/>
          <p:cNvSpPr txBox="1">
            <a:spLocks noChangeArrowheads="1"/>
          </p:cNvSpPr>
          <p:nvPr/>
        </p:nvSpPr>
        <p:spPr bwMode="auto">
          <a:xfrm>
            <a:off x="1487488" y="2862263"/>
            <a:ext cx="6656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a:latin typeface="Times New Roman" panose="02020603050405020304" pitchFamily="18" charset="0"/>
                <a:cs typeface="Times New Roman" panose="02020603050405020304" pitchFamily="18" charset="0"/>
              </a:rPr>
              <a:t>F = </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1</a:t>
            </a:r>
            <a:r>
              <a:rPr lang="en-US" altLang="zh-CN" sz="2400" b="1">
                <a:solidFill>
                  <a:schemeClr val="accent2"/>
                </a:solidFill>
                <a:latin typeface="Times New Roman" panose="02020603050405020304" pitchFamily="18" charset="0"/>
                <a:ea typeface="Cambria Math" panose="02040503050406030204" pitchFamily="18" charset="0"/>
                <a:cs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2</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1</a:t>
            </a:r>
            <a:r>
              <a:rPr lang="en-US" altLang="zh-CN" sz="2400" b="1">
                <a:solidFill>
                  <a:schemeClr val="accent2"/>
                </a:solidFill>
                <a:latin typeface="Times New Roman" panose="02020603050405020304" pitchFamily="18" charset="0"/>
              </a:rPr>
              <a:t>∨¬</a:t>
            </a:r>
            <a:r>
              <a:rPr lang="en-US" altLang="zh-CN" sz="2400" b="1" i="1">
                <a:solidFill>
                  <a:schemeClr val="accent2"/>
                </a:solidFill>
                <a:latin typeface="Times New Roman" panose="02020603050405020304" pitchFamily="18" charset="0"/>
                <a:cs typeface="Times New Roman" panose="02020603050405020304" pitchFamily="18" charset="0"/>
              </a:rPr>
              <a:t>x</a:t>
            </a:r>
            <a:r>
              <a:rPr lang="en-US" altLang="zh-CN" sz="2400" b="1" baseline="-25000">
                <a:solidFill>
                  <a:schemeClr val="accent2"/>
                </a:solidFill>
                <a:latin typeface="Times New Roman" panose="02020603050405020304" pitchFamily="18" charset="0"/>
                <a:cs typeface="Times New Roman" panose="02020603050405020304" pitchFamily="18" charset="0"/>
              </a:rPr>
              <a:t>2</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a:solidFill>
                  <a:schemeClr val="accent2"/>
                </a:solidFill>
                <a:latin typeface="Times New Roman" panose="02020603050405020304" pitchFamily="18" charset="0"/>
              </a:rPr>
              <a:t>¬</a:t>
            </a:r>
            <a:r>
              <a:rPr lang="en-US" altLang="zh-CN" sz="2400" b="1" i="1">
                <a:solidFill>
                  <a:schemeClr val="accent2"/>
                </a:solidFill>
                <a:latin typeface="Times New Roman" panose="02020603050405020304" pitchFamily="18" charset="0"/>
                <a:cs typeface="Times New Roman" panose="02020603050405020304" pitchFamily="18" charset="0"/>
              </a:rPr>
              <a:t>x</a:t>
            </a:r>
            <a:r>
              <a:rPr lang="en-US" altLang="zh-CN" sz="2400" b="1" baseline="-25000">
                <a:solidFill>
                  <a:schemeClr val="accent2"/>
                </a:solidFill>
                <a:latin typeface="Times New Roman" panose="02020603050405020304" pitchFamily="18" charset="0"/>
                <a:cs typeface="Times New Roman" panose="02020603050405020304" pitchFamily="18" charset="0"/>
              </a:rPr>
              <a:t>1</a:t>
            </a:r>
            <a:r>
              <a:rPr lang="en-US" altLang="zh-CN" sz="2400" b="1">
                <a:solidFill>
                  <a:schemeClr val="accent2"/>
                </a:solidFill>
                <a:latin typeface="Times New Roman" panose="02020603050405020304" pitchFamily="18" charset="0"/>
              </a:rPr>
              <a:t>∨</a:t>
            </a:r>
            <a:r>
              <a:rPr lang="en-US" altLang="zh-CN" sz="2400" b="1" i="1">
                <a:solidFill>
                  <a:srgbClr val="FF0000"/>
                </a:solidFill>
                <a:latin typeface="Times New Roman" panose="02020603050405020304" pitchFamily="18" charset="0"/>
                <a:cs typeface="Times New Roman" panose="02020603050405020304" pitchFamily="18" charset="0"/>
              </a:rPr>
              <a:t>x</a:t>
            </a:r>
            <a:r>
              <a:rPr lang="en-US" altLang="zh-CN" sz="2400" b="1" baseline="-25000">
                <a:solidFill>
                  <a:srgbClr val="FF0000"/>
                </a:solidFill>
                <a:latin typeface="Times New Roman" panose="02020603050405020304" pitchFamily="18" charset="0"/>
                <a:cs typeface="Times New Roman" panose="02020603050405020304" pitchFamily="18" charset="0"/>
              </a:rPr>
              <a:t>2</a:t>
            </a:r>
            <a:r>
              <a:rPr lang="en-US" altLang="zh-CN" sz="2400" b="1">
                <a:solidFill>
                  <a:schemeClr val="accent2"/>
                </a:solidFill>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a:latin typeface="Times New Roman" panose="02020603050405020304" pitchFamily="18" charset="0"/>
                <a:cs typeface="Times New Roman" panose="02020603050405020304" pitchFamily="18" charset="0"/>
              </a:rPr>
              <a:t>(</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1</a:t>
            </a:r>
            <a:r>
              <a:rPr lang="en-US" altLang="zh-CN" sz="2400" b="1">
                <a:latin typeface="Times New Roman" panose="02020603050405020304" pitchFamily="18" charset="0"/>
              </a:rPr>
              <a:t>∨¬</a:t>
            </a:r>
            <a:r>
              <a:rPr lang="en-US" altLang="zh-CN" sz="2400" b="1" i="1">
                <a:latin typeface="Times New Roman" panose="02020603050405020304" pitchFamily="18" charset="0"/>
                <a:cs typeface="Times New Roman" panose="02020603050405020304" pitchFamily="18" charset="0"/>
              </a:rPr>
              <a:t>x</a:t>
            </a:r>
            <a:r>
              <a:rPr lang="en-US" altLang="zh-CN" sz="2400" b="1" baseline="-25000">
                <a:latin typeface="Times New Roman" panose="02020603050405020304" pitchFamily="18" charset="0"/>
                <a:cs typeface="Times New Roman" panose="02020603050405020304" pitchFamily="18" charset="0"/>
              </a:rPr>
              <a:t>2</a:t>
            </a:r>
            <a:r>
              <a:rPr lang="en-US" altLang="zh-CN" sz="2400" b="1">
                <a:latin typeface="Times New Roman" panose="02020603050405020304" pitchFamily="18" charset="0"/>
                <a:cs typeface="Times New Roman" panose="02020603050405020304" pitchFamily="18" charset="0"/>
              </a:rPr>
              <a:t>)</a:t>
            </a:r>
            <a:r>
              <a:rPr lang="en-US" altLang="zh-CN" sz="2400" b="1" i="1">
                <a:latin typeface="Times New Roman" panose="02020603050405020304" pitchFamily="18" charset="0"/>
              </a:rPr>
              <a:t> </a:t>
            </a:r>
          </a:p>
        </p:txBody>
      </p:sp>
      <p:sp>
        <p:nvSpPr>
          <p:cNvPr id="56329" name="TextBox 23"/>
          <p:cNvSpPr txBox="1">
            <a:spLocks noChangeArrowheads="1"/>
          </p:cNvSpPr>
          <p:nvPr/>
        </p:nvSpPr>
        <p:spPr bwMode="auto">
          <a:xfrm>
            <a:off x="1619250" y="3429000"/>
            <a:ext cx="39862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1</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2</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3</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0,  </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x</a:t>
            </a:r>
            <a:r>
              <a:rPr lang="en-US" altLang="zh-CN" sz="2400" b="1" baseline="-25000">
                <a:latin typeface="Times New Roman" panose="02020603050405020304" pitchFamily="18" charset="0"/>
                <a:ea typeface="Cambria Math" panose="02040503050406030204" pitchFamily="18" charset="0"/>
                <a:cs typeface="Times New Roman" panose="02020603050405020304" pitchFamily="18" charset="0"/>
              </a:rPr>
              <a:t>4</a:t>
            </a:r>
            <a:r>
              <a:rPr lang="en-US" altLang="zh-CN" sz="2400" b="1" i="1">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400" b="1">
                <a:latin typeface="Times New Roman" panose="02020603050405020304" pitchFamily="18" charset="0"/>
                <a:ea typeface="Cambria Math" panose="02040503050406030204" pitchFamily="18" charset="0"/>
                <a:cs typeface="Times New Roman" panose="02020603050405020304" pitchFamily="18" charset="0"/>
              </a:rPr>
              <a:t>= 1, </a:t>
            </a:r>
            <a:endParaRPr lang="zh-CN" altLang="en-US" sz="2400" b="1">
              <a:latin typeface="Times New Roman" panose="02020603050405020304" pitchFamily="18" charset="0"/>
              <a:ea typeface="Cambria Math" panose="02040503050406030204" pitchFamily="18" charset="0"/>
              <a:cs typeface="Times New Roman" panose="02020603050405020304" pitchFamily="18" charset="0"/>
            </a:endParaRPr>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5"/>
          <p:cNvSpPr>
            <a:spLocks noGrp="1" noChangeArrowheads="1"/>
          </p:cNvSpPr>
          <p:nvPr>
            <p:ph type="title"/>
          </p:nvPr>
        </p:nvSpPr>
        <p:spPr>
          <a:xfrm>
            <a:off x="534988" y="260350"/>
            <a:ext cx="8069262" cy="703263"/>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The Max-SAT problem</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7347" name="Line 6"/>
          <p:cNvSpPr>
            <a:spLocks noChangeShapeType="1"/>
          </p:cNvSpPr>
          <p:nvPr/>
        </p:nvSpPr>
        <p:spPr bwMode="auto">
          <a:xfrm>
            <a:off x="539750" y="1052513"/>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 name="文本框 5"/>
          <p:cNvSpPr txBox="1"/>
          <p:nvPr/>
        </p:nvSpPr>
        <p:spPr>
          <a:xfrm>
            <a:off x="1116013" y="1484313"/>
            <a:ext cx="6624637" cy="4710112"/>
          </a:xfrm>
          <a:prstGeom prst="rect">
            <a:avLst/>
          </a:prstGeom>
          <a:solidFill>
            <a:schemeClr val="tx1"/>
          </a:solidFill>
        </p:spPr>
        <p:txBody>
          <a:bodyPr>
            <a:spAutoFit/>
          </a:bodyPr>
          <a:lstStyle/>
          <a:p>
            <a:pPr algn="ctr">
              <a:defRPr/>
            </a:pPr>
            <a:endParaRPr lang="en-US" altLang="zh-CN">
              <a:solidFill>
                <a:schemeClr val="bg2">
                  <a:lumMod val="75000"/>
                </a:schemeClr>
              </a:solidFill>
            </a:endParaRPr>
          </a:p>
          <a:p>
            <a:pPr algn="ctr">
              <a:defRPr/>
            </a:pPr>
            <a:r>
              <a:rPr lang="en-US" altLang="zh-CN">
                <a:solidFill>
                  <a:schemeClr val="bg2">
                    <a:lumMod val="75000"/>
                  </a:schemeClr>
                </a:solidFill>
              </a:rPr>
              <a:t>Algorithms for Maximum Satisfiability</a:t>
            </a:r>
          </a:p>
          <a:p>
            <a:pPr algn="ctr">
              <a:defRPr/>
            </a:pPr>
            <a:r>
              <a:rPr lang="en-US" altLang="zh-CN" sz="1600">
                <a:solidFill>
                  <a:schemeClr val="bg2">
                    <a:lumMod val="75000"/>
                  </a:schemeClr>
                </a:solidFill>
              </a:rPr>
              <a:t>with Applications to AI</a:t>
            </a:r>
          </a:p>
          <a:p>
            <a:pPr algn="ctr">
              <a:defRPr/>
            </a:pPr>
            <a:endParaRPr lang="en-US" altLang="zh-CN" sz="2800">
              <a:solidFill>
                <a:schemeClr val="bg2">
                  <a:lumMod val="75000"/>
                </a:schemeClr>
              </a:solidFill>
            </a:endParaRPr>
          </a:p>
          <a:p>
            <a:pPr algn="ctr">
              <a:defRPr/>
            </a:pPr>
            <a:r>
              <a:rPr lang="en-US" altLang="zh-CN" sz="1600">
                <a:solidFill>
                  <a:schemeClr val="bg2">
                    <a:lumMod val="75000"/>
                  </a:schemeClr>
                </a:solidFill>
              </a:rPr>
              <a:t>Fahiem Bacchus</a:t>
            </a:r>
            <a:r>
              <a:rPr lang="en-US" altLang="zh-CN" sz="1600" baseline="30000">
                <a:solidFill>
                  <a:schemeClr val="bg2">
                    <a:lumMod val="75000"/>
                  </a:schemeClr>
                </a:solidFill>
              </a:rPr>
              <a:t>1</a:t>
            </a:r>
            <a:r>
              <a:rPr lang="en-US" altLang="zh-CN" sz="1600">
                <a:solidFill>
                  <a:schemeClr val="bg2">
                    <a:lumMod val="75000"/>
                  </a:schemeClr>
                </a:solidFill>
              </a:rPr>
              <a:t>    Matti Jarvisalo</a:t>
            </a:r>
            <a:r>
              <a:rPr lang="en-US" altLang="zh-CN" sz="1600" baseline="30000">
                <a:solidFill>
                  <a:schemeClr val="bg2">
                    <a:lumMod val="75000"/>
                  </a:schemeClr>
                </a:solidFill>
              </a:rPr>
              <a:t>2</a:t>
            </a:r>
          </a:p>
          <a:p>
            <a:pPr algn="ctr">
              <a:defRPr/>
            </a:pPr>
            <a:endParaRPr lang="en-US" altLang="zh-CN">
              <a:solidFill>
                <a:schemeClr val="bg2">
                  <a:lumMod val="75000"/>
                </a:schemeClr>
              </a:solidFill>
            </a:endParaRPr>
          </a:p>
          <a:p>
            <a:pPr algn="ctr">
              <a:defRPr/>
            </a:pPr>
            <a:endParaRPr lang="en-US" altLang="zh-CN">
              <a:solidFill>
                <a:schemeClr val="bg2">
                  <a:lumMod val="75000"/>
                </a:schemeClr>
              </a:solidFill>
            </a:endParaRPr>
          </a:p>
          <a:p>
            <a:pPr algn="ctr">
              <a:defRPr/>
            </a:pPr>
            <a:endParaRPr lang="en-US" altLang="zh-CN">
              <a:solidFill>
                <a:schemeClr val="bg2">
                  <a:lumMod val="75000"/>
                </a:schemeClr>
              </a:solidFill>
            </a:endParaRPr>
          </a:p>
          <a:p>
            <a:pPr algn="ctr">
              <a:defRPr/>
            </a:pPr>
            <a:endParaRPr lang="en-US" altLang="zh-CN">
              <a:solidFill>
                <a:schemeClr val="bg2">
                  <a:lumMod val="75000"/>
                </a:schemeClr>
              </a:solidFill>
            </a:endParaRPr>
          </a:p>
          <a:p>
            <a:pPr algn="ctr">
              <a:defRPr/>
            </a:pPr>
            <a:endParaRPr lang="en-US" altLang="zh-CN">
              <a:solidFill>
                <a:schemeClr val="bg2">
                  <a:lumMod val="75000"/>
                </a:schemeClr>
              </a:solidFill>
            </a:endParaRPr>
          </a:p>
          <a:p>
            <a:pPr algn="ctr">
              <a:defRPr/>
            </a:pPr>
            <a:r>
              <a:rPr lang="en-US" altLang="zh-CN" sz="1200" baseline="30000">
                <a:solidFill>
                  <a:schemeClr val="bg2">
                    <a:lumMod val="75000"/>
                  </a:schemeClr>
                </a:solidFill>
              </a:rPr>
              <a:t>1 </a:t>
            </a:r>
            <a:r>
              <a:rPr lang="en-US" altLang="zh-CN" sz="1200">
                <a:solidFill>
                  <a:schemeClr val="bg2">
                    <a:lumMod val="75000"/>
                  </a:schemeClr>
                </a:solidFill>
              </a:rPr>
              <a:t>University of Toronto</a:t>
            </a:r>
          </a:p>
          <a:p>
            <a:pPr algn="ctr">
              <a:defRPr/>
            </a:pPr>
            <a:r>
              <a:rPr lang="en-US" altLang="zh-CN" sz="1200">
                <a:solidFill>
                  <a:schemeClr val="bg2">
                    <a:lumMod val="75000"/>
                  </a:schemeClr>
                </a:solidFill>
              </a:rPr>
              <a:t>Canada</a:t>
            </a:r>
          </a:p>
          <a:p>
            <a:pPr algn="ctr">
              <a:defRPr/>
            </a:pPr>
            <a:endParaRPr lang="en-US" altLang="zh-CN" sz="1200">
              <a:solidFill>
                <a:schemeClr val="bg2">
                  <a:lumMod val="75000"/>
                </a:schemeClr>
              </a:solidFill>
            </a:endParaRPr>
          </a:p>
          <a:p>
            <a:pPr algn="ctr">
              <a:defRPr/>
            </a:pPr>
            <a:r>
              <a:rPr lang="en-US" altLang="zh-CN" sz="1200" baseline="30000">
                <a:solidFill>
                  <a:schemeClr val="bg2">
                    <a:lumMod val="75000"/>
                  </a:schemeClr>
                </a:solidFill>
              </a:rPr>
              <a:t>2 </a:t>
            </a:r>
            <a:r>
              <a:rPr lang="en-US" altLang="zh-CN" sz="1200">
                <a:solidFill>
                  <a:schemeClr val="bg2">
                    <a:lumMod val="75000"/>
                  </a:schemeClr>
                </a:solidFill>
              </a:rPr>
              <a:t>University of Helsinki</a:t>
            </a:r>
          </a:p>
          <a:p>
            <a:pPr algn="ctr">
              <a:defRPr/>
            </a:pPr>
            <a:r>
              <a:rPr lang="en-US" altLang="zh-CN" sz="1200">
                <a:solidFill>
                  <a:schemeClr val="bg2">
                    <a:lumMod val="75000"/>
                  </a:schemeClr>
                </a:solidFill>
              </a:rPr>
              <a:t>Finland</a:t>
            </a:r>
          </a:p>
          <a:p>
            <a:pPr algn="ctr">
              <a:defRPr/>
            </a:pPr>
            <a:endParaRPr lang="en-US" altLang="zh-CN">
              <a:solidFill>
                <a:schemeClr val="bg2">
                  <a:lumMod val="75000"/>
                </a:schemeClr>
              </a:solidFill>
            </a:endParaRPr>
          </a:p>
          <a:p>
            <a:pPr algn="ctr">
              <a:defRPr/>
            </a:pPr>
            <a:r>
              <a:rPr lang="en-US" altLang="zh-CN">
                <a:solidFill>
                  <a:schemeClr val="bg2">
                    <a:lumMod val="75000"/>
                  </a:schemeClr>
                </a:solidFill>
              </a:rPr>
              <a:t>February 13, 2016 AAAI-16, Phoenix, AZ, USA</a:t>
            </a:r>
          </a:p>
          <a:p>
            <a:pPr algn="ctr">
              <a:defRPr/>
            </a:pPr>
            <a:endParaRPr lang="en-US" altLang="zh-CN">
              <a:solidFill>
                <a:schemeClr val="bg2">
                  <a:lumMod val="75000"/>
                </a:schemeClr>
              </a:solidFill>
            </a:endParaRPr>
          </a:p>
        </p:txBody>
      </p:sp>
      <p:pic>
        <p:nvPicPr>
          <p:cNvPr id="57349" name="图片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03575" y="3149600"/>
            <a:ext cx="792163"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0" name="图片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03800" y="3132138"/>
            <a:ext cx="647700" cy="101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755650" y="1196975"/>
            <a:ext cx="7704138" cy="1631950"/>
          </a:xfrm>
        </p:spPr>
        <p:txBody>
          <a:bodyPr lIns="92075" tIns="46038" rIns="92075" bIns="46038">
            <a:spAutoFit/>
          </a:bodyPr>
          <a:lstStyle/>
          <a:p>
            <a:pPr eaLnBrk="1" hangingPunct="1">
              <a:buFontTx/>
              <a:buNone/>
              <a:defRPr/>
            </a:pPr>
            <a:r>
              <a:rPr lang="en-US" altLang="zh-CN" sz="3600" dirty="0">
                <a:solidFill>
                  <a:srgbClr val="FFCC66"/>
                </a:solidFill>
                <a:effectLst/>
                <a:latin typeface="黑体" pitchFamily="2" charset="-122"/>
                <a:ea typeface="黑体" pitchFamily="2" charset="-122"/>
              </a:rPr>
              <a:t>	</a:t>
            </a:r>
            <a:r>
              <a:rPr lang="en-US" altLang="zh-CN" dirty="0">
                <a:latin typeface="Times New Roman" pitchFamily="18" charset="0"/>
                <a:cs typeface="Times New Roman" pitchFamily="18" charset="0"/>
              </a:rPr>
              <a:t>Given a CNF formula F, find an assignment to F that satisfies the largest number of clauses in F.</a:t>
            </a:r>
            <a:endParaRPr lang="zh-CN" altLang="en-US"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8371" name="Rectangle 5"/>
          <p:cNvSpPr>
            <a:spLocks noGrp="1" noChangeArrowheads="1"/>
          </p:cNvSpPr>
          <p:nvPr>
            <p:ph type="title"/>
          </p:nvPr>
        </p:nvSpPr>
        <p:spPr>
          <a:xfrm>
            <a:off x="534988" y="260350"/>
            <a:ext cx="8069262" cy="703263"/>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The Max-SAT problem</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8372" name="Line 6"/>
          <p:cNvSpPr>
            <a:spLocks noChangeShapeType="1"/>
          </p:cNvSpPr>
          <p:nvPr/>
        </p:nvSpPr>
        <p:spPr bwMode="auto">
          <a:xfrm>
            <a:off x="539750" y="1052513"/>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8373" name="TextBox 14"/>
          <p:cNvSpPr txBox="1">
            <a:spLocks noChangeArrowheads="1"/>
          </p:cNvSpPr>
          <p:nvPr/>
        </p:nvSpPr>
        <p:spPr bwMode="auto">
          <a:xfrm>
            <a:off x="765175" y="3357563"/>
            <a:ext cx="54625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pPr>
            <a:r>
              <a:rPr lang="en-US" altLang="zh-CN" sz="2800">
                <a:latin typeface="Times New Roman" panose="02020603050405020304" pitchFamily="18" charset="0"/>
                <a:cs typeface="Times New Roman" panose="02020603050405020304" pitchFamily="18" charset="0"/>
              </a:rPr>
              <a:t>  The Max-SAT problem is NP-hard</a:t>
            </a:r>
            <a:endParaRPr lang="zh-CN" altLang="en-US" sz="2800">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755650" y="1196975"/>
            <a:ext cx="7704138" cy="1631950"/>
          </a:xfrm>
        </p:spPr>
        <p:txBody>
          <a:bodyPr lIns="92075" tIns="46038" rIns="92075" bIns="46038">
            <a:spAutoFit/>
          </a:bodyPr>
          <a:lstStyle/>
          <a:p>
            <a:pPr eaLnBrk="1" hangingPunct="1">
              <a:buFontTx/>
              <a:buNone/>
              <a:defRPr/>
            </a:pPr>
            <a:r>
              <a:rPr lang="en-US" altLang="zh-CN" sz="3600" dirty="0">
                <a:solidFill>
                  <a:srgbClr val="FFCC66"/>
                </a:solidFill>
                <a:effectLst/>
                <a:latin typeface="黑体" pitchFamily="2" charset="-122"/>
                <a:ea typeface="黑体" pitchFamily="2" charset="-122"/>
              </a:rPr>
              <a:t>	</a:t>
            </a:r>
            <a:r>
              <a:rPr lang="en-US" altLang="zh-CN" dirty="0">
                <a:latin typeface="Times New Roman" pitchFamily="18" charset="0"/>
                <a:cs typeface="Times New Roman" pitchFamily="18" charset="0"/>
              </a:rPr>
              <a:t>Given a CNF formula F, find an assignment to F that satisfies the largest number of clauses in F.</a:t>
            </a:r>
            <a:endParaRPr lang="zh-CN" altLang="en-US"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9395" name="Rectangle 5"/>
          <p:cNvSpPr>
            <a:spLocks noGrp="1" noChangeArrowheads="1"/>
          </p:cNvSpPr>
          <p:nvPr>
            <p:ph type="title"/>
          </p:nvPr>
        </p:nvSpPr>
        <p:spPr>
          <a:xfrm>
            <a:off x="534988" y="260350"/>
            <a:ext cx="8069262" cy="703263"/>
          </a:xfrm>
        </p:spPr>
        <p:txBody>
          <a:bodyPr lIns="92075" tIns="46038" rIns="92075" bIns="46038">
            <a:spAutoFit/>
          </a:bodyPr>
          <a:lstStyle/>
          <a:p>
            <a:pPr algn="ctr">
              <a:lnSpc>
                <a:spcPct val="90000"/>
              </a:lnSpc>
            </a:pPr>
            <a:r>
              <a:rPr lang="en-US" altLang="zh-CN">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The Max-SAT problem</a:t>
            </a:r>
            <a:endParaRPr lang="zh-CN" altLang="en-US" sz="28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9396" name="Line 6"/>
          <p:cNvSpPr>
            <a:spLocks noChangeShapeType="1"/>
          </p:cNvSpPr>
          <p:nvPr/>
        </p:nvSpPr>
        <p:spPr bwMode="auto">
          <a:xfrm>
            <a:off x="539750" y="1052513"/>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9397" name="TextBox 11"/>
          <p:cNvSpPr txBox="1">
            <a:spLocks noChangeArrowheads="1"/>
          </p:cNvSpPr>
          <p:nvPr/>
        </p:nvSpPr>
        <p:spPr bwMode="auto">
          <a:xfrm>
            <a:off x="804863" y="4149725"/>
            <a:ext cx="7337425" cy="181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pPr>
            <a:r>
              <a:rPr lang="en-US" altLang="zh-CN" sz="2800">
                <a:latin typeface="Times New Roman" panose="02020603050405020304" pitchFamily="18" charset="0"/>
                <a:cs typeface="Times New Roman" panose="02020603050405020304" pitchFamily="18" charset="0"/>
              </a:rPr>
              <a:t>  Approaches to solving Max-SAT: </a:t>
            </a:r>
          </a:p>
          <a:p>
            <a:pPr>
              <a:spcBef>
                <a:spcPct val="0"/>
              </a:spcBef>
              <a:buClrTx/>
              <a:buSzTx/>
              <a:buFontTx/>
              <a:buNone/>
            </a:pPr>
            <a:r>
              <a:rPr lang="en-US" altLang="zh-CN" sz="2800">
                <a:latin typeface="Times New Roman" panose="02020603050405020304" pitchFamily="18" charset="0"/>
                <a:cs typeface="Times New Roman" panose="02020603050405020304" pitchFamily="18" charset="0"/>
              </a:rPr>
              <a:t>      (polynomial-time) approximation algorithms, </a:t>
            </a:r>
          </a:p>
          <a:p>
            <a:pPr>
              <a:spcBef>
                <a:spcPct val="0"/>
              </a:spcBef>
              <a:buClrTx/>
              <a:buSzTx/>
              <a:buFontTx/>
              <a:buNone/>
            </a:pPr>
            <a:r>
              <a:rPr lang="en-US" altLang="zh-CN" sz="2800">
                <a:latin typeface="Times New Roman" panose="02020603050405020304" pitchFamily="18" charset="0"/>
                <a:cs typeface="Times New Roman" panose="02020603050405020304" pitchFamily="18" charset="0"/>
              </a:rPr>
              <a:t>      exact algorithms, parameterized algorithms, </a:t>
            </a:r>
          </a:p>
          <a:p>
            <a:pPr>
              <a:spcBef>
                <a:spcPct val="0"/>
              </a:spcBef>
              <a:buClrTx/>
              <a:buSzTx/>
              <a:buFontTx/>
              <a:buNone/>
            </a:pPr>
            <a:r>
              <a:rPr lang="en-US" altLang="zh-CN" sz="2800">
                <a:latin typeface="Times New Roman" panose="02020603050405020304" pitchFamily="18" charset="0"/>
                <a:cs typeface="Times New Roman" panose="02020603050405020304" pitchFamily="18" charset="0"/>
              </a:rPr>
              <a:t>      heuristic algorithms, …</a:t>
            </a:r>
            <a:endParaRPr lang="zh-CN" altLang="en-US" sz="2800">
              <a:latin typeface="Times New Roman" panose="02020603050405020304" pitchFamily="18" charset="0"/>
              <a:cs typeface="Times New Roman" panose="02020603050405020304" pitchFamily="18" charset="0"/>
            </a:endParaRPr>
          </a:p>
        </p:txBody>
      </p:sp>
      <p:sp>
        <p:nvSpPr>
          <p:cNvPr id="59398" name="TextBox 14"/>
          <p:cNvSpPr txBox="1">
            <a:spLocks noChangeArrowheads="1"/>
          </p:cNvSpPr>
          <p:nvPr/>
        </p:nvSpPr>
        <p:spPr bwMode="auto">
          <a:xfrm>
            <a:off x="765175" y="3357563"/>
            <a:ext cx="54625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pPr>
            <a:r>
              <a:rPr lang="en-US" altLang="zh-CN" sz="2800">
                <a:latin typeface="Times New Roman" panose="02020603050405020304" pitchFamily="18" charset="0"/>
                <a:cs typeface="Times New Roman" panose="02020603050405020304" pitchFamily="18" charset="0"/>
              </a:rPr>
              <a:t>  The Max-SAT problem is NP-hard</a:t>
            </a:r>
            <a:endParaRPr lang="zh-CN" altLang="en-US" sz="2800">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052513"/>
            <a:ext cx="7418388" cy="523875"/>
          </a:xfrm>
        </p:spPr>
        <p:txBody>
          <a:bodyPr lIns="92075" tIns="46038" rIns="92075" bIns="46038">
            <a:spAutoFit/>
          </a:bodyPr>
          <a:lstStyle/>
          <a:p>
            <a:pPr>
              <a:defRPr/>
            </a:pPr>
            <a:r>
              <a:rPr lang="en-US" altLang="zh-CN" sz="2800" dirty="0">
                <a:latin typeface="Times New Roman" pitchFamily="18" charset="0"/>
                <a:cs typeface="Times New Roman" pitchFamily="18" charset="0"/>
              </a:rPr>
              <a:t>Johnson’s algorithm </a:t>
            </a:r>
            <a:r>
              <a:rPr lang="en-US" altLang="zh-CN" sz="2000" dirty="0">
                <a:latin typeface="Times New Roman" pitchFamily="18" charset="0"/>
                <a:cs typeface="Times New Roman" pitchFamily="18" charset="0"/>
              </a:rPr>
              <a:t>[Johnson’74]</a:t>
            </a:r>
          </a:p>
        </p:txBody>
      </p:sp>
      <p:sp>
        <p:nvSpPr>
          <p:cNvPr id="60419" name="Rectangle 5"/>
          <p:cNvSpPr>
            <a:spLocks noGrp="1" noChangeArrowheads="1"/>
          </p:cNvSpPr>
          <p:nvPr>
            <p:ph type="title"/>
          </p:nvPr>
        </p:nvSpPr>
        <p:spPr>
          <a:xfrm>
            <a:off x="534988" y="333375"/>
            <a:ext cx="8069262" cy="590550"/>
          </a:xfrm>
        </p:spPr>
        <p:txBody>
          <a:bodyPr lIns="92075" tIns="46038" rIns="92075" bIns="46038">
            <a:spAutoFit/>
          </a:bodyPr>
          <a:lstStyle/>
          <a:p>
            <a:pPr algn="ctr">
              <a:lnSpc>
                <a:spcPct val="90000"/>
              </a:lnSpc>
            </a:pPr>
            <a:r>
              <a:rPr lang="en-US" altLang="zh-CN"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Approximation algorithms for Max-SAT</a:t>
            </a:r>
            <a:endParaRPr lang="zh-CN" altLang="en-US"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0420"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052513"/>
            <a:ext cx="7418388" cy="523875"/>
          </a:xfrm>
        </p:spPr>
        <p:txBody>
          <a:bodyPr lIns="92075" tIns="46038" rIns="92075" bIns="46038">
            <a:spAutoFit/>
          </a:bodyPr>
          <a:lstStyle/>
          <a:p>
            <a:pPr>
              <a:defRPr/>
            </a:pPr>
            <a:r>
              <a:rPr lang="en-US" altLang="zh-CN" sz="2800" dirty="0">
                <a:latin typeface="Times New Roman" pitchFamily="18" charset="0"/>
                <a:cs typeface="Times New Roman" pitchFamily="18" charset="0"/>
              </a:rPr>
              <a:t>Johnson’s algorithm </a:t>
            </a:r>
            <a:r>
              <a:rPr lang="en-US" altLang="zh-CN" sz="2000" dirty="0">
                <a:latin typeface="Times New Roman" pitchFamily="18" charset="0"/>
                <a:cs typeface="Times New Roman" pitchFamily="18" charset="0"/>
              </a:rPr>
              <a:t>[Johnson’74]</a:t>
            </a:r>
          </a:p>
        </p:txBody>
      </p:sp>
      <p:sp>
        <p:nvSpPr>
          <p:cNvPr id="61443" name="Rectangle 5"/>
          <p:cNvSpPr>
            <a:spLocks noGrp="1" noChangeArrowheads="1"/>
          </p:cNvSpPr>
          <p:nvPr>
            <p:ph type="title"/>
          </p:nvPr>
        </p:nvSpPr>
        <p:spPr>
          <a:xfrm>
            <a:off x="534988" y="333375"/>
            <a:ext cx="8069262" cy="590550"/>
          </a:xfrm>
        </p:spPr>
        <p:txBody>
          <a:bodyPr lIns="92075" tIns="46038" rIns="92075" bIns="46038">
            <a:spAutoFit/>
          </a:bodyPr>
          <a:lstStyle/>
          <a:p>
            <a:pPr algn="ctr">
              <a:lnSpc>
                <a:spcPct val="90000"/>
              </a:lnSpc>
            </a:pPr>
            <a:r>
              <a:rPr lang="en-US" altLang="zh-CN"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Approximation algorithms for Max-SAT</a:t>
            </a:r>
            <a:endParaRPr lang="zh-CN" altLang="en-US"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1444"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1445" name="TextBox 11"/>
          <p:cNvSpPr txBox="1">
            <a:spLocks noChangeArrowheads="1"/>
          </p:cNvSpPr>
          <p:nvPr/>
        </p:nvSpPr>
        <p:spPr bwMode="auto">
          <a:xfrm>
            <a:off x="1042988" y="1557338"/>
            <a:ext cx="7345362" cy="31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Johnson-Algorithm(F = </a:t>
            </a:r>
            <a:r>
              <a:rPr lang="en-US" altLang="zh-CN" sz="2000" i="1">
                <a:solidFill>
                  <a:srgbClr val="FFC000"/>
                </a:solidFill>
                <a:latin typeface="Times New Roman" panose="02020603050405020304" pitchFamily="18" charset="0"/>
                <a:cs typeface="Times New Roman" panose="02020603050405020304" pitchFamily="18" charset="0"/>
              </a:rPr>
              <a:t>C</a:t>
            </a:r>
            <a:r>
              <a:rPr lang="en-US" altLang="zh-CN" sz="2000" baseline="-25000">
                <a:solidFill>
                  <a:srgbClr val="FFC000"/>
                </a:solidFill>
                <a:latin typeface="Times New Roman" panose="02020603050405020304" pitchFamily="18" charset="0"/>
                <a:cs typeface="Times New Roman" panose="02020603050405020304" pitchFamily="18" charset="0"/>
              </a:rPr>
              <a:t>1</a:t>
            </a:r>
            <a:r>
              <a:rPr lang="en-US" altLang="zh-CN" sz="2000" b="1">
                <a:solidFill>
                  <a:srgbClr val="FFC000"/>
                </a:solidFill>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000" i="1">
                <a:solidFill>
                  <a:srgbClr val="FFC000"/>
                </a:solidFill>
                <a:latin typeface="Times New Roman" panose="02020603050405020304" pitchFamily="18" charset="0"/>
                <a:cs typeface="Times New Roman" panose="02020603050405020304" pitchFamily="18" charset="0"/>
              </a:rPr>
              <a:t>C</a:t>
            </a:r>
            <a:r>
              <a:rPr lang="en-US" altLang="zh-CN" sz="2000" i="1" baseline="-25000">
                <a:solidFill>
                  <a:srgbClr val="FFC000"/>
                </a:solidFill>
                <a:latin typeface="Times New Roman" panose="02020603050405020304" pitchFamily="18" charset="0"/>
                <a:cs typeface="Times New Roman" panose="02020603050405020304" pitchFamily="18" charset="0"/>
              </a:rPr>
              <a:t>m</a:t>
            </a:r>
            <a:r>
              <a:rPr lang="en-US" altLang="zh-CN" sz="2000">
                <a:solidFill>
                  <a:srgbClr val="FFC000"/>
                </a:solidFill>
                <a:latin typeface="Times New Roman" panose="02020603050405020304" pitchFamily="18" charset="0"/>
                <a:cs typeface="Times New Roman" panose="02020603050405020304" pitchFamily="18" charset="0"/>
              </a:rPr>
              <a:t> )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 </a:t>
            </a:r>
            <a:r>
              <a:rPr lang="en-US" altLang="zh-CN" sz="2000">
                <a:solidFill>
                  <a:srgbClr val="FFC000"/>
                </a:solidFill>
                <a:latin typeface="Times New Roman" panose="02020603050405020304" pitchFamily="18" charset="0"/>
                <a:cs typeface="Times New Roman" panose="02020603050405020304" pitchFamily="18" charset="0"/>
              </a:rPr>
              <a:t>for </a:t>
            </a:r>
            <a:r>
              <a:rPr lang="en-US" altLang="zh-CN" sz="2000" i="1">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 = 1 to </a:t>
            </a:r>
            <a:r>
              <a:rPr lang="en-US" altLang="zh-CN" sz="2000" i="1">
                <a:latin typeface="Times New Roman" panose="02020603050405020304" pitchFamily="18" charset="0"/>
                <a:cs typeface="Times New Roman" panose="02020603050405020304" pitchFamily="18" charset="0"/>
              </a:rPr>
              <a:t>m</a:t>
            </a: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do</a:t>
            </a:r>
            <a:r>
              <a:rPr lang="en-US" altLang="zh-CN" sz="2000">
                <a:latin typeface="Times New Roman" panose="02020603050405020304" pitchFamily="18" charset="0"/>
                <a:cs typeface="Times New Roman" panose="02020603050405020304" pitchFamily="18" charset="0"/>
              </a:rPr>
              <a:t> wt(</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 = (½)</a:t>
            </a:r>
            <a:r>
              <a:rPr lang="en-US" altLang="zh-CN" sz="2000" baseline="30000">
                <a:latin typeface="Times New Roman" panose="02020603050405020304" pitchFamily="18" charset="0"/>
                <a:cs typeface="Times New Roman" panose="02020603050405020304" pitchFamily="18" charset="0"/>
              </a:rPr>
              <a:t>|</a:t>
            </a:r>
            <a:r>
              <a:rPr lang="en-US" altLang="zh-CN" sz="2000" i="1" baseline="30000">
                <a:latin typeface="Times New Roman" panose="02020603050405020304" pitchFamily="18" charset="0"/>
                <a:cs typeface="Times New Roman" panose="02020603050405020304" pitchFamily="18" charset="0"/>
              </a:rPr>
              <a:t>C</a:t>
            </a:r>
            <a:r>
              <a:rPr lang="en-US" altLang="zh-CN" sz="1800" i="1" baseline="30000">
                <a:latin typeface="Times New Roman" panose="02020603050405020304" pitchFamily="18" charset="0"/>
                <a:cs typeface="Times New Roman" panose="02020603050405020304" pitchFamily="18" charset="0"/>
              </a:rPr>
              <a:t>i</a:t>
            </a:r>
            <a:r>
              <a:rPr lang="en-US" altLang="zh-CN" sz="2000" baseline="30000">
                <a:latin typeface="Times New Roman" panose="02020603050405020304" pitchFamily="18" charset="0"/>
                <a:cs typeface="Times New Roman" panose="02020603050405020304" pitchFamily="18" charset="0"/>
              </a:rPr>
              <a:t>|</a:t>
            </a:r>
            <a:r>
              <a:rPr lang="en-US" altLang="zh-CN" sz="2000">
                <a:latin typeface="Times New Roman" panose="02020603050405020304" pitchFamily="18" charset="0"/>
                <a:cs typeface="Times New Roman" panose="02020603050405020304" pitchFamily="18" charset="0"/>
              </a:rPr>
              <a:t>;</a:t>
            </a:r>
            <a:endParaRPr lang="en-US" altLang="zh-CN" sz="2000" baseline="30000">
              <a:latin typeface="Times New Roman" panose="02020603050405020304" pitchFamily="18" charset="0"/>
              <a:cs typeface="Times New Roman" panose="02020603050405020304" pitchFamily="18" charset="0"/>
            </a:endParaRP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2. L = {</a:t>
            </a:r>
            <a:r>
              <a:rPr lang="en-US" altLang="zh-CN" sz="2000" i="1">
                <a:latin typeface="Times New Roman" panose="02020603050405020304" pitchFamily="18" charset="0"/>
                <a:cs typeface="Times New Roman" panose="02020603050405020304" pitchFamily="18" charset="0"/>
              </a:rPr>
              <a:t>C</a:t>
            </a:r>
            <a:r>
              <a:rPr lang="en-US" altLang="zh-CN" sz="2000"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rPr>
              <a:t>, …, </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m</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3. </a:t>
            </a:r>
            <a:r>
              <a:rPr lang="en-US" altLang="zh-CN" sz="2000">
                <a:solidFill>
                  <a:srgbClr val="FFC000"/>
                </a:solidFill>
                <a:latin typeface="Times New Roman" panose="02020603050405020304" pitchFamily="18" charset="0"/>
                <a:cs typeface="Times New Roman" panose="02020603050405020304" pitchFamily="18" charset="0"/>
              </a:rPr>
              <a:t>for </a:t>
            </a:r>
            <a:r>
              <a:rPr lang="en-US" altLang="zh-CN" sz="2000" i="1">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 = 1 to </a:t>
            </a:r>
            <a:r>
              <a:rPr lang="en-US" altLang="zh-CN" sz="2000" i="1">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do</a:t>
            </a:r>
            <a:r>
              <a:rPr lang="en-US" altLang="zh-CN" sz="2000">
                <a:latin typeface="Times New Roman" panose="02020603050405020304" pitchFamily="18" charset="0"/>
                <a:cs typeface="Times New Roman" panose="02020603050405020304" pitchFamily="18" charset="0"/>
              </a:rPr>
              <a:t>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let P be the clauses in L that contain </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let N be the clauses in L that contain </a:t>
            </a:r>
            <a:r>
              <a:rPr lang="en-US" altLang="zh-CN" sz="2000">
                <a:latin typeface="Cambria Math" panose="02040503050406030204" pitchFamily="18" charset="0"/>
              </a:rPr>
              <a:t>¬</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if</a:t>
            </a:r>
            <a:r>
              <a:rPr lang="en-US" altLang="zh-CN" sz="2000">
                <a:latin typeface="Times New Roman" panose="02020603050405020304" pitchFamily="18" charset="0"/>
                <a:cs typeface="Times New Roman" panose="02020603050405020304" pitchFamily="18" charset="0"/>
              </a:rPr>
              <a:t> wt(P) &gt; wt(N) </a:t>
            </a:r>
            <a:r>
              <a:rPr lang="en-US" altLang="zh-CN" sz="2000">
                <a:solidFill>
                  <a:srgbClr val="FFC000"/>
                </a:solidFill>
                <a:latin typeface="Times New Roman" panose="02020603050405020304" pitchFamily="18" charset="0"/>
                <a:cs typeface="Times New Roman" panose="02020603050405020304" pitchFamily="18" charset="0"/>
              </a:rPr>
              <a:t>then</a:t>
            </a:r>
            <a:r>
              <a:rPr lang="en-US" altLang="zh-CN" sz="2000">
                <a:latin typeface="Times New Roman" panose="02020603050405020304" pitchFamily="18" charset="0"/>
                <a:cs typeface="Times New Roman" panose="02020603050405020304" pitchFamily="18" charset="0"/>
              </a:rPr>
              <a:t>  </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 = 1; remove P from L;</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for</a:t>
            </a:r>
            <a:r>
              <a:rPr lang="en-US" altLang="zh-CN" sz="2000">
                <a:latin typeface="Times New Roman" panose="02020603050405020304" pitchFamily="18" charset="0"/>
                <a:cs typeface="Times New Roman" panose="02020603050405020304" pitchFamily="18" charset="0"/>
              </a:rPr>
              <a:t> each </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h  </a:t>
            </a:r>
            <a:r>
              <a:rPr lang="en-US" altLang="zh-CN" sz="2000">
                <a:latin typeface="Times New Roman" panose="02020603050405020304" pitchFamily="18" charset="0"/>
                <a:cs typeface="Times New Roman" panose="02020603050405020304" pitchFamily="18" charset="0"/>
              </a:rPr>
              <a:t>in N </a:t>
            </a:r>
            <a:r>
              <a:rPr lang="en-US" altLang="zh-CN" sz="2000">
                <a:solidFill>
                  <a:srgbClr val="FFC000"/>
                </a:solidFill>
                <a:latin typeface="Times New Roman" panose="02020603050405020304" pitchFamily="18" charset="0"/>
                <a:cs typeface="Times New Roman" panose="02020603050405020304" pitchFamily="18" charset="0"/>
              </a:rPr>
              <a:t>do</a:t>
            </a:r>
            <a:r>
              <a:rPr lang="en-US" altLang="zh-CN" sz="2000">
                <a:latin typeface="Times New Roman" panose="02020603050405020304" pitchFamily="18" charset="0"/>
                <a:cs typeface="Times New Roman" panose="02020603050405020304" pitchFamily="18" charset="0"/>
              </a:rPr>
              <a:t> wt(</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h</a:t>
            </a:r>
            <a:r>
              <a:rPr lang="en-US" altLang="zh-CN" sz="2000">
                <a:latin typeface="Times New Roman" panose="02020603050405020304" pitchFamily="18" charset="0"/>
                <a:cs typeface="Times New Roman" panose="02020603050405020304" pitchFamily="18" charset="0"/>
              </a:rPr>
              <a:t>) = 2*wt(</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h</a:t>
            </a:r>
            <a:r>
              <a:rPr lang="en-US" altLang="zh-CN" sz="2000">
                <a:latin typeface="Times New Roman" panose="02020603050405020304" pitchFamily="18" charset="0"/>
                <a:cs typeface="Times New Roman" panose="02020603050405020304" pitchFamily="18" charset="0"/>
              </a:rPr>
              <a:t>); </a:t>
            </a: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else</a:t>
            </a:r>
            <a:r>
              <a:rPr lang="en-US" altLang="zh-CN" sz="2000">
                <a:latin typeface="Times New Roman" panose="02020603050405020304" pitchFamily="18" charset="0"/>
                <a:cs typeface="Times New Roman" panose="02020603050405020304" pitchFamily="18" charset="0"/>
              </a:rPr>
              <a:t>  </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 = 0; remove N from L;</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for</a:t>
            </a:r>
            <a:r>
              <a:rPr lang="en-US" altLang="zh-CN" sz="2000">
                <a:latin typeface="Times New Roman" panose="02020603050405020304" pitchFamily="18" charset="0"/>
                <a:cs typeface="Times New Roman" panose="02020603050405020304" pitchFamily="18" charset="0"/>
              </a:rPr>
              <a:t> each </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h  </a:t>
            </a:r>
            <a:r>
              <a:rPr lang="en-US" altLang="zh-CN" sz="2000">
                <a:latin typeface="Times New Roman" panose="02020603050405020304" pitchFamily="18" charset="0"/>
                <a:cs typeface="Times New Roman" panose="02020603050405020304" pitchFamily="18" charset="0"/>
              </a:rPr>
              <a:t>in P </a:t>
            </a:r>
            <a:r>
              <a:rPr lang="en-US" altLang="zh-CN" sz="2000">
                <a:solidFill>
                  <a:srgbClr val="FFC000"/>
                </a:solidFill>
                <a:latin typeface="Times New Roman" panose="02020603050405020304" pitchFamily="18" charset="0"/>
                <a:cs typeface="Times New Roman" panose="02020603050405020304" pitchFamily="18" charset="0"/>
              </a:rPr>
              <a:t>do</a:t>
            </a:r>
            <a:r>
              <a:rPr lang="en-US" altLang="zh-CN" sz="2000">
                <a:latin typeface="Times New Roman" panose="02020603050405020304" pitchFamily="18" charset="0"/>
                <a:cs typeface="Times New Roman" panose="02020603050405020304" pitchFamily="18" charset="0"/>
              </a:rPr>
              <a:t> wt(</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h</a:t>
            </a:r>
            <a:r>
              <a:rPr lang="en-US" altLang="zh-CN" sz="2000">
                <a:latin typeface="Times New Roman" panose="02020603050405020304" pitchFamily="18" charset="0"/>
                <a:cs typeface="Times New Roman" panose="02020603050405020304" pitchFamily="18" charset="0"/>
              </a:rPr>
              <a:t>) = 2*wt(</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h</a:t>
            </a:r>
            <a:r>
              <a:rPr lang="en-US" altLang="zh-CN" sz="2000">
                <a:latin typeface="Times New Roman" panose="02020603050405020304" pitchFamily="18" charset="0"/>
                <a:cs typeface="Times New Roman" panose="02020603050405020304" pitchFamily="18" charset="0"/>
              </a:rPr>
              <a:t>); </a:t>
            </a: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052513"/>
            <a:ext cx="7418388" cy="523875"/>
          </a:xfrm>
        </p:spPr>
        <p:txBody>
          <a:bodyPr lIns="92075" tIns="46038" rIns="92075" bIns="46038">
            <a:spAutoFit/>
          </a:bodyPr>
          <a:lstStyle/>
          <a:p>
            <a:pPr>
              <a:defRPr/>
            </a:pPr>
            <a:r>
              <a:rPr lang="en-US" altLang="zh-CN" sz="2800" dirty="0">
                <a:latin typeface="Times New Roman" pitchFamily="18" charset="0"/>
                <a:cs typeface="Times New Roman" pitchFamily="18" charset="0"/>
              </a:rPr>
              <a:t>Johnson’s algorithm </a:t>
            </a:r>
            <a:r>
              <a:rPr lang="en-US" altLang="zh-CN" sz="2000" dirty="0">
                <a:latin typeface="Times New Roman" pitchFamily="18" charset="0"/>
                <a:cs typeface="Times New Roman" pitchFamily="18" charset="0"/>
              </a:rPr>
              <a:t>[Johnson’74]</a:t>
            </a:r>
          </a:p>
        </p:txBody>
      </p:sp>
      <p:sp>
        <p:nvSpPr>
          <p:cNvPr id="62467" name="Rectangle 5"/>
          <p:cNvSpPr>
            <a:spLocks noGrp="1" noChangeArrowheads="1"/>
          </p:cNvSpPr>
          <p:nvPr>
            <p:ph type="title"/>
          </p:nvPr>
        </p:nvSpPr>
        <p:spPr>
          <a:xfrm>
            <a:off x="534988" y="333375"/>
            <a:ext cx="8069262" cy="590550"/>
          </a:xfrm>
        </p:spPr>
        <p:txBody>
          <a:bodyPr lIns="92075" tIns="46038" rIns="92075" bIns="46038">
            <a:spAutoFit/>
          </a:bodyPr>
          <a:lstStyle/>
          <a:p>
            <a:pPr algn="ctr">
              <a:lnSpc>
                <a:spcPct val="90000"/>
              </a:lnSpc>
            </a:pPr>
            <a:r>
              <a:rPr lang="en-US" altLang="zh-CN"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Approximation algorithms for Max-SAT</a:t>
            </a:r>
            <a:endParaRPr lang="zh-CN" altLang="en-US"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2468"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2469" name="TextBox 11"/>
          <p:cNvSpPr txBox="1">
            <a:spLocks noChangeArrowheads="1"/>
          </p:cNvSpPr>
          <p:nvPr/>
        </p:nvSpPr>
        <p:spPr bwMode="auto">
          <a:xfrm>
            <a:off x="1042988" y="1557338"/>
            <a:ext cx="7345362" cy="31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Johnson-Algorithm(F = </a:t>
            </a:r>
            <a:r>
              <a:rPr lang="en-US" altLang="zh-CN" sz="2000" i="1">
                <a:solidFill>
                  <a:srgbClr val="FFC000"/>
                </a:solidFill>
                <a:latin typeface="Times New Roman" panose="02020603050405020304" pitchFamily="18" charset="0"/>
                <a:cs typeface="Times New Roman" panose="02020603050405020304" pitchFamily="18" charset="0"/>
              </a:rPr>
              <a:t>C</a:t>
            </a:r>
            <a:r>
              <a:rPr lang="en-US" altLang="zh-CN" sz="2000" baseline="-25000">
                <a:solidFill>
                  <a:srgbClr val="FFC000"/>
                </a:solidFill>
                <a:latin typeface="Times New Roman" panose="02020603050405020304" pitchFamily="18" charset="0"/>
                <a:cs typeface="Times New Roman" panose="02020603050405020304" pitchFamily="18" charset="0"/>
              </a:rPr>
              <a:t>1</a:t>
            </a:r>
            <a:r>
              <a:rPr lang="en-US" altLang="zh-CN" sz="2000" b="1">
                <a:solidFill>
                  <a:srgbClr val="FFC000"/>
                </a:solidFill>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000" i="1">
                <a:solidFill>
                  <a:srgbClr val="FFC000"/>
                </a:solidFill>
                <a:latin typeface="Times New Roman" panose="02020603050405020304" pitchFamily="18" charset="0"/>
                <a:cs typeface="Times New Roman" panose="02020603050405020304" pitchFamily="18" charset="0"/>
              </a:rPr>
              <a:t>C</a:t>
            </a:r>
            <a:r>
              <a:rPr lang="en-US" altLang="zh-CN" sz="2000" i="1" baseline="-25000">
                <a:solidFill>
                  <a:srgbClr val="FFC000"/>
                </a:solidFill>
                <a:latin typeface="Times New Roman" panose="02020603050405020304" pitchFamily="18" charset="0"/>
                <a:cs typeface="Times New Roman" panose="02020603050405020304" pitchFamily="18" charset="0"/>
              </a:rPr>
              <a:t>m</a:t>
            </a:r>
            <a:r>
              <a:rPr lang="en-US" altLang="zh-CN" sz="2000">
                <a:solidFill>
                  <a:srgbClr val="FFC000"/>
                </a:solidFill>
                <a:latin typeface="Times New Roman" panose="02020603050405020304" pitchFamily="18" charset="0"/>
                <a:cs typeface="Times New Roman" panose="02020603050405020304" pitchFamily="18" charset="0"/>
              </a:rPr>
              <a:t> )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 </a:t>
            </a:r>
            <a:r>
              <a:rPr lang="en-US" altLang="zh-CN" sz="2000">
                <a:solidFill>
                  <a:srgbClr val="FFC000"/>
                </a:solidFill>
                <a:latin typeface="Times New Roman" panose="02020603050405020304" pitchFamily="18" charset="0"/>
                <a:cs typeface="Times New Roman" panose="02020603050405020304" pitchFamily="18" charset="0"/>
              </a:rPr>
              <a:t>for </a:t>
            </a:r>
            <a:r>
              <a:rPr lang="en-US" altLang="zh-CN" sz="2000" i="1">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 = 1 to </a:t>
            </a:r>
            <a:r>
              <a:rPr lang="en-US" altLang="zh-CN" sz="2000" i="1">
                <a:latin typeface="Times New Roman" panose="02020603050405020304" pitchFamily="18" charset="0"/>
                <a:cs typeface="Times New Roman" panose="02020603050405020304" pitchFamily="18" charset="0"/>
              </a:rPr>
              <a:t>m</a:t>
            </a: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do</a:t>
            </a:r>
            <a:r>
              <a:rPr lang="en-US" altLang="zh-CN" sz="2000">
                <a:latin typeface="Times New Roman" panose="02020603050405020304" pitchFamily="18" charset="0"/>
                <a:cs typeface="Times New Roman" panose="02020603050405020304" pitchFamily="18" charset="0"/>
              </a:rPr>
              <a:t> wt(</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 = (½)</a:t>
            </a:r>
            <a:r>
              <a:rPr lang="en-US" altLang="zh-CN" sz="2000" baseline="30000">
                <a:latin typeface="Times New Roman" panose="02020603050405020304" pitchFamily="18" charset="0"/>
                <a:cs typeface="Times New Roman" panose="02020603050405020304" pitchFamily="18" charset="0"/>
              </a:rPr>
              <a:t>|</a:t>
            </a:r>
            <a:r>
              <a:rPr lang="en-US" altLang="zh-CN" sz="2000" i="1" baseline="30000">
                <a:latin typeface="Times New Roman" panose="02020603050405020304" pitchFamily="18" charset="0"/>
                <a:cs typeface="Times New Roman" panose="02020603050405020304" pitchFamily="18" charset="0"/>
              </a:rPr>
              <a:t>C</a:t>
            </a:r>
            <a:r>
              <a:rPr lang="en-US" altLang="zh-CN" sz="1800" i="1" baseline="30000">
                <a:latin typeface="Times New Roman" panose="02020603050405020304" pitchFamily="18" charset="0"/>
                <a:cs typeface="Times New Roman" panose="02020603050405020304" pitchFamily="18" charset="0"/>
              </a:rPr>
              <a:t>i</a:t>
            </a:r>
            <a:r>
              <a:rPr lang="en-US" altLang="zh-CN" sz="2000" baseline="30000">
                <a:latin typeface="Times New Roman" panose="02020603050405020304" pitchFamily="18" charset="0"/>
                <a:cs typeface="Times New Roman" panose="02020603050405020304" pitchFamily="18" charset="0"/>
              </a:rPr>
              <a:t>|</a:t>
            </a:r>
            <a:r>
              <a:rPr lang="en-US" altLang="zh-CN" sz="2000">
                <a:latin typeface="Times New Roman" panose="02020603050405020304" pitchFamily="18" charset="0"/>
                <a:cs typeface="Times New Roman" panose="02020603050405020304" pitchFamily="18" charset="0"/>
              </a:rPr>
              <a:t>;</a:t>
            </a:r>
            <a:endParaRPr lang="en-US" altLang="zh-CN" sz="2000" baseline="30000">
              <a:latin typeface="Times New Roman" panose="02020603050405020304" pitchFamily="18" charset="0"/>
              <a:cs typeface="Times New Roman" panose="02020603050405020304" pitchFamily="18" charset="0"/>
            </a:endParaRP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2. L = {</a:t>
            </a:r>
            <a:r>
              <a:rPr lang="en-US" altLang="zh-CN" sz="2000" i="1">
                <a:latin typeface="Times New Roman" panose="02020603050405020304" pitchFamily="18" charset="0"/>
                <a:cs typeface="Times New Roman" panose="02020603050405020304" pitchFamily="18" charset="0"/>
              </a:rPr>
              <a:t>C</a:t>
            </a:r>
            <a:r>
              <a:rPr lang="en-US" altLang="zh-CN" sz="2000"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rPr>
              <a:t>, …, </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m</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3. </a:t>
            </a:r>
            <a:r>
              <a:rPr lang="en-US" altLang="zh-CN" sz="2000">
                <a:solidFill>
                  <a:srgbClr val="FFC000"/>
                </a:solidFill>
                <a:latin typeface="Times New Roman" panose="02020603050405020304" pitchFamily="18" charset="0"/>
                <a:cs typeface="Times New Roman" panose="02020603050405020304" pitchFamily="18" charset="0"/>
              </a:rPr>
              <a:t>for </a:t>
            </a:r>
            <a:r>
              <a:rPr lang="en-US" altLang="zh-CN" sz="2000" i="1">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 = 1 to </a:t>
            </a:r>
            <a:r>
              <a:rPr lang="en-US" altLang="zh-CN" sz="2000" i="1">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do</a:t>
            </a:r>
            <a:r>
              <a:rPr lang="en-US" altLang="zh-CN" sz="2000">
                <a:latin typeface="Times New Roman" panose="02020603050405020304" pitchFamily="18" charset="0"/>
                <a:cs typeface="Times New Roman" panose="02020603050405020304" pitchFamily="18" charset="0"/>
              </a:rPr>
              <a:t>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let P be the clauses in L that contain </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let N be the clauses in L that contain </a:t>
            </a:r>
            <a:r>
              <a:rPr lang="en-US" altLang="zh-CN" sz="2000">
                <a:latin typeface="Cambria Math" panose="02040503050406030204" pitchFamily="18" charset="0"/>
              </a:rPr>
              <a:t>¬</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if</a:t>
            </a:r>
            <a:r>
              <a:rPr lang="en-US" altLang="zh-CN" sz="2000">
                <a:latin typeface="Times New Roman" panose="02020603050405020304" pitchFamily="18" charset="0"/>
                <a:cs typeface="Times New Roman" panose="02020603050405020304" pitchFamily="18" charset="0"/>
              </a:rPr>
              <a:t> wt(P) &gt; wt(N) </a:t>
            </a:r>
            <a:r>
              <a:rPr lang="en-US" altLang="zh-CN" sz="2000">
                <a:solidFill>
                  <a:srgbClr val="FFC000"/>
                </a:solidFill>
                <a:latin typeface="Times New Roman" panose="02020603050405020304" pitchFamily="18" charset="0"/>
                <a:cs typeface="Times New Roman" panose="02020603050405020304" pitchFamily="18" charset="0"/>
              </a:rPr>
              <a:t>then</a:t>
            </a:r>
            <a:r>
              <a:rPr lang="en-US" altLang="zh-CN" sz="2000">
                <a:latin typeface="Times New Roman" panose="02020603050405020304" pitchFamily="18" charset="0"/>
                <a:cs typeface="Times New Roman" panose="02020603050405020304" pitchFamily="18" charset="0"/>
              </a:rPr>
              <a:t>  </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 = 1; remove P from L;</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for</a:t>
            </a:r>
            <a:r>
              <a:rPr lang="en-US" altLang="zh-CN" sz="2000">
                <a:latin typeface="Times New Roman" panose="02020603050405020304" pitchFamily="18" charset="0"/>
                <a:cs typeface="Times New Roman" panose="02020603050405020304" pitchFamily="18" charset="0"/>
              </a:rPr>
              <a:t> each </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h  </a:t>
            </a:r>
            <a:r>
              <a:rPr lang="en-US" altLang="zh-CN" sz="2000">
                <a:latin typeface="Times New Roman" panose="02020603050405020304" pitchFamily="18" charset="0"/>
                <a:cs typeface="Times New Roman" panose="02020603050405020304" pitchFamily="18" charset="0"/>
              </a:rPr>
              <a:t>in N </a:t>
            </a:r>
            <a:r>
              <a:rPr lang="en-US" altLang="zh-CN" sz="2000">
                <a:solidFill>
                  <a:srgbClr val="FFC000"/>
                </a:solidFill>
                <a:latin typeface="Times New Roman" panose="02020603050405020304" pitchFamily="18" charset="0"/>
                <a:cs typeface="Times New Roman" panose="02020603050405020304" pitchFamily="18" charset="0"/>
              </a:rPr>
              <a:t>do</a:t>
            </a:r>
            <a:r>
              <a:rPr lang="en-US" altLang="zh-CN" sz="2000">
                <a:latin typeface="Times New Roman" panose="02020603050405020304" pitchFamily="18" charset="0"/>
                <a:cs typeface="Times New Roman" panose="02020603050405020304" pitchFamily="18" charset="0"/>
              </a:rPr>
              <a:t> wt(</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h</a:t>
            </a:r>
            <a:r>
              <a:rPr lang="en-US" altLang="zh-CN" sz="2000">
                <a:latin typeface="Times New Roman" panose="02020603050405020304" pitchFamily="18" charset="0"/>
                <a:cs typeface="Times New Roman" panose="02020603050405020304" pitchFamily="18" charset="0"/>
              </a:rPr>
              <a:t>) = 2*wt(</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h</a:t>
            </a:r>
            <a:r>
              <a:rPr lang="en-US" altLang="zh-CN" sz="2000">
                <a:latin typeface="Times New Roman" panose="02020603050405020304" pitchFamily="18" charset="0"/>
                <a:cs typeface="Times New Roman" panose="02020603050405020304" pitchFamily="18" charset="0"/>
              </a:rPr>
              <a:t>); </a:t>
            </a: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else</a:t>
            </a:r>
            <a:r>
              <a:rPr lang="en-US" altLang="zh-CN" sz="2000">
                <a:latin typeface="Times New Roman" panose="02020603050405020304" pitchFamily="18" charset="0"/>
                <a:cs typeface="Times New Roman" panose="02020603050405020304" pitchFamily="18" charset="0"/>
              </a:rPr>
              <a:t>  </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 = 0; remove N from L;</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for</a:t>
            </a:r>
            <a:r>
              <a:rPr lang="en-US" altLang="zh-CN" sz="2000">
                <a:latin typeface="Times New Roman" panose="02020603050405020304" pitchFamily="18" charset="0"/>
                <a:cs typeface="Times New Roman" panose="02020603050405020304" pitchFamily="18" charset="0"/>
              </a:rPr>
              <a:t> each </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h  </a:t>
            </a:r>
            <a:r>
              <a:rPr lang="en-US" altLang="zh-CN" sz="2000">
                <a:latin typeface="Times New Roman" panose="02020603050405020304" pitchFamily="18" charset="0"/>
                <a:cs typeface="Times New Roman" panose="02020603050405020304" pitchFamily="18" charset="0"/>
              </a:rPr>
              <a:t>in P </a:t>
            </a:r>
            <a:r>
              <a:rPr lang="en-US" altLang="zh-CN" sz="2000">
                <a:solidFill>
                  <a:srgbClr val="FFC000"/>
                </a:solidFill>
                <a:latin typeface="Times New Roman" panose="02020603050405020304" pitchFamily="18" charset="0"/>
                <a:cs typeface="Times New Roman" panose="02020603050405020304" pitchFamily="18" charset="0"/>
              </a:rPr>
              <a:t>do</a:t>
            </a:r>
            <a:r>
              <a:rPr lang="en-US" altLang="zh-CN" sz="2000">
                <a:latin typeface="Times New Roman" panose="02020603050405020304" pitchFamily="18" charset="0"/>
                <a:cs typeface="Times New Roman" panose="02020603050405020304" pitchFamily="18" charset="0"/>
              </a:rPr>
              <a:t> wt(</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h</a:t>
            </a:r>
            <a:r>
              <a:rPr lang="en-US" altLang="zh-CN" sz="2000">
                <a:latin typeface="Times New Roman" panose="02020603050405020304" pitchFamily="18" charset="0"/>
                <a:cs typeface="Times New Roman" panose="02020603050405020304" pitchFamily="18" charset="0"/>
              </a:rPr>
              <a:t>) = 2*wt(</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h</a:t>
            </a:r>
            <a:r>
              <a:rPr lang="en-US" altLang="zh-CN" sz="2000">
                <a:latin typeface="Times New Roman" panose="02020603050405020304" pitchFamily="18" charset="0"/>
                <a:cs typeface="Times New Roman" panose="02020603050405020304" pitchFamily="18" charset="0"/>
              </a:rPr>
              <a:t>); </a:t>
            </a:r>
          </a:p>
        </p:txBody>
      </p:sp>
      <p:sp>
        <p:nvSpPr>
          <p:cNvPr id="62470" name="TextBox 15"/>
          <p:cNvSpPr txBox="1">
            <a:spLocks noChangeArrowheads="1"/>
          </p:cNvSpPr>
          <p:nvPr/>
        </p:nvSpPr>
        <p:spPr bwMode="auto">
          <a:xfrm>
            <a:off x="700088" y="4797425"/>
            <a:ext cx="649128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solidFill>
                  <a:srgbClr val="FFC000"/>
                </a:solidFill>
                <a:latin typeface="Times New Roman" panose="02020603050405020304" pitchFamily="18" charset="0"/>
                <a:cs typeface="Times New Roman" panose="02020603050405020304" pitchFamily="18" charset="0"/>
              </a:rPr>
              <a:t>Theorem [Johnson’74]</a:t>
            </a:r>
            <a:r>
              <a:rPr lang="en-US" altLang="zh-CN" sz="2400">
                <a:latin typeface="Times New Roman" panose="02020603050405020304" pitchFamily="18" charset="0"/>
                <a:cs typeface="Times New Roman" panose="02020603050405020304" pitchFamily="18" charset="0"/>
              </a:rPr>
              <a:t> Johnson’s algorithm has an </a:t>
            </a:r>
          </a:p>
          <a:p>
            <a:pPr>
              <a:spcBef>
                <a:spcPct val="0"/>
              </a:spcBef>
              <a:buClrTx/>
              <a:buSzTx/>
              <a:buFontTx/>
              <a:buNone/>
            </a:pPr>
            <a:r>
              <a:rPr lang="en-US" altLang="zh-CN" sz="2400">
                <a:latin typeface="Times New Roman" panose="02020603050405020304" pitchFamily="18" charset="0"/>
                <a:cs typeface="Times New Roman" panose="02020603050405020304" pitchFamily="18" charset="0"/>
              </a:rPr>
              <a:t>approximation ratio (= max/apx) </a:t>
            </a:r>
            <a:r>
              <a:rPr lang="en-US" altLang="zh-CN" sz="2400">
                <a:latin typeface="Cambria Math" panose="02040503050406030204" pitchFamily="18" charset="0"/>
                <a:ea typeface="Cambria Math" panose="02040503050406030204" pitchFamily="18" charset="0"/>
                <a:cs typeface="Times New Roman" panose="02020603050405020304" pitchFamily="18" charset="0"/>
              </a:rPr>
              <a:t>≤ </a:t>
            </a:r>
            <a:r>
              <a:rPr lang="en-US" altLang="zh-CN" sz="2400">
                <a:latin typeface="Times New Roman" panose="02020603050405020304" pitchFamily="18" charset="0"/>
                <a:cs typeface="Times New Roman" panose="02020603050405020304" pitchFamily="18" charset="0"/>
              </a:rPr>
              <a:t>2.</a:t>
            </a:r>
            <a:endParaRPr lang="zh-CN" altLang="en-US" sz="2400">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052513"/>
            <a:ext cx="7418388" cy="523875"/>
          </a:xfrm>
        </p:spPr>
        <p:txBody>
          <a:bodyPr lIns="92075" tIns="46038" rIns="92075" bIns="46038">
            <a:spAutoFit/>
          </a:bodyPr>
          <a:lstStyle/>
          <a:p>
            <a:pPr>
              <a:defRPr/>
            </a:pPr>
            <a:r>
              <a:rPr lang="en-US" altLang="zh-CN" sz="2800" dirty="0">
                <a:latin typeface="Times New Roman" pitchFamily="18" charset="0"/>
                <a:cs typeface="Times New Roman" pitchFamily="18" charset="0"/>
              </a:rPr>
              <a:t>Johnson’s algorithm </a:t>
            </a:r>
            <a:r>
              <a:rPr lang="en-US" altLang="zh-CN" sz="2000" dirty="0">
                <a:latin typeface="Times New Roman" pitchFamily="18" charset="0"/>
                <a:cs typeface="Times New Roman" pitchFamily="18" charset="0"/>
              </a:rPr>
              <a:t>[Johnson’74]</a:t>
            </a:r>
          </a:p>
        </p:txBody>
      </p:sp>
      <p:sp>
        <p:nvSpPr>
          <p:cNvPr id="63491" name="Rectangle 5"/>
          <p:cNvSpPr>
            <a:spLocks noGrp="1" noChangeArrowheads="1"/>
          </p:cNvSpPr>
          <p:nvPr>
            <p:ph type="title"/>
          </p:nvPr>
        </p:nvSpPr>
        <p:spPr>
          <a:xfrm>
            <a:off x="534988" y="333375"/>
            <a:ext cx="8069262" cy="590550"/>
          </a:xfrm>
        </p:spPr>
        <p:txBody>
          <a:bodyPr lIns="92075" tIns="46038" rIns="92075" bIns="46038">
            <a:spAutoFit/>
          </a:bodyPr>
          <a:lstStyle/>
          <a:p>
            <a:pPr algn="ctr">
              <a:lnSpc>
                <a:spcPct val="90000"/>
              </a:lnSpc>
            </a:pPr>
            <a:r>
              <a:rPr lang="en-US" altLang="zh-CN"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Approximation algorithms for Max-SAT</a:t>
            </a:r>
            <a:endParaRPr lang="zh-CN" altLang="en-US"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3492"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3493" name="TextBox 11"/>
          <p:cNvSpPr txBox="1">
            <a:spLocks noChangeArrowheads="1"/>
          </p:cNvSpPr>
          <p:nvPr/>
        </p:nvSpPr>
        <p:spPr bwMode="auto">
          <a:xfrm>
            <a:off x="1042988" y="1557338"/>
            <a:ext cx="7345362" cy="31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Johnson-Algorithm(F = </a:t>
            </a:r>
            <a:r>
              <a:rPr lang="en-US" altLang="zh-CN" sz="2000" i="1">
                <a:solidFill>
                  <a:srgbClr val="FFC000"/>
                </a:solidFill>
                <a:latin typeface="Times New Roman" panose="02020603050405020304" pitchFamily="18" charset="0"/>
                <a:cs typeface="Times New Roman" panose="02020603050405020304" pitchFamily="18" charset="0"/>
              </a:rPr>
              <a:t>C</a:t>
            </a:r>
            <a:r>
              <a:rPr lang="en-US" altLang="zh-CN" sz="2000" baseline="-25000">
                <a:solidFill>
                  <a:srgbClr val="FFC000"/>
                </a:solidFill>
                <a:latin typeface="Times New Roman" panose="02020603050405020304" pitchFamily="18" charset="0"/>
                <a:cs typeface="Times New Roman" panose="02020603050405020304" pitchFamily="18" charset="0"/>
              </a:rPr>
              <a:t>1</a:t>
            </a:r>
            <a:r>
              <a:rPr lang="en-US" altLang="zh-CN" sz="2000" b="1">
                <a:solidFill>
                  <a:srgbClr val="FFC000"/>
                </a:solidFill>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2000" i="1">
                <a:solidFill>
                  <a:srgbClr val="FFC000"/>
                </a:solidFill>
                <a:latin typeface="Times New Roman" panose="02020603050405020304" pitchFamily="18" charset="0"/>
                <a:cs typeface="Times New Roman" panose="02020603050405020304" pitchFamily="18" charset="0"/>
              </a:rPr>
              <a:t>C</a:t>
            </a:r>
            <a:r>
              <a:rPr lang="en-US" altLang="zh-CN" sz="2000" i="1" baseline="-25000">
                <a:solidFill>
                  <a:srgbClr val="FFC000"/>
                </a:solidFill>
                <a:latin typeface="Times New Roman" panose="02020603050405020304" pitchFamily="18" charset="0"/>
                <a:cs typeface="Times New Roman" panose="02020603050405020304" pitchFamily="18" charset="0"/>
              </a:rPr>
              <a:t>m</a:t>
            </a:r>
            <a:r>
              <a:rPr lang="en-US" altLang="zh-CN" sz="2000">
                <a:solidFill>
                  <a:srgbClr val="FFC000"/>
                </a:solidFill>
                <a:latin typeface="Times New Roman" panose="02020603050405020304" pitchFamily="18" charset="0"/>
                <a:cs typeface="Times New Roman" panose="02020603050405020304" pitchFamily="18" charset="0"/>
              </a:rPr>
              <a:t> )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 </a:t>
            </a:r>
            <a:r>
              <a:rPr lang="en-US" altLang="zh-CN" sz="2000">
                <a:solidFill>
                  <a:srgbClr val="FFC000"/>
                </a:solidFill>
                <a:latin typeface="Times New Roman" panose="02020603050405020304" pitchFamily="18" charset="0"/>
                <a:cs typeface="Times New Roman" panose="02020603050405020304" pitchFamily="18" charset="0"/>
              </a:rPr>
              <a:t>for </a:t>
            </a:r>
            <a:r>
              <a:rPr lang="en-US" altLang="zh-CN" sz="2000" i="1">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 = 1 to </a:t>
            </a:r>
            <a:r>
              <a:rPr lang="en-US" altLang="zh-CN" sz="2000" i="1">
                <a:latin typeface="Times New Roman" panose="02020603050405020304" pitchFamily="18" charset="0"/>
                <a:cs typeface="Times New Roman" panose="02020603050405020304" pitchFamily="18" charset="0"/>
              </a:rPr>
              <a:t>m</a:t>
            </a: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do</a:t>
            </a:r>
            <a:r>
              <a:rPr lang="en-US" altLang="zh-CN" sz="2000">
                <a:latin typeface="Times New Roman" panose="02020603050405020304" pitchFamily="18" charset="0"/>
                <a:cs typeface="Times New Roman" panose="02020603050405020304" pitchFamily="18" charset="0"/>
              </a:rPr>
              <a:t> wt(</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 = (½)</a:t>
            </a:r>
            <a:r>
              <a:rPr lang="en-US" altLang="zh-CN" sz="2000" baseline="30000">
                <a:latin typeface="Times New Roman" panose="02020603050405020304" pitchFamily="18" charset="0"/>
                <a:cs typeface="Times New Roman" panose="02020603050405020304" pitchFamily="18" charset="0"/>
              </a:rPr>
              <a:t>|</a:t>
            </a:r>
            <a:r>
              <a:rPr lang="en-US" altLang="zh-CN" sz="2000" i="1" baseline="30000">
                <a:latin typeface="Times New Roman" panose="02020603050405020304" pitchFamily="18" charset="0"/>
                <a:cs typeface="Times New Roman" panose="02020603050405020304" pitchFamily="18" charset="0"/>
              </a:rPr>
              <a:t>C</a:t>
            </a:r>
            <a:r>
              <a:rPr lang="en-US" altLang="zh-CN" sz="1800" i="1" baseline="30000">
                <a:latin typeface="Times New Roman" panose="02020603050405020304" pitchFamily="18" charset="0"/>
                <a:cs typeface="Times New Roman" panose="02020603050405020304" pitchFamily="18" charset="0"/>
              </a:rPr>
              <a:t>i</a:t>
            </a:r>
            <a:r>
              <a:rPr lang="en-US" altLang="zh-CN" sz="2000" baseline="30000">
                <a:latin typeface="Times New Roman" panose="02020603050405020304" pitchFamily="18" charset="0"/>
                <a:cs typeface="Times New Roman" panose="02020603050405020304" pitchFamily="18" charset="0"/>
              </a:rPr>
              <a:t>|</a:t>
            </a:r>
            <a:r>
              <a:rPr lang="en-US" altLang="zh-CN" sz="2000">
                <a:latin typeface="Times New Roman" panose="02020603050405020304" pitchFamily="18" charset="0"/>
                <a:cs typeface="Times New Roman" panose="02020603050405020304" pitchFamily="18" charset="0"/>
              </a:rPr>
              <a:t>;</a:t>
            </a:r>
            <a:endParaRPr lang="en-US" altLang="zh-CN" sz="2000" baseline="30000">
              <a:latin typeface="Times New Roman" panose="02020603050405020304" pitchFamily="18" charset="0"/>
              <a:cs typeface="Times New Roman" panose="02020603050405020304" pitchFamily="18" charset="0"/>
            </a:endParaRP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2. L = {</a:t>
            </a:r>
            <a:r>
              <a:rPr lang="en-US" altLang="zh-CN" sz="2000" i="1">
                <a:latin typeface="Times New Roman" panose="02020603050405020304" pitchFamily="18" charset="0"/>
                <a:cs typeface="Times New Roman" panose="02020603050405020304" pitchFamily="18" charset="0"/>
              </a:rPr>
              <a:t>C</a:t>
            </a:r>
            <a:r>
              <a:rPr lang="en-US" altLang="zh-CN" sz="2000" baseline="-25000">
                <a:latin typeface="Times New Roman" panose="02020603050405020304" pitchFamily="18" charset="0"/>
                <a:cs typeface="Times New Roman" panose="02020603050405020304" pitchFamily="18" charset="0"/>
              </a:rPr>
              <a:t>1</a:t>
            </a:r>
            <a:r>
              <a:rPr lang="en-US" altLang="zh-CN" sz="2000" b="1">
                <a:latin typeface="Times New Roman" panose="02020603050405020304" pitchFamily="18" charset="0"/>
              </a:rPr>
              <a:t>, …, </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m</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3. </a:t>
            </a:r>
            <a:r>
              <a:rPr lang="en-US" altLang="zh-CN" sz="2000">
                <a:solidFill>
                  <a:srgbClr val="FFC000"/>
                </a:solidFill>
                <a:latin typeface="Times New Roman" panose="02020603050405020304" pitchFamily="18" charset="0"/>
                <a:cs typeface="Times New Roman" panose="02020603050405020304" pitchFamily="18" charset="0"/>
              </a:rPr>
              <a:t>for </a:t>
            </a:r>
            <a:r>
              <a:rPr lang="en-US" altLang="zh-CN" sz="2000" i="1">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 = 1 to </a:t>
            </a:r>
            <a:r>
              <a:rPr lang="en-US" altLang="zh-CN" sz="2000" i="1">
                <a:latin typeface="Times New Roman" panose="02020603050405020304" pitchFamily="18" charset="0"/>
                <a:cs typeface="Times New Roman" panose="02020603050405020304" pitchFamily="18" charset="0"/>
              </a:rPr>
              <a:t>n</a:t>
            </a: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do</a:t>
            </a:r>
            <a:r>
              <a:rPr lang="en-US" altLang="zh-CN" sz="2000">
                <a:latin typeface="Times New Roman" panose="02020603050405020304" pitchFamily="18" charset="0"/>
                <a:cs typeface="Times New Roman" panose="02020603050405020304" pitchFamily="18" charset="0"/>
              </a:rPr>
              <a:t>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let P be the clauses in L that contain </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let N be the clauses in L that contain </a:t>
            </a:r>
            <a:r>
              <a:rPr lang="en-US" altLang="zh-CN" sz="2000">
                <a:latin typeface="Cambria Math" panose="02040503050406030204" pitchFamily="18" charset="0"/>
              </a:rPr>
              <a:t>¬</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if</a:t>
            </a:r>
            <a:r>
              <a:rPr lang="en-US" altLang="zh-CN" sz="2000">
                <a:latin typeface="Times New Roman" panose="02020603050405020304" pitchFamily="18" charset="0"/>
                <a:cs typeface="Times New Roman" panose="02020603050405020304" pitchFamily="18" charset="0"/>
              </a:rPr>
              <a:t> wt(P) &gt; wt(N) </a:t>
            </a:r>
            <a:r>
              <a:rPr lang="en-US" altLang="zh-CN" sz="2000">
                <a:solidFill>
                  <a:srgbClr val="FFC000"/>
                </a:solidFill>
                <a:latin typeface="Times New Roman" panose="02020603050405020304" pitchFamily="18" charset="0"/>
                <a:cs typeface="Times New Roman" panose="02020603050405020304" pitchFamily="18" charset="0"/>
              </a:rPr>
              <a:t>then</a:t>
            </a:r>
            <a:r>
              <a:rPr lang="en-US" altLang="zh-CN" sz="2000">
                <a:latin typeface="Times New Roman" panose="02020603050405020304" pitchFamily="18" charset="0"/>
                <a:cs typeface="Times New Roman" panose="02020603050405020304" pitchFamily="18" charset="0"/>
              </a:rPr>
              <a:t>  </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 = 1; remove P from L;</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for</a:t>
            </a:r>
            <a:r>
              <a:rPr lang="en-US" altLang="zh-CN" sz="2000">
                <a:latin typeface="Times New Roman" panose="02020603050405020304" pitchFamily="18" charset="0"/>
                <a:cs typeface="Times New Roman" panose="02020603050405020304" pitchFamily="18" charset="0"/>
              </a:rPr>
              <a:t> each </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h  </a:t>
            </a:r>
            <a:r>
              <a:rPr lang="en-US" altLang="zh-CN" sz="2000">
                <a:latin typeface="Times New Roman" panose="02020603050405020304" pitchFamily="18" charset="0"/>
                <a:cs typeface="Times New Roman" panose="02020603050405020304" pitchFamily="18" charset="0"/>
              </a:rPr>
              <a:t>in N </a:t>
            </a:r>
            <a:r>
              <a:rPr lang="en-US" altLang="zh-CN" sz="2000">
                <a:solidFill>
                  <a:srgbClr val="FFC000"/>
                </a:solidFill>
                <a:latin typeface="Times New Roman" panose="02020603050405020304" pitchFamily="18" charset="0"/>
                <a:cs typeface="Times New Roman" panose="02020603050405020304" pitchFamily="18" charset="0"/>
              </a:rPr>
              <a:t>do</a:t>
            </a:r>
            <a:r>
              <a:rPr lang="en-US" altLang="zh-CN" sz="2000">
                <a:latin typeface="Times New Roman" panose="02020603050405020304" pitchFamily="18" charset="0"/>
                <a:cs typeface="Times New Roman" panose="02020603050405020304" pitchFamily="18" charset="0"/>
              </a:rPr>
              <a:t> wt(</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h</a:t>
            </a:r>
            <a:r>
              <a:rPr lang="en-US" altLang="zh-CN" sz="2000">
                <a:latin typeface="Times New Roman" panose="02020603050405020304" pitchFamily="18" charset="0"/>
                <a:cs typeface="Times New Roman" panose="02020603050405020304" pitchFamily="18" charset="0"/>
              </a:rPr>
              <a:t>) = 2*wt(</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h</a:t>
            </a:r>
            <a:r>
              <a:rPr lang="en-US" altLang="zh-CN" sz="2000">
                <a:latin typeface="Times New Roman" panose="02020603050405020304" pitchFamily="18" charset="0"/>
                <a:cs typeface="Times New Roman" panose="02020603050405020304" pitchFamily="18" charset="0"/>
              </a:rPr>
              <a:t>); </a:t>
            </a: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else</a:t>
            </a:r>
            <a:r>
              <a:rPr lang="en-US" altLang="zh-CN" sz="2000">
                <a:latin typeface="Times New Roman" panose="02020603050405020304" pitchFamily="18" charset="0"/>
                <a:cs typeface="Times New Roman" panose="02020603050405020304" pitchFamily="18" charset="0"/>
              </a:rPr>
              <a:t>  </a:t>
            </a:r>
            <a:r>
              <a:rPr lang="en-US" altLang="zh-CN" sz="2000" i="1">
                <a:latin typeface="Times New Roman" panose="02020603050405020304" pitchFamily="18" charset="0"/>
                <a:cs typeface="Times New Roman" panose="02020603050405020304" pitchFamily="18" charset="0"/>
              </a:rPr>
              <a:t>x</a:t>
            </a:r>
            <a:r>
              <a:rPr lang="en-US" altLang="zh-CN" sz="2000" i="1" baseline="-25000">
                <a:latin typeface="Times New Roman" panose="02020603050405020304" pitchFamily="18" charset="0"/>
                <a:cs typeface="Times New Roman" panose="02020603050405020304" pitchFamily="18" charset="0"/>
              </a:rPr>
              <a:t>i</a:t>
            </a:r>
            <a:r>
              <a:rPr lang="en-US" altLang="zh-CN" sz="2000">
                <a:latin typeface="Times New Roman" panose="02020603050405020304" pitchFamily="18" charset="0"/>
                <a:cs typeface="Times New Roman" panose="02020603050405020304" pitchFamily="18" charset="0"/>
              </a:rPr>
              <a:t> = 0; remove N from L;</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for</a:t>
            </a:r>
            <a:r>
              <a:rPr lang="en-US" altLang="zh-CN" sz="2000">
                <a:latin typeface="Times New Roman" panose="02020603050405020304" pitchFamily="18" charset="0"/>
                <a:cs typeface="Times New Roman" panose="02020603050405020304" pitchFamily="18" charset="0"/>
              </a:rPr>
              <a:t> each </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h  </a:t>
            </a:r>
            <a:r>
              <a:rPr lang="en-US" altLang="zh-CN" sz="2000">
                <a:latin typeface="Times New Roman" panose="02020603050405020304" pitchFamily="18" charset="0"/>
                <a:cs typeface="Times New Roman" panose="02020603050405020304" pitchFamily="18" charset="0"/>
              </a:rPr>
              <a:t>in P </a:t>
            </a:r>
            <a:r>
              <a:rPr lang="en-US" altLang="zh-CN" sz="2000">
                <a:solidFill>
                  <a:srgbClr val="FFC000"/>
                </a:solidFill>
                <a:latin typeface="Times New Roman" panose="02020603050405020304" pitchFamily="18" charset="0"/>
                <a:cs typeface="Times New Roman" panose="02020603050405020304" pitchFamily="18" charset="0"/>
              </a:rPr>
              <a:t>do</a:t>
            </a:r>
            <a:r>
              <a:rPr lang="en-US" altLang="zh-CN" sz="2000">
                <a:latin typeface="Times New Roman" panose="02020603050405020304" pitchFamily="18" charset="0"/>
                <a:cs typeface="Times New Roman" panose="02020603050405020304" pitchFamily="18" charset="0"/>
              </a:rPr>
              <a:t> wt(</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h</a:t>
            </a:r>
            <a:r>
              <a:rPr lang="en-US" altLang="zh-CN" sz="2000">
                <a:latin typeface="Times New Roman" panose="02020603050405020304" pitchFamily="18" charset="0"/>
                <a:cs typeface="Times New Roman" panose="02020603050405020304" pitchFamily="18" charset="0"/>
              </a:rPr>
              <a:t>) = 2*wt(</a:t>
            </a:r>
            <a:r>
              <a:rPr lang="en-US" altLang="zh-CN" sz="2000" i="1">
                <a:latin typeface="Times New Roman" panose="02020603050405020304" pitchFamily="18" charset="0"/>
                <a:cs typeface="Times New Roman" panose="02020603050405020304" pitchFamily="18" charset="0"/>
              </a:rPr>
              <a:t>C</a:t>
            </a:r>
            <a:r>
              <a:rPr lang="en-US" altLang="zh-CN" sz="2000" i="1" baseline="-25000">
                <a:latin typeface="Times New Roman" panose="02020603050405020304" pitchFamily="18" charset="0"/>
                <a:cs typeface="Times New Roman" panose="02020603050405020304" pitchFamily="18" charset="0"/>
              </a:rPr>
              <a:t>h</a:t>
            </a:r>
            <a:r>
              <a:rPr lang="en-US" altLang="zh-CN" sz="2000">
                <a:latin typeface="Times New Roman" panose="02020603050405020304" pitchFamily="18" charset="0"/>
                <a:cs typeface="Times New Roman" panose="02020603050405020304" pitchFamily="18" charset="0"/>
              </a:rPr>
              <a:t>); </a:t>
            </a:r>
          </a:p>
        </p:txBody>
      </p:sp>
      <p:sp>
        <p:nvSpPr>
          <p:cNvPr id="63494" name="TextBox 15"/>
          <p:cNvSpPr txBox="1">
            <a:spLocks noChangeArrowheads="1"/>
          </p:cNvSpPr>
          <p:nvPr/>
        </p:nvSpPr>
        <p:spPr bwMode="auto">
          <a:xfrm>
            <a:off x="700088" y="4797425"/>
            <a:ext cx="649128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solidFill>
                  <a:srgbClr val="FFC000"/>
                </a:solidFill>
                <a:latin typeface="Times New Roman" panose="02020603050405020304" pitchFamily="18" charset="0"/>
                <a:cs typeface="Times New Roman" panose="02020603050405020304" pitchFamily="18" charset="0"/>
              </a:rPr>
              <a:t>Theorem [Johnson’74]</a:t>
            </a:r>
            <a:r>
              <a:rPr lang="en-US" altLang="zh-CN" sz="2400">
                <a:latin typeface="Times New Roman" panose="02020603050405020304" pitchFamily="18" charset="0"/>
                <a:cs typeface="Times New Roman" panose="02020603050405020304" pitchFamily="18" charset="0"/>
              </a:rPr>
              <a:t> Johnson’s algorithm has an </a:t>
            </a:r>
          </a:p>
          <a:p>
            <a:pPr>
              <a:spcBef>
                <a:spcPct val="0"/>
              </a:spcBef>
              <a:buClrTx/>
              <a:buSzTx/>
              <a:buFontTx/>
              <a:buNone/>
            </a:pPr>
            <a:r>
              <a:rPr lang="en-US" altLang="zh-CN" sz="2400">
                <a:latin typeface="Times New Roman" panose="02020603050405020304" pitchFamily="18" charset="0"/>
                <a:cs typeface="Times New Roman" panose="02020603050405020304" pitchFamily="18" charset="0"/>
              </a:rPr>
              <a:t>approximation ratio (= max/apx) </a:t>
            </a:r>
            <a:r>
              <a:rPr lang="en-US" altLang="zh-CN" sz="2400">
                <a:latin typeface="Cambria Math" panose="02040503050406030204" pitchFamily="18" charset="0"/>
                <a:ea typeface="Cambria Math" panose="02040503050406030204" pitchFamily="18" charset="0"/>
                <a:cs typeface="Times New Roman" panose="02020603050405020304" pitchFamily="18" charset="0"/>
              </a:rPr>
              <a:t>≤ </a:t>
            </a:r>
            <a:r>
              <a:rPr lang="en-US" altLang="zh-CN" sz="2400">
                <a:latin typeface="Times New Roman" panose="02020603050405020304" pitchFamily="18" charset="0"/>
                <a:cs typeface="Times New Roman" panose="02020603050405020304" pitchFamily="18" charset="0"/>
              </a:rPr>
              <a:t>2.</a:t>
            </a:r>
            <a:endParaRPr lang="zh-CN" altLang="en-US" sz="2400">
              <a:latin typeface="Times New Roman" panose="02020603050405020304" pitchFamily="18" charset="0"/>
              <a:cs typeface="Times New Roman" panose="02020603050405020304" pitchFamily="18" charset="0"/>
            </a:endParaRPr>
          </a:p>
        </p:txBody>
      </p:sp>
      <p:sp>
        <p:nvSpPr>
          <p:cNvPr id="63495" name="TextBox 9"/>
          <p:cNvSpPr txBox="1">
            <a:spLocks noChangeArrowheads="1"/>
          </p:cNvSpPr>
          <p:nvPr/>
        </p:nvSpPr>
        <p:spPr bwMode="auto">
          <a:xfrm>
            <a:off x="684213" y="5732463"/>
            <a:ext cx="765968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solidFill>
                  <a:srgbClr val="FFC000"/>
                </a:solidFill>
                <a:latin typeface="Times New Roman" panose="02020603050405020304" pitchFamily="18" charset="0"/>
                <a:cs typeface="Times New Roman" panose="02020603050405020304" pitchFamily="18" charset="0"/>
              </a:rPr>
              <a:t>Theorem [Chen-Friesen-Zheng’99]</a:t>
            </a:r>
            <a:r>
              <a:rPr lang="en-US" altLang="zh-CN" sz="2400">
                <a:latin typeface="Times New Roman" panose="02020603050405020304" pitchFamily="18" charset="0"/>
                <a:cs typeface="Times New Roman" panose="02020603050405020304" pitchFamily="18" charset="0"/>
              </a:rPr>
              <a:t> Johnson’s algorithm has </a:t>
            </a:r>
          </a:p>
          <a:p>
            <a:pPr>
              <a:spcBef>
                <a:spcPct val="0"/>
              </a:spcBef>
              <a:buClrTx/>
              <a:buSzTx/>
              <a:buFontTx/>
              <a:buNone/>
            </a:pPr>
            <a:r>
              <a:rPr lang="en-US" altLang="zh-CN" sz="2400">
                <a:latin typeface="Times New Roman" panose="02020603050405020304" pitchFamily="18" charset="0"/>
                <a:cs typeface="Times New Roman" panose="02020603050405020304" pitchFamily="18" charset="0"/>
              </a:rPr>
              <a:t>an approximation ratio </a:t>
            </a:r>
            <a:r>
              <a:rPr lang="en-US" altLang="zh-CN" sz="2400">
                <a:latin typeface="Cambria Math" panose="02040503050406030204" pitchFamily="18" charset="0"/>
                <a:ea typeface="Cambria Math" panose="02040503050406030204" pitchFamily="18" charset="0"/>
                <a:cs typeface="Times New Roman" panose="02020603050405020304" pitchFamily="18" charset="0"/>
              </a:rPr>
              <a:t>3/2</a:t>
            </a:r>
            <a:r>
              <a:rPr lang="en-US" altLang="zh-CN" sz="2400">
                <a:latin typeface="Times New Roman" panose="02020603050405020304" pitchFamily="18" charset="0"/>
                <a:cs typeface="Times New Roman" panose="02020603050405020304" pitchFamily="18" charset="0"/>
              </a:rPr>
              <a:t>, which is tight.</a:t>
            </a:r>
            <a:endParaRPr lang="zh-CN" altLang="en-US" sz="2400">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249363"/>
            <a:ext cx="7705725" cy="1557337"/>
          </a:xfrm>
        </p:spPr>
        <p:txBody>
          <a:bodyPr lIns="92075" tIns="46038" rIns="92075" bIns="46038">
            <a:spAutoFit/>
          </a:bodyPr>
          <a:lstStyle/>
          <a:p>
            <a:pPr>
              <a:buFontTx/>
              <a:buNone/>
              <a:defRPr/>
            </a:pPr>
            <a:r>
              <a:rPr lang="en-US" altLang="zh-CN" sz="2800" dirty="0">
                <a:latin typeface="Times New Roman" pitchFamily="18" charset="0"/>
                <a:cs typeface="Times New Roman" pitchFamily="18" charset="0"/>
              </a:rPr>
              <a:t>		   </a:t>
            </a:r>
            <a:r>
              <a:rPr lang="en-US" altLang="zh-CN" sz="2800" u="sng" dirty="0">
                <a:latin typeface="Times New Roman" pitchFamily="18" charset="0"/>
                <a:cs typeface="Times New Roman" pitchFamily="18" charset="0"/>
              </a:rPr>
              <a:t>Authors</a:t>
            </a:r>
            <a:r>
              <a:rPr lang="en-US" altLang="zh-CN" sz="2800" dirty="0">
                <a:latin typeface="Times New Roman" pitchFamily="18" charset="0"/>
                <a:cs typeface="Times New Roman" pitchFamily="18" charset="0"/>
              </a:rPr>
              <a:t>          		</a:t>
            </a:r>
            <a:r>
              <a:rPr lang="en-US" altLang="zh-CN" sz="2800" u="sng" dirty="0">
                <a:latin typeface="Times New Roman" pitchFamily="18" charset="0"/>
                <a:cs typeface="Times New Roman" pitchFamily="18" charset="0"/>
              </a:rPr>
              <a:t>Ratio</a:t>
            </a:r>
            <a:r>
              <a:rPr lang="en-US" altLang="zh-CN" sz="2800" dirty="0">
                <a:latin typeface="Times New Roman" pitchFamily="18" charset="0"/>
                <a:cs typeface="Times New Roman" pitchFamily="18" charset="0"/>
              </a:rPr>
              <a:t>        	</a:t>
            </a:r>
            <a:r>
              <a:rPr lang="en-US" altLang="zh-CN" sz="2800" u="sng" dirty="0">
                <a:latin typeface="Times New Roman" pitchFamily="18" charset="0"/>
                <a:cs typeface="Times New Roman" pitchFamily="18" charset="0"/>
              </a:rPr>
              <a:t>Year</a:t>
            </a:r>
          </a:p>
          <a:p>
            <a:pPr>
              <a:defRPr/>
            </a:pPr>
            <a:r>
              <a:rPr lang="en-US" altLang="zh-CN" sz="2800" dirty="0">
                <a:effectLst/>
                <a:latin typeface="Times New Roman" pitchFamily="18" charset="0"/>
                <a:cs typeface="Times New Roman" pitchFamily="18" charset="0"/>
              </a:rPr>
              <a:t>  	   Johnson		    	   2		1974 </a:t>
            </a:r>
          </a:p>
          <a:p>
            <a:pPr>
              <a:defRPr/>
            </a:pPr>
            <a:r>
              <a:rPr lang="en-US" altLang="zh-CN" sz="2800" dirty="0">
                <a:effectLst/>
                <a:latin typeface="Times New Roman" pitchFamily="18" charset="0"/>
                <a:cs typeface="Times New Roman" pitchFamily="18" charset="0"/>
              </a:rPr>
              <a:t>       </a:t>
            </a:r>
            <a:r>
              <a:rPr lang="en-US" altLang="zh-CN" sz="1800" dirty="0">
                <a:effectLst/>
                <a:latin typeface="Times New Roman" pitchFamily="18" charset="0"/>
                <a:cs typeface="Times New Roman" pitchFamily="18" charset="0"/>
              </a:rPr>
              <a:t>Hansen-</a:t>
            </a:r>
            <a:r>
              <a:rPr lang="en-US" altLang="zh-CN" sz="1800" dirty="0" err="1">
                <a:effectLst/>
                <a:latin typeface="Times New Roman" pitchFamily="18" charset="0"/>
                <a:cs typeface="Times New Roman" pitchFamily="18" charset="0"/>
              </a:rPr>
              <a:t>Jaumard</a:t>
            </a:r>
            <a:r>
              <a:rPr lang="en-US" altLang="zh-CN" sz="1800" dirty="0">
                <a:effectLst/>
                <a:latin typeface="Times New Roman" pitchFamily="18" charset="0"/>
                <a:cs typeface="Times New Roman" pitchFamily="18" charset="0"/>
              </a:rPr>
              <a:t>			    &lt; 2 ?	</a:t>
            </a:r>
            <a:r>
              <a:rPr lang="en-US" altLang="zh-CN" sz="1800">
                <a:effectLst/>
                <a:latin typeface="Times New Roman" pitchFamily="18" charset="0"/>
                <a:cs typeface="Times New Roman" pitchFamily="18" charset="0"/>
              </a:rPr>
              <a:t>	1990</a:t>
            </a:r>
            <a:endParaRPr lang="en-US" altLang="zh-CN" sz="1800" dirty="0">
              <a:effectLst/>
              <a:latin typeface="Times New Roman" pitchFamily="18" charset="0"/>
              <a:cs typeface="Times New Roman" pitchFamily="18" charset="0"/>
            </a:endParaRPr>
          </a:p>
        </p:txBody>
      </p:sp>
      <p:sp>
        <p:nvSpPr>
          <p:cNvPr id="64515" name="Rectangle 5"/>
          <p:cNvSpPr>
            <a:spLocks noGrp="1" noChangeArrowheads="1"/>
          </p:cNvSpPr>
          <p:nvPr>
            <p:ph type="title"/>
          </p:nvPr>
        </p:nvSpPr>
        <p:spPr>
          <a:xfrm>
            <a:off x="534988" y="333375"/>
            <a:ext cx="8069262" cy="590550"/>
          </a:xfrm>
        </p:spPr>
        <p:txBody>
          <a:bodyPr lIns="92075" tIns="46038" rIns="92075" bIns="46038">
            <a:spAutoFit/>
          </a:bodyPr>
          <a:lstStyle/>
          <a:p>
            <a:pPr algn="ctr">
              <a:lnSpc>
                <a:spcPct val="90000"/>
              </a:lnSpc>
            </a:pPr>
            <a:r>
              <a:rPr lang="en-US" altLang="zh-CN"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Approximation algorithms for Max-SAT</a:t>
            </a:r>
            <a:endParaRPr lang="zh-CN" altLang="en-US"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4516"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249363"/>
            <a:ext cx="7705725" cy="1890712"/>
          </a:xfrm>
        </p:spPr>
        <p:txBody>
          <a:bodyPr lIns="92075" tIns="46038" rIns="92075" bIns="46038">
            <a:spAutoFit/>
          </a:bodyPr>
          <a:lstStyle/>
          <a:p>
            <a:pPr>
              <a:buFontTx/>
              <a:buNone/>
              <a:defRPr/>
            </a:pPr>
            <a:r>
              <a:rPr lang="en-US" altLang="zh-CN" sz="2800" dirty="0">
                <a:latin typeface="Times New Roman" pitchFamily="18" charset="0"/>
                <a:cs typeface="Times New Roman" pitchFamily="18" charset="0"/>
              </a:rPr>
              <a:t>		   </a:t>
            </a:r>
            <a:r>
              <a:rPr lang="en-US" altLang="zh-CN" sz="2800" u="sng" dirty="0">
                <a:latin typeface="Times New Roman" pitchFamily="18" charset="0"/>
                <a:cs typeface="Times New Roman" pitchFamily="18" charset="0"/>
              </a:rPr>
              <a:t>Authors</a:t>
            </a:r>
            <a:r>
              <a:rPr lang="en-US" altLang="zh-CN" sz="2800" dirty="0">
                <a:latin typeface="Times New Roman" pitchFamily="18" charset="0"/>
                <a:cs typeface="Times New Roman" pitchFamily="18" charset="0"/>
              </a:rPr>
              <a:t>          		</a:t>
            </a:r>
            <a:r>
              <a:rPr lang="en-US" altLang="zh-CN" sz="2800" u="sng" dirty="0">
                <a:latin typeface="Times New Roman" pitchFamily="18" charset="0"/>
                <a:cs typeface="Times New Roman" pitchFamily="18" charset="0"/>
              </a:rPr>
              <a:t>Ratio</a:t>
            </a:r>
            <a:r>
              <a:rPr lang="en-US" altLang="zh-CN" sz="2800" dirty="0">
                <a:latin typeface="Times New Roman" pitchFamily="18" charset="0"/>
                <a:cs typeface="Times New Roman" pitchFamily="18" charset="0"/>
              </a:rPr>
              <a:t>        	</a:t>
            </a:r>
            <a:r>
              <a:rPr lang="en-US" altLang="zh-CN" sz="2800" u="sng" dirty="0">
                <a:latin typeface="Times New Roman" pitchFamily="18" charset="0"/>
                <a:cs typeface="Times New Roman" pitchFamily="18" charset="0"/>
              </a:rPr>
              <a:t>Year</a:t>
            </a:r>
          </a:p>
          <a:p>
            <a:pPr>
              <a:defRPr/>
            </a:pPr>
            <a:r>
              <a:rPr lang="en-US" altLang="zh-CN" sz="2800" dirty="0">
                <a:effectLst/>
                <a:latin typeface="Times New Roman" pitchFamily="18" charset="0"/>
                <a:cs typeface="Times New Roman" pitchFamily="18" charset="0"/>
              </a:rPr>
              <a:t>  	   Johnson		    	   2		1974 </a:t>
            </a:r>
          </a:p>
          <a:p>
            <a:pPr>
              <a:defRPr/>
            </a:pPr>
            <a:r>
              <a:rPr lang="en-US" altLang="zh-CN" sz="2800" dirty="0">
                <a:effectLst/>
                <a:latin typeface="Times New Roman" pitchFamily="18" charset="0"/>
                <a:cs typeface="Times New Roman" pitchFamily="18" charset="0"/>
              </a:rPr>
              <a:t>       </a:t>
            </a:r>
            <a:r>
              <a:rPr lang="en-US" altLang="zh-CN" sz="1800" dirty="0">
                <a:effectLst/>
                <a:latin typeface="Times New Roman" pitchFamily="18" charset="0"/>
                <a:cs typeface="Times New Roman" pitchFamily="18" charset="0"/>
              </a:rPr>
              <a:t>Hansen-</a:t>
            </a:r>
            <a:r>
              <a:rPr lang="en-US" altLang="zh-CN" sz="1800" dirty="0" err="1">
                <a:effectLst/>
                <a:latin typeface="Times New Roman" pitchFamily="18" charset="0"/>
                <a:cs typeface="Times New Roman" pitchFamily="18" charset="0"/>
              </a:rPr>
              <a:t>Jaumard</a:t>
            </a:r>
            <a:r>
              <a:rPr lang="en-US" altLang="zh-CN" sz="1800" dirty="0">
                <a:effectLst/>
                <a:latin typeface="Times New Roman" pitchFamily="18" charset="0"/>
                <a:cs typeface="Times New Roman" pitchFamily="18" charset="0"/>
              </a:rPr>
              <a:t>			    &lt; 2 ?		1990</a:t>
            </a:r>
          </a:p>
          <a:p>
            <a:pPr>
              <a:defRPr/>
            </a:pPr>
            <a:r>
              <a:rPr lang="en-US" altLang="zh-CN" sz="1800" dirty="0">
                <a:effectLst/>
                <a:latin typeface="Times New Roman" pitchFamily="18" charset="0"/>
                <a:cs typeface="Times New Roman" pitchFamily="18" charset="0"/>
              </a:rPr>
              <a:t>        Chen-Friesen-</a:t>
            </a:r>
            <a:r>
              <a:rPr lang="en-US" altLang="zh-CN" sz="1800" dirty="0" err="1">
                <a:effectLst/>
                <a:latin typeface="Times New Roman" pitchFamily="18" charset="0"/>
                <a:cs typeface="Times New Roman" pitchFamily="18" charset="0"/>
              </a:rPr>
              <a:t>Zheng</a:t>
            </a:r>
            <a:r>
              <a:rPr lang="en-US" altLang="zh-CN" sz="1800" dirty="0">
                <a:effectLst/>
                <a:latin typeface="Times New Roman" pitchFamily="18" charset="0"/>
                <a:cs typeface="Times New Roman" pitchFamily="18" charset="0"/>
              </a:rPr>
              <a:t>		 	     1.5		1999</a:t>
            </a:r>
          </a:p>
        </p:txBody>
      </p:sp>
      <p:sp>
        <p:nvSpPr>
          <p:cNvPr id="65539" name="Rectangle 5"/>
          <p:cNvSpPr>
            <a:spLocks noGrp="1" noChangeArrowheads="1"/>
          </p:cNvSpPr>
          <p:nvPr>
            <p:ph type="title"/>
          </p:nvPr>
        </p:nvSpPr>
        <p:spPr>
          <a:xfrm>
            <a:off x="534988" y="333375"/>
            <a:ext cx="8069262" cy="590550"/>
          </a:xfrm>
        </p:spPr>
        <p:txBody>
          <a:bodyPr lIns="92075" tIns="46038" rIns="92075" bIns="46038">
            <a:spAutoFit/>
          </a:bodyPr>
          <a:lstStyle/>
          <a:p>
            <a:pPr algn="ctr">
              <a:lnSpc>
                <a:spcPct val="90000"/>
              </a:lnSpc>
            </a:pPr>
            <a:r>
              <a:rPr lang="en-US" altLang="zh-CN"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Approximation algorithms for Max-SAT</a:t>
            </a:r>
            <a:endParaRPr lang="zh-CN" altLang="en-US"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5540"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249363"/>
            <a:ext cx="7705725" cy="3773487"/>
          </a:xfrm>
        </p:spPr>
        <p:txBody>
          <a:bodyPr lIns="92075" tIns="46038" rIns="92075" bIns="46038">
            <a:spAutoFit/>
          </a:bodyPr>
          <a:lstStyle/>
          <a:p>
            <a:pPr>
              <a:buFontTx/>
              <a:buNone/>
              <a:defRPr/>
            </a:pPr>
            <a:r>
              <a:rPr lang="en-US" altLang="zh-CN" sz="2800" dirty="0">
                <a:latin typeface="Times New Roman" pitchFamily="18" charset="0"/>
                <a:cs typeface="Times New Roman" pitchFamily="18" charset="0"/>
              </a:rPr>
              <a:t>		   </a:t>
            </a:r>
            <a:r>
              <a:rPr lang="en-US" altLang="zh-CN" sz="2800" u="sng" dirty="0">
                <a:latin typeface="Times New Roman" pitchFamily="18" charset="0"/>
                <a:cs typeface="Times New Roman" pitchFamily="18" charset="0"/>
              </a:rPr>
              <a:t>Authors</a:t>
            </a:r>
            <a:r>
              <a:rPr lang="en-US" altLang="zh-CN" sz="2800" dirty="0">
                <a:latin typeface="Times New Roman" pitchFamily="18" charset="0"/>
                <a:cs typeface="Times New Roman" pitchFamily="18" charset="0"/>
              </a:rPr>
              <a:t>          		</a:t>
            </a:r>
            <a:r>
              <a:rPr lang="en-US" altLang="zh-CN" sz="2800" u="sng" dirty="0">
                <a:latin typeface="Times New Roman" pitchFamily="18" charset="0"/>
                <a:cs typeface="Times New Roman" pitchFamily="18" charset="0"/>
              </a:rPr>
              <a:t>Ratio</a:t>
            </a:r>
            <a:r>
              <a:rPr lang="en-US" altLang="zh-CN" sz="2800" dirty="0">
                <a:latin typeface="Times New Roman" pitchFamily="18" charset="0"/>
                <a:cs typeface="Times New Roman" pitchFamily="18" charset="0"/>
              </a:rPr>
              <a:t>        	</a:t>
            </a:r>
            <a:r>
              <a:rPr lang="en-US" altLang="zh-CN" sz="2800" u="sng" dirty="0">
                <a:latin typeface="Times New Roman" pitchFamily="18" charset="0"/>
                <a:cs typeface="Times New Roman" pitchFamily="18" charset="0"/>
              </a:rPr>
              <a:t>Year</a:t>
            </a:r>
          </a:p>
          <a:p>
            <a:pPr>
              <a:defRPr/>
            </a:pPr>
            <a:r>
              <a:rPr lang="en-US" altLang="zh-CN" sz="2800" dirty="0">
                <a:effectLst/>
                <a:latin typeface="Times New Roman" pitchFamily="18" charset="0"/>
                <a:cs typeface="Times New Roman" pitchFamily="18" charset="0"/>
              </a:rPr>
              <a:t>  	   Johnson		    	   2		1974 </a:t>
            </a:r>
          </a:p>
          <a:p>
            <a:pPr>
              <a:defRPr/>
            </a:pPr>
            <a:r>
              <a:rPr lang="en-US" altLang="zh-CN" sz="2800" dirty="0">
                <a:effectLst/>
                <a:latin typeface="Times New Roman" pitchFamily="18" charset="0"/>
                <a:cs typeface="Times New Roman" pitchFamily="18" charset="0"/>
              </a:rPr>
              <a:t>       </a:t>
            </a:r>
            <a:r>
              <a:rPr lang="en-US" altLang="zh-CN" sz="1800" dirty="0">
                <a:effectLst/>
                <a:latin typeface="Times New Roman" pitchFamily="18" charset="0"/>
                <a:cs typeface="Times New Roman" pitchFamily="18" charset="0"/>
              </a:rPr>
              <a:t>Hansen-</a:t>
            </a:r>
            <a:r>
              <a:rPr lang="en-US" altLang="zh-CN" sz="1800" dirty="0" err="1">
                <a:effectLst/>
                <a:latin typeface="Times New Roman" pitchFamily="18" charset="0"/>
                <a:cs typeface="Times New Roman" pitchFamily="18" charset="0"/>
              </a:rPr>
              <a:t>Jaumard</a:t>
            </a:r>
            <a:r>
              <a:rPr lang="en-US" altLang="zh-CN" sz="1800" dirty="0">
                <a:effectLst/>
                <a:latin typeface="Times New Roman" pitchFamily="18" charset="0"/>
                <a:cs typeface="Times New Roman" pitchFamily="18" charset="0"/>
              </a:rPr>
              <a:t>			    &lt; 2 ?		1990</a:t>
            </a:r>
          </a:p>
          <a:p>
            <a:pPr>
              <a:defRPr/>
            </a:pPr>
            <a:r>
              <a:rPr lang="en-US" altLang="zh-CN" sz="1800" dirty="0">
                <a:effectLst/>
                <a:latin typeface="Times New Roman" pitchFamily="18" charset="0"/>
                <a:cs typeface="Times New Roman" pitchFamily="18" charset="0"/>
              </a:rPr>
              <a:t>        Chen-Friesen-</a:t>
            </a:r>
            <a:r>
              <a:rPr lang="en-US" altLang="zh-CN" sz="1800" dirty="0" err="1">
                <a:effectLst/>
                <a:latin typeface="Times New Roman" pitchFamily="18" charset="0"/>
                <a:cs typeface="Times New Roman" pitchFamily="18" charset="0"/>
              </a:rPr>
              <a:t>Zheng</a:t>
            </a:r>
            <a:r>
              <a:rPr lang="en-US" altLang="zh-CN" sz="1800" dirty="0">
                <a:effectLst/>
                <a:latin typeface="Times New Roman" pitchFamily="18" charset="0"/>
                <a:cs typeface="Times New Roman" pitchFamily="18" charset="0"/>
              </a:rPr>
              <a:t>		 	     1.5		1999</a:t>
            </a:r>
          </a:p>
          <a:p>
            <a:pPr>
              <a:buFontTx/>
              <a:buNone/>
              <a:defRPr/>
            </a:pPr>
            <a:endParaRPr lang="en-US" altLang="zh-CN" sz="1800" dirty="0">
              <a:effectLst/>
              <a:latin typeface="Times New Roman" pitchFamily="18" charset="0"/>
              <a:cs typeface="Times New Roman" pitchFamily="18" charset="0"/>
            </a:endParaRPr>
          </a:p>
          <a:p>
            <a:pPr>
              <a:defRPr/>
            </a:pPr>
            <a:r>
              <a:rPr lang="en-US" altLang="zh-CN" sz="2800" dirty="0">
                <a:effectLst/>
                <a:latin typeface="Times New Roman" pitchFamily="18" charset="0"/>
                <a:cs typeface="Times New Roman" pitchFamily="18" charset="0"/>
              </a:rPr>
              <a:t>      </a:t>
            </a:r>
            <a:r>
              <a:rPr lang="en-US" altLang="zh-CN" sz="2800" dirty="0" err="1">
                <a:effectLst/>
                <a:latin typeface="Times New Roman" pitchFamily="18" charset="0"/>
                <a:cs typeface="Times New Roman" pitchFamily="18" charset="0"/>
              </a:rPr>
              <a:t>Yannakakis</a:t>
            </a:r>
            <a:r>
              <a:rPr lang="en-US" altLang="zh-CN" sz="2800" dirty="0">
                <a:effectLst/>
                <a:latin typeface="Times New Roman" pitchFamily="18" charset="0"/>
                <a:cs typeface="Times New Roman" pitchFamily="18" charset="0"/>
              </a:rPr>
              <a:t>			   4/3		1994</a:t>
            </a:r>
          </a:p>
          <a:p>
            <a:pPr>
              <a:defRPr/>
            </a:pPr>
            <a:r>
              <a:rPr lang="en-US" altLang="zh-CN" sz="2800" dirty="0" err="1">
                <a:effectLst/>
                <a:latin typeface="Times New Roman" pitchFamily="18" charset="0"/>
                <a:cs typeface="Times New Roman" pitchFamily="18" charset="0"/>
              </a:rPr>
              <a:t>Goemans</a:t>
            </a:r>
            <a:r>
              <a:rPr lang="en-US" altLang="zh-CN" sz="2800" dirty="0">
                <a:effectLst/>
                <a:latin typeface="Times New Roman" pitchFamily="18" charset="0"/>
                <a:cs typeface="Times New Roman" pitchFamily="18" charset="0"/>
              </a:rPr>
              <a:t>-Williams		   4/3		1994</a:t>
            </a:r>
          </a:p>
          <a:p>
            <a:pPr>
              <a:defRPr/>
            </a:pPr>
            <a:r>
              <a:rPr lang="en-US" altLang="zh-CN" sz="2800" dirty="0">
                <a:effectLst/>
                <a:latin typeface="Times New Roman" pitchFamily="18" charset="0"/>
                <a:cs typeface="Times New Roman" pitchFamily="18" charset="0"/>
              </a:rPr>
              <a:t>    Karloff-Zwick		   8/7		1997</a:t>
            </a:r>
          </a:p>
        </p:txBody>
      </p:sp>
      <p:sp>
        <p:nvSpPr>
          <p:cNvPr id="66563" name="Rectangle 5"/>
          <p:cNvSpPr>
            <a:spLocks noGrp="1" noChangeArrowheads="1"/>
          </p:cNvSpPr>
          <p:nvPr>
            <p:ph type="title"/>
          </p:nvPr>
        </p:nvSpPr>
        <p:spPr>
          <a:xfrm>
            <a:off x="534988" y="333375"/>
            <a:ext cx="8069262" cy="590550"/>
          </a:xfrm>
        </p:spPr>
        <p:txBody>
          <a:bodyPr lIns="92075" tIns="46038" rIns="92075" bIns="46038">
            <a:spAutoFit/>
          </a:bodyPr>
          <a:lstStyle/>
          <a:p>
            <a:pPr algn="ctr">
              <a:lnSpc>
                <a:spcPct val="90000"/>
              </a:lnSpc>
            </a:pPr>
            <a:r>
              <a:rPr lang="en-US" altLang="zh-CN"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Approximation algorithms for Max-SAT</a:t>
            </a:r>
            <a:endParaRPr lang="zh-CN" altLang="en-US"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6564"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249363"/>
            <a:ext cx="7705725" cy="5324475"/>
          </a:xfrm>
        </p:spPr>
        <p:txBody>
          <a:bodyPr lIns="92075" tIns="46038" rIns="92075" bIns="46038">
            <a:spAutoFit/>
          </a:bodyPr>
          <a:lstStyle/>
          <a:p>
            <a:pPr>
              <a:buFontTx/>
              <a:buNone/>
              <a:defRPr/>
            </a:pPr>
            <a:r>
              <a:rPr lang="en-US" altLang="zh-CN" sz="2800" dirty="0">
                <a:latin typeface="Times New Roman" pitchFamily="18" charset="0"/>
                <a:cs typeface="Times New Roman" pitchFamily="18" charset="0"/>
              </a:rPr>
              <a:t>		   </a:t>
            </a:r>
            <a:r>
              <a:rPr lang="en-US" altLang="zh-CN" sz="2800" u="sng" dirty="0">
                <a:latin typeface="Times New Roman" pitchFamily="18" charset="0"/>
                <a:cs typeface="Times New Roman" pitchFamily="18" charset="0"/>
              </a:rPr>
              <a:t>Authors</a:t>
            </a:r>
            <a:r>
              <a:rPr lang="en-US" altLang="zh-CN" sz="2800" dirty="0">
                <a:latin typeface="Times New Roman" pitchFamily="18" charset="0"/>
                <a:cs typeface="Times New Roman" pitchFamily="18" charset="0"/>
              </a:rPr>
              <a:t>          		</a:t>
            </a:r>
            <a:r>
              <a:rPr lang="en-US" altLang="zh-CN" sz="2800" u="sng" dirty="0">
                <a:latin typeface="Times New Roman" pitchFamily="18" charset="0"/>
                <a:cs typeface="Times New Roman" pitchFamily="18" charset="0"/>
              </a:rPr>
              <a:t>Ratio</a:t>
            </a:r>
            <a:r>
              <a:rPr lang="en-US" altLang="zh-CN" sz="2800" dirty="0">
                <a:latin typeface="Times New Roman" pitchFamily="18" charset="0"/>
                <a:cs typeface="Times New Roman" pitchFamily="18" charset="0"/>
              </a:rPr>
              <a:t>        	</a:t>
            </a:r>
            <a:r>
              <a:rPr lang="en-US" altLang="zh-CN" sz="2800" u="sng" dirty="0">
                <a:latin typeface="Times New Roman" pitchFamily="18" charset="0"/>
                <a:cs typeface="Times New Roman" pitchFamily="18" charset="0"/>
              </a:rPr>
              <a:t>Year</a:t>
            </a:r>
          </a:p>
          <a:p>
            <a:pPr>
              <a:defRPr/>
            </a:pPr>
            <a:r>
              <a:rPr lang="en-US" altLang="zh-CN" sz="2800" dirty="0">
                <a:effectLst/>
                <a:latin typeface="Times New Roman" pitchFamily="18" charset="0"/>
                <a:cs typeface="Times New Roman" pitchFamily="18" charset="0"/>
              </a:rPr>
              <a:t>  	   Johnson		    	   2		1974 </a:t>
            </a:r>
          </a:p>
          <a:p>
            <a:pPr>
              <a:defRPr/>
            </a:pPr>
            <a:r>
              <a:rPr lang="en-US" altLang="zh-CN" sz="2800" dirty="0">
                <a:effectLst/>
                <a:latin typeface="Times New Roman" pitchFamily="18" charset="0"/>
                <a:cs typeface="Times New Roman" pitchFamily="18" charset="0"/>
              </a:rPr>
              <a:t>       </a:t>
            </a:r>
            <a:r>
              <a:rPr lang="en-US" altLang="zh-CN" sz="1800" dirty="0">
                <a:effectLst/>
                <a:latin typeface="Times New Roman" pitchFamily="18" charset="0"/>
                <a:cs typeface="Times New Roman" pitchFamily="18" charset="0"/>
              </a:rPr>
              <a:t>Hansen-</a:t>
            </a:r>
            <a:r>
              <a:rPr lang="en-US" altLang="zh-CN" sz="1800" dirty="0" err="1">
                <a:effectLst/>
                <a:latin typeface="Times New Roman" pitchFamily="18" charset="0"/>
                <a:cs typeface="Times New Roman" pitchFamily="18" charset="0"/>
              </a:rPr>
              <a:t>Jaumard</a:t>
            </a:r>
            <a:r>
              <a:rPr lang="en-US" altLang="zh-CN" sz="1800" dirty="0">
                <a:effectLst/>
                <a:latin typeface="Times New Roman" pitchFamily="18" charset="0"/>
                <a:cs typeface="Times New Roman" pitchFamily="18" charset="0"/>
              </a:rPr>
              <a:t>			    &lt; 2 ?		1990</a:t>
            </a:r>
          </a:p>
          <a:p>
            <a:pPr>
              <a:defRPr/>
            </a:pPr>
            <a:r>
              <a:rPr lang="en-US" altLang="zh-CN" sz="1800" dirty="0">
                <a:effectLst/>
                <a:latin typeface="Times New Roman" pitchFamily="18" charset="0"/>
                <a:cs typeface="Times New Roman" pitchFamily="18" charset="0"/>
              </a:rPr>
              <a:t>        Chen-Friesen-</a:t>
            </a:r>
            <a:r>
              <a:rPr lang="en-US" altLang="zh-CN" sz="1800" dirty="0" err="1">
                <a:effectLst/>
                <a:latin typeface="Times New Roman" pitchFamily="18" charset="0"/>
                <a:cs typeface="Times New Roman" pitchFamily="18" charset="0"/>
              </a:rPr>
              <a:t>Zheng</a:t>
            </a:r>
            <a:r>
              <a:rPr lang="en-US" altLang="zh-CN" sz="1800" dirty="0">
                <a:effectLst/>
                <a:latin typeface="Times New Roman" pitchFamily="18" charset="0"/>
                <a:cs typeface="Times New Roman" pitchFamily="18" charset="0"/>
              </a:rPr>
              <a:t>		 	     1.5		1999</a:t>
            </a:r>
          </a:p>
          <a:p>
            <a:pPr>
              <a:buFontTx/>
              <a:buNone/>
              <a:defRPr/>
            </a:pPr>
            <a:endParaRPr lang="en-US" altLang="zh-CN" sz="1800" dirty="0">
              <a:effectLst/>
              <a:latin typeface="Times New Roman" pitchFamily="18" charset="0"/>
              <a:cs typeface="Times New Roman" pitchFamily="18" charset="0"/>
            </a:endParaRPr>
          </a:p>
          <a:p>
            <a:pPr>
              <a:defRPr/>
            </a:pPr>
            <a:r>
              <a:rPr lang="en-US" altLang="zh-CN" sz="2800" dirty="0">
                <a:effectLst/>
                <a:latin typeface="Times New Roman" pitchFamily="18" charset="0"/>
                <a:cs typeface="Times New Roman" pitchFamily="18" charset="0"/>
              </a:rPr>
              <a:t>      </a:t>
            </a:r>
            <a:r>
              <a:rPr lang="en-US" altLang="zh-CN" sz="2800" dirty="0" err="1">
                <a:effectLst/>
                <a:latin typeface="Times New Roman" pitchFamily="18" charset="0"/>
                <a:cs typeface="Times New Roman" pitchFamily="18" charset="0"/>
              </a:rPr>
              <a:t>Yannakakis</a:t>
            </a:r>
            <a:r>
              <a:rPr lang="en-US" altLang="zh-CN" sz="2800" dirty="0">
                <a:effectLst/>
                <a:latin typeface="Times New Roman" pitchFamily="18" charset="0"/>
                <a:cs typeface="Times New Roman" pitchFamily="18" charset="0"/>
              </a:rPr>
              <a:t>			   4/3		1994</a:t>
            </a:r>
          </a:p>
          <a:p>
            <a:pPr>
              <a:defRPr/>
            </a:pPr>
            <a:r>
              <a:rPr lang="en-US" altLang="zh-CN" sz="2800" dirty="0" err="1">
                <a:effectLst/>
                <a:latin typeface="Times New Roman" pitchFamily="18" charset="0"/>
                <a:cs typeface="Times New Roman" pitchFamily="18" charset="0"/>
              </a:rPr>
              <a:t>Goemans</a:t>
            </a:r>
            <a:r>
              <a:rPr lang="en-US" altLang="zh-CN" sz="2800" dirty="0">
                <a:effectLst/>
                <a:latin typeface="Times New Roman" pitchFamily="18" charset="0"/>
                <a:cs typeface="Times New Roman" pitchFamily="18" charset="0"/>
              </a:rPr>
              <a:t>-Williams		   4/3		1994</a:t>
            </a:r>
          </a:p>
          <a:p>
            <a:pPr>
              <a:defRPr/>
            </a:pPr>
            <a:r>
              <a:rPr lang="en-US" altLang="zh-CN" sz="2800" dirty="0">
                <a:effectLst/>
                <a:latin typeface="Times New Roman" pitchFamily="18" charset="0"/>
                <a:cs typeface="Times New Roman" pitchFamily="18" charset="0"/>
              </a:rPr>
              <a:t>    Karloff-Zwick		   8/7		1997</a:t>
            </a:r>
          </a:p>
          <a:p>
            <a:pPr>
              <a:defRPr/>
            </a:pPr>
            <a:endParaRPr lang="en-US" altLang="zh-CN" sz="2800" dirty="0">
              <a:effectLst/>
              <a:latin typeface="Times New Roman" pitchFamily="18" charset="0"/>
              <a:cs typeface="Times New Roman" pitchFamily="18" charset="0"/>
            </a:endParaRPr>
          </a:p>
          <a:p>
            <a:pPr>
              <a:defRPr/>
            </a:pPr>
            <a:r>
              <a:rPr lang="en-US" altLang="zh-CN" sz="2800" dirty="0">
                <a:effectLst/>
                <a:latin typeface="Times New Roman" pitchFamily="18" charset="0"/>
                <a:cs typeface="Times New Roman" pitchFamily="18" charset="0"/>
              </a:rPr>
              <a:t>         </a:t>
            </a:r>
            <a:r>
              <a:rPr lang="en-US" altLang="zh-CN" sz="2800" dirty="0" err="1">
                <a:effectLst/>
                <a:latin typeface="Times New Roman" pitchFamily="18" charset="0"/>
                <a:cs typeface="Times New Roman" pitchFamily="18" charset="0"/>
              </a:rPr>
              <a:t>Hastad</a:t>
            </a:r>
            <a:r>
              <a:rPr lang="en-US" altLang="zh-CN" sz="2800" dirty="0">
                <a:effectLst/>
                <a:latin typeface="Times New Roman" pitchFamily="18" charset="0"/>
                <a:cs typeface="Times New Roman" pitchFamily="18" charset="0"/>
              </a:rPr>
              <a:t>			  </a:t>
            </a:r>
            <a:r>
              <a:rPr lang="en-US" altLang="zh-CN" sz="2800" dirty="0">
                <a:effectLst/>
                <a:latin typeface="Cambria Math"/>
                <a:ea typeface="Cambria Math"/>
                <a:cs typeface="Times New Roman" pitchFamily="18" charset="0"/>
              </a:rPr>
              <a:t>≥ </a:t>
            </a:r>
            <a:r>
              <a:rPr lang="en-US" altLang="zh-CN" sz="2800" dirty="0">
                <a:effectLst/>
                <a:latin typeface="Times New Roman" pitchFamily="18" charset="0"/>
                <a:cs typeface="Times New Roman" pitchFamily="18" charset="0"/>
              </a:rPr>
              <a:t>8/7	1997</a:t>
            </a:r>
          </a:p>
          <a:p>
            <a:pPr>
              <a:buFontTx/>
              <a:buNone/>
              <a:defRPr/>
            </a:pPr>
            <a:r>
              <a:rPr lang="en-US" altLang="zh-CN" sz="2800" dirty="0">
                <a:effectLst/>
                <a:latin typeface="Times New Roman" pitchFamily="18" charset="0"/>
                <a:cs typeface="Times New Roman" pitchFamily="18" charset="0"/>
              </a:rPr>
              <a:t>				</a:t>
            </a:r>
            <a:r>
              <a:rPr lang="en-US" altLang="zh-CN" sz="2000" dirty="0">
                <a:effectLst/>
                <a:latin typeface="Times New Roman" pitchFamily="18" charset="0"/>
                <a:cs typeface="Times New Roman" pitchFamily="18" charset="0"/>
              </a:rPr>
              <a:t>                       [</a:t>
            </a:r>
            <a:r>
              <a:rPr lang="en-US" altLang="zh-CN" sz="2000" dirty="0" err="1">
                <a:effectLst/>
                <a:latin typeface="Times New Roman" pitchFamily="18" charset="0"/>
                <a:cs typeface="Times New Roman" pitchFamily="18" charset="0"/>
              </a:rPr>
              <a:t>Godel</a:t>
            </a:r>
            <a:r>
              <a:rPr lang="en-US" altLang="zh-CN" sz="2000" dirty="0">
                <a:effectLst/>
                <a:latin typeface="Times New Roman" pitchFamily="18" charset="0"/>
                <a:cs typeface="Times New Roman" pitchFamily="18" charset="0"/>
              </a:rPr>
              <a:t> Prize 2011]</a:t>
            </a:r>
            <a:r>
              <a:rPr lang="en-US" altLang="zh-CN" sz="2800" dirty="0">
                <a:effectLst/>
                <a:latin typeface="Times New Roman" pitchFamily="18" charset="0"/>
                <a:cs typeface="Times New Roman" pitchFamily="18" charset="0"/>
              </a:rPr>
              <a:t>		</a:t>
            </a:r>
          </a:p>
        </p:txBody>
      </p:sp>
      <p:sp>
        <p:nvSpPr>
          <p:cNvPr id="67587" name="Rectangle 5"/>
          <p:cNvSpPr>
            <a:spLocks noGrp="1" noChangeArrowheads="1"/>
          </p:cNvSpPr>
          <p:nvPr>
            <p:ph type="title"/>
          </p:nvPr>
        </p:nvSpPr>
        <p:spPr>
          <a:xfrm>
            <a:off x="534988" y="333375"/>
            <a:ext cx="8069262" cy="590550"/>
          </a:xfrm>
        </p:spPr>
        <p:txBody>
          <a:bodyPr lIns="92075" tIns="46038" rIns="92075" bIns="46038">
            <a:spAutoFit/>
          </a:bodyPr>
          <a:lstStyle/>
          <a:p>
            <a:pPr algn="ctr">
              <a:lnSpc>
                <a:spcPct val="90000"/>
              </a:lnSpc>
            </a:pPr>
            <a:r>
              <a:rPr lang="en-US" altLang="zh-CN"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Approximation algorithms for Max-SAT</a:t>
            </a:r>
            <a:endParaRPr lang="zh-CN" altLang="en-US"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7588"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052513"/>
            <a:ext cx="7705725" cy="955675"/>
          </a:xfrm>
        </p:spPr>
        <p:txBody>
          <a:bodyPr lIns="92075" tIns="46038" rIns="92075" bIns="46038">
            <a:spAutoFit/>
          </a:bodyPr>
          <a:lstStyle/>
          <a:p>
            <a:pPr>
              <a:defRPr/>
            </a:pPr>
            <a:r>
              <a:rPr lang="en-US" altLang="zh-CN" sz="2800" dirty="0">
                <a:latin typeface="Times New Roman" pitchFamily="18" charset="0"/>
                <a:cs typeface="Times New Roman" pitchFamily="18" charset="0"/>
              </a:rPr>
              <a:t>Given a CNF formula F and an integer </a:t>
            </a:r>
            <a:r>
              <a:rPr lang="en-US" altLang="zh-CN" sz="2800" i="1" dirty="0">
                <a:latin typeface="Times New Roman" pitchFamily="18" charset="0"/>
                <a:cs typeface="Times New Roman" pitchFamily="18" charset="0"/>
              </a:rPr>
              <a:t>k</a:t>
            </a:r>
            <a:r>
              <a:rPr lang="en-US" altLang="zh-CN" sz="2800" dirty="0">
                <a:latin typeface="Times New Roman" pitchFamily="18" charset="0"/>
                <a:cs typeface="Times New Roman" pitchFamily="18" charset="0"/>
              </a:rPr>
              <a:t>, is there an assignment that satisfies at least </a:t>
            </a:r>
            <a:r>
              <a:rPr lang="en-US" altLang="zh-CN" sz="2800" i="1" dirty="0">
                <a:latin typeface="Times New Roman" pitchFamily="18" charset="0"/>
                <a:cs typeface="Times New Roman" pitchFamily="18" charset="0"/>
              </a:rPr>
              <a:t>k</a:t>
            </a:r>
            <a:r>
              <a:rPr lang="en-US" altLang="zh-CN" sz="2800" dirty="0">
                <a:latin typeface="Times New Roman" pitchFamily="18" charset="0"/>
                <a:cs typeface="Times New Roman" pitchFamily="18" charset="0"/>
              </a:rPr>
              <a:t> clauses in F?</a:t>
            </a:r>
            <a:endParaRPr lang="en-US" altLang="zh-CN" sz="2000" dirty="0">
              <a:latin typeface="Times New Roman" pitchFamily="18" charset="0"/>
              <a:cs typeface="Times New Roman" pitchFamily="18" charset="0"/>
            </a:endParaRPr>
          </a:p>
        </p:txBody>
      </p:sp>
      <p:sp>
        <p:nvSpPr>
          <p:cNvPr id="68611" name="Rectangle 5"/>
          <p:cNvSpPr>
            <a:spLocks noGrp="1" noChangeArrowheads="1"/>
          </p:cNvSpPr>
          <p:nvPr>
            <p:ph type="title"/>
          </p:nvPr>
        </p:nvSpPr>
        <p:spPr>
          <a:xfrm>
            <a:off x="534988" y="333375"/>
            <a:ext cx="8069262" cy="590550"/>
          </a:xfrm>
        </p:spPr>
        <p:txBody>
          <a:bodyPr lIns="92075" tIns="46038" rIns="92075" bIns="46038">
            <a:spAutoFit/>
          </a:bodyPr>
          <a:lstStyle/>
          <a:p>
            <a:pPr algn="ctr">
              <a:lnSpc>
                <a:spcPct val="90000"/>
              </a:lnSpc>
            </a:pPr>
            <a:r>
              <a:rPr lang="en-US" altLang="zh-CN"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Parameterized algorithms for Max-SAT</a:t>
            </a:r>
            <a:endParaRPr lang="zh-CN" altLang="en-US"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8612"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052513"/>
            <a:ext cx="7705725" cy="955675"/>
          </a:xfrm>
        </p:spPr>
        <p:txBody>
          <a:bodyPr lIns="92075" tIns="46038" rIns="92075" bIns="46038">
            <a:spAutoFit/>
          </a:bodyPr>
          <a:lstStyle/>
          <a:p>
            <a:pPr>
              <a:defRPr/>
            </a:pPr>
            <a:r>
              <a:rPr lang="en-US" altLang="zh-CN" sz="2800" dirty="0">
                <a:latin typeface="Times New Roman" pitchFamily="18" charset="0"/>
                <a:cs typeface="Times New Roman" pitchFamily="18" charset="0"/>
              </a:rPr>
              <a:t>Given a CNF formula F and an integer </a:t>
            </a:r>
            <a:r>
              <a:rPr lang="en-US" altLang="zh-CN" sz="2800" i="1" dirty="0">
                <a:latin typeface="Times New Roman" pitchFamily="18" charset="0"/>
                <a:cs typeface="Times New Roman" pitchFamily="18" charset="0"/>
              </a:rPr>
              <a:t>k</a:t>
            </a:r>
            <a:r>
              <a:rPr lang="en-US" altLang="zh-CN" sz="2800" dirty="0">
                <a:latin typeface="Times New Roman" pitchFamily="18" charset="0"/>
                <a:cs typeface="Times New Roman" pitchFamily="18" charset="0"/>
              </a:rPr>
              <a:t>, is there an assignment that satisfies at least </a:t>
            </a:r>
            <a:r>
              <a:rPr lang="en-US" altLang="zh-CN" sz="2800" i="1" dirty="0">
                <a:latin typeface="Times New Roman" pitchFamily="18" charset="0"/>
                <a:cs typeface="Times New Roman" pitchFamily="18" charset="0"/>
              </a:rPr>
              <a:t>k</a:t>
            </a:r>
            <a:r>
              <a:rPr lang="en-US" altLang="zh-CN" sz="2800" dirty="0">
                <a:latin typeface="Times New Roman" pitchFamily="18" charset="0"/>
                <a:cs typeface="Times New Roman" pitchFamily="18" charset="0"/>
              </a:rPr>
              <a:t> clauses in F?</a:t>
            </a:r>
            <a:endParaRPr lang="en-US" altLang="zh-CN" sz="2000" dirty="0">
              <a:latin typeface="Times New Roman" pitchFamily="18" charset="0"/>
              <a:cs typeface="Times New Roman" pitchFamily="18" charset="0"/>
            </a:endParaRPr>
          </a:p>
        </p:txBody>
      </p:sp>
      <p:sp>
        <p:nvSpPr>
          <p:cNvPr id="69635" name="Rectangle 5"/>
          <p:cNvSpPr>
            <a:spLocks noGrp="1" noChangeArrowheads="1"/>
          </p:cNvSpPr>
          <p:nvPr>
            <p:ph type="title"/>
          </p:nvPr>
        </p:nvSpPr>
        <p:spPr>
          <a:xfrm>
            <a:off x="534988" y="333375"/>
            <a:ext cx="8069262" cy="590550"/>
          </a:xfrm>
        </p:spPr>
        <p:txBody>
          <a:bodyPr lIns="92075" tIns="46038" rIns="92075" bIns="46038">
            <a:spAutoFit/>
          </a:bodyPr>
          <a:lstStyle/>
          <a:p>
            <a:pPr algn="ctr">
              <a:lnSpc>
                <a:spcPct val="90000"/>
              </a:lnSpc>
            </a:pPr>
            <a:r>
              <a:rPr lang="en-US" altLang="zh-CN"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Parameterized algorithms for Max-SAT</a:t>
            </a:r>
            <a:endParaRPr lang="zh-CN" altLang="en-US"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9636"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9637" name="TextBox 11"/>
          <p:cNvSpPr txBox="1">
            <a:spLocks noChangeArrowheads="1"/>
          </p:cNvSpPr>
          <p:nvPr/>
        </p:nvSpPr>
        <p:spPr bwMode="auto">
          <a:xfrm>
            <a:off x="1042988" y="2098675"/>
            <a:ext cx="7345362"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Simple-Algorithm(F, </a:t>
            </a:r>
            <a:r>
              <a:rPr lang="en-US" altLang="zh-CN" sz="2000" i="1">
                <a:solidFill>
                  <a:srgbClr val="FFC000"/>
                </a:solidFill>
                <a:latin typeface="Times New Roman" panose="02020603050405020304" pitchFamily="18" charset="0"/>
                <a:cs typeface="Times New Roman" panose="02020603050405020304" pitchFamily="18" charset="0"/>
              </a:rPr>
              <a:t>k</a:t>
            </a: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1800">
                <a:solidFill>
                  <a:srgbClr val="FFC000"/>
                </a:solidFill>
                <a:latin typeface="Times New Roman" panose="02020603050405020304" pitchFamily="18" charset="0"/>
                <a:cs typeface="Times New Roman" panose="02020603050405020304" pitchFamily="18" charset="0"/>
              </a:rPr>
              <a:t>[Mahajan-Raman’99]</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 pick a variable </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 in F;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2. </a:t>
            </a:r>
            <a:r>
              <a:rPr lang="en-US" altLang="zh-CN" sz="2000">
                <a:solidFill>
                  <a:srgbClr val="FFC000"/>
                </a:solidFill>
                <a:latin typeface="Times New Roman" panose="02020603050405020304" pitchFamily="18" charset="0"/>
                <a:cs typeface="Times New Roman" panose="02020603050405020304" pitchFamily="18" charset="0"/>
              </a:rPr>
              <a:t>case 1.</a:t>
            </a:r>
            <a:r>
              <a:rPr lang="en-US" altLang="zh-CN" sz="2000">
                <a:latin typeface="Times New Roman" panose="02020603050405020304" pitchFamily="18" charset="0"/>
                <a:cs typeface="Times New Roman" panose="02020603050405020304" pitchFamily="18" charset="0"/>
              </a:rPr>
              <a:t> only </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 or only </a:t>
            </a:r>
            <a:r>
              <a:rPr lang="en-US" altLang="zh-CN" sz="2000">
                <a:latin typeface="Cambria Math" panose="02040503050406030204" pitchFamily="18" charset="0"/>
                <a:ea typeface="Cambria Math" panose="020405030504060302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 appears in F </a:t>
            </a:r>
            <a:endParaRPr lang="en-US" altLang="zh-CN" sz="2000">
              <a:solidFill>
                <a:srgbClr val="FFC000"/>
              </a:solidFill>
              <a:latin typeface="Times New Roman" panose="02020603050405020304" pitchFamily="18" charset="0"/>
              <a:cs typeface="Times New Roman" panose="02020603050405020304" pitchFamily="18" charset="0"/>
            </a:endParaRP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assign the value </a:t>
            </a:r>
            <a:r>
              <a:rPr lang="en-US" altLang="zh-CN" sz="2000" i="1">
                <a:latin typeface="Times New Roman" panose="02020603050405020304" pitchFamily="18" charset="0"/>
                <a:cs typeface="Times New Roman" panose="02020603050405020304" pitchFamily="18" charset="0"/>
              </a:rPr>
              <a:t>v</a:t>
            </a:r>
            <a:r>
              <a:rPr lang="en-US" altLang="zh-CN" sz="2000">
                <a:latin typeface="Times New Roman" panose="02020603050405020304" pitchFamily="18" charset="0"/>
                <a:cs typeface="Times New Roman" panose="02020603050405020304" pitchFamily="18" charset="0"/>
              </a:rPr>
              <a:t> of </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 directly, recursively work on F[</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v</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case 2.</a:t>
            </a:r>
            <a:r>
              <a:rPr lang="en-US" altLang="zh-CN" sz="2000">
                <a:latin typeface="Times New Roman" panose="02020603050405020304" pitchFamily="18" charset="0"/>
                <a:cs typeface="Times New Roman" panose="02020603050405020304" pitchFamily="18" charset="0"/>
              </a:rPr>
              <a:t> each of </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 and </a:t>
            </a:r>
            <a:r>
              <a:rPr lang="en-US" altLang="zh-CN" sz="2000">
                <a:latin typeface="Cambria Math" panose="02040503050406030204" pitchFamily="18" charset="0"/>
              </a:rPr>
              <a:t>¬</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 appears exactly once in F </a:t>
            </a:r>
            <a:endParaRPr lang="en-US" altLang="zh-CN" sz="2000">
              <a:solidFill>
                <a:srgbClr val="FFC000"/>
              </a:solidFill>
              <a:latin typeface="Times New Roman" panose="02020603050405020304" pitchFamily="18" charset="0"/>
              <a:cs typeface="Times New Roman" panose="02020603050405020304" pitchFamily="18" charset="0"/>
            </a:endParaRP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apply Davis-Putnam’s resolution;  </a:t>
            </a: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case 3.</a:t>
            </a:r>
            <a:r>
              <a:rPr lang="en-US" altLang="zh-CN" sz="2000">
                <a:latin typeface="Times New Roman" panose="02020603050405020304" pitchFamily="18" charset="0"/>
                <a:cs typeface="Times New Roman" panose="02020603050405020304" pitchFamily="18" charset="0"/>
              </a:rPr>
              <a:t> otherwise</a:t>
            </a:r>
            <a:endParaRPr lang="en-US" altLang="zh-CN" sz="2000">
              <a:solidFill>
                <a:srgbClr val="FFC000"/>
              </a:solidFill>
              <a:latin typeface="Times New Roman" panose="02020603050405020304" pitchFamily="18" charset="0"/>
              <a:cs typeface="Times New Roman" panose="02020603050405020304" pitchFamily="18" charset="0"/>
            </a:endParaRP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recursively work on F[</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=0] and F[</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=1];</a:t>
            </a: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052513"/>
            <a:ext cx="7705725" cy="955675"/>
          </a:xfrm>
        </p:spPr>
        <p:txBody>
          <a:bodyPr lIns="92075" tIns="46038" rIns="92075" bIns="46038">
            <a:spAutoFit/>
          </a:bodyPr>
          <a:lstStyle/>
          <a:p>
            <a:pPr>
              <a:defRPr/>
            </a:pPr>
            <a:r>
              <a:rPr lang="en-US" altLang="zh-CN" sz="2800" dirty="0">
                <a:latin typeface="Times New Roman" pitchFamily="18" charset="0"/>
                <a:cs typeface="Times New Roman" pitchFamily="18" charset="0"/>
              </a:rPr>
              <a:t>Given a CNF formula F and an integer </a:t>
            </a:r>
            <a:r>
              <a:rPr lang="en-US" altLang="zh-CN" sz="2800" i="1" dirty="0">
                <a:latin typeface="Times New Roman" pitchFamily="18" charset="0"/>
                <a:cs typeface="Times New Roman" pitchFamily="18" charset="0"/>
              </a:rPr>
              <a:t>k</a:t>
            </a:r>
            <a:r>
              <a:rPr lang="en-US" altLang="zh-CN" sz="2800" dirty="0">
                <a:latin typeface="Times New Roman" pitchFamily="18" charset="0"/>
                <a:cs typeface="Times New Roman" pitchFamily="18" charset="0"/>
              </a:rPr>
              <a:t>, is there an assignment that satisfies at least </a:t>
            </a:r>
            <a:r>
              <a:rPr lang="en-US" altLang="zh-CN" sz="2800" i="1" dirty="0">
                <a:latin typeface="Times New Roman" pitchFamily="18" charset="0"/>
                <a:cs typeface="Times New Roman" pitchFamily="18" charset="0"/>
              </a:rPr>
              <a:t>k</a:t>
            </a:r>
            <a:r>
              <a:rPr lang="en-US" altLang="zh-CN" sz="2800" dirty="0">
                <a:latin typeface="Times New Roman" pitchFamily="18" charset="0"/>
                <a:cs typeface="Times New Roman" pitchFamily="18" charset="0"/>
              </a:rPr>
              <a:t> clauses in F?</a:t>
            </a:r>
            <a:endParaRPr lang="en-US" altLang="zh-CN" sz="2000" dirty="0">
              <a:latin typeface="Times New Roman" pitchFamily="18" charset="0"/>
              <a:cs typeface="Times New Roman" pitchFamily="18" charset="0"/>
            </a:endParaRPr>
          </a:p>
        </p:txBody>
      </p:sp>
      <p:sp>
        <p:nvSpPr>
          <p:cNvPr id="70659" name="Rectangle 5"/>
          <p:cNvSpPr>
            <a:spLocks noGrp="1" noChangeArrowheads="1"/>
          </p:cNvSpPr>
          <p:nvPr>
            <p:ph type="title"/>
          </p:nvPr>
        </p:nvSpPr>
        <p:spPr>
          <a:xfrm>
            <a:off x="534988" y="333375"/>
            <a:ext cx="8069262" cy="590550"/>
          </a:xfrm>
        </p:spPr>
        <p:txBody>
          <a:bodyPr lIns="92075" tIns="46038" rIns="92075" bIns="46038">
            <a:spAutoFit/>
          </a:bodyPr>
          <a:lstStyle/>
          <a:p>
            <a:pPr algn="ctr">
              <a:lnSpc>
                <a:spcPct val="90000"/>
              </a:lnSpc>
            </a:pPr>
            <a:r>
              <a:rPr lang="en-US" altLang="zh-CN"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Parameterized algorithms for Max-SAT</a:t>
            </a:r>
            <a:endParaRPr lang="zh-CN" altLang="en-US"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0660"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0661" name="TextBox 11"/>
          <p:cNvSpPr txBox="1">
            <a:spLocks noChangeArrowheads="1"/>
          </p:cNvSpPr>
          <p:nvPr/>
        </p:nvSpPr>
        <p:spPr bwMode="auto">
          <a:xfrm>
            <a:off x="1042988" y="2098675"/>
            <a:ext cx="7345362"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Simple-Algorithm(F, </a:t>
            </a:r>
            <a:r>
              <a:rPr lang="en-US" altLang="zh-CN" sz="2000" i="1">
                <a:solidFill>
                  <a:srgbClr val="FFC000"/>
                </a:solidFill>
                <a:latin typeface="Times New Roman" panose="02020603050405020304" pitchFamily="18" charset="0"/>
                <a:cs typeface="Times New Roman" panose="02020603050405020304" pitchFamily="18" charset="0"/>
              </a:rPr>
              <a:t>k</a:t>
            </a: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1800">
                <a:solidFill>
                  <a:srgbClr val="FFC000"/>
                </a:solidFill>
                <a:latin typeface="Times New Roman" panose="02020603050405020304" pitchFamily="18" charset="0"/>
                <a:cs typeface="Times New Roman" panose="02020603050405020304" pitchFamily="18" charset="0"/>
              </a:rPr>
              <a:t>[Mahajan-Raman’99]</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 pick a variable </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 in F;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2. </a:t>
            </a:r>
            <a:r>
              <a:rPr lang="en-US" altLang="zh-CN" sz="2000">
                <a:solidFill>
                  <a:srgbClr val="FFC000"/>
                </a:solidFill>
                <a:latin typeface="Times New Roman" panose="02020603050405020304" pitchFamily="18" charset="0"/>
                <a:cs typeface="Times New Roman" panose="02020603050405020304" pitchFamily="18" charset="0"/>
              </a:rPr>
              <a:t>case 1.</a:t>
            </a:r>
            <a:r>
              <a:rPr lang="en-US" altLang="zh-CN" sz="2000">
                <a:latin typeface="Times New Roman" panose="02020603050405020304" pitchFamily="18" charset="0"/>
                <a:cs typeface="Times New Roman" panose="02020603050405020304" pitchFamily="18" charset="0"/>
              </a:rPr>
              <a:t> only </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 or only </a:t>
            </a:r>
            <a:r>
              <a:rPr lang="en-US" altLang="zh-CN" sz="2000">
                <a:latin typeface="Cambria Math" panose="02040503050406030204" pitchFamily="18" charset="0"/>
                <a:ea typeface="Cambria Math" panose="020405030504060302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 appears in F </a:t>
            </a:r>
            <a:endParaRPr lang="en-US" altLang="zh-CN" sz="2000">
              <a:solidFill>
                <a:srgbClr val="FFC000"/>
              </a:solidFill>
              <a:latin typeface="Times New Roman" panose="02020603050405020304" pitchFamily="18" charset="0"/>
              <a:cs typeface="Times New Roman" panose="02020603050405020304" pitchFamily="18" charset="0"/>
            </a:endParaRP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assign the value </a:t>
            </a:r>
            <a:r>
              <a:rPr lang="en-US" altLang="zh-CN" sz="2000" i="1">
                <a:latin typeface="Times New Roman" panose="02020603050405020304" pitchFamily="18" charset="0"/>
                <a:cs typeface="Times New Roman" panose="02020603050405020304" pitchFamily="18" charset="0"/>
              </a:rPr>
              <a:t>v</a:t>
            </a:r>
            <a:r>
              <a:rPr lang="en-US" altLang="zh-CN" sz="2000">
                <a:latin typeface="Times New Roman" panose="02020603050405020304" pitchFamily="18" charset="0"/>
                <a:cs typeface="Times New Roman" panose="02020603050405020304" pitchFamily="18" charset="0"/>
              </a:rPr>
              <a:t> of </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 directly, recursively work on F[</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v</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case 2.</a:t>
            </a:r>
            <a:r>
              <a:rPr lang="en-US" altLang="zh-CN" sz="2000">
                <a:latin typeface="Times New Roman" panose="02020603050405020304" pitchFamily="18" charset="0"/>
                <a:cs typeface="Times New Roman" panose="02020603050405020304" pitchFamily="18" charset="0"/>
              </a:rPr>
              <a:t> each of </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 and </a:t>
            </a:r>
            <a:r>
              <a:rPr lang="en-US" altLang="zh-CN" sz="2000">
                <a:latin typeface="Cambria Math" panose="02040503050406030204" pitchFamily="18" charset="0"/>
              </a:rPr>
              <a:t>¬</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 appears exactly once in F </a:t>
            </a:r>
            <a:endParaRPr lang="en-US" altLang="zh-CN" sz="2000">
              <a:solidFill>
                <a:srgbClr val="FFC000"/>
              </a:solidFill>
              <a:latin typeface="Times New Roman" panose="02020603050405020304" pitchFamily="18" charset="0"/>
              <a:cs typeface="Times New Roman" panose="02020603050405020304" pitchFamily="18" charset="0"/>
            </a:endParaRP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apply Davis-Putnam’s resolution;  </a:t>
            </a: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case 3.</a:t>
            </a:r>
            <a:r>
              <a:rPr lang="en-US" altLang="zh-CN" sz="2000">
                <a:latin typeface="Times New Roman" panose="02020603050405020304" pitchFamily="18" charset="0"/>
                <a:cs typeface="Times New Roman" panose="02020603050405020304" pitchFamily="18" charset="0"/>
              </a:rPr>
              <a:t> otherwise</a:t>
            </a:r>
            <a:endParaRPr lang="en-US" altLang="zh-CN" sz="2000">
              <a:solidFill>
                <a:srgbClr val="FFC000"/>
              </a:solidFill>
              <a:latin typeface="Times New Roman" panose="02020603050405020304" pitchFamily="18" charset="0"/>
              <a:cs typeface="Times New Roman" panose="02020603050405020304" pitchFamily="18" charset="0"/>
            </a:endParaRP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recursively work on F[</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=0] and F[</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=1];</a:t>
            </a:r>
          </a:p>
        </p:txBody>
      </p:sp>
      <p:sp>
        <p:nvSpPr>
          <p:cNvPr id="70662" name="矩形 8"/>
          <p:cNvSpPr>
            <a:spLocks noChangeArrowheads="1"/>
          </p:cNvSpPr>
          <p:nvPr/>
        </p:nvSpPr>
        <p:spPr bwMode="auto">
          <a:xfrm>
            <a:off x="684213" y="4797425"/>
            <a:ext cx="4824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latin typeface="Times New Roman" panose="02020603050405020304" pitchFamily="18" charset="0"/>
                <a:cs typeface="Times New Roman" panose="02020603050405020304" pitchFamily="18" charset="0"/>
              </a:rPr>
              <a:t>Time complexity on instance (F, </a:t>
            </a:r>
            <a:r>
              <a:rPr lang="en-US" altLang="zh-CN" sz="2400" i="1">
                <a:latin typeface="Times New Roman" panose="02020603050405020304" pitchFamily="18" charset="0"/>
                <a:cs typeface="Times New Roman" panose="02020603050405020304" pitchFamily="18" charset="0"/>
              </a:rPr>
              <a:t>k</a:t>
            </a:r>
            <a:r>
              <a:rPr lang="en-US" altLang="zh-CN" sz="2400">
                <a:latin typeface="Times New Roman" panose="02020603050405020304" pitchFamily="18" charset="0"/>
                <a:cs typeface="Times New Roman" panose="02020603050405020304" pitchFamily="18" charset="0"/>
              </a:rPr>
              <a:t>)?</a:t>
            </a:r>
            <a:endParaRPr lang="zh-CN" altLang="en-US" sz="2400">
              <a:solidFill>
                <a:srgbClr val="FFC000"/>
              </a:solidFill>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052513"/>
            <a:ext cx="7705725" cy="955675"/>
          </a:xfrm>
        </p:spPr>
        <p:txBody>
          <a:bodyPr lIns="92075" tIns="46038" rIns="92075" bIns="46038">
            <a:spAutoFit/>
          </a:bodyPr>
          <a:lstStyle/>
          <a:p>
            <a:pPr>
              <a:defRPr/>
            </a:pPr>
            <a:r>
              <a:rPr lang="en-US" altLang="zh-CN" sz="2800" dirty="0">
                <a:latin typeface="Times New Roman" pitchFamily="18" charset="0"/>
                <a:cs typeface="Times New Roman" pitchFamily="18" charset="0"/>
              </a:rPr>
              <a:t>Given a CNF formula F and an integer </a:t>
            </a:r>
            <a:r>
              <a:rPr lang="en-US" altLang="zh-CN" sz="2800" i="1" dirty="0">
                <a:latin typeface="Times New Roman" pitchFamily="18" charset="0"/>
                <a:cs typeface="Times New Roman" pitchFamily="18" charset="0"/>
              </a:rPr>
              <a:t>k</a:t>
            </a:r>
            <a:r>
              <a:rPr lang="en-US" altLang="zh-CN" sz="2800" dirty="0">
                <a:latin typeface="Times New Roman" pitchFamily="18" charset="0"/>
                <a:cs typeface="Times New Roman" pitchFamily="18" charset="0"/>
              </a:rPr>
              <a:t>, is there an assignment that satisfies at least </a:t>
            </a:r>
            <a:r>
              <a:rPr lang="en-US" altLang="zh-CN" sz="2800" i="1" dirty="0">
                <a:latin typeface="Times New Roman" pitchFamily="18" charset="0"/>
                <a:cs typeface="Times New Roman" pitchFamily="18" charset="0"/>
              </a:rPr>
              <a:t>k</a:t>
            </a:r>
            <a:r>
              <a:rPr lang="en-US" altLang="zh-CN" sz="2800" dirty="0">
                <a:latin typeface="Times New Roman" pitchFamily="18" charset="0"/>
                <a:cs typeface="Times New Roman" pitchFamily="18" charset="0"/>
              </a:rPr>
              <a:t> clauses in F?</a:t>
            </a:r>
            <a:endParaRPr lang="en-US" altLang="zh-CN" sz="2000" dirty="0">
              <a:latin typeface="Times New Roman" pitchFamily="18" charset="0"/>
              <a:cs typeface="Times New Roman" pitchFamily="18" charset="0"/>
            </a:endParaRPr>
          </a:p>
        </p:txBody>
      </p:sp>
      <p:sp>
        <p:nvSpPr>
          <p:cNvPr id="71683" name="Rectangle 5"/>
          <p:cNvSpPr>
            <a:spLocks noGrp="1" noChangeArrowheads="1"/>
          </p:cNvSpPr>
          <p:nvPr>
            <p:ph type="title"/>
          </p:nvPr>
        </p:nvSpPr>
        <p:spPr>
          <a:xfrm>
            <a:off x="534988" y="333375"/>
            <a:ext cx="8069262" cy="590550"/>
          </a:xfrm>
        </p:spPr>
        <p:txBody>
          <a:bodyPr lIns="92075" tIns="46038" rIns="92075" bIns="46038">
            <a:spAutoFit/>
          </a:bodyPr>
          <a:lstStyle/>
          <a:p>
            <a:pPr algn="ctr">
              <a:lnSpc>
                <a:spcPct val="90000"/>
              </a:lnSpc>
            </a:pPr>
            <a:r>
              <a:rPr lang="en-US" altLang="zh-CN"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Parameterized algorithms for Max-SAT</a:t>
            </a:r>
            <a:endParaRPr lang="zh-CN" altLang="en-US"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1684"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1685" name="TextBox 11"/>
          <p:cNvSpPr txBox="1">
            <a:spLocks noChangeArrowheads="1"/>
          </p:cNvSpPr>
          <p:nvPr/>
        </p:nvSpPr>
        <p:spPr bwMode="auto">
          <a:xfrm>
            <a:off x="1042988" y="2098675"/>
            <a:ext cx="7345362"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Simple-Algorithm(F, </a:t>
            </a:r>
            <a:r>
              <a:rPr lang="en-US" altLang="zh-CN" sz="2000" i="1">
                <a:solidFill>
                  <a:srgbClr val="FFC000"/>
                </a:solidFill>
                <a:latin typeface="Times New Roman" panose="02020603050405020304" pitchFamily="18" charset="0"/>
                <a:cs typeface="Times New Roman" panose="02020603050405020304" pitchFamily="18" charset="0"/>
              </a:rPr>
              <a:t>k</a:t>
            </a: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1800">
                <a:solidFill>
                  <a:srgbClr val="FFC000"/>
                </a:solidFill>
                <a:latin typeface="Times New Roman" panose="02020603050405020304" pitchFamily="18" charset="0"/>
                <a:cs typeface="Times New Roman" panose="02020603050405020304" pitchFamily="18" charset="0"/>
              </a:rPr>
              <a:t>[Mahajan-Raman’99]</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1. pick a variable </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 in F; </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2. </a:t>
            </a:r>
            <a:r>
              <a:rPr lang="en-US" altLang="zh-CN" sz="2000">
                <a:solidFill>
                  <a:srgbClr val="FFC000"/>
                </a:solidFill>
                <a:latin typeface="Times New Roman" panose="02020603050405020304" pitchFamily="18" charset="0"/>
                <a:cs typeface="Times New Roman" panose="02020603050405020304" pitchFamily="18" charset="0"/>
              </a:rPr>
              <a:t>case 1.</a:t>
            </a:r>
            <a:r>
              <a:rPr lang="en-US" altLang="zh-CN" sz="2000">
                <a:latin typeface="Times New Roman" panose="02020603050405020304" pitchFamily="18" charset="0"/>
                <a:cs typeface="Times New Roman" panose="02020603050405020304" pitchFamily="18" charset="0"/>
              </a:rPr>
              <a:t> only </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 or only </a:t>
            </a:r>
            <a:r>
              <a:rPr lang="en-US" altLang="zh-CN" sz="2000">
                <a:latin typeface="Cambria Math" panose="02040503050406030204" pitchFamily="18" charset="0"/>
                <a:ea typeface="Cambria Math" panose="020405030504060302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 appears in F </a:t>
            </a:r>
            <a:endParaRPr lang="en-US" altLang="zh-CN" sz="2000">
              <a:solidFill>
                <a:srgbClr val="FFC000"/>
              </a:solidFill>
              <a:latin typeface="Times New Roman" panose="02020603050405020304" pitchFamily="18" charset="0"/>
              <a:cs typeface="Times New Roman" panose="02020603050405020304" pitchFamily="18" charset="0"/>
            </a:endParaRP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assign the value </a:t>
            </a:r>
            <a:r>
              <a:rPr lang="en-US" altLang="zh-CN" sz="2000" i="1">
                <a:latin typeface="Times New Roman" panose="02020603050405020304" pitchFamily="18" charset="0"/>
                <a:cs typeface="Times New Roman" panose="02020603050405020304" pitchFamily="18" charset="0"/>
              </a:rPr>
              <a:t>v</a:t>
            </a:r>
            <a:r>
              <a:rPr lang="en-US" altLang="zh-CN" sz="2000">
                <a:latin typeface="Times New Roman" panose="02020603050405020304" pitchFamily="18" charset="0"/>
                <a:cs typeface="Times New Roman" panose="02020603050405020304" pitchFamily="18" charset="0"/>
              </a:rPr>
              <a:t> of </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 directly, recursively work on F[</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a:t>
            </a:r>
            <a:r>
              <a:rPr lang="en-US" altLang="zh-CN" sz="2000" i="1">
                <a:latin typeface="Times New Roman" panose="02020603050405020304" pitchFamily="18" charset="0"/>
                <a:cs typeface="Times New Roman" panose="02020603050405020304" pitchFamily="18" charset="0"/>
              </a:rPr>
              <a:t>v</a:t>
            </a:r>
            <a:r>
              <a:rPr lang="en-US" altLang="zh-CN" sz="2000">
                <a:latin typeface="Times New Roman" panose="02020603050405020304" pitchFamily="18" charset="0"/>
                <a:cs typeface="Times New Roman" panose="02020603050405020304" pitchFamily="18" charset="0"/>
              </a:rPr>
              <a:t>];</a:t>
            </a: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a:t>
            </a:r>
            <a:r>
              <a:rPr lang="en-US" altLang="zh-CN" sz="2000">
                <a:solidFill>
                  <a:srgbClr val="FFC000"/>
                </a:solidFill>
                <a:latin typeface="Times New Roman" panose="02020603050405020304" pitchFamily="18" charset="0"/>
                <a:cs typeface="Times New Roman" panose="02020603050405020304" pitchFamily="18" charset="0"/>
              </a:rPr>
              <a:t>case 2.</a:t>
            </a:r>
            <a:r>
              <a:rPr lang="en-US" altLang="zh-CN" sz="2000">
                <a:latin typeface="Times New Roman" panose="02020603050405020304" pitchFamily="18" charset="0"/>
                <a:cs typeface="Times New Roman" panose="02020603050405020304" pitchFamily="18" charset="0"/>
              </a:rPr>
              <a:t> each of </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 and </a:t>
            </a:r>
            <a:r>
              <a:rPr lang="en-US" altLang="zh-CN" sz="2000">
                <a:latin typeface="Cambria Math" panose="02040503050406030204" pitchFamily="18" charset="0"/>
              </a:rPr>
              <a:t>¬</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 appears exactly once in F </a:t>
            </a:r>
            <a:endParaRPr lang="en-US" altLang="zh-CN" sz="2000">
              <a:solidFill>
                <a:srgbClr val="FFC000"/>
              </a:solidFill>
              <a:latin typeface="Times New Roman" panose="02020603050405020304" pitchFamily="18" charset="0"/>
              <a:cs typeface="Times New Roman" panose="02020603050405020304" pitchFamily="18" charset="0"/>
            </a:endParaRP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apply Davis-Putnam’s resolution;  </a:t>
            </a:r>
          </a:p>
          <a:p>
            <a:pPr>
              <a:spcBef>
                <a:spcPct val="0"/>
              </a:spcBef>
              <a:buClrTx/>
              <a:buSzTx/>
              <a:buFontTx/>
              <a:buNone/>
            </a:pPr>
            <a:r>
              <a:rPr lang="en-US" altLang="zh-CN" sz="2000">
                <a:solidFill>
                  <a:srgbClr val="FFC000"/>
                </a:solidFill>
                <a:latin typeface="Times New Roman" panose="02020603050405020304" pitchFamily="18" charset="0"/>
                <a:cs typeface="Times New Roman" panose="02020603050405020304" pitchFamily="18" charset="0"/>
              </a:rPr>
              <a:t>     case 3.</a:t>
            </a:r>
            <a:r>
              <a:rPr lang="en-US" altLang="zh-CN" sz="2000">
                <a:latin typeface="Times New Roman" panose="02020603050405020304" pitchFamily="18" charset="0"/>
                <a:cs typeface="Times New Roman" panose="02020603050405020304" pitchFamily="18" charset="0"/>
              </a:rPr>
              <a:t> otherwise</a:t>
            </a:r>
            <a:endParaRPr lang="en-US" altLang="zh-CN" sz="2000">
              <a:solidFill>
                <a:srgbClr val="FFC000"/>
              </a:solidFill>
              <a:latin typeface="Times New Roman" panose="02020603050405020304" pitchFamily="18" charset="0"/>
              <a:cs typeface="Times New Roman" panose="02020603050405020304" pitchFamily="18" charset="0"/>
            </a:endParaRPr>
          </a:p>
          <a:p>
            <a:pPr>
              <a:spcBef>
                <a:spcPct val="0"/>
              </a:spcBef>
              <a:buClrTx/>
              <a:buSzTx/>
              <a:buFontTx/>
              <a:buNone/>
            </a:pPr>
            <a:r>
              <a:rPr lang="en-US" altLang="zh-CN" sz="2000">
                <a:latin typeface="Times New Roman" panose="02020603050405020304" pitchFamily="18" charset="0"/>
                <a:cs typeface="Times New Roman" panose="02020603050405020304" pitchFamily="18" charset="0"/>
              </a:rPr>
              <a:t>          recursively work on F[</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=0] and F[</a:t>
            </a:r>
            <a:r>
              <a:rPr lang="en-US" altLang="zh-CN" sz="2000" i="1">
                <a:latin typeface="Times New Roman" panose="02020603050405020304" pitchFamily="18" charset="0"/>
                <a:cs typeface="Times New Roman" panose="02020603050405020304" pitchFamily="18" charset="0"/>
              </a:rPr>
              <a:t>x</a:t>
            </a:r>
            <a:r>
              <a:rPr lang="en-US" altLang="zh-CN" sz="2000">
                <a:latin typeface="Times New Roman" panose="02020603050405020304" pitchFamily="18" charset="0"/>
                <a:cs typeface="Times New Roman" panose="02020603050405020304" pitchFamily="18" charset="0"/>
              </a:rPr>
              <a:t>=1];</a:t>
            </a:r>
          </a:p>
        </p:txBody>
      </p:sp>
      <p:sp>
        <p:nvSpPr>
          <p:cNvPr id="71686" name="矩形 7"/>
          <p:cNvSpPr>
            <a:spLocks noChangeArrowheads="1"/>
          </p:cNvSpPr>
          <p:nvPr/>
        </p:nvSpPr>
        <p:spPr bwMode="auto">
          <a:xfrm>
            <a:off x="971550" y="5373688"/>
            <a:ext cx="70564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latin typeface="Times New Roman" panose="02020603050405020304" pitchFamily="18" charset="0"/>
                <a:cs typeface="Times New Roman" panose="02020603050405020304" pitchFamily="18" charset="0"/>
              </a:rPr>
              <a:t>T(</a:t>
            </a:r>
            <a:r>
              <a:rPr lang="en-US" altLang="zh-CN" sz="2400" i="1">
                <a:latin typeface="Times New Roman" panose="02020603050405020304" pitchFamily="18" charset="0"/>
                <a:cs typeface="Times New Roman" panose="02020603050405020304" pitchFamily="18" charset="0"/>
              </a:rPr>
              <a:t>k</a:t>
            </a:r>
            <a:r>
              <a:rPr lang="en-US" altLang="zh-CN" sz="2400">
                <a:latin typeface="Times New Roman" panose="02020603050405020304" pitchFamily="18" charset="0"/>
                <a:cs typeface="Times New Roman" panose="02020603050405020304" pitchFamily="18" charset="0"/>
              </a:rPr>
              <a:t>) = T(</a:t>
            </a:r>
            <a:r>
              <a:rPr lang="en-US" altLang="zh-CN" sz="2400" i="1">
                <a:latin typeface="Times New Roman" panose="02020603050405020304" pitchFamily="18" charset="0"/>
                <a:cs typeface="Times New Roman" panose="02020603050405020304" pitchFamily="18" charset="0"/>
              </a:rPr>
              <a:t>k</a:t>
            </a:r>
            <a:r>
              <a:rPr lang="en-US" altLang="zh-CN" sz="2400">
                <a:latin typeface="Times New Roman" panose="02020603050405020304" pitchFamily="18" charset="0"/>
                <a:cs typeface="Times New Roman" panose="02020603050405020304" pitchFamily="18" charset="0"/>
              </a:rPr>
              <a:t>-1) + T(</a:t>
            </a:r>
            <a:r>
              <a:rPr lang="en-US" altLang="zh-CN" sz="2400" i="1">
                <a:latin typeface="Times New Roman" panose="02020603050405020304" pitchFamily="18" charset="0"/>
                <a:cs typeface="Times New Roman" panose="02020603050405020304" pitchFamily="18" charset="0"/>
              </a:rPr>
              <a:t>k</a:t>
            </a:r>
            <a:r>
              <a:rPr lang="en-US" altLang="zh-CN" sz="2400">
                <a:latin typeface="Times New Roman" panose="02020603050405020304" pitchFamily="18" charset="0"/>
                <a:cs typeface="Times New Roman" panose="02020603050405020304" pitchFamily="18" charset="0"/>
              </a:rPr>
              <a:t>-2)   </a:t>
            </a:r>
            <a:r>
              <a:rPr lang="en-US" altLang="zh-CN" sz="2400">
                <a:latin typeface="Cambria Math" panose="02040503050406030204" pitchFamily="18" charset="0"/>
                <a:ea typeface="Cambria Math" panose="02040503050406030204" pitchFamily="18" charset="0"/>
                <a:cs typeface="Times New Roman" panose="02020603050405020304" pitchFamily="18" charset="0"/>
              </a:rPr>
              <a:t>⇒</a:t>
            </a:r>
            <a:r>
              <a:rPr lang="en-US" altLang="zh-CN" sz="2400">
                <a:latin typeface="Times New Roman" panose="02020603050405020304" pitchFamily="18" charset="0"/>
                <a:cs typeface="Times New Roman" panose="02020603050405020304" pitchFamily="18" charset="0"/>
              </a:rPr>
              <a:t>   </a:t>
            </a:r>
            <a:r>
              <a:rPr lang="en-US" altLang="zh-CN" sz="2400">
                <a:solidFill>
                  <a:srgbClr val="FFC000"/>
                </a:solidFill>
                <a:latin typeface="Times New Roman" panose="02020603050405020304" pitchFamily="18" charset="0"/>
                <a:cs typeface="Times New Roman" panose="02020603050405020304" pitchFamily="18" charset="0"/>
              </a:rPr>
              <a:t>T(</a:t>
            </a:r>
            <a:r>
              <a:rPr lang="en-US" altLang="zh-CN" sz="2400" i="1">
                <a:solidFill>
                  <a:srgbClr val="FFC000"/>
                </a:solidFill>
                <a:latin typeface="Times New Roman" panose="02020603050405020304" pitchFamily="18" charset="0"/>
                <a:cs typeface="Times New Roman" panose="02020603050405020304" pitchFamily="18" charset="0"/>
              </a:rPr>
              <a:t>k</a:t>
            </a:r>
            <a:r>
              <a:rPr lang="en-US" altLang="zh-CN" sz="2400">
                <a:solidFill>
                  <a:srgbClr val="FFC000"/>
                </a:solidFill>
                <a:latin typeface="Times New Roman" panose="02020603050405020304" pitchFamily="18" charset="0"/>
                <a:cs typeface="Times New Roman" panose="02020603050405020304" pitchFamily="18" charset="0"/>
              </a:rPr>
              <a:t>) = O*(1.618</a:t>
            </a:r>
            <a:r>
              <a:rPr lang="en-US" altLang="zh-CN" sz="2400" i="1" baseline="30000">
                <a:solidFill>
                  <a:srgbClr val="FFC000"/>
                </a:solidFill>
                <a:latin typeface="Times New Roman" panose="02020603050405020304" pitchFamily="18" charset="0"/>
                <a:cs typeface="Times New Roman" panose="02020603050405020304" pitchFamily="18" charset="0"/>
              </a:rPr>
              <a:t>k</a:t>
            </a:r>
            <a:r>
              <a:rPr lang="en-US" altLang="zh-CN" sz="2400">
                <a:solidFill>
                  <a:srgbClr val="FFC000"/>
                </a:solidFill>
                <a:latin typeface="Times New Roman" panose="02020603050405020304" pitchFamily="18" charset="0"/>
                <a:cs typeface="Times New Roman" panose="02020603050405020304" pitchFamily="18" charset="0"/>
              </a:rPr>
              <a:t>)</a:t>
            </a:r>
            <a:endParaRPr lang="zh-CN" altLang="en-US" sz="2400">
              <a:solidFill>
                <a:srgbClr val="FFC000"/>
              </a:solidFill>
              <a:latin typeface="Times New Roman" panose="02020603050405020304" pitchFamily="18" charset="0"/>
              <a:cs typeface="Times New Roman" panose="02020603050405020304" pitchFamily="18" charset="0"/>
            </a:endParaRPr>
          </a:p>
        </p:txBody>
      </p:sp>
      <p:sp>
        <p:nvSpPr>
          <p:cNvPr id="71687" name="矩形 8"/>
          <p:cNvSpPr>
            <a:spLocks noChangeArrowheads="1"/>
          </p:cNvSpPr>
          <p:nvPr/>
        </p:nvSpPr>
        <p:spPr bwMode="auto">
          <a:xfrm>
            <a:off x="684213" y="4797425"/>
            <a:ext cx="4824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latin typeface="Times New Roman" panose="02020603050405020304" pitchFamily="18" charset="0"/>
                <a:cs typeface="Times New Roman" panose="02020603050405020304" pitchFamily="18" charset="0"/>
              </a:rPr>
              <a:t>Time complexity on instance (F, </a:t>
            </a:r>
            <a:r>
              <a:rPr lang="en-US" altLang="zh-CN" sz="2400" i="1">
                <a:latin typeface="Times New Roman" panose="02020603050405020304" pitchFamily="18" charset="0"/>
                <a:cs typeface="Times New Roman" panose="02020603050405020304" pitchFamily="18" charset="0"/>
              </a:rPr>
              <a:t>k</a:t>
            </a:r>
            <a:r>
              <a:rPr lang="en-US" altLang="zh-CN" sz="2400">
                <a:latin typeface="Times New Roman" panose="02020603050405020304" pitchFamily="18" charset="0"/>
                <a:cs typeface="Times New Roman" panose="02020603050405020304" pitchFamily="18" charset="0"/>
              </a:rPr>
              <a:t>)?</a:t>
            </a:r>
            <a:endParaRPr lang="zh-CN" altLang="en-US" sz="2400">
              <a:solidFill>
                <a:srgbClr val="FFC000"/>
              </a:solidFill>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1249363"/>
            <a:ext cx="7705725" cy="3109185"/>
          </a:xfrm>
        </p:spPr>
        <p:txBody>
          <a:bodyPr lIns="92075" tIns="46038" rIns="92075" bIns="46038">
            <a:spAutoFit/>
          </a:bodyPr>
          <a:lstStyle/>
          <a:p>
            <a:pPr>
              <a:buFontTx/>
              <a:buNone/>
              <a:defRPr/>
            </a:pPr>
            <a:r>
              <a:rPr lang="en-US" altLang="zh-CN" sz="2800" dirty="0">
                <a:latin typeface="Times New Roman" pitchFamily="18" charset="0"/>
                <a:cs typeface="Times New Roman" pitchFamily="18" charset="0"/>
              </a:rPr>
              <a:t>		   </a:t>
            </a:r>
            <a:r>
              <a:rPr lang="en-US" altLang="zh-CN" sz="2800" u="sng" dirty="0">
                <a:latin typeface="Times New Roman" pitchFamily="18" charset="0"/>
                <a:cs typeface="Times New Roman" pitchFamily="18" charset="0"/>
              </a:rPr>
              <a:t>Authors</a:t>
            </a:r>
            <a:r>
              <a:rPr lang="en-US" altLang="zh-CN" sz="2800" dirty="0">
                <a:latin typeface="Times New Roman" pitchFamily="18" charset="0"/>
                <a:cs typeface="Times New Roman" pitchFamily="18" charset="0"/>
              </a:rPr>
              <a:t>          	   	</a:t>
            </a:r>
            <a:r>
              <a:rPr lang="en-US" altLang="zh-CN" sz="2800" u="sng" dirty="0">
                <a:latin typeface="Times New Roman" pitchFamily="18" charset="0"/>
                <a:cs typeface="Times New Roman" pitchFamily="18" charset="0"/>
              </a:rPr>
              <a:t>Complexity</a:t>
            </a:r>
            <a:r>
              <a:rPr lang="en-US" altLang="zh-CN" sz="2800" dirty="0">
                <a:latin typeface="Times New Roman" pitchFamily="18" charset="0"/>
                <a:cs typeface="Times New Roman" pitchFamily="18" charset="0"/>
              </a:rPr>
              <a:t>  </a:t>
            </a:r>
            <a:r>
              <a:rPr lang="en-US" altLang="zh-CN" sz="2800" u="sng" dirty="0">
                <a:latin typeface="Times New Roman" pitchFamily="18" charset="0"/>
                <a:cs typeface="Times New Roman" pitchFamily="18" charset="0"/>
              </a:rPr>
              <a:t>Year</a:t>
            </a:r>
          </a:p>
          <a:p>
            <a:pPr>
              <a:defRPr/>
            </a:pPr>
            <a:r>
              <a:rPr lang="en-US" altLang="zh-CN" sz="2800" dirty="0">
                <a:effectLst/>
                <a:latin typeface="Times New Roman" pitchFamily="18" charset="0"/>
                <a:cs typeface="Times New Roman" pitchFamily="18" charset="0"/>
              </a:rPr>
              <a:t>Mahajan-Raman	    		</a:t>
            </a:r>
            <a:r>
              <a:rPr lang="en-US" altLang="zh-CN" sz="2800" i="1" dirty="0">
                <a:effectLst/>
                <a:latin typeface="Times New Roman" pitchFamily="18" charset="0"/>
                <a:cs typeface="Times New Roman" pitchFamily="18" charset="0"/>
              </a:rPr>
              <a:t>O</a:t>
            </a:r>
            <a:r>
              <a:rPr lang="en-US" altLang="zh-CN" sz="2800" dirty="0">
                <a:effectLst/>
                <a:latin typeface="Times New Roman" pitchFamily="18" charset="0"/>
                <a:cs typeface="Times New Roman" pitchFamily="18" charset="0"/>
              </a:rPr>
              <a:t>*(1.618</a:t>
            </a:r>
            <a:r>
              <a:rPr lang="en-US" altLang="zh-CN" sz="2800" i="1" baseline="30000" dirty="0">
                <a:effectLst/>
                <a:latin typeface="Times New Roman" pitchFamily="18" charset="0"/>
                <a:cs typeface="Times New Roman" pitchFamily="18" charset="0"/>
              </a:rPr>
              <a:t>k</a:t>
            </a:r>
            <a:r>
              <a:rPr lang="en-US" altLang="zh-CN" sz="2800" dirty="0">
                <a:effectLst/>
                <a:latin typeface="Times New Roman" pitchFamily="18" charset="0"/>
                <a:cs typeface="Times New Roman" pitchFamily="18" charset="0"/>
              </a:rPr>
              <a:t>)	1999 </a:t>
            </a:r>
            <a:endParaRPr lang="en-US" altLang="zh-CN" sz="1800" dirty="0">
              <a:effectLst/>
              <a:latin typeface="Times New Roman" pitchFamily="18" charset="0"/>
              <a:cs typeface="Times New Roman" pitchFamily="18" charset="0"/>
            </a:endParaRPr>
          </a:p>
          <a:p>
            <a:pPr>
              <a:defRPr/>
            </a:pPr>
            <a:r>
              <a:rPr lang="en-US" altLang="zh-CN" sz="2800" dirty="0" err="1">
                <a:effectLst/>
                <a:latin typeface="Times New Roman" pitchFamily="18" charset="0"/>
                <a:cs typeface="Times New Roman" pitchFamily="18" charset="0"/>
              </a:rPr>
              <a:t>Niedermeier-Rossmanith</a:t>
            </a:r>
            <a:r>
              <a:rPr lang="en-US" altLang="zh-CN" sz="2800" dirty="0">
                <a:effectLst/>
                <a:latin typeface="Times New Roman" pitchFamily="18" charset="0"/>
                <a:cs typeface="Times New Roman" pitchFamily="18" charset="0"/>
              </a:rPr>
              <a:t>	</a:t>
            </a:r>
            <a:r>
              <a:rPr lang="en-US" altLang="zh-CN" sz="2800" i="1" dirty="0">
                <a:effectLst/>
                <a:latin typeface="Times New Roman" pitchFamily="18" charset="0"/>
                <a:cs typeface="Times New Roman" pitchFamily="18" charset="0"/>
              </a:rPr>
              <a:t>O</a:t>
            </a:r>
            <a:r>
              <a:rPr lang="en-US" altLang="zh-CN" sz="2800" dirty="0">
                <a:effectLst/>
                <a:latin typeface="Times New Roman" pitchFamily="18" charset="0"/>
                <a:cs typeface="Times New Roman" pitchFamily="18" charset="0"/>
              </a:rPr>
              <a:t>*(1.400</a:t>
            </a:r>
            <a:r>
              <a:rPr lang="en-US" altLang="zh-CN" sz="2800" i="1" baseline="30000" dirty="0">
                <a:effectLst/>
                <a:latin typeface="Times New Roman" pitchFamily="18" charset="0"/>
                <a:cs typeface="Times New Roman" pitchFamily="18" charset="0"/>
              </a:rPr>
              <a:t>k</a:t>
            </a:r>
            <a:r>
              <a:rPr lang="en-US" altLang="zh-CN" sz="2800" dirty="0">
                <a:effectLst/>
                <a:latin typeface="Times New Roman" pitchFamily="18" charset="0"/>
                <a:cs typeface="Times New Roman" pitchFamily="18" charset="0"/>
              </a:rPr>
              <a:t>)	2000</a:t>
            </a:r>
          </a:p>
          <a:p>
            <a:pPr>
              <a:defRPr/>
            </a:pPr>
            <a:r>
              <a:rPr lang="en-US" altLang="zh-CN" sz="2800" dirty="0" err="1">
                <a:effectLst/>
                <a:latin typeface="Times New Roman" pitchFamily="18" charset="0"/>
                <a:cs typeface="Times New Roman" pitchFamily="18" charset="0"/>
              </a:rPr>
              <a:t>Bansal</a:t>
            </a:r>
            <a:r>
              <a:rPr lang="en-US" altLang="zh-CN" sz="2800" dirty="0">
                <a:effectLst/>
                <a:latin typeface="Times New Roman" pitchFamily="18" charset="0"/>
                <a:cs typeface="Times New Roman" pitchFamily="18" charset="0"/>
              </a:rPr>
              <a:t>-Raman	    		</a:t>
            </a:r>
            <a:r>
              <a:rPr lang="en-US" altLang="zh-CN" sz="2800" i="1" dirty="0">
                <a:effectLst/>
                <a:latin typeface="Times New Roman" pitchFamily="18" charset="0"/>
                <a:cs typeface="Times New Roman" pitchFamily="18" charset="0"/>
              </a:rPr>
              <a:t>O</a:t>
            </a:r>
            <a:r>
              <a:rPr lang="en-US" altLang="zh-CN" sz="2800" dirty="0">
                <a:effectLst/>
                <a:latin typeface="Times New Roman" pitchFamily="18" charset="0"/>
                <a:cs typeface="Times New Roman" pitchFamily="18" charset="0"/>
              </a:rPr>
              <a:t>*(1.381</a:t>
            </a:r>
            <a:r>
              <a:rPr lang="en-US" altLang="zh-CN" sz="2800" i="1" baseline="30000" dirty="0">
                <a:effectLst/>
                <a:latin typeface="Times New Roman" pitchFamily="18" charset="0"/>
                <a:cs typeface="Times New Roman" pitchFamily="18" charset="0"/>
              </a:rPr>
              <a:t>k</a:t>
            </a:r>
            <a:r>
              <a:rPr lang="en-US" altLang="zh-CN" sz="2800" dirty="0">
                <a:effectLst/>
                <a:latin typeface="Times New Roman" pitchFamily="18" charset="0"/>
                <a:cs typeface="Times New Roman" pitchFamily="18" charset="0"/>
              </a:rPr>
              <a:t>)	1999</a:t>
            </a:r>
          </a:p>
          <a:p>
            <a:pPr>
              <a:defRPr/>
            </a:pPr>
            <a:r>
              <a:rPr lang="en-US" altLang="zh-CN" sz="2800" dirty="0">
                <a:effectLst/>
                <a:latin typeface="Times New Roman" pitchFamily="18" charset="0"/>
                <a:cs typeface="Times New Roman" pitchFamily="18" charset="0"/>
              </a:rPr>
              <a:t>Chen-</a:t>
            </a:r>
            <a:r>
              <a:rPr lang="en-US" altLang="zh-CN" sz="2800" dirty="0" err="1">
                <a:effectLst/>
                <a:latin typeface="Times New Roman" pitchFamily="18" charset="0"/>
                <a:cs typeface="Times New Roman" pitchFamily="18" charset="0"/>
              </a:rPr>
              <a:t>Kanj</a:t>
            </a:r>
            <a:r>
              <a:rPr lang="en-US" altLang="zh-CN" sz="2800" dirty="0">
                <a:effectLst/>
                <a:latin typeface="Times New Roman" pitchFamily="18" charset="0"/>
                <a:cs typeface="Times New Roman" pitchFamily="18" charset="0"/>
              </a:rPr>
              <a:t>	    		</a:t>
            </a:r>
            <a:r>
              <a:rPr lang="en-US" altLang="zh-CN" sz="2800" i="1" dirty="0">
                <a:effectLst/>
                <a:latin typeface="Times New Roman" pitchFamily="18" charset="0"/>
                <a:cs typeface="Times New Roman" pitchFamily="18" charset="0"/>
              </a:rPr>
              <a:t>O</a:t>
            </a:r>
            <a:r>
              <a:rPr lang="en-US" altLang="zh-CN" sz="2800" dirty="0">
                <a:effectLst/>
                <a:latin typeface="Times New Roman" pitchFamily="18" charset="0"/>
                <a:cs typeface="Times New Roman" pitchFamily="18" charset="0"/>
              </a:rPr>
              <a:t>*(1.370</a:t>
            </a:r>
            <a:r>
              <a:rPr lang="en-US" altLang="zh-CN" sz="2800" i="1" baseline="30000" dirty="0">
                <a:effectLst/>
                <a:latin typeface="Times New Roman" pitchFamily="18" charset="0"/>
                <a:cs typeface="Times New Roman" pitchFamily="18" charset="0"/>
              </a:rPr>
              <a:t>k</a:t>
            </a:r>
            <a:r>
              <a:rPr lang="en-US" altLang="zh-CN" sz="2800" dirty="0">
                <a:effectLst/>
                <a:latin typeface="Times New Roman" pitchFamily="18" charset="0"/>
                <a:cs typeface="Times New Roman" pitchFamily="18" charset="0"/>
              </a:rPr>
              <a:t>)	2004</a:t>
            </a:r>
          </a:p>
          <a:p>
            <a:pPr>
              <a:defRPr/>
            </a:pPr>
            <a:r>
              <a:rPr lang="en-US" altLang="zh-CN" sz="2800" dirty="0" err="1">
                <a:effectLst/>
                <a:latin typeface="Times New Roman" pitchFamily="18" charset="0"/>
                <a:cs typeface="Times New Roman" pitchFamily="18" charset="0"/>
              </a:rPr>
              <a:t>Bliznets-Golovnev</a:t>
            </a:r>
            <a:r>
              <a:rPr lang="en-US" altLang="zh-CN" sz="2800" dirty="0">
                <a:effectLst/>
                <a:latin typeface="Times New Roman" pitchFamily="18" charset="0"/>
                <a:cs typeface="Times New Roman" pitchFamily="18" charset="0"/>
              </a:rPr>
              <a:t>		</a:t>
            </a:r>
            <a:r>
              <a:rPr lang="en-US" altLang="zh-CN" sz="2800" i="1" dirty="0">
                <a:effectLst/>
                <a:latin typeface="Times New Roman" pitchFamily="18" charset="0"/>
                <a:cs typeface="Times New Roman" pitchFamily="18" charset="0"/>
              </a:rPr>
              <a:t>O</a:t>
            </a:r>
            <a:r>
              <a:rPr lang="en-US" altLang="zh-CN" sz="2800" dirty="0">
                <a:effectLst/>
                <a:latin typeface="Times New Roman" pitchFamily="18" charset="0"/>
                <a:cs typeface="Times New Roman" pitchFamily="18" charset="0"/>
              </a:rPr>
              <a:t>*(1.358</a:t>
            </a:r>
            <a:r>
              <a:rPr lang="en-US" altLang="zh-CN" sz="2800" i="1" baseline="30000" dirty="0">
                <a:effectLst/>
                <a:latin typeface="Times New Roman" pitchFamily="18" charset="0"/>
                <a:cs typeface="Times New Roman" pitchFamily="18" charset="0"/>
              </a:rPr>
              <a:t>k</a:t>
            </a:r>
            <a:r>
              <a:rPr lang="en-US" altLang="zh-CN" sz="2800" dirty="0">
                <a:effectLst/>
                <a:latin typeface="Times New Roman" pitchFamily="18" charset="0"/>
                <a:cs typeface="Times New Roman" pitchFamily="18" charset="0"/>
              </a:rPr>
              <a:t>)	2012</a:t>
            </a:r>
            <a:r>
              <a:rPr lang="en-US" altLang="zh-CN" sz="2800" dirty="0">
                <a:solidFill>
                  <a:srgbClr val="FFC000"/>
                </a:solidFill>
                <a:effectLst/>
                <a:latin typeface="Times New Roman" pitchFamily="18" charset="0"/>
                <a:cs typeface="Times New Roman" pitchFamily="18" charset="0"/>
              </a:rPr>
              <a:t>*</a:t>
            </a:r>
          </a:p>
        </p:txBody>
      </p:sp>
      <p:sp>
        <p:nvSpPr>
          <p:cNvPr id="72707" name="Rectangle 5"/>
          <p:cNvSpPr>
            <a:spLocks noGrp="1" noChangeArrowheads="1"/>
          </p:cNvSpPr>
          <p:nvPr>
            <p:ph type="title"/>
          </p:nvPr>
        </p:nvSpPr>
        <p:spPr>
          <a:xfrm>
            <a:off x="534988" y="333375"/>
            <a:ext cx="8069262" cy="590550"/>
          </a:xfrm>
        </p:spPr>
        <p:txBody>
          <a:bodyPr lIns="92075" tIns="46038" rIns="92075" bIns="46038">
            <a:spAutoFit/>
          </a:bodyPr>
          <a:lstStyle/>
          <a:p>
            <a:pPr algn="ctr">
              <a:lnSpc>
                <a:spcPct val="90000"/>
              </a:lnSpc>
            </a:pPr>
            <a:r>
              <a:rPr lang="en-US" altLang="zh-CN"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Parameterized algorithms for Max-SAT</a:t>
            </a:r>
            <a:endParaRPr lang="zh-CN" altLang="en-US"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2708"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2709" name="TextBox 4"/>
          <p:cNvSpPr txBox="1">
            <a:spLocks noChangeArrowheads="1"/>
          </p:cNvSpPr>
          <p:nvPr/>
        </p:nvSpPr>
        <p:spPr bwMode="auto">
          <a:xfrm>
            <a:off x="755650" y="5300663"/>
            <a:ext cx="42846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a:solidFill>
                  <a:srgbClr val="FFC000"/>
                </a:solidFill>
                <a:latin typeface="Times New Roman" panose="02020603050405020304" pitchFamily="18" charset="0"/>
                <a:cs typeface="Times New Roman" panose="02020603050405020304" pitchFamily="18" charset="0"/>
              </a:rPr>
              <a:t>* Best paper award at IPEC 2012</a:t>
            </a:r>
            <a:endParaRPr lang="zh-CN" altLang="en-US" sz="2400">
              <a:solidFill>
                <a:srgbClr val="FFC000"/>
              </a:solidFill>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5"/>
          <p:cNvSpPr>
            <a:spLocks noGrp="1" noChangeArrowheads="1"/>
          </p:cNvSpPr>
          <p:nvPr>
            <p:ph type="title"/>
          </p:nvPr>
        </p:nvSpPr>
        <p:spPr>
          <a:xfrm>
            <a:off x="534988" y="333375"/>
            <a:ext cx="8069262" cy="590550"/>
          </a:xfrm>
        </p:spPr>
        <p:txBody>
          <a:bodyPr lIns="92075" tIns="46038" rIns="92075" bIns="46038">
            <a:spAutoFit/>
          </a:bodyPr>
          <a:lstStyle/>
          <a:p>
            <a:pPr algn="ctr">
              <a:lnSpc>
                <a:spcPct val="90000"/>
              </a:lnSpc>
            </a:pPr>
            <a:r>
              <a:rPr lang="en-US" altLang="zh-CN"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Parameterized algorithms for Max-SAT</a:t>
            </a:r>
            <a:endParaRPr lang="zh-CN" altLang="en-US"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3731"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3732" name="Rectangle 3"/>
          <p:cNvSpPr txBox="1">
            <a:spLocks noChangeArrowheads="1"/>
          </p:cNvSpPr>
          <p:nvPr/>
        </p:nvSpPr>
        <p:spPr bwMode="auto">
          <a:xfrm>
            <a:off x="728663" y="1125538"/>
            <a:ext cx="77755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buClr>
                <a:schemeClr val="tx2"/>
              </a:buClr>
              <a:buSzPct val="50000"/>
              <a:buFontTx/>
              <a:buNone/>
            </a:pPr>
            <a:r>
              <a:rPr lang="en-US" altLang="zh-CN" sz="2800">
                <a:solidFill>
                  <a:srgbClr val="FF0000"/>
                </a:solidFill>
                <a:latin typeface="Arial" panose="020B0604020202020204" pitchFamily="34" charset="0"/>
                <a:cs typeface="Arial" panose="020B0604020202020204" pitchFamily="34" charset="0"/>
              </a:rPr>
              <a:t>Exponential Time Hypothesis (ETH): </a:t>
            </a:r>
          </a:p>
          <a:p>
            <a:pPr>
              <a:buClr>
                <a:schemeClr val="tx2"/>
              </a:buClr>
              <a:buSzPct val="50000"/>
              <a:buFontTx/>
              <a:buNone/>
            </a:pPr>
            <a:r>
              <a:rPr lang="en-US" altLang="zh-CN" sz="2800">
                <a:latin typeface="Arial" panose="020B0604020202020204" pitchFamily="34" charset="0"/>
                <a:cs typeface="Arial" panose="020B0604020202020204" pitchFamily="34" charset="0"/>
              </a:rPr>
              <a:t>There is a constant c &gt; 1 such that Max3SAT cannot be solved in time O</a:t>
            </a:r>
            <a:r>
              <a:rPr lang="en-US" altLang="zh-CN" sz="2800" i="1">
                <a:latin typeface="Arial" panose="020B0604020202020204" pitchFamily="34" charset="0"/>
                <a:cs typeface="Arial" panose="020B0604020202020204" pitchFamily="34" charset="0"/>
              </a:rPr>
              <a:t>*</a:t>
            </a:r>
            <a:r>
              <a:rPr lang="en-US" altLang="zh-CN" sz="2800">
                <a:latin typeface="Arial" panose="020B0604020202020204" pitchFamily="34" charset="0"/>
                <a:cs typeface="Arial" panose="020B0604020202020204" pitchFamily="34" charset="0"/>
              </a:rPr>
              <a:t>(c</a:t>
            </a:r>
            <a:r>
              <a:rPr lang="en-US" altLang="zh-CN" sz="2800" baseline="30000">
                <a:latin typeface="Arial" panose="020B0604020202020204" pitchFamily="34" charset="0"/>
                <a:cs typeface="Arial" panose="020B0604020202020204" pitchFamily="34" charset="0"/>
              </a:rPr>
              <a:t>n</a:t>
            </a:r>
            <a:r>
              <a:rPr lang="en-US" altLang="zh-CN" sz="2800">
                <a:latin typeface="Arial" panose="020B0604020202020204" pitchFamily="34" charset="0"/>
                <a:cs typeface="Arial" panose="020B0604020202020204" pitchFamily="34" charset="0"/>
              </a:rPr>
              <a:t>).</a:t>
            </a:r>
          </a:p>
        </p:txBody>
      </p:sp>
      <p:sp>
        <p:nvSpPr>
          <p:cNvPr id="8" name="Rectangle 3"/>
          <p:cNvSpPr txBox="1">
            <a:spLocks noChangeArrowheads="1"/>
          </p:cNvSpPr>
          <p:nvPr/>
        </p:nvSpPr>
        <p:spPr bwMode="auto">
          <a:xfrm>
            <a:off x="755650" y="2781300"/>
            <a:ext cx="7777163" cy="1385888"/>
          </a:xfrm>
          <a:prstGeom prst="rect">
            <a:avLst/>
          </a:prstGeom>
          <a:noFill/>
          <a:ln w="9525">
            <a:noFill/>
            <a:miter lim="800000"/>
            <a:headEnd/>
            <a:tailEnd/>
          </a:ln>
          <a:effectLst/>
        </p:spPr>
        <p:txBody>
          <a:bodyPr lIns="92075" tIns="46038" rIns="92075" bIns="46038">
            <a:spAutoFit/>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anose="020B0604030504040204" pitchFamily="34" charset="0"/>
              <a:buChar char="–"/>
              <a:defRPr sz="2800">
                <a:solidFill>
                  <a:schemeClr val="tx1"/>
                </a:solidFill>
                <a:effectLst>
                  <a:outerShdw blurRad="38100" dist="38100" dir="2700000" algn="tl">
                    <a:srgbClr val="000000"/>
                  </a:outerShdw>
                </a:effectLst>
                <a:latin typeface="+mn-lt"/>
                <a:ea typeface="+mn-ea"/>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ea typeface="+mn-ea"/>
              </a:defRPr>
            </a:lvl3pPr>
            <a:lvl4pPr marL="1600200" indent="-228600" algn="l" rtl="0" eaLnBrk="0" fontAlgn="base" hangingPunct="0">
              <a:spcBef>
                <a:spcPct val="20000"/>
              </a:spcBef>
              <a:spcAft>
                <a:spcPct val="0"/>
              </a:spcAft>
              <a:buFont typeface="Tahoma" panose="020B0604030504040204" pitchFamily="34" charset="0"/>
              <a:buChar char="–"/>
              <a:defRPr sz="2000">
                <a:solidFill>
                  <a:schemeClr val="tx1"/>
                </a:solidFill>
                <a:effectLst>
                  <a:outerShdw blurRad="38100" dist="38100" dir="2700000" algn="tl">
                    <a:srgbClr val="000000"/>
                  </a:outerShdw>
                </a:effectLst>
                <a:latin typeface="+mn-lt"/>
                <a:ea typeface="+mn-ea"/>
              </a:defRPr>
            </a:lvl4pPr>
            <a:lvl5pPr marL="2057400" indent="-228600" algn="l" rtl="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9pPr>
          </a:lstStyle>
          <a:p>
            <a:pPr marL="0" indent="0">
              <a:buFontTx/>
              <a:buNone/>
              <a:defRPr/>
            </a:pPr>
            <a:r>
              <a:rPr lang="en-US" altLang="zh-CN" sz="2800" kern="0" dirty="0">
                <a:solidFill>
                  <a:srgbClr val="FF0000"/>
                </a:solidFill>
                <a:latin typeface="Arial" panose="020B0604020202020204" pitchFamily="34" charset="0"/>
                <a:cs typeface="Arial" panose="020B0604020202020204" pitchFamily="34" charset="0"/>
              </a:rPr>
              <a:t>Strong Exponential Time Hypothesis (SETH): </a:t>
            </a:r>
            <a:r>
              <a:rPr lang="en-US" altLang="zh-CN" sz="2800" kern="0" dirty="0">
                <a:latin typeface="Arial" panose="020B0604020202020204" pitchFamily="34" charset="0"/>
                <a:cs typeface="Arial" panose="020B0604020202020204" pitchFamily="34" charset="0"/>
              </a:rPr>
              <a:t>There is no constant c &lt; 2 such that </a:t>
            </a:r>
            <a:r>
              <a:rPr lang="en-US" altLang="zh-CN" sz="2800" b="1" kern="0" dirty="0" err="1">
                <a:latin typeface="Arial" panose="020B0604020202020204" pitchFamily="34" charset="0"/>
                <a:cs typeface="Arial" panose="020B0604020202020204" pitchFamily="34" charset="0"/>
              </a:rPr>
              <a:t>MaxSAT</a:t>
            </a:r>
            <a:r>
              <a:rPr lang="en-US" altLang="zh-CN" sz="2800" kern="0" dirty="0">
                <a:latin typeface="Arial" panose="020B0604020202020204" pitchFamily="34" charset="0"/>
                <a:cs typeface="Arial" panose="020B0604020202020204" pitchFamily="34" charset="0"/>
              </a:rPr>
              <a:t> can be solved in time O*(</a:t>
            </a:r>
            <a:r>
              <a:rPr lang="en-US" altLang="zh-CN" sz="2800" kern="0" dirty="0" err="1">
                <a:latin typeface="Arial" panose="020B0604020202020204" pitchFamily="34" charset="0"/>
                <a:cs typeface="Arial" panose="020B0604020202020204" pitchFamily="34" charset="0"/>
              </a:rPr>
              <a:t>c</a:t>
            </a:r>
            <a:r>
              <a:rPr lang="en-US" altLang="zh-CN" sz="2800" kern="0" baseline="30000" dirty="0" err="1">
                <a:latin typeface="Arial" panose="020B0604020202020204" pitchFamily="34" charset="0"/>
                <a:cs typeface="Arial" panose="020B0604020202020204" pitchFamily="34" charset="0"/>
              </a:rPr>
              <a:t>n</a:t>
            </a:r>
            <a:r>
              <a:rPr lang="en-US" altLang="zh-CN" sz="2800" kern="0" dirty="0">
                <a:latin typeface="Arial" panose="020B0604020202020204" pitchFamily="34" charset="0"/>
                <a:cs typeface="Arial" panose="020B0604020202020204" pitchFamily="34" charset="0"/>
              </a:rPr>
              <a:t>).</a:t>
            </a: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5"/>
          <p:cNvSpPr>
            <a:spLocks noGrp="1" noChangeArrowheads="1"/>
          </p:cNvSpPr>
          <p:nvPr>
            <p:ph type="title"/>
          </p:nvPr>
        </p:nvSpPr>
        <p:spPr>
          <a:xfrm>
            <a:off x="534988" y="333375"/>
            <a:ext cx="8069262" cy="590550"/>
          </a:xfrm>
        </p:spPr>
        <p:txBody>
          <a:bodyPr lIns="92075" tIns="46038" rIns="92075" bIns="46038">
            <a:spAutoFit/>
          </a:bodyPr>
          <a:lstStyle/>
          <a:p>
            <a:pPr algn="ctr">
              <a:lnSpc>
                <a:spcPct val="90000"/>
              </a:lnSpc>
            </a:pPr>
            <a:r>
              <a:rPr lang="en-US" altLang="zh-CN"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Parameterized algorithms for Max-SAT</a:t>
            </a:r>
            <a:endParaRPr lang="zh-CN" altLang="en-US" sz="360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4755"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4756" name="Rectangle 3"/>
          <p:cNvSpPr txBox="1">
            <a:spLocks noChangeArrowheads="1"/>
          </p:cNvSpPr>
          <p:nvPr/>
        </p:nvSpPr>
        <p:spPr bwMode="auto">
          <a:xfrm>
            <a:off x="728663" y="1125538"/>
            <a:ext cx="77755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buClr>
                <a:schemeClr val="tx2"/>
              </a:buClr>
              <a:buSzPct val="50000"/>
              <a:buFontTx/>
              <a:buNone/>
            </a:pPr>
            <a:r>
              <a:rPr lang="en-US" altLang="zh-CN" sz="2800">
                <a:solidFill>
                  <a:srgbClr val="FF0000"/>
                </a:solidFill>
                <a:latin typeface="Arial" panose="020B0604020202020204" pitchFamily="34" charset="0"/>
                <a:cs typeface="Arial" panose="020B0604020202020204" pitchFamily="34" charset="0"/>
              </a:rPr>
              <a:t>Exponential Time Hypothesis (ETH): </a:t>
            </a:r>
          </a:p>
          <a:p>
            <a:pPr>
              <a:buClr>
                <a:schemeClr val="tx2"/>
              </a:buClr>
              <a:buSzPct val="50000"/>
              <a:buFontTx/>
              <a:buNone/>
            </a:pPr>
            <a:r>
              <a:rPr lang="en-US" altLang="zh-CN" sz="2800">
                <a:latin typeface="Arial" panose="020B0604020202020204" pitchFamily="34" charset="0"/>
                <a:cs typeface="Arial" panose="020B0604020202020204" pitchFamily="34" charset="0"/>
              </a:rPr>
              <a:t>There is a constant c &gt; 1 such that Max3SAT cannot be solved in time O</a:t>
            </a:r>
            <a:r>
              <a:rPr lang="en-US" altLang="zh-CN" sz="2800" i="1">
                <a:latin typeface="Arial" panose="020B0604020202020204" pitchFamily="34" charset="0"/>
                <a:cs typeface="Arial" panose="020B0604020202020204" pitchFamily="34" charset="0"/>
              </a:rPr>
              <a:t>*</a:t>
            </a:r>
            <a:r>
              <a:rPr lang="en-US" altLang="zh-CN" sz="2800">
                <a:latin typeface="Arial" panose="020B0604020202020204" pitchFamily="34" charset="0"/>
                <a:cs typeface="Arial" panose="020B0604020202020204" pitchFamily="34" charset="0"/>
              </a:rPr>
              <a:t>(c</a:t>
            </a:r>
            <a:r>
              <a:rPr lang="en-US" altLang="zh-CN" sz="2800" baseline="30000">
                <a:latin typeface="Arial" panose="020B0604020202020204" pitchFamily="34" charset="0"/>
                <a:cs typeface="Arial" panose="020B0604020202020204" pitchFamily="34" charset="0"/>
              </a:rPr>
              <a:t>n</a:t>
            </a:r>
            <a:r>
              <a:rPr lang="en-US" altLang="zh-CN" sz="2800">
                <a:latin typeface="Arial" panose="020B0604020202020204" pitchFamily="34" charset="0"/>
                <a:cs typeface="Arial" panose="020B0604020202020204" pitchFamily="34" charset="0"/>
              </a:rPr>
              <a:t>).</a:t>
            </a:r>
          </a:p>
        </p:txBody>
      </p:sp>
      <p:sp>
        <p:nvSpPr>
          <p:cNvPr id="8" name="Rectangle 3"/>
          <p:cNvSpPr txBox="1">
            <a:spLocks noChangeArrowheads="1"/>
          </p:cNvSpPr>
          <p:nvPr/>
        </p:nvSpPr>
        <p:spPr bwMode="auto">
          <a:xfrm>
            <a:off x="755650" y="2781300"/>
            <a:ext cx="7777163" cy="1385888"/>
          </a:xfrm>
          <a:prstGeom prst="rect">
            <a:avLst/>
          </a:prstGeom>
          <a:noFill/>
          <a:ln w="9525">
            <a:noFill/>
            <a:miter lim="800000"/>
            <a:headEnd/>
            <a:tailEnd/>
          </a:ln>
          <a:effectLst/>
        </p:spPr>
        <p:txBody>
          <a:bodyPr lIns="92075" tIns="46038" rIns="92075" bIns="46038">
            <a:spAutoFit/>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anose="020B0604030504040204" pitchFamily="34" charset="0"/>
              <a:buChar char="–"/>
              <a:defRPr sz="2800">
                <a:solidFill>
                  <a:schemeClr val="tx1"/>
                </a:solidFill>
                <a:effectLst>
                  <a:outerShdw blurRad="38100" dist="38100" dir="2700000" algn="tl">
                    <a:srgbClr val="000000"/>
                  </a:outerShdw>
                </a:effectLst>
                <a:latin typeface="+mn-lt"/>
                <a:ea typeface="+mn-ea"/>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ea typeface="+mn-ea"/>
              </a:defRPr>
            </a:lvl3pPr>
            <a:lvl4pPr marL="1600200" indent="-228600" algn="l" rtl="0" eaLnBrk="0" fontAlgn="base" hangingPunct="0">
              <a:spcBef>
                <a:spcPct val="20000"/>
              </a:spcBef>
              <a:spcAft>
                <a:spcPct val="0"/>
              </a:spcAft>
              <a:buFont typeface="Tahoma" panose="020B0604030504040204" pitchFamily="34" charset="0"/>
              <a:buChar char="–"/>
              <a:defRPr sz="2000">
                <a:solidFill>
                  <a:schemeClr val="tx1"/>
                </a:solidFill>
                <a:effectLst>
                  <a:outerShdw blurRad="38100" dist="38100" dir="2700000" algn="tl">
                    <a:srgbClr val="000000"/>
                  </a:outerShdw>
                </a:effectLst>
                <a:latin typeface="+mn-lt"/>
                <a:ea typeface="+mn-ea"/>
              </a:defRPr>
            </a:lvl4pPr>
            <a:lvl5pPr marL="2057400" indent="-228600" algn="l" rtl="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9pPr>
          </a:lstStyle>
          <a:p>
            <a:pPr marL="0" indent="0">
              <a:buFontTx/>
              <a:buNone/>
              <a:defRPr/>
            </a:pPr>
            <a:r>
              <a:rPr lang="en-US" altLang="zh-CN" sz="2800" kern="0" dirty="0">
                <a:solidFill>
                  <a:srgbClr val="FF0000"/>
                </a:solidFill>
                <a:latin typeface="Arial" panose="020B0604020202020204" pitchFamily="34" charset="0"/>
                <a:cs typeface="Arial" panose="020B0604020202020204" pitchFamily="34" charset="0"/>
              </a:rPr>
              <a:t>Strong Exponential Time Hypothesis (SETH): </a:t>
            </a:r>
            <a:r>
              <a:rPr lang="en-US" altLang="zh-CN" sz="2800" kern="0" dirty="0">
                <a:latin typeface="Arial" panose="020B0604020202020204" pitchFamily="34" charset="0"/>
                <a:cs typeface="Arial" panose="020B0604020202020204" pitchFamily="34" charset="0"/>
              </a:rPr>
              <a:t>There is no constant c &lt; 2 such that </a:t>
            </a:r>
            <a:r>
              <a:rPr lang="en-US" altLang="zh-CN" sz="2800" b="1" kern="0" dirty="0" err="1">
                <a:latin typeface="Arial" panose="020B0604020202020204" pitchFamily="34" charset="0"/>
                <a:cs typeface="Arial" panose="020B0604020202020204" pitchFamily="34" charset="0"/>
              </a:rPr>
              <a:t>MaxSAT</a:t>
            </a:r>
            <a:r>
              <a:rPr lang="en-US" altLang="zh-CN" sz="2800" kern="0" dirty="0">
                <a:latin typeface="Arial" panose="020B0604020202020204" pitchFamily="34" charset="0"/>
                <a:cs typeface="Arial" panose="020B0604020202020204" pitchFamily="34" charset="0"/>
              </a:rPr>
              <a:t> can be solved in time O*(</a:t>
            </a:r>
            <a:r>
              <a:rPr lang="en-US" altLang="zh-CN" sz="2800" kern="0" dirty="0" err="1">
                <a:latin typeface="Arial" panose="020B0604020202020204" pitchFamily="34" charset="0"/>
                <a:cs typeface="Arial" panose="020B0604020202020204" pitchFamily="34" charset="0"/>
              </a:rPr>
              <a:t>c</a:t>
            </a:r>
            <a:r>
              <a:rPr lang="en-US" altLang="zh-CN" sz="2800" kern="0" baseline="30000" dirty="0" err="1">
                <a:latin typeface="Arial" panose="020B0604020202020204" pitchFamily="34" charset="0"/>
                <a:cs typeface="Arial" panose="020B0604020202020204" pitchFamily="34" charset="0"/>
              </a:rPr>
              <a:t>n</a:t>
            </a:r>
            <a:r>
              <a:rPr lang="en-US" altLang="zh-CN" sz="2800" kern="0" dirty="0">
                <a:latin typeface="Arial" panose="020B0604020202020204" pitchFamily="34" charset="0"/>
                <a:cs typeface="Arial" panose="020B0604020202020204" pitchFamily="34" charset="0"/>
              </a:rPr>
              <a:t>).</a:t>
            </a:r>
          </a:p>
        </p:txBody>
      </p:sp>
      <p:sp>
        <p:nvSpPr>
          <p:cNvPr id="74758" name="Rectangle 3"/>
          <p:cNvSpPr txBox="1">
            <a:spLocks noChangeArrowheads="1"/>
          </p:cNvSpPr>
          <p:nvPr/>
        </p:nvSpPr>
        <p:spPr bwMode="auto">
          <a:xfrm>
            <a:off x="795338" y="4452938"/>
            <a:ext cx="7561262"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buClr>
                <a:schemeClr val="tx2"/>
              </a:buClr>
              <a:buSzPct val="50000"/>
              <a:buFontTx/>
              <a:buNone/>
            </a:pPr>
            <a:r>
              <a:rPr lang="en-US" altLang="zh-CN" sz="2400">
                <a:solidFill>
                  <a:srgbClr val="FFFF00"/>
                </a:solidFill>
                <a:latin typeface="Arial" panose="020B0604020202020204" pitchFamily="34" charset="0"/>
                <a:cs typeface="Arial" panose="020B0604020202020204" pitchFamily="34" charset="0"/>
              </a:rPr>
              <a:t>ETH and SETH show, to some extent, a popular opinion that branch-and-search is perhaps unavoidable in solving the SAT and Max-SAT problems. </a:t>
            </a: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07523" name="Rectangle 5"/>
          <p:cNvSpPr>
            <a:spLocks noGrp="1" noChangeArrowheads="1"/>
          </p:cNvSpPr>
          <p:nvPr>
            <p:ph type="title"/>
          </p:nvPr>
        </p:nvSpPr>
        <p:spPr>
          <a:xfrm>
            <a:off x="534988" y="188913"/>
            <a:ext cx="8069262" cy="646112"/>
          </a:xfrm>
        </p:spPr>
        <p:txBody>
          <a:bodyPr lIns="92075" tIns="46038" rIns="92075" bIns="46038">
            <a:spAutoFit/>
          </a:bodyPr>
          <a:lstStyle/>
          <a:p>
            <a:pPr algn="ctr">
              <a:lnSpc>
                <a:spcPct val="90000"/>
              </a:lnSpc>
            </a:pPr>
            <a:r>
              <a:rPr lang="en-US" altLang="zh-CN" sz="4000">
                <a:solidFill>
                  <a:schemeClr val="tx1"/>
                </a:solidFill>
                <a:effectLst/>
                <a:latin typeface="Arial" panose="020B0604020202020204" pitchFamily="34" charset="0"/>
                <a:ea typeface="黑体" panose="02010609060101010101" pitchFamily="49" charset="-122"/>
                <a:cs typeface="Arial" panose="020B0604020202020204" pitchFamily="34" charset="0"/>
              </a:rPr>
              <a:t>On Variables of small degree</a:t>
            </a:r>
            <a:endParaRPr lang="zh-CN" altLang="en-US" sz="4000">
              <a:solidFill>
                <a:schemeClr val="tx1"/>
              </a:solidFill>
              <a:effectLst/>
              <a:latin typeface="Arial" panose="020B0604020202020204" pitchFamily="34" charset="0"/>
              <a:ea typeface="黑体" panose="02010609060101010101" pitchFamily="49" charset="-122"/>
              <a:cs typeface="Arial" panose="020B0604020202020204" pitchFamily="34" charset="0"/>
            </a:endParaRPr>
          </a:p>
        </p:txBody>
      </p:sp>
      <p:sp>
        <p:nvSpPr>
          <p:cNvPr id="5" name="Rectangle 3"/>
          <p:cNvSpPr txBox="1">
            <a:spLocks noChangeArrowheads="1"/>
          </p:cNvSpPr>
          <p:nvPr/>
        </p:nvSpPr>
        <p:spPr bwMode="auto">
          <a:xfrm>
            <a:off x="654050" y="1125538"/>
            <a:ext cx="7662863" cy="1938337"/>
          </a:xfrm>
          <a:prstGeom prst="rect">
            <a:avLst/>
          </a:prstGeom>
          <a:noFill/>
          <a:ln w="9525">
            <a:noFill/>
            <a:miter lim="800000"/>
            <a:headEnd/>
            <a:tailEnd/>
          </a:ln>
          <a:effectLst/>
        </p:spPr>
        <p:txBody>
          <a:bodyPr lIns="92075" tIns="46038" rIns="92075" bIns="46038">
            <a:spAutoFit/>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anose="020B0604030504040204" pitchFamily="34" charset="0"/>
              <a:buChar char="–"/>
              <a:defRPr sz="2800">
                <a:solidFill>
                  <a:schemeClr val="tx1"/>
                </a:solidFill>
                <a:effectLst>
                  <a:outerShdw blurRad="38100" dist="38100" dir="2700000" algn="tl">
                    <a:srgbClr val="000000"/>
                  </a:outerShdw>
                </a:effectLst>
                <a:latin typeface="+mn-lt"/>
                <a:ea typeface="+mn-ea"/>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ea typeface="+mn-ea"/>
              </a:defRPr>
            </a:lvl3pPr>
            <a:lvl4pPr marL="1600200" indent="-228600" algn="l" rtl="0" eaLnBrk="0" fontAlgn="base" hangingPunct="0">
              <a:spcBef>
                <a:spcPct val="20000"/>
              </a:spcBef>
              <a:spcAft>
                <a:spcPct val="0"/>
              </a:spcAft>
              <a:buFont typeface="Tahoma" panose="020B0604030504040204" pitchFamily="34" charset="0"/>
              <a:buChar char="–"/>
              <a:defRPr sz="2000">
                <a:solidFill>
                  <a:schemeClr val="tx1"/>
                </a:solidFill>
                <a:effectLst>
                  <a:outerShdw blurRad="38100" dist="38100" dir="2700000" algn="tl">
                    <a:srgbClr val="000000"/>
                  </a:outerShdw>
                </a:effectLst>
                <a:latin typeface="+mn-lt"/>
                <a:ea typeface="+mn-ea"/>
              </a:defRPr>
            </a:lvl4pPr>
            <a:lvl5pPr marL="2057400" indent="-228600" algn="l" rtl="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9pPr>
          </a:lstStyle>
          <a:p>
            <a:pPr marL="0" indent="0" eaLnBrk="1" hangingPunct="1">
              <a:buFontTx/>
              <a:buNone/>
              <a:defRPr/>
            </a:pPr>
            <a:r>
              <a:rPr lang="en-US" altLang="zh-CN" sz="2400" kern="0" dirty="0">
                <a:effectLst/>
                <a:latin typeface="Arial" panose="020B0604020202020204" pitchFamily="34" charset="0"/>
                <a:cs typeface="Arial" panose="020B0604020202020204" pitchFamily="34" charset="0"/>
              </a:rPr>
              <a:t>These resolution* rules are sufficient to convert a degree-3 CNF formula into a </a:t>
            </a:r>
            <a:r>
              <a:rPr lang="en-US" altLang="zh-CN" sz="2400" kern="0" dirty="0">
                <a:solidFill>
                  <a:srgbClr val="FFFF00"/>
                </a:solidFill>
                <a:latin typeface="Arial" panose="020B0604020202020204" pitchFamily="34" charset="0"/>
                <a:cs typeface="Arial" panose="020B0604020202020204" pitchFamily="34" charset="0"/>
              </a:rPr>
              <a:t>linear</a:t>
            </a:r>
            <a:r>
              <a:rPr lang="en-US" altLang="zh-CN" sz="2400" kern="0" dirty="0">
                <a:latin typeface="Arial" panose="020B0604020202020204" pitchFamily="34" charset="0"/>
                <a:cs typeface="Arial" panose="020B0604020202020204" pitchFamily="34" charset="0"/>
              </a:rPr>
              <a:t> degree-3 CNF formula (with no two variables having their literals appear in more than one clause), on which direct branching becomes more efficient. This gives:</a:t>
            </a:r>
            <a:endParaRPr lang="zh-CN" altLang="en-US" sz="2400" kern="0" dirty="0">
              <a:solidFill>
                <a:schemeClr val="tx2"/>
              </a:solidFill>
              <a:effectLst/>
              <a:latin typeface="Arial" panose="020B0604020202020204" pitchFamily="34" charset="0"/>
              <a:cs typeface="Arial" panose="020B0604020202020204" pitchFamily="34" charset="0"/>
            </a:endParaRPr>
          </a:p>
        </p:txBody>
      </p:sp>
      <p:sp>
        <p:nvSpPr>
          <p:cNvPr id="107525" name="Rectangle 3"/>
          <p:cNvSpPr txBox="1">
            <a:spLocks noChangeArrowheads="1"/>
          </p:cNvSpPr>
          <p:nvPr/>
        </p:nvSpPr>
        <p:spPr bwMode="auto">
          <a:xfrm>
            <a:off x="1030288" y="3668713"/>
            <a:ext cx="7027862" cy="1200150"/>
          </a:xfrm>
          <a:prstGeom prst="rect">
            <a:avLst/>
          </a:prstGeom>
          <a:noFill/>
          <a:ln w="28575">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eaLnBrk="1" hangingPunct="1">
              <a:buClr>
                <a:schemeClr val="tx2"/>
              </a:buClr>
              <a:buSzPct val="50000"/>
              <a:buFont typeface="Wingdings 2" panose="05020102010507070707" pitchFamily="18" charset="2"/>
              <a:buNone/>
            </a:pPr>
            <a:r>
              <a:rPr lang="en-US" altLang="zh-CN" sz="2400">
                <a:latin typeface="Arial" panose="020B0604020202020204" pitchFamily="34" charset="0"/>
                <a:cs typeface="Arial" panose="020B0604020202020204" pitchFamily="34" charset="0"/>
              </a:rPr>
              <a:t>An O*(1.194</a:t>
            </a:r>
            <a:r>
              <a:rPr lang="en-US" altLang="zh-CN" sz="2400" baseline="30000">
                <a:latin typeface="Arial" panose="020B0604020202020204" pitchFamily="34" charset="0"/>
                <a:cs typeface="Arial" panose="020B0604020202020204" pitchFamily="34" charset="0"/>
              </a:rPr>
              <a:t>k</a:t>
            </a:r>
            <a:r>
              <a:rPr lang="en-US" altLang="zh-CN" sz="2400">
                <a:latin typeface="Arial" panose="020B0604020202020204" pitchFamily="34" charset="0"/>
                <a:cs typeface="Arial" panose="020B0604020202020204" pitchFamily="34" charset="0"/>
              </a:rPr>
              <a:t>)-time</a:t>
            </a:r>
            <a:r>
              <a:rPr lang="zh-CN" altLang="en-US" sz="2400">
                <a:solidFill>
                  <a:schemeClr val="tx2"/>
                </a:solidFill>
                <a:latin typeface="Arial" panose="020B0604020202020204" pitchFamily="34" charset="0"/>
                <a:cs typeface="Arial" panose="020B0604020202020204" pitchFamily="34" charset="0"/>
              </a:rPr>
              <a:t> </a:t>
            </a:r>
            <a:r>
              <a:rPr lang="en-US" altLang="zh-CN" sz="2400">
                <a:latin typeface="Arial" panose="020B0604020202020204" pitchFamily="34" charset="0"/>
                <a:cs typeface="Arial" panose="020B0604020202020204" pitchFamily="34" charset="0"/>
              </a:rPr>
              <a:t>parameterized algorithm for MaxSAT on deg-3 CNF formulas  	 </a:t>
            </a:r>
            <a:r>
              <a:rPr lang="en-US" altLang="zh-CN" sz="2400">
                <a:solidFill>
                  <a:srgbClr val="FF0000"/>
                </a:solidFill>
                <a:latin typeface="Arial" panose="020B0604020202020204" pitchFamily="34" charset="0"/>
                <a:cs typeface="Arial" panose="020B0604020202020204" pitchFamily="34" charset="0"/>
              </a:rPr>
              <a:t>→</a:t>
            </a:r>
            <a:r>
              <a:rPr lang="en-US" altLang="zh-CN" sz="2400">
                <a:latin typeface="Arial" panose="020B0604020202020204" pitchFamily="34" charset="0"/>
                <a:cs typeface="Arial" panose="020B0604020202020204" pitchFamily="34" charset="0"/>
              </a:rPr>
              <a:t> 	 </a:t>
            </a:r>
            <a:r>
              <a:rPr lang="en-US" altLang="zh-CN" sz="2400">
                <a:solidFill>
                  <a:schemeClr val="tx2"/>
                </a:solidFill>
                <a:latin typeface="Arial" panose="020B0604020202020204" pitchFamily="34" charset="0"/>
                <a:cs typeface="Arial" panose="020B0604020202020204" pitchFamily="34" charset="0"/>
              </a:rPr>
              <a:t>improving previous best upper bound </a:t>
            </a:r>
            <a:r>
              <a:rPr lang="en-US" altLang="zh-CN" sz="2400">
                <a:latin typeface="Arial" panose="020B0604020202020204" pitchFamily="34" charset="0"/>
                <a:cs typeface="Arial" panose="020B0604020202020204" pitchFamily="34" charset="0"/>
              </a:rPr>
              <a:t>O*(1.2721</a:t>
            </a:r>
            <a:r>
              <a:rPr lang="en-US" altLang="zh-CN" sz="2400" baseline="30000">
                <a:latin typeface="Arial" panose="020B0604020202020204" pitchFamily="34" charset="0"/>
                <a:cs typeface="Arial" panose="020B0604020202020204" pitchFamily="34" charset="0"/>
              </a:rPr>
              <a:t>k</a:t>
            </a:r>
            <a:r>
              <a:rPr lang="en-US" altLang="zh-CN" sz="2400">
                <a:latin typeface="Arial" panose="020B0604020202020204" pitchFamily="34" charset="0"/>
                <a:cs typeface="Arial" panose="020B0604020202020204" pitchFamily="34" charset="0"/>
              </a:rPr>
              <a:t>)</a:t>
            </a:r>
          </a:p>
        </p:txBody>
      </p:sp>
      <p:sp>
        <p:nvSpPr>
          <p:cNvPr id="107526" name="Rectangle 3"/>
          <p:cNvSpPr txBox="1">
            <a:spLocks noChangeArrowheads="1"/>
          </p:cNvSpPr>
          <p:nvPr/>
        </p:nvSpPr>
        <p:spPr bwMode="auto">
          <a:xfrm>
            <a:off x="1055688" y="5108575"/>
            <a:ext cx="7027862" cy="1200150"/>
          </a:xfrm>
          <a:prstGeom prst="rect">
            <a:avLst/>
          </a:prstGeom>
          <a:noFill/>
          <a:ln w="28575">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eaLnBrk="1" hangingPunct="1">
              <a:buClr>
                <a:schemeClr val="tx2"/>
              </a:buClr>
              <a:buSzPct val="50000"/>
              <a:buFont typeface="Wingdings 2" panose="05020102010507070707" pitchFamily="18" charset="2"/>
              <a:buNone/>
            </a:pPr>
            <a:r>
              <a:rPr lang="en-US" altLang="zh-CN" sz="2400">
                <a:latin typeface="Arial" panose="020B0604020202020204" pitchFamily="34" charset="0"/>
                <a:cs typeface="Arial" panose="020B0604020202020204" pitchFamily="34" charset="0"/>
              </a:rPr>
              <a:t>An O*(1.237</a:t>
            </a:r>
            <a:r>
              <a:rPr lang="en-US" altLang="zh-CN" sz="2400" baseline="30000">
                <a:latin typeface="Arial" panose="020B0604020202020204" pitchFamily="34" charset="0"/>
                <a:cs typeface="Arial" panose="020B0604020202020204" pitchFamily="34" charset="0"/>
              </a:rPr>
              <a:t>n</a:t>
            </a:r>
            <a:r>
              <a:rPr lang="en-US" altLang="zh-CN" sz="2400">
                <a:latin typeface="Arial" panose="020B0604020202020204" pitchFamily="34" charset="0"/>
                <a:cs typeface="Arial" panose="020B0604020202020204" pitchFamily="34" charset="0"/>
              </a:rPr>
              <a:t>)-time</a:t>
            </a:r>
            <a:r>
              <a:rPr lang="zh-CN" altLang="en-US" sz="2400">
                <a:solidFill>
                  <a:schemeClr val="tx2"/>
                </a:solidFill>
                <a:latin typeface="Arial" panose="020B0604020202020204" pitchFamily="34" charset="0"/>
                <a:cs typeface="Arial" panose="020B0604020202020204" pitchFamily="34" charset="0"/>
              </a:rPr>
              <a:t> </a:t>
            </a:r>
            <a:r>
              <a:rPr lang="en-US" altLang="zh-CN" sz="2400">
                <a:latin typeface="Arial" panose="020B0604020202020204" pitchFamily="34" charset="0"/>
                <a:cs typeface="Arial" panose="020B0604020202020204" pitchFamily="34" charset="0"/>
              </a:rPr>
              <a:t>exact algorithm for MaxSAT on deg-3 CNF formulas   </a:t>
            </a:r>
            <a:r>
              <a:rPr lang="en-US" altLang="zh-CN" sz="2400">
                <a:solidFill>
                  <a:srgbClr val="FF0000"/>
                </a:solidFill>
                <a:latin typeface="Arial" panose="020B0604020202020204" pitchFamily="34" charset="0"/>
                <a:cs typeface="Arial" panose="020B0604020202020204" pitchFamily="34" charset="0"/>
              </a:rPr>
              <a:t>→</a:t>
            </a:r>
            <a:r>
              <a:rPr lang="en-US" altLang="zh-CN" sz="2400">
                <a:latin typeface="Arial" panose="020B0604020202020204" pitchFamily="34" charset="0"/>
                <a:cs typeface="Arial" panose="020B0604020202020204" pitchFamily="34" charset="0"/>
              </a:rPr>
              <a:t> 			 </a:t>
            </a:r>
            <a:r>
              <a:rPr lang="en-US" altLang="zh-CN" sz="2400">
                <a:solidFill>
                  <a:schemeClr val="tx2"/>
                </a:solidFill>
                <a:latin typeface="Arial" panose="020B0604020202020204" pitchFamily="34" charset="0"/>
                <a:cs typeface="Arial" panose="020B0604020202020204" pitchFamily="34" charset="0"/>
              </a:rPr>
              <a:t>improving previous best upper bound </a:t>
            </a:r>
            <a:r>
              <a:rPr lang="en-US" altLang="zh-CN" sz="2400">
                <a:latin typeface="Arial" panose="020B0604020202020204" pitchFamily="34" charset="0"/>
                <a:cs typeface="Arial" panose="020B0604020202020204" pitchFamily="34" charset="0"/>
              </a:rPr>
              <a:t>O*(1.26</a:t>
            </a:r>
            <a:r>
              <a:rPr lang="en-US" altLang="zh-CN" sz="2400" baseline="30000">
                <a:latin typeface="Arial" panose="020B0604020202020204" pitchFamily="34" charset="0"/>
                <a:cs typeface="Arial" panose="020B0604020202020204" pitchFamily="34" charset="0"/>
              </a:rPr>
              <a:t>n</a:t>
            </a:r>
            <a:r>
              <a:rPr lang="en-US" altLang="zh-CN" sz="2400">
                <a:latin typeface="Arial" panose="020B0604020202020204" pitchFamily="34" charset="0"/>
                <a:cs typeface="Arial" panose="020B0604020202020204" pitchFamily="34" charset="0"/>
              </a:rPr>
              <a:t>)</a:t>
            </a:r>
            <a:endParaRPr lang="zh-CN" altLang="en-US" sz="2400">
              <a:solidFill>
                <a:schemeClr val="tx2"/>
              </a:solidFill>
              <a:latin typeface="Arial" panose="020B0604020202020204" pitchFamily="34" charset="0"/>
              <a:cs typeface="Arial" panose="020B0604020202020204" pitchFamily="34" charset="0"/>
            </a:endParaRPr>
          </a:p>
        </p:txBody>
      </p:sp>
      <p:sp>
        <p:nvSpPr>
          <p:cNvPr id="2" name="TextBox 1"/>
          <p:cNvSpPr txBox="1"/>
          <p:nvPr/>
        </p:nvSpPr>
        <p:spPr>
          <a:xfrm>
            <a:off x="946150" y="3111500"/>
            <a:ext cx="3841750" cy="461963"/>
          </a:xfrm>
          <a:prstGeom prst="rect">
            <a:avLst/>
          </a:prstGeom>
          <a:noFill/>
        </p:spPr>
        <p:txBody>
          <a:bodyPr wrap="none">
            <a:spAutoFit/>
          </a:bodyPr>
          <a:lstStyle/>
          <a:p>
            <a:pPr>
              <a:defRPr/>
            </a:pPr>
            <a:r>
              <a:rPr lang="en-US" altLang="zh-CN" sz="2400" dirty="0">
                <a:solidFill>
                  <a:srgbClr val="FFFF00"/>
                </a:solidFill>
                <a:latin typeface="+mn-lt"/>
                <a:cs typeface="Arial" panose="020B0604020202020204" pitchFamily="34" charset="0"/>
              </a:rPr>
              <a:t>Xu-Chen-Wang (TCS 2018)</a:t>
            </a:r>
            <a:endParaRPr lang="zh-CN" altLang="en-US" sz="2400" dirty="0">
              <a:solidFill>
                <a:srgbClr val="FFFF00"/>
              </a:solidFill>
              <a:latin typeface="+mn-lt"/>
              <a:cs typeface="Arial" panose="020B0604020202020204" pitchFamily="34" charset="0"/>
            </a:endParaRP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12643" name="Rectangle 5"/>
          <p:cNvSpPr>
            <a:spLocks noGrp="1" noChangeArrowheads="1"/>
          </p:cNvSpPr>
          <p:nvPr>
            <p:ph type="title"/>
          </p:nvPr>
        </p:nvSpPr>
        <p:spPr>
          <a:xfrm>
            <a:off x="534988" y="188913"/>
            <a:ext cx="8069262" cy="646112"/>
          </a:xfrm>
        </p:spPr>
        <p:txBody>
          <a:bodyPr lIns="92075" tIns="46038" rIns="92075" bIns="46038">
            <a:spAutoFit/>
          </a:bodyPr>
          <a:lstStyle/>
          <a:p>
            <a:pPr algn="ctr">
              <a:lnSpc>
                <a:spcPct val="90000"/>
              </a:lnSpc>
            </a:pPr>
            <a:r>
              <a:rPr lang="en-US" altLang="zh-CN" sz="4000">
                <a:solidFill>
                  <a:schemeClr val="tx1"/>
                </a:solidFill>
                <a:effectLst/>
                <a:latin typeface="Arial" panose="020B0604020202020204" pitchFamily="34" charset="0"/>
                <a:ea typeface="黑体" panose="02010609060101010101" pitchFamily="49" charset="-122"/>
                <a:cs typeface="Arial" panose="020B0604020202020204" pitchFamily="34" charset="0"/>
              </a:rPr>
              <a:t>On Variables of small degree</a:t>
            </a:r>
            <a:endParaRPr lang="zh-CN" altLang="en-US" sz="4000">
              <a:solidFill>
                <a:schemeClr val="tx1"/>
              </a:solidFill>
              <a:effectLst/>
              <a:latin typeface="Arial" panose="020B0604020202020204" pitchFamily="34" charset="0"/>
              <a:ea typeface="黑体" panose="02010609060101010101" pitchFamily="49" charset="-122"/>
              <a:cs typeface="Arial" panose="020B0604020202020204" pitchFamily="34" charset="0"/>
            </a:endParaRPr>
          </a:p>
        </p:txBody>
      </p:sp>
      <p:sp>
        <p:nvSpPr>
          <p:cNvPr id="5" name="Rectangle 3"/>
          <p:cNvSpPr txBox="1">
            <a:spLocks noChangeArrowheads="1"/>
          </p:cNvSpPr>
          <p:nvPr/>
        </p:nvSpPr>
        <p:spPr bwMode="auto">
          <a:xfrm>
            <a:off x="796925" y="1341438"/>
            <a:ext cx="7662863" cy="1200150"/>
          </a:xfrm>
          <a:prstGeom prst="rect">
            <a:avLst/>
          </a:prstGeom>
          <a:noFill/>
          <a:ln w="9525">
            <a:noFill/>
            <a:miter lim="800000"/>
            <a:headEnd/>
            <a:tailEnd/>
          </a:ln>
          <a:effectLst/>
        </p:spPr>
        <p:txBody>
          <a:bodyPr lIns="92075" tIns="46038" rIns="92075" bIns="46038">
            <a:spAutoFit/>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anose="020B0604030504040204" pitchFamily="34" charset="0"/>
              <a:buChar char="–"/>
              <a:defRPr sz="2800">
                <a:solidFill>
                  <a:schemeClr val="tx1"/>
                </a:solidFill>
                <a:effectLst>
                  <a:outerShdw blurRad="38100" dist="38100" dir="2700000" algn="tl">
                    <a:srgbClr val="000000"/>
                  </a:outerShdw>
                </a:effectLst>
                <a:latin typeface="+mn-lt"/>
                <a:ea typeface="+mn-ea"/>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ea typeface="+mn-ea"/>
              </a:defRPr>
            </a:lvl3pPr>
            <a:lvl4pPr marL="1600200" indent="-228600" algn="l" rtl="0" eaLnBrk="0" fontAlgn="base" hangingPunct="0">
              <a:spcBef>
                <a:spcPct val="20000"/>
              </a:spcBef>
              <a:spcAft>
                <a:spcPct val="0"/>
              </a:spcAft>
              <a:buFont typeface="Tahoma" panose="020B0604030504040204" pitchFamily="34" charset="0"/>
              <a:buChar char="–"/>
              <a:defRPr sz="2000">
                <a:solidFill>
                  <a:schemeClr val="tx1"/>
                </a:solidFill>
                <a:effectLst>
                  <a:outerShdw blurRad="38100" dist="38100" dir="2700000" algn="tl">
                    <a:srgbClr val="000000"/>
                  </a:outerShdw>
                </a:effectLst>
                <a:latin typeface="+mn-lt"/>
                <a:ea typeface="+mn-ea"/>
              </a:defRPr>
            </a:lvl4pPr>
            <a:lvl5pPr marL="2057400" indent="-228600" algn="l" rtl="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ea typeface="+mn-ea"/>
              </a:defRPr>
            </a:lvl9pPr>
          </a:lstStyle>
          <a:p>
            <a:pPr marL="0" indent="0" eaLnBrk="1" hangingPunct="1">
              <a:buFontTx/>
              <a:buNone/>
              <a:defRPr/>
            </a:pPr>
            <a:r>
              <a:rPr lang="en-US" altLang="zh-CN" sz="2400" kern="0">
                <a:effectLst/>
                <a:latin typeface="Arial" panose="020B0604020202020204" pitchFamily="34" charset="0"/>
                <a:cs typeface="Arial" panose="020B0604020202020204" pitchFamily="34" charset="0"/>
              </a:rPr>
              <a:t>These resolution* rules are sufficient to eliminate clauses that cause </a:t>
            </a:r>
            <a:r>
              <a:rPr lang="en-US" altLang="zh-CN" sz="2400" kern="0">
                <a:latin typeface="Arial" panose="020B0604020202020204" pitchFamily="34" charset="0"/>
                <a:cs typeface="Arial" panose="020B0604020202020204" pitchFamily="34" charset="0"/>
              </a:rPr>
              <a:t>inefficient branchings. Thus, with some other commonly used methods, we get</a:t>
            </a:r>
            <a:endParaRPr lang="zh-CN" altLang="en-US" sz="2400" kern="0" dirty="0">
              <a:solidFill>
                <a:schemeClr val="tx2"/>
              </a:solidFill>
              <a:effectLst/>
              <a:latin typeface="Arial" panose="020B0604020202020204" pitchFamily="34" charset="0"/>
              <a:cs typeface="Arial" panose="020B0604020202020204" pitchFamily="34" charset="0"/>
            </a:endParaRPr>
          </a:p>
        </p:txBody>
      </p:sp>
      <p:sp>
        <p:nvSpPr>
          <p:cNvPr id="112645" name="Rectangle 3"/>
          <p:cNvSpPr txBox="1">
            <a:spLocks noChangeArrowheads="1"/>
          </p:cNvSpPr>
          <p:nvPr/>
        </p:nvSpPr>
        <p:spPr bwMode="auto">
          <a:xfrm>
            <a:off x="969963" y="3573463"/>
            <a:ext cx="7029450" cy="1200150"/>
          </a:xfrm>
          <a:prstGeom prst="rect">
            <a:avLst/>
          </a:prstGeom>
          <a:noFill/>
          <a:ln w="28575">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eaLnBrk="1" hangingPunct="1">
              <a:buClr>
                <a:schemeClr val="tx2"/>
              </a:buClr>
              <a:buSzPct val="50000"/>
              <a:buFont typeface="Wingdings 2" panose="05020102010507070707" pitchFamily="18" charset="2"/>
              <a:buNone/>
            </a:pPr>
            <a:r>
              <a:rPr lang="en-US" altLang="zh-CN" sz="2400" dirty="0">
                <a:latin typeface="Arial" panose="020B0604020202020204" pitchFamily="34" charset="0"/>
                <a:cs typeface="Arial" panose="020B0604020202020204" pitchFamily="34" charset="0"/>
              </a:rPr>
              <a:t>An O*(1.325</a:t>
            </a:r>
            <a:r>
              <a:rPr lang="en-US" altLang="zh-CN" sz="2400" baseline="30000" dirty="0">
                <a:latin typeface="Arial" panose="020B0604020202020204" pitchFamily="34" charset="0"/>
                <a:cs typeface="Arial" panose="020B0604020202020204" pitchFamily="34" charset="0"/>
              </a:rPr>
              <a:t>k</a:t>
            </a:r>
            <a:r>
              <a:rPr lang="en-US" altLang="zh-CN" sz="2400" dirty="0">
                <a:latin typeface="Arial" panose="020B0604020202020204" pitchFamily="34" charset="0"/>
                <a:cs typeface="Arial" panose="020B0604020202020204" pitchFamily="34" charset="0"/>
              </a:rPr>
              <a:t>)-time</a:t>
            </a:r>
            <a:r>
              <a:rPr lang="zh-CN" altLang="en-US" sz="2400" dirty="0">
                <a:solidFill>
                  <a:schemeClr val="tx2"/>
                </a:solidFill>
                <a:latin typeface="Arial" panose="020B0604020202020204" pitchFamily="34" charset="0"/>
                <a:cs typeface="Arial" panose="020B0604020202020204" pitchFamily="34" charset="0"/>
              </a:rPr>
              <a:t> </a:t>
            </a:r>
            <a:r>
              <a:rPr lang="en-US" altLang="zh-CN" sz="2400" dirty="0">
                <a:latin typeface="Arial" panose="020B0604020202020204" pitchFamily="34" charset="0"/>
                <a:cs typeface="Arial" panose="020B0604020202020204" pitchFamily="34" charset="0"/>
              </a:rPr>
              <a:t>parameterized algorithm for </a:t>
            </a:r>
            <a:r>
              <a:rPr lang="en-US" altLang="zh-CN" sz="2400" dirty="0" err="1">
                <a:latin typeface="Arial" panose="020B0604020202020204" pitchFamily="34" charset="0"/>
                <a:cs typeface="Arial" panose="020B0604020202020204" pitchFamily="34" charset="0"/>
              </a:rPr>
              <a:t>MaxSAT</a:t>
            </a:r>
            <a:r>
              <a:rPr lang="en-US" altLang="zh-CN" sz="2400" dirty="0">
                <a:latin typeface="Arial" panose="020B0604020202020204" pitchFamily="34" charset="0"/>
                <a:cs typeface="Arial" panose="020B0604020202020204" pitchFamily="34" charset="0"/>
              </a:rPr>
              <a:t> 	</a:t>
            </a:r>
            <a:r>
              <a:rPr lang="en-US" altLang="zh-CN" sz="2400" dirty="0">
                <a:solidFill>
                  <a:srgbClr val="FF0000"/>
                </a:solidFill>
                <a:latin typeface="Arial" panose="020B0604020202020204" pitchFamily="34" charset="0"/>
                <a:cs typeface="Arial" panose="020B0604020202020204" pitchFamily="34" charset="0"/>
              </a:rPr>
              <a:t>→</a:t>
            </a:r>
            <a:r>
              <a:rPr lang="en-US" altLang="zh-CN" sz="2400" dirty="0">
                <a:latin typeface="Arial" panose="020B0604020202020204" pitchFamily="34" charset="0"/>
                <a:cs typeface="Arial" panose="020B0604020202020204" pitchFamily="34" charset="0"/>
              </a:rPr>
              <a:t> 	                                  </a:t>
            </a:r>
            <a:r>
              <a:rPr lang="en-US" altLang="zh-CN" sz="2400" dirty="0">
                <a:solidFill>
                  <a:schemeClr val="tx2"/>
                </a:solidFill>
                <a:latin typeface="Arial" panose="020B0604020202020204" pitchFamily="34" charset="0"/>
                <a:cs typeface="Arial" panose="020B0604020202020204" pitchFamily="34" charset="0"/>
              </a:rPr>
              <a:t>improving previous best upper bound </a:t>
            </a:r>
            <a:r>
              <a:rPr lang="en-US" altLang="zh-CN" sz="2400" dirty="0">
                <a:latin typeface="Arial" panose="020B0604020202020204" pitchFamily="34" charset="0"/>
                <a:cs typeface="Arial" panose="020B0604020202020204" pitchFamily="34" charset="0"/>
              </a:rPr>
              <a:t>O*(1.358</a:t>
            </a:r>
            <a:r>
              <a:rPr lang="en-US" altLang="zh-CN" sz="2400" baseline="30000" dirty="0">
                <a:latin typeface="Arial" panose="020B0604020202020204" pitchFamily="34" charset="0"/>
                <a:cs typeface="Arial" panose="020B0604020202020204" pitchFamily="34" charset="0"/>
              </a:rPr>
              <a:t>k</a:t>
            </a:r>
            <a:r>
              <a:rPr lang="en-US" altLang="zh-CN" sz="2400" dirty="0">
                <a:latin typeface="Arial" panose="020B0604020202020204" pitchFamily="34" charset="0"/>
                <a:cs typeface="Arial" panose="020B0604020202020204" pitchFamily="34" charset="0"/>
              </a:rPr>
              <a:t>)</a:t>
            </a:r>
            <a:endParaRPr lang="zh-CN" altLang="en-US" sz="2400" dirty="0">
              <a:solidFill>
                <a:schemeClr val="tx2"/>
              </a:solidFill>
              <a:latin typeface="Arial" panose="020B0604020202020204" pitchFamily="34" charset="0"/>
              <a:cs typeface="Arial" panose="020B0604020202020204" pitchFamily="34" charset="0"/>
            </a:endParaRPr>
          </a:p>
        </p:txBody>
      </p:sp>
      <p:sp>
        <p:nvSpPr>
          <p:cNvPr id="112646" name="Rectangle 3"/>
          <p:cNvSpPr txBox="1">
            <a:spLocks noChangeArrowheads="1"/>
          </p:cNvSpPr>
          <p:nvPr/>
        </p:nvSpPr>
        <p:spPr bwMode="auto">
          <a:xfrm>
            <a:off x="817563" y="2924175"/>
            <a:ext cx="7027862"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92075" tIns="46038" rIns="92075" bIns="46038">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eaLnBrk="1" hangingPunct="1">
              <a:buClr>
                <a:schemeClr val="tx2"/>
              </a:buClr>
              <a:buSzPct val="50000"/>
              <a:buFont typeface="Wingdings 2" panose="05020102010507070707" pitchFamily="18" charset="2"/>
              <a:buNone/>
            </a:pPr>
            <a:r>
              <a:rPr lang="en-US" altLang="zh-CN" sz="2400">
                <a:solidFill>
                  <a:srgbClr val="FFFF00"/>
                </a:solidFill>
                <a:latin typeface="Arial" panose="020B0604020202020204" pitchFamily="34" charset="0"/>
                <a:cs typeface="Arial" panose="020B0604020202020204" pitchFamily="34" charset="0"/>
              </a:rPr>
              <a:t>Chen-Xu-Wang (WADS 2018)</a:t>
            </a:r>
            <a:endParaRPr lang="zh-CN" altLang="en-US" sz="2400">
              <a:solidFill>
                <a:srgbClr val="FFFF00"/>
              </a:solidFill>
              <a:latin typeface="Arial" panose="020B0604020202020204" pitchFamily="34" charset="0"/>
              <a:cs typeface="Arial" panose="020B0604020202020204" pitchFamily="34" charset="0"/>
            </a:endParaRPr>
          </a:p>
        </p:txBody>
      </p:sp>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14691" name="Rectangle 5"/>
          <p:cNvSpPr>
            <a:spLocks noGrp="1" noChangeArrowheads="1"/>
          </p:cNvSpPr>
          <p:nvPr>
            <p:ph type="title"/>
          </p:nvPr>
        </p:nvSpPr>
        <p:spPr>
          <a:xfrm>
            <a:off x="534988" y="188913"/>
            <a:ext cx="8069262" cy="646112"/>
          </a:xfrm>
        </p:spPr>
        <p:txBody>
          <a:bodyPr lIns="92075" tIns="46038" rIns="92075" bIns="46038">
            <a:spAutoFit/>
          </a:bodyPr>
          <a:lstStyle/>
          <a:p>
            <a:pPr algn="ctr">
              <a:lnSpc>
                <a:spcPct val="90000"/>
              </a:lnSpc>
            </a:pPr>
            <a:r>
              <a:rPr lang="en-US" altLang="zh-CN" sz="4000">
                <a:solidFill>
                  <a:schemeClr val="tx1"/>
                </a:solidFill>
                <a:effectLst/>
                <a:latin typeface="Arial" panose="020B0604020202020204" pitchFamily="34" charset="0"/>
                <a:ea typeface="黑体" panose="02010609060101010101" pitchFamily="49" charset="-122"/>
                <a:cs typeface="Arial" panose="020B0604020202020204" pitchFamily="34" charset="0"/>
              </a:rPr>
              <a:t>More on Resolution</a:t>
            </a:r>
            <a:endParaRPr lang="zh-CN" altLang="en-US" sz="4000">
              <a:solidFill>
                <a:schemeClr val="tx1"/>
              </a:solidFill>
              <a:effectLst/>
              <a:latin typeface="Arial" panose="020B0604020202020204" pitchFamily="34" charset="0"/>
              <a:ea typeface="黑体" panose="02010609060101010101" pitchFamily="49" charset="-122"/>
              <a:cs typeface="Arial" panose="020B0604020202020204" pitchFamily="34" charset="0"/>
            </a:endParaRPr>
          </a:p>
        </p:txBody>
      </p:sp>
      <p:sp>
        <p:nvSpPr>
          <p:cNvPr id="114692" name="Rectangle 3"/>
          <p:cNvSpPr txBox="1">
            <a:spLocks noChangeArrowheads="1"/>
          </p:cNvSpPr>
          <p:nvPr/>
        </p:nvSpPr>
        <p:spPr bwMode="auto">
          <a:xfrm>
            <a:off x="755650" y="3860800"/>
            <a:ext cx="70278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92075" tIns="46038" rIns="92075" bIns="46038">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eaLnBrk="1" hangingPunct="1">
              <a:buClr>
                <a:schemeClr val="tx2"/>
              </a:buClr>
              <a:buSzPct val="50000"/>
              <a:buFont typeface="Wingdings 2" panose="05020102010507070707" pitchFamily="18" charset="2"/>
              <a:buNone/>
            </a:pPr>
            <a:r>
              <a:rPr lang="en-US" altLang="zh-CN" sz="2400">
                <a:solidFill>
                  <a:srgbClr val="FFFF00"/>
                </a:solidFill>
                <a:latin typeface="Arial" panose="020B0604020202020204" pitchFamily="34" charset="0"/>
                <a:cs typeface="Arial" panose="020B0604020202020204" pitchFamily="34" charset="0"/>
              </a:rPr>
              <a:t>Xu, Chen, et al. (IJCAI 2019)</a:t>
            </a:r>
            <a:endParaRPr lang="zh-CN" altLang="en-US" sz="2400">
              <a:solidFill>
                <a:srgbClr val="FFFF00"/>
              </a:solidFill>
              <a:latin typeface="Arial" panose="020B0604020202020204" pitchFamily="34" charset="0"/>
              <a:cs typeface="Arial" panose="020B0604020202020204" pitchFamily="34" charset="0"/>
            </a:endParaRPr>
          </a:p>
        </p:txBody>
      </p:sp>
      <p:sp>
        <p:nvSpPr>
          <p:cNvPr id="7" name="Rectangle 3"/>
          <p:cNvSpPr txBox="1">
            <a:spLocks noRot="1" noChangeAspect="1" noMove="1" noResize="1" noEditPoints="1" noAdjustHandles="1" noChangeArrowheads="1" noChangeShapeType="1" noTextEdit="1"/>
          </p:cNvSpPr>
          <p:nvPr/>
        </p:nvSpPr>
        <p:spPr bwMode="auto">
          <a:xfrm>
            <a:off x="712693" y="1268760"/>
            <a:ext cx="7663051" cy="1570303"/>
          </a:xfrm>
          <a:prstGeom prst="rect">
            <a:avLst/>
          </a:prstGeom>
          <a:blipFill rotWithShape="0">
            <a:blip r:embed="rId2"/>
            <a:stretch>
              <a:fillRect l="-1193" t="-3488" r="-2148" b="-8140"/>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a:noFill/>
              </a:rPr>
              <a:t> </a:t>
            </a:r>
          </a:p>
        </p:txBody>
      </p:sp>
      <p:sp>
        <p:nvSpPr>
          <p:cNvPr id="114694" name="Rectangle 3"/>
          <p:cNvSpPr txBox="1">
            <a:spLocks noChangeArrowheads="1"/>
          </p:cNvSpPr>
          <p:nvPr/>
        </p:nvSpPr>
        <p:spPr bwMode="auto">
          <a:xfrm>
            <a:off x="688975" y="3068638"/>
            <a:ext cx="76628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buClr>
                <a:schemeClr val="tx2"/>
              </a:buClr>
              <a:buSzPct val="50000"/>
              <a:buFont typeface="Wingdings 2" panose="05020102010507070707" pitchFamily="18" charset="2"/>
              <a:buNone/>
            </a:pPr>
            <a:r>
              <a:rPr lang="en-US" altLang="zh-CN" sz="2400">
                <a:latin typeface="Arial" panose="020B0604020202020204" pitchFamily="34" charset="0"/>
                <a:cs typeface="Arial" panose="020B0604020202020204" pitchFamily="34" charset="0"/>
              </a:rPr>
              <a:t>This, plus some other rules, gives</a:t>
            </a:r>
          </a:p>
        </p:txBody>
      </p:sp>
      <p:sp>
        <p:nvSpPr>
          <p:cNvPr id="10" name="Rectangle 3">
            <a:extLst>
              <a:ext uri="{FF2B5EF4-FFF2-40B4-BE49-F238E27FC236}">
                <a16:creationId xmlns:a16="http://schemas.microsoft.com/office/drawing/2014/main" id="{C12B22D5-2BC6-4698-94E3-92BDFAB7BA1F}"/>
              </a:ext>
            </a:extLst>
          </p:cNvPr>
          <p:cNvSpPr txBox="1">
            <a:spLocks noChangeArrowheads="1"/>
          </p:cNvSpPr>
          <p:nvPr/>
        </p:nvSpPr>
        <p:spPr bwMode="auto">
          <a:xfrm>
            <a:off x="827088" y="4532313"/>
            <a:ext cx="7029450" cy="1200150"/>
          </a:xfrm>
          <a:prstGeom prst="rect">
            <a:avLst/>
          </a:prstGeom>
          <a:noFill/>
          <a:ln w="28575">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eaLnBrk="1" hangingPunct="1">
              <a:buClr>
                <a:schemeClr val="tx2"/>
              </a:buClr>
              <a:buSzPct val="50000"/>
              <a:buFont typeface="Wingdings 2" panose="05020102010507070707" pitchFamily="18" charset="2"/>
              <a:buNone/>
            </a:pPr>
            <a:r>
              <a:rPr lang="en-US" altLang="zh-CN" sz="2400" dirty="0">
                <a:latin typeface="Arial" panose="020B0604020202020204" pitchFamily="34" charset="0"/>
                <a:cs typeface="Arial" panose="020B0604020202020204" pitchFamily="34" charset="0"/>
              </a:rPr>
              <a:t>An O*(1.2981</a:t>
            </a:r>
            <a:r>
              <a:rPr lang="en-US" altLang="zh-CN" sz="2400" baseline="30000" dirty="0">
                <a:latin typeface="Arial" panose="020B0604020202020204" pitchFamily="34" charset="0"/>
                <a:cs typeface="Arial" panose="020B0604020202020204" pitchFamily="34" charset="0"/>
              </a:rPr>
              <a:t>m</a:t>
            </a:r>
            <a:r>
              <a:rPr lang="en-US" altLang="zh-CN" sz="2400" dirty="0">
                <a:latin typeface="Arial" panose="020B0604020202020204" pitchFamily="34" charset="0"/>
                <a:cs typeface="Arial" panose="020B0604020202020204" pitchFamily="34" charset="0"/>
              </a:rPr>
              <a:t>)-time</a:t>
            </a:r>
            <a:r>
              <a:rPr lang="zh-CN" altLang="en-US" sz="2400" dirty="0">
                <a:solidFill>
                  <a:schemeClr val="tx2"/>
                </a:solidFill>
                <a:latin typeface="Arial" panose="020B0604020202020204" pitchFamily="34" charset="0"/>
                <a:cs typeface="Arial" panose="020B0604020202020204" pitchFamily="34" charset="0"/>
              </a:rPr>
              <a:t> </a:t>
            </a:r>
            <a:r>
              <a:rPr lang="en-US" altLang="zh-CN" sz="2400" dirty="0">
                <a:latin typeface="Arial" panose="020B0604020202020204" pitchFamily="34" charset="0"/>
                <a:cs typeface="Arial" panose="020B0604020202020204" pitchFamily="34" charset="0"/>
              </a:rPr>
              <a:t>exact algorithm for </a:t>
            </a:r>
            <a:r>
              <a:rPr lang="en-US" altLang="zh-CN" sz="2400" dirty="0" err="1">
                <a:latin typeface="Arial" panose="020B0604020202020204" pitchFamily="34" charset="0"/>
                <a:cs typeface="Arial" panose="020B0604020202020204" pitchFamily="34" charset="0"/>
              </a:rPr>
              <a:t>MaxSAT</a:t>
            </a:r>
            <a:r>
              <a:rPr lang="en-US" altLang="zh-CN" sz="2400" dirty="0">
                <a:latin typeface="Arial" panose="020B0604020202020204" pitchFamily="34" charset="0"/>
                <a:cs typeface="Arial" panose="020B0604020202020204" pitchFamily="34" charset="0"/>
              </a:rPr>
              <a:t> 			</a:t>
            </a:r>
            <a:r>
              <a:rPr lang="en-US" altLang="zh-CN" sz="2400" dirty="0">
                <a:solidFill>
                  <a:srgbClr val="FF0000"/>
                </a:solidFill>
                <a:latin typeface="Arial" panose="020B0604020202020204" pitchFamily="34" charset="0"/>
                <a:cs typeface="Arial" panose="020B0604020202020204" pitchFamily="34" charset="0"/>
              </a:rPr>
              <a:t>→</a:t>
            </a:r>
            <a:r>
              <a:rPr lang="en-US" altLang="zh-CN" sz="2400" dirty="0">
                <a:latin typeface="Arial" panose="020B0604020202020204" pitchFamily="34" charset="0"/>
                <a:cs typeface="Arial" panose="020B0604020202020204" pitchFamily="34" charset="0"/>
              </a:rPr>
              <a:t> 	                                  </a:t>
            </a:r>
            <a:r>
              <a:rPr lang="en-US" altLang="zh-CN" sz="2400" dirty="0">
                <a:solidFill>
                  <a:schemeClr val="tx2"/>
                </a:solidFill>
                <a:latin typeface="Arial" panose="020B0604020202020204" pitchFamily="34" charset="0"/>
                <a:cs typeface="Arial" panose="020B0604020202020204" pitchFamily="34" charset="0"/>
              </a:rPr>
              <a:t>improving previous best upper bound </a:t>
            </a:r>
            <a:r>
              <a:rPr lang="en-US" altLang="zh-CN" sz="2400" dirty="0">
                <a:latin typeface="Arial" panose="020B0604020202020204" pitchFamily="34" charset="0"/>
                <a:cs typeface="Arial" panose="020B0604020202020204" pitchFamily="34" charset="0"/>
              </a:rPr>
              <a:t>O*(1.325</a:t>
            </a:r>
            <a:r>
              <a:rPr lang="en-US" altLang="zh-CN" sz="2400" baseline="30000" dirty="0">
                <a:latin typeface="Arial" panose="020B0604020202020204" pitchFamily="34" charset="0"/>
                <a:cs typeface="Arial" panose="020B0604020202020204" pitchFamily="34" charset="0"/>
              </a:rPr>
              <a:t>m</a:t>
            </a:r>
            <a:r>
              <a:rPr lang="en-US" altLang="zh-CN" sz="2400" dirty="0">
                <a:latin typeface="Arial" panose="020B0604020202020204" pitchFamily="34" charset="0"/>
                <a:cs typeface="Arial" panose="020B0604020202020204" pitchFamily="34" charset="0"/>
              </a:rPr>
              <a:t>)</a:t>
            </a:r>
            <a:endParaRPr lang="zh-CN" altLang="en-US" sz="2400" dirty="0">
              <a:solidFill>
                <a:schemeClr val="tx2"/>
              </a:solidFill>
              <a:latin typeface="Arial" panose="020B0604020202020204" pitchFamily="34" charset="0"/>
              <a:cs typeface="Arial" panose="020B0604020202020204" pitchFamily="34" charset="0"/>
            </a:endParaRPr>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5"/>
          <p:cNvSpPr>
            <a:spLocks noGrp="1" noChangeArrowheads="1"/>
          </p:cNvSpPr>
          <p:nvPr>
            <p:ph type="title"/>
          </p:nvPr>
        </p:nvSpPr>
        <p:spPr>
          <a:xfrm>
            <a:off x="534988" y="360363"/>
            <a:ext cx="8285162" cy="536575"/>
          </a:xfrm>
        </p:spPr>
        <p:txBody>
          <a:bodyPr lIns="92075" tIns="46038" rIns="92075" bIns="46038">
            <a:spAutoFit/>
          </a:bodyPr>
          <a:lstStyle/>
          <a:p>
            <a:pPr algn="ctr">
              <a:lnSpc>
                <a:spcPct val="90000"/>
              </a:lnSpc>
              <a:defRPr/>
            </a:pPr>
            <a:r>
              <a:rPr lang="en-US" altLang="zh-CN" sz="3200" dirty="0">
                <a:solidFill>
                  <a:schemeClr val="tx1"/>
                </a:solidFill>
                <a:effectLst/>
                <a:latin typeface="+mn-lt"/>
                <a:ea typeface="黑体" panose="02010609060101010101" pitchFamily="49" charset="-122"/>
                <a:cs typeface="Times New Roman" panose="02020603050405020304" pitchFamily="18" charset="0"/>
              </a:rPr>
              <a:t>Heuristic algorithms for SAT/</a:t>
            </a:r>
            <a:r>
              <a:rPr lang="en-US" altLang="zh-CN" sz="3200" dirty="0" err="1">
                <a:solidFill>
                  <a:schemeClr val="tx1"/>
                </a:solidFill>
                <a:effectLst/>
                <a:latin typeface="+mn-lt"/>
                <a:ea typeface="黑体" panose="02010609060101010101" pitchFamily="49" charset="-122"/>
                <a:cs typeface="Times New Roman" panose="02020603050405020304" pitchFamily="18" charset="0"/>
              </a:rPr>
              <a:t>MaxSAT</a:t>
            </a:r>
            <a:endParaRPr lang="zh-CN" altLang="en-US" sz="3200" dirty="0">
              <a:solidFill>
                <a:schemeClr val="tx1"/>
              </a:solidFill>
              <a:effectLst/>
              <a:latin typeface="+mn-lt"/>
              <a:ea typeface="黑体" panose="02010609060101010101" pitchFamily="49" charset="-122"/>
              <a:cs typeface="Times New Roman" panose="02020603050405020304" pitchFamily="18" charset="0"/>
            </a:endParaRPr>
          </a:p>
        </p:txBody>
      </p:sp>
      <p:sp>
        <p:nvSpPr>
          <p:cNvPr id="115715"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981075"/>
            <a:ext cx="7705725" cy="1385888"/>
          </a:xfrm>
        </p:spPr>
        <p:txBody>
          <a:bodyPr lIns="92075" tIns="46038" rIns="92075" bIns="46038">
            <a:spAutoFit/>
          </a:bodyPr>
          <a:lstStyle/>
          <a:p>
            <a:pPr marL="0" indent="0">
              <a:buFontTx/>
              <a:buNone/>
              <a:defRPr/>
            </a:pPr>
            <a:r>
              <a:rPr lang="en-US" altLang="zh-CN" sz="2800" dirty="0">
                <a:cs typeface="Times New Roman" pitchFamily="18" charset="0"/>
              </a:rPr>
              <a:t>Heuristic algorithms solve SAT/</a:t>
            </a:r>
            <a:r>
              <a:rPr lang="en-US" altLang="zh-CN" sz="2800" dirty="0" err="1">
                <a:cs typeface="Times New Roman" pitchFamily="18" charset="0"/>
              </a:rPr>
              <a:t>MaxSAT</a:t>
            </a:r>
            <a:r>
              <a:rPr lang="en-US" altLang="zh-CN" sz="2800" dirty="0">
                <a:cs typeface="Times New Roman" pitchFamily="18" charset="0"/>
              </a:rPr>
              <a:t> </a:t>
            </a:r>
            <a:r>
              <a:rPr lang="en-US" altLang="zh-CN" sz="2800" dirty="0">
                <a:solidFill>
                  <a:srgbClr val="FFFF00"/>
                </a:solidFill>
                <a:cs typeface="Times New Roman" pitchFamily="18" charset="0"/>
              </a:rPr>
              <a:t>practically</a:t>
            </a:r>
            <a:r>
              <a:rPr lang="en-US" altLang="zh-CN" sz="2800" dirty="0">
                <a:cs typeface="Times New Roman" pitchFamily="18" charset="0"/>
              </a:rPr>
              <a:t>, but either do not guarantee the </a:t>
            </a:r>
            <a:r>
              <a:rPr lang="en-US" altLang="zh-CN" sz="2800" dirty="0">
                <a:solidFill>
                  <a:srgbClr val="FF0000"/>
                </a:solidFill>
                <a:cs typeface="Times New Roman" pitchFamily="18" charset="0"/>
              </a:rPr>
              <a:t>correctness</a:t>
            </a:r>
            <a:r>
              <a:rPr lang="en-US" altLang="zh-CN" sz="2800" dirty="0">
                <a:cs typeface="Times New Roman" pitchFamily="18" charset="0"/>
              </a:rPr>
              <a:t> or do not guarantee </a:t>
            </a:r>
            <a:r>
              <a:rPr lang="en-US" altLang="zh-CN" sz="2800" dirty="0">
                <a:solidFill>
                  <a:srgbClr val="FF0000"/>
                </a:solidFill>
                <a:cs typeface="Times New Roman" pitchFamily="18" charset="0"/>
              </a:rPr>
              <a:t>efficiency</a:t>
            </a:r>
            <a:r>
              <a:rPr lang="en-US" altLang="zh-CN" sz="2800" dirty="0">
                <a:cs typeface="Times New Roman" pitchFamily="18" charset="0"/>
              </a:rPr>
              <a:t>. </a:t>
            </a:r>
          </a:p>
        </p:txBody>
      </p:sp>
      <p:sp>
        <p:nvSpPr>
          <p:cNvPr id="90115" name="Rectangle 5"/>
          <p:cNvSpPr>
            <a:spLocks noGrp="1" noChangeArrowheads="1"/>
          </p:cNvSpPr>
          <p:nvPr>
            <p:ph type="title"/>
          </p:nvPr>
        </p:nvSpPr>
        <p:spPr>
          <a:xfrm>
            <a:off x="534988" y="360363"/>
            <a:ext cx="8285162" cy="536575"/>
          </a:xfrm>
        </p:spPr>
        <p:txBody>
          <a:bodyPr lIns="92075" tIns="46038" rIns="92075" bIns="46038">
            <a:spAutoFit/>
          </a:bodyPr>
          <a:lstStyle/>
          <a:p>
            <a:pPr algn="ctr">
              <a:lnSpc>
                <a:spcPct val="90000"/>
              </a:lnSpc>
              <a:defRPr/>
            </a:pPr>
            <a:r>
              <a:rPr lang="en-US" altLang="zh-CN" sz="3200" dirty="0">
                <a:solidFill>
                  <a:schemeClr val="tx1"/>
                </a:solidFill>
                <a:effectLst/>
                <a:latin typeface="+mn-lt"/>
                <a:ea typeface="黑体" panose="02010609060101010101" pitchFamily="49" charset="-122"/>
                <a:cs typeface="Times New Roman" panose="02020603050405020304" pitchFamily="18" charset="0"/>
              </a:rPr>
              <a:t>Heuristic algorithms for SAT/</a:t>
            </a:r>
            <a:r>
              <a:rPr lang="en-US" altLang="zh-CN" sz="3200" dirty="0" err="1">
                <a:solidFill>
                  <a:schemeClr val="tx1"/>
                </a:solidFill>
                <a:effectLst/>
                <a:latin typeface="+mn-lt"/>
                <a:ea typeface="黑体" panose="02010609060101010101" pitchFamily="49" charset="-122"/>
                <a:cs typeface="Times New Roman" panose="02020603050405020304" pitchFamily="18" charset="0"/>
              </a:rPr>
              <a:t>MaxSAT</a:t>
            </a:r>
            <a:endParaRPr lang="zh-CN" altLang="en-US" sz="3200" dirty="0">
              <a:solidFill>
                <a:schemeClr val="tx1"/>
              </a:solidFill>
              <a:effectLst/>
              <a:latin typeface="+mn-lt"/>
              <a:ea typeface="黑体" panose="02010609060101010101" pitchFamily="49" charset="-122"/>
              <a:cs typeface="Times New Roman" panose="02020603050405020304" pitchFamily="18" charset="0"/>
            </a:endParaRPr>
          </a:p>
        </p:txBody>
      </p:sp>
      <p:sp>
        <p:nvSpPr>
          <p:cNvPr id="116740"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981075"/>
            <a:ext cx="7705725" cy="1385888"/>
          </a:xfrm>
        </p:spPr>
        <p:txBody>
          <a:bodyPr lIns="92075" tIns="46038" rIns="92075" bIns="46038">
            <a:spAutoFit/>
          </a:bodyPr>
          <a:lstStyle/>
          <a:p>
            <a:pPr marL="0" indent="0">
              <a:buFontTx/>
              <a:buNone/>
              <a:defRPr/>
            </a:pPr>
            <a:r>
              <a:rPr lang="en-US" altLang="zh-CN" sz="2800" dirty="0">
                <a:cs typeface="Times New Roman" pitchFamily="18" charset="0"/>
              </a:rPr>
              <a:t>Heuristic algorithms solve SAT/</a:t>
            </a:r>
            <a:r>
              <a:rPr lang="en-US" altLang="zh-CN" sz="2800" dirty="0" err="1">
                <a:cs typeface="Times New Roman" pitchFamily="18" charset="0"/>
              </a:rPr>
              <a:t>MaxSAT</a:t>
            </a:r>
            <a:r>
              <a:rPr lang="en-US" altLang="zh-CN" sz="2800" dirty="0">
                <a:cs typeface="Times New Roman" pitchFamily="18" charset="0"/>
              </a:rPr>
              <a:t> </a:t>
            </a:r>
            <a:r>
              <a:rPr lang="en-US" altLang="zh-CN" sz="2800" dirty="0">
                <a:solidFill>
                  <a:srgbClr val="FFFF00"/>
                </a:solidFill>
                <a:cs typeface="Times New Roman" pitchFamily="18" charset="0"/>
              </a:rPr>
              <a:t>practically</a:t>
            </a:r>
            <a:r>
              <a:rPr lang="en-US" altLang="zh-CN" sz="2800" dirty="0">
                <a:cs typeface="Times New Roman" pitchFamily="18" charset="0"/>
              </a:rPr>
              <a:t>, but either do not guarantee the </a:t>
            </a:r>
            <a:r>
              <a:rPr lang="en-US" altLang="zh-CN" sz="2800" dirty="0">
                <a:solidFill>
                  <a:srgbClr val="FF0000"/>
                </a:solidFill>
                <a:cs typeface="Times New Roman" pitchFamily="18" charset="0"/>
              </a:rPr>
              <a:t>correctness</a:t>
            </a:r>
            <a:r>
              <a:rPr lang="en-US" altLang="zh-CN" sz="2800" dirty="0">
                <a:cs typeface="Times New Roman" pitchFamily="18" charset="0"/>
              </a:rPr>
              <a:t> or do not guarantee </a:t>
            </a:r>
            <a:r>
              <a:rPr lang="en-US" altLang="zh-CN" sz="2800" dirty="0">
                <a:solidFill>
                  <a:srgbClr val="FF0000"/>
                </a:solidFill>
                <a:cs typeface="Times New Roman" pitchFamily="18" charset="0"/>
              </a:rPr>
              <a:t>efficiency</a:t>
            </a:r>
            <a:r>
              <a:rPr lang="en-US" altLang="zh-CN" sz="2800" dirty="0">
                <a:cs typeface="Times New Roman" pitchFamily="18" charset="0"/>
              </a:rPr>
              <a:t>. </a:t>
            </a:r>
          </a:p>
        </p:txBody>
      </p:sp>
      <p:sp>
        <p:nvSpPr>
          <p:cNvPr id="90115" name="Rectangle 5"/>
          <p:cNvSpPr>
            <a:spLocks noGrp="1" noChangeArrowheads="1"/>
          </p:cNvSpPr>
          <p:nvPr>
            <p:ph type="title"/>
          </p:nvPr>
        </p:nvSpPr>
        <p:spPr>
          <a:xfrm>
            <a:off x="534988" y="360363"/>
            <a:ext cx="8285162" cy="536575"/>
          </a:xfrm>
        </p:spPr>
        <p:txBody>
          <a:bodyPr lIns="92075" tIns="46038" rIns="92075" bIns="46038">
            <a:spAutoFit/>
          </a:bodyPr>
          <a:lstStyle/>
          <a:p>
            <a:pPr algn="ctr">
              <a:lnSpc>
                <a:spcPct val="90000"/>
              </a:lnSpc>
              <a:defRPr/>
            </a:pPr>
            <a:r>
              <a:rPr lang="en-US" altLang="zh-CN" sz="3200" dirty="0">
                <a:solidFill>
                  <a:schemeClr val="tx1"/>
                </a:solidFill>
                <a:effectLst/>
                <a:latin typeface="+mn-lt"/>
                <a:ea typeface="黑体" panose="02010609060101010101" pitchFamily="49" charset="-122"/>
                <a:cs typeface="Times New Roman" panose="02020603050405020304" pitchFamily="18" charset="0"/>
              </a:rPr>
              <a:t>Heuristic algorithms for SAT/</a:t>
            </a:r>
            <a:r>
              <a:rPr lang="en-US" altLang="zh-CN" sz="3200" dirty="0" err="1">
                <a:solidFill>
                  <a:schemeClr val="tx1"/>
                </a:solidFill>
                <a:effectLst/>
                <a:latin typeface="+mn-lt"/>
                <a:ea typeface="黑体" panose="02010609060101010101" pitchFamily="49" charset="-122"/>
                <a:cs typeface="Times New Roman" panose="02020603050405020304" pitchFamily="18" charset="0"/>
              </a:rPr>
              <a:t>MaxSAT</a:t>
            </a:r>
            <a:endParaRPr lang="zh-CN" altLang="en-US" sz="3200" dirty="0">
              <a:solidFill>
                <a:schemeClr val="tx1"/>
              </a:solidFill>
              <a:effectLst/>
              <a:latin typeface="+mn-lt"/>
              <a:ea typeface="黑体" panose="02010609060101010101" pitchFamily="49" charset="-122"/>
              <a:cs typeface="Times New Roman" panose="02020603050405020304" pitchFamily="18" charset="0"/>
            </a:endParaRPr>
          </a:p>
        </p:txBody>
      </p:sp>
      <p:sp>
        <p:nvSpPr>
          <p:cNvPr id="117764"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 name="TextBox 4"/>
          <p:cNvSpPr txBox="1">
            <a:spLocks noChangeArrowheads="1"/>
          </p:cNvSpPr>
          <p:nvPr/>
        </p:nvSpPr>
        <p:spPr bwMode="auto">
          <a:xfrm>
            <a:off x="587375" y="2420938"/>
            <a:ext cx="80168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marL="342900" indent="-342900">
              <a:spcBef>
                <a:spcPct val="0"/>
              </a:spcBef>
              <a:buClrTx/>
              <a:buSzTx/>
              <a:buFont typeface="Wingdings" panose="05000000000000000000" pitchFamily="2" charset="2"/>
              <a:buChar char="u"/>
              <a:defRPr/>
            </a:pPr>
            <a:r>
              <a:rPr lang="en-US" altLang="zh-CN" sz="2800" dirty="0">
                <a:latin typeface="+mn-lt"/>
                <a:cs typeface="Times New Roman" panose="02020603050405020304" pitchFamily="18" charset="0"/>
              </a:rPr>
              <a:t> A </a:t>
            </a:r>
            <a:r>
              <a:rPr lang="en-US" altLang="zh-CN" sz="2800" dirty="0">
                <a:solidFill>
                  <a:srgbClr val="FFFF00"/>
                </a:solidFill>
                <a:latin typeface="+mn-lt"/>
                <a:cs typeface="Times New Roman" panose="02020603050405020304" pitchFamily="18" charset="0"/>
              </a:rPr>
              <a:t>large collection </a:t>
            </a:r>
            <a:r>
              <a:rPr lang="en-US" altLang="zh-CN" sz="2800" dirty="0">
                <a:latin typeface="+mn-lt"/>
                <a:cs typeface="Times New Roman" panose="02020603050405020304" pitchFamily="18" charset="0"/>
              </a:rPr>
              <a:t>of SAT/</a:t>
            </a:r>
            <a:r>
              <a:rPr lang="en-US" altLang="zh-CN" sz="2800" dirty="0" err="1">
                <a:latin typeface="+mn-lt"/>
                <a:cs typeface="Times New Roman" panose="02020603050405020304" pitchFamily="18" charset="0"/>
              </a:rPr>
              <a:t>MaxSAT</a:t>
            </a:r>
            <a:r>
              <a:rPr lang="en-US" altLang="zh-CN" sz="2800" dirty="0">
                <a:latin typeface="+mn-lt"/>
                <a:cs typeface="Times New Roman" panose="02020603050405020304" pitchFamily="18" charset="0"/>
              </a:rPr>
              <a:t> Solvers</a:t>
            </a:r>
          </a:p>
        </p:txBody>
      </p:sp>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981075"/>
            <a:ext cx="7705725" cy="1385888"/>
          </a:xfrm>
        </p:spPr>
        <p:txBody>
          <a:bodyPr lIns="92075" tIns="46038" rIns="92075" bIns="46038">
            <a:spAutoFit/>
          </a:bodyPr>
          <a:lstStyle/>
          <a:p>
            <a:pPr marL="0" indent="0">
              <a:buFontTx/>
              <a:buNone/>
              <a:defRPr/>
            </a:pPr>
            <a:r>
              <a:rPr lang="en-US" altLang="zh-CN" sz="2800" dirty="0">
                <a:cs typeface="Times New Roman" pitchFamily="18" charset="0"/>
              </a:rPr>
              <a:t>Heuristic algorithms solve SAT/</a:t>
            </a:r>
            <a:r>
              <a:rPr lang="en-US" altLang="zh-CN" sz="2800" dirty="0" err="1">
                <a:cs typeface="Times New Roman" pitchFamily="18" charset="0"/>
              </a:rPr>
              <a:t>MaxSAT</a:t>
            </a:r>
            <a:r>
              <a:rPr lang="en-US" altLang="zh-CN" sz="2800" dirty="0">
                <a:cs typeface="Times New Roman" pitchFamily="18" charset="0"/>
              </a:rPr>
              <a:t> </a:t>
            </a:r>
            <a:r>
              <a:rPr lang="en-US" altLang="zh-CN" sz="2800" dirty="0">
                <a:solidFill>
                  <a:srgbClr val="FFFF00"/>
                </a:solidFill>
                <a:cs typeface="Times New Roman" pitchFamily="18" charset="0"/>
              </a:rPr>
              <a:t>practically</a:t>
            </a:r>
            <a:r>
              <a:rPr lang="en-US" altLang="zh-CN" sz="2800" dirty="0">
                <a:cs typeface="Times New Roman" pitchFamily="18" charset="0"/>
              </a:rPr>
              <a:t>, but either do not guarantee the </a:t>
            </a:r>
            <a:r>
              <a:rPr lang="en-US" altLang="zh-CN" sz="2800" dirty="0">
                <a:solidFill>
                  <a:srgbClr val="FF0000"/>
                </a:solidFill>
                <a:cs typeface="Times New Roman" pitchFamily="18" charset="0"/>
              </a:rPr>
              <a:t>correctness</a:t>
            </a:r>
            <a:r>
              <a:rPr lang="en-US" altLang="zh-CN" sz="2800" dirty="0">
                <a:cs typeface="Times New Roman" pitchFamily="18" charset="0"/>
              </a:rPr>
              <a:t> or do not guarantee </a:t>
            </a:r>
            <a:r>
              <a:rPr lang="en-US" altLang="zh-CN" sz="2800" dirty="0">
                <a:solidFill>
                  <a:srgbClr val="FF0000"/>
                </a:solidFill>
                <a:cs typeface="Times New Roman" pitchFamily="18" charset="0"/>
              </a:rPr>
              <a:t>efficiency</a:t>
            </a:r>
            <a:r>
              <a:rPr lang="en-US" altLang="zh-CN" sz="2800" dirty="0">
                <a:cs typeface="Times New Roman" pitchFamily="18" charset="0"/>
              </a:rPr>
              <a:t>. </a:t>
            </a:r>
          </a:p>
        </p:txBody>
      </p:sp>
      <p:sp>
        <p:nvSpPr>
          <p:cNvPr id="90115" name="Rectangle 5"/>
          <p:cNvSpPr>
            <a:spLocks noGrp="1" noChangeArrowheads="1"/>
          </p:cNvSpPr>
          <p:nvPr>
            <p:ph type="title"/>
          </p:nvPr>
        </p:nvSpPr>
        <p:spPr>
          <a:xfrm>
            <a:off x="534988" y="360363"/>
            <a:ext cx="8285162" cy="536575"/>
          </a:xfrm>
        </p:spPr>
        <p:txBody>
          <a:bodyPr lIns="92075" tIns="46038" rIns="92075" bIns="46038">
            <a:spAutoFit/>
          </a:bodyPr>
          <a:lstStyle/>
          <a:p>
            <a:pPr algn="ctr">
              <a:lnSpc>
                <a:spcPct val="90000"/>
              </a:lnSpc>
              <a:defRPr/>
            </a:pPr>
            <a:r>
              <a:rPr lang="en-US" altLang="zh-CN" sz="3200" dirty="0">
                <a:solidFill>
                  <a:schemeClr val="tx1"/>
                </a:solidFill>
                <a:effectLst/>
                <a:latin typeface="+mn-lt"/>
                <a:ea typeface="黑体" panose="02010609060101010101" pitchFamily="49" charset="-122"/>
                <a:cs typeface="Times New Roman" panose="02020603050405020304" pitchFamily="18" charset="0"/>
              </a:rPr>
              <a:t>Heuristic algorithms for SAT/</a:t>
            </a:r>
            <a:r>
              <a:rPr lang="en-US" altLang="zh-CN" sz="3200" dirty="0" err="1">
                <a:solidFill>
                  <a:schemeClr val="tx1"/>
                </a:solidFill>
                <a:effectLst/>
                <a:latin typeface="+mn-lt"/>
                <a:ea typeface="黑体" panose="02010609060101010101" pitchFamily="49" charset="-122"/>
                <a:cs typeface="Times New Roman" panose="02020603050405020304" pitchFamily="18" charset="0"/>
              </a:rPr>
              <a:t>MaxSAT</a:t>
            </a:r>
            <a:endParaRPr lang="zh-CN" altLang="en-US" sz="3200" dirty="0">
              <a:solidFill>
                <a:schemeClr val="tx1"/>
              </a:solidFill>
              <a:effectLst/>
              <a:latin typeface="+mn-lt"/>
              <a:ea typeface="黑体" panose="02010609060101010101" pitchFamily="49" charset="-122"/>
              <a:cs typeface="Times New Roman" panose="02020603050405020304" pitchFamily="18" charset="0"/>
            </a:endParaRPr>
          </a:p>
        </p:txBody>
      </p:sp>
      <p:sp>
        <p:nvSpPr>
          <p:cNvPr id="118788"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 name="TextBox 4"/>
          <p:cNvSpPr txBox="1">
            <a:spLocks noChangeArrowheads="1"/>
          </p:cNvSpPr>
          <p:nvPr/>
        </p:nvSpPr>
        <p:spPr bwMode="auto">
          <a:xfrm>
            <a:off x="587375" y="2997200"/>
            <a:ext cx="80168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marL="342900" indent="-342900">
              <a:spcBef>
                <a:spcPct val="0"/>
              </a:spcBef>
              <a:buClrTx/>
              <a:buSzTx/>
              <a:buFont typeface="Wingdings" panose="05000000000000000000" pitchFamily="2" charset="2"/>
              <a:buChar char="u"/>
              <a:defRPr/>
            </a:pPr>
            <a:r>
              <a:rPr lang="en-US" altLang="zh-CN" sz="2800" dirty="0">
                <a:latin typeface="+mn-lt"/>
                <a:cs typeface="Times New Roman" panose="02020603050405020304" pitchFamily="18" charset="0"/>
              </a:rPr>
              <a:t> Solving most practical SAT instances </a:t>
            </a:r>
            <a:r>
              <a:rPr lang="en-US" altLang="zh-CN" sz="2800" dirty="0">
                <a:solidFill>
                  <a:srgbClr val="FFFF00"/>
                </a:solidFill>
                <a:latin typeface="+mn-lt"/>
                <a:cs typeface="Times New Roman" panose="02020603050405020304" pitchFamily="18" charset="0"/>
              </a:rPr>
              <a:t>efficiently</a:t>
            </a:r>
          </a:p>
        </p:txBody>
      </p:sp>
      <p:sp>
        <p:nvSpPr>
          <p:cNvPr id="8" name="TextBox 4"/>
          <p:cNvSpPr txBox="1">
            <a:spLocks noChangeArrowheads="1"/>
          </p:cNvSpPr>
          <p:nvPr/>
        </p:nvSpPr>
        <p:spPr bwMode="auto">
          <a:xfrm>
            <a:off x="587375" y="2420938"/>
            <a:ext cx="80168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marL="342900" indent="-342900">
              <a:spcBef>
                <a:spcPct val="0"/>
              </a:spcBef>
              <a:buClrTx/>
              <a:buSzTx/>
              <a:buFont typeface="Wingdings" panose="05000000000000000000" pitchFamily="2" charset="2"/>
              <a:buChar char="u"/>
              <a:defRPr/>
            </a:pPr>
            <a:r>
              <a:rPr lang="en-US" altLang="zh-CN" sz="2800" dirty="0">
                <a:latin typeface="+mn-lt"/>
                <a:cs typeface="Times New Roman" panose="02020603050405020304" pitchFamily="18" charset="0"/>
              </a:rPr>
              <a:t> A </a:t>
            </a:r>
            <a:r>
              <a:rPr lang="en-US" altLang="zh-CN" sz="2800" dirty="0">
                <a:solidFill>
                  <a:srgbClr val="FFFF00"/>
                </a:solidFill>
                <a:latin typeface="+mn-lt"/>
                <a:cs typeface="Times New Roman" panose="02020603050405020304" pitchFamily="18" charset="0"/>
              </a:rPr>
              <a:t>large collection </a:t>
            </a:r>
            <a:r>
              <a:rPr lang="en-US" altLang="zh-CN" sz="2800" dirty="0">
                <a:latin typeface="+mn-lt"/>
                <a:cs typeface="Times New Roman" panose="02020603050405020304" pitchFamily="18" charset="0"/>
              </a:rPr>
              <a:t>of SAT/</a:t>
            </a:r>
            <a:r>
              <a:rPr lang="en-US" altLang="zh-CN" sz="2800" dirty="0" err="1">
                <a:latin typeface="+mn-lt"/>
                <a:cs typeface="Times New Roman" panose="02020603050405020304" pitchFamily="18" charset="0"/>
              </a:rPr>
              <a:t>MaxSAT</a:t>
            </a:r>
            <a:r>
              <a:rPr lang="en-US" altLang="zh-CN" sz="2800" dirty="0">
                <a:latin typeface="+mn-lt"/>
                <a:cs typeface="Times New Roman" panose="02020603050405020304" pitchFamily="18" charset="0"/>
              </a:rPr>
              <a:t> Solvers</a:t>
            </a:r>
          </a:p>
        </p:txBody>
      </p:sp>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981075"/>
            <a:ext cx="7705725" cy="1385888"/>
          </a:xfrm>
        </p:spPr>
        <p:txBody>
          <a:bodyPr lIns="92075" tIns="46038" rIns="92075" bIns="46038">
            <a:spAutoFit/>
          </a:bodyPr>
          <a:lstStyle/>
          <a:p>
            <a:pPr marL="0" indent="0">
              <a:buFontTx/>
              <a:buNone/>
              <a:defRPr/>
            </a:pPr>
            <a:r>
              <a:rPr lang="en-US" altLang="zh-CN" sz="2800" dirty="0">
                <a:cs typeface="Times New Roman" pitchFamily="18" charset="0"/>
              </a:rPr>
              <a:t>Heuristic algorithms solve SAT/</a:t>
            </a:r>
            <a:r>
              <a:rPr lang="en-US" altLang="zh-CN" sz="2800" dirty="0" err="1">
                <a:cs typeface="Times New Roman" pitchFamily="18" charset="0"/>
              </a:rPr>
              <a:t>MaxSAT</a:t>
            </a:r>
            <a:r>
              <a:rPr lang="en-US" altLang="zh-CN" sz="2800" dirty="0">
                <a:cs typeface="Times New Roman" pitchFamily="18" charset="0"/>
              </a:rPr>
              <a:t> </a:t>
            </a:r>
            <a:r>
              <a:rPr lang="en-US" altLang="zh-CN" sz="2800" dirty="0">
                <a:solidFill>
                  <a:srgbClr val="FFFF00"/>
                </a:solidFill>
                <a:cs typeface="Times New Roman" pitchFamily="18" charset="0"/>
              </a:rPr>
              <a:t>practically</a:t>
            </a:r>
            <a:r>
              <a:rPr lang="en-US" altLang="zh-CN" sz="2800" dirty="0">
                <a:cs typeface="Times New Roman" pitchFamily="18" charset="0"/>
              </a:rPr>
              <a:t>, but either do not guarantee the </a:t>
            </a:r>
            <a:r>
              <a:rPr lang="en-US" altLang="zh-CN" sz="2800" dirty="0">
                <a:solidFill>
                  <a:srgbClr val="FF0000"/>
                </a:solidFill>
                <a:cs typeface="Times New Roman" pitchFamily="18" charset="0"/>
              </a:rPr>
              <a:t>correctness</a:t>
            </a:r>
            <a:r>
              <a:rPr lang="en-US" altLang="zh-CN" sz="2800" dirty="0">
                <a:cs typeface="Times New Roman" pitchFamily="18" charset="0"/>
              </a:rPr>
              <a:t> or do not guarantee </a:t>
            </a:r>
            <a:r>
              <a:rPr lang="en-US" altLang="zh-CN" sz="2800" dirty="0">
                <a:solidFill>
                  <a:srgbClr val="FF0000"/>
                </a:solidFill>
                <a:cs typeface="Times New Roman" pitchFamily="18" charset="0"/>
              </a:rPr>
              <a:t>efficiency</a:t>
            </a:r>
            <a:r>
              <a:rPr lang="en-US" altLang="zh-CN" sz="2800" dirty="0">
                <a:cs typeface="Times New Roman" pitchFamily="18" charset="0"/>
              </a:rPr>
              <a:t>. </a:t>
            </a:r>
          </a:p>
        </p:txBody>
      </p:sp>
      <p:sp>
        <p:nvSpPr>
          <p:cNvPr id="90115" name="Rectangle 5"/>
          <p:cNvSpPr>
            <a:spLocks noGrp="1" noChangeArrowheads="1"/>
          </p:cNvSpPr>
          <p:nvPr>
            <p:ph type="title"/>
          </p:nvPr>
        </p:nvSpPr>
        <p:spPr>
          <a:xfrm>
            <a:off x="534988" y="360363"/>
            <a:ext cx="8285162" cy="536575"/>
          </a:xfrm>
        </p:spPr>
        <p:txBody>
          <a:bodyPr lIns="92075" tIns="46038" rIns="92075" bIns="46038">
            <a:spAutoFit/>
          </a:bodyPr>
          <a:lstStyle/>
          <a:p>
            <a:pPr algn="ctr">
              <a:lnSpc>
                <a:spcPct val="90000"/>
              </a:lnSpc>
              <a:defRPr/>
            </a:pPr>
            <a:r>
              <a:rPr lang="en-US" altLang="zh-CN" sz="3200" dirty="0">
                <a:solidFill>
                  <a:schemeClr val="tx1"/>
                </a:solidFill>
                <a:effectLst/>
                <a:latin typeface="+mn-lt"/>
                <a:ea typeface="黑体" panose="02010609060101010101" pitchFamily="49" charset="-122"/>
                <a:cs typeface="Times New Roman" panose="02020603050405020304" pitchFamily="18" charset="0"/>
              </a:rPr>
              <a:t>Heuristic algorithms for SAT/</a:t>
            </a:r>
            <a:r>
              <a:rPr lang="en-US" altLang="zh-CN" sz="3200" dirty="0" err="1">
                <a:solidFill>
                  <a:schemeClr val="tx1"/>
                </a:solidFill>
                <a:effectLst/>
                <a:latin typeface="+mn-lt"/>
                <a:ea typeface="黑体" panose="02010609060101010101" pitchFamily="49" charset="-122"/>
                <a:cs typeface="Times New Roman" panose="02020603050405020304" pitchFamily="18" charset="0"/>
              </a:rPr>
              <a:t>MaxSAT</a:t>
            </a:r>
            <a:endParaRPr lang="zh-CN" altLang="en-US" sz="3200" dirty="0">
              <a:solidFill>
                <a:schemeClr val="tx1"/>
              </a:solidFill>
              <a:effectLst/>
              <a:latin typeface="+mn-lt"/>
              <a:ea typeface="黑体" panose="02010609060101010101" pitchFamily="49" charset="-122"/>
              <a:cs typeface="Times New Roman" panose="02020603050405020304" pitchFamily="18" charset="0"/>
            </a:endParaRPr>
          </a:p>
        </p:txBody>
      </p:sp>
      <p:sp>
        <p:nvSpPr>
          <p:cNvPr id="119812"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 name="TextBox 4"/>
          <p:cNvSpPr txBox="1">
            <a:spLocks noChangeArrowheads="1"/>
          </p:cNvSpPr>
          <p:nvPr/>
        </p:nvSpPr>
        <p:spPr bwMode="auto">
          <a:xfrm>
            <a:off x="587375" y="3644900"/>
            <a:ext cx="801687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marL="342900" indent="-342900">
              <a:spcBef>
                <a:spcPct val="0"/>
              </a:spcBef>
              <a:buClrTx/>
              <a:buSzTx/>
              <a:buFont typeface="Wingdings" panose="05000000000000000000" pitchFamily="2" charset="2"/>
              <a:buChar char="u"/>
              <a:defRPr/>
            </a:pPr>
            <a:r>
              <a:rPr lang="en-US" altLang="zh-CN" sz="2800" dirty="0">
                <a:latin typeface="+mn-lt"/>
                <a:cs typeface="Times New Roman" panose="02020603050405020304" pitchFamily="18" charset="0"/>
              </a:rPr>
              <a:t> Can solve instances of millions of variables and clauses;</a:t>
            </a:r>
          </a:p>
        </p:txBody>
      </p:sp>
      <p:sp>
        <p:nvSpPr>
          <p:cNvPr id="7" name="TextBox 4"/>
          <p:cNvSpPr txBox="1">
            <a:spLocks noChangeArrowheads="1"/>
          </p:cNvSpPr>
          <p:nvPr/>
        </p:nvSpPr>
        <p:spPr bwMode="auto">
          <a:xfrm>
            <a:off x="587375" y="2997200"/>
            <a:ext cx="80168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marL="342900" indent="-342900">
              <a:spcBef>
                <a:spcPct val="0"/>
              </a:spcBef>
              <a:buClrTx/>
              <a:buSzTx/>
              <a:buFont typeface="Wingdings" panose="05000000000000000000" pitchFamily="2" charset="2"/>
              <a:buChar char="u"/>
              <a:defRPr/>
            </a:pPr>
            <a:r>
              <a:rPr lang="en-US" altLang="zh-CN" sz="2800" dirty="0">
                <a:latin typeface="+mn-lt"/>
                <a:cs typeface="Times New Roman" panose="02020603050405020304" pitchFamily="18" charset="0"/>
              </a:rPr>
              <a:t> Solving most practical SAT instances </a:t>
            </a:r>
            <a:r>
              <a:rPr lang="en-US" altLang="zh-CN" sz="2800" dirty="0">
                <a:solidFill>
                  <a:srgbClr val="FFFF00"/>
                </a:solidFill>
                <a:latin typeface="+mn-lt"/>
                <a:cs typeface="Times New Roman" panose="02020603050405020304" pitchFamily="18" charset="0"/>
              </a:rPr>
              <a:t>efficiently</a:t>
            </a:r>
          </a:p>
        </p:txBody>
      </p:sp>
      <p:sp>
        <p:nvSpPr>
          <p:cNvPr id="8" name="TextBox 4"/>
          <p:cNvSpPr txBox="1">
            <a:spLocks noChangeArrowheads="1"/>
          </p:cNvSpPr>
          <p:nvPr/>
        </p:nvSpPr>
        <p:spPr bwMode="auto">
          <a:xfrm>
            <a:off x="587375" y="2420938"/>
            <a:ext cx="80168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marL="342900" indent="-342900">
              <a:spcBef>
                <a:spcPct val="0"/>
              </a:spcBef>
              <a:buClrTx/>
              <a:buSzTx/>
              <a:buFont typeface="Wingdings" panose="05000000000000000000" pitchFamily="2" charset="2"/>
              <a:buChar char="u"/>
              <a:defRPr/>
            </a:pPr>
            <a:r>
              <a:rPr lang="en-US" altLang="zh-CN" sz="2800" dirty="0">
                <a:latin typeface="+mn-lt"/>
                <a:cs typeface="Times New Roman" panose="02020603050405020304" pitchFamily="18" charset="0"/>
              </a:rPr>
              <a:t> A </a:t>
            </a:r>
            <a:r>
              <a:rPr lang="en-US" altLang="zh-CN" sz="2800" dirty="0">
                <a:solidFill>
                  <a:srgbClr val="FFFF00"/>
                </a:solidFill>
                <a:latin typeface="+mn-lt"/>
                <a:cs typeface="Times New Roman" panose="02020603050405020304" pitchFamily="18" charset="0"/>
              </a:rPr>
              <a:t>large collection </a:t>
            </a:r>
            <a:r>
              <a:rPr lang="en-US" altLang="zh-CN" sz="2800" dirty="0">
                <a:latin typeface="+mn-lt"/>
                <a:cs typeface="Times New Roman" panose="02020603050405020304" pitchFamily="18" charset="0"/>
              </a:rPr>
              <a:t>of SAT/</a:t>
            </a:r>
            <a:r>
              <a:rPr lang="en-US" altLang="zh-CN" sz="2800" dirty="0" err="1">
                <a:latin typeface="+mn-lt"/>
                <a:cs typeface="Times New Roman" panose="02020603050405020304" pitchFamily="18" charset="0"/>
              </a:rPr>
              <a:t>MaxSAT</a:t>
            </a:r>
            <a:r>
              <a:rPr lang="en-US" altLang="zh-CN" sz="2800" dirty="0">
                <a:latin typeface="+mn-lt"/>
                <a:cs typeface="Times New Roman" panose="02020603050405020304" pitchFamily="18" charset="0"/>
              </a:rPr>
              <a:t> Solvers</a:t>
            </a:r>
          </a:p>
        </p:txBody>
      </p:sp>
    </p:spTree>
    <p:extLst>
      <p:ext uri="{BB962C8B-B14F-4D97-AF65-F5344CB8AC3E}">
        <p14:creationId xmlns:p14="http://schemas.microsoft.com/office/powerpoint/2010/main" val="3636301975"/>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682625" y="981075"/>
            <a:ext cx="7705725" cy="1385888"/>
          </a:xfrm>
        </p:spPr>
        <p:txBody>
          <a:bodyPr lIns="92075" tIns="46038" rIns="92075" bIns="46038">
            <a:spAutoFit/>
          </a:bodyPr>
          <a:lstStyle/>
          <a:p>
            <a:pPr marL="0" indent="0">
              <a:buFontTx/>
              <a:buNone/>
              <a:defRPr/>
            </a:pPr>
            <a:r>
              <a:rPr lang="en-US" altLang="zh-CN" sz="2800" dirty="0">
                <a:cs typeface="Times New Roman" pitchFamily="18" charset="0"/>
              </a:rPr>
              <a:t>Heuristic algorithms solve SAT/</a:t>
            </a:r>
            <a:r>
              <a:rPr lang="en-US" altLang="zh-CN" sz="2800" dirty="0" err="1">
                <a:cs typeface="Times New Roman" pitchFamily="18" charset="0"/>
              </a:rPr>
              <a:t>MaxSAT</a:t>
            </a:r>
            <a:r>
              <a:rPr lang="en-US" altLang="zh-CN" sz="2800" dirty="0">
                <a:cs typeface="Times New Roman" pitchFamily="18" charset="0"/>
              </a:rPr>
              <a:t> </a:t>
            </a:r>
            <a:r>
              <a:rPr lang="en-US" altLang="zh-CN" sz="2800" dirty="0">
                <a:solidFill>
                  <a:srgbClr val="FFFF00"/>
                </a:solidFill>
                <a:cs typeface="Times New Roman" pitchFamily="18" charset="0"/>
              </a:rPr>
              <a:t>practically</a:t>
            </a:r>
            <a:r>
              <a:rPr lang="en-US" altLang="zh-CN" sz="2800" dirty="0">
                <a:cs typeface="Times New Roman" pitchFamily="18" charset="0"/>
              </a:rPr>
              <a:t>, but either do not guarantee the </a:t>
            </a:r>
            <a:r>
              <a:rPr lang="en-US" altLang="zh-CN" sz="2800" dirty="0">
                <a:solidFill>
                  <a:srgbClr val="FF0000"/>
                </a:solidFill>
                <a:cs typeface="Times New Roman" pitchFamily="18" charset="0"/>
              </a:rPr>
              <a:t>correctness</a:t>
            </a:r>
            <a:r>
              <a:rPr lang="en-US" altLang="zh-CN" sz="2800" dirty="0">
                <a:cs typeface="Times New Roman" pitchFamily="18" charset="0"/>
              </a:rPr>
              <a:t> or do not guarantee </a:t>
            </a:r>
            <a:r>
              <a:rPr lang="en-US" altLang="zh-CN" sz="2800" dirty="0">
                <a:solidFill>
                  <a:srgbClr val="FF0000"/>
                </a:solidFill>
                <a:cs typeface="Times New Roman" pitchFamily="18" charset="0"/>
              </a:rPr>
              <a:t>efficiency</a:t>
            </a:r>
            <a:r>
              <a:rPr lang="en-US" altLang="zh-CN" sz="2800" dirty="0">
                <a:cs typeface="Times New Roman" pitchFamily="18" charset="0"/>
              </a:rPr>
              <a:t>. </a:t>
            </a:r>
          </a:p>
        </p:txBody>
      </p:sp>
      <p:sp>
        <p:nvSpPr>
          <p:cNvPr id="90115" name="Rectangle 5"/>
          <p:cNvSpPr>
            <a:spLocks noGrp="1" noChangeArrowheads="1"/>
          </p:cNvSpPr>
          <p:nvPr>
            <p:ph type="title"/>
          </p:nvPr>
        </p:nvSpPr>
        <p:spPr>
          <a:xfrm>
            <a:off x="534988" y="360363"/>
            <a:ext cx="8285162" cy="536575"/>
          </a:xfrm>
        </p:spPr>
        <p:txBody>
          <a:bodyPr lIns="92075" tIns="46038" rIns="92075" bIns="46038">
            <a:spAutoFit/>
          </a:bodyPr>
          <a:lstStyle/>
          <a:p>
            <a:pPr algn="ctr">
              <a:lnSpc>
                <a:spcPct val="90000"/>
              </a:lnSpc>
              <a:defRPr/>
            </a:pPr>
            <a:r>
              <a:rPr lang="en-US" altLang="zh-CN" sz="3200" dirty="0">
                <a:solidFill>
                  <a:schemeClr val="tx1"/>
                </a:solidFill>
                <a:effectLst/>
                <a:latin typeface="+mn-lt"/>
                <a:ea typeface="黑体" panose="02010609060101010101" pitchFamily="49" charset="-122"/>
                <a:cs typeface="Times New Roman" panose="02020603050405020304" pitchFamily="18" charset="0"/>
              </a:rPr>
              <a:t>Heuristic algorithms for SAT/</a:t>
            </a:r>
            <a:r>
              <a:rPr lang="en-US" altLang="zh-CN" sz="3200" dirty="0" err="1">
                <a:solidFill>
                  <a:schemeClr val="tx1"/>
                </a:solidFill>
                <a:effectLst/>
                <a:latin typeface="+mn-lt"/>
                <a:ea typeface="黑体" panose="02010609060101010101" pitchFamily="49" charset="-122"/>
                <a:cs typeface="Times New Roman" panose="02020603050405020304" pitchFamily="18" charset="0"/>
              </a:rPr>
              <a:t>MaxSAT</a:t>
            </a:r>
            <a:endParaRPr lang="zh-CN" altLang="en-US" sz="3200" dirty="0">
              <a:solidFill>
                <a:schemeClr val="tx1"/>
              </a:solidFill>
              <a:effectLst/>
              <a:latin typeface="+mn-lt"/>
              <a:ea typeface="黑体" panose="02010609060101010101" pitchFamily="49" charset="-122"/>
              <a:cs typeface="Times New Roman" panose="02020603050405020304" pitchFamily="18" charset="0"/>
            </a:endParaRPr>
          </a:p>
        </p:txBody>
      </p:sp>
      <p:sp>
        <p:nvSpPr>
          <p:cNvPr id="119812"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 name="TextBox 4"/>
          <p:cNvSpPr txBox="1">
            <a:spLocks noChangeArrowheads="1"/>
          </p:cNvSpPr>
          <p:nvPr/>
        </p:nvSpPr>
        <p:spPr bwMode="auto">
          <a:xfrm>
            <a:off x="587375" y="3644900"/>
            <a:ext cx="801687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marL="342900" indent="-342900">
              <a:spcBef>
                <a:spcPct val="0"/>
              </a:spcBef>
              <a:buClrTx/>
              <a:buSzTx/>
              <a:buFont typeface="Wingdings" panose="05000000000000000000" pitchFamily="2" charset="2"/>
              <a:buChar char="u"/>
              <a:defRPr/>
            </a:pPr>
            <a:r>
              <a:rPr lang="en-US" altLang="zh-CN" sz="2800" dirty="0">
                <a:latin typeface="+mn-lt"/>
                <a:cs typeface="Times New Roman" panose="02020603050405020304" pitchFamily="18" charset="0"/>
              </a:rPr>
              <a:t> Can solve instances of millions of variables and clauses;</a:t>
            </a:r>
          </a:p>
        </p:txBody>
      </p:sp>
      <p:sp>
        <p:nvSpPr>
          <p:cNvPr id="7" name="TextBox 4"/>
          <p:cNvSpPr txBox="1">
            <a:spLocks noChangeArrowheads="1"/>
          </p:cNvSpPr>
          <p:nvPr/>
        </p:nvSpPr>
        <p:spPr bwMode="auto">
          <a:xfrm>
            <a:off x="587375" y="2997200"/>
            <a:ext cx="80168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marL="342900" indent="-342900">
              <a:spcBef>
                <a:spcPct val="0"/>
              </a:spcBef>
              <a:buClrTx/>
              <a:buSzTx/>
              <a:buFont typeface="Wingdings" panose="05000000000000000000" pitchFamily="2" charset="2"/>
              <a:buChar char="u"/>
              <a:defRPr/>
            </a:pPr>
            <a:r>
              <a:rPr lang="en-US" altLang="zh-CN" sz="2800" dirty="0">
                <a:latin typeface="+mn-lt"/>
                <a:cs typeface="Times New Roman" panose="02020603050405020304" pitchFamily="18" charset="0"/>
              </a:rPr>
              <a:t> Solving most practical SAT instances </a:t>
            </a:r>
            <a:r>
              <a:rPr lang="en-US" altLang="zh-CN" sz="2800" dirty="0">
                <a:solidFill>
                  <a:srgbClr val="FFFF00"/>
                </a:solidFill>
                <a:latin typeface="+mn-lt"/>
                <a:cs typeface="Times New Roman" panose="02020603050405020304" pitchFamily="18" charset="0"/>
              </a:rPr>
              <a:t>efficiently</a:t>
            </a:r>
          </a:p>
        </p:txBody>
      </p:sp>
      <p:sp>
        <p:nvSpPr>
          <p:cNvPr id="8" name="TextBox 4"/>
          <p:cNvSpPr txBox="1">
            <a:spLocks noChangeArrowheads="1"/>
          </p:cNvSpPr>
          <p:nvPr/>
        </p:nvSpPr>
        <p:spPr bwMode="auto">
          <a:xfrm>
            <a:off x="587375" y="2420938"/>
            <a:ext cx="80168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marL="342900" indent="-342900">
              <a:spcBef>
                <a:spcPct val="0"/>
              </a:spcBef>
              <a:buClrTx/>
              <a:buSzTx/>
              <a:buFont typeface="Wingdings" panose="05000000000000000000" pitchFamily="2" charset="2"/>
              <a:buChar char="u"/>
              <a:defRPr/>
            </a:pPr>
            <a:r>
              <a:rPr lang="en-US" altLang="zh-CN" sz="2800" dirty="0">
                <a:latin typeface="+mn-lt"/>
                <a:cs typeface="Times New Roman" panose="02020603050405020304" pitchFamily="18" charset="0"/>
              </a:rPr>
              <a:t> A </a:t>
            </a:r>
            <a:r>
              <a:rPr lang="en-US" altLang="zh-CN" sz="2800" dirty="0">
                <a:solidFill>
                  <a:srgbClr val="FFFF00"/>
                </a:solidFill>
                <a:latin typeface="+mn-lt"/>
                <a:cs typeface="Times New Roman" panose="02020603050405020304" pitchFamily="18" charset="0"/>
              </a:rPr>
              <a:t>large collection </a:t>
            </a:r>
            <a:r>
              <a:rPr lang="en-US" altLang="zh-CN" sz="2800" dirty="0">
                <a:latin typeface="+mn-lt"/>
                <a:cs typeface="Times New Roman" panose="02020603050405020304" pitchFamily="18" charset="0"/>
              </a:rPr>
              <a:t>of SAT/</a:t>
            </a:r>
            <a:r>
              <a:rPr lang="en-US" altLang="zh-CN" sz="2800" dirty="0" err="1">
                <a:latin typeface="+mn-lt"/>
                <a:cs typeface="Times New Roman" panose="02020603050405020304" pitchFamily="18" charset="0"/>
              </a:rPr>
              <a:t>MaxSAT</a:t>
            </a:r>
            <a:r>
              <a:rPr lang="en-US" altLang="zh-CN" sz="2800" dirty="0">
                <a:latin typeface="+mn-lt"/>
                <a:cs typeface="Times New Roman" panose="02020603050405020304" pitchFamily="18" charset="0"/>
              </a:rPr>
              <a:t> Solvers</a:t>
            </a:r>
          </a:p>
        </p:txBody>
      </p:sp>
      <p:sp>
        <p:nvSpPr>
          <p:cNvPr id="14" name="TextBox 13"/>
          <p:cNvSpPr txBox="1"/>
          <p:nvPr/>
        </p:nvSpPr>
        <p:spPr>
          <a:xfrm>
            <a:off x="931342" y="4676337"/>
            <a:ext cx="7793558" cy="1815882"/>
          </a:xfrm>
          <a:prstGeom prst="rect">
            <a:avLst/>
          </a:prstGeom>
          <a:solidFill>
            <a:schemeClr val="tx2"/>
          </a:solidFill>
        </p:spPr>
        <p:txBody>
          <a:bodyPr wrap="square" rtlCol="0">
            <a:spAutoFit/>
          </a:bodyPr>
          <a:lstStyle/>
          <a:p>
            <a:r>
              <a:rPr lang="en-US" sz="2800" dirty="0">
                <a:solidFill>
                  <a:srgbClr val="FF0000"/>
                </a:solidFill>
              </a:rPr>
              <a:t>SAT Solvers</a:t>
            </a:r>
          </a:p>
          <a:p>
            <a:r>
              <a:rPr lang="en-US" sz="2800" dirty="0">
                <a:solidFill>
                  <a:srgbClr val="000000"/>
                </a:solidFill>
              </a:rPr>
              <a:t>From 100 variables, 200 constraints (early 90s)</a:t>
            </a:r>
          </a:p>
          <a:p>
            <a:r>
              <a:rPr lang="en-US" sz="2800" dirty="0">
                <a:solidFill>
                  <a:srgbClr val="000000"/>
                </a:solidFill>
              </a:rPr>
              <a:t>Up to &gt; 10,000,000 variables and &gt; 50,000,000 clauses in 20 years</a:t>
            </a:r>
          </a:p>
        </p:txBody>
      </p:sp>
    </p:spTree>
    <p:extLst>
      <p:ext uri="{BB962C8B-B14F-4D97-AF65-F5344CB8AC3E}">
        <p14:creationId xmlns:p14="http://schemas.microsoft.com/office/powerpoint/2010/main" val="2740920471"/>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5"/>
          <p:cNvSpPr>
            <a:spLocks noGrp="1" noChangeArrowheads="1"/>
          </p:cNvSpPr>
          <p:nvPr>
            <p:ph type="title"/>
          </p:nvPr>
        </p:nvSpPr>
        <p:spPr>
          <a:xfrm>
            <a:off x="534988" y="360363"/>
            <a:ext cx="8285162" cy="536575"/>
          </a:xfrm>
        </p:spPr>
        <p:txBody>
          <a:bodyPr lIns="92075" tIns="46038" rIns="92075" bIns="46038">
            <a:spAutoFit/>
          </a:bodyPr>
          <a:lstStyle/>
          <a:p>
            <a:pPr algn="ctr">
              <a:lnSpc>
                <a:spcPct val="90000"/>
              </a:lnSpc>
              <a:defRPr/>
            </a:pPr>
            <a:r>
              <a:rPr lang="en-US" altLang="zh-CN" sz="3200" dirty="0">
                <a:solidFill>
                  <a:schemeClr val="tx1"/>
                </a:solidFill>
                <a:effectLst/>
                <a:latin typeface="+mn-lt"/>
                <a:ea typeface="黑体" panose="02010609060101010101" pitchFamily="49" charset="-122"/>
                <a:cs typeface="Times New Roman" panose="02020603050405020304" pitchFamily="18" charset="0"/>
              </a:rPr>
              <a:t>Heuristic algorithms for SAT/</a:t>
            </a:r>
            <a:r>
              <a:rPr lang="en-US" altLang="zh-CN" sz="3200" dirty="0" err="1">
                <a:solidFill>
                  <a:schemeClr val="tx1"/>
                </a:solidFill>
                <a:effectLst/>
                <a:latin typeface="+mn-lt"/>
                <a:ea typeface="黑体" panose="02010609060101010101" pitchFamily="49" charset="-122"/>
                <a:cs typeface="Times New Roman" panose="02020603050405020304" pitchFamily="18" charset="0"/>
              </a:rPr>
              <a:t>MaxSAT</a:t>
            </a:r>
            <a:endParaRPr lang="zh-CN" altLang="en-US" sz="3200" dirty="0">
              <a:solidFill>
                <a:schemeClr val="tx1"/>
              </a:solidFill>
              <a:effectLst/>
              <a:latin typeface="+mn-lt"/>
              <a:ea typeface="黑体" panose="02010609060101010101" pitchFamily="49" charset="-122"/>
              <a:cs typeface="Times New Roman" panose="02020603050405020304" pitchFamily="18" charset="0"/>
            </a:endParaRPr>
          </a:p>
        </p:txBody>
      </p:sp>
      <p:sp>
        <p:nvSpPr>
          <p:cNvPr id="120836"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0117" name="TextBox 4"/>
          <p:cNvSpPr txBox="1">
            <a:spLocks noChangeArrowheads="1"/>
          </p:cNvSpPr>
          <p:nvPr/>
        </p:nvSpPr>
        <p:spPr bwMode="auto">
          <a:xfrm>
            <a:off x="779793" y="1340768"/>
            <a:ext cx="80168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None/>
              <a:defRPr/>
            </a:pPr>
            <a:r>
              <a:rPr lang="en-US" altLang="zh-CN" dirty="0">
                <a:solidFill>
                  <a:srgbClr val="FFC000"/>
                </a:solidFill>
                <a:latin typeface="+mn-lt"/>
                <a:cs typeface="Times New Roman" panose="02020603050405020304" pitchFamily="18" charset="0"/>
              </a:rPr>
              <a:t>Annual conferences for SAT/</a:t>
            </a:r>
            <a:r>
              <a:rPr lang="en-US" altLang="zh-CN" dirty="0" err="1">
                <a:solidFill>
                  <a:srgbClr val="FFC000"/>
                </a:solidFill>
                <a:latin typeface="+mn-lt"/>
                <a:cs typeface="Times New Roman" panose="02020603050405020304" pitchFamily="18" charset="0"/>
              </a:rPr>
              <a:t>MaxSAT</a:t>
            </a:r>
            <a:r>
              <a:rPr lang="en-US" altLang="zh-CN" dirty="0">
                <a:solidFill>
                  <a:srgbClr val="FFC000"/>
                </a:solidFill>
                <a:latin typeface="+mn-lt"/>
                <a:cs typeface="Times New Roman" panose="02020603050405020304" pitchFamily="18" charset="0"/>
              </a:rPr>
              <a:t>:</a:t>
            </a:r>
          </a:p>
        </p:txBody>
      </p:sp>
      <p:sp>
        <p:nvSpPr>
          <p:cNvPr id="14" name="TextBox 4">
            <a:extLst>
              <a:ext uri="{FF2B5EF4-FFF2-40B4-BE49-F238E27FC236}">
                <a16:creationId xmlns:a16="http://schemas.microsoft.com/office/drawing/2014/main" id="{0452D474-675F-44CD-8796-E9F555ED71EB}"/>
              </a:ext>
            </a:extLst>
          </p:cNvPr>
          <p:cNvSpPr txBox="1">
            <a:spLocks noChangeArrowheads="1"/>
          </p:cNvSpPr>
          <p:nvPr/>
        </p:nvSpPr>
        <p:spPr bwMode="auto">
          <a:xfrm>
            <a:off x="758089" y="2204864"/>
            <a:ext cx="7558327"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marL="342900" indent="-342900">
              <a:spcBef>
                <a:spcPct val="0"/>
              </a:spcBef>
              <a:buClrTx/>
              <a:buSzTx/>
              <a:buFont typeface="Wingdings" panose="05000000000000000000" pitchFamily="2" charset="2"/>
              <a:buChar char="Ø"/>
              <a:defRPr/>
            </a:pPr>
            <a:r>
              <a:rPr lang="en-US" altLang="zh-CN" sz="2800" dirty="0">
                <a:latin typeface="+mn-lt"/>
                <a:cs typeface="Times New Roman" panose="02020603050405020304" pitchFamily="18" charset="0"/>
              </a:rPr>
              <a:t>The International Conference on Theory and applications of Satisfiability Testing (</a:t>
            </a:r>
            <a:r>
              <a:rPr lang="en-US" altLang="zh-CN" sz="2800" dirty="0">
                <a:solidFill>
                  <a:srgbClr val="FF0000"/>
                </a:solidFill>
                <a:latin typeface="+mn-lt"/>
                <a:cs typeface="Times New Roman" panose="02020603050405020304" pitchFamily="18" charset="0"/>
              </a:rPr>
              <a:t>SAT</a:t>
            </a:r>
            <a:r>
              <a:rPr lang="en-US" altLang="zh-CN" sz="2800" dirty="0">
                <a:latin typeface="+mn-lt"/>
                <a:cs typeface="Times New Roman" panose="02020603050405020304" pitchFamily="18" charset="0"/>
              </a:rPr>
              <a:t>), 1996-2019</a:t>
            </a:r>
          </a:p>
        </p:txBody>
      </p:sp>
      <p:sp>
        <p:nvSpPr>
          <p:cNvPr id="15" name="TextBox 4">
            <a:extLst>
              <a:ext uri="{FF2B5EF4-FFF2-40B4-BE49-F238E27FC236}">
                <a16:creationId xmlns:a16="http://schemas.microsoft.com/office/drawing/2014/main" id="{2D4B185E-18D1-4C20-A930-EB9E808A1094}"/>
              </a:ext>
            </a:extLst>
          </p:cNvPr>
          <p:cNvSpPr txBox="1">
            <a:spLocks noChangeArrowheads="1"/>
          </p:cNvSpPr>
          <p:nvPr/>
        </p:nvSpPr>
        <p:spPr bwMode="auto">
          <a:xfrm>
            <a:off x="758089" y="3936742"/>
            <a:ext cx="801687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marL="342900" indent="-342900">
              <a:spcBef>
                <a:spcPct val="0"/>
              </a:spcBef>
              <a:buClrTx/>
              <a:buSzTx/>
              <a:buFont typeface="Wingdings" panose="05000000000000000000" pitchFamily="2" charset="2"/>
              <a:buChar char="Ø"/>
              <a:defRPr/>
            </a:pPr>
            <a:r>
              <a:rPr lang="en-US" altLang="zh-CN" sz="2800" dirty="0">
                <a:latin typeface="+mn-lt"/>
                <a:cs typeface="Times New Roman" panose="02020603050405020304" pitchFamily="18" charset="0"/>
              </a:rPr>
              <a:t>The Conference on Evaluation of Max-SAT Solvers (</a:t>
            </a:r>
            <a:r>
              <a:rPr lang="en-US" altLang="zh-CN" sz="2800" dirty="0">
                <a:solidFill>
                  <a:srgbClr val="FF0000"/>
                </a:solidFill>
                <a:latin typeface="+mn-lt"/>
                <a:cs typeface="Times New Roman" panose="02020603050405020304" pitchFamily="18" charset="0"/>
              </a:rPr>
              <a:t>Max-SAT</a:t>
            </a:r>
            <a:r>
              <a:rPr lang="en-US" altLang="zh-CN" sz="2800" dirty="0">
                <a:latin typeface="+mn-lt"/>
                <a:cs typeface="Times New Roman" panose="02020603050405020304" pitchFamily="18" charset="0"/>
              </a:rPr>
              <a:t>), 2006-2019</a:t>
            </a:r>
            <a:endParaRPr lang="zh-CN" altLang="en-US" sz="2800" dirty="0">
              <a:latin typeface="+mn-lt"/>
              <a:cs typeface="Times New Roman" panose="02020603050405020304" pitchFamily="18" charset="0"/>
            </a:endParaRPr>
          </a:p>
        </p:txBody>
      </p:sp>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Line 6"/>
          <p:cNvSpPr>
            <a:spLocks noChangeShapeType="1"/>
          </p:cNvSpPr>
          <p:nvPr/>
        </p:nvSpPr>
        <p:spPr bwMode="auto">
          <a:xfrm>
            <a:off x="539750" y="908050"/>
            <a:ext cx="8153400" cy="0"/>
          </a:xfrm>
          <a:prstGeom prst="line">
            <a:avLst/>
          </a:prstGeom>
          <a:noFill/>
          <a:ln w="381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21859" name="Rectangle 3"/>
          <p:cNvSpPr txBox="1">
            <a:spLocks noChangeArrowheads="1"/>
          </p:cNvSpPr>
          <p:nvPr/>
        </p:nvSpPr>
        <p:spPr bwMode="auto">
          <a:xfrm>
            <a:off x="2455863" y="2708275"/>
            <a:ext cx="432117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hlink"/>
              </a:buClr>
              <a:buSzPct val="120000"/>
              <a:buChar char="•"/>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hlink"/>
              </a:buClr>
              <a:buSzPct val="120000"/>
              <a:buChar char="•"/>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ea typeface="宋体" panose="02010600030101010101" pitchFamily="2" charset="-122"/>
              </a:defRPr>
            </a:lvl9pPr>
          </a:lstStyle>
          <a:p>
            <a:pPr>
              <a:buClr>
                <a:schemeClr val="tx2"/>
              </a:buClr>
              <a:buSzPct val="50000"/>
              <a:buFont typeface="Wingdings 2" panose="05020102010507070707" pitchFamily="18" charset="2"/>
              <a:buNone/>
            </a:pPr>
            <a:r>
              <a:rPr lang="en-US" altLang="zh-CN" sz="8000">
                <a:latin typeface="Arial" panose="020B0604020202020204" pitchFamily="34" charset="0"/>
                <a:cs typeface="Arial" panose="020B0604020202020204" pitchFamily="34" charset="0"/>
              </a:rPr>
              <a:t>Go SAT!</a:t>
            </a: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5.2"/>
</p:tagLst>
</file>

<file path=ppt/tags/tag2.xml><?xml version="1.0" encoding="utf-8"?>
<p:tagLst xmlns:a="http://schemas.openxmlformats.org/drawingml/2006/main" xmlns:r="http://schemas.openxmlformats.org/officeDocument/2006/relationships" xmlns:p="http://schemas.openxmlformats.org/presentationml/2006/main">
  <p:tag name="TIMING" val="|28.5"/>
</p:tagLst>
</file>

<file path=ppt/theme/theme1.xml><?xml version="1.0" encoding="utf-8"?>
<a:theme xmlns:a="http://schemas.openxmlformats.org/drawingml/2006/main" name="Ocean">
  <a:themeElements>
    <a:clrScheme name="Ocean 10">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33CC33"/>
      </a:hlink>
      <a:folHlink>
        <a:srgbClr val="6699FF"/>
      </a:folHlink>
    </a:clrScheme>
    <a:fontScheme name="Ocean">
      <a:majorFont>
        <a:latin typeface="Tahoma"/>
        <a:ea typeface="宋体"/>
        <a:cs typeface=""/>
      </a:majorFont>
      <a:minorFont>
        <a:latin typeface="Tahoma"/>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
      <a:clrScheme name="Ocean 9">
        <a:dk1>
          <a:srgbClr val="010199"/>
        </a:dk1>
        <a:lt1>
          <a:srgbClr val="FF6600"/>
        </a:lt1>
        <a:dk2>
          <a:srgbClr val="000099"/>
        </a:dk2>
        <a:lt2>
          <a:srgbClr val="FFFFFF"/>
        </a:lt2>
        <a:accent1>
          <a:srgbClr val="33CCCC"/>
        </a:accent1>
        <a:accent2>
          <a:srgbClr val="00C600"/>
        </a:accent2>
        <a:accent3>
          <a:srgbClr val="AAAACA"/>
        </a:accent3>
        <a:accent4>
          <a:srgbClr val="DA5600"/>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10">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33CC33"/>
        </a:hlink>
        <a:folHlink>
          <a:srgbClr val="6699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Ocean</Template>
  <TotalTime>4165</TotalTime>
  <Words>6102</Words>
  <Application>Microsoft Office PowerPoint</Application>
  <PresentationFormat>On-screen Show (4:3)</PresentationFormat>
  <Paragraphs>528</Paragraphs>
  <Slides>87</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87</vt:i4>
      </vt:variant>
    </vt:vector>
  </HeadingPairs>
  <TitlesOfParts>
    <vt:vector size="97" baseType="lpstr">
      <vt:lpstr>黑体</vt:lpstr>
      <vt:lpstr>宋体</vt:lpstr>
      <vt:lpstr>Arial</vt:lpstr>
      <vt:lpstr>Calibri</vt:lpstr>
      <vt:lpstr>Cambria Math</vt:lpstr>
      <vt:lpstr>Tahoma</vt:lpstr>
      <vt:lpstr>Times New Roman</vt:lpstr>
      <vt:lpstr>Wingdings</vt:lpstr>
      <vt:lpstr>Wingdings 2</vt:lpstr>
      <vt:lpstr>Ocean</vt:lpstr>
      <vt:lpstr>The Arts of Satisfiability: Algorithms and Complexity</vt:lpstr>
      <vt:lpstr>The Satisfiability Problem (SAT)</vt:lpstr>
      <vt:lpstr>The Satisfiability Problem (SAT)</vt:lpstr>
      <vt:lpstr>The Satisfiability Problem (SAT)</vt:lpstr>
      <vt:lpstr>The Satisfiability Problem (SAT)</vt:lpstr>
      <vt:lpstr>The Satisfiability Problem (SAT)</vt:lpstr>
      <vt:lpstr>The Satisfiability Problem (SAT)</vt:lpstr>
      <vt:lpstr>Why SAT ?</vt:lpstr>
      <vt:lpstr>Why SAT ?</vt:lpstr>
      <vt:lpstr>Why SAT ?</vt:lpstr>
      <vt:lpstr>PowerPoint Presentation</vt:lpstr>
      <vt:lpstr>PowerPoint Presentation</vt:lpstr>
      <vt:lpstr>Why SAT ?</vt:lpstr>
      <vt:lpstr>Why SAT ?</vt:lpstr>
      <vt:lpstr>Why SAT ?</vt:lpstr>
      <vt:lpstr>Why SAT ?</vt:lpstr>
      <vt:lpstr>Why SAT ?</vt:lpstr>
      <vt:lpstr>Why SAT ?</vt:lpstr>
      <vt:lpstr>Why SAT ?</vt:lpstr>
      <vt:lpstr>SAT: Algorithms</vt:lpstr>
      <vt:lpstr>SAT: Algorithms</vt:lpstr>
      <vt:lpstr>SAT: Algorithms</vt:lpstr>
      <vt:lpstr>SAT: Algorithms</vt:lpstr>
      <vt:lpstr>SAT: Algorithms</vt:lpstr>
      <vt:lpstr>SAT: Algorithms</vt:lpstr>
      <vt:lpstr>SAT: Algorithms</vt:lpstr>
      <vt:lpstr>SAT: Algorithms</vt:lpstr>
      <vt:lpstr>SAT: Algorithms</vt:lpstr>
      <vt:lpstr>SAT: Algorithms</vt:lpstr>
      <vt:lpstr>SAT: Algorithms</vt:lpstr>
      <vt:lpstr>SAT: Algorithms</vt:lpstr>
      <vt:lpstr>SAT: Algorithms</vt:lpstr>
      <vt:lpstr>SAT: Algorithms</vt:lpstr>
      <vt:lpstr>SAT: Algorithms</vt:lpstr>
      <vt:lpstr>SAT: Algorithms</vt:lpstr>
      <vt:lpstr>SAT: Algorithms</vt:lpstr>
      <vt:lpstr>3-SAT: Algorithms</vt:lpstr>
      <vt:lpstr>3-SAT: Algorithms</vt:lpstr>
      <vt:lpstr>3-SAT: Algorithms</vt:lpstr>
      <vt:lpstr>3-SAT: Algorithms</vt:lpstr>
      <vt:lpstr>3-SAT: Algorithms</vt:lpstr>
      <vt:lpstr>3-SAT: Algorithms</vt:lpstr>
      <vt:lpstr>3-SAT: Algorithms</vt:lpstr>
      <vt:lpstr>3-SAT: Algorithms</vt:lpstr>
      <vt:lpstr>3-SAT: Algorithms</vt:lpstr>
      <vt:lpstr>3-SAT: Algorithms</vt:lpstr>
      <vt:lpstr>3-SAT: Algorithms</vt:lpstr>
      <vt:lpstr>3-SAT: Algorithms</vt:lpstr>
      <vt:lpstr>3-SAT: Algorithms</vt:lpstr>
      <vt:lpstr>3-SAT: Algorithms</vt:lpstr>
      <vt:lpstr>The Max-SAT problem</vt:lpstr>
      <vt:lpstr>The Max-SAT problem</vt:lpstr>
      <vt:lpstr>The Max-SAT problem</vt:lpstr>
      <vt:lpstr>The Max-SAT problem</vt:lpstr>
      <vt:lpstr>The Max-SAT problem</vt:lpstr>
      <vt:lpstr>The Max-SAT problem</vt:lpstr>
      <vt:lpstr>The Max-SAT problem</vt:lpstr>
      <vt:lpstr>The Max-SAT problem</vt:lpstr>
      <vt:lpstr>The Max-SAT problem</vt:lpstr>
      <vt:lpstr>The Max-SAT problem</vt:lpstr>
      <vt:lpstr>The Max-SAT problem</vt:lpstr>
      <vt:lpstr>Approximation algorithms for Max-SAT</vt:lpstr>
      <vt:lpstr>Approximation algorithms for Max-SAT</vt:lpstr>
      <vt:lpstr>Approximation algorithms for Max-SAT</vt:lpstr>
      <vt:lpstr>Approximation algorithms for Max-SAT</vt:lpstr>
      <vt:lpstr>Approximation algorithms for Max-SAT</vt:lpstr>
      <vt:lpstr>Approximation algorithms for Max-SAT</vt:lpstr>
      <vt:lpstr>Approximation algorithms for Max-SAT</vt:lpstr>
      <vt:lpstr>Approximation algorithms for Max-SAT</vt:lpstr>
      <vt:lpstr>Parameterized algorithms for Max-SAT</vt:lpstr>
      <vt:lpstr>Parameterized algorithms for Max-SAT</vt:lpstr>
      <vt:lpstr>Parameterized algorithms for Max-SAT</vt:lpstr>
      <vt:lpstr>Parameterized algorithms for Max-SAT</vt:lpstr>
      <vt:lpstr>Parameterized algorithms for Max-SAT</vt:lpstr>
      <vt:lpstr>Parameterized algorithms for Max-SAT</vt:lpstr>
      <vt:lpstr>Parameterized algorithms for Max-SAT</vt:lpstr>
      <vt:lpstr>On Variables of small degree</vt:lpstr>
      <vt:lpstr>On Variables of small degree</vt:lpstr>
      <vt:lpstr>More on Resolution</vt:lpstr>
      <vt:lpstr>Heuristic algorithms for SAT/MaxSAT</vt:lpstr>
      <vt:lpstr>Heuristic algorithms for SAT/MaxSAT</vt:lpstr>
      <vt:lpstr>Heuristic algorithms for SAT/MaxSAT</vt:lpstr>
      <vt:lpstr>Heuristic algorithms for SAT/MaxSAT</vt:lpstr>
      <vt:lpstr>Heuristic algorithms for SAT/MaxSAT</vt:lpstr>
      <vt:lpstr>Heuristic algorithms for SAT/MaxSAT</vt:lpstr>
      <vt:lpstr>Heuristic algorithms for SAT/MaxSAT</vt:lpstr>
      <vt:lpstr>PowerPoint Presentation</vt:lpstr>
    </vt:vector>
  </TitlesOfParts>
  <Company>tsinghua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操作系统与透明计算</dc:title>
  <dc:creator>hjf</dc:creator>
  <cp:lastModifiedBy>Chen, Jianer</cp:lastModifiedBy>
  <cp:revision>279</cp:revision>
  <dcterms:created xsi:type="dcterms:W3CDTF">2005-09-28T08:49:38Z</dcterms:created>
  <dcterms:modified xsi:type="dcterms:W3CDTF">2024-04-05T15:07:47Z</dcterms:modified>
</cp:coreProperties>
</file>