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6"/>
  </p:notesMasterIdLst>
  <p:handoutMasterIdLst>
    <p:handoutMasterId r:id="rId37"/>
  </p:handoutMasterIdLst>
  <p:sldIdLst>
    <p:sldId id="293" r:id="rId2"/>
    <p:sldId id="916" r:id="rId3"/>
    <p:sldId id="933" r:id="rId4"/>
    <p:sldId id="932" r:id="rId5"/>
    <p:sldId id="923" r:id="rId6"/>
    <p:sldId id="930" r:id="rId7"/>
    <p:sldId id="929" r:id="rId8"/>
    <p:sldId id="928" r:id="rId9"/>
    <p:sldId id="925" r:id="rId10"/>
    <p:sldId id="951" r:id="rId11"/>
    <p:sldId id="931" r:id="rId12"/>
    <p:sldId id="939" r:id="rId13"/>
    <p:sldId id="938" r:id="rId14"/>
    <p:sldId id="937" r:id="rId15"/>
    <p:sldId id="936" r:id="rId16"/>
    <p:sldId id="935" r:id="rId17"/>
    <p:sldId id="934" r:id="rId18"/>
    <p:sldId id="941" r:id="rId19"/>
    <p:sldId id="940" r:id="rId20"/>
    <p:sldId id="956" r:id="rId21"/>
    <p:sldId id="955" r:id="rId22"/>
    <p:sldId id="954" r:id="rId23"/>
    <p:sldId id="953" r:id="rId24"/>
    <p:sldId id="952" r:id="rId25"/>
    <p:sldId id="960" r:id="rId26"/>
    <p:sldId id="959" r:id="rId27"/>
    <p:sldId id="958" r:id="rId28"/>
    <p:sldId id="957" r:id="rId29"/>
    <p:sldId id="964" r:id="rId30"/>
    <p:sldId id="963" r:id="rId31"/>
    <p:sldId id="962" r:id="rId32"/>
    <p:sldId id="961" r:id="rId33"/>
    <p:sldId id="966" r:id="rId34"/>
    <p:sldId id="965" r:id="rId35"/>
  </p:sldIdLst>
  <p:sldSz cx="9144000" cy="6858000" type="screen4x3"/>
  <p:notesSz cx="7315200" cy="96012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FF3300"/>
    <a:srgbClr val="33CC33"/>
    <a:srgbClr val="FFCC00"/>
    <a:srgbClr val="FFCCCC"/>
    <a:srgbClr val="FFFFCC"/>
    <a:srgbClr val="DDDD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708" autoAdjust="0"/>
    <p:restoredTop sz="90962" autoAdjust="0"/>
  </p:normalViewPr>
  <p:slideViewPr>
    <p:cSldViewPr snapToGrid="0">
      <p:cViewPr varScale="1">
        <p:scale>
          <a:sx n="100" d="100"/>
          <a:sy n="100" d="100"/>
        </p:scale>
        <p:origin x="828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4122"/>
    </p:cViewPr>
  </p:sorterViewPr>
  <p:notesViewPr>
    <p:cSldViewPr snapToGrid="0">
      <p:cViewPr varScale="1">
        <p:scale>
          <a:sx n="104" d="100"/>
          <a:sy n="104" d="100"/>
        </p:scale>
        <p:origin x="-3498" y="-102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handoutMaster" Target="handoutMasters/handout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imes New Roman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latin typeface="Times New Roman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813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imes New Roman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813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 smtClean="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06F16FB9-8D84-4AD1-A708-AFB146A94E24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4196733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ahoma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latin typeface="Tahoma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024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74725" y="4560888"/>
            <a:ext cx="5365750" cy="431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ahoma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 smtClean="0"/>
            </a:lvl1pPr>
          </a:lstStyle>
          <a:p>
            <a:pPr>
              <a:defRPr/>
            </a:pPr>
            <a:fld id="{91E1BDD9-3AEF-48D7-9C87-29E837DCF192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32803880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1E1BDD9-3AEF-48D7-9C87-29E837DCF192}" type="slidenum">
              <a:rPr lang="zh-CN" altLang="en-US" smtClean="0"/>
              <a:pPr>
                <a:defRPr/>
              </a:pPr>
              <a:t>1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2714622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2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079270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3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742787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4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838690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5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2231525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6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8689866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7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6591720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8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5921440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9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4495163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10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1145782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11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8457248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12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2123634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13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8107204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14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8907287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15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0219973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16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5889758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17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1145929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18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0270453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19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2149294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20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8690079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21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4260892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22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9527466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23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7843683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24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4977871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25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6018105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26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3343511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27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6081230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28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3724651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29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9304317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30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4880878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31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69427066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32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31384230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33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59897175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34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828676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8F81013-0BEA-49DF-AD3C-558A27B7559E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8161050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2391EF6-A1B5-468B-83B9-7C72E05AF268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909297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0B074CA-44A8-4A4E-AFF2-25413D7E123D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8171692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4C082F0-364D-4711-8A13-E67520AACA75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2301860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3889932-C464-41B2-9A82-C092D3997D62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9132511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1FEA6C5-6032-474C-8B54-C8C6CDA0092F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6487552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1F5A7B7-C3A1-4918-AD97-7E635ACCBB9C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4721486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4959519-D87E-493A-9ED6-6711B4839D10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1225340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Tahoma" pitchFamily="34" charset="0"/>
              </a:defRPr>
            </a:lvl1pPr>
          </a:lstStyle>
          <a:p>
            <a:pPr>
              <a:defRPr/>
            </a:pPr>
            <a:r>
              <a:rPr lang="en-US"/>
              <a:t>CS 245/Summer ‘08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Tahoma" pitchFamily="34" charset="0"/>
              </a:defRPr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DF01F78A-6E5B-41DC-B74B-CF661B555806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70" r:id="rId1"/>
    <p:sldLayoutId id="2147484171" r:id="rId2"/>
    <p:sldLayoutId id="2147484172" r:id="rId3"/>
    <p:sldLayoutId id="2147484173" r:id="rId4"/>
    <p:sldLayoutId id="2147484174" r:id="rId5"/>
    <p:sldLayoutId id="2147484175" r:id="rId6"/>
    <p:sldLayoutId id="2147484176" r:id="rId7"/>
    <p:sldLayoutId id="2147484177" r:id="rId8"/>
  </p:sldLayoutIdLst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0.png"/><Relationship Id="rId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ext Box 46"/>
          <p:cNvSpPr txBox="1">
            <a:spLocks noChangeArrowheads="1"/>
          </p:cNvSpPr>
          <p:nvPr/>
        </p:nvSpPr>
        <p:spPr bwMode="auto">
          <a:xfrm>
            <a:off x="1022350" y="1631008"/>
            <a:ext cx="7065963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4000" dirty="0">
                <a:ea typeface="宋体" panose="02010600030101010101" pitchFamily="2" charset="-122"/>
              </a:rPr>
              <a:t>CSCE-637 Complexity Theory</a:t>
            </a:r>
          </a:p>
        </p:txBody>
      </p:sp>
      <p:sp>
        <p:nvSpPr>
          <p:cNvPr id="13316" name="Text Box 47"/>
          <p:cNvSpPr txBox="1">
            <a:spLocks noChangeArrowheads="1"/>
          </p:cNvSpPr>
          <p:nvPr/>
        </p:nvSpPr>
        <p:spPr bwMode="auto">
          <a:xfrm>
            <a:off x="3575050" y="2631133"/>
            <a:ext cx="1624013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Fall 2020</a:t>
            </a:r>
          </a:p>
        </p:txBody>
      </p:sp>
      <p:sp>
        <p:nvSpPr>
          <p:cNvPr id="13317" name="Text Box 48"/>
          <p:cNvSpPr txBox="1">
            <a:spLocks noChangeArrowheads="1"/>
          </p:cNvSpPr>
          <p:nvPr/>
        </p:nvSpPr>
        <p:spPr bwMode="auto">
          <a:xfrm>
            <a:off x="2603500" y="3669358"/>
            <a:ext cx="3878263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Instructor: </a:t>
            </a:r>
            <a:r>
              <a:rPr lang="en-US" altLang="zh-CN" sz="2400" dirty="0" err="1">
                <a:ea typeface="宋体" panose="02010600030101010101" pitchFamily="2" charset="-122"/>
              </a:rPr>
              <a:t>Jianer</a:t>
            </a:r>
            <a:r>
              <a:rPr lang="en-US" altLang="zh-CN" sz="2400" dirty="0">
                <a:ea typeface="宋体" panose="02010600030101010101" pitchFamily="2" charset="-122"/>
              </a:rPr>
              <a:t> Chen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Office: HRBB 338C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Phone: 845-4259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Email: chen@cse.tamu.edu</a:t>
            </a:r>
          </a:p>
        </p:txBody>
      </p:sp>
      <p:sp>
        <p:nvSpPr>
          <p:cNvPr id="13318" name="Text Box 49"/>
          <p:cNvSpPr txBox="1">
            <a:spLocks noChangeArrowheads="1"/>
          </p:cNvSpPr>
          <p:nvPr/>
        </p:nvSpPr>
        <p:spPr bwMode="auto">
          <a:xfrm>
            <a:off x="0" y="6553200"/>
            <a:ext cx="433387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Notes 9: Space Complexity and Circuit Families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>
            <a:extLst>
              <a:ext uri="{FF2B5EF4-FFF2-40B4-BE49-F238E27FC236}">
                <a16:creationId xmlns:a16="http://schemas.microsoft.com/office/drawing/2014/main" id="{374E9378-E032-42FE-B43F-447CF620C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855" y="253920"/>
            <a:ext cx="8229600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Applications of Theorem P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05BABFF7-B1FA-49F2-B902-6BB94B62D7F1}"/>
              </a:ext>
            </a:extLst>
          </p:cNvPr>
          <p:cNvSpPr txBox="1">
            <a:spLocks/>
          </p:cNvSpPr>
          <p:nvPr/>
        </p:nvSpPr>
        <p:spPr bwMode="auto">
          <a:xfrm>
            <a:off x="864268" y="885190"/>
            <a:ext cx="7317708" cy="37645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600" kern="0" dirty="0">
                <a:solidFill>
                  <a:srgbClr val="FF0000"/>
                </a:solidFill>
              </a:rPr>
              <a:t>Theorem P.</a:t>
            </a:r>
            <a:r>
              <a:rPr lang="en-US" sz="1600" kern="0" dirty="0"/>
              <a:t> A language L is in </a:t>
            </a:r>
            <a:r>
              <a:rPr lang="en-US" sz="1600" kern="0" dirty="0">
                <a:solidFill>
                  <a:srgbClr val="FF0000"/>
                </a:solidFill>
              </a:rPr>
              <a:t>P</a:t>
            </a:r>
            <a:r>
              <a:rPr lang="en-US" sz="1600" kern="0" dirty="0"/>
              <a:t> </a:t>
            </a:r>
            <a:r>
              <a:rPr lang="en-US" sz="1600" kern="0" dirty="0" err="1"/>
              <a:t>iff</a:t>
            </a:r>
            <a:r>
              <a:rPr lang="en-US" sz="1600" kern="0" dirty="0"/>
              <a:t> L is accepted by a uniform circuit family.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C6E1FB74-59E4-4708-8C60-5A0DB956FC22}"/>
              </a:ext>
            </a:extLst>
          </p:cNvPr>
          <p:cNvSpPr txBox="1">
            <a:spLocks/>
          </p:cNvSpPr>
          <p:nvPr/>
        </p:nvSpPr>
        <p:spPr bwMode="auto">
          <a:xfrm>
            <a:off x="851234" y="1408913"/>
            <a:ext cx="7441532" cy="47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>
                <a:solidFill>
                  <a:srgbClr val="FF0000"/>
                </a:solidFill>
              </a:rPr>
              <a:t>Theorem.</a:t>
            </a:r>
            <a:r>
              <a:rPr lang="en-US" sz="2400" kern="0" dirty="0">
                <a:solidFill>
                  <a:srgbClr val="FFC000"/>
                </a:solidFill>
              </a:rPr>
              <a:t> </a:t>
            </a:r>
            <a:r>
              <a:rPr lang="en-US" sz="2400" kern="0" dirty="0"/>
              <a:t>The</a:t>
            </a:r>
            <a:r>
              <a:rPr lang="en-US" sz="2400" kern="0" dirty="0">
                <a:solidFill>
                  <a:srgbClr val="FFC000"/>
                </a:solidFill>
              </a:rPr>
              <a:t> Circuit-SAT </a:t>
            </a:r>
            <a:r>
              <a:rPr lang="en-US" sz="2400" kern="0" dirty="0"/>
              <a:t>problem is </a:t>
            </a:r>
            <a:r>
              <a:rPr lang="en-US" sz="2400" kern="0" dirty="0">
                <a:solidFill>
                  <a:srgbClr val="FF0000"/>
                </a:solidFill>
              </a:rPr>
              <a:t>NP</a:t>
            </a:r>
            <a:r>
              <a:rPr lang="en-US" sz="2400" kern="0" dirty="0"/>
              <a:t>-complete. 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F67AD19C-27FC-41D4-B837-126BD7D9C5F4}"/>
              </a:ext>
            </a:extLst>
          </p:cNvPr>
          <p:cNvSpPr txBox="1">
            <a:spLocks/>
          </p:cNvSpPr>
          <p:nvPr/>
        </p:nvSpPr>
        <p:spPr bwMode="auto">
          <a:xfrm>
            <a:off x="816643" y="1901263"/>
            <a:ext cx="7441532" cy="336463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600" kern="0" dirty="0">
                <a:solidFill>
                  <a:srgbClr val="FFC000"/>
                </a:solidFill>
              </a:rPr>
              <a:t>Circuit-SAT:</a:t>
            </a:r>
            <a:r>
              <a:rPr lang="en-US" sz="1600" kern="0" dirty="0"/>
              <a:t> given a circuit C, is there an assignment a</a:t>
            </a:r>
            <a:r>
              <a:rPr lang="en-US" sz="1600" kern="0" baseline="-25000" dirty="0"/>
              <a:t>0</a:t>
            </a:r>
            <a:r>
              <a:rPr lang="en-US" sz="1600" kern="0" dirty="0"/>
              <a:t> to C such that C(a</a:t>
            </a:r>
            <a:r>
              <a:rPr lang="en-US" sz="1600" kern="0" baseline="-25000" dirty="0"/>
              <a:t>0</a:t>
            </a:r>
            <a:r>
              <a:rPr lang="en-US" sz="1600" kern="0" dirty="0"/>
              <a:t>)= 1?</a:t>
            </a:r>
          </a:p>
        </p:txBody>
      </p:sp>
    </p:spTree>
    <p:extLst>
      <p:ext uri="{BB962C8B-B14F-4D97-AF65-F5344CB8AC3E}">
        <p14:creationId xmlns:p14="http://schemas.microsoft.com/office/powerpoint/2010/main" val="13056234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>
            <a:extLst>
              <a:ext uri="{FF2B5EF4-FFF2-40B4-BE49-F238E27FC236}">
                <a16:creationId xmlns:a16="http://schemas.microsoft.com/office/drawing/2014/main" id="{374E9378-E032-42FE-B43F-447CF620C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855" y="253920"/>
            <a:ext cx="8229600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Applications of Theorem P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05BABFF7-B1FA-49F2-B902-6BB94B62D7F1}"/>
              </a:ext>
            </a:extLst>
          </p:cNvPr>
          <p:cNvSpPr txBox="1">
            <a:spLocks/>
          </p:cNvSpPr>
          <p:nvPr/>
        </p:nvSpPr>
        <p:spPr bwMode="auto">
          <a:xfrm>
            <a:off x="864268" y="885190"/>
            <a:ext cx="7317708" cy="37645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600" kern="0" dirty="0">
                <a:solidFill>
                  <a:srgbClr val="FF0000"/>
                </a:solidFill>
              </a:rPr>
              <a:t>Theorem P.</a:t>
            </a:r>
            <a:r>
              <a:rPr lang="en-US" sz="1600" kern="0" dirty="0"/>
              <a:t> A language L is in </a:t>
            </a:r>
            <a:r>
              <a:rPr lang="en-US" sz="1600" kern="0" dirty="0">
                <a:solidFill>
                  <a:srgbClr val="FF0000"/>
                </a:solidFill>
              </a:rPr>
              <a:t>P</a:t>
            </a:r>
            <a:r>
              <a:rPr lang="en-US" sz="1600" kern="0" dirty="0"/>
              <a:t> </a:t>
            </a:r>
            <a:r>
              <a:rPr lang="en-US" sz="1600" kern="0" dirty="0" err="1"/>
              <a:t>iff</a:t>
            </a:r>
            <a:r>
              <a:rPr lang="en-US" sz="1600" kern="0" dirty="0"/>
              <a:t> L is accepted by a uniform circuit family.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C6E1FB74-59E4-4708-8C60-5A0DB956FC22}"/>
              </a:ext>
            </a:extLst>
          </p:cNvPr>
          <p:cNvSpPr txBox="1">
            <a:spLocks/>
          </p:cNvSpPr>
          <p:nvPr/>
        </p:nvSpPr>
        <p:spPr bwMode="auto">
          <a:xfrm>
            <a:off x="851234" y="1284886"/>
            <a:ext cx="7330742" cy="37645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600" kern="0" dirty="0">
                <a:solidFill>
                  <a:srgbClr val="FF0000"/>
                </a:solidFill>
              </a:rPr>
              <a:t>Theorem.</a:t>
            </a:r>
            <a:r>
              <a:rPr lang="en-US" sz="1600" kern="0" dirty="0">
                <a:solidFill>
                  <a:srgbClr val="FFC000"/>
                </a:solidFill>
              </a:rPr>
              <a:t> </a:t>
            </a:r>
            <a:r>
              <a:rPr lang="en-US" sz="1600" kern="0" dirty="0"/>
              <a:t>The</a:t>
            </a:r>
            <a:r>
              <a:rPr lang="en-US" sz="1600" kern="0" dirty="0">
                <a:solidFill>
                  <a:srgbClr val="FFC000"/>
                </a:solidFill>
              </a:rPr>
              <a:t> Circuit-SAT </a:t>
            </a:r>
            <a:r>
              <a:rPr lang="en-US" sz="1600" kern="0" dirty="0"/>
              <a:t>problem is </a:t>
            </a:r>
            <a:r>
              <a:rPr lang="en-US" sz="1600" kern="0" dirty="0">
                <a:solidFill>
                  <a:srgbClr val="FF0000"/>
                </a:solidFill>
              </a:rPr>
              <a:t>NP</a:t>
            </a:r>
            <a:r>
              <a:rPr lang="en-US" sz="1600" kern="0" dirty="0"/>
              <a:t>-complete. </a:t>
            </a:r>
          </a:p>
        </p:txBody>
      </p:sp>
    </p:spTree>
    <p:extLst>
      <p:ext uri="{BB962C8B-B14F-4D97-AF65-F5344CB8AC3E}">
        <p14:creationId xmlns:p14="http://schemas.microsoft.com/office/powerpoint/2010/main" val="24108045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>
            <a:extLst>
              <a:ext uri="{FF2B5EF4-FFF2-40B4-BE49-F238E27FC236}">
                <a16:creationId xmlns:a16="http://schemas.microsoft.com/office/drawing/2014/main" id="{374E9378-E032-42FE-B43F-447CF620C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855" y="253920"/>
            <a:ext cx="8229600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Applications of Theorem P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05BABFF7-B1FA-49F2-B902-6BB94B62D7F1}"/>
              </a:ext>
            </a:extLst>
          </p:cNvPr>
          <p:cNvSpPr txBox="1">
            <a:spLocks/>
          </p:cNvSpPr>
          <p:nvPr/>
        </p:nvSpPr>
        <p:spPr bwMode="auto">
          <a:xfrm>
            <a:off x="864268" y="885190"/>
            <a:ext cx="7317708" cy="37645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600" kern="0" dirty="0">
                <a:solidFill>
                  <a:srgbClr val="FF0000"/>
                </a:solidFill>
              </a:rPr>
              <a:t>Theorem P.</a:t>
            </a:r>
            <a:r>
              <a:rPr lang="en-US" sz="1600" kern="0" dirty="0"/>
              <a:t> A language L is in </a:t>
            </a:r>
            <a:r>
              <a:rPr lang="en-US" sz="1600" kern="0" dirty="0">
                <a:solidFill>
                  <a:srgbClr val="FF0000"/>
                </a:solidFill>
              </a:rPr>
              <a:t>P</a:t>
            </a:r>
            <a:r>
              <a:rPr lang="en-US" sz="1600" kern="0" dirty="0"/>
              <a:t> </a:t>
            </a:r>
            <a:r>
              <a:rPr lang="en-US" sz="1600" kern="0" dirty="0" err="1"/>
              <a:t>iff</a:t>
            </a:r>
            <a:r>
              <a:rPr lang="en-US" sz="1600" kern="0" dirty="0"/>
              <a:t> L is accepted by a uniform circuit family.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C6E1FB74-59E4-4708-8C60-5A0DB956FC22}"/>
              </a:ext>
            </a:extLst>
          </p:cNvPr>
          <p:cNvSpPr txBox="1">
            <a:spLocks/>
          </p:cNvSpPr>
          <p:nvPr/>
        </p:nvSpPr>
        <p:spPr bwMode="auto">
          <a:xfrm>
            <a:off x="851234" y="1284886"/>
            <a:ext cx="7330742" cy="37645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600" kern="0" dirty="0">
                <a:solidFill>
                  <a:srgbClr val="FF0000"/>
                </a:solidFill>
              </a:rPr>
              <a:t>Theorem.</a:t>
            </a:r>
            <a:r>
              <a:rPr lang="en-US" sz="1600" kern="0" dirty="0">
                <a:solidFill>
                  <a:srgbClr val="FFC000"/>
                </a:solidFill>
              </a:rPr>
              <a:t> </a:t>
            </a:r>
            <a:r>
              <a:rPr lang="en-US" sz="1600" kern="0" dirty="0"/>
              <a:t>The</a:t>
            </a:r>
            <a:r>
              <a:rPr lang="en-US" sz="1600" kern="0" dirty="0">
                <a:solidFill>
                  <a:srgbClr val="FFC000"/>
                </a:solidFill>
              </a:rPr>
              <a:t> Circuit-SAT </a:t>
            </a:r>
            <a:r>
              <a:rPr lang="en-US" sz="1600" kern="0" dirty="0"/>
              <a:t>problem is </a:t>
            </a:r>
            <a:r>
              <a:rPr lang="en-US" sz="1600" kern="0" dirty="0">
                <a:solidFill>
                  <a:srgbClr val="FF0000"/>
                </a:solidFill>
              </a:rPr>
              <a:t>NP</a:t>
            </a:r>
            <a:r>
              <a:rPr lang="en-US" sz="1600" kern="0" dirty="0"/>
              <a:t>-complete. 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3E85CB4D-6E6E-4C04-8149-57FF02C6D4C2}"/>
              </a:ext>
            </a:extLst>
          </p:cNvPr>
          <p:cNvSpPr txBox="1">
            <a:spLocks/>
          </p:cNvSpPr>
          <p:nvPr/>
        </p:nvSpPr>
        <p:spPr bwMode="auto">
          <a:xfrm>
            <a:off x="745957" y="1752989"/>
            <a:ext cx="7533775" cy="47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>
                <a:solidFill>
                  <a:srgbClr val="FF0000"/>
                </a:solidFill>
              </a:rPr>
              <a:t>Cook Theorem.</a:t>
            </a:r>
            <a:r>
              <a:rPr lang="en-US" sz="2400" kern="0" dirty="0">
                <a:solidFill>
                  <a:srgbClr val="FFC000"/>
                </a:solidFill>
              </a:rPr>
              <a:t> </a:t>
            </a:r>
            <a:r>
              <a:rPr lang="en-US" sz="2400" kern="0" dirty="0"/>
              <a:t>The</a:t>
            </a:r>
            <a:r>
              <a:rPr lang="en-US" sz="2400" kern="0" dirty="0">
                <a:solidFill>
                  <a:srgbClr val="FFC000"/>
                </a:solidFill>
              </a:rPr>
              <a:t> SAT </a:t>
            </a:r>
            <a:r>
              <a:rPr lang="en-US" sz="2400" kern="0" dirty="0"/>
              <a:t>problem is </a:t>
            </a:r>
            <a:r>
              <a:rPr lang="en-US" sz="2400" kern="0" dirty="0">
                <a:solidFill>
                  <a:srgbClr val="FF0000"/>
                </a:solidFill>
              </a:rPr>
              <a:t>NP</a:t>
            </a:r>
            <a:r>
              <a:rPr lang="en-US" sz="2400" kern="0" dirty="0"/>
              <a:t>-complete. 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5EBB1BEC-3D44-44F5-BE14-9916D72A60A7}"/>
              </a:ext>
            </a:extLst>
          </p:cNvPr>
          <p:cNvSpPr txBox="1">
            <a:spLocks/>
          </p:cNvSpPr>
          <p:nvPr/>
        </p:nvSpPr>
        <p:spPr bwMode="auto">
          <a:xfrm>
            <a:off x="866774" y="2234638"/>
            <a:ext cx="7315202" cy="336463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600" kern="0" dirty="0">
                <a:solidFill>
                  <a:srgbClr val="FFC000"/>
                </a:solidFill>
              </a:rPr>
              <a:t>SAT:</a:t>
            </a:r>
            <a:r>
              <a:rPr lang="en-US" sz="1600" kern="0" dirty="0"/>
              <a:t> given a CNF formula F, is there an assignment a</a:t>
            </a:r>
            <a:r>
              <a:rPr lang="en-US" sz="1600" kern="0" baseline="-25000" dirty="0"/>
              <a:t>0</a:t>
            </a:r>
            <a:r>
              <a:rPr lang="en-US" sz="1600" kern="0" dirty="0"/>
              <a:t> to F such that F(a</a:t>
            </a:r>
            <a:r>
              <a:rPr lang="en-US" sz="1600" kern="0" baseline="-25000" dirty="0"/>
              <a:t>0</a:t>
            </a:r>
            <a:r>
              <a:rPr lang="en-US" sz="1600" kern="0" dirty="0"/>
              <a:t>)=1?</a:t>
            </a:r>
          </a:p>
        </p:txBody>
      </p:sp>
    </p:spTree>
    <p:extLst>
      <p:ext uri="{BB962C8B-B14F-4D97-AF65-F5344CB8AC3E}">
        <p14:creationId xmlns:p14="http://schemas.microsoft.com/office/powerpoint/2010/main" val="6741538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>
            <a:extLst>
              <a:ext uri="{FF2B5EF4-FFF2-40B4-BE49-F238E27FC236}">
                <a16:creationId xmlns:a16="http://schemas.microsoft.com/office/drawing/2014/main" id="{374E9378-E032-42FE-B43F-447CF620C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855" y="253920"/>
            <a:ext cx="8229600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Applications of Theorem P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05BABFF7-B1FA-49F2-B902-6BB94B62D7F1}"/>
              </a:ext>
            </a:extLst>
          </p:cNvPr>
          <p:cNvSpPr txBox="1">
            <a:spLocks/>
          </p:cNvSpPr>
          <p:nvPr/>
        </p:nvSpPr>
        <p:spPr bwMode="auto">
          <a:xfrm>
            <a:off x="864268" y="885190"/>
            <a:ext cx="7317708" cy="37645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600" kern="0" dirty="0">
                <a:solidFill>
                  <a:srgbClr val="FF0000"/>
                </a:solidFill>
              </a:rPr>
              <a:t>Theorem P.</a:t>
            </a:r>
            <a:r>
              <a:rPr lang="en-US" sz="1600" kern="0" dirty="0"/>
              <a:t> A language L is in </a:t>
            </a:r>
            <a:r>
              <a:rPr lang="en-US" sz="1600" kern="0" dirty="0">
                <a:solidFill>
                  <a:srgbClr val="FF0000"/>
                </a:solidFill>
              </a:rPr>
              <a:t>P</a:t>
            </a:r>
            <a:r>
              <a:rPr lang="en-US" sz="1600" kern="0" dirty="0"/>
              <a:t> </a:t>
            </a:r>
            <a:r>
              <a:rPr lang="en-US" sz="1600" kern="0" dirty="0" err="1"/>
              <a:t>iff</a:t>
            </a:r>
            <a:r>
              <a:rPr lang="en-US" sz="1600" kern="0" dirty="0"/>
              <a:t> L is accepted by a uniform circuit family.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C6E1FB74-59E4-4708-8C60-5A0DB956FC22}"/>
              </a:ext>
            </a:extLst>
          </p:cNvPr>
          <p:cNvSpPr txBox="1">
            <a:spLocks/>
          </p:cNvSpPr>
          <p:nvPr/>
        </p:nvSpPr>
        <p:spPr bwMode="auto">
          <a:xfrm>
            <a:off x="851234" y="1284886"/>
            <a:ext cx="7330742" cy="37645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600" kern="0" dirty="0">
                <a:solidFill>
                  <a:srgbClr val="FF0000"/>
                </a:solidFill>
              </a:rPr>
              <a:t>Theorem.</a:t>
            </a:r>
            <a:r>
              <a:rPr lang="en-US" sz="1600" kern="0" dirty="0">
                <a:solidFill>
                  <a:srgbClr val="FFC000"/>
                </a:solidFill>
              </a:rPr>
              <a:t> </a:t>
            </a:r>
            <a:r>
              <a:rPr lang="en-US" sz="1600" kern="0" dirty="0"/>
              <a:t>The</a:t>
            </a:r>
            <a:r>
              <a:rPr lang="en-US" sz="1600" kern="0" dirty="0">
                <a:solidFill>
                  <a:srgbClr val="FFC000"/>
                </a:solidFill>
              </a:rPr>
              <a:t> Circuit-SAT </a:t>
            </a:r>
            <a:r>
              <a:rPr lang="en-US" sz="1600" kern="0" dirty="0"/>
              <a:t>problem is </a:t>
            </a:r>
            <a:r>
              <a:rPr lang="en-US" sz="1600" kern="0" dirty="0">
                <a:solidFill>
                  <a:srgbClr val="FF0000"/>
                </a:solidFill>
              </a:rPr>
              <a:t>NP</a:t>
            </a:r>
            <a:r>
              <a:rPr lang="en-US" sz="1600" kern="0" dirty="0"/>
              <a:t>-complete. 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3E85CB4D-6E6E-4C04-8149-57FF02C6D4C2}"/>
              </a:ext>
            </a:extLst>
          </p:cNvPr>
          <p:cNvSpPr txBox="1">
            <a:spLocks/>
          </p:cNvSpPr>
          <p:nvPr/>
        </p:nvSpPr>
        <p:spPr bwMode="auto">
          <a:xfrm>
            <a:off x="745957" y="1752989"/>
            <a:ext cx="7533775" cy="47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>
                <a:solidFill>
                  <a:srgbClr val="FF0000"/>
                </a:solidFill>
              </a:rPr>
              <a:t>Cook Theorem.</a:t>
            </a:r>
            <a:r>
              <a:rPr lang="en-US" sz="2400" kern="0" dirty="0">
                <a:solidFill>
                  <a:srgbClr val="FFC000"/>
                </a:solidFill>
              </a:rPr>
              <a:t> </a:t>
            </a:r>
            <a:r>
              <a:rPr lang="en-US" sz="2400" kern="0" dirty="0"/>
              <a:t>The</a:t>
            </a:r>
            <a:r>
              <a:rPr lang="en-US" sz="2400" kern="0" dirty="0">
                <a:solidFill>
                  <a:srgbClr val="FFC000"/>
                </a:solidFill>
              </a:rPr>
              <a:t> SAT </a:t>
            </a:r>
            <a:r>
              <a:rPr lang="en-US" sz="2400" kern="0" dirty="0"/>
              <a:t>problem is </a:t>
            </a:r>
            <a:r>
              <a:rPr lang="en-US" sz="2400" kern="0" dirty="0">
                <a:solidFill>
                  <a:srgbClr val="FF0000"/>
                </a:solidFill>
              </a:rPr>
              <a:t>NP</a:t>
            </a:r>
            <a:r>
              <a:rPr lang="en-US" sz="2400" kern="0" dirty="0"/>
              <a:t>-complete. 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5EBB1BEC-3D44-44F5-BE14-9916D72A60A7}"/>
              </a:ext>
            </a:extLst>
          </p:cNvPr>
          <p:cNvSpPr txBox="1">
            <a:spLocks/>
          </p:cNvSpPr>
          <p:nvPr/>
        </p:nvSpPr>
        <p:spPr bwMode="auto">
          <a:xfrm>
            <a:off x="866774" y="2234638"/>
            <a:ext cx="7315202" cy="336463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600" kern="0" dirty="0">
                <a:solidFill>
                  <a:srgbClr val="FFC000"/>
                </a:solidFill>
              </a:rPr>
              <a:t>SAT:</a:t>
            </a:r>
            <a:r>
              <a:rPr lang="en-US" sz="1600" kern="0" dirty="0"/>
              <a:t> given a CNF formula F, is there an assignment a</a:t>
            </a:r>
            <a:r>
              <a:rPr lang="en-US" sz="1600" kern="0" baseline="-25000" dirty="0"/>
              <a:t>0</a:t>
            </a:r>
            <a:r>
              <a:rPr lang="en-US" sz="1600" kern="0" dirty="0"/>
              <a:t> to F such that F(a</a:t>
            </a:r>
            <a:r>
              <a:rPr lang="en-US" sz="1600" kern="0" baseline="-25000" dirty="0"/>
              <a:t>0</a:t>
            </a:r>
            <a:r>
              <a:rPr lang="en-US" sz="1600" kern="0" dirty="0"/>
              <a:t>)=1?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2597FF37-6B52-4F71-85AE-F3175BCF6B38}"/>
              </a:ext>
            </a:extLst>
          </p:cNvPr>
          <p:cNvSpPr txBox="1">
            <a:spLocks/>
          </p:cNvSpPr>
          <p:nvPr/>
        </p:nvSpPr>
        <p:spPr bwMode="auto">
          <a:xfrm>
            <a:off x="756234" y="2708498"/>
            <a:ext cx="7533775" cy="4732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Proof.</a:t>
            </a:r>
            <a:r>
              <a:rPr lang="en-US" sz="2000" kern="0" dirty="0">
                <a:solidFill>
                  <a:srgbClr val="FFC000"/>
                </a:solidFill>
              </a:rPr>
              <a:t> SAT </a:t>
            </a:r>
            <a:r>
              <a:rPr lang="en-US" sz="2000" kern="0" dirty="0"/>
              <a:t>is in </a:t>
            </a:r>
            <a:r>
              <a:rPr lang="en-US" sz="2000" kern="0" dirty="0">
                <a:solidFill>
                  <a:srgbClr val="FF0000"/>
                </a:solidFill>
              </a:rPr>
              <a:t>NP</a:t>
            </a:r>
            <a:r>
              <a:rPr lang="en-US" sz="2000" kern="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2746374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>
            <a:extLst>
              <a:ext uri="{FF2B5EF4-FFF2-40B4-BE49-F238E27FC236}">
                <a16:creationId xmlns:a16="http://schemas.microsoft.com/office/drawing/2014/main" id="{374E9378-E032-42FE-B43F-447CF620C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855" y="253920"/>
            <a:ext cx="8229600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Applications of Theorem P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05BABFF7-B1FA-49F2-B902-6BB94B62D7F1}"/>
              </a:ext>
            </a:extLst>
          </p:cNvPr>
          <p:cNvSpPr txBox="1">
            <a:spLocks/>
          </p:cNvSpPr>
          <p:nvPr/>
        </p:nvSpPr>
        <p:spPr bwMode="auto">
          <a:xfrm>
            <a:off x="864268" y="885190"/>
            <a:ext cx="7317708" cy="37645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600" kern="0" dirty="0">
                <a:solidFill>
                  <a:srgbClr val="FF0000"/>
                </a:solidFill>
              </a:rPr>
              <a:t>Theorem P.</a:t>
            </a:r>
            <a:r>
              <a:rPr lang="en-US" sz="1600" kern="0" dirty="0"/>
              <a:t> A language L is in </a:t>
            </a:r>
            <a:r>
              <a:rPr lang="en-US" sz="1600" kern="0" dirty="0">
                <a:solidFill>
                  <a:srgbClr val="FF0000"/>
                </a:solidFill>
              </a:rPr>
              <a:t>P</a:t>
            </a:r>
            <a:r>
              <a:rPr lang="en-US" sz="1600" kern="0" dirty="0"/>
              <a:t> </a:t>
            </a:r>
            <a:r>
              <a:rPr lang="en-US" sz="1600" kern="0" dirty="0" err="1"/>
              <a:t>iff</a:t>
            </a:r>
            <a:r>
              <a:rPr lang="en-US" sz="1600" kern="0" dirty="0"/>
              <a:t> L is accepted by a uniform circuit family.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C6E1FB74-59E4-4708-8C60-5A0DB956FC22}"/>
              </a:ext>
            </a:extLst>
          </p:cNvPr>
          <p:cNvSpPr txBox="1">
            <a:spLocks/>
          </p:cNvSpPr>
          <p:nvPr/>
        </p:nvSpPr>
        <p:spPr bwMode="auto">
          <a:xfrm>
            <a:off x="851234" y="1284886"/>
            <a:ext cx="7330742" cy="37645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600" kern="0" dirty="0">
                <a:solidFill>
                  <a:srgbClr val="FF0000"/>
                </a:solidFill>
              </a:rPr>
              <a:t>Theorem.</a:t>
            </a:r>
            <a:r>
              <a:rPr lang="en-US" sz="1600" kern="0" dirty="0">
                <a:solidFill>
                  <a:srgbClr val="FFC000"/>
                </a:solidFill>
              </a:rPr>
              <a:t> </a:t>
            </a:r>
            <a:r>
              <a:rPr lang="en-US" sz="1600" kern="0" dirty="0"/>
              <a:t>The</a:t>
            </a:r>
            <a:r>
              <a:rPr lang="en-US" sz="1600" kern="0" dirty="0">
                <a:solidFill>
                  <a:srgbClr val="FFC000"/>
                </a:solidFill>
              </a:rPr>
              <a:t> Circuit-SAT </a:t>
            </a:r>
            <a:r>
              <a:rPr lang="en-US" sz="1600" kern="0" dirty="0"/>
              <a:t>problem is </a:t>
            </a:r>
            <a:r>
              <a:rPr lang="en-US" sz="1600" kern="0" dirty="0">
                <a:solidFill>
                  <a:srgbClr val="FF0000"/>
                </a:solidFill>
              </a:rPr>
              <a:t>NP</a:t>
            </a:r>
            <a:r>
              <a:rPr lang="en-US" sz="1600" kern="0" dirty="0"/>
              <a:t>-complete. 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3E85CB4D-6E6E-4C04-8149-57FF02C6D4C2}"/>
              </a:ext>
            </a:extLst>
          </p:cNvPr>
          <p:cNvSpPr txBox="1">
            <a:spLocks/>
          </p:cNvSpPr>
          <p:nvPr/>
        </p:nvSpPr>
        <p:spPr bwMode="auto">
          <a:xfrm>
            <a:off x="745957" y="1752989"/>
            <a:ext cx="7533775" cy="47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>
                <a:solidFill>
                  <a:srgbClr val="FF0000"/>
                </a:solidFill>
              </a:rPr>
              <a:t>Cook Theorem.</a:t>
            </a:r>
            <a:r>
              <a:rPr lang="en-US" sz="2400" kern="0" dirty="0">
                <a:solidFill>
                  <a:srgbClr val="FFC000"/>
                </a:solidFill>
              </a:rPr>
              <a:t> </a:t>
            </a:r>
            <a:r>
              <a:rPr lang="en-US" sz="2400" kern="0" dirty="0"/>
              <a:t>The</a:t>
            </a:r>
            <a:r>
              <a:rPr lang="en-US" sz="2400" kern="0" dirty="0">
                <a:solidFill>
                  <a:srgbClr val="FFC000"/>
                </a:solidFill>
              </a:rPr>
              <a:t> SAT </a:t>
            </a:r>
            <a:r>
              <a:rPr lang="en-US" sz="2400" kern="0" dirty="0"/>
              <a:t>problem is </a:t>
            </a:r>
            <a:r>
              <a:rPr lang="en-US" sz="2400" kern="0" dirty="0">
                <a:solidFill>
                  <a:srgbClr val="FF0000"/>
                </a:solidFill>
              </a:rPr>
              <a:t>NP</a:t>
            </a:r>
            <a:r>
              <a:rPr lang="en-US" sz="2400" kern="0" dirty="0"/>
              <a:t>-complete. 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5EBB1BEC-3D44-44F5-BE14-9916D72A60A7}"/>
              </a:ext>
            </a:extLst>
          </p:cNvPr>
          <p:cNvSpPr txBox="1">
            <a:spLocks/>
          </p:cNvSpPr>
          <p:nvPr/>
        </p:nvSpPr>
        <p:spPr bwMode="auto">
          <a:xfrm>
            <a:off x="866774" y="2234638"/>
            <a:ext cx="7315202" cy="336463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600" kern="0" dirty="0">
                <a:solidFill>
                  <a:srgbClr val="FFC000"/>
                </a:solidFill>
              </a:rPr>
              <a:t>SAT:</a:t>
            </a:r>
            <a:r>
              <a:rPr lang="en-US" sz="1600" kern="0" dirty="0"/>
              <a:t> given a CNF formula F, is there an assignment a</a:t>
            </a:r>
            <a:r>
              <a:rPr lang="en-US" sz="1600" kern="0" baseline="-25000" dirty="0"/>
              <a:t>0</a:t>
            </a:r>
            <a:r>
              <a:rPr lang="en-US" sz="1600" kern="0" dirty="0"/>
              <a:t> to F such that F(a</a:t>
            </a:r>
            <a:r>
              <a:rPr lang="en-US" sz="1600" kern="0" baseline="-25000" dirty="0"/>
              <a:t>0</a:t>
            </a:r>
            <a:r>
              <a:rPr lang="en-US" sz="1600" kern="0" dirty="0"/>
              <a:t>)=1?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2597FF37-6B52-4F71-85AE-F3175BCF6B38}"/>
              </a:ext>
            </a:extLst>
          </p:cNvPr>
          <p:cNvSpPr txBox="1">
            <a:spLocks/>
          </p:cNvSpPr>
          <p:nvPr/>
        </p:nvSpPr>
        <p:spPr bwMode="auto">
          <a:xfrm>
            <a:off x="756234" y="2708498"/>
            <a:ext cx="7533775" cy="4732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Proof.</a:t>
            </a:r>
            <a:r>
              <a:rPr lang="en-US" sz="2000" kern="0" dirty="0">
                <a:solidFill>
                  <a:srgbClr val="FFC000"/>
                </a:solidFill>
              </a:rPr>
              <a:t> SAT </a:t>
            </a:r>
            <a:r>
              <a:rPr lang="en-US" sz="2000" kern="0" dirty="0"/>
              <a:t>is in </a:t>
            </a:r>
            <a:r>
              <a:rPr lang="en-US" sz="2000" kern="0" dirty="0">
                <a:solidFill>
                  <a:srgbClr val="FF0000"/>
                </a:solidFill>
              </a:rPr>
              <a:t>NP</a:t>
            </a:r>
            <a:r>
              <a:rPr lang="en-US" sz="2000" kern="0" dirty="0"/>
              <a:t>.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4077C7FB-7095-4E3F-BA0A-B6DCF71A7E3A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851234" y="3123835"/>
                <a:ext cx="5663866" cy="344346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1600" kern="0" dirty="0"/>
                  <a:t>Recall: if Q1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1600" i="1" ker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1600" i="1" kern="0"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a:rPr lang="en-US" sz="1600" i="1" kern="0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  <m:sup>
                        <m:r>
                          <a:rPr lang="en-US" sz="1600" i="1" kern="0"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  <m:r>
                      <a:rPr lang="en-US" sz="1600" i="1" ker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1600" kern="0" dirty="0"/>
                  <a:t>Q2, and Q1 is NP-hard, then Q2 is NP-hard.</a:t>
                </a:r>
              </a:p>
            </p:txBody>
          </p:sp>
        </mc:Choice>
        <mc:Fallback xmlns="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4077C7FB-7095-4E3F-BA0A-B6DCF71A7E3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51234" y="3123835"/>
                <a:ext cx="5663866" cy="344346"/>
              </a:xfrm>
              <a:prstGeom prst="rect">
                <a:avLst/>
              </a:prstGeom>
              <a:blipFill>
                <a:blip r:embed="rId3"/>
                <a:stretch>
                  <a:fillRect l="-537" t="-1695" b="-18644"/>
                </a:stretch>
              </a:blipFill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385185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>
            <a:extLst>
              <a:ext uri="{FF2B5EF4-FFF2-40B4-BE49-F238E27FC236}">
                <a16:creationId xmlns:a16="http://schemas.microsoft.com/office/drawing/2014/main" id="{374E9378-E032-42FE-B43F-447CF620C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855" y="253920"/>
            <a:ext cx="8229600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Applications of Theorem P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05BABFF7-B1FA-49F2-B902-6BB94B62D7F1}"/>
              </a:ext>
            </a:extLst>
          </p:cNvPr>
          <p:cNvSpPr txBox="1">
            <a:spLocks/>
          </p:cNvSpPr>
          <p:nvPr/>
        </p:nvSpPr>
        <p:spPr bwMode="auto">
          <a:xfrm>
            <a:off x="864268" y="885190"/>
            <a:ext cx="7317708" cy="37645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600" kern="0" dirty="0">
                <a:solidFill>
                  <a:srgbClr val="FF0000"/>
                </a:solidFill>
              </a:rPr>
              <a:t>Theorem P.</a:t>
            </a:r>
            <a:r>
              <a:rPr lang="en-US" sz="1600" kern="0" dirty="0"/>
              <a:t> A language L is in </a:t>
            </a:r>
            <a:r>
              <a:rPr lang="en-US" sz="1600" kern="0" dirty="0">
                <a:solidFill>
                  <a:srgbClr val="FF0000"/>
                </a:solidFill>
              </a:rPr>
              <a:t>P</a:t>
            </a:r>
            <a:r>
              <a:rPr lang="en-US" sz="1600" kern="0" dirty="0"/>
              <a:t> </a:t>
            </a:r>
            <a:r>
              <a:rPr lang="en-US" sz="1600" kern="0" dirty="0" err="1"/>
              <a:t>iff</a:t>
            </a:r>
            <a:r>
              <a:rPr lang="en-US" sz="1600" kern="0" dirty="0"/>
              <a:t> L is accepted by a uniform circuit family.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C6E1FB74-59E4-4708-8C60-5A0DB956FC22}"/>
              </a:ext>
            </a:extLst>
          </p:cNvPr>
          <p:cNvSpPr txBox="1">
            <a:spLocks/>
          </p:cNvSpPr>
          <p:nvPr/>
        </p:nvSpPr>
        <p:spPr bwMode="auto">
          <a:xfrm>
            <a:off x="851234" y="1284886"/>
            <a:ext cx="7330742" cy="37645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600" kern="0" dirty="0">
                <a:solidFill>
                  <a:srgbClr val="FF0000"/>
                </a:solidFill>
              </a:rPr>
              <a:t>Theorem.</a:t>
            </a:r>
            <a:r>
              <a:rPr lang="en-US" sz="1600" kern="0" dirty="0">
                <a:solidFill>
                  <a:srgbClr val="FFC000"/>
                </a:solidFill>
              </a:rPr>
              <a:t> </a:t>
            </a:r>
            <a:r>
              <a:rPr lang="en-US" sz="1600" kern="0" dirty="0"/>
              <a:t>The</a:t>
            </a:r>
            <a:r>
              <a:rPr lang="en-US" sz="1600" kern="0" dirty="0">
                <a:solidFill>
                  <a:srgbClr val="FFC000"/>
                </a:solidFill>
              </a:rPr>
              <a:t> Circuit-SAT </a:t>
            </a:r>
            <a:r>
              <a:rPr lang="en-US" sz="1600" kern="0" dirty="0"/>
              <a:t>problem is </a:t>
            </a:r>
            <a:r>
              <a:rPr lang="en-US" sz="1600" kern="0" dirty="0">
                <a:solidFill>
                  <a:srgbClr val="FF0000"/>
                </a:solidFill>
              </a:rPr>
              <a:t>NP</a:t>
            </a:r>
            <a:r>
              <a:rPr lang="en-US" sz="1600" kern="0" dirty="0"/>
              <a:t>-complete. 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3E85CB4D-6E6E-4C04-8149-57FF02C6D4C2}"/>
              </a:ext>
            </a:extLst>
          </p:cNvPr>
          <p:cNvSpPr txBox="1">
            <a:spLocks/>
          </p:cNvSpPr>
          <p:nvPr/>
        </p:nvSpPr>
        <p:spPr bwMode="auto">
          <a:xfrm>
            <a:off x="745957" y="1752989"/>
            <a:ext cx="7533775" cy="47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>
                <a:solidFill>
                  <a:srgbClr val="FF0000"/>
                </a:solidFill>
              </a:rPr>
              <a:t>Cook Theorem.</a:t>
            </a:r>
            <a:r>
              <a:rPr lang="en-US" sz="2400" kern="0" dirty="0">
                <a:solidFill>
                  <a:srgbClr val="FFC000"/>
                </a:solidFill>
              </a:rPr>
              <a:t> </a:t>
            </a:r>
            <a:r>
              <a:rPr lang="en-US" sz="2400" kern="0" dirty="0"/>
              <a:t>The</a:t>
            </a:r>
            <a:r>
              <a:rPr lang="en-US" sz="2400" kern="0" dirty="0">
                <a:solidFill>
                  <a:srgbClr val="FFC000"/>
                </a:solidFill>
              </a:rPr>
              <a:t> SAT </a:t>
            </a:r>
            <a:r>
              <a:rPr lang="en-US" sz="2400" kern="0" dirty="0"/>
              <a:t>problem is </a:t>
            </a:r>
            <a:r>
              <a:rPr lang="en-US" sz="2400" kern="0" dirty="0">
                <a:solidFill>
                  <a:srgbClr val="FF0000"/>
                </a:solidFill>
              </a:rPr>
              <a:t>NP</a:t>
            </a:r>
            <a:r>
              <a:rPr lang="en-US" sz="2400" kern="0" dirty="0"/>
              <a:t>-complete. 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5EBB1BEC-3D44-44F5-BE14-9916D72A60A7}"/>
              </a:ext>
            </a:extLst>
          </p:cNvPr>
          <p:cNvSpPr txBox="1">
            <a:spLocks/>
          </p:cNvSpPr>
          <p:nvPr/>
        </p:nvSpPr>
        <p:spPr bwMode="auto">
          <a:xfrm>
            <a:off x="866774" y="2234638"/>
            <a:ext cx="7315202" cy="336463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600" kern="0" dirty="0">
                <a:solidFill>
                  <a:srgbClr val="FFC000"/>
                </a:solidFill>
              </a:rPr>
              <a:t>SAT:</a:t>
            </a:r>
            <a:r>
              <a:rPr lang="en-US" sz="1600" kern="0" dirty="0"/>
              <a:t> given a CNF formula F, is there an assignment a</a:t>
            </a:r>
            <a:r>
              <a:rPr lang="en-US" sz="1600" kern="0" baseline="-25000" dirty="0"/>
              <a:t>0</a:t>
            </a:r>
            <a:r>
              <a:rPr lang="en-US" sz="1600" kern="0" dirty="0"/>
              <a:t> to F such that F(a</a:t>
            </a:r>
            <a:r>
              <a:rPr lang="en-US" sz="1600" kern="0" baseline="-25000" dirty="0"/>
              <a:t>0</a:t>
            </a:r>
            <a:r>
              <a:rPr lang="en-US" sz="1600" kern="0" dirty="0"/>
              <a:t>)=1?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2597FF37-6B52-4F71-85AE-F3175BCF6B38}"/>
              </a:ext>
            </a:extLst>
          </p:cNvPr>
          <p:cNvSpPr txBox="1">
            <a:spLocks/>
          </p:cNvSpPr>
          <p:nvPr/>
        </p:nvSpPr>
        <p:spPr bwMode="auto">
          <a:xfrm>
            <a:off x="756234" y="2708498"/>
            <a:ext cx="7533775" cy="4732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Proof.</a:t>
            </a:r>
            <a:r>
              <a:rPr lang="en-US" sz="2000" kern="0" dirty="0">
                <a:solidFill>
                  <a:srgbClr val="FFC000"/>
                </a:solidFill>
              </a:rPr>
              <a:t> SAT </a:t>
            </a:r>
            <a:r>
              <a:rPr lang="en-US" sz="2000" kern="0" dirty="0"/>
              <a:t>is in </a:t>
            </a:r>
            <a:r>
              <a:rPr lang="en-US" sz="2000" kern="0" dirty="0">
                <a:solidFill>
                  <a:srgbClr val="FF0000"/>
                </a:solidFill>
              </a:rPr>
              <a:t>NP</a:t>
            </a:r>
            <a:r>
              <a:rPr lang="en-US" sz="2000" kern="0" dirty="0"/>
              <a:t>.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Content Placeholder 2">
                <a:extLst>
                  <a:ext uri="{FF2B5EF4-FFF2-40B4-BE49-F238E27FC236}">
                    <a16:creationId xmlns:a16="http://schemas.microsoft.com/office/drawing/2014/main" id="{CEEA845C-0657-4606-B290-1B051BD8B876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756234" y="3555907"/>
                <a:ext cx="7376864" cy="38417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2000" kern="0" dirty="0"/>
                  <a:t>We show </a:t>
                </a:r>
                <a:r>
                  <a:rPr lang="en-US" sz="2000" kern="0" dirty="0">
                    <a:solidFill>
                      <a:srgbClr val="FFC000"/>
                    </a:solidFill>
                  </a:rPr>
                  <a:t>Circuit-SAT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 ker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000" i="1" kern="0"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a:rPr lang="en-US" sz="2000" i="1" kern="0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  <m:sup>
                        <m:r>
                          <a:rPr lang="en-US" sz="2000" i="1" kern="0"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2000" kern="0" dirty="0">
                    <a:solidFill>
                      <a:srgbClr val="FFC000"/>
                    </a:solidFill>
                  </a:rPr>
                  <a:t> SAT</a:t>
                </a:r>
                <a:r>
                  <a:rPr lang="en-US" sz="2000" kern="0" dirty="0"/>
                  <a:t>. </a:t>
                </a:r>
              </a:p>
            </p:txBody>
          </p:sp>
        </mc:Choice>
        <mc:Fallback xmlns="">
          <p:sp>
            <p:nvSpPr>
              <p:cNvPr id="9" name="Content Placeholder 2">
                <a:extLst>
                  <a:ext uri="{FF2B5EF4-FFF2-40B4-BE49-F238E27FC236}">
                    <a16:creationId xmlns:a16="http://schemas.microsoft.com/office/drawing/2014/main" id="{CEEA845C-0657-4606-B290-1B051BD8B87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56234" y="3555907"/>
                <a:ext cx="7376864" cy="384179"/>
              </a:xfrm>
              <a:prstGeom prst="rect">
                <a:avLst/>
              </a:prstGeom>
              <a:blipFill>
                <a:blip r:embed="rId3"/>
                <a:stretch>
                  <a:fillRect l="-826" t="-4762" b="-34921"/>
                </a:stretch>
              </a:blipFill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ontent Placeholder 2">
                <a:extLst>
                  <a:ext uri="{FF2B5EF4-FFF2-40B4-BE49-F238E27FC236}">
                    <a16:creationId xmlns:a16="http://schemas.microsoft.com/office/drawing/2014/main" id="{8E9CF339-4F3C-4C38-860E-688902DA3879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851234" y="3123835"/>
                <a:ext cx="5663866" cy="344346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1600" kern="0" dirty="0"/>
                  <a:t>Recall: if Q1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1600" i="1" ker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1600" i="1" kern="0"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a:rPr lang="en-US" sz="1600" i="1" kern="0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  <m:sup>
                        <m:r>
                          <a:rPr lang="en-US" sz="1600" i="1" kern="0"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  <m:r>
                      <a:rPr lang="en-US" sz="1600" i="1" ker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1600" kern="0" dirty="0"/>
                  <a:t>Q2, and Q1 is NP-hard, then Q2 is NP-hard.</a:t>
                </a:r>
              </a:p>
            </p:txBody>
          </p:sp>
        </mc:Choice>
        <mc:Fallback xmlns="">
          <p:sp>
            <p:nvSpPr>
              <p:cNvPr id="11" name="Content Placeholder 2">
                <a:extLst>
                  <a:ext uri="{FF2B5EF4-FFF2-40B4-BE49-F238E27FC236}">
                    <a16:creationId xmlns:a16="http://schemas.microsoft.com/office/drawing/2014/main" id="{8E9CF339-4F3C-4C38-860E-688902DA387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51234" y="3123835"/>
                <a:ext cx="5663866" cy="344346"/>
              </a:xfrm>
              <a:prstGeom prst="rect">
                <a:avLst/>
              </a:prstGeom>
              <a:blipFill>
                <a:blip r:embed="rId4"/>
                <a:stretch>
                  <a:fillRect l="-537" t="-1695" b="-18644"/>
                </a:stretch>
              </a:blipFill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331347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>
            <a:extLst>
              <a:ext uri="{FF2B5EF4-FFF2-40B4-BE49-F238E27FC236}">
                <a16:creationId xmlns:a16="http://schemas.microsoft.com/office/drawing/2014/main" id="{374E9378-E032-42FE-B43F-447CF620C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855" y="253920"/>
            <a:ext cx="8229600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Applications of Theorem P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05BABFF7-B1FA-49F2-B902-6BB94B62D7F1}"/>
              </a:ext>
            </a:extLst>
          </p:cNvPr>
          <p:cNvSpPr txBox="1">
            <a:spLocks/>
          </p:cNvSpPr>
          <p:nvPr/>
        </p:nvSpPr>
        <p:spPr bwMode="auto">
          <a:xfrm>
            <a:off x="864268" y="885190"/>
            <a:ext cx="7317708" cy="37645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600" kern="0" dirty="0">
                <a:solidFill>
                  <a:srgbClr val="FF0000"/>
                </a:solidFill>
              </a:rPr>
              <a:t>Theorem P.</a:t>
            </a:r>
            <a:r>
              <a:rPr lang="en-US" sz="1600" kern="0" dirty="0"/>
              <a:t> A language L is in </a:t>
            </a:r>
            <a:r>
              <a:rPr lang="en-US" sz="1600" kern="0" dirty="0">
                <a:solidFill>
                  <a:srgbClr val="FF0000"/>
                </a:solidFill>
              </a:rPr>
              <a:t>P</a:t>
            </a:r>
            <a:r>
              <a:rPr lang="en-US" sz="1600" kern="0" dirty="0"/>
              <a:t> </a:t>
            </a:r>
            <a:r>
              <a:rPr lang="en-US" sz="1600" kern="0" dirty="0" err="1"/>
              <a:t>iff</a:t>
            </a:r>
            <a:r>
              <a:rPr lang="en-US" sz="1600" kern="0" dirty="0"/>
              <a:t> L is accepted by a uniform circuit family.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C6E1FB74-59E4-4708-8C60-5A0DB956FC22}"/>
              </a:ext>
            </a:extLst>
          </p:cNvPr>
          <p:cNvSpPr txBox="1">
            <a:spLocks/>
          </p:cNvSpPr>
          <p:nvPr/>
        </p:nvSpPr>
        <p:spPr bwMode="auto">
          <a:xfrm>
            <a:off x="851234" y="1284886"/>
            <a:ext cx="7330742" cy="37645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600" kern="0" dirty="0">
                <a:solidFill>
                  <a:srgbClr val="FF0000"/>
                </a:solidFill>
              </a:rPr>
              <a:t>Theorem.</a:t>
            </a:r>
            <a:r>
              <a:rPr lang="en-US" sz="1600" kern="0" dirty="0">
                <a:solidFill>
                  <a:srgbClr val="FFC000"/>
                </a:solidFill>
              </a:rPr>
              <a:t> </a:t>
            </a:r>
            <a:r>
              <a:rPr lang="en-US" sz="1600" kern="0" dirty="0"/>
              <a:t>The</a:t>
            </a:r>
            <a:r>
              <a:rPr lang="en-US" sz="1600" kern="0" dirty="0">
                <a:solidFill>
                  <a:srgbClr val="FFC000"/>
                </a:solidFill>
              </a:rPr>
              <a:t> Circuit-SAT </a:t>
            </a:r>
            <a:r>
              <a:rPr lang="en-US" sz="1600" kern="0" dirty="0"/>
              <a:t>problem is </a:t>
            </a:r>
            <a:r>
              <a:rPr lang="en-US" sz="1600" kern="0" dirty="0">
                <a:solidFill>
                  <a:srgbClr val="FF0000"/>
                </a:solidFill>
              </a:rPr>
              <a:t>NP</a:t>
            </a:r>
            <a:r>
              <a:rPr lang="en-US" sz="1600" kern="0" dirty="0"/>
              <a:t>-complete. 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3E85CB4D-6E6E-4C04-8149-57FF02C6D4C2}"/>
              </a:ext>
            </a:extLst>
          </p:cNvPr>
          <p:cNvSpPr txBox="1">
            <a:spLocks/>
          </p:cNvSpPr>
          <p:nvPr/>
        </p:nvSpPr>
        <p:spPr bwMode="auto">
          <a:xfrm>
            <a:off x="745957" y="1752989"/>
            <a:ext cx="7533775" cy="47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>
                <a:solidFill>
                  <a:srgbClr val="FF0000"/>
                </a:solidFill>
              </a:rPr>
              <a:t>Cook Theorem.</a:t>
            </a:r>
            <a:r>
              <a:rPr lang="en-US" sz="2400" kern="0" dirty="0">
                <a:solidFill>
                  <a:srgbClr val="FFC000"/>
                </a:solidFill>
              </a:rPr>
              <a:t> </a:t>
            </a:r>
            <a:r>
              <a:rPr lang="en-US" sz="2400" kern="0" dirty="0"/>
              <a:t>The</a:t>
            </a:r>
            <a:r>
              <a:rPr lang="en-US" sz="2400" kern="0" dirty="0">
                <a:solidFill>
                  <a:srgbClr val="FFC000"/>
                </a:solidFill>
              </a:rPr>
              <a:t> SAT </a:t>
            </a:r>
            <a:r>
              <a:rPr lang="en-US" sz="2400" kern="0" dirty="0"/>
              <a:t>problem is </a:t>
            </a:r>
            <a:r>
              <a:rPr lang="en-US" sz="2400" kern="0" dirty="0">
                <a:solidFill>
                  <a:srgbClr val="FF0000"/>
                </a:solidFill>
              </a:rPr>
              <a:t>NP</a:t>
            </a:r>
            <a:r>
              <a:rPr lang="en-US" sz="2400" kern="0" dirty="0"/>
              <a:t>-complete. 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5EBB1BEC-3D44-44F5-BE14-9916D72A60A7}"/>
              </a:ext>
            </a:extLst>
          </p:cNvPr>
          <p:cNvSpPr txBox="1">
            <a:spLocks/>
          </p:cNvSpPr>
          <p:nvPr/>
        </p:nvSpPr>
        <p:spPr bwMode="auto">
          <a:xfrm>
            <a:off x="866774" y="2234638"/>
            <a:ext cx="7315202" cy="336463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600" kern="0" dirty="0">
                <a:solidFill>
                  <a:srgbClr val="FFC000"/>
                </a:solidFill>
              </a:rPr>
              <a:t>SAT:</a:t>
            </a:r>
            <a:r>
              <a:rPr lang="en-US" sz="1600" kern="0" dirty="0"/>
              <a:t> given a CNF formula F, is there an assignment a</a:t>
            </a:r>
            <a:r>
              <a:rPr lang="en-US" sz="1600" kern="0" baseline="-25000" dirty="0"/>
              <a:t>0</a:t>
            </a:r>
            <a:r>
              <a:rPr lang="en-US" sz="1600" kern="0" dirty="0"/>
              <a:t> to F such that F(a</a:t>
            </a:r>
            <a:r>
              <a:rPr lang="en-US" sz="1600" kern="0" baseline="-25000" dirty="0"/>
              <a:t>0</a:t>
            </a:r>
            <a:r>
              <a:rPr lang="en-US" sz="1600" kern="0" dirty="0"/>
              <a:t>)=1?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2597FF37-6B52-4F71-85AE-F3175BCF6B38}"/>
              </a:ext>
            </a:extLst>
          </p:cNvPr>
          <p:cNvSpPr txBox="1">
            <a:spLocks/>
          </p:cNvSpPr>
          <p:nvPr/>
        </p:nvSpPr>
        <p:spPr bwMode="auto">
          <a:xfrm>
            <a:off x="756234" y="2708498"/>
            <a:ext cx="7533775" cy="4732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Proof.</a:t>
            </a:r>
            <a:r>
              <a:rPr lang="en-US" sz="2000" kern="0" dirty="0">
                <a:solidFill>
                  <a:srgbClr val="FFC000"/>
                </a:solidFill>
              </a:rPr>
              <a:t> SAT </a:t>
            </a:r>
            <a:r>
              <a:rPr lang="en-US" sz="2000" kern="0" dirty="0"/>
              <a:t>is in </a:t>
            </a:r>
            <a:r>
              <a:rPr lang="en-US" sz="2000" kern="0" dirty="0">
                <a:solidFill>
                  <a:srgbClr val="FF0000"/>
                </a:solidFill>
              </a:rPr>
              <a:t>NP</a:t>
            </a:r>
            <a:r>
              <a:rPr lang="en-US" sz="2000" kern="0" dirty="0"/>
              <a:t>.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Content Placeholder 2">
                <a:extLst>
                  <a:ext uri="{FF2B5EF4-FFF2-40B4-BE49-F238E27FC236}">
                    <a16:creationId xmlns:a16="http://schemas.microsoft.com/office/drawing/2014/main" id="{CEEA845C-0657-4606-B290-1B051BD8B876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756234" y="3555907"/>
                <a:ext cx="7376864" cy="38417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2000" kern="0" dirty="0"/>
                  <a:t>We show </a:t>
                </a:r>
                <a:r>
                  <a:rPr lang="en-US" sz="2000" kern="0" dirty="0">
                    <a:solidFill>
                      <a:srgbClr val="FFC000"/>
                    </a:solidFill>
                  </a:rPr>
                  <a:t>Circuit-SAT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 ker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000" i="1" kern="0"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a:rPr lang="en-US" sz="2000" i="1" kern="0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  <m:sup>
                        <m:r>
                          <a:rPr lang="en-US" sz="2000" i="1" kern="0"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2000" kern="0" dirty="0">
                    <a:solidFill>
                      <a:srgbClr val="FFC000"/>
                    </a:solidFill>
                  </a:rPr>
                  <a:t> SAT</a:t>
                </a:r>
                <a:r>
                  <a:rPr lang="en-US" sz="2000" kern="0" dirty="0"/>
                  <a:t>. </a:t>
                </a:r>
              </a:p>
            </p:txBody>
          </p:sp>
        </mc:Choice>
        <mc:Fallback xmlns="">
          <p:sp>
            <p:nvSpPr>
              <p:cNvPr id="9" name="Content Placeholder 2">
                <a:extLst>
                  <a:ext uri="{FF2B5EF4-FFF2-40B4-BE49-F238E27FC236}">
                    <a16:creationId xmlns:a16="http://schemas.microsoft.com/office/drawing/2014/main" id="{CEEA845C-0657-4606-B290-1B051BD8B87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56234" y="3555907"/>
                <a:ext cx="7376864" cy="384179"/>
              </a:xfrm>
              <a:prstGeom prst="rect">
                <a:avLst/>
              </a:prstGeom>
              <a:blipFill>
                <a:blip r:embed="rId3"/>
                <a:stretch>
                  <a:fillRect l="-826" t="-4762" b="-34921"/>
                </a:stretch>
              </a:blipFill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4F7CF9CC-DD40-4959-B379-BD96942441EA}"/>
              </a:ext>
            </a:extLst>
          </p:cNvPr>
          <p:cNvSpPr txBox="1">
            <a:spLocks/>
          </p:cNvSpPr>
          <p:nvPr/>
        </p:nvSpPr>
        <p:spPr bwMode="auto">
          <a:xfrm>
            <a:off x="756235" y="3967925"/>
            <a:ext cx="7631531" cy="4732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Let </a:t>
            </a:r>
            <a:r>
              <a:rPr lang="en-US" sz="2000" kern="0" dirty="0">
                <a:solidFill>
                  <a:srgbClr val="00B050"/>
                </a:solidFill>
              </a:rPr>
              <a:t>C</a:t>
            </a:r>
            <a:r>
              <a:rPr lang="en-US" sz="2000" kern="0" dirty="0"/>
              <a:t> be an instance (a circuit) of </a:t>
            </a:r>
            <a:r>
              <a:rPr lang="en-US" sz="2000" kern="0" dirty="0">
                <a:solidFill>
                  <a:srgbClr val="FFC000"/>
                </a:solidFill>
              </a:rPr>
              <a:t>Circuit-SAT</a:t>
            </a:r>
            <a:r>
              <a:rPr lang="en-US" sz="2000" kern="0" dirty="0"/>
              <a:t>.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ontent Placeholder 2">
                <a:extLst>
                  <a:ext uri="{FF2B5EF4-FFF2-40B4-BE49-F238E27FC236}">
                    <a16:creationId xmlns:a16="http://schemas.microsoft.com/office/drawing/2014/main" id="{8C38ADB1-80B7-4756-BCAF-4C6B1F4AEDAE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851234" y="3123835"/>
                <a:ext cx="5663866" cy="344346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1600" kern="0" dirty="0"/>
                  <a:t>Recall: if Q1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1600" i="1" ker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1600" i="1" kern="0"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a:rPr lang="en-US" sz="1600" i="1" kern="0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  <m:sup>
                        <m:r>
                          <a:rPr lang="en-US" sz="1600" i="1" kern="0"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  <m:r>
                      <a:rPr lang="en-US" sz="1600" i="1" ker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1600" kern="0" dirty="0"/>
                  <a:t>Q2, and Q1 is NP-hard, then Q2 is NP-hard.</a:t>
                </a:r>
              </a:p>
            </p:txBody>
          </p:sp>
        </mc:Choice>
        <mc:Fallback xmlns="">
          <p:sp>
            <p:nvSpPr>
              <p:cNvPr id="11" name="Content Placeholder 2">
                <a:extLst>
                  <a:ext uri="{FF2B5EF4-FFF2-40B4-BE49-F238E27FC236}">
                    <a16:creationId xmlns:a16="http://schemas.microsoft.com/office/drawing/2014/main" id="{8C38ADB1-80B7-4756-BCAF-4C6B1F4AEDA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51234" y="3123835"/>
                <a:ext cx="5663866" cy="344346"/>
              </a:xfrm>
              <a:prstGeom prst="rect">
                <a:avLst/>
              </a:prstGeom>
              <a:blipFill>
                <a:blip r:embed="rId4"/>
                <a:stretch>
                  <a:fillRect l="-537" t="-1695" b="-18644"/>
                </a:stretch>
              </a:blipFill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114961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>
            <a:extLst>
              <a:ext uri="{FF2B5EF4-FFF2-40B4-BE49-F238E27FC236}">
                <a16:creationId xmlns:a16="http://schemas.microsoft.com/office/drawing/2014/main" id="{374E9378-E032-42FE-B43F-447CF620C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855" y="253920"/>
            <a:ext cx="8229600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Applications of Theorem P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05BABFF7-B1FA-49F2-B902-6BB94B62D7F1}"/>
              </a:ext>
            </a:extLst>
          </p:cNvPr>
          <p:cNvSpPr txBox="1">
            <a:spLocks/>
          </p:cNvSpPr>
          <p:nvPr/>
        </p:nvSpPr>
        <p:spPr bwMode="auto">
          <a:xfrm>
            <a:off x="864268" y="885190"/>
            <a:ext cx="7317708" cy="37645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600" kern="0" dirty="0">
                <a:solidFill>
                  <a:srgbClr val="FF0000"/>
                </a:solidFill>
              </a:rPr>
              <a:t>Theorem P.</a:t>
            </a:r>
            <a:r>
              <a:rPr lang="en-US" sz="1600" kern="0" dirty="0"/>
              <a:t> A language L is in </a:t>
            </a:r>
            <a:r>
              <a:rPr lang="en-US" sz="1600" kern="0" dirty="0">
                <a:solidFill>
                  <a:srgbClr val="FF0000"/>
                </a:solidFill>
              </a:rPr>
              <a:t>P</a:t>
            </a:r>
            <a:r>
              <a:rPr lang="en-US" sz="1600" kern="0" dirty="0"/>
              <a:t> </a:t>
            </a:r>
            <a:r>
              <a:rPr lang="en-US" sz="1600" kern="0" dirty="0" err="1"/>
              <a:t>iff</a:t>
            </a:r>
            <a:r>
              <a:rPr lang="en-US" sz="1600" kern="0" dirty="0"/>
              <a:t> L is accepted by a uniform circuit family.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C6E1FB74-59E4-4708-8C60-5A0DB956FC22}"/>
              </a:ext>
            </a:extLst>
          </p:cNvPr>
          <p:cNvSpPr txBox="1">
            <a:spLocks/>
          </p:cNvSpPr>
          <p:nvPr/>
        </p:nvSpPr>
        <p:spPr bwMode="auto">
          <a:xfrm>
            <a:off x="851234" y="1284886"/>
            <a:ext cx="7330742" cy="37645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600" kern="0" dirty="0">
                <a:solidFill>
                  <a:srgbClr val="FF0000"/>
                </a:solidFill>
              </a:rPr>
              <a:t>Theorem.</a:t>
            </a:r>
            <a:r>
              <a:rPr lang="en-US" sz="1600" kern="0" dirty="0">
                <a:solidFill>
                  <a:srgbClr val="FFC000"/>
                </a:solidFill>
              </a:rPr>
              <a:t> </a:t>
            </a:r>
            <a:r>
              <a:rPr lang="en-US" sz="1600" kern="0" dirty="0"/>
              <a:t>The</a:t>
            </a:r>
            <a:r>
              <a:rPr lang="en-US" sz="1600" kern="0" dirty="0">
                <a:solidFill>
                  <a:srgbClr val="FFC000"/>
                </a:solidFill>
              </a:rPr>
              <a:t> Circuit-SAT </a:t>
            </a:r>
            <a:r>
              <a:rPr lang="en-US" sz="1600" kern="0" dirty="0"/>
              <a:t>problem is </a:t>
            </a:r>
            <a:r>
              <a:rPr lang="en-US" sz="1600" kern="0" dirty="0">
                <a:solidFill>
                  <a:srgbClr val="FF0000"/>
                </a:solidFill>
              </a:rPr>
              <a:t>NP</a:t>
            </a:r>
            <a:r>
              <a:rPr lang="en-US" sz="1600" kern="0" dirty="0"/>
              <a:t>-complete. 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3E85CB4D-6E6E-4C04-8149-57FF02C6D4C2}"/>
              </a:ext>
            </a:extLst>
          </p:cNvPr>
          <p:cNvSpPr txBox="1">
            <a:spLocks/>
          </p:cNvSpPr>
          <p:nvPr/>
        </p:nvSpPr>
        <p:spPr bwMode="auto">
          <a:xfrm>
            <a:off x="745957" y="1752989"/>
            <a:ext cx="7533775" cy="47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>
                <a:solidFill>
                  <a:srgbClr val="FF0000"/>
                </a:solidFill>
              </a:rPr>
              <a:t>Cook Theorem.</a:t>
            </a:r>
            <a:r>
              <a:rPr lang="en-US" sz="2400" kern="0" dirty="0">
                <a:solidFill>
                  <a:srgbClr val="FFC000"/>
                </a:solidFill>
              </a:rPr>
              <a:t> </a:t>
            </a:r>
            <a:r>
              <a:rPr lang="en-US" sz="2400" kern="0" dirty="0"/>
              <a:t>The</a:t>
            </a:r>
            <a:r>
              <a:rPr lang="en-US" sz="2400" kern="0" dirty="0">
                <a:solidFill>
                  <a:srgbClr val="FFC000"/>
                </a:solidFill>
              </a:rPr>
              <a:t> SAT </a:t>
            </a:r>
            <a:r>
              <a:rPr lang="en-US" sz="2400" kern="0" dirty="0"/>
              <a:t>problem is </a:t>
            </a:r>
            <a:r>
              <a:rPr lang="en-US" sz="2400" kern="0" dirty="0">
                <a:solidFill>
                  <a:srgbClr val="FF0000"/>
                </a:solidFill>
              </a:rPr>
              <a:t>NP</a:t>
            </a:r>
            <a:r>
              <a:rPr lang="en-US" sz="2400" kern="0" dirty="0"/>
              <a:t>-complete. 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5EBB1BEC-3D44-44F5-BE14-9916D72A60A7}"/>
              </a:ext>
            </a:extLst>
          </p:cNvPr>
          <p:cNvSpPr txBox="1">
            <a:spLocks/>
          </p:cNvSpPr>
          <p:nvPr/>
        </p:nvSpPr>
        <p:spPr bwMode="auto">
          <a:xfrm>
            <a:off x="866774" y="2234638"/>
            <a:ext cx="7315202" cy="336463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600" kern="0" dirty="0">
                <a:solidFill>
                  <a:srgbClr val="FFC000"/>
                </a:solidFill>
              </a:rPr>
              <a:t>SAT:</a:t>
            </a:r>
            <a:r>
              <a:rPr lang="en-US" sz="1600" kern="0" dirty="0"/>
              <a:t> given a CNF formula F, is there an assignment a</a:t>
            </a:r>
            <a:r>
              <a:rPr lang="en-US" sz="1600" kern="0" baseline="-25000" dirty="0"/>
              <a:t>0</a:t>
            </a:r>
            <a:r>
              <a:rPr lang="en-US" sz="1600" kern="0" dirty="0"/>
              <a:t> to F such that F(a</a:t>
            </a:r>
            <a:r>
              <a:rPr lang="en-US" sz="1600" kern="0" baseline="-25000" dirty="0"/>
              <a:t>0</a:t>
            </a:r>
            <a:r>
              <a:rPr lang="en-US" sz="1600" kern="0" dirty="0"/>
              <a:t>)=1?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2597FF37-6B52-4F71-85AE-F3175BCF6B38}"/>
              </a:ext>
            </a:extLst>
          </p:cNvPr>
          <p:cNvSpPr txBox="1">
            <a:spLocks/>
          </p:cNvSpPr>
          <p:nvPr/>
        </p:nvSpPr>
        <p:spPr bwMode="auto">
          <a:xfrm>
            <a:off x="756234" y="2708498"/>
            <a:ext cx="7533775" cy="4732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Proof.</a:t>
            </a:r>
            <a:r>
              <a:rPr lang="en-US" sz="2000" kern="0" dirty="0">
                <a:solidFill>
                  <a:srgbClr val="FFC000"/>
                </a:solidFill>
              </a:rPr>
              <a:t> SAT </a:t>
            </a:r>
            <a:r>
              <a:rPr lang="en-US" sz="2000" kern="0" dirty="0"/>
              <a:t>is in </a:t>
            </a:r>
            <a:r>
              <a:rPr lang="en-US" sz="2000" kern="0" dirty="0">
                <a:solidFill>
                  <a:srgbClr val="FF0000"/>
                </a:solidFill>
              </a:rPr>
              <a:t>NP</a:t>
            </a:r>
            <a:r>
              <a:rPr lang="en-US" sz="2000" kern="0" dirty="0"/>
              <a:t>.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Content Placeholder 2">
                <a:extLst>
                  <a:ext uri="{FF2B5EF4-FFF2-40B4-BE49-F238E27FC236}">
                    <a16:creationId xmlns:a16="http://schemas.microsoft.com/office/drawing/2014/main" id="{CEEA845C-0657-4606-B290-1B051BD8B876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756234" y="3555907"/>
                <a:ext cx="7376864" cy="38417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2000" kern="0" dirty="0"/>
                  <a:t>We show </a:t>
                </a:r>
                <a:r>
                  <a:rPr lang="en-US" sz="2000" kern="0" dirty="0">
                    <a:solidFill>
                      <a:srgbClr val="FFC000"/>
                    </a:solidFill>
                  </a:rPr>
                  <a:t>Circuit-SAT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 ker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000" i="1" kern="0"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a:rPr lang="en-US" sz="2000" i="1" kern="0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  <m:sup>
                        <m:r>
                          <a:rPr lang="en-US" sz="2000" i="1" kern="0"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2000" kern="0" dirty="0">
                    <a:solidFill>
                      <a:srgbClr val="FFC000"/>
                    </a:solidFill>
                  </a:rPr>
                  <a:t> SAT</a:t>
                </a:r>
                <a:r>
                  <a:rPr lang="en-US" sz="2000" kern="0" dirty="0"/>
                  <a:t>. </a:t>
                </a:r>
              </a:p>
            </p:txBody>
          </p:sp>
        </mc:Choice>
        <mc:Fallback xmlns="">
          <p:sp>
            <p:nvSpPr>
              <p:cNvPr id="9" name="Content Placeholder 2">
                <a:extLst>
                  <a:ext uri="{FF2B5EF4-FFF2-40B4-BE49-F238E27FC236}">
                    <a16:creationId xmlns:a16="http://schemas.microsoft.com/office/drawing/2014/main" id="{CEEA845C-0657-4606-B290-1B051BD8B87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56234" y="3555907"/>
                <a:ext cx="7376864" cy="384179"/>
              </a:xfrm>
              <a:prstGeom prst="rect">
                <a:avLst/>
              </a:prstGeom>
              <a:blipFill>
                <a:blip r:embed="rId3"/>
                <a:stretch>
                  <a:fillRect l="-826" t="-4762" b="-34921"/>
                </a:stretch>
              </a:blipFill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21D750F5-7D15-4F48-B76D-9AB37A4FB102}"/>
              </a:ext>
            </a:extLst>
          </p:cNvPr>
          <p:cNvSpPr txBox="1">
            <a:spLocks/>
          </p:cNvSpPr>
          <p:nvPr/>
        </p:nvSpPr>
        <p:spPr bwMode="auto">
          <a:xfrm>
            <a:off x="756235" y="3967925"/>
            <a:ext cx="7631531" cy="4732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Let </a:t>
            </a:r>
            <a:r>
              <a:rPr lang="en-US" sz="2000" kern="0" dirty="0">
                <a:solidFill>
                  <a:srgbClr val="00B050"/>
                </a:solidFill>
              </a:rPr>
              <a:t>C</a:t>
            </a:r>
            <a:r>
              <a:rPr lang="en-US" sz="2000" kern="0" dirty="0"/>
              <a:t> be an instance (a circuit) of </a:t>
            </a:r>
            <a:r>
              <a:rPr lang="en-US" sz="2000" kern="0" dirty="0">
                <a:solidFill>
                  <a:srgbClr val="FFC000"/>
                </a:solidFill>
              </a:rPr>
              <a:t>Circuit-SAT</a:t>
            </a:r>
            <a:r>
              <a:rPr lang="en-US" sz="2000" kern="0" dirty="0"/>
              <a:t>. 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1080EC55-1CB5-40A0-951B-206B6317E725}"/>
              </a:ext>
            </a:extLst>
          </p:cNvPr>
          <p:cNvSpPr txBox="1">
            <a:spLocks/>
          </p:cNvSpPr>
          <p:nvPr/>
        </p:nvSpPr>
        <p:spPr bwMode="auto">
          <a:xfrm>
            <a:off x="745958" y="4447131"/>
            <a:ext cx="7544052" cy="10546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For each gate </a:t>
            </a:r>
            <a:r>
              <a:rPr lang="en-US" sz="2000" kern="0" dirty="0" err="1"/>
              <a:t>g</a:t>
            </a:r>
            <a:r>
              <a:rPr lang="en-US" sz="2000" kern="0" baseline="-25000" dirty="0" err="1"/>
              <a:t>h</a:t>
            </a:r>
            <a:r>
              <a:rPr lang="en-US" sz="2000" kern="0" baseline="-25000" dirty="0"/>
              <a:t> </a:t>
            </a:r>
            <a:r>
              <a:rPr lang="en-US" sz="2000" kern="0" dirty="0"/>
              <a:t>= </a:t>
            </a:r>
            <a:r>
              <a:rPr lang="en-US" sz="2000" kern="0" dirty="0" err="1"/>
              <a:t>g</a:t>
            </a:r>
            <a:r>
              <a:rPr lang="en-US" sz="2000" kern="0" baseline="-25000" dirty="0" err="1"/>
              <a:t>s</a:t>
            </a:r>
            <a:r>
              <a:rPr lang="en-US" sz="2000" kern="0" dirty="0" err="1"/>
              <a:t>˄g</a:t>
            </a:r>
            <a:r>
              <a:rPr lang="en-US" sz="2000" kern="0" baseline="-25000" dirty="0" err="1"/>
              <a:t>t</a:t>
            </a:r>
            <a:r>
              <a:rPr lang="en-US" sz="2000" kern="0" dirty="0"/>
              <a:t> in C (i.e., </a:t>
            </a:r>
            <a:r>
              <a:rPr lang="en-US" sz="2000" kern="0" dirty="0" err="1"/>
              <a:t>g</a:t>
            </a:r>
            <a:r>
              <a:rPr lang="en-US" sz="2000" kern="0" baseline="-25000" dirty="0" err="1"/>
              <a:t>h</a:t>
            </a:r>
            <a:r>
              <a:rPr lang="en-US" sz="2000" kern="0" dirty="0"/>
              <a:t> is an ˄–gate receiving inputs from gates </a:t>
            </a:r>
            <a:r>
              <a:rPr lang="en-US" sz="2000" kern="0" dirty="0" err="1"/>
              <a:t>g</a:t>
            </a:r>
            <a:r>
              <a:rPr lang="en-US" sz="2000" kern="0" baseline="-25000" dirty="0" err="1"/>
              <a:t>s</a:t>
            </a:r>
            <a:r>
              <a:rPr lang="en-US" sz="2000" kern="0" dirty="0"/>
              <a:t> and </a:t>
            </a:r>
            <a:r>
              <a:rPr lang="en-US" sz="2000" kern="0" dirty="0" err="1"/>
              <a:t>g</a:t>
            </a:r>
            <a:r>
              <a:rPr lang="en-US" sz="2000" kern="0" baseline="-25000" dirty="0" err="1"/>
              <a:t>t</a:t>
            </a:r>
            <a:r>
              <a:rPr lang="en-US" sz="2000" kern="0" dirty="0"/>
              <a:t>, introduce a new variable </a:t>
            </a:r>
            <a:r>
              <a:rPr lang="en-US" sz="20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2000" kern="0" baseline="-25000" dirty="0" err="1"/>
              <a:t>h</a:t>
            </a:r>
            <a:r>
              <a:rPr lang="en-US" sz="2000" kern="0" baseline="-25000" dirty="0"/>
              <a:t> </a:t>
            </a:r>
            <a:r>
              <a:rPr lang="en-US" sz="2000" kern="0" dirty="0"/>
              <a:t>and make a clause (</a:t>
            </a:r>
            <a:r>
              <a:rPr lang="en-US" sz="20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2000" kern="0" baseline="-25000" dirty="0" err="1"/>
              <a:t>h</a:t>
            </a:r>
            <a:r>
              <a:rPr lang="en-US" sz="2000" kern="0" dirty="0"/>
              <a:t>≡</a:t>
            </a:r>
            <a:r>
              <a:rPr lang="en-US" sz="2000" kern="0" dirty="0">
                <a:latin typeface="Haettenschweiler" panose="020B0706040902060204" pitchFamily="34" charset="0"/>
              </a:rPr>
              <a:t> </a:t>
            </a:r>
            <a:r>
              <a:rPr lang="en-US" sz="20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2000" kern="0" baseline="-25000" dirty="0" err="1"/>
              <a:t>s</a:t>
            </a:r>
            <a:r>
              <a:rPr lang="en-US" sz="2000" kern="0" dirty="0" err="1"/>
              <a:t>˄</a:t>
            </a:r>
            <a:r>
              <a:rPr lang="en-US" sz="20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2000" kern="0" baseline="-25000" dirty="0" err="1"/>
              <a:t>t</a:t>
            </a:r>
            <a:r>
              <a:rPr lang="en-US" sz="2000" kern="0" dirty="0"/>
              <a:t>) and convert it into its CNF form.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Content Placeholder 2">
                <a:extLst>
                  <a:ext uri="{FF2B5EF4-FFF2-40B4-BE49-F238E27FC236}">
                    <a16:creationId xmlns:a16="http://schemas.microsoft.com/office/drawing/2014/main" id="{0662E429-DA98-436C-9FCF-0C5DCFCA1A0C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851234" y="3123835"/>
                <a:ext cx="5663866" cy="344346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1600" kern="0" dirty="0"/>
                  <a:t>Recall: if Q1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1600" i="1" ker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1600" i="1" kern="0"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a:rPr lang="en-US" sz="1600" i="1" kern="0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  <m:sup>
                        <m:r>
                          <a:rPr lang="en-US" sz="1600" i="1" kern="0"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  <m:r>
                      <a:rPr lang="en-US" sz="1600" i="1" ker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1600" kern="0" dirty="0"/>
                  <a:t>Q2, and Q1 is NP-hard, then Q2 is NP-hard.</a:t>
                </a:r>
              </a:p>
            </p:txBody>
          </p:sp>
        </mc:Choice>
        <mc:Fallback xmlns="">
          <p:sp>
            <p:nvSpPr>
              <p:cNvPr id="16" name="Content Placeholder 2">
                <a:extLst>
                  <a:ext uri="{FF2B5EF4-FFF2-40B4-BE49-F238E27FC236}">
                    <a16:creationId xmlns:a16="http://schemas.microsoft.com/office/drawing/2014/main" id="{0662E429-DA98-436C-9FCF-0C5DCFCA1A0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51234" y="3123835"/>
                <a:ext cx="5663866" cy="344346"/>
              </a:xfrm>
              <a:prstGeom prst="rect">
                <a:avLst/>
              </a:prstGeom>
              <a:blipFill>
                <a:blip r:embed="rId4"/>
                <a:stretch>
                  <a:fillRect l="-537" t="-1695" b="-18644"/>
                </a:stretch>
              </a:blipFill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136576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>
            <a:extLst>
              <a:ext uri="{FF2B5EF4-FFF2-40B4-BE49-F238E27FC236}">
                <a16:creationId xmlns:a16="http://schemas.microsoft.com/office/drawing/2014/main" id="{374E9378-E032-42FE-B43F-447CF620C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855" y="253920"/>
            <a:ext cx="8229600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Applications of Theorem P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05BABFF7-B1FA-49F2-B902-6BB94B62D7F1}"/>
              </a:ext>
            </a:extLst>
          </p:cNvPr>
          <p:cNvSpPr txBox="1">
            <a:spLocks/>
          </p:cNvSpPr>
          <p:nvPr/>
        </p:nvSpPr>
        <p:spPr bwMode="auto">
          <a:xfrm>
            <a:off x="864268" y="885190"/>
            <a:ext cx="7317708" cy="37645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600" kern="0" dirty="0">
                <a:solidFill>
                  <a:srgbClr val="FF0000"/>
                </a:solidFill>
              </a:rPr>
              <a:t>Theorem P.</a:t>
            </a:r>
            <a:r>
              <a:rPr lang="en-US" sz="1600" kern="0" dirty="0"/>
              <a:t> A language L is in </a:t>
            </a:r>
            <a:r>
              <a:rPr lang="en-US" sz="1600" kern="0" dirty="0">
                <a:solidFill>
                  <a:srgbClr val="FF0000"/>
                </a:solidFill>
              </a:rPr>
              <a:t>P</a:t>
            </a:r>
            <a:r>
              <a:rPr lang="en-US" sz="1600" kern="0" dirty="0"/>
              <a:t> </a:t>
            </a:r>
            <a:r>
              <a:rPr lang="en-US" sz="1600" kern="0" dirty="0" err="1"/>
              <a:t>iff</a:t>
            </a:r>
            <a:r>
              <a:rPr lang="en-US" sz="1600" kern="0" dirty="0"/>
              <a:t> L is accepted by a uniform circuit family.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C6E1FB74-59E4-4708-8C60-5A0DB956FC22}"/>
              </a:ext>
            </a:extLst>
          </p:cNvPr>
          <p:cNvSpPr txBox="1">
            <a:spLocks/>
          </p:cNvSpPr>
          <p:nvPr/>
        </p:nvSpPr>
        <p:spPr bwMode="auto">
          <a:xfrm>
            <a:off x="851234" y="1284886"/>
            <a:ext cx="7330742" cy="37645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600" kern="0" dirty="0">
                <a:solidFill>
                  <a:srgbClr val="FF0000"/>
                </a:solidFill>
              </a:rPr>
              <a:t>Theorem.</a:t>
            </a:r>
            <a:r>
              <a:rPr lang="en-US" sz="1600" kern="0" dirty="0">
                <a:solidFill>
                  <a:srgbClr val="FFC000"/>
                </a:solidFill>
              </a:rPr>
              <a:t> </a:t>
            </a:r>
            <a:r>
              <a:rPr lang="en-US" sz="1600" kern="0" dirty="0"/>
              <a:t>The</a:t>
            </a:r>
            <a:r>
              <a:rPr lang="en-US" sz="1600" kern="0" dirty="0">
                <a:solidFill>
                  <a:srgbClr val="FFC000"/>
                </a:solidFill>
              </a:rPr>
              <a:t> Circuit-SAT </a:t>
            </a:r>
            <a:r>
              <a:rPr lang="en-US" sz="1600" kern="0" dirty="0"/>
              <a:t>problem is </a:t>
            </a:r>
            <a:r>
              <a:rPr lang="en-US" sz="1600" kern="0" dirty="0">
                <a:solidFill>
                  <a:srgbClr val="FF0000"/>
                </a:solidFill>
              </a:rPr>
              <a:t>NP</a:t>
            </a:r>
            <a:r>
              <a:rPr lang="en-US" sz="1600" kern="0" dirty="0"/>
              <a:t>-complete. 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3E85CB4D-6E6E-4C04-8149-57FF02C6D4C2}"/>
              </a:ext>
            </a:extLst>
          </p:cNvPr>
          <p:cNvSpPr txBox="1">
            <a:spLocks/>
          </p:cNvSpPr>
          <p:nvPr/>
        </p:nvSpPr>
        <p:spPr bwMode="auto">
          <a:xfrm>
            <a:off x="745957" y="1752989"/>
            <a:ext cx="7533775" cy="47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>
                <a:solidFill>
                  <a:srgbClr val="FF0000"/>
                </a:solidFill>
              </a:rPr>
              <a:t>Cook Theorem.</a:t>
            </a:r>
            <a:r>
              <a:rPr lang="en-US" sz="2400" kern="0" dirty="0">
                <a:solidFill>
                  <a:srgbClr val="FFC000"/>
                </a:solidFill>
              </a:rPr>
              <a:t> </a:t>
            </a:r>
            <a:r>
              <a:rPr lang="en-US" sz="2400" kern="0" dirty="0"/>
              <a:t>The</a:t>
            </a:r>
            <a:r>
              <a:rPr lang="en-US" sz="2400" kern="0" dirty="0">
                <a:solidFill>
                  <a:srgbClr val="FFC000"/>
                </a:solidFill>
              </a:rPr>
              <a:t> SAT </a:t>
            </a:r>
            <a:r>
              <a:rPr lang="en-US" sz="2400" kern="0" dirty="0"/>
              <a:t>problem is </a:t>
            </a:r>
            <a:r>
              <a:rPr lang="en-US" sz="2400" kern="0" dirty="0">
                <a:solidFill>
                  <a:srgbClr val="FF0000"/>
                </a:solidFill>
              </a:rPr>
              <a:t>NP</a:t>
            </a:r>
            <a:r>
              <a:rPr lang="en-US" sz="2400" kern="0" dirty="0"/>
              <a:t>-complete. 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5EBB1BEC-3D44-44F5-BE14-9916D72A60A7}"/>
              </a:ext>
            </a:extLst>
          </p:cNvPr>
          <p:cNvSpPr txBox="1">
            <a:spLocks/>
          </p:cNvSpPr>
          <p:nvPr/>
        </p:nvSpPr>
        <p:spPr bwMode="auto">
          <a:xfrm>
            <a:off x="866774" y="2234638"/>
            <a:ext cx="7315202" cy="336463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600" kern="0" dirty="0">
                <a:solidFill>
                  <a:srgbClr val="FFC000"/>
                </a:solidFill>
              </a:rPr>
              <a:t>SAT:</a:t>
            </a:r>
            <a:r>
              <a:rPr lang="en-US" sz="1600" kern="0" dirty="0"/>
              <a:t> given a CNF formula F, is there an assignment a</a:t>
            </a:r>
            <a:r>
              <a:rPr lang="en-US" sz="1600" kern="0" baseline="-25000" dirty="0"/>
              <a:t>0</a:t>
            </a:r>
            <a:r>
              <a:rPr lang="en-US" sz="1600" kern="0" dirty="0"/>
              <a:t> to F such that F(a</a:t>
            </a:r>
            <a:r>
              <a:rPr lang="en-US" sz="1600" kern="0" baseline="-25000" dirty="0"/>
              <a:t>0</a:t>
            </a:r>
            <a:r>
              <a:rPr lang="en-US" sz="1600" kern="0" dirty="0"/>
              <a:t>)=1?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2597FF37-6B52-4F71-85AE-F3175BCF6B38}"/>
              </a:ext>
            </a:extLst>
          </p:cNvPr>
          <p:cNvSpPr txBox="1">
            <a:spLocks/>
          </p:cNvSpPr>
          <p:nvPr/>
        </p:nvSpPr>
        <p:spPr bwMode="auto">
          <a:xfrm>
            <a:off x="756234" y="2708498"/>
            <a:ext cx="7533775" cy="4732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Proof.</a:t>
            </a:r>
            <a:r>
              <a:rPr lang="en-US" sz="2000" kern="0" dirty="0">
                <a:solidFill>
                  <a:srgbClr val="FFC000"/>
                </a:solidFill>
              </a:rPr>
              <a:t> SAT </a:t>
            </a:r>
            <a:r>
              <a:rPr lang="en-US" sz="2000" kern="0" dirty="0"/>
              <a:t>is in </a:t>
            </a:r>
            <a:r>
              <a:rPr lang="en-US" sz="2000" kern="0" dirty="0">
                <a:solidFill>
                  <a:srgbClr val="FF0000"/>
                </a:solidFill>
              </a:rPr>
              <a:t>NP</a:t>
            </a:r>
            <a:r>
              <a:rPr lang="en-US" sz="2000" kern="0" dirty="0"/>
              <a:t>.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Content Placeholder 2">
                <a:extLst>
                  <a:ext uri="{FF2B5EF4-FFF2-40B4-BE49-F238E27FC236}">
                    <a16:creationId xmlns:a16="http://schemas.microsoft.com/office/drawing/2014/main" id="{CEEA845C-0657-4606-B290-1B051BD8B876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756234" y="3555907"/>
                <a:ext cx="7376864" cy="38417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2000" kern="0" dirty="0"/>
                  <a:t>We show </a:t>
                </a:r>
                <a:r>
                  <a:rPr lang="en-US" sz="2000" kern="0" dirty="0">
                    <a:solidFill>
                      <a:srgbClr val="FFC000"/>
                    </a:solidFill>
                  </a:rPr>
                  <a:t>Circuit-SAT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 ker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000" i="1" kern="0"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a:rPr lang="en-US" sz="2000" i="1" kern="0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  <m:sup>
                        <m:r>
                          <a:rPr lang="en-US" sz="2000" i="1" kern="0"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2000" kern="0" dirty="0">
                    <a:solidFill>
                      <a:srgbClr val="FFC000"/>
                    </a:solidFill>
                  </a:rPr>
                  <a:t> SAT</a:t>
                </a:r>
                <a:r>
                  <a:rPr lang="en-US" sz="2000" kern="0" dirty="0"/>
                  <a:t>. </a:t>
                </a:r>
              </a:p>
            </p:txBody>
          </p:sp>
        </mc:Choice>
        <mc:Fallback xmlns="">
          <p:sp>
            <p:nvSpPr>
              <p:cNvPr id="9" name="Content Placeholder 2">
                <a:extLst>
                  <a:ext uri="{FF2B5EF4-FFF2-40B4-BE49-F238E27FC236}">
                    <a16:creationId xmlns:a16="http://schemas.microsoft.com/office/drawing/2014/main" id="{CEEA845C-0657-4606-B290-1B051BD8B87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56234" y="3555907"/>
                <a:ext cx="7376864" cy="384179"/>
              </a:xfrm>
              <a:prstGeom prst="rect">
                <a:avLst/>
              </a:prstGeom>
              <a:blipFill>
                <a:blip r:embed="rId3"/>
                <a:stretch>
                  <a:fillRect l="-826" t="-4762" b="-34921"/>
                </a:stretch>
              </a:blipFill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21D750F5-7D15-4F48-B76D-9AB37A4FB102}"/>
              </a:ext>
            </a:extLst>
          </p:cNvPr>
          <p:cNvSpPr txBox="1">
            <a:spLocks/>
          </p:cNvSpPr>
          <p:nvPr/>
        </p:nvSpPr>
        <p:spPr bwMode="auto">
          <a:xfrm>
            <a:off x="756235" y="3967925"/>
            <a:ext cx="7631531" cy="4732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Let </a:t>
            </a:r>
            <a:r>
              <a:rPr lang="en-US" sz="2000" kern="0" dirty="0">
                <a:solidFill>
                  <a:srgbClr val="00B050"/>
                </a:solidFill>
              </a:rPr>
              <a:t>C</a:t>
            </a:r>
            <a:r>
              <a:rPr lang="en-US" sz="2000" kern="0" dirty="0"/>
              <a:t> be an instance (a circuit) of </a:t>
            </a:r>
            <a:r>
              <a:rPr lang="en-US" sz="2000" kern="0" dirty="0">
                <a:solidFill>
                  <a:srgbClr val="FFC000"/>
                </a:solidFill>
              </a:rPr>
              <a:t>Circuit-SAT</a:t>
            </a:r>
            <a:r>
              <a:rPr lang="en-US" sz="2000" kern="0" dirty="0"/>
              <a:t>.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Content Placeholder 2">
                <a:extLst>
                  <a:ext uri="{FF2B5EF4-FFF2-40B4-BE49-F238E27FC236}">
                    <a16:creationId xmlns:a16="http://schemas.microsoft.com/office/drawing/2014/main" id="{0662E429-DA98-436C-9FCF-0C5DCFCA1A0C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851234" y="3123835"/>
                <a:ext cx="5663866" cy="344346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1600" kern="0" dirty="0"/>
                  <a:t>Recall: if Q1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1600" i="1" ker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1600" i="1" kern="0"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a:rPr lang="en-US" sz="1600" i="1" kern="0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  <m:sup>
                        <m:r>
                          <a:rPr lang="en-US" sz="1600" i="1" kern="0"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  <m:r>
                      <a:rPr lang="en-US" sz="1600" i="1" ker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1600" kern="0" dirty="0"/>
                  <a:t>Q2, and Q1 is NP-hard, then Q2 is NP-hard.</a:t>
                </a:r>
              </a:p>
            </p:txBody>
          </p:sp>
        </mc:Choice>
        <mc:Fallback xmlns="">
          <p:sp>
            <p:nvSpPr>
              <p:cNvPr id="16" name="Content Placeholder 2">
                <a:extLst>
                  <a:ext uri="{FF2B5EF4-FFF2-40B4-BE49-F238E27FC236}">
                    <a16:creationId xmlns:a16="http://schemas.microsoft.com/office/drawing/2014/main" id="{0662E429-DA98-436C-9FCF-0C5DCFCA1A0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51234" y="3123835"/>
                <a:ext cx="5663866" cy="344346"/>
              </a:xfrm>
              <a:prstGeom prst="rect">
                <a:avLst/>
              </a:prstGeom>
              <a:blipFill>
                <a:blip r:embed="rId4"/>
                <a:stretch>
                  <a:fillRect l="-537" t="-1695" b="-18644"/>
                </a:stretch>
              </a:blipFill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" name="Group 1">
            <a:extLst>
              <a:ext uri="{FF2B5EF4-FFF2-40B4-BE49-F238E27FC236}">
                <a16:creationId xmlns:a16="http://schemas.microsoft.com/office/drawing/2014/main" id="{D7A31118-4BED-4BB4-999E-F1D8A27486E0}"/>
              </a:ext>
            </a:extLst>
          </p:cNvPr>
          <p:cNvGrpSpPr/>
          <p:nvPr/>
        </p:nvGrpSpPr>
        <p:grpSpPr>
          <a:xfrm>
            <a:off x="745958" y="4447131"/>
            <a:ext cx="7544052" cy="1054699"/>
            <a:chOff x="745958" y="4447131"/>
            <a:chExt cx="7544052" cy="1054699"/>
          </a:xfrm>
        </p:grpSpPr>
        <p:sp>
          <p:nvSpPr>
            <p:cNvPr id="15" name="Content Placeholder 2">
              <a:extLst>
                <a:ext uri="{FF2B5EF4-FFF2-40B4-BE49-F238E27FC236}">
                  <a16:creationId xmlns:a16="http://schemas.microsoft.com/office/drawing/2014/main" id="{1080EC55-1CB5-40A0-951B-206B6317E725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745958" y="4447131"/>
              <a:ext cx="7544052" cy="10546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>
                  <a:solidFill>
                    <a:schemeClr val="tx1"/>
                  </a:solidFill>
                  <a:latin typeface="+mn-lt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+mn-lt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>
                  <a:solidFill>
                    <a:schemeClr val="tx1"/>
                  </a:solidFill>
                  <a:latin typeface="+mn-lt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indent="0">
                <a:buNone/>
              </a:pPr>
              <a:r>
                <a:rPr lang="en-US" sz="2000" kern="0" dirty="0"/>
                <a:t>For each gate </a:t>
              </a:r>
              <a:r>
                <a:rPr lang="en-US" sz="2000" kern="0" dirty="0" err="1"/>
                <a:t>g</a:t>
              </a:r>
              <a:r>
                <a:rPr lang="en-US" sz="2000" kern="0" baseline="-25000" dirty="0" err="1"/>
                <a:t>h</a:t>
              </a:r>
              <a:r>
                <a:rPr lang="en-US" sz="2000" kern="0" baseline="-25000" dirty="0"/>
                <a:t> </a:t>
              </a:r>
              <a:r>
                <a:rPr lang="en-US" sz="2000" kern="0" dirty="0"/>
                <a:t>= </a:t>
              </a:r>
              <a:r>
                <a:rPr lang="en-US" sz="2000" kern="0" dirty="0" err="1"/>
                <a:t>g</a:t>
              </a:r>
              <a:r>
                <a:rPr lang="en-US" sz="2000" kern="0" baseline="-25000" dirty="0" err="1"/>
                <a:t>s</a:t>
              </a:r>
              <a:r>
                <a:rPr lang="en-US" sz="2000" kern="0" dirty="0" err="1"/>
                <a:t>˄g</a:t>
              </a:r>
              <a:r>
                <a:rPr lang="en-US" sz="2000" kern="0" baseline="-25000" dirty="0" err="1"/>
                <a:t>t</a:t>
              </a:r>
              <a:r>
                <a:rPr lang="en-US" sz="2000" kern="0" dirty="0"/>
                <a:t> in C (i.e., </a:t>
              </a:r>
              <a:r>
                <a:rPr lang="en-US" sz="2000" kern="0" dirty="0" err="1"/>
                <a:t>g</a:t>
              </a:r>
              <a:r>
                <a:rPr lang="en-US" sz="2000" kern="0" baseline="-25000" dirty="0" err="1"/>
                <a:t>h</a:t>
              </a:r>
              <a:r>
                <a:rPr lang="en-US" sz="2000" kern="0" dirty="0"/>
                <a:t> is an ˄–gate receiving inputs from gates </a:t>
              </a:r>
              <a:r>
                <a:rPr lang="en-US" sz="2000" kern="0" dirty="0" err="1"/>
                <a:t>g</a:t>
              </a:r>
              <a:r>
                <a:rPr lang="en-US" sz="2000" kern="0" baseline="-25000" dirty="0" err="1"/>
                <a:t>s</a:t>
              </a:r>
              <a:r>
                <a:rPr lang="en-US" sz="2000" kern="0" dirty="0"/>
                <a:t> and </a:t>
              </a:r>
              <a:r>
                <a:rPr lang="en-US" sz="2000" kern="0" dirty="0" err="1"/>
                <a:t>g</a:t>
              </a:r>
              <a:r>
                <a:rPr lang="en-US" sz="2000" kern="0" baseline="-25000" dirty="0" err="1"/>
                <a:t>t</a:t>
              </a:r>
              <a:r>
                <a:rPr lang="en-US" sz="2000" kern="0" dirty="0"/>
                <a:t>, introduce a new variable </a:t>
              </a:r>
              <a:r>
                <a:rPr lang="en-US" sz="2000" i="1" kern="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r>
                <a:rPr lang="en-US" sz="2000" kern="0" baseline="-25000" dirty="0" err="1"/>
                <a:t>h</a:t>
              </a:r>
              <a:r>
                <a:rPr lang="en-US" sz="2000" kern="0" baseline="-25000" dirty="0"/>
                <a:t> </a:t>
              </a:r>
              <a:r>
                <a:rPr lang="en-US" sz="2000" kern="0" dirty="0"/>
                <a:t>and make a clause (</a:t>
              </a:r>
              <a:r>
                <a:rPr lang="en-US" sz="2000" i="1" kern="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r>
                <a:rPr lang="en-US" sz="2000" kern="0" baseline="-25000" dirty="0" err="1"/>
                <a:t>h</a:t>
              </a:r>
              <a:r>
                <a:rPr lang="en-US" sz="2000" kern="0" dirty="0"/>
                <a:t>≡</a:t>
              </a:r>
              <a:r>
                <a:rPr lang="en-US" sz="2000" kern="0" dirty="0">
                  <a:latin typeface="Haettenschweiler" panose="020B0706040902060204" pitchFamily="34" charset="0"/>
                </a:rPr>
                <a:t> </a:t>
              </a:r>
              <a:r>
                <a:rPr lang="en-US" sz="2000" i="1" kern="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r>
                <a:rPr lang="en-US" sz="2000" kern="0" baseline="-25000" dirty="0" err="1"/>
                <a:t>s</a:t>
              </a:r>
              <a:r>
                <a:rPr lang="en-US" sz="2000" kern="0" dirty="0" err="1"/>
                <a:t>˄</a:t>
              </a:r>
              <a:r>
                <a:rPr lang="en-US" sz="2000" i="1" kern="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r>
                <a:rPr lang="en-US" sz="2000" kern="0" baseline="-25000" dirty="0" err="1"/>
                <a:t>t</a:t>
              </a:r>
              <a:r>
                <a:rPr lang="en-US" sz="2000" kern="0" dirty="0"/>
                <a:t>) and convert it into its CNF form. </a:t>
              </a:r>
            </a:p>
          </p:txBody>
        </p:sp>
        <p:sp>
          <p:nvSpPr>
            <p:cNvPr id="12" name="Flowchart: Summing Junction 11">
              <a:extLst>
                <a:ext uri="{FF2B5EF4-FFF2-40B4-BE49-F238E27FC236}">
                  <a16:creationId xmlns:a16="http://schemas.microsoft.com/office/drawing/2014/main" id="{B44F0BE2-695D-452C-8E34-1F61EF9B6AD9}"/>
                </a:ext>
              </a:extLst>
            </p:cNvPr>
            <p:cNvSpPr/>
            <p:nvPr/>
          </p:nvSpPr>
          <p:spPr>
            <a:xfrm>
              <a:off x="3238500" y="5190503"/>
              <a:ext cx="161925" cy="160842"/>
            </a:xfrm>
            <a:prstGeom prst="flowChartSummingJunction">
              <a:avLst/>
            </a:prstGeom>
            <a:solidFill>
              <a:srgbClr val="FFFF00"/>
            </a:solidFill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Flowchart: Summing Junction 18">
              <a:extLst>
                <a:ext uri="{FF2B5EF4-FFF2-40B4-BE49-F238E27FC236}">
                  <a16:creationId xmlns:a16="http://schemas.microsoft.com/office/drawing/2014/main" id="{056F8456-D329-4BE8-B3A7-10A2B8C6E1ED}"/>
                </a:ext>
              </a:extLst>
            </p:cNvPr>
            <p:cNvSpPr/>
            <p:nvPr/>
          </p:nvSpPr>
          <p:spPr>
            <a:xfrm>
              <a:off x="5702467" y="4591723"/>
              <a:ext cx="161925" cy="160842"/>
            </a:xfrm>
            <a:prstGeom prst="flowChartSummingJunction">
              <a:avLst/>
            </a:prstGeom>
            <a:solidFill>
              <a:srgbClr val="FFFF00"/>
            </a:solidFill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Flowchart: Summing Junction 19">
              <a:extLst>
                <a:ext uri="{FF2B5EF4-FFF2-40B4-BE49-F238E27FC236}">
                  <a16:creationId xmlns:a16="http://schemas.microsoft.com/office/drawing/2014/main" id="{4E3955D3-E377-40A4-A0F4-56E7D346F35D}"/>
                </a:ext>
              </a:extLst>
            </p:cNvPr>
            <p:cNvSpPr/>
            <p:nvPr/>
          </p:nvSpPr>
          <p:spPr>
            <a:xfrm>
              <a:off x="3228975" y="4582198"/>
              <a:ext cx="161925" cy="160842"/>
            </a:xfrm>
            <a:prstGeom prst="flowChartSummingJunction">
              <a:avLst/>
            </a:prstGeom>
            <a:solidFill>
              <a:srgbClr val="FFFF00"/>
            </a:solidFill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535766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>
            <a:extLst>
              <a:ext uri="{FF2B5EF4-FFF2-40B4-BE49-F238E27FC236}">
                <a16:creationId xmlns:a16="http://schemas.microsoft.com/office/drawing/2014/main" id="{374E9378-E032-42FE-B43F-447CF620C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855" y="253920"/>
            <a:ext cx="8229600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Applications of Theorem P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05BABFF7-B1FA-49F2-B902-6BB94B62D7F1}"/>
              </a:ext>
            </a:extLst>
          </p:cNvPr>
          <p:cNvSpPr txBox="1">
            <a:spLocks/>
          </p:cNvSpPr>
          <p:nvPr/>
        </p:nvSpPr>
        <p:spPr bwMode="auto">
          <a:xfrm>
            <a:off x="864268" y="885190"/>
            <a:ext cx="7317708" cy="37645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600" kern="0" dirty="0">
                <a:solidFill>
                  <a:srgbClr val="FF0000"/>
                </a:solidFill>
              </a:rPr>
              <a:t>Theorem P.</a:t>
            </a:r>
            <a:r>
              <a:rPr lang="en-US" sz="1600" kern="0" dirty="0"/>
              <a:t> A language L is in </a:t>
            </a:r>
            <a:r>
              <a:rPr lang="en-US" sz="1600" kern="0" dirty="0">
                <a:solidFill>
                  <a:srgbClr val="FF0000"/>
                </a:solidFill>
              </a:rPr>
              <a:t>P</a:t>
            </a:r>
            <a:r>
              <a:rPr lang="en-US" sz="1600" kern="0" dirty="0"/>
              <a:t> </a:t>
            </a:r>
            <a:r>
              <a:rPr lang="en-US" sz="1600" kern="0" dirty="0" err="1"/>
              <a:t>iff</a:t>
            </a:r>
            <a:r>
              <a:rPr lang="en-US" sz="1600" kern="0" dirty="0"/>
              <a:t> L is accepted by a uniform circuit family.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C6E1FB74-59E4-4708-8C60-5A0DB956FC22}"/>
              </a:ext>
            </a:extLst>
          </p:cNvPr>
          <p:cNvSpPr txBox="1">
            <a:spLocks/>
          </p:cNvSpPr>
          <p:nvPr/>
        </p:nvSpPr>
        <p:spPr bwMode="auto">
          <a:xfrm>
            <a:off x="851234" y="1284886"/>
            <a:ext cx="7330742" cy="37645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600" kern="0" dirty="0">
                <a:solidFill>
                  <a:srgbClr val="FF0000"/>
                </a:solidFill>
              </a:rPr>
              <a:t>Theorem.</a:t>
            </a:r>
            <a:r>
              <a:rPr lang="en-US" sz="1600" kern="0" dirty="0">
                <a:solidFill>
                  <a:srgbClr val="FFC000"/>
                </a:solidFill>
              </a:rPr>
              <a:t> </a:t>
            </a:r>
            <a:r>
              <a:rPr lang="en-US" sz="1600" kern="0" dirty="0"/>
              <a:t>The</a:t>
            </a:r>
            <a:r>
              <a:rPr lang="en-US" sz="1600" kern="0" dirty="0">
                <a:solidFill>
                  <a:srgbClr val="FFC000"/>
                </a:solidFill>
              </a:rPr>
              <a:t> Circuit-SAT </a:t>
            </a:r>
            <a:r>
              <a:rPr lang="en-US" sz="1600" kern="0" dirty="0"/>
              <a:t>problem is </a:t>
            </a:r>
            <a:r>
              <a:rPr lang="en-US" sz="1600" kern="0" dirty="0">
                <a:solidFill>
                  <a:srgbClr val="FF0000"/>
                </a:solidFill>
              </a:rPr>
              <a:t>NP</a:t>
            </a:r>
            <a:r>
              <a:rPr lang="en-US" sz="1600" kern="0" dirty="0"/>
              <a:t>-complete. 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3E85CB4D-6E6E-4C04-8149-57FF02C6D4C2}"/>
              </a:ext>
            </a:extLst>
          </p:cNvPr>
          <p:cNvSpPr txBox="1">
            <a:spLocks/>
          </p:cNvSpPr>
          <p:nvPr/>
        </p:nvSpPr>
        <p:spPr bwMode="auto">
          <a:xfrm>
            <a:off x="745957" y="1752989"/>
            <a:ext cx="7533775" cy="47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>
                <a:solidFill>
                  <a:srgbClr val="FF0000"/>
                </a:solidFill>
              </a:rPr>
              <a:t>Cook Theorem.</a:t>
            </a:r>
            <a:r>
              <a:rPr lang="en-US" sz="2400" kern="0" dirty="0">
                <a:solidFill>
                  <a:srgbClr val="FFC000"/>
                </a:solidFill>
              </a:rPr>
              <a:t> </a:t>
            </a:r>
            <a:r>
              <a:rPr lang="en-US" sz="2400" kern="0" dirty="0"/>
              <a:t>The</a:t>
            </a:r>
            <a:r>
              <a:rPr lang="en-US" sz="2400" kern="0" dirty="0">
                <a:solidFill>
                  <a:srgbClr val="FFC000"/>
                </a:solidFill>
              </a:rPr>
              <a:t> SAT </a:t>
            </a:r>
            <a:r>
              <a:rPr lang="en-US" sz="2400" kern="0" dirty="0"/>
              <a:t>problem is </a:t>
            </a:r>
            <a:r>
              <a:rPr lang="en-US" sz="2400" kern="0" dirty="0">
                <a:solidFill>
                  <a:srgbClr val="FF0000"/>
                </a:solidFill>
              </a:rPr>
              <a:t>NP</a:t>
            </a:r>
            <a:r>
              <a:rPr lang="en-US" sz="2400" kern="0" dirty="0"/>
              <a:t>-complete. 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5EBB1BEC-3D44-44F5-BE14-9916D72A60A7}"/>
              </a:ext>
            </a:extLst>
          </p:cNvPr>
          <p:cNvSpPr txBox="1">
            <a:spLocks/>
          </p:cNvSpPr>
          <p:nvPr/>
        </p:nvSpPr>
        <p:spPr bwMode="auto">
          <a:xfrm>
            <a:off x="866774" y="2234638"/>
            <a:ext cx="7315202" cy="336463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600" kern="0" dirty="0">
                <a:solidFill>
                  <a:srgbClr val="FFC000"/>
                </a:solidFill>
              </a:rPr>
              <a:t>SAT:</a:t>
            </a:r>
            <a:r>
              <a:rPr lang="en-US" sz="1600" kern="0" dirty="0"/>
              <a:t> given a CNF formula F, is there an assignment a</a:t>
            </a:r>
            <a:r>
              <a:rPr lang="en-US" sz="1600" kern="0" baseline="-25000" dirty="0"/>
              <a:t>0</a:t>
            </a:r>
            <a:r>
              <a:rPr lang="en-US" sz="1600" kern="0" dirty="0"/>
              <a:t> to F such that F(a</a:t>
            </a:r>
            <a:r>
              <a:rPr lang="en-US" sz="1600" kern="0" baseline="-25000" dirty="0"/>
              <a:t>0</a:t>
            </a:r>
            <a:r>
              <a:rPr lang="en-US" sz="1600" kern="0" dirty="0"/>
              <a:t>)=1?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2597FF37-6B52-4F71-85AE-F3175BCF6B38}"/>
              </a:ext>
            </a:extLst>
          </p:cNvPr>
          <p:cNvSpPr txBox="1">
            <a:spLocks/>
          </p:cNvSpPr>
          <p:nvPr/>
        </p:nvSpPr>
        <p:spPr bwMode="auto">
          <a:xfrm>
            <a:off x="756234" y="2708498"/>
            <a:ext cx="7533775" cy="4732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Proof.</a:t>
            </a:r>
            <a:r>
              <a:rPr lang="en-US" sz="2000" kern="0" dirty="0">
                <a:solidFill>
                  <a:srgbClr val="FFC000"/>
                </a:solidFill>
              </a:rPr>
              <a:t> SAT </a:t>
            </a:r>
            <a:r>
              <a:rPr lang="en-US" sz="2000" kern="0" dirty="0"/>
              <a:t>is in </a:t>
            </a:r>
            <a:r>
              <a:rPr lang="en-US" sz="2000" kern="0" dirty="0">
                <a:solidFill>
                  <a:srgbClr val="FF0000"/>
                </a:solidFill>
              </a:rPr>
              <a:t>NP</a:t>
            </a:r>
            <a:r>
              <a:rPr lang="en-US" sz="2000" kern="0" dirty="0"/>
              <a:t>.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Content Placeholder 2">
                <a:extLst>
                  <a:ext uri="{FF2B5EF4-FFF2-40B4-BE49-F238E27FC236}">
                    <a16:creationId xmlns:a16="http://schemas.microsoft.com/office/drawing/2014/main" id="{CEEA845C-0657-4606-B290-1B051BD8B876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756234" y="3555907"/>
                <a:ext cx="7376864" cy="38417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2000" kern="0" dirty="0"/>
                  <a:t>We show </a:t>
                </a:r>
                <a:r>
                  <a:rPr lang="en-US" sz="2000" kern="0" dirty="0">
                    <a:solidFill>
                      <a:srgbClr val="FFC000"/>
                    </a:solidFill>
                  </a:rPr>
                  <a:t>Circuit-SAT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 ker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000" i="1" kern="0"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a:rPr lang="en-US" sz="2000" i="1" kern="0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  <m:sup>
                        <m:r>
                          <a:rPr lang="en-US" sz="2000" i="1" kern="0"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2000" kern="0" dirty="0">
                    <a:solidFill>
                      <a:srgbClr val="FFC000"/>
                    </a:solidFill>
                  </a:rPr>
                  <a:t> SAT</a:t>
                </a:r>
                <a:r>
                  <a:rPr lang="en-US" sz="2000" kern="0" dirty="0"/>
                  <a:t>. </a:t>
                </a:r>
              </a:p>
            </p:txBody>
          </p:sp>
        </mc:Choice>
        <mc:Fallback xmlns="">
          <p:sp>
            <p:nvSpPr>
              <p:cNvPr id="9" name="Content Placeholder 2">
                <a:extLst>
                  <a:ext uri="{FF2B5EF4-FFF2-40B4-BE49-F238E27FC236}">
                    <a16:creationId xmlns:a16="http://schemas.microsoft.com/office/drawing/2014/main" id="{CEEA845C-0657-4606-B290-1B051BD8B87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56234" y="3555907"/>
                <a:ext cx="7376864" cy="384179"/>
              </a:xfrm>
              <a:prstGeom prst="rect">
                <a:avLst/>
              </a:prstGeom>
              <a:blipFill>
                <a:blip r:embed="rId3"/>
                <a:stretch>
                  <a:fillRect l="-826" t="-4762" b="-34921"/>
                </a:stretch>
              </a:blipFill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A21FB710-FF61-4653-9003-599486390E6F}"/>
              </a:ext>
            </a:extLst>
          </p:cNvPr>
          <p:cNvSpPr txBox="1">
            <a:spLocks/>
          </p:cNvSpPr>
          <p:nvPr/>
        </p:nvSpPr>
        <p:spPr bwMode="auto">
          <a:xfrm>
            <a:off x="756235" y="3967925"/>
            <a:ext cx="7631531" cy="4732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Let </a:t>
            </a:r>
            <a:r>
              <a:rPr lang="en-US" sz="2000" kern="0" dirty="0">
                <a:solidFill>
                  <a:srgbClr val="00B050"/>
                </a:solidFill>
              </a:rPr>
              <a:t>C</a:t>
            </a:r>
            <a:r>
              <a:rPr lang="en-US" sz="2000" kern="0" dirty="0"/>
              <a:t> be an instance (a circuit) of </a:t>
            </a:r>
            <a:r>
              <a:rPr lang="en-US" sz="2000" kern="0" dirty="0">
                <a:solidFill>
                  <a:srgbClr val="FFC000"/>
                </a:solidFill>
              </a:rPr>
              <a:t>Circuit-SAT</a:t>
            </a:r>
            <a:r>
              <a:rPr lang="en-US" sz="2000" kern="0" dirty="0"/>
              <a:t>. </a:t>
            </a: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05928236-1627-4C3F-99D7-05B4CF8FDC2D}"/>
              </a:ext>
            </a:extLst>
          </p:cNvPr>
          <p:cNvSpPr txBox="1">
            <a:spLocks/>
          </p:cNvSpPr>
          <p:nvPr/>
        </p:nvSpPr>
        <p:spPr bwMode="auto">
          <a:xfrm>
            <a:off x="756235" y="5509802"/>
            <a:ext cx="7631531" cy="393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The constructed instance of </a:t>
            </a:r>
            <a:r>
              <a:rPr lang="en-US" sz="2000" kern="0" dirty="0">
                <a:solidFill>
                  <a:srgbClr val="FFC000"/>
                </a:solidFill>
              </a:rPr>
              <a:t>SAT </a:t>
            </a:r>
            <a:r>
              <a:rPr lang="en-US" sz="2000" kern="0" dirty="0"/>
              <a:t>is: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1DCFA8A8-4682-435B-B1B3-F90A923C9585}"/>
              </a:ext>
            </a:extLst>
          </p:cNvPr>
          <p:cNvGrpSpPr/>
          <p:nvPr/>
        </p:nvGrpSpPr>
        <p:grpSpPr>
          <a:xfrm>
            <a:off x="1877052" y="5776651"/>
            <a:ext cx="6846404" cy="835878"/>
            <a:chOff x="851234" y="5739764"/>
            <a:chExt cx="7631531" cy="835878"/>
          </a:xfrm>
        </p:grpSpPr>
        <p:sp>
          <p:nvSpPr>
            <p:cNvPr id="17" name="Content Placeholder 2">
              <a:extLst>
                <a:ext uri="{FF2B5EF4-FFF2-40B4-BE49-F238E27FC236}">
                  <a16:creationId xmlns:a16="http://schemas.microsoft.com/office/drawing/2014/main" id="{2AF0107A-6250-445F-AED7-E700C85A0026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851234" y="5950325"/>
              <a:ext cx="7631531" cy="3935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>
                  <a:solidFill>
                    <a:schemeClr val="tx1"/>
                  </a:solidFill>
                  <a:latin typeface="+mn-lt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+mn-lt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>
                  <a:solidFill>
                    <a:schemeClr val="tx1"/>
                  </a:solidFill>
                  <a:latin typeface="+mn-lt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indent="0">
                <a:buNone/>
              </a:pPr>
              <a:r>
                <a:rPr lang="en-US" sz="2000" kern="0" dirty="0"/>
                <a:t>F = (</a:t>
              </a:r>
              <a:r>
                <a:rPr lang="en-US" sz="2000" i="1" kern="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r>
                <a:rPr lang="en-US" sz="2000" kern="0" baseline="-25000" dirty="0" err="1"/>
                <a:t>output</a:t>
              </a:r>
              <a:r>
                <a:rPr lang="en-US" sz="2000" kern="0" dirty="0"/>
                <a:t>) ˄               (</a:t>
              </a:r>
              <a:r>
                <a:rPr lang="en-US" sz="2000" i="1" kern="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r>
                <a:rPr lang="en-US" sz="2000" kern="0" baseline="-25000" dirty="0" err="1"/>
                <a:t>h</a:t>
              </a:r>
              <a:r>
                <a:rPr lang="en-US" sz="2000" kern="0" dirty="0"/>
                <a:t>≡</a:t>
              </a:r>
              <a:r>
                <a:rPr lang="en-US" sz="2000" kern="0" dirty="0">
                  <a:latin typeface="Haettenschweiler" panose="020B0706040902060204" pitchFamily="34" charset="0"/>
                </a:rPr>
                <a:t> </a:t>
              </a:r>
              <a:r>
                <a:rPr lang="en-US" sz="2000" i="1" kern="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r>
                <a:rPr lang="en-US" sz="2000" kern="0" baseline="-25000" dirty="0" err="1"/>
                <a:t>s</a:t>
              </a:r>
              <a:r>
                <a:rPr lang="en-US" sz="2000" kern="0" dirty="0" err="1"/>
                <a:t>˄</a:t>
              </a:r>
              <a:r>
                <a:rPr lang="en-US" sz="2000" i="1" kern="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r>
                <a:rPr lang="en-US" sz="2000" kern="0" baseline="-25000" dirty="0" err="1"/>
                <a:t>t</a:t>
              </a:r>
              <a:r>
                <a:rPr lang="en-US" sz="2000" kern="0" dirty="0"/>
                <a:t>) </a:t>
              </a:r>
            </a:p>
          </p:txBody>
        </p:sp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27BE162D-72AA-493C-B6A0-CAD0C486F2F7}"/>
                </a:ext>
              </a:extLst>
            </p:cNvPr>
            <p:cNvSpPr txBox="1"/>
            <p:nvPr/>
          </p:nvSpPr>
          <p:spPr>
            <a:xfrm>
              <a:off x="2519404" y="5739764"/>
              <a:ext cx="947695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400" kern="0" dirty="0"/>
                <a:t>  ˄</a:t>
              </a:r>
              <a:endParaRPr lang="en-US" sz="4400" dirty="0"/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FFAE2FB4-03EE-4D63-AA79-9427F79A9B91}"/>
                </a:ext>
              </a:extLst>
            </p:cNvPr>
            <p:cNvSpPr txBox="1"/>
            <p:nvPr/>
          </p:nvSpPr>
          <p:spPr>
            <a:xfrm>
              <a:off x="2395616" y="6298643"/>
              <a:ext cx="199267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kern="0" dirty="0" err="1"/>
                <a:t>g</a:t>
              </a:r>
              <a:r>
                <a:rPr lang="en-US" sz="1200" kern="0" baseline="-25000" dirty="0" err="1"/>
                <a:t>h</a:t>
              </a:r>
              <a:r>
                <a:rPr lang="en-US" sz="1200" kern="0" dirty="0"/>
                <a:t>=</a:t>
              </a:r>
              <a:r>
                <a:rPr lang="en-US" sz="1200" kern="0" dirty="0" err="1"/>
                <a:t>g</a:t>
              </a:r>
              <a:r>
                <a:rPr lang="en-US" sz="1200" kern="0" baseline="-25000" dirty="0" err="1"/>
                <a:t>s</a:t>
              </a:r>
              <a:r>
                <a:rPr lang="en-US" sz="1200" kern="0" dirty="0" err="1"/>
                <a:t>˄g</a:t>
              </a:r>
              <a:r>
                <a:rPr lang="en-US" sz="1200" kern="0" baseline="-25000" dirty="0" err="1"/>
                <a:t>t</a:t>
              </a:r>
              <a:r>
                <a:rPr lang="en-US" sz="1200" kern="0" dirty="0"/>
                <a:t> is a gate in C</a:t>
              </a:r>
              <a:endParaRPr lang="en-US" sz="1200" dirty="0"/>
            </a:p>
          </p:txBody>
        </p:sp>
        <p:sp>
          <p:nvSpPr>
            <p:cNvPr id="22" name="Flowchart: Summing Junction 21">
              <a:extLst>
                <a:ext uri="{FF2B5EF4-FFF2-40B4-BE49-F238E27FC236}">
                  <a16:creationId xmlns:a16="http://schemas.microsoft.com/office/drawing/2014/main" id="{75145315-BB67-4D89-A45F-7A090F4F0D2C}"/>
                </a:ext>
              </a:extLst>
            </p:cNvPr>
            <p:cNvSpPr/>
            <p:nvPr/>
          </p:nvSpPr>
          <p:spPr>
            <a:xfrm>
              <a:off x="2933748" y="6381195"/>
              <a:ext cx="103951" cy="128010"/>
            </a:xfrm>
            <a:prstGeom prst="flowChartSummingJunction">
              <a:avLst/>
            </a:prstGeom>
            <a:solidFill>
              <a:srgbClr val="FFFF00"/>
            </a:solidFill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dirty="0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Content Placeholder 2">
                <a:extLst>
                  <a:ext uri="{FF2B5EF4-FFF2-40B4-BE49-F238E27FC236}">
                    <a16:creationId xmlns:a16="http://schemas.microsoft.com/office/drawing/2014/main" id="{D7DF3B08-A206-4183-94A2-68F4DDC21F22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851234" y="3123835"/>
                <a:ext cx="5663866" cy="344346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1600" kern="0" dirty="0"/>
                  <a:t>Recall: if Q1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1600" i="1" ker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1600" i="1" kern="0"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a:rPr lang="en-US" sz="1600" i="1" kern="0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  <m:sup>
                        <m:r>
                          <a:rPr lang="en-US" sz="1600" i="1" kern="0"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  <m:r>
                      <a:rPr lang="en-US" sz="1600" i="1" ker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1600" kern="0" dirty="0"/>
                  <a:t>Q2, and Q1 is NP-hard, then Q2 is NP-hard.</a:t>
                </a:r>
              </a:p>
            </p:txBody>
          </p:sp>
        </mc:Choice>
        <mc:Fallback xmlns="">
          <p:sp>
            <p:nvSpPr>
              <p:cNvPr id="23" name="Content Placeholder 2">
                <a:extLst>
                  <a:ext uri="{FF2B5EF4-FFF2-40B4-BE49-F238E27FC236}">
                    <a16:creationId xmlns:a16="http://schemas.microsoft.com/office/drawing/2014/main" id="{D7DF3B08-A206-4183-94A2-68F4DDC21F2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51234" y="3123835"/>
                <a:ext cx="5663866" cy="344346"/>
              </a:xfrm>
              <a:prstGeom prst="rect">
                <a:avLst/>
              </a:prstGeom>
              <a:blipFill>
                <a:blip r:embed="rId4"/>
                <a:stretch>
                  <a:fillRect l="-537" t="-1695" b="-18644"/>
                </a:stretch>
              </a:blipFill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4" name="Group 23">
            <a:extLst>
              <a:ext uri="{FF2B5EF4-FFF2-40B4-BE49-F238E27FC236}">
                <a16:creationId xmlns:a16="http://schemas.microsoft.com/office/drawing/2014/main" id="{03289950-92E7-4DA2-B495-F0578902E2D8}"/>
              </a:ext>
            </a:extLst>
          </p:cNvPr>
          <p:cNvGrpSpPr/>
          <p:nvPr/>
        </p:nvGrpSpPr>
        <p:grpSpPr>
          <a:xfrm>
            <a:off x="745958" y="4447131"/>
            <a:ext cx="7544052" cy="1054699"/>
            <a:chOff x="745958" y="4447131"/>
            <a:chExt cx="7544052" cy="1054699"/>
          </a:xfrm>
        </p:grpSpPr>
        <p:sp>
          <p:nvSpPr>
            <p:cNvPr id="25" name="Content Placeholder 2">
              <a:extLst>
                <a:ext uri="{FF2B5EF4-FFF2-40B4-BE49-F238E27FC236}">
                  <a16:creationId xmlns:a16="http://schemas.microsoft.com/office/drawing/2014/main" id="{00E9E4D0-FB18-4124-AF60-559C70E9436D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745958" y="4447131"/>
              <a:ext cx="7544052" cy="10546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>
                  <a:solidFill>
                    <a:schemeClr val="tx1"/>
                  </a:solidFill>
                  <a:latin typeface="+mn-lt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+mn-lt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>
                  <a:solidFill>
                    <a:schemeClr val="tx1"/>
                  </a:solidFill>
                  <a:latin typeface="+mn-lt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indent="0">
                <a:buNone/>
              </a:pPr>
              <a:r>
                <a:rPr lang="en-US" sz="2000" kern="0" dirty="0"/>
                <a:t>For each gate </a:t>
              </a:r>
              <a:r>
                <a:rPr lang="en-US" sz="2000" kern="0" dirty="0" err="1"/>
                <a:t>g</a:t>
              </a:r>
              <a:r>
                <a:rPr lang="en-US" sz="2000" kern="0" baseline="-25000" dirty="0" err="1"/>
                <a:t>h</a:t>
              </a:r>
              <a:r>
                <a:rPr lang="en-US" sz="2000" kern="0" baseline="-25000" dirty="0"/>
                <a:t> </a:t>
              </a:r>
              <a:r>
                <a:rPr lang="en-US" sz="2000" kern="0" dirty="0"/>
                <a:t>= </a:t>
              </a:r>
              <a:r>
                <a:rPr lang="en-US" sz="2000" kern="0" dirty="0" err="1"/>
                <a:t>g</a:t>
              </a:r>
              <a:r>
                <a:rPr lang="en-US" sz="2000" kern="0" baseline="-25000" dirty="0" err="1"/>
                <a:t>s</a:t>
              </a:r>
              <a:r>
                <a:rPr lang="en-US" sz="2000" kern="0" dirty="0" err="1"/>
                <a:t>˄g</a:t>
              </a:r>
              <a:r>
                <a:rPr lang="en-US" sz="2000" kern="0" baseline="-25000" dirty="0" err="1"/>
                <a:t>t</a:t>
              </a:r>
              <a:r>
                <a:rPr lang="en-US" sz="2000" kern="0" dirty="0"/>
                <a:t> in C (i.e., </a:t>
              </a:r>
              <a:r>
                <a:rPr lang="en-US" sz="2000" kern="0" dirty="0" err="1"/>
                <a:t>g</a:t>
              </a:r>
              <a:r>
                <a:rPr lang="en-US" sz="2000" kern="0" baseline="-25000" dirty="0" err="1"/>
                <a:t>h</a:t>
              </a:r>
              <a:r>
                <a:rPr lang="en-US" sz="2000" kern="0" dirty="0"/>
                <a:t> is an ˄–gate receiving inputs from gates </a:t>
              </a:r>
              <a:r>
                <a:rPr lang="en-US" sz="2000" kern="0" dirty="0" err="1"/>
                <a:t>g</a:t>
              </a:r>
              <a:r>
                <a:rPr lang="en-US" sz="2000" kern="0" baseline="-25000" dirty="0" err="1"/>
                <a:t>s</a:t>
              </a:r>
              <a:r>
                <a:rPr lang="en-US" sz="2000" kern="0" dirty="0"/>
                <a:t> and </a:t>
              </a:r>
              <a:r>
                <a:rPr lang="en-US" sz="2000" kern="0" dirty="0" err="1"/>
                <a:t>g</a:t>
              </a:r>
              <a:r>
                <a:rPr lang="en-US" sz="2000" kern="0" baseline="-25000" dirty="0" err="1"/>
                <a:t>t</a:t>
              </a:r>
              <a:r>
                <a:rPr lang="en-US" sz="2000" kern="0" dirty="0"/>
                <a:t>, introduce a new variable </a:t>
              </a:r>
              <a:r>
                <a:rPr lang="en-US" sz="2000" i="1" kern="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r>
                <a:rPr lang="en-US" sz="2000" kern="0" baseline="-25000" dirty="0" err="1"/>
                <a:t>h</a:t>
              </a:r>
              <a:r>
                <a:rPr lang="en-US" sz="2000" kern="0" baseline="-25000" dirty="0"/>
                <a:t> </a:t>
              </a:r>
              <a:r>
                <a:rPr lang="en-US" sz="2000" kern="0" dirty="0"/>
                <a:t>and make a clause (</a:t>
              </a:r>
              <a:r>
                <a:rPr lang="en-US" sz="2000" i="1" kern="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r>
                <a:rPr lang="en-US" sz="2000" kern="0" baseline="-25000" dirty="0" err="1"/>
                <a:t>h</a:t>
              </a:r>
              <a:r>
                <a:rPr lang="en-US" sz="2000" kern="0" dirty="0"/>
                <a:t>≡</a:t>
              </a:r>
              <a:r>
                <a:rPr lang="en-US" sz="2000" kern="0" dirty="0">
                  <a:latin typeface="Haettenschweiler" panose="020B0706040902060204" pitchFamily="34" charset="0"/>
                </a:rPr>
                <a:t> </a:t>
              </a:r>
              <a:r>
                <a:rPr lang="en-US" sz="2000" i="1" kern="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r>
                <a:rPr lang="en-US" sz="2000" kern="0" baseline="-25000" dirty="0" err="1"/>
                <a:t>s</a:t>
              </a:r>
              <a:r>
                <a:rPr lang="en-US" sz="2000" kern="0" dirty="0" err="1"/>
                <a:t>˄</a:t>
              </a:r>
              <a:r>
                <a:rPr lang="en-US" sz="2000" i="1" kern="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r>
                <a:rPr lang="en-US" sz="2000" kern="0" baseline="-25000" dirty="0" err="1"/>
                <a:t>t</a:t>
              </a:r>
              <a:r>
                <a:rPr lang="en-US" sz="2000" kern="0" dirty="0"/>
                <a:t>) and convert it into its CNF form. </a:t>
              </a:r>
            </a:p>
          </p:txBody>
        </p:sp>
        <p:sp>
          <p:nvSpPr>
            <p:cNvPr id="26" name="Flowchart: Summing Junction 25">
              <a:extLst>
                <a:ext uri="{FF2B5EF4-FFF2-40B4-BE49-F238E27FC236}">
                  <a16:creationId xmlns:a16="http://schemas.microsoft.com/office/drawing/2014/main" id="{6D32F7BD-0821-4B27-9E85-C9FECEA6608E}"/>
                </a:ext>
              </a:extLst>
            </p:cNvPr>
            <p:cNvSpPr/>
            <p:nvPr/>
          </p:nvSpPr>
          <p:spPr>
            <a:xfrm>
              <a:off x="3238500" y="5190503"/>
              <a:ext cx="161925" cy="160842"/>
            </a:xfrm>
            <a:prstGeom prst="flowChartSummingJunction">
              <a:avLst/>
            </a:prstGeom>
            <a:solidFill>
              <a:srgbClr val="FFFF00"/>
            </a:solidFill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Flowchart: Summing Junction 26">
              <a:extLst>
                <a:ext uri="{FF2B5EF4-FFF2-40B4-BE49-F238E27FC236}">
                  <a16:creationId xmlns:a16="http://schemas.microsoft.com/office/drawing/2014/main" id="{1582D688-A5CF-463A-A55F-A34327A47B56}"/>
                </a:ext>
              </a:extLst>
            </p:cNvPr>
            <p:cNvSpPr/>
            <p:nvPr/>
          </p:nvSpPr>
          <p:spPr>
            <a:xfrm>
              <a:off x="5702467" y="4591723"/>
              <a:ext cx="161925" cy="160842"/>
            </a:xfrm>
            <a:prstGeom prst="flowChartSummingJunction">
              <a:avLst/>
            </a:prstGeom>
            <a:solidFill>
              <a:srgbClr val="FFFF00"/>
            </a:solidFill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Flowchart: Summing Junction 27">
              <a:extLst>
                <a:ext uri="{FF2B5EF4-FFF2-40B4-BE49-F238E27FC236}">
                  <a16:creationId xmlns:a16="http://schemas.microsoft.com/office/drawing/2014/main" id="{E4C27585-DDFA-4B4E-A2CA-FAD920E8D9D5}"/>
                </a:ext>
              </a:extLst>
            </p:cNvPr>
            <p:cNvSpPr/>
            <p:nvPr/>
          </p:nvSpPr>
          <p:spPr>
            <a:xfrm>
              <a:off x="3228975" y="4582198"/>
              <a:ext cx="161925" cy="160842"/>
            </a:xfrm>
            <a:prstGeom prst="flowChartSummingJunction">
              <a:avLst/>
            </a:prstGeom>
            <a:solidFill>
              <a:srgbClr val="FFFF00"/>
            </a:solidFill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9" name="Flowchart: Summing Junction 28">
            <a:extLst>
              <a:ext uri="{FF2B5EF4-FFF2-40B4-BE49-F238E27FC236}">
                <a16:creationId xmlns:a16="http://schemas.microsoft.com/office/drawing/2014/main" id="{CC9172A3-9B54-4173-B95D-C1F110286C3B}"/>
              </a:ext>
            </a:extLst>
          </p:cNvPr>
          <p:cNvSpPr/>
          <p:nvPr/>
        </p:nvSpPr>
        <p:spPr>
          <a:xfrm>
            <a:off x="5419725" y="6103547"/>
            <a:ext cx="161925" cy="160842"/>
          </a:xfrm>
          <a:prstGeom prst="flowChartSummingJunction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66934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>
            <a:extLst>
              <a:ext uri="{FF2B5EF4-FFF2-40B4-BE49-F238E27FC236}">
                <a16:creationId xmlns:a16="http://schemas.microsoft.com/office/drawing/2014/main" id="{374E9378-E032-42FE-B43F-447CF620C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855" y="253920"/>
            <a:ext cx="8229600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Space Complexity and Circuit Families</a:t>
            </a:r>
          </a:p>
        </p:txBody>
      </p:sp>
    </p:spTree>
    <p:extLst>
      <p:ext uri="{BB962C8B-B14F-4D97-AF65-F5344CB8AC3E}">
        <p14:creationId xmlns:p14="http://schemas.microsoft.com/office/powerpoint/2010/main" val="13259227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>
            <a:extLst>
              <a:ext uri="{FF2B5EF4-FFF2-40B4-BE49-F238E27FC236}">
                <a16:creationId xmlns:a16="http://schemas.microsoft.com/office/drawing/2014/main" id="{374E9378-E032-42FE-B43F-447CF620C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855" y="253920"/>
            <a:ext cx="8229600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Space Complexity and Circuit Families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52BEB4A1-E790-4F42-9719-0EB768FDD96F}"/>
              </a:ext>
            </a:extLst>
          </p:cNvPr>
          <p:cNvSpPr txBox="1">
            <a:spLocks/>
          </p:cNvSpPr>
          <p:nvPr/>
        </p:nvSpPr>
        <p:spPr bwMode="auto">
          <a:xfrm>
            <a:off x="767953" y="1051545"/>
            <a:ext cx="7474744" cy="8344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>
                <a:solidFill>
                  <a:srgbClr val="FF0000"/>
                </a:solidFill>
              </a:rPr>
              <a:t>Definition.</a:t>
            </a:r>
            <a:r>
              <a:rPr lang="en-US" sz="2400" kern="0" dirty="0"/>
              <a:t> A language L is in </a:t>
            </a:r>
            <a:r>
              <a:rPr lang="en-US" sz="2400" kern="0" dirty="0">
                <a:solidFill>
                  <a:srgbClr val="FFC000"/>
                </a:solidFill>
              </a:rPr>
              <a:t>DSPACE(s(n)) </a:t>
            </a:r>
            <a:r>
              <a:rPr lang="en-US" sz="2400" kern="0" dirty="0"/>
              <a:t>if L is accepted by a det. TM with space O(s(n)). </a:t>
            </a:r>
          </a:p>
        </p:txBody>
      </p:sp>
    </p:spTree>
    <p:extLst>
      <p:ext uri="{BB962C8B-B14F-4D97-AF65-F5344CB8AC3E}">
        <p14:creationId xmlns:p14="http://schemas.microsoft.com/office/powerpoint/2010/main" val="161271250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>
            <a:extLst>
              <a:ext uri="{FF2B5EF4-FFF2-40B4-BE49-F238E27FC236}">
                <a16:creationId xmlns:a16="http://schemas.microsoft.com/office/drawing/2014/main" id="{374E9378-E032-42FE-B43F-447CF620C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855" y="253920"/>
            <a:ext cx="8229600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Space Complexity and Circuit Families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52BEB4A1-E790-4F42-9719-0EB768FDD96F}"/>
              </a:ext>
            </a:extLst>
          </p:cNvPr>
          <p:cNvSpPr txBox="1">
            <a:spLocks/>
          </p:cNvSpPr>
          <p:nvPr/>
        </p:nvSpPr>
        <p:spPr bwMode="auto">
          <a:xfrm>
            <a:off x="767953" y="1051545"/>
            <a:ext cx="7474744" cy="8344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>
                <a:solidFill>
                  <a:srgbClr val="FF0000"/>
                </a:solidFill>
              </a:rPr>
              <a:t>Definition.</a:t>
            </a:r>
            <a:r>
              <a:rPr lang="en-US" sz="2400" kern="0" dirty="0"/>
              <a:t> A language L is in </a:t>
            </a:r>
            <a:r>
              <a:rPr lang="en-US" sz="2400" kern="0" dirty="0">
                <a:solidFill>
                  <a:srgbClr val="FFC000"/>
                </a:solidFill>
              </a:rPr>
              <a:t>DSPACE(s(n)) </a:t>
            </a:r>
            <a:r>
              <a:rPr lang="en-US" sz="2400" kern="0" dirty="0"/>
              <a:t>if L is accepted by a det. TM with space O(s(n)). 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114057E3-878F-41FA-B689-29B927AAE10F}"/>
              </a:ext>
            </a:extLst>
          </p:cNvPr>
          <p:cNvSpPr txBox="1">
            <a:spLocks/>
          </p:cNvSpPr>
          <p:nvPr/>
        </p:nvSpPr>
        <p:spPr bwMode="auto">
          <a:xfrm>
            <a:off x="767953" y="1895477"/>
            <a:ext cx="7594997" cy="8344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>
                <a:solidFill>
                  <a:srgbClr val="FF0000"/>
                </a:solidFill>
              </a:rPr>
              <a:t>Definition.</a:t>
            </a:r>
            <a:r>
              <a:rPr lang="en-US" sz="2400" kern="0" dirty="0"/>
              <a:t> A language L is in </a:t>
            </a:r>
            <a:r>
              <a:rPr lang="en-US" sz="2400" kern="0" dirty="0">
                <a:solidFill>
                  <a:srgbClr val="FFC000"/>
                </a:solidFill>
              </a:rPr>
              <a:t>NSPACE(s(n)) </a:t>
            </a:r>
            <a:r>
              <a:rPr lang="en-US" sz="2400" kern="0" dirty="0"/>
              <a:t>if L is accepted by a nondeterministic TM with space O(s(n)). </a:t>
            </a:r>
          </a:p>
        </p:txBody>
      </p:sp>
    </p:spTree>
    <p:extLst>
      <p:ext uri="{BB962C8B-B14F-4D97-AF65-F5344CB8AC3E}">
        <p14:creationId xmlns:p14="http://schemas.microsoft.com/office/powerpoint/2010/main" val="32957757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>
            <a:extLst>
              <a:ext uri="{FF2B5EF4-FFF2-40B4-BE49-F238E27FC236}">
                <a16:creationId xmlns:a16="http://schemas.microsoft.com/office/drawing/2014/main" id="{374E9378-E032-42FE-B43F-447CF620C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855" y="253920"/>
            <a:ext cx="8229600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Space Complexity and Circuit Families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52BEB4A1-E790-4F42-9719-0EB768FDD96F}"/>
              </a:ext>
            </a:extLst>
          </p:cNvPr>
          <p:cNvSpPr txBox="1">
            <a:spLocks/>
          </p:cNvSpPr>
          <p:nvPr/>
        </p:nvSpPr>
        <p:spPr bwMode="auto">
          <a:xfrm>
            <a:off x="767953" y="1051545"/>
            <a:ext cx="7474744" cy="8344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>
                <a:solidFill>
                  <a:srgbClr val="FF0000"/>
                </a:solidFill>
              </a:rPr>
              <a:t>Definition.</a:t>
            </a:r>
            <a:r>
              <a:rPr lang="en-US" sz="2400" kern="0" dirty="0"/>
              <a:t> A language L is in </a:t>
            </a:r>
            <a:r>
              <a:rPr lang="en-US" sz="2400" kern="0" dirty="0">
                <a:solidFill>
                  <a:srgbClr val="FFC000"/>
                </a:solidFill>
              </a:rPr>
              <a:t>DSPACE(s(n)) </a:t>
            </a:r>
            <a:r>
              <a:rPr lang="en-US" sz="2400" kern="0" dirty="0"/>
              <a:t>if L is accepted by a det. TM with space O(s(n)). 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114057E3-878F-41FA-B689-29B927AAE10F}"/>
              </a:ext>
            </a:extLst>
          </p:cNvPr>
          <p:cNvSpPr txBox="1">
            <a:spLocks/>
          </p:cNvSpPr>
          <p:nvPr/>
        </p:nvSpPr>
        <p:spPr bwMode="auto">
          <a:xfrm>
            <a:off x="767953" y="1895477"/>
            <a:ext cx="7594997" cy="8344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>
                <a:solidFill>
                  <a:srgbClr val="FF0000"/>
                </a:solidFill>
              </a:rPr>
              <a:t>Definition.</a:t>
            </a:r>
            <a:r>
              <a:rPr lang="en-US" sz="2400" kern="0" dirty="0"/>
              <a:t> A language L is in </a:t>
            </a:r>
            <a:r>
              <a:rPr lang="en-US" sz="2400" kern="0" dirty="0">
                <a:solidFill>
                  <a:srgbClr val="FFC000"/>
                </a:solidFill>
              </a:rPr>
              <a:t>NSPACE(s(n)) </a:t>
            </a:r>
            <a:r>
              <a:rPr lang="en-US" sz="2400" kern="0" dirty="0"/>
              <a:t>if L is accepted by a nondeterministic TM with space O(s(n)). 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8914AAAD-F8D3-4E30-A755-D125D6A9556A}"/>
              </a:ext>
            </a:extLst>
          </p:cNvPr>
          <p:cNvGrpSpPr/>
          <p:nvPr/>
        </p:nvGrpSpPr>
        <p:grpSpPr>
          <a:xfrm>
            <a:off x="1827303" y="2848613"/>
            <a:ext cx="5186286" cy="2504469"/>
            <a:chOff x="1827303" y="2848613"/>
            <a:chExt cx="5186286" cy="2504469"/>
          </a:xfrm>
        </p:grpSpPr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04370C39-8728-4A08-BA9E-4D38AD47CD38}"/>
                </a:ext>
              </a:extLst>
            </p:cNvPr>
            <p:cNvCxnSpPr>
              <a:cxnSpLocks/>
            </p:cNvCxnSpPr>
            <p:nvPr/>
          </p:nvCxnSpPr>
          <p:spPr>
            <a:xfrm>
              <a:off x="3921486" y="4238658"/>
              <a:ext cx="0" cy="181914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Text Box 6">
              <a:extLst>
                <a:ext uri="{FF2B5EF4-FFF2-40B4-BE49-F238E27FC236}">
                  <a16:creationId xmlns:a16="http://schemas.microsoft.com/office/drawing/2014/main" id="{FC959735-7B3E-408D-B41F-A4961ED2C18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54574" y="3902698"/>
              <a:ext cx="674682" cy="400110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altLang="en-US" sz="2000" dirty="0">
                  <a:latin typeface="Comic Sans MS" charset="0"/>
                </a:rPr>
                <a:t>M</a:t>
              </a:r>
            </a:p>
          </p:txBody>
        </p:sp>
        <p:cxnSp>
          <p:nvCxnSpPr>
            <p:cNvPr id="9" name="直接箭头连接符 61">
              <a:extLst>
                <a:ext uri="{FF2B5EF4-FFF2-40B4-BE49-F238E27FC236}">
                  <a16:creationId xmlns:a16="http://schemas.microsoft.com/office/drawing/2014/main" id="{DC78AD23-4D13-4ED5-A97D-667445BE577D}"/>
                </a:ext>
              </a:extLst>
            </p:cNvPr>
            <p:cNvCxnSpPr>
              <a:cxnSpLocks/>
            </p:cNvCxnSpPr>
            <p:nvPr/>
          </p:nvCxnSpPr>
          <p:spPr>
            <a:xfrm>
              <a:off x="3084221" y="4411047"/>
              <a:ext cx="0" cy="275253"/>
            </a:xfrm>
            <a:prstGeom prst="straightConnector1">
              <a:avLst/>
            </a:prstGeom>
            <a:ln w="38100">
              <a:solidFill>
                <a:srgbClr val="00B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接箭头连接符 69">
              <a:extLst>
                <a:ext uri="{FF2B5EF4-FFF2-40B4-BE49-F238E27FC236}">
                  <a16:creationId xmlns:a16="http://schemas.microsoft.com/office/drawing/2014/main" id="{93AA22D4-7771-4896-A874-CCC3E756948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071213" y="3472485"/>
              <a:ext cx="0" cy="321813"/>
            </a:xfrm>
            <a:prstGeom prst="straightConnector1">
              <a:avLst/>
            </a:prstGeom>
            <a:ln w="38100">
              <a:solidFill>
                <a:srgbClr val="00B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E89B4847-906C-4D3B-8866-EF27D2A27ABD}"/>
                </a:ext>
              </a:extLst>
            </p:cNvPr>
            <p:cNvCxnSpPr>
              <a:cxnSpLocks/>
            </p:cNvCxnSpPr>
            <p:nvPr/>
          </p:nvCxnSpPr>
          <p:spPr>
            <a:xfrm>
              <a:off x="2052163" y="3782397"/>
              <a:ext cx="1869323" cy="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7C3DCEF2-BEF6-4B59-ADCF-C06EF92DCB1B}"/>
                </a:ext>
              </a:extLst>
            </p:cNvPr>
            <p:cNvCxnSpPr>
              <a:cxnSpLocks/>
              <a:endCxn id="8" idx="0"/>
            </p:cNvCxnSpPr>
            <p:nvPr/>
          </p:nvCxnSpPr>
          <p:spPr>
            <a:xfrm>
              <a:off x="3891915" y="3782397"/>
              <a:ext cx="0" cy="120301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56AC21AC-809C-49E7-AD07-DEC88472C930}"/>
                </a:ext>
              </a:extLst>
            </p:cNvPr>
            <p:cNvCxnSpPr>
              <a:cxnSpLocks/>
            </p:cNvCxnSpPr>
            <p:nvPr/>
          </p:nvCxnSpPr>
          <p:spPr>
            <a:xfrm>
              <a:off x="3071339" y="4420572"/>
              <a:ext cx="850147" cy="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99A0C58F-9BA0-42CC-9488-2BCBD4FAB47E}"/>
                </a:ext>
              </a:extLst>
            </p:cNvPr>
            <p:cNvSpPr txBox="1"/>
            <p:nvPr/>
          </p:nvSpPr>
          <p:spPr>
            <a:xfrm>
              <a:off x="3453194" y="5014528"/>
              <a:ext cx="84991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/>
                <a:t>O(s(n))</a:t>
              </a:r>
            </a:p>
          </p:txBody>
        </p:sp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49DBBD2A-D4CC-4DD9-AF2B-2C56820845DB}"/>
                </a:ext>
              </a:extLst>
            </p:cNvPr>
            <p:cNvCxnSpPr>
              <a:cxnSpLocks/>
            </p:cNvCxnSpPr>
            <p:nvPr/>
          </p:nvCxnSpPr>
          <p:spPr>
            <a:xfrm>
              <a:off x="4070726" y="2985993"/>
              <a:ext cx="1944947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5CC6B424-FC98-45E9-8E8E-300E2651A91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827303" y="2985207"/>
              <a:ext cx="1909797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AD4665E3-FF61-4D1B-8DF7-45C8A0D54EB6}"/>
                </a:ext>
              </a:extLst>
            </p:cNvPr>
            <p:cNvCxnSpPr>
              <a:cxnSpLocks/>
            </p:cNvCxnSpPr>
            <p:nvPr/>
          </p:nvCxnSpPr>
          <p:spPr>
            <a:xfrm>
              <a:off x="4299325" y="5183805"/>
              <a:ext cx="687092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3D54CB12-90E8-4955-92D0-84F03B98C36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856557" y="5183805"/>
              <a:ext cx="550578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CD6F6A67-B00F-4E32-AEA2-B665FB359FE8}"/>
                </a:ext>
              </a:extLst>
            </p:cNvPr>
            <p:cNvSpPr txBox="1"/>
            <p:nvPr/>
          </p:nvSpPr>
          <p:spPr>
            <a:xfrm>
              <a:off x="6069869" y="3067736"/>
              <a:ext cx="94372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input tape</a:t>
              </a:r>
            </a:p>
            <a:p>
              <a:r>
                <a:rPr lang="en-US" sz="1200" dirty="0"/>
                <a:t>(read-only)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431BEAD0-465D-40A9-8471-01C687406DBF}"/>
                </a:ext>
              </a:extLst>
            </p:cNvPr>
            <p:cNvSpPr txBox="1"/>
            <p:nvPr/>
          </p:nvSpPr>
          <p:spPr>
            <a:xfrm>
              <a:off x="5043199" y="4645860"/>
              <a:ext cx="100335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work tape</a:t>
              </a:r>
            </a:p>
            <a:p>
              <a:r>
                <a:rPr lang="en-US" sz="1200" dirty="0"/>
                <a:t>(read/write)</a:t>
              </a: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439AD881-BDBE-4E2B-B292-18E1B0A2C651}"/>
                </a:ext>
              </a:extLst>
            </p:cNvPr>
            <p:cNvSpPr/>
            <p:nvPr/>
          </p:nvSpPr>
          <p:spPr>
            <a:xfrm>
              <a:off x="1827303" y="3156205"/>
              <a:ext cx="4219248" cy="352539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>
                  <a:solidFill>
                    <a:schemeClr val="tx1"/>
                  </a:solidFill>
                </a:rPr>
                <a:t>x</a:t>
              </a:r>
              <a:endParaRPr lang="en-US" sz="1600" baseline="-25000" dirty="0">
                <a:solidFill>
                  <a:schemeClr val="tx1"/>
                </a:solidFill>
              </a:endParaRP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8A461FA2-5A8A-4328-BF6B-C3A9E4796177}"/>
                </a:ext>
              </a:extLst>
            </p:cNvPr>
            <p:cNvSpPr/>
            <p:nvPr/>
          </p:nvSpPr>
          <p:spPr>
            <a:xfrm>
              <a:off x="2856557" y="4689868"/>
              <a:ext cx="2129860" cy="352539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baseline="-25000" dirty="0"/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2E989A1F-1F5A-4F29-B89B-50EC556AF6F0}"/>
                </a:ext>
              </a:extLst>
            </p:cNvPr>
            <p:cNvSpPr txBox="1"/>
            <p:nvPr/>
          </p:nvSpPr>
          <p:spPr>
            <a:xfrm>
              <a:off x="3760418" y="2848613"/>
              <a:ext cx="27122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4291646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>
            <a:extLst>
              <a:ext uri="{FF2B5EF4-FFF2-40B4-BE49-F238E27FC236}">
                <a16:creationId xmlns:a16="http://schemas.microsoft.com/office/drawing/2014/main" id="{374E9378-E032-42FE-B43F-447CF620C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855" y="253920"/>
            <a:ext cx="8229600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Space Complexity and Circuit Families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52BEB4A1-E790-4F42-9719-0EB768FDD96F}"/>
              </a:ext>
            </a:extLst>
          </p:cNvPr>
          <p:cNvSpPr txBox="1">
            <a:spLocks/>
          </p:cNvSpPr>
          <p:nvPr/>
        </p:nvSpPr>
        <p:spPr bwMode="auto">
          <a:xfrm>
            <a:off x="767953" y="1051545"/>
            <a:ext cx="7474744" cy="8344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>
                <a:solidFill>
                  <a:srgbClr val="FF0000"/>
                </a:solidFill>
              </a:rPr>
              <a:t>Definition.</a:t>
            </a:r>
            <a:r>
              <a:rPr lang="en-US" sz="2400" kern="0" dirty="0"/>
              <a:t> A language L is in </a:t>
            </a:r>
            <a:r>
              <a:rPr lang="en-US" sz="2400" kern="0" dirty="0">
                <a:solidFill>
                  <a:srgbClr val="FFC000"/>
                </a:solidFill>
              </a:rPr>
              <a:t>DSPACE(s(n)) </a:t>
            </a:r>
            <a:r>
              <a:rPr lang="en-US" sz="2400" kern="0" dirty="0"/>
              <a:t>if L is accepted by a det. TM with space O(s(n)). 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114057E3-878F-41FA-B689-29B927AAE10F}"/>
              </a:ext>
            </a:extLst>
          </p:cNvPr>
          <p:cNvSpPr txBox="1">
            <a:spLocks/>
          </p:cNvSpPr>
          <p:nvPr/>
        </p:nvSpPr>
        <p:spPr bwMode="auto">
          <a:xfrm>
            <a:off x="767953" y="1895477"/>
            <a:ext cx="7594997" cy="8344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>
                <a:solidFill>
                  <a:srgbClr val="FF0000"/>
                </a:solidFill>
              </a:rPr>
              <a:t>Definition.</a:t>
            </a:r>
            <a:r>
              <a:rPr lang="en-US" sz="2400" kern="0" dirty="0"/>
              <a:t> A language L is in </a:t>
            </a:r>
            <a:r>
              <a:rPr lang="en-US" sz="2400" kern="0" dirty="0">
                <a:solidFill>
                  <a:srgbClr val="FFC000"/>
                </a:solidFill>
              </a:rPr>
              <a:t>NSPACE(s(n)) </a:t>
            </a:r>
            <a:r>
              <a:rPr lang="en-US" sz="2400" kern="0" dirty="0"/>
              <a:t>if L is accepted by a nondeterministic TM with space O(s(n)). </a:t>
            </a:r>
          </a:p>
        </p:txBody>
      </p:sp>
      <p:sp>
        <p:nvSpPr>
          <p:cNvPr id="31" name="Content Placeholder 2">
            <a:extLst>
              <a:ext uri="{FF2B5EF4-FFF2-40B4-BE49-F238E27FC236}">
                <a16:creationId xmlns:a16="http://schemas.microsoft.com/office/drawing/2014/main" id="{CA6F7CF9-9F30-456E-BCCF-EF7ED9D15D2B}"/>
              </a:ext>
            </a:extLst>
          </p:cNvPr>
          <p:cNvSpPr txBox="1">
            <a:spLocks/>
          </p:cNvSpPr>
          <p:nvPr/>
        </p:nvSpPr>
        <p:spPr bwMode="auto">
          <a:xfrm>
            <a:off x="845372" y="5551724"/>
            <a:ext cx="7594997" cy="8344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>
                <a:solidFill>
                  <a:srgbClr val="FF0000"/>
                </a:solidFill>
              </a:rPr>
              <a:t>Remark 1.  </a:t>
            </a:r>
            <a:r>
              <a:rPr lang="en-US" sz="2400" kern="0" dirty="0"/>
              <a:t>L = DSPACE(log n);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BAA94BD0-C1E7-4FFE-86B6-13AE4E8FF5CE}"/>
              </a:ext>
            </a:extLst>
          </p:cNvPr>
          <p:cNvGrpSpPr/>
          <p:nvPr/>
        </p:nvGrpSpPr>
        <p:grpSpPr>
          <a:xfrm>
            <a:off x="1827303" y="2848613"/>
            <a:ext cx="5186286" cy="2504469"/>
            <a:chOff x="1827303" y="2848613"/>
            <a:chExt cx="5186286" cy="2504469"/>
          </a:xfrm>
        </p:grpSpPr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4C2FB62B-28F5-4F45-8CE1-2CE36FFD264C}"/>
                </a:ext>
              </a:extLst>
            </p:cNvPr>
            <p:cNvCxnSpPr>
              <a:cxnSpLocks/>
            </p:cNvCxnSpPr>
            <p:nvPr/>
          </p:nvCxnSpPr>
          <p:spPr>
            <a:xfrm>
              <a:off x="3921486" y="4238658"/>
              <a:ext cx="0" cy="181914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Text Box 6">
              <a:extLst>
                <a:ext uri="{FF2B5EF4-FFF2-40B4-BE49-F238E27FC236}">
                  <a16:creationId xmlns:a16="http://schemas.microsoft.com/office/drawing/2014/main" id="{38CB936D-B6CE-4766-8892-3A5B2898666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54574" y="3902698"/>
              <a:ext cx="674682" cy="400110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altLang="en-US" sz="2000" dirty="0">
                  <a:latin typeface="Comic Sans MS" charset="0"/>
                </a:rPr>
                <a:t>M</a:t>
              </a:r>
            </a:p>
          </p:txBody>
        </p:sp>
        <p:cxnSp>
          <p:nvCxnSpPr>
            <p:cNvPr id="26" name="直接箭头连接符 61">
              <a:extLst>
                <a:ext uri="{FF2B5EF4-FFF2-40B4-BE49-F238E27FC236}">
                  <a16:creationId xmlns:a16="http://schemas.microsoft.com/office/drawing/2014/main" id="{6A5F610F-30A4-4F86-BB54-4B81FEF689B6}"/>
                </a:ext>
              </a:extLst>
            </p:cNvPr>
            <p:cNvCxnSpPr>
              <a:cxnSpLocks/>
            </p:cNvCxnSpPr>
            <p:nvPr/>
          </p:nvCxnSpPr>
          <p:spPr>
            <a:xfrm>
              <a:off x="3084221" y="4411047"/>
              <a:ext cx="0" cy="275253"/>
            </a:xfrm>
            <a:prstGeom prst="straightConnector1">
              <a:avLst/>
            </a:prstGeom>
            <a:ln w="38100">
              <a:solidFill>
                <a:srgbClr val="00B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接箭头连接符 69">
              <a:extLst>
                <a:ext uri="{FF2B5EF4-FFF2-40B4-BE49-F238E27FC236}">
                  <a16:creationId xmlns:a16="http://schemas.microsoft.com/office/drawing/2014/main" id="{27B9E7B8-E3C5-47DA-B948-123C66392AD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071213" y="3472485"/>
              <a:ext cx="0" cy="321813"/>
            </a:xfrm>
            <a:prstGeom prst="straightConnector1">
              <a:avLst/>
            </a:prstGeom>
            <a:ln w="38100">
              <a:solidFill>
                <a:srgbClr val="00B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CF637BFC-65D7-42B9-81BE-3B100E9296A1}"/>
                </a:ext>
              </a:extLst>
            </p:cNvPr>
            <p:cNvCxnSpPr>
              <a:cxnSpLocks/>
            </p:cNvCxnSpPr>
            <p:nvPr/>
          </p:nvCxnSpPr>
          <p:spPr>
            <a:xfrm>
              <a:off x="2052163" y="3782397"/>
              <a:ext cx="1869323" cy="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5F3C4AB0-098A-41CF-A1D3-EC30B5A658F8}"/>
                </a:ext>
              </a:extLst>
            </p:cNvPr>
            <p:cNvCxnSpPr>
              <a:cxnSpLocks/>
              <a:endCxn id="25" idx="0"/>
            </p:cNvCxnSpPr>
            <p:nvPr/>
          </p:nvCxnSpPr>
          <p:spPr>
            <a:xfrm>
              <a:off x="3891915" y="3782397"/>
              <a:ext cx="0" cy="120301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8B3912C4-CCF5-4CCE-92CB-743FC4F9484F}"/>
                </a:ext>
              </a:extLst>
            </p:cNvPr>
            <p:cNvCxnSpPr>
              <a:cxnSpLocks/>
            </p:cNvCxnSpPr>
            <p:nvPr/>
          </p:nvCxnSpPr>
          <p:spPr>
            <a:xfrm>
              <a:off x="3071339" y="4420572"/>
              <a:ext cx="850147" cy="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25DFF188-32C1-4E92-9472-0677209E6BA0}"/>
                </a:ext>
              </a:extLst>
            </p:cNvPr>
            <p:cNvSpPr txBox="1"/>
            <p:nvPr/>
          </p:nvSpPr>
          <p:spPr>
            <a:xfrm>
              <a:off x="3453194" y="5014528"/>
              <a:ext cx="84991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/>
                <a:t>O(s(n))</a:t>
              </a:r>
            </a:p>
          </p:txBody>
        </p:sp>
        <p:cxnSp>
          <p:nvCxnSpPr>
            <p:cNvPr id="36" name="Straight Arrow Connector 35">
              <a:extLst>
                <a:ext uri="{FF2B5EF4-FFF2-40B4-BE49-F238E27FC236}">
                  <a16:creationId xmlns:a16="http://schemas.microsoft.com/office/drawing/2014/main" id="{3CB1F866-2000-4E20-A2E0-1CC51478AF61}"/>
                </a:ext>
              </a:extLst>
            </p:cNvPr>
            <p:cNvCxnSpPr>
              <a:cxnSpLocks/>
            </p:cNvCxnSpPr>
            <p:nvPr/>
          </p:nvCxnSpPr>
          <p:spPr>
            <a:xfrm>
              <a:off x="4070726" y="2985993"/>
              <a:ext cx="1944947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Arrow Connector 36">
              <a:extLst>
                <a:ext uri="{FF2B5EF4-FFF2-40B4-BE49-F238E27FC236}">
                  <a16:creationId xmlns:a16="http://schemas.microsoft.com/office/drawing/2014/main" id="{AC7BAAAC-B600-413E-BC2C-C784A29413B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827303" y="2985207"/>
              <a:ext cx="1909797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Arrow Connector 37">
              <a:extLst>
                <a:ext uri="{FF2B5EF4-FFF2-40B4-BE49-F238E27FC236}">
                  <a16:creationId xmlns:a16="http://schemas.microsoft.com/office/drawing/2014/main" id="{B4DDD923-5A9C-40FB-A56E-F379727D12DB}"/>
                </a:ext>
              </a:extLst>
            </p:cNvPr>
            <p:cNvCxnSpPr>
              <a:cxnSpLocks/>
            </p:cNvCxnSpPr>
            <p:nvPr/>
          </p:nvCxnSpPr>
          <p:spPr>
            <a:xfrm>
              <a:off x="4299325" y="5183805"/>
              <a:ext cx="687092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Arrow Connector 38">
              <a:extLst>
                <a:ext uri="{FF2B5EF4-FFF2-40B4-BE49-F238E27FC236}">
                  <a16:creationId xmlns:a16="http://schemas.microsoft.com/office/drawing/2014/main" id="{F76D5064-D6C6-43AE-B0DE-BD1B077351A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856557" y="5183805"/>
              <a:ext cx="550578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EB1633BB-A2FB-4717-91DA-F1F2E22C8715}"/>
                </a:ext>
              </a:extLst>
            </p:cNvPr>
            <p:cNvSpPr txBox="1"/>
            <p:nvPr/>
          </p:nvSpPr>
          <p:spPr>
            <a:xfrm>
              <a:off x="6069869" y="3067736"/>
              <a:ext cx="94372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input tape</a:t>
              </a:r>
            </a:p>
            <a:p>
              <a:r>
                <a:rPr lang="en-US" sz="1200" dirty="0"/>
                <a:t>(read-only)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769D4037-F33F-4752-BBAB-75EE134C280B}"/>
                </a:ext>
              </a:extLst>
            </p:cNvPr>
            <p:cNvSpPr txBox="1"/>
            <p:nvPr/>
          </p:nvSpPr>
          <p:spPr>
            <a:xfrm>
              <a:off x="5043199" y="4645860"/>
              <a:ext cx="100335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work tape</a:t>
              </a:r>
            </a:p>
            <a:p>
              <a:r>
                <a:rPr lang="en-US" sz="1200" dirty="0"/>
                <a:t>(read/write)</a:t>
              </a:r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18902B24-272C-4EDC-8EE8-B6BFD2C8BC50}"/>
                </a:ext>
              </a:extLst>
            </p:cNvPr>
            <p:cNvSpPr/>
            <p:nvPr/>
          </p:nvSpPr>
          <p:spPr>
            <a:xfrm>
              <a:off x="1827303" y="3156205"/>
              <a:ext cx="4219248" cy="352539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>
                  <a:solidFill>
                    <a:schemeClr val="tx1"/>
                  </a:solidFill>
                </a:rPr>
                <a:t>x</a:t>
              </a:r>
              <a:endParaRPr lang="en-US" sz="1600" baseline="-25000" dirty="0">
                <a:solidFill>
                  <a:schemeClr val="tx1"/>
                </a:solidFill>
              </a:endParaRPr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6EB93B98-F341-42C8-BFF1-7AB40503ECC5}"/>
                </a:ext>
              </a:extLst>
            </p:cNvPr>
            <p:cNvSpPr/>
            <p:nvPr/>
          </p:nvSpPr>
          <p:spPr>
            <a:xfrm>
              <a:off x="2856557" y="4689868"/>
              <a:ext cx="2129860" cy="352539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baseline="-25000" dirty="0"/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23952007-A4F2-4593-BB91-71921F3A130A}"/>
                </a:ext>
              </a:extLst>
            </p:cNvPr>
            <p:cNvSpPr txBox="1"/>
            <p:nvPr/>
          </p:nvSpPr>
          <p:spPr>
            <a:xfrm>
              <a:off x="3760418" y="2848613"/>
              <a:ext cx="27122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8109236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>
            <a:extLst>
              <a:ext uri="{FF2B5EF4-FFF2-40B4-BE49-F238E27FC236}">
                <a16:creationId xmlns:a16="http://schemas.microsoft.com/office/drawing/2014/main" id="{374E9378-E032-42FE-B43F-447CF620C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855" y="253920"/>
            <a:ext cx="8229600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Space Complexity and Circuit Families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52BEB4A1-E790-4F42-9719-0EB768FDD96F}"/>
              </a:ext>
            </a:extLst>
          </p:cNvPr>
          <p:cNvSpPr txBox="1">
            <a:spLocks/>
          </p:cNvSpPr>
          <p:nvPr/>
        </p:nvSpPr>
        <p:spPr bwMode="auto">
          <a:xfrm>
            <a:off x="767953" y="1051545"/>
            <a:ext cx="7474744" cy="8344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>
                <a:solidFill>
                  <a:srgbClr val="FF0000"/>
                </a:solidFill>
              </a:rPr>
              <a:t>Definition.</a:t>
            </a:r>
            <a:r>
              <a:rPr lang="en-US" sz="2400" kern="0" dirty="0"/>
              <a:t> A language L is in </a:t>
            </a:r>
            <a:r>
              <a:rPr lang="en-US" sz="2400" kern="0" dirty="0">
                <a:solidFill>
                  <a:srgbClr val="FFC000"/>
                </a:solidFill>
              </a:rPr>
              <a:t>DSPACE(s(n)) </a:t>
            </a:r>
            <a:r>
              <a:rPr lang="en-US" sz="2400" kern="0" dirty="0"/>
              <a:t>if L is accepted by a det. TM with space O(s(n)). 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114057E3-878F-41FA-B689-29B927AAE10F}"/>
              </a:ext>
            </a:extLst>
          </p:cNvPr>
          <p:cNvSpPr txBox="1">
            <a:spLocks/>
          </p:cNvSpPr>
          <p:nvPr/>
        </p:nvSpPr>
        <p:spPr bwMode="auto">
          <a:xfrm>
            <a:off x="767953" y="1895477"/>
            <a:ext cx="7594997" cy="8344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>
                <a:solidFill>
                  <a:srgbClr val="FF0000"/>
                </a:solidFill>
              </a:rPr>
              <a:t>Definition.</a:t>
            </a:r>
            <a:r>
              <a:rPr lang="en-US" sz="2400" kern="0" dirty="0"/>
              <a:t> A language L is in </a:t>
            </a:r>
            <a:r>
              <a:rPr lang="en-US" sz="2400" kern="0" dirty="0">
                <a:solidFill>
                  <a:srgbClr val="FFC000"/>
                </a:solidFill>
              </a:rPr>
              <a:t>NSPACE(s(n)) </a:t>
            </a:r>
            <a:r>
              <a:rPr lang="en-US" sz="2400" kern="0" dirty="0"/>
              <a:t>if L is accepted by a nondeterministic TM with space O(s(n)). </a:t>
            </a:r>
          </a:p>
        </p:txBody>
      </p:sp>
      <p:sp>
        <p:nvSpPr>
          <p:cNvPr id="31" name="Content Placeholder 2">
            <a:extLst>
              <a:ext uri="{FF2B5EF4-FFF2-40B4-BE49-F238E27FC236}">
                <a16:creationId xmlns:a16="http://schemas.microsoft.com/office/drawing/2014/main" id="{CA6F7CF9-9F30-456E-BCCF-EF7ED9D15D2B}"/>
              </a:ext>
            </a:extLst>
          </p:cNvPr>
          <p:cNvSpPr txBox="1">
            <a:spLocks/>
          </p:cNvSpPr>
          <p:nvPr/>
        </p:nvSpPr>
        <p:spPr bwMode="auto">
          <a:xfrm>
            <a:off x="845372" y="5551724"/>
            <a:ext cx="7594997" cy="8344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>
                <a:solidFill>
                  <a:srgbClr val="FF0000"/>
                </a:solidFill>
              </a:rPr>
              <a:t>Remark 1.  </a:t>
            </a:r>
            <a:r>
              <a:rPr lang="en-US" sz="2400" kern="0" dirty="0"/>
              <a:t>L = DSPACE(log n);</a:t>
            </a:r>
          </a:p>
          <a:p>
            <a:pPr marL="0" indent="0">
              <a:buNone/>
            </a:pPr>
            <a:r>
              <a:rPr lang="en-US" sz="2400" kern="0" dirty="0">
                <a:solidFill>
                  <a:srgbClr val="FF0000"/>
                </a:solidFill>
              </a:rPr>
              <a:t>Remark 2.</a:t>
            </a:r>
            <a:r>
              <a:rPr lang="en-US" sz="2400" kern="0" dirty="0"/>
              <a:t>  Does not depend on the number of tapes. 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F91E87CA-552A-445F-B04D-71FF52428C76}"/>
              </a:ext>
            </a:extLst>
          </p:cNvPr>
          <p:cNvGrpSpPr/>
          <p:nvPr/>
        </p:nvGrpSpPr>
        <p:grpSpPr>
          <a:xfrm>
            <a:off x="1827303" y="2848613"/>
            <a:ext cx="5186286" cy="2504469"/>
            <a:chOff x="1827303" y="2848613"/>
            <a:chExt cx="5186286" cy="2504469"/>
          </a:xfrm>
        </p:grpSpPr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0137936D-CFFE-4D05-8CCF-AFDEC10EE420}"/>
                </a:ext>
              </a:extLst>
            </p:cNvPr>
            <p:cNvCxnSpPr>
              <a:cxnSpLocks/>
            </p:cNvCxnSpPr>
            <p:nvPr/>
          </p:nvCxnSpPr>
          <p:spPr>
            <a:xfrm>
              <a:off x="3921486" y="4238658"/>
              <a:ext cx="0" cy="181914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Text Box 6">
              <a:extLst>
                <a:ext uri="{FF2B5EF4-FFF2-40B4-BE49-F238E27FC236}">
                  <a16:creationId xmlns:a16="http://schemas.microsoft.com/office/drawing/2014/main" id="{75EA4C24-1092-44C7-A9C8-D526810746F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54574" y="3902698"/>
              <a:ext cx="674682" cy="400110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altLang="en-US" sz="2000" dirty="0">
                  <a:latin typeface="Comic Sans MS" charset="0"/>
                </a:rPr>
                <a:t>M</a:t>
              </a:r>
            </a:p>
          </p:txBody>
        </p:sp>
        <p:cxnSp>
          <p:nvCxnSpPr>
            <p:cNvPr id="29" name="直接箭头连接符 61">
              <a:extLst>
                <a:ext uri="{FF2B5EF4-FFF2-40B4-BE49-F238E27FC236}">
                  <a16:creationId xmlns:a16="http://schemas.microsoft.com/office/drawing/2014/main" id="{6D85483B-3ABC-411C-8C15-A76D633B4DFF}"/>
                </a:ext>
              </a:extLst>
            </p:cNvPr>
            <p:cNvCxnSpPr>
              <a:cxnSpLocks/>
            </p:cNvCxnSpPr>
            <p:nvPr/>
          </p:nvCxnSpPr>
          <p:spPr>
            <a:xfrm>
              <a:off x="3084221" y="4411047"/>
              <a:ext cx="0" cy="275253"/>
            </a:xfrm>
            <a:prstGeom prst="straightConnector1">
              <a:avLst/>
            </a:prstGeom>
            <a:ln w="38100">
              <a:solidFill>
                <a:srgbClr val="00B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直接箭头连接符 69">
              <a:extLst>
                <a:ext uri="{FF2B5EF4-FFF2-40B4-BE49-F238E27FC236}">
                  <a16:creationId xmlns:a16="http://schemas.microsoft.com/office/drawing/2014/main" id="{7D9507AE-E51A-46C4-94C2-467DB143B57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071213" y="3472485"/>
              <a:ext cx="0" cy="321813"/>
            </a:xfrm>
            <a:prstGeom prst="straightConnector1">
              <a:avLst/>
            </a:prstGeom>
            <a:ln w="38100">
              <a:solidFill>
                <a:srgbClr val="00B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A88CD718-216B-406A-B7D4-F6A432882380}"/>
                </a:ext>
              </a:extLst>
            </p:cNvPr>
            <p:cNvCxnSpPr>
              <a:cxnSpLocks/>
            </p:cNvCxnSpPr>
            <p:nvPr/>
          </p:nvCxnSpPr>
          <p:spPr>
            <a:xfrm>
              <a:off x="2052163" y="3782397"/>
              <a:ext cx="1869323" cy="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07B03BB4-78F0-4D8F-AD7F-BC73820818D5}"/>
                </a:ext>
              </a:extLst>
            </p:cNvPr>
            <p:cNvCxnSpPr>
              <a:cxnSpLocks/>
              <a:endCxn id="26" idx="0"/>
            </p:cNvCxnSpPr>
            <p:nvPr/>
          </p:nvCxnSpPr>
          <p:spPr>
            <a:xfrm>
              <a:off x="3891915" y="3782397"/>
              <a:ext cx="0" cy="120301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C176CA5F-63DE-4F66-96B6-6790715BA3D0}"/>
                </a:ext>
              </a:extLst>
            </p:cNvPr>
            <p:cNvCxnSpPr>
              <a:cxnSpLocks/>
            </p:cNvCxnSpPr>
            <p:nvPr/>
          </p:nvCxnSpPr>
          <p:spPr>
            <a:xfrm>
              <a:off x="3071339" y="4420572"/>
              <a:ext cx="850147" cy="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58BE09C3-ACAD-47B4-B06E-85EAD643E71B}"/>
                </a:ext>
              </a:extLst>
            </p:cNvPr>
            <p:cNvSpPr txBox="1"/>
            <p:nvPr/>
          </p:nvSpPr>
          <p:spPr>
            <a:xfrm>
              <a:off x="3453194" y="5014528"/>
              <a:ext cx="84991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/>
                <a:t>O(s(n))</a:t>
              </a:r>
            </a:p>
          </p:txBody>
        </p:sp>
        <p:cxnSp>
          <p:nvCxnSpPr>
            <p:cNvPr id="37" name="Straight Arrow Connector 36">
              <a:extLst>
                <a:ext uri="{FF2B5EF4-FFF2-40B4-BE49-F238E27FC236}">
                  <a16:creationId xmlns:a16="http://schemas.microsoft.com/office/drawing/2014/main" id="{B1379009-336E-4B73-B49A-F49D4765627D}"/>
                </a:ext>
              </a:extLst>
            </p:cNvPr>
            <p:cNvCxnSpPr>
              <a:cxnSpLocks/>
            </p:cNvCxnSpPr>
            <p:nvPr/>
          </p:nvCxnSpPr>
          <p:spPr>
            <a:xfrm>
              <a:off x="4070726" y="2985993"/>
              <a:ext cx="1944947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Arrow Connector 37">
              <a:extLst>
                <a:ext uri="{FF2B5EF4-FFF2-40B4-BE49-F238E27FC236}">
                  <a16:creationId xmlns:a16="http://schemas.microsoft.com/office/drawing/2014/main" id="{2669A5D4-5FD6-4682-BE6F-546E5010CD9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827303" y="2985207"/>
              <a:ext cx="1909797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Arrow Connector 38">
              <a:extLst>
                <a:ext uri="{FF2B5EF4-FFF2-40B4-BE49-F238E27FC236}">
                  <a16:creationId xmlns:a16="http://schemas.microsoft.com/office/drawing/2014/main" id="{5B13BD42-B00B-4734-B438-0B7B204A00CC}"/>
                </a:ext>
              </a:extLst>
            </p:cNvPr>
            <p:cNvCxnSpPr>
              <a:cxnSpLocks/>
            </p:cNvCxnSpPr>
            <p:nvPr/>
          </p:nvCxnSpPr>
          <p:spPr>
            <a:xfrm>
              <a:off x="4299325" y="5183805"/>
              <a:ext cx="687092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Arrow Connector 39">
              <a:extLst>
                <a:ext uri="{FF2B5EF4-FFF2-40B4-BE49-F238E27FC236}">
                  <a16:creationId xmlns:a16="http://schemas.microsoft.com/office/drawing/2014/main" id="{D8CF3AC5-AE82-4341-8F80-789DDAD323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856557" y="5183805"/>
              <a:ext cx="550578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DEE8F97E-06EB-4045-AE22-ACD1E9DD2280}"/>
                </a:ext>
              </a:extLst>
            </p:cNvPr>
            <p:cNvSpPr txBox="1"/>
            <p:nvPr/>
          </p:nvSpPr>
          <p:spPr>
            <a:xfrm>
              <a:off x="6069869" y="3067736"/>
              <a:ext cx="94372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input tape</a:t>
              </a:r>
            </a:p>
            <a:p>
              <a:r>
                <a:rPr lang="en-US" sz="1200" dirty="0"/>
                <a:t>(read-only)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3646D1C8-18F3-49FB-A2D3-9BC2389279FD}"/>
                </a:ext>
              </a:extLst>
            </p:cNvPr>
            <p:cNvSpPr txBox="1"/>
            <p:nvPr/>
          </p:nvSpPr>
          <p:spPr>
            <a:xfrm>
              <a:off x="5043199" y="4645860"/>
              <a:ext cx="100335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work tape</a:t>
              </a:r>
            </a:p>
            <a:p>
              <a:r>
                <a:rPr lang="en-US" sz="1200" dirty="0"/>
                <a:t>(read/write)</a:t>
              </a:r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90CFFC91-AD2C-426D-95E8-09306C771A10}"/>
                </a:ext>
              </a:extLst>
            </p:cNvPr>
            <p:cNvSpPr/>
            <p:nvPr/>
          </p:nvSpPr>
          <p:spPr>
            <a:xfrm>
              <a:off x="1827303" y="3156205"/>
              <a:ext cx="4219248" cy="352539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>
                  <a:solidFill>
                    <a:schemeClr val="tx1"/>
                  </a:solidFill>
                </a:rPr>
                <a:t>x</a:t>
              </a:r>
              <a:endParaRPr lang="en-US" sz="1600" baseline="-25000" dirty="0">
                <a:solidFill>
                  <a:schemeClr val="tx1"/>
                </a:solidFill>
              </a:endParaRPr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38580C1A-676F-4972-AEBA-AF489B9029FF}"/>
                </a:ext>
              </a:extLst>
            </p:cNvPr>
            <p:cNvSpPr/>
            <p:nvPr/>
          </p:nvSpPr>
          <p:spPr>
            <a:xfrm>
              <a:off x="2856557" y="4689868"/>
              <a:ext cx="2129860" cy="352539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baseline="-25000" dirty="0"/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92ED7905-7CA7-46BB-9649-65AA34E68E84}"/>
                </a:ext>
              </a:extLst>
            </p:cNvPr>
            <p:cNvSpPr txBox="1"/>
            <p:nvPr/>
          </p:nvSpPr>
          <p:spPr>
            <a:xfrm>
              <a:off x="3760418" y="2848613"/>
              <a:ext cx="27122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3578086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>
            <a:extLst>
              <a:ext uri="{FF2B5EF4-FFF2-40B4-BE49-F238E27FC236}">
                <a16:creationId xmlns:a16="http://schemas.microsoft.com/office/drawing/2014/main" id="{374E9378-E032-42FE-B43F-447CF620C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855" y="253920"/>
            <a:ext cx="8229600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Space Complexity and Circuit Families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52BEB4A1-E790-4F42-9719-0EB768FDD96F}"/>
              </a:ext>
            </a:extLst>
          </p:cNvPr>
          <p:cNvSpPr txBox="1">
            <a:spLocks/>
          </p:cNvSpPr>
          <p:nvPr/>
        </p:nvSpPr>
        <p:spPr bwMode="auto">
          <a:xfrm>
            <a:off x="767953" y="1051545"/>
            <a:ext cx="7474744" cy="8344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>
                <a:solidFill>
                  <a:srgbClr val="FF0000"/>
                </a:solidFill>
              </a:rPr>
              <a:t>Definition. </a:t>
            </a:r>
            <a:r>
              <a:rPr lang="en-US" sz="2400" kern="0" dirty="0"/>
              <a:t>A circuit family is </a:t>
            </a:r>
            <a:r>
              <a:rPr lang="en-US" sz="2400" kern="0" dirty="0">
                <a:solidFill>
                  <a:srgbClr val="FFC000"/>
                </a:solidFill>
              </a:rPr>
              <a:t>s(n)-space uniform </a:t>
            </a:r>
            <a:r>
              <a:rPr lang="en-US" sz="2400" kern="0" dirty="0"/>
              <a:t>if it can be constructed by a det. TM in O(s(n)) space. </a:t>
            </a:r>
          </a:p>
        </p:txBody>
      </p:sp>
    </p:spTree>
    <p:extLst>
      <p:ext uri="{BB962C8B-B14F-4D97-AF65-F5344CB8AC3E}">
        <p14:creationId xmlns:p14="http://schemas.microsoft.com/office/powerpoint/2010/main" val="380644362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>
            <a:extLst>
              <a:ext uri="{FF2B5EF4-FFF2-40B4-BE49-F238E27FC236}">
                <a16:creationId xmlns:a16="http://schemas.microsoft.com/office/drawing/2014/main" id="{374E9378-E032-42FE-B43F-447CF620C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855" y="253920"/>
            <a:ext cx="8229600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Space Complexity and Circuit Families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459359E9-5140-41E0-897A-34D37AF4A3A5}"/>
              </a:ext>
            </a:extLst>
          </p:cNvPr>
          <p:cNvSpPr txBox="1">
            <a:spLocks/>
          </p:cNvSpPr>
          <p:nvPr/>
        </p:nvSpPr>
        <p:spPr bwMode="auto">
          <a:xfrm>
            <a:off x="848914" y="923290"/>
            <a:ext cx="7085411" cy="32005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200" kern="0" dirty="0">
                <a:solidFill>
                  <a:srgbClr val="FF0000"/>
                </a:solidFill>
              </a:rPr>
              <a:t>Definition. </a:t>
            </a:r>
            <a:r>
              <a:rPr lang="en-US" sz="1200" kern="0" dirty="0"/>
              <a:t>A circuit family is </a:t>
            </a:r>
            <a:r>
              <a:rPr lang="en-US" sz="1200" kern="0" dirty="0">
                <a:solidFill>
                  <a:srgbClr val="FFC000"/>
                </a:solidFill>
              </a:rPr>
              <a:t>s(n)-space uniform </a:t>
            </a:r>
            <a:r>
              <a:rPr lang="en-US" sz="1200" kern="0" dirty="0"/>
              <a:t>if it can be constructed by a det. TM in O(s(n)) space. </a:t>
            </a:r>
          </a:p>
        </p:txBody>
      </p:sp>
    </p:spTree>
    <p:extLst>
      <p:ext uri="{BB962C8B-B14F-4D97-AF65-F5344CB8AC3E}">
        <p14:creationId xmlns:p14="http://schemas.microsoft.com/office/powerpoint/2010/main" val="48476280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>
            <a:extLst>
              <a:ext uri="{FF2B5EF4-FFF2-40B4-BE49-F238E27FC236}">
                <a16:creationId xmlns:a16="http://schemas.microsoft.com/office/drawing/2014/main" id="{374E9378-E032-42FE-B43F-447CF620C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855" y="253920"/>
            <a:ext cx="8229600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Space Complexity and Circuit Families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114057E3-878F-41FA-B689-29B927AAE10F}"/>
              </a:ext>
            </a:extLst>
          </p:cNvPr>
          <p:cNvSpPr txBox="1">
            <a:spLocks/>
          </p:cNvSpPr>
          <p:nvPr/>
        </p:nvSpPr>
        <p:spPr bwMode="auto">
          <a:xfrm>
            <a:off x="722114" y="1320793"/>
            <a:ext cx="7594997" cy="1049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Theorem.</a:t>
            </a:r>
            <a:r>
              <a:rPr lang="en-US" sz="2000" kern="0" dirty="0"/>
              <a:t> For s(n) = </a:t>
            </a:r>
            <a:r>
              <a:rPr lang="el-GR" sz="2000" kern="0" dirty="0"/>
              <a:t>Ω</a:t>
            </a:r>
            <a:r>
              <a:rPr lang="en-US" sz="2000" kern="0" dirty="0"/>
              <a:t>(log n), if a language L is in </a:t>
            </a:r>
            <a:r>
              <a:rPr lang="en-US" sz="2000" kern="0" dirty="0">
                <a:solidFill>
                  <a:srgbClr val="FFC000"/>
                </a:solidFill>
              </a:rPr>
              <a:t>NSPACE(s(n))</a:t>
            </a:r>
            <a:r>
              <a:rPr lang="en-US" sz="2000" kern="0" dirty="0"/>
              <a:t>, then L is accepted by an s(n)-space uniform circuit family of depth O(s</a:t>
            </a:r>
            <a:r>
              <a:rPr lang="en-US" sz="2000" kern="0" baseline="30000" dirty="0"/>
              <a:t>2</a:t>
            </a:r>
            <a:r>
              <a:rPr lang="en-US" sz="2000" kern="0" dirty="0"/>
              <a:t>(n)). 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459359E9-5140-41E0-897A-34D37AF4A3A5}"/>
              </a:ext>
            </a:extLst>
          </p:cNvPr>
          <p:cNvSpPr txBox="1">
            <a:spLocks/>
          </p:cNvSpPr>
          <p:nvPr/>
        </p:nvSpPr>
        <p:spPr bwMode="auto">
          <a:xfrm>
            <a:off x="848914" y="923290"/>
            <a:ext cx="7085411" cy="32005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200" kern="0" dirty="0">
                <a:solidFill>
                  <a:srgbClr val="FF0000"/>
                </a:solidFill>
              </a:rPr>
              <a:t>Definition. </a:t>
            </a:r>
            <a:r>
              <a:rPr lang="en-US" sz="1200" kern="0" dirty="0"/>
              <a:t>A circuit family is </a:t>
            </a:r>
            <a:r>
              <a:rPr lang="en-US" sz="1200" kern="0" dirty="0">
                <a:solidFill>
                  <a:srgbClr val="FFC000"/>
                </a:solidFill>
              </a:rPr>
              <a:t>s(n)-space uniform </a:t>
            </a:r>
            <a:r>
              <a:rPr lang="en-US" sz="1200" kern="0" dirty="0"/>
              <a:t>if it can be constructed by a det. TM in O(s(n)) space. </a:t>
            </a:r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AD07EC6C-FBF5-4F92-B425-4B20BA58BE2E}"/>
              </a:ext>
            </a:extLst>
          </p:cNvPr>
          <p:cNvGrpSpPr/>
          <p:nvPr/>
        </p:nvGrpSpPr>
        <p:grpSpPr>
          <a:xfrm>
            <a:off x="5808753" y="2237464"/>
            <a:ext cx="2744691" cy="1704913"/>
            <a:chOff x="1827303" y="2885164"/>
            <a:chExt cx="2744691" cy="1704913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457BC03E-FCDC-4640-AAE0-57C2CBAA6390}"/>
                </a:ext>
              </a:extLst>
            </p:cNvPr>
            <p:cNvGrpSpPr/>
            <p:nvPr/>
          </p:nvGrpSpPr>
          <p:grpSpPr>
            <a:xfrm>
              <a:off x="1827303" y="2885164"/>
              <a:ext cx="2744691" cy="1704913"/>
              <a:chOff x="1827303" y="2885164"/>
              <a:chExt cx="2744691" cy="1704913"/>
            </a:xfrm>
          </p:grpSpPr>
          <p:sp>
            <p:nvSpPr>
              <p:cNvPr id="8" name="Text Box 6">
                <a:extLst>
                  <a:ext uri="{FF2B5EF4-FFF2-40B4-BE49-F238E27FC236}">
                    <a16:creationId xmlns:a16="http://schemas.microsoft.com/office/drawing/2014/main" id="{E7334B7B-40DD-42AE-A6D5-2B6B767F8A6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900407" y="3588373"/>
                <a:ext cx="544827" cy="276999"/>
              </a:xfrm>
              <a:prstGeom prst="rect">
                <a:avLst/>
              </a:prstGeom>
              <a:solidFill>
                <a:srgbClr val="FFC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lang="en-US" altLang="en-US" sz="1200" dirty="0">
                    <a:latin typeface="Comic Sans MS" charset="0"/>
                  </a:rPr>
                  <a:t>M</a:t>
                </a:r>
              </a:p>
            </p:txBody>
          </p:sp>
          <p:cxnSp>
            <p:nvCxnSpPr>
              <p:cNvPr id="11" name="直接箭头连接符 69">
                <a:extLst>
                  <a:ext uri="{FF2B5EF4-FFF2-40B4-BE49-F238E27FC236}">
                    <a16:creationId xmlns:a16="http://schemas.microsoft.com/office/drawing/2014/main" id="{725BAC39-44CA-48C7-9E0D-9D15CCAE494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071213" y="3310561"/>
                <a:ext cx="0" cy="164902"/>
              </a:xfrm>
              <a:prstGeom prst="straightConnector1">
                <a:avLst/>
              </a:prstGeom>
              <a:ln w="19050">
                <a:solidFill>
                  <a:srgbClr val="00B05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Connector 11">
                <a:extLst>
                  <a:ext uri="{FF2B5EF4-FFF2-40B4-BE49-F238E27FC236}">
                    <a16:creationId xmlns:a16="http://schemas.microsoft.com/office/drawing/2014/main" id="{E7C188FA-3C98-4C5C-B2AB-20CB7EF200C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071213" y="3475463"/>
                <a:ext cx="1115852" cy="11115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12">
                <a:extLst>
                  <a:ext uri="{FF2B5EF4-FFF2-40B4-BE49-F238E27FC236}">
                    <a16:creationId xmlns:a16="http://schemas.microsoft.com/office/drawing/2014/main" id="{93210943-AC01-489D-AD2C-FAB57610A65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168015" y="3468072"/>
                <a:ext cx="0" cy="120301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CDE1C0AC-E904-4907-B057-CB9986EAEA58}"/>
                  </a:ext>
                </a:extLst>
              </p:cNvPr>
              <p:cNvSpPr txBox="1"/>
              <p:nvPr/>
            </p:nvSpPr>
            <p:spPr>
              <a:xfrm>
                <a:off x="2777878" y="4313078"/>
                <a:ext cx="686406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/>
                  <a:t>O(s(n))</a:t>
                </a:r>
              </a:p>
            </p:txBody>
          </p:sp>
          <p:cxnSp>
            <p:nvCxnSpPr>
              <p:cNvPr id="16" name="Straight Arrow Connector 15">
                <a:extLst>
                  <a:ext uri="{FF2B5EF4-FFF2-40B4-BE49-F238E27FC236}">
                    <a16:creationId xmlns:a16="http://schemas.microsoft.com/office/drawing/2014/main" id="{555C9965-EEDA-44AB-BB6D-F853946AFE1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326851" y="3032832"/>
                <a:ext cx="1245143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Straight Arrow Connector 16">
                <a:extLst>
                  <a:ext uri="{FF2B5EF4-FFF2-40B4-BE49-F238E27FC236}">
                    <a16:creationId xmlns:a16="http://schemas.microsoft.com/office/drawing/2014/main" id="{69990F71-F7A1-43F6-B17B-2EB6081B26C2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827304" y="3032832"/>
                <a:ext cx="1244035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Straight Arrow Connector 17">
                <a:extLst>
                  <a:ext uri="{FF2B5EF4-FFF2-40B4-BE49-F238E27FC236}">
                    <a16:creationId xmlns:a16="http://schemas.microsoft.com/office/drawing/2014/main" id="{2571EBF2-505E-4320-88DA-E3C9D7A3333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428342" y="4451577"/>
                <a:ext cx="343546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Straight Arrow Connector 18">
                <a:extLst>
                  <a:ext uri="{FF2B5EF4-FFF2-40B4-BE49-F238E27FC236}">
                    <a16:creationId xmlns:a16="http://schemas.microsoft.com/office/drawing/2014/main" id="{573218D1-041C-4BB7-BDD6-1EE34C4287D4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2380304" y="4451577"/>
                <a:ext cx="394823" cy="2205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9067559F-D4EF-44AB-B9FF-4537BB4549F0}"/>
                  </a:ext>
                </a:extLst>
              </p:cNvPr>
              <p:cNvSpPr/>
              <p:nvPr/>
            </p:nvSpPr>
            <p:spPr>
              <a:xfrm>
                <a:off x="1827303" y="3156206"/>
                <a:ext cx="2744691" cy="164902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solidFill>
                      <a:schemeClr val="tx1"/>
                    </a:solidFill>
                  </a:rPr>
                  <a:t>x</a:t>
                </a:r>
                <a:endParaRPr lang="en-US" sz="1600" baseline="-250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1A730D0B-9E40-4AA5-946B-103620D38549}"/>
                  </a:ext>
                </a:extLst>
              </p:cNvPr>
              <p:cNvSpPr/>
              <p:nvPr/>
            </p:nvSpPr>
            <p:spPr>
              <a:xfrm>
                <a:off x="2380304" y="4148176"/>
                <a:ext cx="1391584" cy="164902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 baseline="-25000" dirty="0"/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1BECB956-01D3-4DFD-974B-3EF490328A11}"/>
                  </a:ext>
                </a:extLst>
              </p:cNvPr>
              <p:cNvSpPr txBox="1"/>
              <p:nvPr/>
            </p:nvSpPr>
            <p:spPr>
              <a:xfrm>
                <a:off x="3064034" y="2885164"/>
                <a:ext cx="271228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/>
                  <a:t>n</a:t>
                </a:r>
              </a:p>
            </p:txBody>
          </p:sp>
        </p:grp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76DCFBB0-F37F-4343-8FB9-606C98B5B636}"/>
                </a:ext>
              </a:extLst>
            </p:cNvPr>
            <p:cNvCxnSpPr>
              <a:cxnSpLocks/>
            </p:cNvCxnSpPr>
            <p:nvPr/>
          </p:nvCxnSpPr>
          <p:spPr>
            <a:xfrm>
              <a:off x="3158490" y="3858597"/>
              <a:ext cx="0" cy="120301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C0E19809-649A-4DE0-9E10-9BEB67E5F94B}"/>
                </a:ext>
              </a:extLst>
            </p:cNvPr>
            <p:cNvCxnSpPr>
              <a:cxnSpLocks/>
            </p:cNvCxnSpPr>
            <p:nvPr/>
          </p:nvCxnSpPr>
          <p:spPr>
            <a:xfrm>
              <a:off x="2490573" y="3967167"/>
              <a:ext cx="677442" cy="4185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箭头连接符 69">
              <a:extLst>
                <a:ext uri="{FF2B5EF4-FFF2-40B4-BE49-F238E27FC236}">
                  <a16:creationId xmlns:a16="http://schemas.microsoft.com/office/drawing/2014/main" id="{8B80D57F-C266-4F5E-B1F3-B1E1CAC2DCF4}"/>
                </a:ext>
              </a:extLst>
            </p:cNvPr>
            <p:cNvCxnSpPr>
              <a:cxnSpLocks/>
            </p:cNvCxnSpPr>
            <p:nvPr/>
          </p:nvCxnSpPr>
          <p:spPr>
            <a:xfrm>
              <a:off x="2499838" y="3962825"/>
              <a:ext cx="0" cy="185815"/>
            </a:xfrm>
            <a:prstGeom prst="straightConnector1">
              <a:avLst/>
            </a:prstGeom>
            <a:ln w="19050">
              <a:solidFill>
                <a:srgbClr val="00B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69824867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>
            <a:extLst>
              <a:ext uri="{FF2B5EF4-FFF2-40B4-BE49-F238E27FC236}">
                <a16:creationId xmlns:a16="http://schemas.microsoft.com/office/drawing/2014/main" id="{374E9378-E032-42FE-B43F-447CF620C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855" y="253920"/>
            <a:ext cx="8229600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Space Complexity and Circuit Families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114057E3-878F-41FA-B689-29B927AAE10F}"/>
              </a:ext>
            </a:extLst>
          </p:cNvPr>
          <p:cNvSpPr txBox="1">
            <a:spLocks/>
          </p:cNvSpPr>
          <p:nvPr/>
        </p:nvSpPr>
        <p:spPr bwMode="auto">
          <a:xfrm>
            <a:off x="722114" y="1320793"/>
            <a:ext cx="7594997" cy="1049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Theorem.</a:t>
            </a:r>
            <a:r>
              <a:rPr lang="en-US" sz="2000" kern="0" dirty="0"/>
              <a:t> For s(n) = </a:t>
            </a:r>
            <a:r>
              <a:rPr lang="el-GR" sz="2000" kern="0" dirty="0"/>
              <a:t>Ω</a:t>
            </a:r>
            <a:r>
              <a:rPr lang="en-US" sz="2000" kern="0" dirty="0"/>
              <a:t>(log n), if a language L is in </a:t>
            </a:r>
            <a:r>
              <a:rPr lang="en-US" sz="2000" kern="0" dirty="0">
                <a:solidFill>
                  <a:srgbClr val="FFC000"/>
                </a:solidFill>
              </a:rPr>
              <a:t>NSPACE(s(n))</a:t>
            </a:r>
            <a:r>
              <a:rPr lang="en-US" sz="2000" kern="0" dirty="0"/>
              <a:t>, then L is accepted by an s(n)-space uniform circuit family of depth O(s</a:t>
            </a:r>
            <a:r>
              <a:rPr lang="en-US" sz="2000" kern="0" baseline="30000" dirty="0"/>
              <a:t>2</a:t>
            </a:r>
            <a:r>
              <a:rPr lang="en-US" sz="2000" kern="0" dirty="0"/>
              <a:t>(n)). 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459359E9-5140-41E0-897A-34D37AF4A3A5}"/>
              </a:ext>
            </a:extLst>
          </p:cNvPr>
          <p:cNvSpPr txBox="1">
            <a:spLocks/>
          </p:cNvSpPr>
          <p:nvPr/>
        </p:nvSpPr>
        <p:spPr bwMode="auto">
          <a:xfrm>
            <a:off x="848914" y="923290"/>
            <a:ext cx="7085411" cy="32005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200" kern="0" dirty="0">
                <a:solidFill>
                  <a:srgbClr val="FF0000"/>
                </a:solidFill>
              </a:rPr>
              <a:t>Definition. </a:t>
            </a:r>
            <a:r>
              <a:rPr lang="en-US" sz="1200" kern="0" dirty="0"/>
              <a:t>A circuit family is </a:t>
            </a:r>
            <a:r>
              <a:rPr lang="en-US" sz="1200" kern="0" dirty="0">
                <a:solidFill>
                  <a:srgbClr val="FFC000"/>
                </a:solidFill>
              </a:rPr>
              <a:t>s(n)-space uniform </a:t>
            </a:r>
            <a:r>
              <a:rPr lang="en-US" sz="1200" kern="0" dirty="0"/>
              <a:t>if it can be constructed by a det. TM in O(s(n)) space. </a:t>
            </a:r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AD07EC6C-FBF5-4F92-B425-4B20BA58BE2E}"/>
              </a:ext>
            </a:extLst>
          </p:cNvPr>
          <p:cNvGrpSpPr/>
          <p:nvPr/>
        </p:nvGrpSpPr>
        <p:grpSpPr>
          <a:xfrm>
            <a:off x="5808753" y="2237464"/>
            <a:ext cx="2744691" cy="1704913"/>
            <a:chOff x="1827303" y="2885164"/>
            <a:chExt cx="2744691" cy="1704913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457BC03E-FCDC-4640-AAE0-57C2CBAA6390}"/>
                </a:ext>
              </a:extLst>
            </p:cNvPr>
            <p:cNvGrpSpPr/>
            <p:nvPr/>
          </p:nvGrpSpPr>
          <p:grpSpPr>
            <a:xfrm>
              <a:off x="1827303" y="2885164"/>
              <a:ext cx="2744691" cy="1704913"/>
              <a:chOff x="1827303" y="2885164"/>
              <a:chExt cx="2744691" cy="1704913"/>
            </a:xfrm>
          </p:grpSpPr>
          <p:sp>
            <p:nvSpPr>
              <p:cNvPr id="8" name="Text Box 6">
                <a:extLst>
                  <a:ext uri="{FF2B5EF4-FFF2-40B4-BE49-F238E27FC236}">
                    <a16:creationId xmlns:a16="http://schemas.microsoft.com/office/drawing/2014/main" id="{E7334B7B-40DD-42AE-A6D5-2B6B767F8A6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900407" y="3588373"/>
                <a:ext cx="544827" cy="276999"/>
              </a:xfrm>
              <a:prstGeom prst="rect">
                <a:avLst/>
              </a:prstGeom>
              <a:solidFill>
                <a:srgbClr val="FFC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lang="en-US" altLang="en-US" sz="1200" dirty="0">
                    <a:latin typeface="Comic Sans MS" charset="0"/>
                  </a:rPr>
                  <a:t>M</a:t>
                </a:r>
              </a:p>
            </p:txBody>
          </p:sp>
          <p:cxnSp>
            <p:nvCxnSpPr>
              <p:cNvPr id="11" name="直接箭头连接符 69">
                <a:extLst>
                  <a:ext uri="{FF2B5EF4-FFF2-40B4-BE49-F238E27FC236}">
                    <a16:creationId xmlns:a16="http://schemas.microsoft.com/office/drawing/2014/main" id="{725BAC39-44CA-48C7-9E0D-9D15CCAE494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071213" y="3310561"/>
                <a:ext cx="0" cy="164902"/>
              </a:xfrm>
              <a:prstGeom prst="straightConnector1">
                <a:avLst/>
              </a:prstGeom>
              <a:ln w="19050">
                <a:solidFill>
                  <a:srgbClr val="00B05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Connector 11">
                <a:extLst>
                  <a:ext uri="{FF2B5EF4-FFF2-40B4-BE49-F238E27FC236}">
                    <a16:creationId xmlns:a16="http://schemas.microsoft.com/office/drawing/2014/main" id="{E7C188FA-3C98-4C5C-B2AB-20CB7EF200C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071213" y="3475463"/>
                <a:ext cx="1115852" cy="11115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12">
                <a:extLst>
                  <a:ext uri="{FF2B5EF4-FFF2-40B4-BE49-F238E27FC236}">
                    <a16:creationId xmlns:a16="http://schemas.microsoft.com/office/drawing/2014/main" id="{93210943-AC01-489D-AD2C-FAB57610A65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168015" y="3468072"/>
                <a:ext cx="0" cy="120301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CDE1C0AC-E904-4907-B057-CB9986EAEA58}"/>
                  </a:ext>
                </a:extLst>
              </p:cNvPr>
              <p:cNvSpPr txBox="1"/>
              <p:nvPr/>
            </p:nvSpPr>
            <p:spPr>
              <a:xfrm>
                <a:off x="2777878" y="4313078"/>
                <a:ext cx="686406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/>
                  <a:t>O(s(n))</a:t>
                </a:r>
              </a:p>
            </p:txBody>
          </p:sp>
          <p:cxnSp>
            <p:nvCxnSpPr>
              <p:cNvPr id="16" name="Straight Arrow Connector 15">
                <a:extLst>
                  <a:ext uri="{FF2B5EF4-FFF2-40B4-BE49-F238E27FC236}">
                    <a16:creationId xmlns:a16="http://schemas.microsoft.com/office/drawing/2014/main" id="{555C9965-EEDA-44AB-BB6D-F853946AFE1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326851" y="3032832"/>
                <a:ext cx="1245143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Straight Arrow Connector 16">
                <a:extLst>
                  <a:ext uri="{FF2B5EF4-FFF2-40B4-BE49-F238E27FC236}">
                    <a16:creationId xmlns:a16="http://schemas.microsoft.com/office/drawing/2014/main" id="{69990F71-F7A1-43F6-B17B-2EB6081B26C2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827304" y="3032832"/>
                <a:ext cx="1244035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Straight Arrow Connector 17">
                <a:extLst>
                  <a:ext uri="{FF2B5EF4-FFF2-40B4-BE49-F238E27FC236}">
                    <a16:creationId xmlns:a16="http://schemas.microsoft.com/office/drawing/2014/main" id="{2571EBF2-505E-4320-88DA-E3C9D7A3333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428342" y="4451577"/>
                <a:ext cx="343546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Straight Arrow Connector 18">
                <a:extLst>
                  <a:ext uri="{FF2B5EF4-FFF2-40B4-BE49-F238E27FC236}">
                    <a16:creationId xmlns:a16="http://schemas.microsoft.com/office/drawing/2014/main" id="{573218D1-041C-4BB7-BDD6-1EE34C4287D4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2380304" y="4451577"/>
                <a:ext cx="394823" cy="2205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9067559F-D4EF-44AB-B9FF-4537BB4549F0}"/>
                  </a:ext>
                </a:extLst>
              </p:cNvPr>
              <p:cNvSpPr/>
              <p:nvPr/>
            </p:nvSpPr>
            <p:spPr>
              <a:xfrm>
                <a:off x="1827303" y="3156206"/>
                <a:ext cx="2744691" cy="164902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solidFill>
                      <a:schemeClr val="tx1"/>
                    </a:solidFill>
                  </a:rPr>
                  <a:t>x</a:t>
                </a:r>
                <a:endParaRPr lang="en-US" sz="1600" baseline="-250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1A730D0B-9E40-4AA5-946B-103620D38549}"/>
                  </a:ext>
                </a:extLst>
              </p:cNvPr>
              <p:cNvSpPr/>
              <p:nvPr/>
            </p:nvSpPr>
            <p:spPr>
              <a:xfrm>
                <a:off x="2380304" y="4148176"/>
                <a:ext cx="1391584" cy="164902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 baseline="-25000" dirty="0"/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1BECB956-01D3-4DFD-974B-3EF490328A11}"/>
                  </a:ext>
                </a:extLst>
              </p:cNvPr>
              <p:cNvSpPr txBox="1"/>
              <p:nvPr/>
            </p:nvSpPr>
            <p:spPr>
              <a:xfrm>
                <a:off x="3064034" y="2885164"/>
                <a:ext cx="271228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/>
                  <a:t>n</a:t>
                </a:r>
              </a:p>
            </p:txBody>
          </p:sp>
        </p:grp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76DCFBB0-F37F-4343-8FB9-606C98B5B636}"/>
                </a:ext>
              </a:extLst>
            </p:cNvPr>
            <p:cNvCxnSpPr>
              <a:cxnSpLocks/>
            </p:cNvCxnSpPr>
            <p:nvPr/>
          </p:nvCxnSpPr>
          <p:spPr>
            <a:xfrm>
              <a:off x="3158490" y="3858597"/>
              <a:ext cx="0" cy="120301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C0E19809-649A-4DE0-9E10-9BEB67E5F94B}"/>
                </a:ext>
              </a:extLst>
            </p:cNvPr>
            <p:cNvCxnSpPr>
              <a:cxnSpLocks/>
            </p:cNvCxnSpPr>
            <p:nvPr/>
          </p:nvCxnSpPr>
          <p:spPr>
            <a:xfrm>
              <a:off x="2490573" y="3967167"/>
              <a:ext cx="677442" cy="4185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箭头连接符 69">
              <a:extLst>
                <a:ext uri="{FF2B5EF4-FFF2-40B4-BE49-F238E27FC236}">
                  <a16:creationId xmlns:a16="http://schemas.microsoft.com/office/drawing/2014/main" id="{8B80D57F-C266-4F5E-B1F3-B1E1CAC2DCF4}"/>
                </a:ext>
              </a:extLst>
            </p:cNvPr>
            <p:cNvCxnSpPr>
              <a:cxnSpLocks/>
            </p:cNvCxnSpPr>
            <p:nvPr/>
          </p:nvCxnSpPr>
          <p:spPr>
            <a:xfrm>
              <a:off x="2499838" y="3962825"/>
              <a:ext cx="0" cy="185815"/>
            </a:xfrm>
            <a:prstGeom prst="straightConnector1">
              <a:avLst/>
            </a:prstGeom>
            <a:ln w="19050">
              <a:solidFill>
                <a:srgbClr val="00B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8" name="Content Placeholder 2">
            <a:extLst>
              <a:ext uri="{FF2B5EF4-FFF2-40B4-BE49-F238E27FC236}">
                <a16:creationId xmlns:a16="http://schemas.microsoft.com/office/drawing/2014/main" id="{32698C45-A5EC-46E1-8915-A107E7D19F87}"/>
              </a:ext>
            </a:extLst>
          </p:cNvPr>
          <p:cNvSpPr txBox="1">
            <a:spLocks/>
          </p:cNvSpPr>
          <p:nvPr/>
        </p:nvSpPr>
        <p:spPr bwMode="auto">
          <a:xfrm>
            <a:off x="707997" y="2373978"/>
            <a:ext cx="4845244" cy="1396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kern="0" dirty="0">
                <a:solidFill>
                  <a:srgbClr val="FF0000"/>
                </a:solidFill>
              </a:rPr>
              <a:t>Proof.</a:t>
            </a:r>
            <a:r>
              <a:rPr lang="en-US" sz="1800" kern="0" dirty="0"/>
              <a:t> Recall a </a:t>
            </a:r>
            <a:r>
              <a:rPr lang="en-US" sz="1800" kern="0" dirty="0">
                <a:solidFill>
                  <a:srgbClr val="FFC000"/>
                </a:solidFill>
              </a:rPr>
              <a:t>configuration</a:t>
            </a:r>
            <a:r>
              <a:rPr lang="en-US" sz="1800" kern="0" dirty="0"/>
              <a:t> of M consists of:</a:t>
            </a:r>
          </a:p>
          <a:p>
            <a:pPr>
              <a:buAutoNum type="arabicPeriod"/>
            </a:pPr>
            <a:r>
              <a:rPr lang="en-US" sz="1800" kern="0" dirty="0"/>
              <a:t>A state (</a:t>
            </a:r>
            <a:r>
              <a:rPr lang="en-US" sz="1800" kern="0" dirty="0">
                <a:solidFill>
                  <a:srgbClr val="92D050"/>
                </a:solidFill>
              </a:rPr>
              <a:t>finite many</a:t>
            </a:r>
            <a:r>
              <a:rPr lang="en-US" sz="1800" kern="0" dirty="0"/>
              <a:t>);</a:t>
            </a:r>
          </a:p>
          <a:p>
            <a:pPr>
              <a:buAutoNum type="arabicPeriod"/>
            </a:pPr>
            <a:r>
              <a:rPr lang="en-US" sz="1800" kern="0" dirty="0"/>
              <a:t>Head positions (</a:t>
            </a:r>
            <a:r>
              <a:rPr lang="en-US" sz="1800" kern="0" dirty="0" err="1">
                <a:solidFill>
                  <a:srgbClr val="92D050"/>
                </a:solidFill>
              </a:rPr>
              <a:t>n‧O</a:t>
            </a:r>
            <a:r>
              <a:rPr lang="en-US" sz="1800" kern="0" dirty="0">
                <a:solidFill>
                  <a:srgbClr val="92D050"/>
                </a:solidFill>
              </a:rPr>
              <a:t>(s(n)) many</a:t>
            </a:r>
            <a:r>
              <a:rPr lang="en-US" sz="1800" kern="0" dirty="0"/>
              <a:t>); </a:t>
            </a:r>
          </a:p>
          <a:p>
            <a:pPr>
              <a:buAutoNum type="arabicPeriod"/>
            </a:pPr>
            <a:r>
              <a:rPr lang="en-US" sz="1800" kern="0" dirty="0"/>
              <a:t>Work-tape content (</a:t>
            </a:r>
            <a:r>
              <a:rPr lang="en-US" sz="1800" kern="0" dirty="0">
                <a:solidFill>
                  <a:srgbClr val="92D050"/>
                </a:solidFill>
              </a:rPr>
              <a:t>2</a:t>
            </a:r>
            <a:r>
              <a:rPr lang="en-US" sz="1800" kern="0" baseline="30000" dirty="0">
                <a:solidFill>
                  <a:srgbClr val="92D050"/>
                </a:solidFill>
              </a:rPr>
              <a:t>O(s(n)) </a:t>
            </a:r>
            <a:r>
              <a:rPr lang="en-US" sz="1800" kern="0" dirty="0">
                <a:solidFill>
                  <a:srgbClr val="92D050"/>
                </a:solidFill>
              </a:rPr>
              <a:t>many</a:t>
            </a:r>
            <a:r>
              <a:rPr lang="en-US" sz="1800" kern="0" dirty="0"/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232190892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>
            <a:extLst>
              <a:ext uri="{FF2B5EF4-FFF2-40B4-BE49-F238E27FC236}">
                <a16:creationId xmlns:a16="http://schemas.microsoft.com/office/drawing/2014/main" id="{374E9378-E032-42FE-B43F-447CF620C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855" y="253920"/>
            <a:ext cx="8229600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Space Complexity and Circuit Families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114057E3-878F-41FA-B689-29B927AAE10F}"/>
              </a:ext>
            </a:extLst>
          </p:cNvPr>
          <p:cNvSpPr txBox="1">
            <a:spLocks/>
          </p:cNvSpPr>
          <p:nvPr/>
        </p:nvSpPr>
        <p:spPr bwMode="auto">
          <a:xfrm>
            <a:off x="722114" y="1320793"/>
            <a:ext cx="7594997" cy="1049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Theorem.</a:t>
            </a:r>
            <a:r>
              <a:rPr lang="en-US" sz="2000" kern="0" dirty="0"/>
              <a:t> For s(n) = </a:t>
            </a:r>
            <a:r>
              <a:rPr lang="el-GR" sz="2000" kern="0" dirty="0"/>
              <a:t>Ω</a:t>
            </a:r>
            <a:r>
              <a:rPr lang="en-US" sz="2000" kern="0" dirty="0"/>
              <a:t>(log n), if a language L is in </a:t>
            </a:r>
            <a:r>
              <a:rPr lang="en-US" sz="2000" kern="0" dirty="0">
                <a:solidFill>
                  <a:srgbClr val="FFC000"/>
                </a:solidFill>
              </a:rPr>
              <a:t>NSPACE(s(n))</a:t>
            </a:r>
            <a:r>
              <a:rPr lang="en-US" sz="2000" kern="0" dirty="0"/>
              <a:t>, then L is accepted by an s(n)-space uniform circuit family of depth O(s</a:t>
            </a:r>
            <a:r>
              <a:rPr lang="en-US" sz="2000" kern="0" baseline="30000" dirty="0"/>
              <a:t>2</a:t>
            </a:r>
            <a:r>
              <a:rPr lang="en-US" sz="2000" kern="0" dirty="0"/>
              <a:t>(n)). 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459359E9-5140-41E0-897A-34D37AF4A3A5}"/>
              </a:ext>
            </a:extLst>
          </p:cNvPr>
          <p:cNvSpPr txBox="1">
            <a:spLocks/>
          </p:cNvSpPr>
          <p:nvPr/>
        </p:nvSpPr>
        <p:spPr bwMode="auto">
          <a:xfrm>
            <a:off x="848914" y="923290"/>
            <a:ext cx="7085411" cy="32005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200" kern="0" dirty="0">
                <a:solidFill>
                  <a:srgbClr val="FF0000"/>
                </a:solidFill>
              </a:rPr>
              <a:t>Definition. </a:t>
            </a:r>
            <a:r>
              <a:rPr lang="en-US" sz="1200" kern="0" dirty="0"/>
              <a:t>A circuit family is </a:t>
            </a:r>
            <a:r>
              <a:rPr lang="en-US" sz="1200" kern="0" dirty="0">
                <a:solidFill>
                  <a:srgbClr val="FFC000"/>
                </a:solidFill>
              </a:rPr>
              <a:t>s(n)-space uniform </a:t>
            </a:r>
            <a:r>
              <a:rPr lang="en-US" sz="1200" kern="0" dirty="0"/>
              <a:t>if it can be constructed by a det. TM in O(s(n)) space. </a:t>
            </a:r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AD07EC6C-FBF5-4F92-B425-4B20BA58BE2E}"/>
              </a:ext>
            </a:extLst>
          </p:cNvPr>
          <p:cNvGrpSpPr/>
          <p:nvPr/>
        </p:nvGrpSpPr>
        <p:grpSpPr>
          <a:xfrm>
            <a:off x="5808753" y="2237464"/>
            <a:ext cx="2744691" cy="1704913"/>
            <a:chOff x="1827303" y="2885164"/>
            <a:chExt cx="2744691" cy="1704913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457BC03E-FCDC-4640-AAE0-57C2CBAA6390}"/>
                </a:ext>
              </a:extLst>
            </p:cNvPr>
            <p:cNvGrpSpPr/>
            <p:nvPr/>
          </p:nvGrpSpPr>
          <p:grpSpPr>
            <a:xfrm>
              <a:off x="1827303" y="2885164"/>
              <a:ext cx="2744691" cy="1704913"/>
              <a:chOff x="1827303" y="2885164"/>
              <a:chExt cx="2744691" cy="1704913"/>
            </a:xfrm>
          </p:grpSpPr>
          <p:sp>
            <p:nvSpPr>
              <p:cNvPr id="8" name="Text Box 6">
                <a:extLst>
                  <a:ext uri="{FF2B5EF4-FFF2-40B4-BE49-F238E27FC236}">
                    <a16:creationId xmlns:a16="http://schemas.microsoft.com/office/drawing/2014/main" id="{E7334B7B-40DD-42AE-A6D5-2B6B767F8A6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900407" y="3588373"/>
                <a:ext cx="544827" cy="276999"/>
              </a:xfrm>
              <a:prstGeom prst="rect">
                <a:avLst/>
              </a:prstGeom>
              <a:solidFill>
                <a:srgbClr val="FFC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lang="en-US" altLang="en-US" sz="1200" dirty="0">
                    <a:latin typeface="Comic Sans MS" charset="0"/>
                  </a:rPr>
                  <a:t>M</a:t>
                </a:r>
              </a:p>
            </p:txBody>
          </p:sp>
          <p:cxnSp>
            <p:nvCxnSpPr>
              <p:cNvPr id="11" name="直接箭头连接符 69">
                <a:extLst>
                  <a:ext uri="{FF2B5EF4-FFF2-40B4-BE49-F238E27FC236}">
                    <a16:creationId xmlns:a16="http://schemas.microsoft.com/office/drawing/2014/main" id="{725BAC39-44CA-48C7-9E0D-9D15CCAE494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071213" y="3310561"/>
                <a:ext cx="0" cy="164902"/>
              </a:xfrm>
              <a:prstGeom prst="straightConnector1">
                <a:avLst/>
              </a:prstGeom>
              <a:ln w="19050">
                <a:solidFill>
                  <a:srgbClr val="00B05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Connector 11">
                <a:extLst>
                  <a:ext uri="{FF2B5EF4-FFF2-40B4-BE49-F238E27FC236}">
                    <a16:creationId xmlns:a16="http://schemas.microsoft.com/office/drawing/2014/main" id="{E7C188FA-3C98-4C5C-B2AB-20CB7EF200C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071213" y="3475463"/>
                <a:ext cx="1115852" cy="11115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12">
                <a:extLst>
                  <a:ext uri="{FF2B5EF4-FFF2-40B4-BE49-F238E27FC236}">
                    <a16:creationId xmlns:a16="http://schemas.microsoft.com/office/drawing/2014/main" id="{93210943-AC01-489D-AD2C-FAB57610A65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168015" y="3468072"/>
                <a:ext cx="0" cy="120301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CDE1C0AC-E904-4907-B057-CB9986EAEA58}"/>
                  </a:ext>
                </a:extLst>
              </p:cNvPr>
              <p:cNvSpPr txBox="1"/>
              <p:nvPr/>
            </p:nvSpPr>
            <p:spPr>
              <a:xfrm>
                <a:off x="2777878" y="4313078"/>
                <a:ext cx="686406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/>
                  <a:t>O(s(n))</a:t>
                </a:r>
              </a:p>
            </p:txBody>
          </p:sp>
          <p:cxnSp>
            <p:nvCxnSpPr>
              <p:cNvPr id="16" name="Straight Arrow Connector 15">
                <a:extLst>
                  <a:ext uri="{FF2B5EF4-FFF2-40B4-BE49-F238E27FC236}">
                    <a16:creationId xmlns:a16="http://schemas.microsoft.com/office/drawing/2014/main" id="{555C9965-EEDA-44AB-BB6D-F853946AFE1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326851" y="3032832"/>
                <a:ext cx="1245143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Straight Arrow Connector 16">
                <a:extLst>
                  <a:ext uri="{FF2B5EF4-FFF2-40B4-BE49-F238E27FC236}">
                    <a16:creationId xmlns:a16="http://schemas.microsoft.com/office/drawing/2014/main" id="{69990F71-F7A1-43F6-B17B-2EB6081B26C2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827304" y="3032832"/>
                <a:ext cx="1244035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Straight Arrow Connector 17">
                <a:extLst>
                  <a:ext uri="{FF2B5EF4-FFF2-40B4-BE49-F238E27FC236}">
                    <a16:creationId xmlns:a16="http://schemas.microsoft.com/office/drawing/2014/main" id="{2571EBF2-505E-4320-88DA-E3C9D7A3333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428342" y="4451577"/>
                <a:ext cx="343546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Straight Arrow Connector 18">
                <a:extLst>
                  <a:ext uri="{FF2B5EF4-FFF2-40B4-BE49-F238E27FC236}">
                    <a16:creationId xmlns:a16="http://schemas.microsoft.com/office/drawing/2014/main" id="{573218D1-041C-4BB7-BDD6-1EE34C4287D4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2380304" y="4451577"/>
                <a:ext cx="394823" cy="2205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9067559F-D4EF-44AB-B9FF-4537BB4549F0}"/>
                  </a:ext>
                </a:extLst>
              </p:cNvPr>
              <p:cNvSpPr/>
              <p:nvPr/>
            </p:nvSpPr>
            <p:spPr>
              <a:xfrm>
                <a:off x="1827303" y="3156206"/>
                <a:ext cx="2744691" cy="164902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solidFill>
                      <a:schemeClr val="tx1"/>
                    </a:solidFill>
                  </a:rPr>
                  <a:t>x</a:t>
                </a:r>
                <a:endParaRPr lang="en-US" sz="1600" baseline="-250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1A730D0B-9E40-4AA5-946B-103620D38549}"/>
                  </a:ext>
                </a:extLst>
              </p:cNvPr>
              <p:cNvSpPr/>
              <p:nvPr/>
            </p:nvSpPr>
            <p:spPr>
              <a:xfrm>
                <a:off x="2380304" y="4148176"/>
                <a:ext cx="1391584" cy="164902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 baseline="-25000" dirty="0"/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1BECB956-01D3-4DFD-974B-3EF490328A11}"/>
                  </a:ext>
                </a:extLst>
              </p:cNvPr>
              <p:cNvSpPr txBox="1"/>
              <p:nvPr/>
            </p:nvSpPr>
            <p:spPr>
              <a:xfrm>
                <a:off x="3064034" y="2885164"/>
                <a:ext cx="271228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/>
                  <a:t>n</a:t>
                </a:r>
              </a:p>
            </p:txBody>
          </p:sp>
        </p:grp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76DCFBB0-F37F-4343-8FB9-606C98B5B636}"/>
                </a:ext>
              </a:extLst>
            </p:cNvPr>
            <p:cNvCxnSpPr>
              <a:cxnSpLocks/>
            </p:cNvCxnSpPr>
            <p:nvPr/>
          </p:nvCxnSpPr>
          <p:spPr>
            <a:xfrm>
              <a:off x="3158490" y="3858597"/>
              <a:ext cx="0" cy="120301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C0E19809-649A-4DE0-9E10-9BEB67E5F94B}"/>
                </a:ext>
              </a:extLst>
            </p:cNvPr>
            <p:cNvCxnSpPr>
              <a:cxnSpLocks/>
            </p:cNvCxnSpPr>
            <p:nvPr/>
          </p:nvCxnSpPr>
          <p:spPr>
            <a:xfrm>
              <a:off x="2490573" y="3967167"/>
              <a:ext cx="677442" cy="4185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箭头连接符 69">
              <a:extLst>
                <a:ext uri="{FF2B5EF4-FFF2-40B4-BE49-F238E27FC236}">
                  <a16:creationId xmlns:a16="http://schemas.microsoft.com/office/drawing/2014/main" id="{8B80D57F-C266-4F5E-B1F3-B1E1CAC2DCF4}"/>
                </a:ext>
              </a:extLst>
            </p:cNvPr>
            <p:cNvCxnSpPr>
              <a:cxnSpLocks/>
            </p:cNvCxnSpPr>
            <p:nvPr/>
          </p:nvCxnSpPr>
          <p:spPr>
            <a:xfrm>
              <a:off x="2499838" y="3962825"/>
              <a:ext cx="0" cy="185815"/>
            </a:xfrm>
            <a:prstGeom prst="straightConnector1">
              <a:avLst/>
            </a:prstGeom>
            <a:ln w="19050">
              <a:solidFill>
                <a:srgbClr val="00B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8" name="Content Placeholder 2">
            <a:extLst>
              <a:ext uri="{FF2B5EF4-FFF2-40B4-BE49-F238E27FC236}">
                <a16:creationId xmlns:a16="http://schemas.microsoft.com/office/drawing/2014/main" id="{32698C45-A5EC-46E1-8915-A107E7D19F87}"/>
              </a:ext>
            </a:extLst>
          </p:cNvPr>
          <p:cNvSpPr txBox="1">
            <a:spLocks/>
          </p:cNvSpPr>
          <p:nvPr/>
        </p:nvSpPr>
        <p:spPr bwMode="auto">
          <a:xfrm>
            <a:off x="707997" y="2373978"/>
            <a:ext cx="4845244" cy="1396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kern="0" dirty="0">
                <a:solidFill>
                  <a:srgbClr val="FF0000"/>
                </a:solidFill>
              </a:rPr>
              <a:t>Proof.</a:t>
            </a:r>
            <a:r>
              <a:rPr lang="en-US" sz="1800" kern="0" dirty="0"/>
              <a:t> Recall a </a:t>
            </a:r>
            <a:r>
              <a:rPr lang="en-US" sz="1800" kern="0" dirty="0">
                <a:solidFill>
                  <a:srgbClr val="FFC000"/>
                </a:solidFill>
              </a:rPr>
              <a:t>configuration</a:t>
            </a:r>
            <a:r>
              <a:rPr lang="en-US" sz="1800" kern="0" dirty="0"/>
              <a:t> of M consists of:</a:t>
            </a:r>
          </a:p>
          <a:p>
            <a:pPr>
              <a:buAutoNum type="arabicPeriod"/>
            </a:pPr>
            <a:r>
              <a:rPr lang="en-US" sz="1800" kern="0" dirty="0"/>
              <a:t>A state (</a:t>
            </a:r>
            <a:r>
              <a:rPr lang="en-US" sz="1800" kern="0" dirty="0">
                <a:solidFill>
                  <a:srgbClr val="92D050"/>
                </a:solidFill>
              </a:rPr>
              <a:t>finite many</a:t>
            </a:r>
            <a:r>
              <a:rPr lang="en-US" sz="1800" kern="0" dirty="0"/>
              <a:t>);</a:t>
            </a:r>
          </a:p>
          <a:p>
            <a:pPr>
              <a:buAutoNum type="arabicPeriod"/>
            </a:pPr>
            <a:r>
              <a:rPr lang="en-US" sz="1800" kern="0" dirty="0"/>
              <a:t>Head positions (</a:t>
            </a:r>
            <a:r>
              <a:rPr lang="en-US" sz="1800" kern="0" dirty="0" err="1">
                <a:solidFill>
                  <a:srgbClr val="92D050"/>
                </a:solidFill>
              </a:rPr>
              <a:t>n‧O</a:t>
            </a:r>
            <a:r>
              <a:rPr lang="en-US" sz="1800" kern="0" dirty="0">
                <a:solidFill>
                  <a:srgbClr val="92D050"/>
                </a:solidFill>
              </a:rPr>
              <a:t>(s(n)) many</a:t>
            </a:r>
            <a:r>
              <a:rPr lang="en-US" sz="1800" kern="0" dirty="0"/>
              <a:t>); </a:t>
            </a:r>
          </a:p>
          <a:p>
            <a:pPr>
              <a:buAutoNum type="arabicPeriod"/>
            </a:pPr>
            <a:r>
              <a:rPr lang="en-US" sz="1800" kern="0" dirty="0"/>
              <a:t>Work-tape content (</a:t>
            </a:r>
            <a:r>
              <a:rPr lang="en-US" sz="1800" kern="0" dirty="0">
                <a:solidFill>
                  <a:srgbClr val="92D050"/>
                </a:solidFill>
              </a:rPr>
              <a:t>2</a:t>
            </a:r>
            <a:r>
              <a:rPr lang="en-US" sz="1800" kern="0" baseline="30000" dirty="0">
                <a:solidFill>
                  <a:srgbClr val="92D050"/>
                </a:solidFill>
              </a:rPr>
              <a:t>O(s(n)) </a:t>
            </a:r>
            <a:r>
              <a:rPr lang="en-US" sz="1800" kern="0" dirty="0">
                <a:solidFill>
                  <a:srgbClr val="92D050"/>
                </a:solidFill>
              </a:rPr>
              <a:t>many</a:t>
            </a:r>
            <a:r>
              <a:rPr lang="en-US" sz="1800" kern="0" dirty="0"/>
              <a:t>).</a:t>
            </a:r>
          </a:p>
        </p:txBody>
      </p:sp>
      <p:sp>
        <p:nvSpPr>
          <p:cNvPr id="39" name="Content Placeholder 2">
            <a:extLst>
              <a:ext uri="{FF2B5EF4-FFF2-40B4-BE49-F238E27FC236}">
                <a16:creationId xmlns:a16="http://schemas.microsoft.com/office/drawing/2014/main" id="{FBC0EBBF-663A-46D9-98CF-96CEE6149410}"/>
              </a:ext>
            </a:extLst>
          </p:cNvPr>
          <p:cNvSpPr txBox="1">
            <a:spLocks/>
          </p:cNvSpPr>
          <p:nvPr/>
        </p:nvSpPr>
        <p:spPr bwMode="auto">
          <a:xfrm>
            <a:off x="707996" y="3839744"/>
            <a:ext cx="5845201" cy="9183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kern="0" dirty="0"/>
              <a:t>There are </a:t>
            </a:r>
            <a:r>
              <a:rPr lang="en-US" sz="1800" kern="0" dirty="0" err="1"/>
              <a:t>d‧n‧O</a:t>
            </a:r>
            <a:r>
              <a:rPr lang="en-US" sz="1800" kern="0" dirty="0"/>
              <a:t>(s(n))‧2</a:t>
            </a:r>
            <a:r>
              <a:rPr lang="en-US" sz="1800" kern="0" baseline="30000" dirty="0"/>
              <a:t>O(s(n)) </a:t>
            </a:r>
            <a:r>
              <a:rPr lang="en-US" sz="1800" kern="0" dirty="0"/>
              <a:t>= 2</a:t>
            </a:r>
            <a:r>
              <a:rPr lang="en-US" sz="1800" kern="0" baseline="30000" dirty="0"/>
              <a:t>O(s(n)) </a:t>
            </a:r>
            <a:r>
              <a:rPr lang="en-US" sz="1800" kern="0" dirty="0"/>
              <a:t>different configurations, each is given by a string of O(s(n)) bits. These configs can be enumerated systematically.</a:t>
            </a:r>
          </a:p>
        </p:txBody>
      </p:sp>
    </p:spTree>
    <p:extLst>
      <p:ext uri="{BB962C8B-B14F-4D97-AF65-F5344CB8AC3E}">
        <p14:creationId xmlns:p14="http://schemas.microsoft.com/office/powerpoint/2010/main" val="171047042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>
            <a:extLst>
              <a:ext uri="{FF2B5EF4-FFF2-40B4-BE49-F238E27FC236}">
                <a16:creationId xmlns:a16="http://schemas.microsoft.com/office/drawing/2014/main" id="{374E9378-E032-42FE-B43F-447CF620C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855" y="253920"/>
            <a:ext cx="8229600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Space Complexity and Circuit Families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114057E3-878F-41FA-B689-29B927AAE10F}"/>
              </a:ext>
            </a:extLst>
          </p:cNvPr>
          <p:cNvSpPr txBox="1">
            <a:spLocks/>
          </p:cNvSpPr>
          <p:nvPr/>
        </p:nvSpPr>
        <p:spPr bwMode="auto">
          <a:xfrm>
            <a:off x="722114" y="1320793"/>
            <a:ext cx="7594997" cy="1049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Theorem.</a:t>
            </a:r>
            <a:r>
              <a:rPr lang="en-US" sz="2000" kern="0" dirty="0"/>
              <a:t> For s(n) = </a:t>
            </a:r>
            <a:r>
              <a:rPr lang="el-GR" sz="2000" kern="0" dirty="0"/>
              <a:t>Ω</a:t>
            </a:r>
            <a:r>
              <a:rPr lang="en-US" sz="2000" kern="0" dirty="0"/>
              <a:t>(log n), if a language L is in </a:t>
            </a:r>
            <a:r>
              <a:rPr lang="en-US" sz="2000" kern="0" dirty="0">
                <a:solidFill>
                  <a:srgbClr val="FFC000"/>
                </a:solidFill>
              </a:rPr>
              <a:t>NSPACE(s(n))</a:t>
            </a:r>
            <a:r>
              <a:rPr lang="en-US" sz="2000" kern="0" dirty="0"/>
              <a:t>, then L is accepted by an s(n)-space uniform circuit family of depth O(s</a:t>
            </a:r>
            <a:r>
              <a:rPr lang="en-US" sz="2000" kern="0" baseline="30000" dirty="0"/>
              <a:t>2</a:t>
            </a:r>
            <a:r>
              <a:rPr lang="en-US" sz="2000" kern="0" dirty="0"/>
              <a:t>(n)). 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459359E9-5140-41E0-897A-34D37AF4A3A5}"/>
              </a:ext>
            </a:extLst>
          </p:cNvPr>
          <p:cNvSpPr txBox="1">
            <a:spLocks/>
          </p:cNvSpPr>
          <p:nvPr/>
        </p:nvSpPr>
        <p:spPr bwMode="auto">
          <a:xfrm>
            <a:off x="848914" y="923290"/>
            <a:ext cx="7085411" cy="32005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200" kern="0" dirty="0">
                <a:solidFill>
                  <a:srgbClr val="FF0000"/>
                </a:solidFill>
              </a:rPr>
              <a:t>Definition. </a:t>
            </a:r>
            <a:r>
              <a:rPr lang="en-US" sz="1200" kern="0" dirty="0"/>
              <a:t>A circuit family is </a:t>
            </a:r>
            <a:r>
              <a:rPr lang="en-US" sz="1200" kern="0" dirty="0">
                <a:solidFill>
                  <a:srgbClr val="FFC000"/>
                </a:solidFill>
              </a:rPr>
              <a:t>s(n)-space uniform </a:t>
            </a:r>
            <a:r>
              <a:rPr lang="en-US" sz="1200" kern="0" dirty="0"/>
              <a:t>if it can be constructed by a det. TM in O(s(n)) space. </a:t>
            </a:r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AD07EC6C-FBF5-4F92-B425-4B20BA58BE2E}"/>
              </a:ext>
            </a:extLst>
          </p:cNvPr>
          <p:cNvGrpSpPr/>
          <p:nvPr/>
        </p:nvGrpSpPr>
        <p:grpSpPr>
          <a:xfrm>
            <a:off x="5808753" y="2237464"/>
            <a:ext cx="2744691" cy="1704913"/>
            <a:chOff x="1827303" y="2885164"/>
            <a:chExt cx="2744691" cy="1704913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457BC03E-FCDC-4640-AAE0-57C2CBAA6390}"/>
                </a:ext>
              </a:extLst>
            </p:cNvPr>
            <p:cNvGrpSpPr/>
            <p:nvPr/>
          </p:nvGrpSpPr>
          <p:grpSpPr>
            <a:xfrm>
              <a:off x="1827303" y="2885164"/>
              <a:ext cx="2744691" cy="1704913"/>
              <a:chOff x="1827303" y="2885164"/>
              <a:chExt cx="2744691" cy="1704913"/>
            </a:xfrm>
          </p:grpSpPr>
          <p:sp>
            <p:nvSpPr>
              <p:cNvPr id="8" name="Text Box 6">
                <a:extLst>
                  <a:ext uri="{FF2B5EF4-FFF2-40B4-BE49-F238E27FC236}">
                    <a16:creationId xmlns:a16="http://schemas.microsoft.com/office/drawing/2014/main" id="{E7334B7B-40DD-42AE-A6D5-2B6B767F8A6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900407" y="3588373"/>
                <a:ext cx="544827" cy="276999"/>
              </a:xfrm>
              <a:prstGeom prst="rect">
                <a:avLst/>
              </a:prstGeom>
              <a:solidFill>
                <a:srgbClr val="FFC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lang="en-US" altLang="en-US" sz="1200" dirty="0">
                    <a:latin typeface="Comic Sans MS" charset="0"/>
                  </a:rPr>
                  <a:t>M</a:t>
                </a:r>
              </a:p>
            </p:txBody>
          </p:sp>
          <p:cxnSp>
            <p:nvCxnSpPr>
              <p:cNvPr id="11" name="直接箭头连接符 69">
                <a:extLst>
                  <a:ext uri="{FF2B5EF4-FFF2-40B4-BE49-F238E27FC236}">
                    <a16:creationId xmlns:a16="http://schemas.microsoft.com/office/drawing/2014/main" id="{725BAC39-44CA-48C7-9E0D-9D15CCAE494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071213" y="3310561"/>
                <a:ext cx="0" cy="164902"/>
              </a:xfrm>
              <a:prstGeom prst="straightConnector1">
                <a:avLst/>
              </a:prstGeom>
              <a:ln w="19050">
                <a:solidFill>
                  <a:srgbClr val="00B05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Connector 11">
                <a:extLst>
                  <a:ext uri="{FF2B5EF4-FFF2-40B4-BE49-F238E27FC236}">
                    <a16:creationId xmlns:a16="http://schemas.microsoft.com/office/drawing/2014/main" id="{E7C188FA-3C98-4C5C-B2AB-20CB7EF200C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071213" y="3475463"/>
                <a:ext cx="1115852" cy="11115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12">
                <a:extLst>
                  <a:ext uri="{FF2B5EF4-FFF2-40B4-BE49-F238E27FC236}">
                    <a16:creationId xmlns:a16="http://schemas.microsoft.com/office/drawing/2014/main" id="{93210943-AC01-489D-AD2C-FAB57610A65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168015" y="3468072"/>
                <a:ext cx="0" cy="120301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CDE1C0AC-E904-4907-B057-CB9986EAEA58}"/>
                  </a:ext>
                </a:extLst>
              </p:cNvPr>
              <p:cNvSpPr txBox="1"/>
              <p:nvPr/>
            </p:nvSpPr>
            <p:spPr>
              <a:xfrm>
                <a:off x="2777878" y="4313078"/>
                <a:ext cx="686406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/>
                  <a:t>O(s(n))</a:t>
                </a:r>
              </a:p>
            </p:txBody>
          </p:sp>
          <p:cxnSp>
            <p:nvCxnSpPr>
              <p:cNvPr id="16" name="Straight Arrow Connector 15">
                <a:extLst>
                  <a:ext uri="{FF2B5EF4-FFF2-40B4-BE49-F238E27FC236}">
                    <a16:creationId xmlns:a16="http://schemas.microsoft.com/office/drawing/2014/main" id="{555C9965-EEDA-44AB-BB6D-F853946AFE1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326851" y="3032832"/>
                <a:ext cx="1245143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Straight Arrow Connector 16">
                <a:extLst>
                  <a:ext uri="{FF2B5EF4-FFF2-40B4-BE49-F238E27FC236}">
                    <a16:creationId xmlns:a16="http://schemas.microsoft.com/office/drawing/2014/main" id="{69990F71-F7A1-43F6-B17B-2EB6081B26C2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827304" y="3032832"/>
                <a:ext cx="1244035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Straight Arrow Connector 17">
                <a:extLst>
                  <a:ext uri="{FF2B5EF4-FFF2-40B4-BE49-F238E27FC236}">
                    <a16:creationId xmlns:a16="http://schemas.microsoft.com/office/drawing/2014/main" id="{2571EBF2-505E-4320-88DA-E3C9D7A3333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428342" y="4451577"/>
                <a:ext cx="343546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Straight Arrow Connector 18">
                <a:extLst>
                  <a:ext uri="{FF2B5EF4-FFF2-40B4-BE49-F238E27FC236}">
                    <a16:creationId xmlns:a16="http://schemas.microsoft.com/office/drawing/2014/main" id="{573218D1-041C-4BB7-BDD6-1EE34C4287D4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2380304" y="4451577"/>
                <a:ext cx="394823" cy="2205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9067559F-D4EF-44AB-B9FF-4537BB4549F0}"/>
                  </a:ext>
                </a:extLst>
              </p:cNvPr>
              <p:cNvSpPr/>
              <p:nvPr/>
            </p:nvSpPr>
            <p:spPr>
              <a:xfrm>
                <a:off x="1827303" y="3156206"/>
                <a:ext cx="2744691" cy="164902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solidFill>
                      <a:schemeClr val="tx1"/>
                    </a:solidFill>
                  </a:rPr>
                  <a:t>x</a:t>
                </a:r>
                <a:endParaRPr lang="en-US" sz="1600" baseline="-250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1A730D0B-9E40-4AA5-946B-103620D38549}"/>
                  </a:ext>
                </a:extLst>
              </p:cNvPr>
              <p:cNvSpPr/>
              <p:nvPr/>
            </p:nvSpPr>
            <p:spPr>
              <a:xfrm>
                <a:off x="2380304" y="4148176"/>
                <a:ext cx="1391584" cy="164902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 baseline="-25000" dirty="0"/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1BECB956-01D3-4DFD-974B-3EF490328A11}"/>
                  </a:ext>
                </a:extLst>
              </p:cNvPr>
              <p:cNvSpPr txBox="1"/>
              <p:nvPr/>
            </p:nvSpPr>
            <p:spPr>
              <a:xfrm>
                <a:off x="3064034" y="2885164"/>
                <a:ext cx="271228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/>
                  <a:t>n</a:t>
                </a:r>
              </a:p>
            </p:txBody>
          </p:sp>
        </p:grp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76DCFBB0-F37F-4343-8FB9-606C98B5B636}"/>
                </a:ext>
              </a:extLst>
            </p:cNvPr>
            <p:cNvCxnSpPr>
              <a:cxnSpLocks/>
            </p:cNvCxnSpPr>
            <p:nvPr/>
          </p:nvCxnSpPr>
          <p:spPr>
            <a:xfrm>
              <a:off x="3158490" y="3858597"/>
              <a:ext cx="0" cy="120301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C0E19809-649A-4DE0-9E10-9BEB67E5F94B}"/>
                </a:ext>
              </a:extLst>
            </p:cNvPr>
            <p:cNvCxnSpPr>
              <a:cxnSpLocks/>
            </p:cNvCxnSpPr>
            <p:nvPr/>
          </p:nvCxnSpPr>
          <p:spPr>
            <a:xfrm>
              <a:off x="2490573" y="3967167"/>
              <a:ext cx="677442" cy="4185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箭头连接符 69">
              <a:extLst>
                <a:ext uri="{FF2B5EF4-FFF2-40B4-BE49-F238E27FC236}">
                  <a16:creationId xmlns:a16="http://schemas.microsoft.com/office/drawing/2014/main" id="{8B80D57F-C266-4F5E-B1F3-B1E1CAC2DCF4}"/>
                </a:ext>
              </a:extLst>
            </p:cNvPr>
            <p:cNvCxnSpPr>
              <a:cxnSpLocks/>
            </p:cNvCxnSpPr>
            <p:nvPr/>
          </p:nvCxnSpPr>
          <p:spPr>
            <a:xfrm>
              <a:off x="2499838" y="3962825"/>
              <a:ext cx="0" cy="185815"/>
            </a:xfrm>
            <a:prstGeom prst="straightConnector1">
              <a:avLst/>
            </a:prstGeom>
            <a:ln w="19050">
              <a:solidFill>
                <a:srgbClr val="00B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8" name="Content Placeholder 2">
            <a:extLst>
              <a:ext uri="{FF2B5EF4-FFF2-40B4-BE49-F238E27FC236}">
                <a16:creationId xmlns:a16="http://schemas.microsoft.com/office/drawing/2014/main" id="{32698C45-A5EC-46E1-8915-A107E7D19F87}"/>
              </a:ext>
            </a:extLst>
          </p:cNvPr>
          <p:cNvSpPr txBox="1">
            <a:spLocks/>
          </p:cNvSpPr>
          <p:nvPr/>
        </p:nvSpPr>
        <p:spPr bwMode="auto">
          <a:xfrm>
            <a:off x="707997" y="2373978"/>
            <a:ext cx="4845244" cy="1396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kern="0" dirty="0">
                <a:solidFill>
                  <a:srgbClr val="FF0000"/>
                </a:solidFill>
              </a:rPr>
              <a:t>Proof.</a:t>
            </a:r>
            <a:r>
              <a:rPr lang="en-US" sz="1800" kern="0" dirty="0"/>
              <a:t> Recall a </a:t>
            </a:r>
            <a:r>
              <a:rPr lang="en-US" sz="1800" kern="0" dirty="0">
                <a:solidFill>
                  <a:srgbClr val="FFC000"/>
                </a:solidFill>
              </a:rPr>
              <a:t>configuration</a:t>
            </a:r>
            <a:r>
              <a:rPr lang="en-US" sz="1800" kern="0" dirty="0"/>
              <a:t> of M consists of:</a:t>
            </a:r>
          </a:p>
          <a:p>
            <a:pPr>
              <a:buAutoNum type="arabicPeriod"/>
            </a:pPr>
            <a:r>
              <a:rPr lang="en-US" sz="1800" kern="0" dirty="0"/>
              <a:t>A state (</a:t>
            </a:r>
            <a:r>
              <a:rPr lang="en-US" sz="1800" kern="0" dirty="0">
                <a:solidFill>
                  <a:srgbClr val="92D050"/>
                </a:solidFill>
              </a:rPr>
              <a:t>finite many</a:t>
            </a:r>
            <a:r>
              <a:rPr lang="en-US" sz="1800" kern="0" dirty="0"/>
              <a:t>);</a:t>
            </a:r>
          </a:p>
          <a:p>
            <a:pPr>
              <a:buAutoNum type="arabicPeriod"/>
            </a:pPr>
            <a:r>
              <a:rPr lang="en-US" sz="1800" kern="0" dirty="0"/>
              <a:t>Head positions (</a:t>
            </a:r>
            <a:r>
              <a:rPr lang="en-US" sz="1800" kern="0" dirty="0" err="1">
                <a:solidFill>
                  <a:srgbClr val="92D050"/>
                </a:solidFill>
              </a:rPr>
              <a:t>n‧O</a:t>
            </a:r>
            <a:r>
              <a:rPr lang="en-US" sz="1800" kern="0" dirty="0">
                <a:solidFill>
                  <a:srgbClr val="92D050"/>
                </a:solidFill>
              </a:rPr>
              <a:t>(s(n)) many</a:t>
            </a:r>
            <a:r>
              <a:rPr lang="en-US" sz="1800" kern="0" dirty="0"/>
              <a:t>); </a:t>
            </a:r>
          </a:p>
          <a:p>
            <a:pPr>
              <a:buAutoNum type="arabicPeriod"/>
            </a:pPr>
            <a:r>
              <a:rPr lang="en-US" sz="1800" kern="0" dirty="0"/>
              <a:t>Work-tape content (</a:t>
            </a:r>
            <a:r>
              <a:rPr lang="en-US" sz="1800" kern="0" dirty="0">
                <a:solidFill>
                  <a:srgbClr val="92D050"/>
                </a:solidFill>
              </a:rPr>
              <a:t>2</a:t>
            </a:r>
            <a:r>
              <a:rPr lang="en-US" sz="1800" kern="0" baseline="30000" dirty="0">
                <a:solidFill>
                  <a:srgbClr val="92D050"/>
                </a:solidFill>
              </a:rPr>
              <a:t>O(s(n)) </a:t>
            </a:r>
            <a:r>
              <a:rPr lang="en-US" sz="1800" kern="0" dirty="0">
                <a:solidFill>
                  <a:srgbClr val="92D050"/>
                </a:solidFill>
              </a:rPr>
              <a:t>many</a:t>
            </a:r>
            <a:r>
              <a:rPr lang="en-US" sz="1800" kern="0" dirty="0"/>
              <a:t>).</a:t>
            </a:r>
          </a:p>
        </p:txBody>
      </p:sp>
      <p:sp>
        <p:nvSpPr>
          <p:cNvPr id="39" name="Content Placeholder 2">
            <a:extLst>
              <a:ext uri="{FF2B5EF4-FFF2-40B4-BE49-F238E27FC236}">
                <a16:creationId xmlns:a16="http://schemas.microsoft.com/office/drawing/2014/main" id="{FBC0EBBF-663A-46D9-98CF-96CEE6149410}"/>
              </a:ext>
            </a:extLst>
          </p:cNvPr>
          <p:cNvSpPr txBox="1">
            <a:spLocks/>
          </p:cNvSpPr>
          <p:nvPr/>
        </p:nvSpPr>
        <p:spPr bwMode="auto">
          <a:xfrm>
            <a:off x="707996" y="3839744"/>
            <a:ext cx="5845201" cy="9183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kern="0" dirty="0"/>
              <a:t>There are </a:t>
            </a:r>
            <a:r>
              <a:rPr lang="en-US" sz="1800" kern="0" dirty="0" err="1"/>
              <a:t>d‧n‧O</a:t>
            </a:r>
            <a:r>
              <a:rPr lang="en-US" sz="1800" kern="0" dirty="0"/>
              <a:t>(s(n))‧2</a:t>
            </a:r>
            <a:r>
              <a:rPr lang="en-US" sz="1800" kern="0" baseline="30000" dirty="0"/>
              <a:t>O(s(n)) </a:t>
            </a:r>
            <a:r>
              <a:rPr lang="en-US" sz="1800" kern="0" dirty="0"/>
              <a:t>= 2</a:t>
            </a:r>
            <a:r>
              <a:rPr lang="en-US" sz="1800" kern="0" baseline="30000" dirty="0"/>
              <a:t>O(s(n)) </a:t>
            </a:r>
            <a:r>
              <a:rPr lang="en-US" sz="1800" kern="0" dirty="0"/>
              <a:t>different configurations, each is given by a string of O(s(n)) bits. These configs can be enumerated systematically.</a:t>
            </a:r>
          </a:p>
        </p:txBody>
      </p:sp>
      <p:sp>
        <p:nvSpPr>
          <p:cNvPr id="40" name="Content Placeholder 2">
            <a:extLst>
              <a:ext uri="{FF2B5EF4-FFF2-40B4-BE49-F238E27FC236}">
                <a16:creationId xmlns:a16="http://schemas.microsoft.com/office/drawing/2014/main" id="{750428DA-CB50-4863-9D2E-CE589A257BA4}"/>
              </a:ext>
            </a:extLst>
          </p:cNvPr>
          <p:cNvSpPr txBox="1">
            <a:spLocks/>
          </p:cNvSpPr>
          <p:nvPr/>
        </p:nvSpPr>
        <p:spPr bwMode="auto">
          <a:xfrm>
            <a:off x="707996" y="4813367"/>
            <a:ext cx="7683519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kern="0" dirty="0"/>
              <a:t>When the input x is given to M, from one config. C, we know which config(s) the TM M will move to in one step.  </a:t>
            </a:r>
          </a:p>
        </p:txBody>
      </p:sp>
    </p:spTree>
    <p:extLst>
      <p:ext uri="{BB962C8B-B14F-4D97-AF65-F5344CB8AC3E}">
        <p14:creationId xmlns:p14="http://schemas.microsoft.com/office/powerpoint/2010/main" val="88426995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>
            <a:extLst>
              <a:ext uri="{FF2B5EF4-FFF2-40B4-BE49-F238E27FC236}">
                <a16:creationId xmlns:a16="http://schemas.microsoft.com/office/drawing/2014/main" id="{374E9378-E032-42FE-B43F-447CF620C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855" y="253920"/>
            <a:ext cx="8229600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Space Complexity and Circuit Families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114057E3-878F-41FA-B689-29B927AAE10F}"/>
              </a:ext>
            </a:extLst>
          </p:cNvPr>
          <p:cNvSpPr txBox="1">
            <a:spLocks/>
          </p:cNvSpPr>
          <p:nvPr/>
        </p:nvSpPr>
        <p:spPr bwMode="auto">
          <a:xfrm>
            <a:off x="722114" y="1320793"/>
            <a:ext cx="7594997" cy="1049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Theorem.</a:t>
            </a:r>
            <a:r>
              <a:rPr lang="en-US" sz="2000" kern="0" dirty="0"/>
              <a:t> For s(n) = </a:t>
            </a:r>
            <a:r>
              <a:rPr lang="el-GR" sz="2000" kern="0" dirty="0"/>
              <a:t>Ω</a:t>
            </a:r>
            <a:r>
              <a:rPr lang="en-US" sz="2000" kern="0" dirty="0"/>
              <a:t>(log n), if a language L is in </a:t>
            </a:r>
            <a:r>
              <a:rPr lang="en-US" sz="2000" kern="0" dirty="0">
                <a:solidFill>
                  <a:srgbClr val="FFC000"/>
                </a:solidFill>
              </a:rPr>
              <a:t>NSPACE(s(n))</a:t>
            </a:r>
            <a:r>
              <a:rPr lang="en-US" sz="2000" kern="0" dirty="0"/>
              <a:t>, then L is accepted by an s(n)-space uniform circuit family of depth O(s</a:t>
            </a:r>
            <a:r>
              <a:rPr lang="en-US" sz="2000" kern="0" baseline="30000" dirty="0"/>
              <a:t>2</a:t>
            </a:r>
            <a:r>
              <a:rPr lang="en-US" sz="2000" kern="0" dirty="0"/>
              <a:t>(n)). 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459359E9-5140-41E0-897A-34D37AF4A3A5}"/>
              </a:ext>
            </a:extLst>
          </p:cNvPr>
          <p:cNvSpPr txBox="1">
            <a:spLocks/>
          </p:cNvSpPr>
          <p:nvPr/>
        </p:nvSpPr>
        <p:spPr bwMode="auto">
          <a:xfrm>
            <a:off x="848914" y="923290"/>
            <a:ext cx="7085411" cy="32005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200" kern="0" dirty="0">
                <a:solidFill>
                  <a:srgbClr val="FF0000"/>
                </a:solidFill>
              </a:rPr>
              <a:t>Definition. </a:t>
            </a:r>
            <a:r>
              <a:rPr lang="en-US" sz="1200" kern="0" dirty="0"/>
              <a:t>A circuit family is </a:t>
            </a:r>
            <a:r>
              <a:rPr lang="en-US" sz="1200" kern="0" dirty="0">
                <a:solidFill>
                  <a:srgbClr val="FFC000"/>
                </a:solidFill>
              </a:rPr>
              <a:t>s(n)-space uniform </a:t>
            </a:r>
            <a:r>
              <a:rPr lang="en-US" sz="1200" kern="0" dirty="0"/>
              <a:t>if it can be constructed by a det. TM in O(s(n)) space. </a:t>
            </a:r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AD07EC6C-FBF5-4F92-B425-4B20BA58BE2E}"/>
              </a:ext>
            </a:extLst>
          </p:cNvPr>
          <p:cNvGrpSpPr/>
          <p:nvPr/>
        </p:nvGrpSpPr>
        <p:grpSpPr>
          <a:xfrm>
            <a:off x="5808753" y="2237464"/>
            <a:ext cx="2744691" cy="1704913"/>
            <a:chOff x="1827303" y="2885164"/>
            <a:chExt cx="2744691" cy="1704913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457BC03E-FCDC-4640-AAE0-57C2CBAA6390}"/>
                </a:ext>
              </a:extLst>
            </p:cNvPr>
            <p:cNvGrpSpPr/>
            <p:nvPr/>
          </p:nvGrpSpPr>
          <p:grpSpPr>
            <a:xfrm>
              <a:off x="1827303" y="2885164"/>
              <a:ext cx="2744691" cy="1704913"/>
              <a:chOff x="1827303" y="2885164"/>
              <a:chExt cx="2744691" cy="1704913"/>
            </a:xfrm>
          </p:grpSpPr>
          <p:sp>
            <p:nvSpPr>
              <p:cNvPr id="8" name="Text Box 6">
                <a:extLst>
                  <a:ext uri="{FF2B5EF4-FFF2-40B4-BE49-F238E27FC236}">
                    <a16:creationId xmlns:a16="http://schemas.microsoft.com/office/drawing/2014/main" id="{E7334B7B-40DD-42AE-A6D5-2B6B767F8A6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900407" y="3588373"/>
                <a:ext cx="544827" cy="276999"/>
              </a:xfrm>
              <a:prstGeom prst="rect">
                <a:avLst/>
              </a:prstGeom>
              <a:solidFill>
                <a:srgbClr val="FFC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lang="en-US" altLang="en-US" sz="1200" dirty="0">
                    <a:latin typeface="Comic Sans MS" charset="0"/>
                  </a:rPr>
                  <a:t>M</a:t>
                </a:r>
              </a:p>
            </p:txBody>
          </p:sp>
          <p:cxnSp>
            <p:nvCxnSpPr>
              <p:cNvPr id="11" name="直接箭头连接符 69">
                <a:extLst>
                  <a:ext uri="{FF2B5EF4-FFF2-40B4-BE49-F238E27FC236}">
                    <a16:creationId xmlns:a16="http://schemas.microsoft.com/office/drawing/2014/main" id="{725BAC39-44CA-48C7-9E0D-9D15CCAE494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071213" y="3310561"/>
                <a:ext cx="0" cy="164902"/>
              </a:xfrm>
              <a:prstGeom prst="straightConnector1">
                <a:avLst/>
              </a:prstGeom>
              <a:ln w="19050">
                <a:solidFill>
                  <a:srgbClr val="00B05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Connector 11">
                <a:extLst>
                  <a:ext uri="{FF2B5EF4-FFF2-40B4-BE49-F238E27FC236}">
                    <a16:creationId xmlns:a16="http://schemas.microsoft.com/office/drawing/2014/main" id="{E7C188FA-3C98-4C5C-B2AB-20CB7EF200C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071213" y="3475463"/>
                <a:ext cx="1115852" cy="11115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12">
                <a:extLst>
                  <a:ext uri="{FF2B5EF4-FFF2-40B4-BE49-F238E27FC236}">
                    <a16:creationId xmlns:a16="http://schemas.microsoft.com/office/drawing/2014/main" id="{93210943-AC01-489D-AD2C-FAB57610A65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168015" y="3468072"/>
                <a:ext cx="0" cy="120301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CDE1C0AC-E904-4907-B057-CB9986EAEA58}"/>
                  </a:ext>
                </a:extLst>
              </p:cNvPr>
              <p:cNvSpPr txBox="1"/>
              <p:nvPr/>
            </p:nvSpPr>
            <p:spPr>
              <a:xfrm>
                <a:off x="2777878" y="4313078"/>
                <a:ext cx="686406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/>
                  <a:t>O(s(n))</a:t>
                </a:r>
              </a:p>
            </p:txBody>
          </p:sp>
          <p:cxnSp>
            <p:nvCxnSpPr>
              <p:cNvPr id="16" name="Straight Arrow Connector 15">
                <a:extLst>
                  <a:ext uri="{FF2B5EF4-FFF2-40B4-BE49-F238E27FC236}">
                    <a16:creationId xmlns:a16="http://schemas.microsoft.com/office/drawing/2014/main" id="{555C9965-EEDA-44AB-BB6D-F853946AFE1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326851" y="3032832"/>
                <a:ext cx="1245143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Straight Arrow Connector 16">
                <a:extLst>
                  <a:ext uri="{FF2B5EF4-FFF2-40B4-BE49-F238E27FC236}">
                    <a16:creationId xmlns:a16="http://schemas.microsoft.com/office/drawing/2014/main" id="{69990F71-F7A1-43F6-B17B-2EB6081B26C2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827304" y="3032832"/>
                <a:ext cx="1244035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Straight Arrow Connector 17">
                <a:extLst>
                  <a:ext uri="{FF2B5EF4-FFF2-40B4-BE49-F238E27FC236}">
                    <a16:creationId xmlns:a16="http://schemas.microsoft.com/office/drawing/2014/main" id="{2571EBF2-505E-4320-88DA-E3C9D7A3333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428342" y="4451577"/>
                <a:ext cx="343546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Straight Arrow Connector 18">
                <a:extLst>
                  <a:ext uri="{FF2B5EF4-FFF2-40B4-BE49-F238E27FC236}">
                    <a16:creationId xmlns:a16="http://schemas.microsoft.com/office/drawing/2014/main" id="{573218D1-041C-4BB7-BDD6-1EE34C4287D4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2380304" y="4451577"/>
                <a:ext cx="394823" cy="2205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9067559F-D4EF-44AB-B9FF-4537BB4549F0}"/>
                  </a:ext>
                </a:extLst>
              </p:cNvPr>
              <p:cNvSpPr/>
              <p:nvPr/>
            </p:nvSpPr>
            <p:spPr>
              <a:xfrm>
                <a:off x="1827303" y="3156206"/>
                <a:ext cx="2744691" cy="164902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solidFill>
                      <a:schemeClr val="tx1"/>
                    </a:solidFill>
                  </a:rPr>
                  <a:t>x</a:t>
                </a:r>
                <a:endParaRPr lang="en-US" sz="1600" baseline="-250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1A730D0B-9E40-4AA5-946B-103620D38549}"/>
                  </a:ext>
                </a:extLst>
              </p:cNvPr>
              <p:cNvSpPr/>
              <p:nvPr/>
            </p:nvSpPr>
            <p:spPr>
              <a:xfrm>
                <a:off x="2380304" y="4148176"/>
                <a:ext cx="1391584" cy="164902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 baseline="-25000" dirty="0"/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1BECB956-01D3-4DFD-974B-3EF490328A11}"/>
                  </a:ext>
                </a:extLst>
              </p:cNvPr>
              <p:cNvSpPr txBox="1"/>
              <p:nvPr/>
            </p:nvSpPr>
            <p:spPr>
              <a:xfrm>
                <a:off x="3064034" y="2885164"/>
                <a:ext cx="271228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/>
                  <a:t>n</a:t>
                </a:r>
              </a:p>
            </p:txBody>
          </p:sp>
        </p:grp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76DCFBB0-F37F-4343-8FB9-606C98B5B636}"/>
                </a:ext>
              </a:extLst>
            </p:cNvPr>
            <p:cNvCxnSpPr>
              <a:cxnSpLocks/>
            </p:cNvCxnSpPr>
            <p:nvPr/>
          </p:nvCxnSpPr>
          <p:spPr>
            <a:xfrm>
              <a:off x="3158490" y="3858597"/>
              <a:ext cx="0" cy="120301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C0E19809-649A-4DE0-9E10-9BEB67E5F94B}"/>
                </a:ext>
              </a:extLst>
            </p:cNvPr>
            <p:cNvCxnSpPr>
              <a:cxnSpLocks/>
            </p:cNvCxnSpPr>
            <p:nvPr/>
          </p:nvCxnSpPr>
          <p:spPr>
            <a:xfrm>
              <a:off x="2490573" y="3967167"/>
              <a:ext cx="677442" cy="4185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箭头连接符 69">
              <a:extLst>
                <a:ext uri="{FF2B5EF4-FFF2-40B4-BE49-F238E27FC236}">
                  <a16:creationId xmlns:a16="http://schemas.microsoft.com/office/drawing/2014/main" id="{8B80D57F-C266-4F5E-B1F3-B1E1CAC2DCF4}"/>
                </a:ext>
              </a:extLst>
            </p:cNvPr>
            <p:cNvCxnSpPr>
              <a:cxnSpLocks/>
            </p:cNvCxnSpPr>
            <p:nvPr/>
          </p:nvCxnSpPr>
          <p:spPr>
            <a:xfrm>
              <a:off x="2499838" y="3962825"/>
              <a:ext cx="0" cy="185815"/>
            </a:xfrm>
            <a:prstGeom prst="straightConnector1">
              <a:avLst/>
            </a:prstGeom>
            <a:ln w="19050">
              <a:solidFill>
                <a:srgbClr val="00B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8" name="Content Placeholder 2">
            <a:extLst>
              <a:ext uri="{FF2B5EF4-FFF2-40B4-BE49-F238E27FC236}">
                <a16:creationId xmlns:a16="http://schemas.microsoft.com/office/drawing/2014/main" id="{32698C45-A5EC-46E1-8915-A107E7D19F87}"/>
              </a:ext>
            </a:extLst>
          </p:cNvPr>
          <p:cNvSpPr txBox="1">
            <a:spLocks/>
          </p:cNvSpPr>
          <p:nvPr/>
        </p:nvSpPr>
        <p:spPr bwMode="auto">
          <a:xfrm>
            <a:off x="707997" y="2373978"/>
            <a:ext cx="4845244" cy="1396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kern="0" dirty="0">
                <a:solidFill>
                  <a:srgbClr val="FF0000"/>
                </a:solidFill>
              </a:rPr>
              <a:t>Proof.</a:t>
            </a:r>
            <a:r>
              <a:rPr lang="en-US" sz="1800" kern="0" dirty="0"/>
              <a:t> Recall a </a:t>
            </a:r>
            <a:r>
              <a:rPr lang="en-US" sz="1800" kern="0" dirty="0">
                <a:solidFill>
                  <a:srgbClr val="FFC000"/>
                </a:solidFill>
              </a:rPr>
              <a:t>configuration</a:t>
            </a:r>
            <a:r>
              <a:rPr lang="en-US" sz="1800" kern="0" dirty="0"/>
              <a:t> of M consists of:</a:t>
            </a:r>
          </a:p>
          <a:p>
            <a:pPr>
              <a:buAutoNum type="arabicPeriod"/>
            </a:pPr>
            <a:r>
              <a:rPr lang="en-US" sz="1800" kern="0" dirty="0"/>
              <a:t>A state (</a:t>
            </a:r>
            <a:r>
              <a:rPr lang="en-US" sz="1800" kern="0" dirty="0">
                <a:solidFill>
                  <a:srgbClr val="92D050"/>
                </a:solidFill>
              </a:rPr>
              <a:t>finite many</a:t>
            </a:r>
            <a:r>
              <a:rPr lang="en-US" sz="1800" kern="0" dirty="0"/>
              <a:t>);</a:t>
            </a:r>
          </a:p>
          <a:p>
            <a:pPr>
              <a:buAutoNum type="arabicPeriod"/>
            </a:pPr>
            <a:r>
              <a:rPr lang="en-US" sz="1800" kern="0" dirty="0"/>
              <a:t>Head positions (</a:t>
            </a:r>
            <a:r>
              <a:rPr lang="en-US" sz="1800" kern="0" dirty="0" err="1">
                <a:solidFill>
                  <a:srgbClr val="92D050"/>
                </a:solidFill>
              </a:rPr>
              <a:t>n‧O</a:t>
            </a:r>
            <a:r>
              <a:rPr lang="en-US" sz="1800" kern="0" dirty="0">
                <a:solidFill>
                  <a:srgbClr val="92D050"/>
                </a:solidFill>
              </a:rPr>
              <a:t>(s(n)) many</a:t>
            </a:r>
            <a:r>
              <a:rPr lang="en-US" sz="1800" kern="0" dirty="0"/>
              <a:t>); </a:t>
            </a:r>
          </a:p>
          <a:p>
            <a:pPr>
              <a:buAutoNum type="arabicPeriod"/>
            </a:pPr>
            <a:r>
              <a:rPr lang="en-US" sz="1800" kern="0" dirty="0"/>
              <a:t>Work-tape content (</a:t>
            </a:r>
            <a:r>
              <a:rPr lang="en-US" sz="1800" kern="0" dirty="0">
                <a:solidFill>
                  <a:srgbClr val="92D050"/>
                </a:solidFill>
              </a:rPr>
              <a:t>2</a:t>
            </a:r>
            <a:r>
              <a:rPr lang="en-US" sz="1800" kern="0" baseline="30000" dirty="0">
                <a:solidFill>
                  <a:srgbClr val="92D050"/>
                </a:solidFill>
              </a:rPr>
              <a:t>O(s(n)) </a:t>
            </a:r>
            <a:r>
              <a:rPr lang="en-US" sz="1800" kern="0" dirty="0">
                <a:solidFill>
                  <a:srgbClr val="92D050"/>
                </a:solidFill>
              </a:rPr>
              <a:t>many</a:t>
            </a:r>
            <a:r>
              <a:rPr lang="en-US" sz="1800" kern="0" dirty="0"/>
              <a:t>).</a:t>
            </a:r>
          </a:p>
        </p:txBody>
      </p:sp>
      <p:sp>
        <p:nvSpPr>
          <p:cNvPr id="39" name="Content Placeholder 2">
            <a:extLst>
              <a:ext uri="{FF2B5EF4-FFF2-40B4-BE49-F238E27FC236}">
                <a16:creationId xmlns:a16="http://schemas.microsoft.com/office/drawing/2014/main" id="{FBC0EBBF-663A-46D9-98CF-96CEE6149410}"/>
              </a:ext>
            </a:extLst>
          </p:cNvPr>
          <p:cNvSpPr txBox="1">
            <a:spLocks/>
          </p:cNvSpPr>
          <p:nvPr/>
        </p:nvSpPr>
        <p:spPr bwMode="auto">
          <a:xfrm>
            <a:off x="707996" y="3839744"/>
            <a:ext cx="5845201" cy="9183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kern="0" dirty="0"/>
              <a:t>There are </a:t>
            </a:r>
            <a:r>
              <a:rPr lang="en-US" sz="1800" kern="0" dirty="0" err="1"/>
              <a:t>d‧n‧O</a:t>
            </a:r>
            <a:r>
              <a:rPr lang="en-US" sz="1800" kern="0" dirty="0"/>
              <a:t>(s(n))‧2</a:t>
            </a:r>
            <a:r>
              <a:rPr lang="en-US" sz="1800" kern="0" baseline="30000" dirty="0"/>
              <a:t>O(s(n)) </a:t>
            </a:r>
            <a:r>
              <a:rPr lang="en-US" sz="1800" kern="0" dirty="0"/>
              <a:t>= 2</a:t>
            </a:r>
            <a:r>
              <a:rPr lang="en-US" sz="1800" kern="0" baseline="30000" dirty="0"/>
              <a:t>O(s(n)) </a:t>
            </a:r>
            <a:r>
              <a:rPr lang="en-US" sz="1800" kern="0" dirty="0"/>
              <a:t>different configurations, each is given by a string of O(s(n)) bits. These configs can be enumerated systematically.</a:t>
            </a:r>
          </a:p>
        </p:txBody>
      </p:sp>
      <p:sp>
        <p:nvSpPr>
          <p:cNvPr id="40" name="Content Placeholder 2">
            <a:extLst>
              <a:ext uri="{FF2B5EF4-FFF2-40B4-BE49-F238E27FC236}">
                <a16:creationId xmlns:a16="http://schemas.microsoft.com/office/drawing/2014/main" id="{750428DA-CB50-4863-9D2E-CE589A257BA4}"/>
              </a:ext>
            </a:extLst>
          </p:cNvPr>
          <p:cNvSpPr txBox="1">
            <a:spLocks/>
          </p:cNvSpPr>
          <p:nvPr/>
        </p:nvSpPr>
        <p:spPr bwMode="auto">
          <a:xfrm>
            <a:off x="707996" y="4813367"/>
            <a:ext cx="7683519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kern="0" dirty="0"/>
              <a:t>When the input x is given to M, from one config. C, we know which config(s) the TM M will move to in one step.  </a:t>
            </a:r>
          </a:p>
        </p:txBody>
      </p:sp>
      <p:sp>
        <p:nvSpPr>
          <p:cNvPr id="41" name="Content Placeholder 2">
            <a:extLst>
              <a:ext uri="{FF2B5EF4-FFF2-40B4-BE49-F238E27FC236}">
                <a16:creationId xmlns:a16="http://schemas.microsoft.com/office/drawing/2014/main" id="{8120C692-2F00-4C4E-8664-2BD0744F45F7}"/>
              </a:ext>
            </a:extLst>
          </p:cNvPr>
          <p:cNvSpPr txBox="1">
            <a:spLocks/>
          </p:cNvSpPr>
          <p:nvPr/>
        </p:nvSpPr>
        <p:spPr bwMode="auto">
          <a:xfrm>
            <a:off x="707996" y="5538921"/>
            <a:ext cx="7683519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kern="0" dirty="0"/>
              <a:t>Thus, when x is given, we can construct a graph </a:t>
            </a:r>
            <a:r>
              <a:rPr lang="en-US" sz="1800" kern="0" dirty="0">
                <a:solidFill>
                  <a:srgbClr val="FF0000"/>
                </a:solidFill>
              </a:rPr>
              <a:t>G</a:t>
            </a:r>
            <a:r>
              <a:rPr lang="en-US" sz="1800" kern="0" baseline="-25000" dirty="0">
                <a:solidFill>
                  <a:srgbClr val="FF0000"/>
                </a:solidFill>
              </a:rPr>
              <a:t>M</a:t>
            </a:r>
            <a:r>
              <a:rPr lang="en-US" sz="1800" kern="0" dirty="0">
                <a:solidFill>
                  <a:srgbClr val="FF0000"/>
                </a:solidFill>
              </a:rPr>
              <a:t>(x)</a:t>
            </a:r>
            <a:r>
              <a:rPr lang="en-US" sz="1800" kern="0" dirty="0"/>
              <a:t>, whose vertices are the configs of M, and edges are for one-step moves of M.  </a:t>
            </a:r>
          </a:p>
        </p:txBody>
      </p:sp>
    </p:spTree>
    <p:extLst>
      <p:ext uri="{BB962C8B-B14F-4D97-AF65-F5344CB8AC3E}">
        <p14:creationId xmlns:p14="http://schemas.microsoft.com/office/powerpoint/2010/main" val="140299265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>
            <a:extLst>
              <a:ext uri="{FF2B5EF4-FFF2-40B4-BE49-F238E27FC236}">
                <a16:creationId xmlns:a16="http://schemas.microsoft.com/office/drawing/2014/main" id="{374E9378-E032-42FE-B43F-447CF620C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855" y="253920"/>
            <a:ext cx="8229600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Space Complexity and Circuit Families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114057E3-878F-41FA-B689-29B927AAE10F}"/>
              </a:ext>
            </a:extLst>
          </p:cNvPr>
          <p:cNvSpPr txBox="1">
            <a:spLocks/>
          </p:cNvSpPr>
          <p:nvPr/>
        </p:nvSpPr>
        <p:spPr bwMode="auto">
          <a:xfrm>
            <a:off x="722114" y="1320793"/>
            <a:ext cx="7594997" cy="1049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Theorem.</a:t>
            </a:r>
            <a:r>
              <a:rPr lang="en-US" sz="2000" kern="0" dirty="0"/>
              <a:t> For s(n) = </a:t>
            </a:r>
            <a:r>
              <a:rPr lang="el-GR" sz="2000" kern="0" dirty="0"/>
              <a:t>Ω</a:t>
            </a:r>
            <a:r>
              <a:rPr lang="en-US" sz="2000" kern="0" dirty="0"/>
              <a:t>(log n), if a language L is in </a:t>
            </a:r>
            <a:r>
              <a:rPr lang="en-US" sz="2000" kern="0" dirty="0">
                <a:solidFill>
                  <a:srgbClr val="FFC000"/>
                </a:solidFill>
              </a:rPr>
              <a:t>NSPACE(s(n))</a:t>
            </a:r>
            <a:r>
              <a:rPr lang="en-US" sz="2000" kern="0" dirty="0"/>
              <a:t>, then L is accepted by an s(n)-space uniform circuit family of depth O(s</a:t>
            </a:r>
            <a:r>
              <a:rPr lang="en-US" sz="2000" kern="0" baseline="30000" dirty="0"/>
              <a:t>2</a:t>
            </a:r>
            <a:r>
              <a:rPr lang="en-US" sz="2000" kern="0" dirty="0"/>
              <a:t>(n)). 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459359E9-5140-41E0-897A-34D37AF4A3A5}"/>
              </a:ext>
            </a:extLst>
          </p:cNvPr>
          <p:cNvSpPr txBox="1">
            <a:spLocks/>
          </p:cNvSpPr>
          <p:nvPr/>
        </p:nvSpPr>
        <p:spPr bwMode="auto">
          <a:xfrm>
            <a:off x="848914" y="923290"/>
            <a:ext cx="7085411" cy="32005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200" kern="0" dirty="0">
                <a:solidFill>
                  <a:srgbClr val="FF0000"/>
                </a:solidFill>
              </a:rPr>
              <a:t>Definition. </a:t>
            </a:r>
            <a:r>
              <a:rPr lang="en-US" sz="1200" kern="0" dirty="0"/>
              <a:t>A circuit family is </a:t>
            </a:r>
            <a:r>
              <a:rPr lang="en-US" sz="1200" kern="0" dirty="0">
                <a:solidFill>
                  <a:srgbClr val="FFC000"/>
                </a:solidFill>
              </a:rPr>
              <a:t>s(n)-space uniform </a:t>
            </a:r>
            <a:r>
              <a:rPr lang="en-US" sz="1200" kern="0" dirty="0"/>
              <a:t>if it can be constructed by a det. TM in O(s(n)) space. </a:t>
            </a:r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AD07EC6C-FBF5-4F92-B425-4B20BA58BE2E}"/>
              </a:ext>
            </a:extLst>
          </p:cNvPr>
          <p:cNvGrpSpPr/>
          <p:nvPr/>
        </p:nvGrpSpPr>
        <p:grpSpPr>
          <a:xfrm>
            <a:off x="5808753" y="2237464"/>
            <a:ext cx="2744691" cy="1704913"/>
            <a:chOff x="1827303" y="2885164"/>
            <a:chExt cx="2744691" cy="1704913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457BC03E-FCDC-4640-AAE0-57C2CBAA6390}"/>
                </a:ext>
              </a:extLst>
            </p:cNvPr>
            <p:cNvGrpSpPr/>
            <p:nvPr/>
          </p:nvGrpSpPr>
          <p:grpSpPr>
            <a:xfrm>
              <a:off x="1827303" y="2885164"/>
              <a:ext cx="2744691" cy="1704913"/>
              <a:chOff x="1827303" y="2885164"/>
              <a:chExt cx="2744691" cy="1704913"/>
            </a:xfrm>
          </p:grpSpPr>
          <p:sp>
            <p:nvSpPr>
              <p:cNvPr id="8" name="Text Box 6">
                <a:extLst>
                  <a:ext uri="{FF2B5EF4-FFF2-40B4-BE49-F238E27FC236}">
                    <a16:creationId xmlns:a16="http://schemas.microsoft.com/office/drawing/2014/main" id="{E7334B7B-40DD-42AE-A6D5-2B6B767F8A6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900407" y="3588373"/>
                <a:ext cx="544827" cy="276999"/>
              </a:xfrm>
              <a:prstGeom prst="rect">
                <a:avLst/>
              </a:prstGeom>
              <a:solidFill>
                <a:srgbClr val="FFC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lang="en-US" altLang="en-US" sz="1200" dirty="0">
                    <a:latin typeface="Comic Sans MS" charset="0"/>
                  </a:rPr>
                  <a:t>M</a:t>
                </a:r>
              </a:p>
            </p:txBody>
          </p:sp>
          <p:cxnSp>
            <p:nvCxnSpPr>
              <p:cNvPr id="11" name="直接箭头连接符 69">
                <a:extLst>
                  <a:ext uri="{FF2B5EF4-FFF2-40B4-BE49-F238E27FC236}">
                    <a16:creationId xmlns:a16="http://schemas.microsoft.com/office/drawing/2014/main" id="{725BAC39-44CA-48C7-9E0D-9D15CCAE494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071213" y="3310561"/>
                <a:ext cx="0" cy="164902"/>
              </a:xfrm>
              <a:prstGeom prst="straightConnector1">
                <a:avLst/>
              </a:prstGeom>
              <a:ln w="19050">
                <a:solidFill>
                  <a:srgbClr val="00B05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Connector 11">
                <a:extLst>
                  <a:ext uri="{FF2B5EF4-FFF2-40B4-BE49-F238E27FC236}">
                    <a16:creationId xmlns:a16="http://schemas.microsoft.com/office/drawing/2014/main" id="{E7C188FA-3C98-4C5C-B2AB-20CB7EF200C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071213" y="3475463"/>
                <a:ext cx="1115852" cy="11115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12">
                <a:extLst>
                  <a:ext uri="{FF2B5EF4-FFF2-40B4-BE49-F238E27FC236}">
                    <a16:creationId xmlns:a16="http://schemas.microsoft.com/office/drawing/2014/main" id="{93210943-AC01-489D-AD2C-FAB57610A65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168015" y="3468072"/>
                <a:ext cx="0" cy="120301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CDE1C0AC-E904-4907-B057-CB9986EAEA58}"/>
                  </a:ext>
                </a:extLst>
              </p:cNvPr>
              <p:cNvSpPr txBox="1"/>
              <p:nvPr/>
            </p:nvSpPr>
            <p:spPr>
              <a:xfrm>
                <a:off x="2777878" y="4313078"/>
                <a:ext cx="686406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/>
                  <a:t>O(s(n))</a:t>
                </a:r>
              </a:p>
            </p:txBody>
          </p:sp>
          <p:cxnSp>
            <p:nvCxnSpPr>
              <p:cNvPr id="16" name="Straight Arrow Connector 15">
                <a:extLst>
                  <a:ext uri="{FF2B5EF4-FFF2-40B4-BE49-F238E27FC236}">
                    <a16:creationId xmlns:a16="http://schemas.microsoft.com/office/drawing/2014/main" id="{555C9965-EEDA-44AB-BB6D-F853946AFE1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326851" y="3032832"/>
                <a:ext cx="1245143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Straight Arrow Connector 16">
                <a:extLst>
                  <a:ext uri="{FF2B5EF4-FFF2-40B4-BE49-F238E27FC236}">
                    <a16:creationId xmlns:a16="http://schemas.microsoft.com/office/drawing/2014/main" id="{69990F71-F7A1-43F6-B17B-2EB6081B26C2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827304" y="3032832"/>
                <a:ext cx="1244035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Straight Arrow Connector 17">
                <a:extLst>
                  <a:ext uri="{FF2B5EF4-FFF2-40B4-BE49-F238E27FC236}">
                    <a16:creationId xmlns:a16="http://schemas.microsoft.com/office/drawing/2014/main" id="{2571EBF2-505E-4320-88DA-E3C9D7A3333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428342" y="4451577"/>
                <a:ext cx="343546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Straight Arrow Connector 18">
                <a:extLst>
                  <a:ext uri="{FF2B5EF4-FFF2-40B4-BE49-F238E27FC236}">
                    <a16:creationId xmlns:a16="http://schemas.microsoft.com/office/drawing/2014/main" id="{573218D1-041C-4BB7-BDD6-1EE34C4287D4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2380304" y="4451577"/>
                <a:ext cx="394823" cy="2205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9067559F-D4EF-44AB-B9FF-4537BB4549F0}"/>
                  </a:ext>
                </a:extLst>
              </p:cNvPr>
              <p:cNvSpPr/>
              <p:nvPr/>
            </p:nvSpPr>
            <p:spPr>
              <a:xfrm>
                <a:off x="1827303" y="3156206"/>
                <a:ext cx="2744691" cy="164902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solidFill>
                      <a:schemeClr val="tx1"/>
                    </a:solidFill>
                  </a:rPr>
                  <a:t>x</a:t>
                </a:r>
                <a:endParaRPr lang="en-US" sz="1600" baseline="-250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1A730D0B-9E40-4AA5-946B-103620D38549}"/>
                  </a:ext>
                </a:extLst>
              </p:cNvPr>
              <p:cNvSpPr/>
              <p:nvPr/>
            </p:nvSpPr>
            <p:spPr>
              <a:xfrm>
                <a:off x="2380304" y="4148176"/>
                <a:ext cx="1391584" cy="164902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 baseline="-25000" dirty="0"/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1BECB956-01D3-4DFD-974B-3EF490328A11}"/>
                  </a:ext>
                </a:extLst>
              </p:cNvPr>
              <p:cNvSpPr txBox="1"/>
              <p:nvPr/>
            </p:nvSpPr>
            <p:spPr>
              <a:xfrm>
                <a:off x="3064034" y="2885164"/>
                <a:ext cx="271228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/>
                  <a:t>n</a:t>
                </a:r>
              </a:p>
            </p:txBody>
          </p:sp>
        </p:grp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76DCFBB0-F37F-4343-8FB9-606C98B5B636}"/>
                </a:ext>
              </a:extLst>
            </p:cNvPr>
            <p:cNvCxnSpPr>
              <a:cxnSpLocks/>
            </p:cNvCxnSpPr>
            <p:nvPr/>
          </p:nvCxnSpPr>
          <p:spPr>
            <a:xfrm>
              <a:off x="3158490" y="3858597"/>
              <a:ext cx="0" cy="120301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C0E19809-649A-4DE0-9E10-9BEB67E5F94B}"/>
                </a:ext>
              </a:extLst>
            </p:cNvPr>
            <p:cNvCxnSpPr>
              <a:cxnSpLocks/>
            </p:cNvCxnSpPr>
            <p:nvPr/>
          </p:nvCxnSpPr>
          <p:spPr>
            <a:xfrm>
              <a:off x="2490573" y="3967167"/>
              <a:ext cx="677442" cy="4185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箭头连接符 69">
              <a:extLst>
                <a:ext uri="{FF2B5EF4-FFF2-40B4-BE49-F238E27FC236}">
                  <a16:creationId xmlns:a16="http://schemas.microsoft.com/office/drawing/2014/main" id="{8B80D57F-C266-4F5E-B1F3-B1E1CAC2DCF4}"/>
                </a:ext>
              </a:extLst>
            </p:cNvPr>
            <p:cNvCxnSpPr>
              <a:cxnSpLocks/>
            </p:cNvCxnSpPr>
            <p:nvPr/>
          </p:nvCxnSpPr>
          <p:spPr>
            <a:xfrm>
              <a:off x="2499838" y="3962825"/>
              <a:ext cx="0" cy="185815"/>
            </a:xfrm>
            <a:prstGeom prst="straightConnector1">
              <a:avLst/>
            </a:prstGeom>
            <a:ln w="19050">
              <a:solidFill>
                <a:srgbClr val="00B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8" name="Content Placeholder 2">
            <a:extLst>
              <a:ext uri="{FF2B5EF4-FFF2-40B4-BE49-F238E27FC236}">
                <a16:creationId xmlns:a16="http://schemas.microsoft.com/office/drawing/2014/main" id="{32698C45-A5EC-46E1-8915-A107E7D19F87}"/>
              </a:ext>
            </a:extLst>
          </p:cNvPr>
          <p:cNvSpPr txBox="1">
            <a:spLocks/>
          </p:cNvSpPr>
          <p:nvPr/>
        </p:nvSpPr>
        <p:spPr bwMode="auto">
          <a:xfrm>
            <a:off x="707997" y="2307303"/>
            <a:ext cx="4845244" cy="3840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kern="0" dirty="0">
                <a:solidFill>
                  <a:srgbClr val="FF0000"/>
                </a:solidFill>
              </a:rPr>
              <a:t>Proof.</a:t>
            </a:r>
            <a:r>
              <a:rPr lang="en-US" sz="1800" kern="0" dirty="0"/>
              <a:t> There are N=2</a:t>
            </a:r>
            <a:r>
              <a:rPr lang="en-US" sz="1800" kern="0" baseline="30000" dirty="0"/>
              <a:t>O(s(n)) </a:t>
            </a:r>
            <a:r>
              <a:rPr lang="en-US" sz="1800" kern="0" dirty="0"/>
              <a:t>different configs. </a:t>
            </a:r>
          </a:p>
        </p:txBody>
      </p:sp>
      <p:sp>
        <p:nvSpPr>
          <p:cNvPr id="41" name="Content Placeholder 2">
            <a:extLst>
              <a:ext uri="{FF2B5EF4-FFF2-40B4-BE49-F238E27FC236}">
                <a16:creationId xmlns:a16="http://schemas.microsoft.com/office/drawing/2014/main" id="{8120C692-2F00-4C4E-8664-2BD0744F45F7}"/>
              </a:ext>
            </a:extLst>
          </p:cNvPr>
          <p:cNvSpPr txBox="1">
            <a:spLocks/>
          </p:cNvSpPr>
          <p:nvPr/>
        </p:nvSpPr>
        <p:spPr bwMode="auto">
          <a:xfrm>
            <a:off x="709239" y="2630233"/>
            <a:ext cx="4853263" cy="9243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kern="0" dirty="0"/>
              <a:t>When an input x is given, we can construct a graph </a:t>
            </a:r>
            <a:r>
              <a:rPr lang="en-US" sz="1800" kern="0" dirty="0">
                <a:solidFill>
                  <a:srgbClr val="FF0000"/>
                </a:solidFill>
              </a:rPr>
              <a:t>G</a:t>
            </a:r>
            <a:r>
              <a:rPr lang="en-US" sz="1800" kern="0" baseline="-25000" dirty="0">
                <a:solidFill>
                  <a:srgbClr val="FF0000"/>
                </a:solidFill>
              </a:rPr>
              <a:t>M</a:t>
            </a:r>
            <a:r>
              <a:rPr lang="en-US" sz="1800" kern="0" dirty="0">
                <a:solidFill>
                  <a:srgbClr val="FF0000"/>
                </a:solidFill>
              </a:rPr>
              <a:t>(x)</a:t>
            </a:r>
            <a:r>
              <a:rPr lang="en-US" sz="1800" kern="0" dirty="0"/>
              <a:t>, whose vertices are the configs of M, and edges are for one-step moves of M.  </a:t>
            </a:r>
          </a:p>
        </p:txBody>
      </p:sp>
    </p:spTree>
    <p:extLst>
      <p:ext uri="{BB962C8B-B14F-4D97-AF65-F5344CB8AC3E}">
        <p14:creationId xmlns:p14="http://schemas.microsoft.com/office/powerpoint/2010/main" val="138876463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>
            <a:extLst>
              <a:ext uri="{FF2B5EF4-FFF2-40B4-BE49-F238E27FC236}">
                <a16:creationId xmlns:a16="http://schemas.microsoft.com/office/drawing/2014/main" id="{374E9378-E032-42FE-B43F-447CF620C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855" y="253920"/>
            <a:ext cx="8229600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Space Complexity and Circuit Families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114057E3-878F-41FA-B689-29B927AAE10F}"/>
              </a:ext>
            </a:extLst>
          </p:cNvPr>
          <p:cNvSpPr txBox="1">
            <a:spLocks/>
          </p:cNvSpPr>
          <p:nvPr/>
        </p:nvSpPr>
        <p:spPr bwMode="auto">
          <a:xfrm>
            <a:off x="722114" y="1320793"/>
            <a:ext cx="7594997" cy="1049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Theorem.</a:t>
            </a:r>
            <a:r>
              <a:rPr lang="en-US" sz="2000" kern="0" dirty="0"/>
              <a:t> For s(n) = </a:t>
            </a:r>
            <a:r>
              <a:rPr lang="el-GR" sz="2000" kern="0" dirty="0"/>
              <a:t>Ω</a:t>
            </a:r>
            <a:r>
              <a:rPr lang="en-US" sz="2000" kern="0" dirty="0"/>
              <a:t>(log n), if a language L is in </a:t>
            </a:r>
            <a:r>
              <a:rPr lang="en-US" sz="2000" kern="0" dirty="0">
                <a:solidFill>
                  <a:srgbClr val="FFC000"/>
                </a:solidFill>
              </a:rPr>
              <a:t>NSPACE(s(n))</a:t>
            </a:r>
            <a:r>
              <a:rPr lang="en-US" sz="2000" kern="0" dirty="0"/>
              <a:t>, then L is accepted by an s(n)-space uniform circuit family of depth O(s</a:t>
            </a:r>
            <a:r>
              <a:rPr lang="en-US" sz="2000" kern="0" baseline="30000" dirty="0"/>
              <a:t>2</a:t>
            </a:r>
            <a:r>
              <a:rPr lang="en-US" sz="2000" kern="0" dirty="0"/>
              <a:t>(n)). 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459359E9-5140-41E0-897A-34D37AF4A3A5}"/>
              </a:ext>
            </a:extLst>
          </p:cNvPr>
          <p:cNvSpPr txBox="1">
            <a:spLocks/>
          </p:cNvSpPr>
          <p:nvPr/>
        </p:nvSpPr>
        <p:spPr bwMode="auto">
          <a:xfrm>
            <a:off x="848914" y="923290"/>
            <a:ext cx="7085411" cy="32005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200" kern="0" dirty="0">
                <a:solidFill>
                  <a:srgbClr val="FF0000"/>
                </a:solidFill>
              </a:rPr>
              <a:t>Definition. </a:t>
            </a:r>
            <a:r>
              <a:rPr lang="en-US" sz="1200" kern="0" dirty="0"/>
              <a:t>A circuit family is </a:t>
            </a:r>
            <a:r>
              <a:rPr lang="en-US" sz="1200" kern="0" dirty="0">
                <a:solidFill>
                  <a:srgbClr val="FFC000"/>
                </a:solidFill>
              </a:rPr>
              <a:t>s(n)-space uniform </a:t>
            </a:r>
            <a:r>
              <a:rPr lang="en-US" sz="1200" kern="0" dirty="0"/>
              <a:t>if it can be constructed by a det. TM in O(s(n)) space. </a:t>
            </a:r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AD07EC6C-FBF5-4F92-B425-4B20BA58BE2E}"/>
              </a:ext>
            </a:extLst>
          </p:cNvPr>
          <p:cNvGrpSpPr/>
          <p:nvPr/>
        </p:nvGrpSpPr>
        <p:grpSpPr>
          <a:xfrm>
            <a:off x="5808753" y="2237464"/>
            <a:ext cx="2744691" cy="1704913"/>
            <a:chOff x="1827303" y="2885164"/>
            <a:chExt cx="2744691" cy="1704913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457BC03E-FCDC-4640-AAE0-57C2CBAA6390}"/>
                </a:ext>
              </a:extLst>
            </p:cNvPr>
            <p:cNvGrpSpPr/>
            <p:nvPr/>
          </p:nvGrpSpPr>
          <p:grpSpPr>
            <a:xfrm>
              <a:off x="1827303" y="2885164"/>
              <a:ext cx="2744691" cy="1704913"/>
              <a:chOff x="1827303" y="2885164"/>
              <a:chExt cx="2744691" cy="1704913"/>
            </a:xfrm>
          </p:grpSpPr>
          <p:sp>
            <p:nvSpPr>
              <p:cNvPr id="8" name="Text Box 6">
                <a:extLst>
                  <a:ext uri="{FF2B5EF4-FFF2-40B4-BE49-F238E27FC236}">
                    <a16:creationId xmlns:a16="http://schemas.microsoft.com/office/drawing/2014/main" id="{E7334B7B-40DD-42AE-A6D5-2B6B767F8A6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900407" y="3588373"/>
                <a:ext cx="544827" cy="276999"/>
              </a:xfrm>
              <a:prstGeom prst="rect">
                <a:avLst/>
              </a:prstGeom>
              <a:solidFill>
                <a:srgbClr val="FFC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lang="en-US" altLang="en-US" sz="1200" dirty="0">
                    <a:latin typeface="Comic Sans MS" charset="0"/>
                  </a:rPr>
                  <a:t>M</a:t>
                </a:r>
              </a:p>
            </p:txBody>
          </p:sp>
          <p:cxnSp>
            <p:nvCxnSpPr>
              <p:cNvPr id="11" name="直接箭头连接符 69">
                <a:extLst>
                  <a:ext uri="{FF2B5EF4-FFF2-40B4-BE49-F238E27FC236}">
                    <a16:creationId xmlns:a16="http://schemas.microsoft.com/office/drawing/2014/main" id="{725BAC39-44CA-48C7-9E0D-9D15CCAE494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071213" y="3310561"/>
                <a:ext cx="0" cy="164902"/>
              </a:xfrm>
              <a:prstGeom prst="straightConnector1">
                <a:avLst/>
              </a:prstGeom>
              <a:ln w="19050">
                <a:solidFill>
                  <a:srgbClr val="00B05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Connector 11">
                <a:extLst>
                  <a:ext uri="{FF2B5EF4-FFF2-40B4-BE49-F238E27FC236}">
                    <a16:creationId xmlns:a16="http://schemas.microsoft.com/office/drawing/2014/main" id="{E7C188FA-3C98-4C5C-B2AB-20CB7EF200C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071213" y="3475463"/>
                <a:ext cx="1115852" cy="11115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12">
                <a:extLst>
                  <a:ext uri="{FF2B5EF4-FFF2-40B4-BE49-F238E27FC236}">
                    <a16:creationId xmlns:a16="http://schemas.microsoft.com/office/drawing/2014/main" id="{93210943-AC01-489D-AD2C-FAB57610A65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168015" y="3468072"/>
                <a:ext cx="0" cy="120301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CDE1C0AC-E904-4907-B057-CB9986EAEA58}"/>
                  </a:ext>
                </a:extLst>
              </p:cNvPr>
              <p:cNvSpPr txBox="1"/>
              <p:nvPr/>
            </p:nvSpPr>
            <p:spPr>
              <a:xfrm>
                <a:off x="2777878" y="4313078"/>
                <a:ext cx="686406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/>
                  <a:t>O(s(n))</a:t>
                </a:r>
              </a:p>
            </p:txBody>
          </p:sp>
          <p:cxnSp>
            <p:nvCxnSpPr>
              <p:cNvPr id="16" name="Straight Arrow Connector 15">
                <a:extLst>
                  <a:ext uri="{FF2B5EF4-FFF2-40B4-BE49-F238E27FC236}">
                    <a16:creationId xmlns:a16="http://schemas.microsoft.com/office/drawing/2014/main" id="{555C9965-EEDA-44AB-BB6D-F853946AFE1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326851" y="3032832"/>
                <a:ext cx="1245143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Straight Arrow Connector 16">
                <a:extLst>
                  <a:ext uri="{FF2B5EF4-FFF2-40B4-BE49-F238E27FC236}">
                    <a16:creationId xmlns:a16="http://schemas.microsoft.com/office/drawing/2014/main" id="{69990F71-F7A1-43F6-B17B-2EB6081B26C2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827304" y="3032832"/>
                <a:ext cx="1244035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Straight Arrow Connector 17">
                <a:extLst>
                  <a:ext uri="{FF2B5EF4-FFF2-40B4-BE49-F238E27FC236}">
                    <a16:creationId xmlns:a16="http://schemas.microsoft.com/office/drawing/2014/main" id="{2571EBF2-505E-4320-88DA-E3C9D7A3333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428342" y="4451577"/>
                <a:ext cx="343546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Straight Arrow Connector 18">
                <a:extLst>
                  <a:ext uri="{FF2B5EF4-FFF2-40B4-BE49-F238E27FC236}">
                    <a16:creationId xmlns:a16="http://schemas.microsoft.com/office/drawing/2014/main" id="{573218D1-041C-4BB7-BDD6-1EE34C4287D4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2380304" y="4451577"/>
                <a:ext cx="394823" cy="2205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9067559F-D4EF-44AB-B9FF-4537BB4549F0}"/>
                  </a:ext>
                </a:extLst>
              </p:cNvPr>
              <p:cNvSpPr/>
              <p:nvPr/>
            </p:nvSpPr>
            <p:spPr>
              <a:xfrm>
                <a:off x="1827303" y="3156206"/>
                <a:ext cx="2744691" cy="164902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solidFill>
                      <a:schemeClr val="tx1"/>
                    </a:solidFill>
                  </a:rPr>
                  <a:t>x</a:t>
                </a:r>
                <a:endParaRPr lang="en-US" sz="1600" baseline="-250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1A730D0B-9E40-4AA5-946B-103620D38549}"/>
                  </a:ext>
                </a:extLst>
              </p:cNvPr>
              <p:cNvSpPr/>
              <p:nvPr/>
            </p:nvSpPr>
            <p:spPr>
              <a:xfrm>
                <a:off x="2380304" y="4148176"/>
                <a:ext cx="1391584" cy="164902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 baseline="-25000" dirty="0"/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1BECB956-01D3-4DFD-974B-3EF490328A11}"/>
                  </a:ext>
                </a:extLst>
              </p:cNvPr>
              <p:cNvSpPr txBox="1"/>
              <p:nvPr/>
            </p:nvSpPr>
            <p:spPr>
              <a:xfrm>
                <a:off x="3064034" y="2885164"/>
                <a:ext cx="271228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/>
                  <a:t>n</a:t>
                </a:r>
              </a:p>
            </p:txBody>
          </p:sp>
        </p:grp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76DCFBB0-F37F-4343-8FB9-606C98B5B636}"/>
                </a:ext>
              </a:extLst>
            </p:cNvPr>
            <p:cNvCxnSpPr>
              <a:cxnSpLocks/>
            </p:cNvCxnSpPr>
            <p:nvPr/>
          </p:nvCxnSpPr>
          <p:spPr>
            <a:xfrm>
              <a:off x="3158490" y="3858597"/>
              <a:ext cx="0" cy="120301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C0E19809-649A-4DE0-9E10-9BEB67E5F94B}"/>
                </a:ext>
              </a:extLst>
            </p:cNvPr>
            <p:cNvCxnSpPr>
              <a:cxnSpLocks/>
            </p:cNvCxnSpPr>
            <p:nvPr/>
          </p:nvCxnSpPr>
          <p:spPr>
            <a:xfrm>
              <a:off x="2490573" y="3967167"/>
              <a:ext cx="677442" cy="4185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箭头连接符 69">
              <a:extLst>
                <a:ext uri="{FF2B5EF4-FFF2-40B4-BE49-F238E27FC236}">
                  <a16:creationId xmlns:a16="http://schemas.microsoft.com/office/drawing/2014/main" id="{8B80D57F-C266-4F5E-B1F3-B1E1CAC2DCF4}"/>
                </a:ext>
              </a:extLst>
            </p:cNvPr>
            <p:cNvCxnSpPr>
              <a:cxnSpLocks/>
            </p:cNvCxnSpPr>
            <p:nvPr/>
          </p:nvCxnSpPr>
          <p:spPr>
            <a:xfrm>
              <a:off x="2499838" y="3962825"/>
              <a:ext cx="0" cy="185815"/>
            </a:xfrm>
            <a:prstGeom prst="straightConnector1">
              <a:avLst/>
            </a:prstGeom>
            <a:ln w="19050">
              <a:solidFill>
                <a:srgbClr val="00B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8" name="Content Placeholder 2">
            <a:extLst>
              <a:ext uri="{FF2B5EF4-FFF2-40B4-BE49-F238E27FC236}">
                <a16:creationId xmlns:a16="http://schemas.microsoft.com/office/drawing/2014/main" id="{32698C45-A5EC-46E1-8915-A107E7D19F87}"/>
              </a:ext>
            </a:extLst>
          </p:cNvPr>
          <p:cNvSpPr txBox="1">
            <a:spLocks/>
          </p:cNvSpPr>
          <p:nvPr/>
        </p:nvSpPr>
        <p:spPr bwMode="auto">
          <a:xfrm>
            <a:off x="707997" y="2307303"/>
            <a:ext cx="4845244" cy="3840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kern="0" dirty="0">
                <a:solidFill>
                  <a:srgbClr val="FF0000"/>
                </a:solidFill>
              </a:rPr>
              <a:t>Proof.</a:t>
            </a:r>
            <a:r>
              <a:rPr lang="en-US" sz="1800" kern="0" dirty="0"/>
              <a:t> There are N=2</a:t>
            </a:r>
            <a:r>
              <a:rPr lang="en-US" sz="1800" kern="0" baseline="30000" dirty="0"/>
              <a:t>O(s(n)) </a:t>
            </a:r>
            <a:r>
              <a:rPr lang="en-US" sz="1800" kern="0" dirty="0"/>
              <a:t>different configs. </a:t>
            </a:r>
          </a:p>
        </p:txBody>
      </p:sp>
      <p:sp>
        <p:nvSpPr>
          <p:cNvPr id="26" name="Content Placeholder 2">
            <a:extLst>
              <a:ext uri="{FF2B5EF4-FFF2-40B4-BE49-F238E27FC236}">
                <a16:creationId xmlns:a16="http://schemas.microsoft.com/office/drawing/2014/main" id="{ED3C0C20-59DB-4EDA-9F30-FE6563301497}"/>
              </a:ext>
            </a:extLst>
          </p:cNvPr>
          <p:cNvSpPr txBox="1">
            <a:spLocks/>
          </p:cNvSpPr>
          <p:nvPr/>
        </p:nvSpPr>
        <p:spPr bwMode="auto">
          <a:xfrm>
            <a:off x="722114" y="3610703"/>
            <a:ext cx="5164336" cy="641548"/>
          </a:xfrm>
          <a:prstGeom prst="rect">
            <a:avLst/>
          </a:prstGeom>
          <a:solidFill>
            <a:schemeClr val="bg1"/>
          </a:solidFill>
          <a:ln w="9525">
            <a:solidFill>
              <a:srgbClr val="000000"/>
            </a:solidFill>
            <a:miter lim="800000"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kern="0" dirty="0"/>
              <a:t>The TM M accepts x </a:t>
            </a:r>
            <a:r>
              <a:rPr lang="en-US" sz="1800" kern="0" dirty="0" err="1"/>
              <a:t>iff</a:t>
            </a:r>
            <a:r>
              <a:rPr lang="en-US" sz="1800" kern="0" dirty="0"/>
              <a:t> there is a path in G</a:t>
            </a:r>
            <a:r>
              <a:rPr lang="en-US" sz="1800" kern="0" baseline="-25000" dirty="0"/>
              <a:t>M</a:t>
            </a:r>
            <a:r>
              <a:rPr lang="en-US" sz="1800" kern="0" dirty="0"/>
              <a:t>(x) from the initial config to an accepting config. </a:t>
            </a:r>
          </a:p>
        </p:txBody>
      </p:sp>
      <p:sp>
        <p:nvSpPr>
          <p:cNvPr id="27" name="Content Placeholder 2">
            <a:extLst>
              <a:ext uri="{FF2B5EF4-FFF2-40B4-BE49-F238E27FC236}">
                <a16:creationId xmlns:a16="http://schemas.microsoft.com/office/drawing/2014/main" id="{3A98CB11-4DE0-425E-B9CC-F076DF707EA6}"/>
              </a:ext>
            </a:extLst>
          </p:cNvPr>
          <p:cNvSpPr txBox="1">
            <a:spLocks/>
          </p:cNvSpPr>
          <p:nvPr/>
        </p:nvSpPr>
        <p:spPr bwMode="auto">
          <a:xfrm>
            <a:off x="709239" y="2630233"/>
            <a:ext cx="4853263" cy="9243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kern="0" dirty="0"/>
              <a:t>When an input x is given, we can construct a graph </a:t>
            </a:r>
            <a:r>
              <a:rPr lang="en-US" sz="1800" kern="0" dirty="0">
                <a:solidFill>
                  <a:srgbClr val="FF0000"/>
                </a:solidFill>
              </a:rPr>
              <a:t>G</a:t>
            </a:r>
            <a:r>
              <a:rPr lang="en-US" sz="1800" kern="0" baseline="-25000" dirty="0">
                <a:solidFill>
                  <a:srgbClr val="FF0000"/>
                </a:solidFill>
              </a:rPr>
              <a:t>M</a:t>
            </a:r>
            <a:r>
              <a:rPr lang="en-US" sz="1800" kern="0" dirty="0">
                <a:solidFill>
                  <a:srgbClr val="FF0000"/>
                </a:solidFill>
              </a:rPr>
              <a:t>(x)</a:t>
            </a:r>
            <a:r>
              <a:rPr lang="en-US" sz="1800" kern="0" dirty="0"/>
              <a:t>, whose vertices are the configs of M, and edges are for one-step moves of M.  </a:t>
            </a:r>
          </a:p>
        </p:txBody>
      </p:sp>
    </p:spTree>
    <p:extLst>
      <p:ext uri="{BB962C8B-B14F-4D97-AF65-F5344CB8AC3E}">
        <p14:creationId xmlns:p14="http://schemas.microsoft.com/office/powerpoint/2010/main" val="196593321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>
            <a:extLst>
              <a:ext uri="{FF2B5EF4-FFF2-40B4-BE49-F238E27FC236}">
                <a16:creationId xmlns:a16="http://schemas.microsoft.com/office/drawing/2014/main" id="{374E9378-E032-42FE-B43F-447CF620C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855" y="253920"/>
            <a:ext cx="8229600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Space Complexity and Circuit Families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114057E3-878F-41FA-B689-29B927AAE10F}"/>
              </a:ext>
            </a:extLst>
          </p:cNvPr>
          <p:cNvSpPr txBox="1">
            <a:spLocks/>
          </p:cNvSpPr>
          <p:nvPr/>
        </p:nvSpPr>
        <p:spPr bwMode="auto">
          <a:xfrm>
            <a:off x="722114" y="1320793"/>
            <a:ext cx="7594997" cy="1049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Theorem.</a:t>
            </a:r>
            <a:r>
              <a:rPr lang="en-US" sz="2000" kern="0" dirty="0"/>
              <a:t> For s(n) = </a:t>
            </a:r>
            <a:r>
              <a:rPr lang="el-GR" sz="2000" kern="0" dirty="0"/>
              <a:t>Ω</a:t>
            </a:r>
            <a:r>
              <a:rPr lang="en-US" sz="2000" kern="0" dirty="0"/>
              <a:t>(log n), if a language L is in </a:t>
            </a:r>
            <a:r>
              <a:rPr lang="en-US" sz="2000" kern="0" dirty="0">
                <a:solidFill>
                  <a:srgbClr val="FFC000"/>
                </a:solidFill>
              </a:rPr>
              <a:t>NSPACE(s(n))</a:t>
            </a:r>
            <a:r>
              <a:rPr lang="en-US" sz="2000" kern="0" dirty="0"/>
              <a:t>, then L is accepted by an s(n)-space uniform circuit family of depth O(s</a:t>
            </a:r>
            <a:r>
              <a:rPr lang="en-US" sz="2000" kern="0" baseline="30000" dirty="0"/>
              <a:t>2</a:t>
            </a:r>
            <a:r>
              <a:rPr lang="en-US" sz="2000" kern="0" dirty="0"/>
              <a:t>(n)). 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459359E9-5140-41E0-897A-34D37AF4A3A5}"/>
              </a:ext>
            </a:extLst>
          </p:cNvPr>
          <p:cNvSpPr txBox="1">
            <a:spLocks/>
          </p:cNvSpPr>
          <p:nvPr/>
        </p:nvSpPr>
        <p:spPr bwMode="auto">
          <a:xfrm>
            <a:off x="848914" y="923290"/>
            <a:ext cx="7085411" cy="32005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200" kern="0" dirty="0">
                <a:solidFill>
                  <a:srgbClr val="FF0000"/>
                </a:solidFill>
              </a:rPr>
              <a:t>Definition. </a:t>
            </a:r>
            <a:r>
              <a:rPr lang="en-US" sz="1200" kern="0" dirty="0"/>
              <a:t>A circuit family is </a:t>
            </a:r>
            <a:r>
              <a:rPr lang="en-US" sz="1200" kern="0" dirty="0">
                <a:solidFill>
                  <a:srgbClr val="FFC000"/>
                </a:solidFill>
              </a:rPr>
              <a:t>s(n)-space uniform </a:t>
            </a:r>
            <a:r>
              <a:rPr lang="en-US" sz="1200" kern="0" dirty="0"/>
              <a:t>if it can be constructed by a det. TM in O(s(n)) space. </a:t>
            </a:r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AD07EC6C-FBF5-4F92-B425-4B20BA58BE2E}"/>
              </a:ext>
            </a:extLst>
          </p:cNvPr>
          <p:cNvGrpSpPr/>
          <p:nvPr/>
        </p:nvGrpSpPr>
        <p:grpSpPr>
          <a:xfrm>
            <a:off x="5808753" y="2237464"/>
            <a:ext cx="2744691" cy="1704913"/>
            <a:chOff x="1827303" y="2885164"/>
            <a:chExt cx="2744691" cy="1704913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457BC03E-FCDC-4640-AAE0-57C2CBAA6390}"/>
                </a:ext>
              </a:extLst>
            </p:cNvPr>
            <p:cNvGrpSpPr/>
            <p:nvPr/>
          </p:nvGrpSpPr>
          <p:grpSpPr>
            <a:xfrm>
              <a:off x="1827303" y="2885164"/>
              <a:ext cx="2744691" cy="1704913"/>
              <a:chOff x="1827303" y="2885164"/>
              <a:chExt cx="2744691" cy="1704913"/>
            </a:xfrm>
          </p:grpSpPr>
          <p:sp>
            <p:nvSpPr>
              <p:cNvPr id="8" name="Text Box 6">
                <a:extLst>
                  <a:ext uri="{FF2B5EF4-FFF2-40B4-BE49-F238E27FC236}">
                    <a16:creationId xmlns:a16="http://schemas.microsoft.com/office/drawing/2014/main" id="{E7334B7B-40DD-42AE-A6D5-2B6B767F8A6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900407" y="3588373"/>
                <a:ext cx="544827" cy="276999"/>
              </a:xfrm>
              <a:prstGeom prst="rect">
                <a:avLst/>
              </a:prstGeom>
              <a:solidFill>
                <a:srgbClr val="FFC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lang="en-US" altLang="en-US" sz="1200" dirty="0">
                    <a:latin typeface="Comic Sans MS" charset="0"/>
                  </a:rPr>
                  <a:t>M</a:t>
                </a:r>
              </a:p>
            </p:txBody>
          </p:sp>
          <p:cxnSp>
            <p:nvCxnSpPr>
              <p:cNvPr id="11" name="直接箭头连接符 69">
                <a:extLst>
                  <a:ext uri="{FF2B5EF4-FFF2-40B4-BE49-F238E27FC236}">
                    <a16:creationId xmlns:a16="http://schemas.microsoft.com/office/drawing/2014/main" id="{725BAC39-44CA-48C7-9E0D-9D15CCAE494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071213" y="3310561"/>
                <a:ext cx="0" cy="164902"/>
              </a:xfrm>
              <a:prstGeom prst="straightConnector1">
                <a:avLst/>
              </a:prstGeom>
              <a:ln w="19050">
                <a:solidFill>
                  <a:srgbClr val="00B05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Connector 11">
                <a:extLst>
                  <a:ext uri="{FF2B5EF4-FFF2-40B4-BE49-F238E27FC236}">
                    <a16:creationId xmlns:a16="http://schemas.microsoft.com/office/drawing/2014/main" id="{E7C188FA-3C98-4C5C-B2AB-20CB7EF200C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071213" y="3475463"/>
                <a:ext cx="1115852" cy="11115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12">
                <a:extLst>
                  <a:ext uri="{FF2B5EF4-FFF2-40B4-BE49-F238E27FC236}">
                    <a16:creationId xmlns:a16="http://schemas.microsoft.com/office/drawing/2014/main" id="{93210943-AC01-489D-AD2C-FAB57610A65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168015" y="3468072"/>
                <a:ext cx="0" cy="120301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CDE1C0AC-E904-4907-B057-CB9986EAEA58}"/>
                  </a:ext>
                </a:extLst>
              </p:cNvPr>
              <p:cNvSpPr txBox="1"/>
              <p:nvPr/>
            </p:nvSpPr>
            <p:spPr>
              <a:xfrm>
                <a:off x="2777878" y="4313078"/>
                <a:ext cx="686406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/>
                  <a:t>O(s(n))</a:t>
                </a:r>
              </a:p>
            </p:txBody>
          </p:sp>
          <p:cxnSp>
            <p:nvCxnSpPr>
              <p:cNvPr id="16" name="Straight Arrow Connector 15">
                <a:extLst>
                  <a:ext uri="{FF2B5EF4-FFF2-40B4-BE49-F238E27FC236}">
                    <a16:creationId xmlns:a16="http://schemas.microsoft.com/office/drawing/2014/main" id="{555C9965-EEDA-44AB-BB6D-F853946AFE1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326851" y="3032832"/>
                <a:ext cx="1245143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Straight Arrow Connector 16">
                <a:extLst>
                  <a:ext uri="{FF2B5EF4-FFF2-40B4-BE49-F238E27FC236}">
                    <a16:creationId xmlns:a16="http://schemas.microsoft.com/office/drawing/2014/main" id="{69990F71-F7A1-43F6-B17B-2EB6081B26C2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827304" y="3032832"/>
                <a:ext cx="1244035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Straight Arrow Connector 17">
                <a:extLst>
                  <a:ext uri="{FF2B5EF4-FFF2-40B4-BE49-F238E27FC236}">
                    <a16:creationId xmlns:a16="http://schemas.microsoft.com/office/drawing/2014/main" id="{2571EBF2-505E-4320-88DA-E3C9D7A3333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428342" y="4451577"/>
                <a:ext cx="343546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Straight Arrow Connector 18">
                <a:extLst>
                  <a:ext uri="{FF2B5EF4-FFF2-40B4-BE49-F238E27FC236}">
                    <a16:creationId xmlns:a16="http://schemas.microsoft.com/office/drawing/2014/main" id="{573218D1-041C-4BB7-BDD6-1EE34C4287D4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2380304" y="4451577"/>
                <a:ext cx="394823" cy="2205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9067559F-D4EF-44AB-B9FF-4537BB4549F0}"/>
                  </a:ext>
                </a:extLst>
              </p:cNvPr>
              <p:cNvSpPr/>
              <p:nvPr/>
            </p:nvSpPr>
            <p:spPr>
              <a:xfrm>
                <a:off x="1827303" y="3156206"/>
                <a:ext cx="2744691" cy="164902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solidFill>
                      <a:schemeClr val="tx1"/>
                    </a:solidFill>
                  </a:rPr>
                  <a:t>x</a:t>
                </a:r>
                <a:endParaRPr lang="en-US" sz="1600" baseline="-250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1A730D0B-9E40-4AA5-946B-103620D38549}"/>
                  </a:ext>
                </a:extLst>
              </p:cNvPr>
              <p:cNvSpPr/>
              <p:nvPr/>
            </p:nvSpPr>
            <p:spPr>
              <a:xfrm>
                <a:off x="2380304" y="4148176"/>
                <a:ext cx="1391584" cy="164902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 baseline="-25000" dirty="0"/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1BECB956-01D3-4DFD-974B-3EF490328A11}"/>
                  </a:ext>
                </a:extLst>
              </p:cNvPr>
              <p:cNvSpPr txBox="1"/>
              <p:nvPr/>
            </p:nvSpPr>
            <p:spPr>
              <a:xfrm>
                <a:off x="3064034" y="2885164"/>
                <a:ext cx="271228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/>
                  <a:t>n</a:t>
                </a:r>
              </a:p>
            </p:txBody>
          </p:sp>
        </p:grp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76DCFBB0-F37F-4343-8FB9-606C98B5B636}"/>
                </a:ext>
              </a:extLst>
            </p:cNvPr>
            <p:cNvCxnSpPr>
              <a:cxnSpLocks/>
            </p:cNvCxnSpPr>
            <p:nvPr/>
          </p:nvCxnSpPr>
          <p:spPr>
            <a:xfrm>
              <a:off x="3158490" y="3858597"/>
              <a:ext cx="0" cy="120301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C0E19809-649A-4DE0-9E10-9BEB67E5F94B}"/>
                </a:ext>
              </a:extLst>
            </p:cNvPr>
            <p:cNvCxnSpPr>
              <a:cxnSpLocks/>
            </p:cNvCxnSpPr>
            <p:nvPr/>
          </p:nvCxnSpPr>
          <p:spPr>
            <a:xfrm>
              <a:off x="2490573" y="3967167"/>
              <a:ext cx="677442" cy="4185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箭头连接符 69">
              <a:extLst>
                <a:ext uri="{FF2B5EF4-FFF2-40B4-BE49-F238E27FC236}">
                  <a16:creationId xmlns:a16="http://schemas.microsoft.com/office/drawing/2014/main" id="{8B80D57F-C266-4F5E-B1F3-B1E1CAC2DCF4}"/>
                </a:ext>
              </a:extLst>
            </p:cNvPr>
            <p:cNvCxnSpPr>
              <a:cxnSpLocks/>
            </p:cNvCxnSpPr>
            <p:nvPr/>
          </p:nvCxnSpPr>
          <p:spPr>
            <a:xfrm>
              <a:off x="2499838" y="3962825"/>
              <a:ext cx="0" cy="185815"/>
            </a:xfrm>
            <a:prstGeom prst="straightConnector1">
              <a:avLst/>
            </a:prstGeom>
            <a:ln w="19050">
              <a:solidFill>
                <a:srgbClr val="00B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8" name="Content Placeholder 2">
            <a:extLst>
              <a:ext uri="{FF2B5EF4-FFF2-40B4-BE49-F238E27FC236}">
                <a16:creationId xmlns:a16="http://schemas.microsoft.com/office/drawing/2014/main" id="{32698C45-A5EC-46E1-8915-A107E7D19F87}"/>
              </a:ext>
            </a:extLst>
          </p:cNvPr>
          <p:cNvSpPr txBox="1">
            <a:spLocks/>
          </p:cNvSpPr>
          <p:nvPr/>
        </p:nvSpPr>
        <p:spPr bwMode="auto">
          <a:xfrm>
            <a:off x="707997" y="2307303"/>
            <a:ext cx="4845244" cy="3840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kern="0" dirty="0">
                <a:solidFill>
                  <a:srgbClr val="FF0000"/>
                </a:solidFill>
              </a:rPr>
              <a:t>Proof.</a:t>
            </a:r>
            <a:r>
              <a:rPr lang="en-US" sz="1800" kern="0" dirty="0"/>
              <a:t> There are N=2</a:t>
            </a:r>
            <a:r>
              <a:rPr lang="en-US" sz="1800" kern="0" baseline="30000" dirty="0"/>
              <a:t>O(s(n)) </a:t>
            </a:r>
            <a:r>
              <a:rPr lang="en-US" sz="1800" kern="0" dirty="0"/>
              <a:t>different configs. </a:t>
            </a:r>
          </a:p>
        </p:txBody>
      </p:sp>
      <p:sp>
        <p:nvSpPr>
          <p:cNvPr id="26" name="Content Placeholder 2">
            <a:extLst>
              <a:ext uri="{FF2B5EF4-FFF2-40B4-BE49-F238E27FC236}">
                <a16:creationId xmlns:a16="http://schemas.microsoft.com/office/drawing/2014/main" id="{ED3C0C20-59DB-4EDA-9F30-FE6563301497}"/>
              </a:ext>
            </a:extLst>
          </p:cNvPr>
          <p:cNvSpPr txBox="1">
            <a:spLocks/>
          </p:cNvSpPr>
          <p:nvPr/>
        </p:nvSpPr>
        <p:spPr bwMode="auto">
          <a:xfrm>
            <a:off x="722114" y="3610703"/>
            <a:ext cx="5164336" cy="641548"/>
          </a:xfrm>
          <a:prstGeom prst="rect">
            <a:avLst/>
          </a:prstGeom>
          <a:solidFill>
            <a:schemeClr val="bg1"/>
          </a:solidFill>
          <a:ln w="9525">
            <a:solidFill>
              <a:srgbClr val="000000"/>
            </a:solidFill>
            <a:miter lim="800000"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kern="0" dirty="0"/>
              <a:t>The TM M accepts x </a:t>
            </a:r>
            <a:r>
              <a:rPr lang="en-US" sz="1800" kern="0" dirty="0" err="1"/>
              <a:t>iff</a:t>
            </a:r>
            <a:r>
              <a:rPr lang="en-US" sz="1800" kern="0" dirty="0"/>
              <a:t> there is a path in G</a:t>
            </a:r>
            <a:r>
              <a:rPr lang="en-US" sz="1800" kern="0" baseline="-25000" dirty="0"/>
              <a:t>M</a:t>
            </a:r>
            <a:r>
              <a:rPr lang="en-US" sz="1800" kern="0" dirty="0"/>
              <a:t>(x) from the initial config to an accepting config. </a:t>
            </a:r>
          </a:p>
        </p:txBody>
      </p:sp>
      <p:sp>
        <p:nvSpPr>
          <p:cNvPr id="28" name="Content Placeholder 2">
            <a:extLst>
              <a:ext uri="{FF2B5EF4-FFF2-40B4-BE49-F238E27FC236}">
                <a16:creationId xmlns:a16="http://schemas.microsoft.com/office/drawing/2014/main" id="{FF3E70CE-25E2-425B-B55A-EB43DE9389E8}"/>
              </a:ext>
            </a:extLst>
          </p:cNvPr>
          <p:cNvSpPr txBox="1">
            <a:spLocks/>
          </p:cNvSpPr>
          <p:nvPr/>
        </p:nvSpPr>
        <p:spPr bwMode="auto">
          <a:xfrm>
            <a:off x="722114" y="4364195"/>
            <a:ext cx="7736086" cy="641548"/>
          </a:xfrm>
          <a:prstGeom prst="rect">
            <a:avLst/>
          </a:prstGeom>
          <a:solidFill>
            <a:srgbClr val="FFFF00"/>
          </a:solidFill>
          <a:ln w="9525">
            <a:solidFill>
              <a:srgbClr val="000000"/>
            </a:solidFill>
            <a:miter lim="800000"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kern="0" dirty="0">
                <a:solidFill>
                  <a:srgbClr val="FF3300"/>
                </a:solidFill>
              </a:rPr>
              <a:t>The Reachability Problem:</a:t>
            </a:r>
            <a:r>
              <a:rPr lang="en-US" sz="1800" kern="0" dirty="0"/>
              <a:t> </a:t>
            </a:r>
          </a:p>
          <a:p>
            <a:pPr marL="0" indent="0">
              <a:buNone/>
            </a:pPr>
            <a:r>
              <a:rPr lang="en-US" sz="1800" kern="0" dirty="0"/>
              <a:t>Given a graph G, and two vertices s and t, is there a path from s to t in G?</a:t>
            </a:r>
          </a:p>
        </p:txBody>
      </p:sp>
      <p:sp>
        <p:nvSpPr>
          <p:cNvPr id="29" name="Content Placeholder 2">
            <a:extLst>
              <a:ext uri="{FF2B5EF4-FFF2-40B4-BE49-F238E27FC236}">
                <a16:creationId xmlns:a16="http://schemas.microsoft.com/office/drawing/2014/main" id="{140896FC-2327-4BBE-832E-D67B6188F8A5}"/>
              </a:ext>
            </a:extLst>
          </p:cNvPr>
          <p:cNvSpPr txBox="1">
            <a:spLocks/>
          </p:cNvSpPr>
          <p:nvPr/>
        </p:nvSpPr>
        <p:spPr bwMode="auto">
          <a:xfrm>
            <a:off x="709239" y="2630233"/>
            <a:ext cx="4853263" cy="9243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kern="0" dirty="0"/>
              <a:t>When an input x is given, we can construct a graph </a:t>
            </a:r>
            <a:r>
              <a:rPr lang="en-US" sz="1800" kern="0" dirty="0">
                <a:solidFill>
                  <a:srgbClr val="FF0000"/>
                </a:solidFill>
              </a:rPr>
              <a:t>G</a:t>
            </a:r>
            <a:r>
              <a:rPr lang="en-US" sz="1800" kern="0" baseline="-25000" dirty="0">
                <a:solidFill>
                  <a:srgbClr val="FF0000"/>
                </a:solidFill>
              </a:rPr>
              <a:t>M</a:t>
            </a:r>
            <a:r>
              <a:rPr lang="en-US" sz="1800" kern="0" dirty="0">
                <a:solidFill>
                  <a:srgbClr val="FF0000"/>
                </a:solidFill>
              </a:rPr>
              <a:t>(x)</a:t>
            </a:r>
            <a:r>
              <a:rPr lang="en-US" sz="1800" kern="0" dirty="0"/>
              <a:t>, whose vertices are the configs of M, and edges are for one-step moves of M.  </a:t>
            </a:r>
          </a:p>
        </p:txBody>
      </p:sp>
    </p:spTree>
    <p:extLst>
      <p:ext uri="{BB962C8B-B14F-4D97-AF65-F5344CB8AC3E}">
        <p14:creationId xmlns:p14="http://schemas.microsoft.com/office/powerpoint/2010/main" val="196594271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>
            <a:extLst>
              <a:ext uri="{FF2B5EF4-FFF2-40B4-BE49-F238E27FC236}">
                <a16:creationId xmlns:a16="http://schemas.microsoft.com/office/drawing/2014/main" id="{374E9378-E032-42FE-B43F-447CF620C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855" y="253920"/>
            <a:ext cx="8229600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Space Complexity and Circuit Families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114057E3-878F-41FA-B689-29B927AAE10F}"/>
              </a:ext>
            </a:extLst>
          </p:cNvPr>
          <p:cNvSpPr txBox="1">
            <a:spLocks/>
          </p:cNvSpPr>
          <p:nvPr/>
        </p:nvSpPr>
        <p:spPr bwMode="auto">
          <a:xfrm>
            <a:off x="722114" y="1320793"/>
            <a:ext cx="7594997" cy="1049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Theorem.</a:t>
            </a:r>
            <a:r>
              <a:rPr lang="en-US" sz="2000" kern="0" dirty="0"/>
              <a:t> For s(n) = </a:t>
            </a:r>
            <a:r>
              <a:rPr lang="el-GR" sz="2000" kern="0" dirty="0"/>
              <a:t>Ω</a:t>
            </a:r>
            <a:r>
              <a:rPr lang="en-US" sz="2000" kern="0" dirty="0"/>
              <a:t>(log n), if a language L is in </a:t>
            </a:r>
            <a:r>
              <a:rPr lang="en-US" sz="2000" kern="0" dirty="0">
                <a:solidFill>
                  <a:srgbClr val="FFC000"/>
                </a:solidFill>
              </a:rPr>
              <a:t>NSPACE(s(n))</a:t>
            </a:r>
            <a:r>
              <a:rPr lang="en-US" sz="2000" kern="0" dirty="0"/>
              <a:t>, then L is accepted by an s(n)-space uniform circuit family of depth O(s</a:t>
            </a:r>
            <a:r>
              <a:rPr lang="en-US" sz="2000" kern="0" baseline="30000" dirty="0"/>
              <a:t>2</a:t>
            </a:r>
            <a:r>
              <a:rPr lang="en-US" sz="2000" kern="0" dirty="0"/>
              <a:t>(n)). 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459359E9-5140-41E0-897A-34D37AF4A3A5}"/>
              </a:ext>
            </a:extLst>
          </p:cNvPr>
          <p:cNvSpPr txBox="1">
            <a:spLocks/>
          </p:cNvSpPr>
          <p:nvPr/>
        </p:nvSpPr>
        <p:spPr bwMode="auto">
          <a:xfrm>
            <a:off x="848914" y="923290"/>
            <a:ext cx="7085411" cy="32005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200" kern="0" dirty="0">
                <a:solidFill>
                  <a:srgbClr val="FF0000"/>
                </a:solidFill>
              </a:rPr>
              <a:t>Definition. </a:t>
            </a:r>
            <a:r>
              <a:rPr lang="en-US" sz="1200" kern="0" dirty="0"/>
              <a:t>A circuit family is </a:t>
            </a:r>
            <a:r>
              <a:rPr lang="en-US" sz="1200" kern="0" dirty="0">
                <a:solidFill>
                  <a:srgbClr val="FFC000"/>
                </a:solidFill>
              </a:rPr>
              <a:t>s(n)-space uniform </a:t>
            </a:r>
            <a:r>
              <a:rPr lang="en-US" sz="1200" kern="0" dirty="0"/>
              <a:t>if it can be constructed by a det. TM in O(s(n)) space. </a:t>
            </a:r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AD07EC6C-FBF5-4F92-B425-4B20BA58BE2E}"/>
              </a:ext>
            </a:extLst>
          </p:cNvPr>
          <p:cNvGrpSpPr/>
          <p:nvPr/>
        </p:nvGrpSpPr>
        <p:grpSpPr>
          <a:xfrm>
            <a:off x="5808753" y="2237464"/>
            <a:ext cx="2744691" cy="1704913"/>
            <a:chOff x="1827303" y="2885164"/>
            <a:chExt cx="2744691" cy="1704913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457BC03E-FCDC-4640-AAE0-57C2CBAA6390}"/>
                </a:ext>
              </a:extLst>
            </p:cNvPr>
            <p:cNvGrpSpPr/>
            <p:nvPr/>
          </p:nvGrpSpPr>
          <p:grpSpPr>
            <a:xfrm>
              <a:off x="1827303" y="2885164"/>
              <a:ext cx="2744691" cy="1704913"/>
              <a:chOff x="1827303" y="2885164"/>
              <a:chExt cx="2744691" cy="1704913"/>
            </a:xfrm>
          </p:grpSpPr>
          <p:sp>
            <p:nvSpPr>
              <p:cNvPr id="8" name="Text Box 6">
                <a:extLst>
                  <a:ext uri="{FF2B5EF4-FFF2-40B4-BE49-F238E27FC236}">
                    <a16:creationId xmlns:a16="http://schemas.microsoft.com/office/drawing/2014/main" id="{E7334B7B-40DD-42AE-A6D5-2B6B767F8A6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900407" y="3588373"/>
                <a:ext cx="544827" cy="276999"/>
              </a:xfrm>
              <a:prstGeom prst="rect">
                <a:avLst/>
              </a:prstGeom>
              <a:solidFill>
                <a:srgbClr val="FFC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lang="en-US" altLang="en-US" sz="1200" dirty="0">
                    <a:latin typeface="Comic Sans MS" charset="0"/>
                  </a:rPr>
                  <a:t>M</a:t>
                </a:r>
              </a:p>
            </p:txBody>
          </p:sp>
          <p:cxnSp>
            <p:nvCxnSpPr>
              <p:cNvPr id="11" name="直接箭头连接符 69">
                <a:extLst>
                  <a:ext uri="{FF2B5EF4-FFF2-40B4-BE49-F238E27FC236}">
                    <a16:creationId xmlns:a16="http://schemas.microsoft.com/office/drawing/2014/main" id="{725BAC39-44CA-48C7-9E0D-9D15CCAE494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071213" y="3310561"/>
                <a:ext cx="0" cy="164902"/>
              </a:xfrm>
              <a:prstGeom prst="straightConnector1">
                <a:avLst/>
              </a:prstGeom>
              <a:ln w="19050">
                <a:solidFill>
                  <a:srgbClr val="00B05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Connector 11">
                <a:extLst>
                  <a:ext uri="{FF2B5EF4-FFF2-40B4-BE49-F238E27FC236}">
                    <a16:creationId xmlns:a16="http://schemas.microsoft.com/office/drawing/2014/main" id="{E7C188FA-3C98-4C5C-B2AB-20CB7EF200C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071213" y="3475463"/>
                <a:ext cx="1115852" cy="11115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12">
                <a:extLst>
                  <a:ext uri="{FF2B5EF4-FFF2-40B4-BE49-F238E27FC236}">
                    <a16:creationId xmlns:a16="http://schemas.microsoft.com/office/drawing/2014/main" id="{93210943-AC01-489D-AD2C-FAB57610A65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168015" y="3468072"/>
                <a:ext cx="0" cy="120301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CDE1C0AC-E904-4907-B057-CB9986EAEA58}"/>
                  </a:ext>
                </a:extLst>
              </p:cNvPr>
              <p:cNvSpPr txBox="1"/>
              <p:nvPr/>
            </p:nvSpPr>
            <p:spPr>
              <a:xfrm>
                <a:off x="2777878" y="4313078"/>
                <a:ext cx="686406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/>
                  <a:t>O(s(n))</a:t>
                </a:r>
              </a:p>
            </p:txBody>
          </p:sp>
          <p:cxnSp>
            <p:nvCxnSpPr>
              <p:cNvPr id="16" name="Straight Arrow Connector 15">
                <a:extLst>
                  <a:ext uri="{FF2B5EF4-FFF2-40B4-BE49-F238E27FC236}">
                    <a16:creationId xmlns:a16="http://schemas.microsoft.com/office/drawing/2014/main" id="{555C9965-EEDA-44AB-BB6D-F853946AFE1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326851" y="3032832"/>
                <a:ext cx="1245143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Straight Arrow Connector 16">
                <a:extLst>
                  <a:ext uri="{FF2B5EF4-FFF2-40B4-BE49-F238E27FC236}">
                    <a16:creationId xmlns:a16="http://schemas.microsoft.com/office/drawing/2014/main" id="{69990F71-F7A1-43F6-B17B-2EB6081B26C2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827304" y="3032832"/>
                <a:ext cx="1244035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Straight Arrow Connector 17">
                <a:extLst>
                  <a:ext uri="{FF2B5EF4-FFF2-40B4-BE49-F238E27FC236}">
                    <a16:creationId xmlns:a16="http://schemas.microsoft.com/office/drawing/2014/main" id="{2571EBF2-505E-4320-88DA-E3C9D7A3333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428342" y="4451577"/>
                <a:ext cx="343546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Straight Arrow Connector 18">
                <a:extLst>
                  <a:ext uri="{FF2B5EF4-FFF2-40B4-BE49-F238E27FC236}">
                    <a16:creationId xmlns:a16="http://schemas.microsoft.com/office/drawing/2014/main" id="{573218D1-041C-4BB7-BDD6-1EE34C4287D4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2380304" y="4451577"/>
                <a:ext cx="394823" cy="2205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9067559F-D4EF-44AB-B9FF-4537BB4549F0}"/>
                  </a:ext>
                </a:extLst>
              </p:cNvPr>
              <p:cNvSpPr/>
              <p:nvPr/>
            </p:nvSpPr>
            <p:spPr>
              <a:xfrm>
                <a:off x="1827303" y="3156206"/>
                <a:ext cx="2744691" cy="164902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solidFill>
                      <a:schemeClr val="tx1"/>
                    </a:solidFill>
                  </a:rPr>
                  <a:t>x</a:t>
                </a:r>
                <a:endParaRPr lang="en-US" sz="1600" baseline="-250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1A730D0B-9E40-4AA5-946B-103620D38549}"/>
                  </a:ext>
                </a:extLst>
              </p:cNvPr>
              <p:cNvSpPr/>
              <p:nvPr/>
            </p:nvSpPr>
            <p:spPr>
              <a:xfrm>
                <a:off x="2380304" y="4148176"/>
                <a:ext cx="1391584" cy="164902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 baseline="-25000" dirty="0"/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1BECB956-01D3-4DFD-974B-3EF490328A11}"/>
                  </a:ext>
                </a:extLst>
              </p:cNvPr>
              <p:cNvSpPr txBox="1"/>
              <p:nvPr/>
            </p:nvSpPr>
            <p:spPr>
              <a:xfrm>
                <a:off x="3064034" y="2885164"/>
                <a:ext cx="271228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/>
                  <a:t>n</a:t>
                </a:r>
              </a:p>
            </p:txBody>
          </p:sp>
        </p:grp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76DCFBB0-F37F-4343-8FB9-606C98B5B636}"/>
                </a:ext>
              </a:extLst>
            </p:cNvPr>
            <p:cNvCxnSpPr>
              <a:cxnSpLocks/>
            </p:cNvCxnSpPr>
            <p:nvPr/>
          </p:nvCxnSpPr>
          <p:spPr>
            <a:xfrm>
              <a:off x="3158490" y="3858597"/>
              <a:ext cx="0" cy="120301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C0E19809-649A-4DE0-9E10-9BEB67E5F94B}"/>
                </a:ext>
              </a:extLst>
            </p:cNvPr>
            <p:cNvCxnSpPr>
              <a:cxnSpLocks/>
            </p:cNvCxnSpPr>
            <p:nvPr/>
          </p:nvCxnSpPr>
          <p:spPr>
            <a:xfrm>
              <a:off x="2490573" y="3967167"/>
              <a:ext cx="677442" cy="4185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箭头连接符 69">
              <a:extLst>
                <a:ext uri="{FF2B5EF4-FFF2-40B4-BE49-F238E27FC236}">
                  <a16:creationId xmlns:a16="http://schemas.microsoft.com/office/drawing/2014/main" id="{8B80D57F-C266-4F5E-B1F3-B1E1CAC2DCF4}"/>
                </a:ext>
              </a:extLst>
            </p:cNvPr>
            <p:cNvCxnSpPr>
              <a:cxnSpLocks/>
            </p:cNvCxnSpPr>
            <p:nvPr/>
          </p:nvCxnSpPr>
          <p:spPr>
            <a:xfrm>
              <a:off x="2499838" y="3962825"/>
              <a:ext cx="0" cy="185815"/>
            </a:xfrm>
            <a:prstGeom prst="straightConnector1">
              <a:avLst/>
            </a:prstGeom>
            <a:ln w="19050">
              <a:solidFill>
                <a:srgbClr val="00B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8" name="Content Placeholder 2">
            <a:extLst>
              <a:ext uri="{FF2B5EF4-FFF2-40B4-BE49-F238E27FC236}">
                <a16:creationId xmlns:a16="http://schemas.microsoft.com/office/drawing/2014/main" id="{32698C45-A5EC-46E1-8915-A107E7D19F87}"/>
              </a:ext>
            </a:extLst>
          </p:cNvPr>
          <p:cNvSpPr txBox="1">
            <a:spLocks/>
          </p:cNvSpPr>
          <p:nvPr/>
        </p:nvSpPr>
        <p:spPr bwMode="auto">
          <a:xfrm>
            <a:off x="707997" y="2307303"/>
            <a:ext cx="4845244" cy="3840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kern="0" dirty="0">
                <a:solidFill>
                  <a:srgbClr val="FF0000"/>
                </a:solidFill>
              </a:rPr>
              <a:t>Proof.</a:t>
            </a:r>
            <a:r>
              <a:rPr lang="en-US" sz="1800" kern="0" dirty="0"/>
              <a:t> There are N=2</a:t>
            </a:r>
            <a:r>
              <a:rPr lang="en-US" sz="1800" kern="0" baseline="30000" dirty="0"/>
              <a:t>O(s(n)) </a:t>
            </a:r>
            <a:r>
              <a:rPr lang="en-US" sz="1800" kern="0" dirty="0"/>
              <a:t>different configs. </a:t>
            </a:r>
          </a:p>
        </p:txBody>
      </p:sp>
      <p:sp>
        <p:nvSpPr>
          <p:cNvPr id="26" name="Content Placeholder 2">
            <a:extLst>
              <a:ext uri="{FF2B5EF4-FFF2-40B4-BE49-F238E27FC236}">
                <a16:creationId xmlns:a16="http://schemas.microsoft.com/office/drawing/2014/main" id="{ED3C0C20-59DB-4EDA-9F30-FE6563301497}"/>
              </a:ext>
            </a:extLst>
          </p:cNvPr>
          <p:cNvSpPr txBox="1">
            <a:spLocks/>
          </p:cNvSpPr>
          <p:nvPr/>
        </p:nvSpPr>
        <p:spPr bwMode="auto">
          <a:xfrm>
            <a:off x="722114" y="3610703"/>
            <a:ext cx="5164336" cy="641548"/>
          </a:xfrm>
          <a:prstGeom prst="rect">
            <a:avLst/>
          </a:prstGeom>
          <a:solidFill>
            <a:schemeClr val="bg1"/>
          </a:solidFill>
          <a:ln w="9525">
            <a:solidFill>
              <a:srgbClr val="000000"/>
            </a:solidFill>
            <a:miter lim="800000"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kern="0" dirty="0"/>
              <a:t>The TM M accepts x </a:t>
            </a:r>
            <a:r>
              <a:rPr lang="en-US" sz="1800" kern="0" dirty="0" err="1"/>
              <a:t>iff</a:t>
            </a:r>
            <a:r>
              <a:rPr lang="en-US" sz="1800" kern="0" dirty="0"/>
              <a:t> there is a path in G</a:t>
            </a:r>
            <a:r>
              <a:rPr lang="en-US" sz="1800" kern="0" baseline="-25000" dirty="0"/>
              <a:t>M</a:t>
            </a:r>
            <a:r>
              <a:rPr lang="en-US" sz="1800" kern="0" dirty="0"/>
              <a:t>(x) from the initial config to an accepting config.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Content Placeholder 2">
                <a:extLst>
                  <a:ext uri="{FF2B5EF4-FFF2-40B4-BE49-F238E27FC236}">
                    <a16:creationId xmlns:a16="http://schemas.microsoft.com/office/drawing/2014/main" id="{E2F31DAE-2C7E-4C18-918D-99C239F0AF1A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649258" y="5079588"/>
                <a:ext cx="7667853" cy="135304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1800" kern="0" dirty="0"/>
                  <a:t>How do we solve this?</a:t>
                </a:r>
              </a:p>
              <a:p>
                <a:pPr marL="0" indent="0">
                  <a:buNone/>
                </a:pPr>
                <a:r>
                  <a:rPr lang="en-US" sz="1800" kern="0" dirty="0"/>
                  <a:t>1. Construct the </a:t>
                </a:r>
                <a:r>
                  <a:rPr lang="en-US" sz="1800" kern="0" dirty="0" err="1"/>
                  <a:t>N</a:t>
                </a:r>
                <a14:m>
                  <m:oMath xmlns:m="http://schemas.openxmlformats.org/officeDocument/2006/math">
                    <m:r>
                      <a:rPr lang="en-US" sz="1800" b="0" i="1" kern="0" dirty="0" smtClean="0">
                        <a:latin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1800" kern="0" dirty="0"/>
                  <a:t>N adjacency matrix A for G; (N=2</a:t>
                </a:r>
                <a:r>
                  <a:rPr lang="en-US" sz="1800" kern="0" baseline="30000" dirty="0"/>
                  <a:t>O(s(n)) </a:t>
                </a:r>
                <a:r>
                  <a:rPr lang="en-US" sz="1800" kern="0" dirty="0"/>
                  <a:t>in our case) </a:t>
                </a:r>
              </a:p>
              <a:p>
                <a:pPr marL="0" indent="0">
                  <a:buNone/>
                </a:pPr>
                <a:r>
                  <a:rPr lang="en-US" sz="1800" kern="0" dirty="0"/>
                  <a:t>2. Compute the transitive closure A* = I + A + A</a:t>
                </a:r>
                <a:r>
                  <a:rPr lang="en-US" sz="1800" kern="0" baseline="30000" dirty="0"/>
                  <a:t>2</a:t>
                </a:r>
                <a:r>
                  <a:rPr lang="en-US" sz="1800" kern="0" dirty="0"/>
                  <a:t> + ⸱⸱⸱ + A</a:t>
                </a:r>
                <a:r>
                  <a:rPr lang="en-US" sz="1800" kern="0" baseline="30000" dirty="0"/>
                  <a:t>N</a:t>
                </a:r>
                <a:r>
                  <a:rPr lang="en-US" sz="1800" kern="0" dirty="0"/>
                  <a:t>. </a:t>
                </a:r>
              </a:p>
              <a:p>
                <a:pPr marL="0" indent="0">
                  <a:buNone/>
                </a:pPr>
                <a:r>
                  <a:rPr lang="en-US" sz="1800" kern="0" dirty="0"/>
                  <a:t>3. YES if and only if A*[s, t] = 1.</a:t>
                </a:r>
              </a:p>
            </p:txBody>
          </p:sp>
        </mc:Choice>
        <mc:Fallback xmlns="">
          <p:sp>
            <p:nvSpPr>
              <p:cNvPr id="27" name="Content Placeholder 2">
                <a:extLst>
                  <a:ext uri="{FF2B5EF4-FFF2-40B4-BE49-F238E27FC236}">
                    <a16:creationId xmlns:a16="http://schemas.microsoft.com/office/drawing/2014/main" id="{E2F31DAE-2C7E-4C18-918D-99C239F0AF1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49258" y="5079588"/>
                <a:ext cx="7667853" cy="1353042"/>
              </a:xfrm>
              <a:prstGeom prst="rect">
                <a:avLst/>
              </a:prstGeom>
              <a:blipFill>
                <a:blip r:embed="rId3"/>
                <a:stretch>
                  <a:fillRect l="-716" t="-2252" b="-7207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Content Placeholder 2">
            <a:extLst>
              <a:ext uri="{FF2B5EF4-FFF2-40B4-BE49-F238E27FC236}">
                <a16:creationId xmlns:a16="http://schemas.microsoft.com/office/drawing/2014/main" id="{FF3E70CE-25E2-425B-B55A-EB43DE9389E8}"/>
              </a:ext>
            </a:extLst>
          </p:cNvPr>
          <p:cNvSpPr txBox="1">
            <a:spLocks/>
          </p:cNvSpPr>
          <p:nvPr/>
        </p:nvSpPr>
        <p:spPr bwMode="auto">
          <a:xfrm>
            <a:off x="722114" y="4364195"/>
            <a:ext cx="7736086" cy="641548"/>
          </a:xfrm>
          <a:prstGeom prst="rect">
            <a:avLst/>
          </a:prstGeom>
          <a:solidFill>
            <a:srgbClr val="FFFF00"/>
          </a:solidFill>
          <a:ln w="9525">
            <a:solidFill>
              <a:srgbClr val="000000"/>
            </a:solidFill>
            <a:miter lim="800000"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kern="0" dirty="0">
                <a:solidFill>
                  <a:srgbClr val="FF3300"/>
                </a:solidFill>
              </a:rPr>
              <a:t>The Reachability Problem:</a:t>
            </a:r>
            <a:r>
              <a:rPr lang="en-US" sz="1800" kern="0" dirty="0"/>
              <a:t> </a:t>
            </a:r>
          </a:p>
          <a:p>
            <a:pPr marL="0" indent="0">
              <a:buNone/>
            </a:pPr>
            <a:r>
              <a:rPr lang="en-US" sz="1800" kern="0" dirty="0"/>
              <a:t>Given a graph G, and two vertices s and t, is there a path from s to t in G?</a:t>
            </a:r>
          </a:p>
        </p:txBody>
      </p:sp>
      <p:sp>
        <p:nvSpPr>
          <p:cNvPr id="29" name="Content Placeholder 2">
            <a:extLst>
              <a:ext uri="{FF2B5EF4-FFF2-40B4-BE49-F238E27FC236}">
                <a16:creationId xmlns:a16="http://schemas.microsoft.com/office/drawing/2014/main" id="{625C7927-2F1F-43EE-B8FF-5333C1DC2292}"/>
              </a:ext>
            </a:extLst>
          </p:cNvPr>
          <p:cNvSpPr txBox="1">
            <a:spLocks/>
          </p:cNvSpPr>
          <p:nvPr/>
        </p:nvSpPr>
        <p:spPr bwMode="auto">
          <a:xfrm>
            <a:off x="709239" y="2630233"/>
            <a:ext cx="4853263" cy="9243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kern="0" dirty="0"/>
              <a:t>When an input x is given, we can construct a graph </a:t>
            </a:r>
            <a:r>
              <a:rPr lang="en-US" sz="1800" kern="0" dirty="0">
                <a:solidFill>
                  <a:srgbClr val="FF0000"/>
                </a:solidFill>
              </a:rPr>
              <a:t>G</a:t>
            </a:r>
            <a:r>
              <a:rPr lang="en-US" sz="1800" kern="0" baseline="-25000" dirty="0">
                <a:solidFill>
                  <a:srgbClr val="FF0000"/>
                </a:solidFill>
              </a:rPr>
              <a:t>M</a:t>
            </a:r>
            <a:r>
              <a:rPr lang="en-US" sz="1800" kern="0" dirty="0">
                <a:solidFill>
                  <a:srgbClr val="FF0000"/>
                </a:solidFill>
              </a:rPr>
              <a:t>(x)</a:t>
            </a:r>
            <a:r>
              <a:rPr lang="en-US" sz="1800" kern="0" dirty="0"/>
              <a:t>, whose vertices are the configs of M, and edges are for one-step moves of M.  </a:t>
            </a:r>
          </a:p>
        </p:txBody>
      </p:sp>
    </p:spTree>
    <p:extLst>
      <p:ext uri="{BB962C8B-B14F-4D97-AF65-F5344CB8AC3E}">
        <p14:creationId xmlns:p14="http://schemas.microsoft.com/office/powerpoint/2010/main" val="96755778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>
            <a:extLst>
              <a:ext uri="{FF2B5EF4-FFF2-40B4-BE49-F238E27FC236}">
                <a16:creationId xmlns:a16="http://schemas.microsoft.com/office/drawing/2014/main" id="{374E9378-E032-42FE-B43F-447CF620C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855" y="253920"/>
            <a:ext cx="8229600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Space Complexity and Circuit Families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459359E9-5140-41E0-897A-34D37AF4A3A5}"/>
              </a:ext>
            </a:extLst>
          </p:cNvPr>
          <p:cNvSpPr txBox="1">
            <a:spLocks/>
          </p:cNvSpPr>
          <p:nvPr/>
        </p:nvSpPr>
        <p:spPr bwMode="auto">
          <a:xfrm>
            <a:off x="848914" y="923290"/>
            <a:ext cx="7085411" cy="32005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200" kern="0" dirty="0">
                <a:solidFill>
                  <a:srgbClr val="FF0000"/>
                </a:solidFill>
              </a:rPr>
              <a:t>Definition. </a:t>
            </a:r>
            <a:r>
              <a:rPr lang="en-US" sz="1200" kern="0" dirty="0"/>
              <a:t>A circuit family is </a:t>
            </a:r>
            <a:r>
              <a:rPr lang="en-US" sz="1200" kern="0" dirty="0">
                <a:solidFill>
                  <a:srgbClr val="FFC000"/>
                </a:solidFill>
              </a:rPr>
              <a:t>s(n)-space uniform </a:t>
            </a:r>
            <a:r>
              <a:rPr lang="en-US" sz="1200" kern="0" dirty="0"/>
              <a:t>if it can be constructed by a det. TM in O(s(n)) space.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2">
                <a:extLst>
                  <a:ext uri="{FF2B5EF4-FFF2-40B4-BE49-F238E27FC236}">
                    <a16:creationId xmlns:a16="http://schemas.microsoft.com/office/drawing/2014/main" id="{61E88EA7-1446-4471-9741-EED6D0D41CB7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774728" y="1402938"/>
                <a:ext cx="7667853" cy="1353042"/>
              </a:xfrm>
              <a:prstGeom prst="rect">
                <a:avLst/>
              </a:prstGeom>
              <a:noFill/>
              <a:ln w="9525">
                <a:solidFill>
                  <a:srgbClr val="00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1800" kern="0" dirty="0"/>
                  <a:t>Solving the Reachability problem (G, s, t).</a:t>
                </a:r>
              </a:p>
              <a:p>
                <a:pPr marL="0" indent="0">
                  <a:buNone/>
                </a:pPr>
                <a:r>
                  <a:rPr lang="en-US" sz="1800" kern="0" dirty="0"/>
                  <a:t>1. Construct the </a:t>
                </a:r>
                <a:r>
                  <a:rPr lang="en-US" sz="1800" kern="0" dirty="0" err="1"/>
                  <a:t>N</a:t>
                </a:r>
                <a14:m>
                  <m:oMath xmlns:m="http://schemas.openxmlformats.org/officeDocument/2006/math">
                    <m:r>
                      <a:rPr lang="en-US" sz="1800" b="0" i="1" kern="0" dirty="0" smtClean="0">
                        <a:latin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1800" kern="0" dirty="0"/>
                  <a:t>N adjacency matrix A for G; </a:t>
                </a:r>
              </a:p>
              <a:p>
                <a:pPr marL="0" indent="0">
                  <a:buNone/>
                </a:pPr>
                <a:r>
                  <a:rPr lang="en-US" sz="1800" kern="0" dirty="0"/>
                  <a:t>2. Compute the transitive closure A* = I + A + A</a:t>
                </a:r>
                <a:r>
                  <a:rPr lang="en-US" sz="1800" kern="0" baseline="30000" dirty="0"/>
                  <a:t>2</a:t>
                </a:r>
                <a:r>
                  <a:rPr lang="en-US" sz="1800" kern="0" dirty="0"/>
                  <a:t> + ⸱⸱⸱ + A</a:t>
                </a:r>
                <a:r>
                  <a:rPr lang="en-US" sz="1800" kern="0" baseline="30000" dirty="0"/>
                  <a:t>N</a:t>
                </a:r>
                <a:r>
                  <a:rPr lang="en-US" sz="1800" kern="0" dirty="0"/>
                  <a:t>. </a:t>
                </a:r>
              </a:p>
              <a:p>
                <a:pPr marL="0" indent="0">
                  <a:buNone/>
                </a:pPr>
                <a:r>
                  <a:rPr lang="en-US" sz="1800" kern="0" dirty="0"/>
                  <a:t>3. YES if and only if A*[s, t] = 1.</a:t>
                </a:r>
              </a:p>
            </p:txBody>
          </p:sp>
        </mc:Choice>
        <mc:Fallback xmlns="">
          <p:sp>
            <p:nvSpPr>
              <p:cNvPr id="7" name="Content Placeholder 2">
                <a:extLst>
                  <a:ext uri="{FF2B5EF4-FFF2-40B4-BE49-F238E27FC236}">
                    <a16:creationId xmlns:a16="http://schemas.microsoft.com/office/drawing/2014/main" id="{61E88EA7-1446-4471-9741-EED6D0D41CB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74728" y="1402938"/>
                <a:ext cx="7667853" cy="1353042"/>
              </a:xfrm>
              <a:prstGeom prst="rect">
                <a:avLst/>
              </a:prstGeom>
              <a:blipFill>
                <a:blip r:embed="rId3"/>
                <a:stretch>
                  <a:fillRect l="-556" t="-1786" b="-6696"/>
                </a:stretch>
              </a:blipFill>
              <a:ln w="9525">
                <a:solidFill>
                  <a:srgbClr val="00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7719166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>
            <a:extLst>
              <a:ext uri="{FF2B5EF4-FFF2-40B4-BE49-F238E27FC236}">
                <a16:creationId xmlns:a16="http://schemas.microsoft.com/office/drawing/2014/main" id="{374E9378-E032-42FE-B43F-447CF620C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855" y="253920"/>
            <a:ext cx="8229600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Space Complexity and Circuit Families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459359E9-5140-41E0-897A-34D37AF4A3A5}"/>
              </a:ext>
            </a:extLst>
          </p:cNvPr>
          <p:cNvSpPr txBox="1">
            <a:spLocks/>
          </p:cNvSpPr>
          <p:nvPr/>
        </p:nvSpPr>
        <p:spPr bwMode="auto">
          <a:xfrm>
            <a:off x="848914" y="923290"/>
            <a:ext cx="7085411" cy="32005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200" kern="0" dirty="0">
                <a:solidFill>
                  <a:srgbClr val="FF0000"/>
                </a:solidFill>
              </a:rPr>
              <a:t>Definition. </a:t>
            </a:r>
            <a:r>
              <a:rPr lang="en-US" sz="1200" kern="0" dirty="0"/>
              <a:t>A circuit family is </a:t>
            </a:r>
            <a:r>
              <a:rPr lang="en-US" sz="1200" kern="0" dirty="0">
                <a:solidFill>
                  <a:srgbClr val="FFC000"/>
                </a:solidFill>
              </a:rPr>
              <a:t>s(n)-space uniform </a:t>
            </a:r>
            <a:r>
              <a:rPr lang="en-US" sz="1200" kern="0" dirty="0"/>
              <a:t>if it can be constructed by a det. TM in O(s(n)) space.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Content Placeholder 2">
                <a:extLst>
                  <a:ext uri="{FF2B5EF4-FFF2-40B4-BE49-F238E27FC236}">
                    <a16:creationId xmlns:a16="http://schemas.microsoft.com/office/drawing/2014/main" id="{9CC5F3AE-3455-4972-A54B-23F2B180F63D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774728" y="1402938"/>
                <a:ext cx="7667853" cy="1353042"/>
              </a:xfrm>
              <a:prstGeom prst="rect">
                <a:avLst/>
              </a:prstGeom>
              <a:noFill/>
              <a:ln w="9525">
                <a:solidFill>
                  <a:srgbClr val="00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1800" kern="0" dirty="0"/>
                  <a:t>Solving the Reachability problem (G, s, t).</a:t>
                </a:r>
              </a:p>
              <a:p>
                <a:pPr marL="0" indent="0">
                  <a:buNone/>
                </a:pPr>
                <a:r>
                  <a:rPr lang="en-US" sz="1800" kern="0" dirty="0"/>
                  <a:t>1. Construct the </a:t>
                </a:r>
                <a:r>
                  <a:rPr lang="en-US" sz="1800" kern="0" dirty="0" err="1"/>
                  <a:t>N</a:t>
                </a:r>
                <a14:m>
                  <m:oMath xmlns:m="http://schemas.openxmlformats.org/officeDocument/2006/math">
                    <m:r>
                      <a:rPr lang="en-US" sz="1800" b="0" i="1" kern="0" dirty="0" smtClean="0">
                        <a:latin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1800" kern="0" dirty="0"/>
                  <a:t>N adjacency matrix A for G; </a:t>
                </a:r>
              </a:p>
              <a:p>
                <a:pPr marL="0" indent="0">
                  <a:buNone/>
                </a:pPr>
                <a:r>
                  <a:rPr lang="en-US" sz="1800" kern="0" dirty="0"/>
                  <a:t>2. Compute the transitive closure A* = I + A + A</a:t>
                </a:r>
                <a:r>
                  <a:rPr lang="en-US" sz="1800" kern="0" baseline="30000" dirty="0"/>
                  <a:t>2</a:t>
                </a:r>
                <a:r>
                  <a:rPr lang="en-US" sz="1800" kern="0" dirty="0"/>
                  <a:t> + ⸱⸱⸱ + A</a:t>
                </a:r>
                <a:r>
                  <a:rPr lang="en-US" sz="1800" kern="0" baseline="30000" dirty="0"/>
                  <a:t>N</a:t>
                </a:r>
                <a:r>
                  <a:rPr lang="en-US" sz="1800" kern="0" dirty="0"/>
                  <a:t>. </a:t>
                </a:r>
              </a:p>
              <a:p>
                <a:pPr marL="0" indent="0">
                  <a:buNone/>
                </a:pPr>
                <a:r>
                  <a:rPr lang="en-US" sz="1800" kern="0" dirty="0"/>
                  <a:t>3. YES if and only if A*[s, t] = 1.</a:t>
                </a:r>
              </a:p>
            </p:txBody>
          </p:sp>
        </mc:Choice>
        <mc:Fallback xmlns="">
          <p:sp>
            <p:nvSpPr>
              <p:cNvPr id="8" name="Content Placeholder 2">
                <a:extLst>
                  <a:ext uri="{FF2B5EF4-FFF2-40B4-BE49-F238E27FC236}">
                    <a16:creationId xmlns:a16="http://schemas.microsoft.com/office/drawing/2014/main" id="{9CC5F3AE-3455-4972-A54B-23F2B180F63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74728" y="1402938"/>
                <a:ext cx="7667853" cy="1353042"/>
              </a:xfrm>
              <a:prstGeom prst="rect">
                <a:avLst/>
              </a:prstGeom>
              <a:blipFill>
                <a:blip r:embed="rId3"/>
                <a:stretch>
                  <a:fillRect l="-556" t="-1786" b="-6696"/>
                </a:stretch>
              </a:blipFill>
              <a:ln w="9525">
                <a:solidFill>
                  <a:srgbClr val="00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1EB1E39-62D7-4B9B-8A74-CA729E63BF33}"/>
              </a:ext>
            </a:extLst>
          </p:cNvPr>
          <p:cNvSpPr txBox="1">
            <a:spLocks/>
          </p:cNvSpPr>
          <p:nvPr/>
        </p:nvSpPr>
        <p:spPr bwMode="auto">
          <a:xfrm>
            <a:off x="774728" y="2915573"/>
            <a:ext cx="7667853" cy="380077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kern="0" dirty="0"/>
              <a:t>Do this by circuits of depth O(log</a:t>
            </a:r>
            <a:r>
              <a:rPr lang="en-US" sz="1800" kern="0" baseline="30000" dirty="0"/>
              <a:t>2 </a:t>
            </a:r>
            <a:r>
              <a:rPr lang="en-US" sz="1800" kern="0" dirty="0"/>
              <a:t>N).</a:t>
            </a:r>
          </a:p>
        </p:txBody>
      </p:sp>
    </p:spTree>
    <p:extLst>
      <p:ext uri="{BB962C8B-B14F-4D97-AF65-F5344CB8AC3E}">
        <p14:creationId xmlns:p14="http://schemas.microsoft.com/office/powerpoint/2010/main" val="54736336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>
            <a:extLst>
              <a:ext uri="{FF2B5EF4-FFF2-40B4-BE49-F238E27FC236}">
                <a16:creationId xmlns:a16="http://schemas.microsoft.com/office/drawing/2014/main" id="{374E9378-E032-42FE-B43F-447CF620C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855" y="253920"/>
            <a:ext cx="8229600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Space Complexity and Circuit Families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459359E9-5140-41E0-897A-34D37AF4A3A5}"/>
              </a:ext>
            </a:extLst>
          </p:cNvPr>
          <p:cNvSpPr txBox="1">
            <a:spLocks/>
          </p:cNvSpPr>
          <p:nvPr/>
        </p:nvSpPr>
        <p:spPr bwMode="auto">
          <a:xfrm>
            <a:off x="848914" y="923290"/>
            <a:ext cx="7085411" cy="32005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200" kern="0" dirty="0">
                <a:solidFill>
                  <a:srgbClr val="FF0000"/>
                </a:solidFill>
              </a:rPr>
              <a:t>Definition. </a:t>
            </a:r>
            <a:r>
              <a:rPr lang="en-US" sz="1200" kern="0" dirty="0"/>
              <a:t>A circuit family is </a:t>
            </a:r>
            <a:r>
              <a:rPr lang="en-US" sz="1200" kern="0" dirty="0">
                <a:solidFill>
                  <a:srgbClr val="FFC000"/>
                </a:solidFill>
              </a:rPr>
              <a:t>s(n)-space uniform </a:t>
            </a:r>
            <a:r>
              <a:rPr lang="en-US" sz="1200" kern="0" dirty="0"/>
              <a:t>if it can be constructed by a det. TM in O(s(n)) space.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Content Placeholder 2">
                <a:extLst>
                  <a:ext uri="{FF2B5EF4-FFF2-40B4-BE49-F238E27FC236}">
                    <a16:creationId xmlns:a16="http://schemas.microsoft.com/office/drawing/2014/main" id="{7CCAA637-4252-4B81-9136-B87F56613C51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774727" y="3321893"/>
                <a:ext cx="7667853" cy="450007"/>
              </a:xfrm>
              <a:prstGeom prst="rect">
                <a:avLst/>
              </a:prstGeom>
              <a:noFill/>
              <a:ln w="9525">
                <a:solidFill>
                  <a:schemeClr val="bg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1800" kern="0" dirty="0"/>
                  <a:t>Recall matrix multiplication:  [</a:t>
                </a:r>
                <a:r>
                  <a:rPr lang="en-US" sz="1800" kern="0" dirty="0" err="1"/>
                  <a:t>a</a:t>
                </a:r>
                <a:r>
                  <a:rPr lang="en-US" sz="1800" kern="0" baseline="-25000" dirty="0" err="1"/>
                  <a:t>ij</a:t>
                </a:r>
                <a:r>
                  <a:rPr lang="en-US" sz="1800" kern="0" dirty="0"/>
                  <a:t>]</a:t>
                </a:r>
                <a:r>
                  <a:rPr lang="en-US" sz="1800" kern="0" baseline="-25000" dirty="0"/>
                  <a:t>N</a:t>
                </a:r>
                <a14:m>
                  <m:oMath xmlns:m="http://schemas.openxmlformats.org/officeDocument/2006/math">
                    <m:r>
                      <a:rPr lang="en-US" sz="1800" i="1" kern="0" baseline="-8000" dirty="0">
                        <a:latin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1800" kern="0" baseline="-25000" dirty="0"/>
                  <a:t>N</a:t>
                </a:r>
                <a:r>
                  <a:rPr lang="en-US" sz="1800" kern="0" dirty="0"/>
                  <a:t> </a:t>
                </a:r>
                <a14:m>
                  <m:oMath xmlns:m="http://schemas.openxmlformats.org/officeDocument/2006/math">
                    <m:r>
                      <a:rPr lang="en-US" sz="1800" i="1" kern="0" dirty="0">
                        <a:latin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1800" kern="0" baseline="-25000" dirty="0"/>
                  <a:t> </a:t>
                </a:r>
                <a:r>
                  <a:rPr lang="en-US" sz="1800" kern="0" dirty="0"/>
                  <a:t>[</a:t>
                </a:r>
                <a:r>
                  <a:rPr lang="en-US" sz="1800" kern="0" dirty="0" err="1"/>
                  <a:t>b</a:t>
                </a:r>
                <a:r>
                  <a:rPr lang="en-US" sz="1800" kern="0" baseline="-25000" dirty="0" err="1"/>
                  <a:t>ij</a:t>
                </a:r>
                <a:r>
                  <a:rPr lang="en-US" sz="1800" kern="0" dirty="0"/>
                  <a:t>]</a:t>
                </a:r>
                <a:r>
                  <a:rPr lang="en-US" sz="1800" kern="0" baseline="-25000" dirty="0"/>
                  <a:t>N</a:t>
                </a:r>
                <a14:m>
                  <m:oMath xmlns:m="http://schemas.openxmlformats.org/officeDocument/2006/math">
                    <m:r>
                      <a:rPr lang="en-US" sz="1800" i="1" kern="0" baseline="-8000" dirty="0">
                        <a:latin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1800" kern="0" baseline="-25000" dirty="0"/>
                  <a:t>N</a:t>
                </a:r>
                <a:r>
                  <a:rPr lang="en-US" sz="1800" kern="0" dirty="0"/>
                  <a:t> = [</a:t>
                </a:r>
                <a:r>
                  <a:rPr lang="en-US" sz="1800" kern="0" dirty="0" err="1"/>
                  <a:t>c</a:t>
                </a:r>
                <a:r>
                  <a:rPr lang="en-US" sz="1800" kern="0" baseline="-25000" dirty="0" err="1"/>
                  <a:t>ij</a:t>
                </a:r>
                <a:r>
                  <a:rPr lang="en-US" sz="1800" kern="0" dirty="0"/>
                  <a:t>]</a:t>
                </a:r>
                <a:r>
                  <a:rPr lang="en-US" sz="1800" kern="0" baseline="-25000" dirty="0"/>
                  <a:t>N</a:t>
                </a:r>
                <a14:m>
                  <m:oMath xmlns:m="http://schemas.openxmlformats.org/officeDocument/2006/math">
                    <m:r>
                      <a:rPr lang="en-US" sz="1800" i="1" kern="0" baseline="-8000" dirty="0">
                        <a:latin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1800" kern="0" baseline="-25000" dirty="0"/>
                  <a:t>N</a:t>
                </a:r>
                <a:r>
                  <a:rPr lang="en-US" sz="1800" kern="0" dirty="0"/>
                  <a:t>, where</a:t>
                </a:r>
              </a:p>
            </p:txBody>
          </p:sp>
        </mc:Choice>
        <mc:Fallback xmlns="">
          <p:sp>
            <p:nvSpPr>
              <p:cNvPr id="34" name="Content Placeholder 2">
                <a:extLst>
                  <a:ext uri="{FF2B5EF4-FFF2-40B4-BE49-F238E27FC236}">
                    <a16:creationId xmlns:a16="http://schemas.microsoft.com/office/drawing/2014/main" id="{7CCAA637-4252-4B81-9136-B87F56613C5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74727" y="3321893"/>
                <a:ext cx="7667853" cy="450007"/>
              </a:xfrm>
              <a:prstGeom prst="rect">
                <a:avLst/>
              </a:prstGeom>
              <a:blipFill>
                <a:blip r:embed="rId3"/>
                <a:stretch>
                  <a:fillRect l="-556" t="-6579" b="-1316"/>
                </a:stretch>
              </a:blipFill>
              <a:ln w="9525">
                <a:solidFill>
                  <a:schemeClr val="bg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5" name="Content Placeholder 2">
            <a:extLst>
              <a:ext uri="{FF2B5EF4-FFF2-40B4-BE49-F238E27FC236}">
                <a16:creationId xmlns:a16="http://schemas.microsoft.com/office/drawing/2014/main" id="{BDEC0FE1-5A73-47BB-A387-A49FE185F4F2}"/>
              </a:ext>
            </a:extLst>
          </p:cNvPr>
          <p:cNvSpPr txBox="1">
            <a:spLocks/>
          </p:cNvSpPr>
          <p:nvPr/>
        </p:nvSpPr>
        <p:spPr bwMode="auto">
          <a:xfrm>
            <a:off x="2184427" y="3731929"/>
            <a:ext cx="4159223" cy="380077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kern="0" dirty="0" err="1"/>
              <a:t>c</a:t>
            </a:r>
            <a:r>
              <a:rPr lang="en-US" sz="1800" kern="0" baseline="-25000" dirty="0" err="1"/>
              <a:t>ij</a:t>
            </a:r>
            <a:r>
              <a:rPr lang="en-US" sz="1800" kern="0" dirty="0"/>
              <a:t> = (a</a:t>
            </a:r>
            <a:r>
              <a:rPr lang="en-US" sz="1800" kern="0" baseline="-25000" dirty="0"/>
              <a:t>i1</a:t>
            </a:r>
            <a:r>
              <a:rPr lang="en-US" sz="1800" kern="0" dirty="0"/>
              <a:t>˄b</a:t>
            </a:r>
            <a:r>
              <a:rPr lang="en-US" sz="1800" kern="0" baseline="-25000" dirty="0"/>
              <a:t>1j</a:t>
            </a:r>
            <a:r>
              <a:rPr lang="en-US" sz="1800" kern="0" dirty="0"/>
              <a:t>)˅(a</a:t>
            </a:r>
            <a:r>
              <a:rPr lang="en-US" sz="1800" kern="0" baseline="-25000" dirty="0"/>
              <a:t>i2</a:t>
            </a:r>
            <a:r>
              <a:rPr lang="en-US" sz="1800" kern="0" dirty="0"/>
              <a:t>˄b</a:t>
            </a:r>
            <a:r>
              <a:rPr lang="en-US" sz="1800" kern="0" baseline="-25000" dirty="0"/>
              <a:t>2j</a:t>
            </a:r>
            <a:r>
              <a:rPr lang="en-US" sz="1800" kern="0" dirty="0"/>
              <a:t>)˅ ⸱⸱⸱ ˅(</a:t>
            </a:r>
            <a:r>
              <a:rPr lang="en-US" sz="1800" kern="0" dirty="0" err="1"/>
              <a:t>a</a:t>
            </a:r>
            <a:r>
              <a:rPr lang="en-US" sz="1800" kern="0" baseline="-25000" dirty="0" err="1"/>
              <a:t>iN</a:t>
            </a:r>
            <a:r>
              <a:rPr lang="en-US" sz="1800" kern="0" dirty="0" err="1"/>
              <a:t>˄b</a:t>
            </a:r>
            <a:r>
              <a:rPr lang="en-US" sz="1800" kern="0" baseline="-25000" dirty="0" err="1"/>
              <a:t>Nj</a:t>
            </a:r>
            <a:r>
              <a:rPr lang="en-US" sz="1800" kern="0" dirty="0"/>
              <a:t>) </a:t>
            </a:r>
          </a:p>
          <a:p>
            <a:pPr marL="0" indent="0">
              <a:buNone/>
            </a:pPr>
            <a:endParaRPr lang="en-US" sz="1800" kern="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2" name="Content Placeholder 2">
                <a:extLst>
                  <a:ext uri="{FF2B5EF4-FFF2-40B4-BE49-F238E27FC236}">
                    <a16:creationId xmlns:a16="http://schemas.microsoft.com/office/drawing/2014/main" id="{4278AA56-95B7-4C5C-9478-B1330C776E09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774728" y="1402938"/>
                <a:ext cx="7667853" cy="1353042"/>
              </a:xfrm>
              <a:prstGeom prst="rect">
                <a:avLst/>
              </a:prstGeom>
              <a:noFill/>
              <a:ln w="9525">
                <a:solidFill>
                  <a:srgbClr val="00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1800" kern="0" dirty="0"/>
                  <a:t>Solving the Reachability problem (G, s, t).</a:t>
                </a:r>
              </a:p>
              <a:p>
                <a:pPr marL="0" indent="0">
                  <a:buNone/>
                </a:pPr>
                <a:r>
                  <a:rPr lang="en-US" sz="1800" kern="0" dirty="0"/>
                  <a:t>1. Construct the </a:t>
                </a:r>
                <a:r>
                  <a:rPr lang="en-US" sz="1800" kern="0" dirty="0" err="1"/>
                  <a:t>N</a:t>
                </a:r>
                <a14:m>
                  <m:oMath xmlns:m="http://schemas.openxmlformats.org/officeDocument/2006/math">
                    <m:r>
                      <a:rPr lang="en-US" sz="1800" b="0" i="1" kern="0" dirty="0" smtClean="0">
                        <a:latin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1800" kern="0" dirty="0"/>
                  <a:t>N adjacency matrix A for G; </a:t>
                </a:r>
              </a:p>
              <a:p>
                <a:pPr marL="0" indent="0">
                  <a:buNone/>
                </a:pPr>
                <a:r>
                  <a:rPr lang="en-US" sz="1800" kern="0" dirty="0"/>
                  <a:t>2. Compute the transitive closure A* = I + A + A</a:t>
                </a:r>
                <a:r>
                  <a:rPr lang="en-US" sz="1800" kern="0" baseline="30000" dirty="0"/>
                  <a:t>2</a:t>
                </a:r>
                <a:r>
                  <a:rPr lang="en-US" sz="1800" kern="0" dirty="0"/>
                  <a:t> + ⸱⸱⸱ + A</a:t>
                </a:r>
                <a:r>
                  <a:rPr lang="en-US" sz="1800" kern="0" baseline="30000" dirty="0"/>
                  <a:t>N</a:t>
                </a:r>
                <a:r>
                  <a:rPr lang="en-US" sz="1800" kern="0" dirty="0"/>
                  <a:t>. </a:t>
                </a:r>
              </a:p>
              <a:p>
                <a:pPr marL="0" indent="0">
                  <a:buNone/>
                </a:pPr>
                <a:r>
                  <a:rPr lang="en-US" sz="1800" kern="0" dirty="0"/>
                  <a:t>3. YES if and only if A*[s, t] = 1.</a:t>
                </a:r>
              </a:p>
            </p:txBody>
          </p:sp>
        </mc:Choice>
        <mc:Fallback xmlns="">
          <p:sp>
            <p:nvSpPr>
              <p:cNvPr id="52" name="Content Placeholder 2">
                <a:extLst>
                  <a:ext uri="{FF2B5EF4-FFF2-40B4-BE49-F238E27FC236}">
                    <a16:creationId xmlns:a16="http://schemas.microsoft.com/office/drawing/2014/main" id="{4278AA56-95B7-4C5C-9478-B1330C776E0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74728" y="1402938"/>
                <a:ext cx="7667853" cy="1353042"/>
              </a:xfrm>
              <a:prstGeom prst="rect">
                <a:avLst/>
              </a:prstGeom>
              <a:blipFill>
                <a:blip r:embed="rId4"/>
                <a:stretch>
                  <a:fillRect l="-556" t="-1786" b="-6696"/>
                </a:stretch>
              </a:blipFill>
              <a:ln w="9525">
                <a:solidFill>
                  <a:srgbClr val="00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3" name="Content Placeholder 2">
            <a:extLst>
              <a:ext uri="{FF2B5EF4-FFF2-40B4-BE49-F238E27FC236}">
                <a16:creationId xmlns:a16="http://schemas.microsoft.com/office/drawing/2014/main" id="{91DB18F1-D446-4760-A2F6-814B86AEE569}"/>
              </a:ext>
            </a:extLst>
          </p:cNvPr>
          <p:cNvSpPr txBox="1">
            <a:spLocks/>
          </p:cNvSpPr>
          <p:nvPr/>
        </p:nvSpPr>
        <p:spPr bwMode="auto">
          <a:xfrm>
            <a:off x="774728" y="2915573"/>
            <a:ext cx="7667853" cy="380077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kern="0" dirty="0"/>
              <a:t>Do this by circuits of depth O(log</a:t>
            </a:r>
            <a:r>
              <a:rPr lang="en-US" sz="1800" kern="0" baseline="30000" dirty="0"/>
              <a:t>2 </a:t>
            </a:r>
            <a:r>
              <a:rPr lang="en-US" sz="1800" kern="0" dirty="0"/>
              <a:t>N).</a:t>
            </a:r>
          </a:p>
        </p:txBody>
      </p:sp>
    </p:spTree>
    <p:extLst>
      <p:ext uri="{BB962C8B-B14F-4D97-AF65-F5344CB8AC3E}">
        <p14:creationId xmlns:p14="http://schemas.microsoft.com/office/powerpoint/2010/main" val="373097776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>
            <a:extLst>
              <a:ext uri="{FF2B5EF4-FFF2-40B4-BE49-F238E27FC236}">
                <a16:creationId xmlns:a16="http://schemas.microsoft.com/office/drawing/2014/main" id="{374E9378-E032-42FE-B43F-447CF620C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855" y="253920"/>
            <a:ext cx="8229600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Space Complexity and Circuit Families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459359E9-5140-41E0-897A-34D37AF4A3A5}"/>
              </a:ext>
            </a:extLst>
          </p:cNvPr>
          <p:cNvSpPr txBox="1">
            <a:spLocks/>
          </p:cNvSpPr>
          <p:nvPr/>
        </p:nvSpPr>
        <p:spPr bwMode="auto">
          <a:xfrm>
            <a:off x="848914" y="923290"/>
            <a:ext cx="7085411" cy="32005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200" kern="0" dirty="0">
                <a:solidFill>
                  <a:srgbClr val="FF0000"/>
                </a:solidFill>
              </a:rPr>
              <a:t>Definition. </a:t>
            </a:r>
            <a:r>
              <a:rPr lang="en-US" sz="1200" kern="0" dirty="0"/>
              <a:t>A circuit family is </a:t>
            </a:r>
            <a:r>
              <a:rPr lang="en-US" sz="1200" kern="0" dirty="0">
                <a:solidFill>
                  <a:srgbClr val="FFC000"/>
                </a:solidFill>
              </a:rPr>
              <a:t>s(n)-space uniform </a:t>
            </a:r>
            <a:r>
              <a:rPr lang="en-US" sz="1200" kern="0" dirty="0"/>
              <a:t>if it can be constructed by a det. TM in O(s(n)) space.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Content Placeholder 2">
                <a:extLst>
                  <a:ext uri="{FF2B5EF4-FFF2-40B4-BE49-F238E27FC236}">
                    <a16:creationId xmlns:a16="http://schemas.microsoft.com/office/drawing/2014/main" id="{7CCAA637-4252-4B81-9136-B87F56613C51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774727" y="3321893"/>
                <a:ext cx="7667853" cy="450007"/>
              </a:xfrm>
              <a:prstGeom prst="rect">
                <a:avLst/>
              </a:prstGeom>
              <a:noFill/>
              <a:ln w="9525">
                <a:solidFill>
                  <a:schemeClr val="bg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1800" kern="0" dirty="0"/>
                  <a:t>Recall matrix multiplication:  [</a:t>
                </a:r>
                <a:r>
                  <a:rPr lang="en-US" sz="1800" kern="0" dirty="0" err="1"/>
                  <a:t>a</a:t>
                </a:r>
                <a:r>
                  <a:rPr lang="en-US" sz="1800" kern="0" baseline="-25000" dirty="0" err="1"/>
                  <a:t>ij</a:t>
                </a:r>
                <a:r>
                  <a:rPr lang="en-US" sz="1800" kern="0" dirty="0"/>
                  <a:t>]</a:t>
                </a:r>
                <a:r>
                  <a:rPr lang="en-US" sz="1800" kern="0" baseline="-25000" dirty="0"/>
                  <a:t>N</a:t>
                </a:r>
                <a14:m>
                  <m:oMath xmlns:m="http://schemas.openxmlformats.org/officeDocument/2006/math">
                    <m:r>
                      <a:rPr lang="en-US" sz="1800" i="1" kern="0" baseline="-8000" dirty="0">
                        <a:latin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1800" kern="0" baseline="-25000" dirty="0"/>
                  <a:t>N</a:t>
                </a:r>
                <a:r>
                  <a:rPr lang="en-US" sz="1800" kern="0" dirty="0"/>
                  <a:t> </a:t>
                </a:r>
                <a14:m>
                  <m:oMath xmlns:m="http://schemas.openxmlformats.org/officeDocument/2006/math">
                    <m:r>
                      <a:rPr lang="en-US" sz="1800" i="1" kern="0" dirty="0">
                        <a:latin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1800" kern="0" baseline="-25000" dirty="0"/>
                  <a:t> </a:t>
                </a:r>
                <a:r>
                  <a:rPr lang="en-US" sz="1800" kern="0" dirty="0"/>
                  <a:t>[</a:t>
                </a:r>
                <a:r>
                  <a:rPr lang="en-US" sz="1800" kern="0" dirty="0" err="1"/>
                  <a:t>b</a:t>
                </a:r>
                <a:r>
                  <a:rPr lang="en-US" sz="1800" kern="0" baseline="-25000" dirty="0" err="1"/>
                  <a:t>ij</a:t>
                </a:r>
                <a:r>
                  <a:rPr lang="en-US" sz="1800" kern="0" dirty="0"/>
                  <a:t>]</a:t>
                </a:r>
                <a:r>
                  <a:rPr lang="en-US" sz="1800" kern="0" baseline="-25000" dirty="0"/>
                  <a:t>N</a:t>
                </a:r>
                <a14:m>
                  <m:oMath xmlns:m="http://schemas.openxmlformats.org/officeDocument/2006/math">
                    <m:r>
                      <a:rPr lang="en-US" sz="1800" i="1" kern="0" baseline="-8000" dirty="0">
                        <a:latin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1800" kern="0" baseline="-25000" dirty="0"/>
                  <a:t>N</a:t>
                </a:r>
                <a:r>
                  <a:rPr lang="en-US" sz="1800" kern="0" dirty="0"/>
                  <a:t> = [</a:t>
                </a:r>
                <a:r>
                  <a:rPr lang="en-US" sz="1800" kern="0" dirty="0" err="1"/>
                  <a:t>c</a:t>
                </a:r>
                <a:r>
                  <a:rPr lang="en-US" sz="1800" kern="0" baseline="-25000" dirty="0" err="1"/>
                  <a:t>ij</a:t>
                </a:r>
                <a:r>
                  <a:rPr lang="en-US" sz="1800" kern="0" dirty="0"/>
                  <a:t>]</a:t>
                </a:r>
                <a:r>
                  <a:rPr lang="en-US" sz="1800" kern="0" baseline="-25000" dirty="0"/>
                  <a:t>N</a:t>
                </a:r>
                <a14:m>
                  <m:oMath xmlns:m="http://schemas.openxmlformats.org/officeDocument/2006/math">
                    <m:r>
                      <a:rPr lang="en-US" sz="1800" i="1" kern="0" baseline="-8000" dirty="0">
                        <a:latin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1800" kern="0" baseline="-25000" dirty="0"/>
                  <a:t>N</a:t>
                </a:r>
                <a:r>
                  <a:rPr lang="en-US" sz="1800" kern="0" dirty="0"/>
                  <a:t>, where</a:t>
                </a:r>
              </a:p>
            </p:txBody>
          </p:sp>
        </mc:Choice>
        <mc:Fallback xmlns="">
          <p:sp>
            <p:nvSpPr>
              <p:cNvPr id="34" name="Content Placeholder 2">
                <a:extLst>
                  <a:ext uri="{FF2B5EF4-FFF2-40B4-BE49-F238E27FC236}">
                    <a16:creationId xmlns:a16="http://schemas.microsoft.com/office/drawing/2014/main" id="{7CCAA637-4252-4B81-9136-B87F56613C5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74727" y="3321893"/>
                <a:ext cx="7667853" cy="450007"/>
              </a:xfrm>
              <a:prstGeom prst="rect">
                <a:avLst/>
              </a:prstGeom>
              <a:blipFill>
                <a:blip r:embed="rId3"/>
                <a:stretch>
                  <a:fillRect l="-556" t="-6579" b="-1316"/>
                </a:stretch>
              </a:blipFill>
              <a:ln w="9525">
                <a:solidFill>
                  <a:schemeClr val="bg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5" name="Content Placeholder 2">
            <a:extLst>
              <a:ext uri="{FF2B5EF4-FFF2-40B4-BE49-F238E27FC236}">
                <a16:creationId xmlns:a16="http://schemas.microsoft.com/office/drawing/2014/main" id="{BDEC0FE1-5A73-47BB-A387-A49FE185F4F2}"/>
              </a:ext>
            </a:extLst>
          </p:cNvPr>
          <p:cNvSpPr txBox="1">
            <a:spLocks/>
          </p:cNvSpPr>
          <p:nvPr/>
        </p:nvSpPr>
        <p:spPr bwMode="auto">
          <a:xfrm>
            <a:off x="2184427" y="3731929"/>
            <a:ext cx="4159223" cy="380077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kern="0" dirty="0" err="1"/>
              <a:t>c</a:t>
            </a:r>
            <a:r>
              <a:rPr lang="en-US" sz="1800" kern="0" baseline="-25000" dirty="0" err="1"/>
              <a:t>ij</a:t>
            </a:r>
            <a:r>
              <a:rPr lang="en-US" sz="1800" kern="0" dirty="0"/>
              <a:t> = (a</a:t>
            </a:r>
            <a:r>
              <a:rPr lang="en-US" sz="1800" kern="0" baseline="-25000" dirty="0"/>
              <a:t>i1</a:t>
            </a:r>
            <a:r>
              <a:rPr lang="en-US" sz="1800" kern="0" dirty="0"/>
              <a:t>˄b</a:t>
            </a:r>
            <a:r>
              <a:rPr lang="en-US" sz="1800" kern="0" baseline="-25000" dirty="0"/>
              <a:t>1j</a:t>
            </a:r>
            <a:r>
              <a:rPr lang="en-US" sz="1800" kern="0" dirty="0"/>
              <a:t>)˅(a</a:t>
            </a:r>
            <a:r>
              <a:rPr lang="en-US" sz="1800" kern="0" baseline="-25000" dirty="0"/>
              <a:t>i2</a:t>
            </a:r>
            <a:r>
              <a:rPr lang="en-US" sz="1800" kern="0" dirty="0"/>
              <a:t>˄b</a:t>
            </a:r>
            <a:r>
              <a:rPr lang="en-US" sz="1800" kern="0" baseline="-25000" dirty="0"/>
              <a:t>2j</a:t>
            </a:r>
            <a:r>
              <a:rPr lang="en-US" sz="1800" kern="0" dirty="0"/>
              <a:t>)˅ ⸱⸱⸱ ˅(</a:t>
            </a:r>
            <a:r>
              <a:rPr lang="en-US" sz="1800" kern="0" dirty="0" err="1"/>
              <a:t>a</a:t>
            </a:r>
            <a:r>
              <a:rPr lang="en-US" sz="1800" kern="0" baseline="-25000" dirty="0" err="1"/>
              <a:t>iN</a:t>
            </a:r>
            <a:r>
              <a:rPr lang="en-US" sz="1800" kern="0" dirty="0" err="1"/>
              <a:t>˄b</a:t>
            </a:r>
            <a:r>
              <a:rPr lang="en-US" sz="1800" kern="0" baseline="-25000" dirty="0" err="1"/>
              <a:t>Nj</a:t>
            </a:r>
            <a:r>
              <a:rPr lang="en-US" sz="1800" kern="0" dirty="0"/>
              <a:t>) </a:t>
            </a:r>
          </a:p>
          <a:p>
            <a:pPr marL="0" indent="0">
              <a:buNone/>
            </a:pPr>
            <a:endParaRPr lang="en-US" sz="1800" kern="0" dirty="0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B02384BA-7C02-4642-9FC7-03FB77C1203A}"/>
              </a:ext>
            </a:extLst>
          </p:cNvPr>
          <p:cNvGrpSpPr/>
          <p:nvPr/>
        </p:nvGrpSpPr>
        <p:grpSpPr>
          <a:xfrm>
            <a:off x="230062" y="4269649"/>
            <a:ext cx="4033976" cy="364926"/>
            <a:chOff x="493855" y="4250599"/>
            <a:chExt cx="4033976" cy="364926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A4921E48-4B1F-453B-B5A5-444F1981D5C6}"/>
                </a:ext>
              </a:extLst>
            </p:cNvPr>
            <p:cNvSpPr txBox="1"/>
            <p:nvPr/>
          </p:nvSpPr>
          <p:spPr>
            <a:xfrm>
              <a:off x="493855" y="4250599"/>
              <a:ext cx="41069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kern="0" dirty="0"/>
                <a:t>a</a:t>
              </a:r>
              <a:r>
                <a:rPr lang="en-US" sz="1400" kern="0" baseline="-25000" dirty="0"/>
                <a:t>11</a:t>
              </a:r>
              <a:endParaRPr lang="en-US" sz="1400" dirty="0"/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239E880B-9C67-484E-B602-987CA5B9D95E}"/>
                </a:ext>
              </a:extLst>
            </p:cNvPr>
            <p:cNvSpPr txBox="1"/>
            <p:nvPr/>
          </p:nvSpPr>
          <p:spPr>
            <a:xfrm>
              <a:off x="1283315" y="4260123"/>
              <a:ext cx="42511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kern="0" dirty="0"/>
                <a:t>a</a:t>
              </a:r>
              <a:r>
                <a:rPr lang="en-US" sz="1400" kern="0" baseline="-25000" dirty="0"/>
                <a:t>1N</a:t>
              </a:r>
              <a:endParaRPr lang="en-US" sz="1400" dirty="0"/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B74201AE-08DB-43D1-A3C9-EBA400F8800F}"/>
                </a:ext>
              </a:extLst>
            </p:cNvPr>
            <p:cNvSpPr txBox="1"/>
            <p:nvPr/>
          </p:nvSpPr>
          <p:spPr>
            <a:xfrm>
              <a:off x="786040" y="4260124"/>
              <a:ext cx="41069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kern="0" dirty="0"/>
                <a:t>a</a:t>
              </a:r>
              <a:r>
                <a:rPr lang="en-US" sz="1400" kern="0" baseline="-25000" dirty="0"/>
                <a:t>12</a:t>
              </a:r>
              <a:endParaRPr lang="en-US" sz="1400" dirty="0"/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BB1CD283-E732-49AC-A590-DA2FE38D5018}"/>
                </a:ext>
              </a:extLst>
            </p:cNvPr>
            <p:cNvSpPr txBox="1"/>
            <p:nvPr/>
          </p:nvSpPr>
          <p:spPr>
            <a:xfrm>
              <a:off x="1061174" y="4288699"/>
              <a:ext cx="34817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kern="0" dirty="0"/>
                <a:t>⸱⸱⸱</a:t>
              </a:r>
              <a:endParaRPr lang="en-US" sz="1400" dirty="0"/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1F988705-40B8-4EBB-9918-9729AE5BAA00}"/>
                </a:ext>
              </a:extLst>
            </p:cNvPr>
            <p:cNvSpPr txBox="1"/>
            <p:nvPr/>
          </p:nvSpPr>
          <p:spPr>
            <a:xfrm>
              <a:off x="1586664" y="4269648"/>
              <a:ext cx="41069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kern="0" dirty="0"/>
                <a:t>a</a:t>
              </a:r>
              <a:r>
                <a:rPr lang="en-US" sz="1400" kern="0" baseline="-25000" dirty="0"/>
                <a:t>21</a:t>
              </a:r>
              <a:endParaRPr lang="en-US" sz="1400" dirty="0"/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056326CC-B48C-464B-8344-FD917E575A8D}"/>
                </a:ext>
              </a:extLst>
            </p:cNvPr>
            <p:cNvSpPr txBox="1"/>
            <p:nvPr/>
          </p:nvSpPr>
          <p:spPr>
            <a:xfrm>
              <a:off x="2376124" y="4279172"/>
              <a:ext cx="42511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kern="0" dirty="0"/>
                <a:t>a</a:t>
              </a:r>
              <a:r>
                <a:rPr lang="en-US" sz="1400" kern="0" baseline="-25000" dirty="0"/>
                <a:t>2N</a:t>
              </a:r>
              <a:endParaRPr lang="en-US" sz="1400" dirty="0"/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C1CE479D-B09C-45F0-AD3D-1D930DF42C0B}"/>
                </a:ext>
              </a:extLst>
            </p:cNvPr>
            <p:cNvSpPr txBox="1"/>
            <p:nvPr/>
          </p:nvSpPr>
          <p:spPr>
            <a:xfrm>
              <a:off x="1878849" y="4279173"/>
              <a:ext cx="41069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kern="0" dirty="0"/>
                <a:t>a</a:t>
              </a:r>
              <a:r>
                <a:rPr lang="en-US" sz="1400" kern="0" baseline="-25000" dirty="0"/>
                <a:t>22</a:t>
              </a:r>
              <a:endParaRPr lang="en-US" sz="1400" dirty="0"/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84979BAF-2450-4D57-9BB9-052D8DCE9D0F}"/>
                </a:ext>
              </a:extLst>
            </p:cNvPr>
            <p:cNvSpPr txBox="1"/>
            <p:nvPr/>
          </p:nvSpPr>
          <p:spPr>
            <a:xfrm>
              <a:off x="2153983" y="4307748"/>
              <a:ext cx="34817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kern="0" dirty="0"/>
                <a:t>⸱⸱⸱</a:t>
              </a:r>
              <a:endParaRPr lang="en-US" sz="1400" dirty="0"/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3B3399BA-63FA-4934-837C-9313D598CF55}"/>
                </a:ext>
              </a:extLst>
            </p:cNvPr>
            <p:cNvSpPr txBox="1"/>
            <p:nvPr/>
          </p:nvSpPr>
          <p:spPr>
            <a:xfrm>
              <a:off x="3298827" y="4269648"/>
              <a:ext cx="42511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kern="0" dirty="0"/>
                <a:t>a</a:t>
              </a:r>
              <a:r>
                <a:rPr lang="en-US" sz="1400" kern="0" baseline="-25000" dirty="0"/>
                <a:t>N1</a:t>
              </a:r>
              <a:endParaRPr lang="en-US" sz="1400" dirty="0"/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5A39C745-A5A6-4850-B460-5FB5A4DA6552}"/>
                </a:ext>
              </a:extLst>
            </p:cNvPr>
            <p:cNvSpPr txBox="1"/>
            <p:nvPr/>
          </p:nvSpPr>
          <p:spPr>
            <a:xfrm>
              <a:off x="4088287" y="4279172"/>
              <a:ext cx="43954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kern="0" dirty="0" err="1"/>
                <a:t>a</a:t>
              </a:r>
              <a:r>
                <a:rPr lang="en-US" sz="1400" kern="0" baseline="-25000" dirty="0" err="1"/>
                <a:t>NN</a:t>
              </a:r>
              <a:endParaRPr lang="en-US" sz="1400" dirty="0"/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AFA52571-2A7D-4E02-A921-6477DC1F4D1B}"/>
                </a:ext>
              </a:extLst>
            </p:cNvPr>
            <p:cNvSpPr txBox="1"/>
            <p:nvPr/>
          </p:nvSpPr>
          <p:spPr>
            <a:xfrm>
              <a:off x="3591012" y="4279173"/>
              <a:ext cx="42511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kern="0" dirty="0"/>
                <a:t>a</a:t>
              </a:r>
              <a:r>
                <a:rPr lang="en-US" sz="1400" kern="0" baseline="-25000" dirty="0"/>
                <a:t>N2</a:t>
              </a:r>
              <a:endParaRPr lang="en-US" sz="1400" dirty="0"/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AB3DDAE5-4044-4EC0-B78D-8AAFA14D35A0}"/>
                </a:ext>
              </a:extLst>
            </p:cNvPr>
            <p:cNvSpPr txBox="1"/>
            <p:nvPr/>
          </p:nvSpPr>
          <p:spPr>
            <a:xfrm>
              <a:off x="3866146" y="4307748"/>
              <a:ext cx="34817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kern="0" dirty="0"/>
                <a:t>⸱⸱⸱</a:t>
              </a:r>
              <a:endParaRPr lang="en-US" sz="1400" dirty="0"/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C15B406E-93AC-477B-81C6-43AB151D9402}"/>
                </a:ext>
              </a:extLst>
            </p:cNvPr>
            <p:cNvSpPr txBox="1"/>
            <p:nvPr/>
          </p:nvSpPr>
          <p:spPr>
            <a:xfrm>
              <a:off x="2789960" y="4307748"/>
              <a:ext cx="51167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kern="0" dirty="0"/>
                <a:t>⸱⸱⸱⸱⸱⸱</a:t>
              </a:r>
              <a:endParaRPr lang="en-US" sz="1400" dirty="0"/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98E52840-FF7E-4708-B104-D12CAF9E1191}"/>
              </a:ext>
            </a:extLst>
          </p:cNvPr>
          <p:cNvGrpSpPr/>
          <p:nvPr/>
        </p:nvGrpSpPr>
        <p:grpSpPr>
          <a:xfrm>
            <a:off x="4515032" y="4307749"/>
            <a:ext cx="4038784" cy="364926"/>
            <a:chOff x="493855" y="4250599"/>
            <a:chExt cx="4038784" cy="364926"/>
          </a:xfrm>
        </p:grpSpPr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5845F4DE-49A5-4ACC-828C-94F323DCE806}"/>
                </a:ext>
              </a:extLst>
            </p:cNvPr>
            <p:cNvSpPr txBox="1"/>
            <p:nvPr/>
          </p:nvSpPr>
          <p:spPr>
            <a:xfrm>
              <a:off x="493855" y="4250599"/>
              <a:ext cx="41549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kern="0" dirty="0"/>
                <a:t>b</a:t>
              </a:r>
              <a:r>
                <a:rPr lang="en-US" sz="1400" kern="0" baseline="-25000" dirty="0"/>
                <a:t>11</a:t>
              </a:r>
              <a:endParaRPr lang="en-US" sz="1400" dirty="0"/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30FF9B0F-B4EC-4C43-9E0A-E3C1CCB8C55B}"/>
                </a:ext>
              </a:extLst>
            </p:cNvPr>
            <p:cNvSpPr txBox="1"/>
            <p:nvPr/>
          </p:nvSpPr>
          <p:spPr>
            <a:xfrm>
              <a:off x="1283315" y="4260123"/>
              <a:ext cx="42992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kern="0" dirty="0"/>
                <a:t>b</a:t>
              </a:r>
              <a:r>
                <a:rPr lang="en-US" sz="1400" kern="0" baseline="-25000" dirty="0"/>
                <a:t>1N</a:t>
              </a:r>
              <a:endParaRPr lang="en-US" sz="1400" dirty="0"/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CFE062A4-E94C-47B1-B88C-44A8CD00737D}"/>
                </a:ext>
              </a:extLst>
            </p:cNvPr>
            <p:cNvSpPr txBox="1"/>
            <p:nvPr/>
          </p:nvSpPr>
          <p:spPr>
            <a:xfrm>
              <a:off x="786040" y="4260124"/>
              <a:ext cx="41549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kern="0" dirty="0"/>
                <a:t>b</a:t>
              </a:r>
              <a:r>
                <a:rPr lang="en-US" sz="1400" kern="0" baseline="-25000" dirty="0"/>
                <a:t>12</a:t>
              </a:r>
              <a:endParaRPr lang="en-US" sz="1400" dirty="0"/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F367F47A-03B4-4CDF-9FB8-5F40AFCFEF26}"/>
                </a:ext>
              </a:extLst>
            </p:cNvPr>
            <p:cNvSpPr txBox="1"/>
            <p:nvPr/>
          </p:nvSpPr>
          <p:spPr>
            <a:xfrm>
              <a:off x="1061174" y="4288699"/>
              <a:ext cx="34817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kern="0" dirty="0"/>
                <a:t>⸱⸱⸱</a:t>
              </a:r>
              <a:endParaRPr lang="en-US" sz="1400" dirty="0"/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DBDFB1EF-E5CB-40EB-ACE2-26B9A705894B}"/>
                </a:ext>
              </a:extLst>
            </p:cNvPr>
            <p:cNvSpPr txBox="1"/>
            <p:nvPr/>
          </p:nvSpPr>
          <p:spPr>
            <a:xfrm>
              <a:off x="1586664" y="4269648"/>
              <a:ext cx="41549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kern="0" dirty="0"/>
                <a:t>b</a:t>
              </a:r>
              <a:r>
                <a:rPr lang="en-US" sz="1400" kern="0" baseline="-25000" dirty="0"/>
                <a:t>21</a:t>
              </a:r>
              <a:endParaRPr lang="en-US" sz="1400" dirty="0"/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2E80F56D-A34D-4005-B89D-53D7CF52637D}"/>
                </a:ext>
              </a:extLst>
            </p:cNvPr>
            <p:cNvSpPr txBox="1"/>
            <p:nvPr/>
          </p:nvSpPr>
          <p:spPr>
            <a:xfrm>
              <a:off x="2376124" y="4279172"/>
              <a:ext cx="42992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kern="0" dirty="0"/>
                <a:t>b</a:t>
              </a:r>
              <a:r>
                <a:rPr lang="en-US" sz="1400" kern="0" baseline="-25000" dirty="0"/>
                <a:t>2N</a:t>
              </a:r>
              <a:endParaRPr lang="en-US" sz="1400" dirty="0"/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FDB6EF68-52F2-4DD1-AE74-7A88C0A06F6E}"/>
                </a:ext>
              </a:extLst>
            </p:cNvPr>
            <p:cNvSpPr txBox="1"/>
            <p:nvPr/>
          </p:nvSpPr>
          <p:spPr>
            <a:xfrm>
              <a:off x="1878849" y="4279173"/>
              <a:ext cx="41549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kern="0" dirty="0"/>
                <a:t>b</a:t>
              </a:r>
              <a:r>
                <a:rPr lang="en-US" sz="1400" kern="0" baseline="-25000" dirty="0"/>
                <a:t>22</a:t>
              </a:r>
              <a:endParaRPr lang="en-US" sz="1400" dirty="0"/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4228439C-FE6C-4770-87C5-E496B34C613F}"/>
                </a:ext>
              </a:extLst>
            </p:cNvPr>
            <p:cNvSpPr txBox="1"/>
            <p:nvPr/>
          </p:nvSpPr>
          <p:spPr>
            <a:xfrm>
              <a:off x="2153983" y="4307748"/>
              <a:ext cx="34817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kern="0" dirty="0"/>
                <a:t>⸱⸱⸱</a:t>
              </a:r>
              <a:endParaRPr lang="en-US" sz="1400" dirty="0"/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BF636402-B6E6-4394-B48B-D493946E56B8}"/>
                </a:ext>
              </a:extLst>
            </p:cNvPr>
            <p:cNvSpPr txBox="1"/>
            <p:nvPr/>
          </p:nvSpPr>
          <p:spPr>
            <a:xfrm>
              <a:off x="3298827" y="4269648"/>
              <a:ext cx="42992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kern="0" dirty="0"/>
                <a:t>b</a:t>
              </a:r>
              <a:r>
                <a:rPr lang="en-US" sz="1400" kern="0" baseline="-25000" dirty="0"/>
                <a:t>N1</a:t>
              </a:r>
              <a:endParaRPr lang="en-US" sz="1400" dirty="0"/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40D30BE9-CB87-4876-BFA7-B7ACF06430C8}"/>
                </a:ext>
              </a:extLst>
            </p:cNvPr>
            <p:cNvSpPr txBox="1"/>
            <p:nvPr/>
          </p:nvSpPr>
          <p:spPr>
            <a:xfrm>
              <a:off x="4088287" y="4279172"/>
              <a:ext cx="44435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kern="0" dirty="0" err="1"/>
                <a:t>b</a:t>
              </a:r>
              <a:r>
                <a:rPr lang="en-US" sz="1400" kern="0" baseline="-25000" dirty="0" err="1"/>
                <a:t>NN</a:t>
              </a:r>
              <a:endParaRPr lang="en-US" sz="1400" dirty="0"/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3756534C-5E25-4DDE-9552-E2F38CC03729}"/>
                </a:ext>
              </a:extLst>
            </p:cNvPr>
            <p:cNvSpPr txBox="1"/>
            <p:nvPr/>
          </p:nvSpPr>
          <p:spPr>
            <a:xfrm>
              <a:off x="3591012" y="4279173"/>
              <a:ext cx="42992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kern="0" dirty="0"/>
                <a:t>b</a:t>
              </a:r>
              <a:r>
                <a:rPr lang="en-US" sz="1400" kern="0" baseline="-25000" dirty="0"/>
                <a:t>N2</a:t>
              </a:r>
              <a:endParaRPr lang="en-US" sz="1400" dirty="0"/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A3A2DCE7-BA0F-421A-A843-A8D0824CA124}"/>
                </a:ext>
              </a:extLst>
            </p:cNvPr>
            <p:cNvSpPr txBox="1"/>
            <p:nvPr/>
          </p:nvSpPr>
          <p:spPr>
            <a:xfrm>
              <a:off x="3866146" y="4307748"/>
              <a:ext cx="34817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kern="0" dirty="0"/>
                <a:t>⸱⸱⸱</a:t>
              </a:r>
              <a:endParaRPr lang="en-US" sz="1400" dirty="0"/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776F87F7-1E06-44AD-84A6-A1A1F52666BC}"/>
                </a:ext>
              </a:extLst>
            </p:cNvPr>
            <p:cNvSpPr txBox="1"/>
            <p:nvPr/>
          </p:nvSpPr>
          <p:spPr>
            <a:xfrm>
              <a:off x="2789960" y="4307748"/>
              <a:ext cx="51167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kern="0" dirty="0"/>
                <a:t>⸱⸱⸱⸱⸱⸱</a:t>
              </a:r>
              <a:endParaRPr lang="en-US" sz="1400" dirty="0"/>
            </a:p>
          </p:txBody>
        </p:sp>
      </p:grpSp>
      <p:sp>
        <p:nvSpPr>
          <p:cNvPr id="20" name="Oval 19">
            <a:extLst>
              <a:ext uri="{FF2B5EF4-FFF2-40B4-BE49-F238E27FC236}">
                <a16:creationId xmlns:a16="http://schemas.microsoft.com/office/drawing/2014/main" id="{85E0158C-329A-4777-9F33-AC60F71A5B24}"/>
              </a:ext>
            </a:extLst>
          </p:cNvPr>
          <p:cNvSpPr/>
          <p:nvPr/>
        </p:nvSpPr>
        <p:spPr>
          <a:xfrm>
            <a:off x="1995662" y="5211805"/>
            <a:ext cx="212991" cy="20789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kern="0" dirty="0">
                <a:solidFill>
                  <a:schemeClr val="tx1"/>
                </a:solidFill>
              </a:rPr>
              <a:t>˄</a:t>
            </a:r>
            <a:endParaRPr lang="en-US" sz="1200" dirty="0">
              <a:solidFill>
                <a:schemeClr val="tx1"/>
              </a:solidFill>
            </a:endParaRPr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C280E301-7DF4-47C1-A1F2-9D548B2C2EEE}"/>
              </a:ext>
            </a:extLst>
          </p:cNvPr>
          <p:cNvCxnSpPr>
            <a:cxnSpLocks/>
            <a:endCxn id="20" idx="1"/>
          </p:cNvCxnSpPr>
          <p:nvPr/>
        </p:nvCxnSpPr>
        <p:spPr>
          <a:xfrm>
            <a:off x="491810" y="4584941"/>
            <a:ext cx="1535044" cy="65731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Arrow Connector 83">
            <a:extLst>
              <a:ext uri="{FF2B5EF4-FFF2-40B4-BE49-F238E27FC236}">
                <a16:creationId xmlns:a16="http://schemas.microsoft.com/office/drawing/2014/main" id="{9C017695-9DDC-4139-A2AD-B8F413020A48}"/>
              </a:ext>
            </a:extLst>
          </p:cNvPr>
          <p:cNvCxnSpPr>
            <a:cxnSpLocks/>
            <a:endCxn id="20" idx="7"/>
          </p:cNvCxnSpPr>
          <p:nvPr/>
        </p:nvCxnSpPr>
        <p:spPr>
          <a:xfrm flipH="1">
            <a:off x="2177461" y="4572099"/>
            <a:ext cx="2428863" cy="67015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Arrow Connector 86">
            <a:extLst>
              <a:ext uri="{FF2B5EF4-FFF2-40B4-BE49-F238E27FC236}">
                <a16:creationId xmlns:a16="http://schemas.microsoft.com/office/drawing/2014/main" id="{F566BC6D-EF27-4AAE-9CAB-A9F64EF1592A}"/>
              </a:ext>
            </a:extLst>
          </p:cNvPr>
          <p:cNvCxnSpPr>
            <a:cxnSpLocks/>
            <a:endCxn id="88" idx="1"/>
          </p:cNvCxnSpPr>
          <p:nvPr/>
        </p:nvCxnSpPr>
        <p:spPr>
          <a:xfrm>
            <a:off x="826142" y="4567154"/>
            <a:ext cx="2012836" cy="66029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" name="Oval 87">
            <a:extLst>
              <a:ext uri="{FF2B5EF4-FFF2-40B4-BE49-F238E27FC236}">
                <a16:creationId xmlns:a16="http://schemas.microsoft.com/office/drawing/2014/main" id="{2A8E0E07-829B-4B2E-8F22-4779A44E2D4E}"/>
              </a:ext>
            </a:extLst>
          </p:cNvPr>
          <p:cNvSpPr/>
          <p:nvPr/>
        </p:nvSpPr>
        <p:spPr>
          <a:xfrm>
            <a:off x="2807786" y="5197007"/>
            <a:ext cx="212991" cy="20789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kern="0" dirty="0">
                <a:solidFill>
                  <a:schemeClr val="tx1"/>
                </a:solidFill>
              </a:rPr>
              <a:t>˄</a:t>
            </a:r>
            <a:endParaRPr lang="en-US" sz="1200" dirty="0">
              <a:solidFill>
                <a:schemeClr val="tx1"/>
              </a:solidFill>
            </a:endParaRPr>
          </a:p>
        </p:txBody>
      </p:sp>
      <p:cxnSp>
        <p:nvCxnSpPr>
          <p:cNvPr id="90" name="Straight Arrow Connector 89">
            <a:extLst>
              <a:ext uri="{FF2B5EF4-FFF2-40B4-BE49-F238E27FC236}">
                <a16:creationId xmlns:a16="http://schemas.microsoft.com/office/drawing/2014/main" id="{46A1BD5E-AFE8-47E3-AD70-109F3B860C54}"/>
              </a:ext>
            </a:extLst>
          </p:cNvPr>
          <p:cNvCxnSpPr>
            <a:cxnSpLocks/>
            <a:endCxn id="88" idx="7"/>
          </p:cNvCxnSpPr>
          <p:nvPr/>
        </p:nvCxnSpPr>
        <p:spPr>
          <a:xfrm flipH="1">
            <a:off x="2989585" y="4602935"/>
            <a:ext cx="2712676" cy="62451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5" name="Oval 94">
            <a:extLst>
              <a:ext uri="{FF2B5EF4-FFF2-40B4-BE49-F238E27FC236}">
                <a16:creationId xmlns:a16="http://schemas.microsoft.com/office/drawing/2014/main" id="{D6AEB233-8E0C-455E-B5DA-A553FB8ADFB6}"/>
              </a:ext>
            </a:extLst>
          </p:cNvPr>
          <p:cNvSpPr/>
          <p:nvPr/>
        </p:nvSpPr>
        <p:spPr>
          <a:xfrm>
            <a:off x="5332981" y="5206534"/>
            <a:ext cx="212991" cy="20789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kern="0" dirty="0">
                <a:solidFill>
                  <a:schemeClr val="tx1"/>
                </a:solidFill>
              </a:rPr>
              <a:t>˄</a:t>
            </a:r>
            <a:endParaRPr lang="en-US" sz="1200" dirty="0">
              <a:solidFill>
                <a:schemeClr val="tx1"/>
              </a:solidFill>
            </a:endParaRPr>
          </a:p>
        </p:txBody>
      </p:sp>
      <p:cxnSp>
        <p:nvCxnSpPr>
          <p:cNvPr id="96" name="Straight Arrow Connector 95">
            <a:extLst>
              <a:ext uri="{FF2B5EF4-FFF2-40B4-BE49-F238E27FC236}">
                <a16:creationId xmlns:a16="http://schemas.microsoft.com/office/drawing/2014/main" id="{9DBDB52F-6A1A-4815-A7CE-AD152B5367D0}"/>
              </a:ext>
            </a:extLst>
          </p:cNvPr>
          <p:cNvCxnSpPr>
            <a:cxnSpLocks/>
            <a:endCxn id="95" idx="1"/>
          </p:cNvCxnSpPr>
          <p:nvPr/>
        </p:nvCxnSpPr>
        <p:spPr>
          <a:xfrm>
            <a:off x="1276968" y="4593410"/>
            <a:ext cx="4087205" cy="64357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Straight Arrow Connector 97">
            <a:extLst>
              <a:ext uri="{FF2B5EF4-FFF2-40B4-BE49-F238E27FC236}">
                <a16:creationId xmlns:a16="http://schemas.microsoft.com/office/drawing/2014/main" id="{895AEC2E-45FA-46BF-88E5-6A654F1D3B5F}"/>
              </a:ext>
            </a:extLst>
          </p:cNvPr>
          <p:cNvCxnSpPr>
            <a:cxnSpLocks/>
            <a:endCxn id="95" idx="7"/>
          </p:cNvCxnSpPr>
          <p:nvPr/>
        </p:nvCxnSpPr>
        <p:spPr>
          <a:xfrm flipH="1">
            <a:off x="5514780" y="4589704"/>
            <a:ext cx="1885583" cy="64727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6" name="TextBox 105">
            <a:extLst>
              <a:ext uri="{FF2B5EF4-FFF2-40B4-BE49-F238E27FC236}">
                <a16:creationId xmlns:a16="http://schemas.microsoft.com/office/drawing/2014/main" id="{667BC7E0-556C-454E-9095-04B30073ADA3}"/>
              </a:ext>
            </a:extLst>
          </p:cNvPr>
          <p:cNvSpPr txBox="1"/>
          <p:nvPr/>
        </p:nvSpPr>
        <p:spPr>
          <a:xfrm>
            <a:off x="3854884" y="5156594"/>
            <a:ext cx="51167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kern="0" dirty="0"/>
              <a:t>⸱⸱⸱⸱⸱⸱</a:t>
            </a:r>
            <a:endParaRPr lang="en-US" sz="1400" dirty="0"/>
          </a:p>
        </p:txBody>
      </p:sp>
      <p:sp>
        <p:nvSpPr>
          <p:cNvPr id="107" name="Oval 106">
            <a:extLst>
              <a:ext uri="{FF2B5EF4-FFF2-40B4-BE49-F238E27FC236}">
                <a16:creationId xmlns:a16="http://schemas.microsoft.com/office/drawing/2014/main" id="{79C4BDAA-CB92-4817-8EC3-B0FACABC28D1}"/>
              </a:ext>
            </a:extLst>
          </p:cNvPr>
          <p:cNvSpPr/>
          <p:nvPr/>
        </p:nvSpPr>
        <p:spPr>
          <a:xfrm>
            <a:off x="3579875" y="5830761"/>
            <a:ext cx="212991" cy="207898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kern="0" dirty="0">
                <a:solidFill>
                  <a:schemeClr val="tx1"/>
                </a:solidFill>
              </a:rPr>
              <a:t>˅</a:t>
            </a:r>
            <a:endParaRPr lang="en-US" sz="1200" dirty="0">
              <a:solidFill>
                <a:schemeClr val="tx1"/>
              </a:solidFill>
            </a:endParaRPr>
          </a:p>
        </p:txBody>
      </p:sp>
      <p:cxnSp>
        <p:nvCxnSpPr>
          <p:cNvPr id="108" name="Straight Arrow Connector 107">
            <a:extLst>
              <a:ext uri="{FF2B5EF4-FFF2-40B4-BE49-F238E27FC236}">
                <a16:creationId xmlns:a16="http://schemas.microsoft.com/office/drawing/2014/main" id="{7FE757EF-D185-4818-97ED-BD18987D77CA}"/>
              </a:ext>
            </a:extLst>
          </p:cNvPr>
          <p:cNvCxnSpPr>
            <a:cxnSpLocks/>
            <a:endCxn id="107" idx="2"/>
          </p:cNvCxnSpPr>
          <p:nvPr/>
        </p:nvCxnSpPr>
        <p:spPr>
          <a:xfrm>
            <a:off x="2177773" y="5404905"/>
            <a:ext cx="1402102" cy="52980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Straight Arrow Connector 109">
            <a:extLst>
              <a:ext uri="{FF2B5EF4-FFF2-40B4-BE49-F238E27FC236}">
                <a16:creationId xmlns:a16="http://schemas.microsoft.com/office/drawing/2014/main" id="{983ECD18-AB8C-470B-B54E-075014718F65}"/>
              </a:ext>
            </a:extLst>
          </p:cNvPr>
          <p:cNvCxnSpPr>
            <a:cxnSpLocks/>
            <a:endCxn id="107" idx="1"/>
          </p:cNvCxnSpPr>
          <p:nvPr/>
        </p:nvCxnSpPr>
        <p:spPr>
          <a:xfrm>
            <a:off x="2943821" y="5404905"/>
            <a:ext cx="667246" cy="45630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Straight Arrow Connector 111">
            <a:extLst>
              <a:ext uri="{FF2B5EF4-FFF2-40B4-BE49-F238E27FC236}">
                <a16:creationId xmlns:a16="http://schemas.microsoft.com/office/drawing/2014/main" id="{C914C556-1899-49D5-A666-BC16905FB748}"/>
              </a:ext>
            </a:extLst>
          </p:cNvPr>
          <p:cNvCxnSpPr>
            <a:cxnSpLocks/>
            <a:endCxn id="107" idx="7"/>
          </p:cNvCxnSpPr>
          <p:nvPr/>
        </p:nvCxnSpPr>
        <p:spPr>
          <a:xfrm flipH="1">
            <a:off x="3761674" y="5398579"/>
            <a:ext cx="1584060" cy="46262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4" name="TextBox 113">
            <a:extLst>
              <a:ext uri="{FF2B5EF4-FFF2-40B4-BE49-F238E27FC236}">
                <a16:creationId xmlns:a16="http://schemas.microsoft.com/office/drawing/2014/main" id="{743061B6-DB53-4897-A525-CC13744DBFAA}"/>
              </a:ext>
            </a:extLst>
          </p:cNvPr>
          <p:cNvSpPr txBox="1"/>
          <p:nvPr/>
        </p:nvSpPr>
        <p:spPr>
          <a:xfrm>
            <a:off x="3539777" y="6310626"/>
            <a:ext cx="41069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kern="0" dirty="0"/>
              <a:t>c</a:t>
            </a:r>
            <a:r>
              <a:rPr lang="en-US" sz="1400" kern="0" baseline="-25000" dirty="0"/>
              <a:t>11</a:t>
            </a:r>
            <a:endParaRPr lang="en-US" sz="1400" dirty="0"/>
          </a:p>
        </p:txBody>
      </p:sp>
      <p:cxnSp>
        <p:nvCxnSpPr>
          <p:cNvPr id="115" name="Straight Arrow Connector 114">
            <a:extLst>
              <a:ext uri="{FF2B5EF4-FFF2-40B4-BE49-F238E27FC236}">
                <a16:creationId xmlns:a16="http://schemas.microsoft.com/office/drawing/2014/main" id="{82B32784-1ECA-4A3F-84B6-5808C0259310}"/>
              </a:ext>
            </a:extLst>
          </p:cNvPr>
          <p:cNvCxnSpPr>
            <a:cxnSpLocks/>
          </p:cNvCxnSpPr>
          <p:nvPr/>
        </p:nvCxnSpPr>
        <p:spPr>
          <a:xfrm>
            <a:off x="3686370" y="6060679"/>
            <a:ext cx="0" cy="32107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20" name="Content Placeholder 2">
                <a:extLst>
                  <a:ext uri="{FF2B5EF4-FFF2-40B4-BE49-F238E27FC236}">
                    <a16:creationId xmlns:a16="http://schemas.microsoft.com/office/drawing/2014/main" id="{51A04044-3763-4295-B549-D6176F8EA61E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774728" y="1402938"/>
                <a:ext cx="7667853" cy="1353042"/>
              </a:xfrm>
              <a:prstGeom prst="rect">
                <a:avLst/>
              </a:prstGeom>
              <a:noFill/>
              <a:ln w="9525">
                <a:solidFill>
                  <a:srgbClr val="00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1800" kern="0" dirty="0"/>
                  <a:t>Solving the Reachability problem (G, s, t).</a:t>
                </a:r>
              </a:p>
              <a:p>
                <a:pPr marL="0" indent="0">
                  <a:buNone/>
                </a:pPr>
                <a:r>
                  <a:rPr lang="en-US" sz="1800" kern="0" dirty="0"/>
                  <a:t>1. Construct the </a:t>
                </a:r>
                <a:r>
                  <a:rPr lang="en-US" sz="1800" kern="0" dirty="0" err="1"/>
                  <a:t>N</a:t>
                </a:r>
                <a14:m>
                  <m:oMath xmlns:m="http://schemas.openxmlformats.org/officeDocument/2006/math">
                    <m:r>
                      <a:rPr lang="en-US" sz="1800" b="0" i="1" kern="0" dirty="0" smtClean="0">
                        <a:latin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1800" kern="0" dirty="0"/>
                  <a:t>N adjacency matrix A for G; </a:t>
                </a:r>
              </a:p>
              <a:p>
                <a:pPr marL="0" indent="0">
                  <a:buNone/>
                </a:pPr>
                <a:r>
                  <a:rPr lang="en-US" sz="1800" kern="0" dirty="0"/>
                  <a:t>2. Compute the transitive closure A* = I + A + A</a:t>
                </a:r>
                <a:r>
                  <a:rPr lang="en-US" sz="1800" kern="0" baseline="30000" dirty="0"/>
                  <a:t>2</a:t>
                </a:r>
                <a:r>
                  <a:rPr lang="en-US" sz="1800" kern="0" dirty="0"/>
                  <a:t> + ⸱⸱⸱ + A</a:t>
                </a:r>
                <a:r>
                  <a:rPr lang="en-US" sz="1800" kern="0" baseline="30000" dirty="0"/>
                  <a:t>N</a:t>
                </a:r>
                <a:r>
                  <a:rPr lang="en-US" sz="1800" kern="0" dirty="0"/>
                  <a:t>. </a:t>
                </a:r>
              </a:p>
              <a:p>
                <a:pPr marL="0" indent="0">
                  <a:buNone/>
                </a:pPr>
                <a:r>
                  <a:rPr lang="en-US" sz="1800" kern="0" dirty="0"/>
                  <a:t>3. YES if and only if A*[s, t] = 1.</a:t>
                </a:r>
              </a:p>
            </p:txBody>
          </p:sp>
        </mc:Choice>
        <mc:Fallback xmlns="">
          <p:sp>
            <p:nvSpPr>
              <p:cNvPr id="120" name="Content Placeholder 2">
                <a:extLst>
                  <a:ext uri="{FF2B5EF4-FFF2-40B4-BE49-F238E27FC236}">
                    <a16:creationId xmlns:a16="http://schemas.microsoft.com/office/drawing/2014/main" id="{51A04044-3763-4295-B549-D6176F8EA61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74728" y="1402938"/>
                <a:ext cx="7667853" cy="1353042"/>
              </a:xfrm>
              <a:prstGeom prst="rect">
                <a:avLst/>
              </a:prstGeom>
              <a:blipFill>
                <a:blip r:embed="rId4"/>
                <a:stretch>
                  <a:fillRect l="-556" t="-1786" b="-6696"/>
                </a:stretch>
              </a:blipFill>
              <a:ln w="9525">
                <a:solidFill>
                  <a:srgbClr val="00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1" name="Content Placeholder 2">
            <a:extLst>
              <a:ext uri="{FF2B5EF4-FFF2-40B4-BE49-F238E27FC236}">
                <a16:creationId xmlns:a16="http://schemas.microsoft.com/office/drawing/2014/main" id="{34C305AD-020D-4AFF-B662-F5357AFEBF33}"/>
              </a:ext>
            </a:extLst>
          </p:cNvPr>
          <p:cNvSpPr txBox="1">
            <a:spLocks/>
          </p:cNvSpPr>
          <p:nvPr/>
        </p:nvSpPr>
        <p:spPr bwMode="auto">
          <a:xfrm>
            <a:off x="774728" y="2915573"/>
            <a:ext cx="7667853" cy="380077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kern="0" dirty="0"/>
              <a:t>Do this by circuits of depth O(log</a:t>
            </a:r>
            <a:r>
              <a:rPr lang="en-US" sz="1800" kern="0" baseline="30000" dirty="0"/>
              <a:t>2 </a:t>
            </a:r>
            <a:r>
              <a:rPr lang="en-US" sz="1800" kern="0" dirty="0"/>
              <a:t>N).</a:t>
            </a:r>
          </a:p>
        </p:txBody>
      </p:sp>
    </p:spTree>
    <p:extLst>
      <p:ext uri="{BB962C8B-B14F-4D97-AF65-F5344CB8AC3E}">
        <p14:creationId xmlns:p14="http://schemas.microsoft.com/office/powerpoint/2010/main" val="363679866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>
            <a:extLst>
              <a:ext uri="{FF2B5EF4-FFF2-40B4-BE49-F238E27FC236}">
                <a16:creationId xmlns:a16="http://schemas.microsoft.com/office/drawing/2014/main" id="{374E9378-E032-42FE-B43F-447CF620C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855" y="253920"/>
            <a:ext cx="8229600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Space Complexity and Circuit Families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459359E9-5140-41E0-897A-34D37AF4A3A5}"/>
              </a:ext>
            </a:extLst>
          </p:cNvPr>
          <p:cNvSpPr txBox="1">
            <a:spLocks/>
          </p:cNvSpPr>
          <p:nvPr/>
        </p:nvSpPr>
        <p:spPr bwMode="auto">
          <a:xfrm>
            <a:off x="848914" y="923290"/>
            <a:ext cx="7085411" cy="32005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200" kern="0" dirty="0">
                <a:solidFill>
                  <a:srgbClr val="FF0000"/>
                </a:solidFill>
              </a:rPr>
              <a:t>Definition. </a:t>
            </a:r>
            <a:r>
              <a:rPr lang="en-US" sz="1200" kern="0" dirty="0"/>
              <a:t>A circuit family is </a:t>
            </a:r>
            <a:r>
              <a:rPr lang="en-US" sz="1200" kern="0" dirty="0">
                <a:solidFill>
                  <a:srgbClr val="FFC000"/>
                </a:solidFill>
              </a:rPr>
              <a:t>s(n)-space uniform </a:t>
            </a:r>
            <a:r>
              <a:rPr lang="en-US" sz="1200" kern="0" dirty="0"/>
              <a:t>if it can be constructed by a det. TM in O(s(n)) space. 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90C3ADA6-D97D-4351-B602-A38F12417BAD}"/>
              </a:ext>
            </a:extLst>
          </p:cNvPr>
          <p:cNvGrpSpPr/>
          <p:nvPr/>
        </p:nvGrpSpPr>
        <p:grpSpPr>
          <a:xfrm>
            <a:off x="230062" y="3321893"/>
            <a:ext cx="8323754" cy="3236396"/>
            <a:chOff x="230062" y="3321893"/>
            <a:chExt cx="8323754" cy="3236396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4" name="Content Placeholder 2">
                  <a:extLst>
                    <a:ext uri="{FF2B5EF4-FFF2-40B4-BE49-F238E27FC236}">
                      <a16:creationId xmlns:a16="http://schemas.microsoft.com/office/drawing/2014/main" id="{7CCAA637-4252-4B81-9136-B87F56613C51}"/>
                    </a:ext>
                  </a:extLst>
                </p:cNvPr>
                <p:cNvSpPr txBox="1">
                  <a:spLocks/>
                </p:cNvSpPr>
                <p:nvPr/>
              </p:nvSpPr>
              <p:spPr bwMode="auto">
                <a:xfrm>
                  <a:off x="774727" y="3321893"/>
                  <a:ext cx="7667853" cy="450007"/>
                </a:xfrm>
                <a:prstGeom prst="rect">
                  <a:avLst/>
                </a:prstGeom>
                <a:noFill/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lvl1pPr marL="342900" indent="-342900" algn="l" rtl="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•"/>
                    <a:defRPr sz="3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742950" indent="-285750" algn="l" rtl="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–"/>
                    <a:defRPr sz="2800">
                      <a:solidFill>
                        <a:schemeClr val="tx1"/>
                      </a:solidFill>
                      <a:latin typeface="+mn-lt"/>
                    </a:defRPr>
                  </a:lvl2pPr>
                  <a:lvl3pPr marL="1143000" indent="-228600" algn="l" rtl="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•"/>
                    <a:defRPr sz="2400">
                      <a:solidFill>
                        <a:schemeClr val="tx1"/>
                      </a:solidFill>
                      <a:latin typeface="+mn-lt"/>
                    </a:defRPr>
                  </a:lvl3pPr>
                  <a:lvl4pPr marL="1600200" indent="-228600" algn="l" rtl="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–"/>
                    <a:defRPr sz="2000">
                      <a:solidFill>
                        <a:schemeClr val="tx1"/>
                      </a:solidFill>
                      <a:latin typeface="+mn-lt"/>
                    </a:defRPr>
                  </a:lvl4pPr>
                  <a:lvl5pPr marL="2057400" indent="-228600" algn="l" rtl="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+mn-lt"/>
                    </a:defRPr>
                  </a:lvl5pPr>
                  <a:lvl6pPr marL="2514600" indent="-228600" algn="l" rtl="0" fontAlgn="base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+mn-lt"/>
                    </a:defRPr>
                  </a:lvl6pPr>
                  <a:lvl7pPr marL="2971800" indent="-228600" algn="l" rtl="0" fontAlgn="base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+mn-lt"/>
                    </a:defRPr>
                  </a:lvl7pPr>
                  <a:lvl8pPr marL="3429000" indent="-228600" algn="l" rtl="0" fontAlgn="base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+mn-lt"/>
                    </a:defRPr>
                  </a:lvl8pPr>
                  <a:lvl9pPr marL="3886200" indent="-228600" algn="l" rtl="0" fontAlgn="base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+mn-lt"/>
                    </a:defRPr>
                  </a:lvl9pPr>
                </a:lstStyle>
                <a:p>
                  <a:pPr marL="0" indent="0">
                    <a:buNone/>
                  </a:pPr>
                  <a:r>
                    <a:rPr lang="en-US" sz="1800" kern="0" dirty="0"/>
                    <a:t>Recall matrix multiplication:  [</a:t>
                  </a:r>
                  <a:r>
                    <a:rPr lang="en-US" sz="1800" kern="0" dirty="0" err="1"/>
                    <a:t>a</a:t>
                  </a:r>
                  <a:r>
                    <a:rPr lang="en-US" sz="1800" kern="0" baseline="-25000" dirty="0" err="1"/>
                    <a:t>ij</a:t>
                  </a:r>
                  <a:r>
                    <a:rPr lang="en-US" sz="1800" kern="0" dirty="0"/>
                    <a:t>]</a:t>
                  </a:r>
                  <a:r>
                    <a:rPr lang="en-US" sz="1800" kern="0" baseline="-25000" dirty="0"/>
                    <a:t>N</a:t>
                  </a:r>
                  <a14:m>
                    <m:oMath xmlns:m="http://schemas.openxmlformats.org/officeDocument/2006/math">
                      <m:r>
                        <a:rPr lang="en-US" sz="1800" i="1" kern="0" baseline="-8000" dirty="0">
                          <a:latin typeface="Cambria Math" panose="02040503050406030204" pitchFamily="18" charset="0"/>
                        </a:rPr>
                        <m:t>×</m:t>
                      </m:r>
                    </m:oMath>
                  </a14:m>
                  <a:r>
                    <a:rPr lang="en-US" sz="1800" kern="0" baseline="-25000" dirty="0"/>
                    <a:t>N</a:t>
                  </a:r>
                  <a:r>
                    <a:rPr lang="en-US" sz="1800" kern="0" dirty="0"/>
                    <a:t> </a:t>
                  </a:r>
                  <a14:m>
                    <m:oMath xmlns:m="http://schemas.openxmlformats.org/officeDocument/2006/math">
                      <m:r>
                        <a:rPr lang="en-US" sz="1800" i="1" kern="0" dirty="0">
                          <a:latin typeface="Cambria Math" panose="02040503050406030204" pitchFamily="18" charset="0"/>
                        </a:rPr>
                        <m:t>×</m:t>
                      </m:r>
                    </m:oMath>
                  </a14:m>
                  <a:r>
                    <a:rPr lang="en-US" sz="1800" kern="0" baseline="-25000" dirty="0"/>
                    <a:t> </a:t>
                  </a:r>
                  <a:r>
                    <a:rPr lang="en-US" sz="1800" kern="0" dirty="0"/>
                    <a:t>[</a:t>
                  </a:r>
                  <a:r>
                    <a:rPr lang="en-US" sz="1800" kern="0" dirty="0" err="1"/>
                    <a:t>b</a:t>
                  </a:r>
                  <a:r>
                    <a:rPr lang="en-US" sz="1800" kern="0" baseline="-25000" dirty="0" err="1"/>
                    <a:t>ij</a:t>
                  </a:r>
                  <a:r>
                    <a:rPr lang="en-US" sz="1800" kern="0" dirty="0"/>
                    <a:t>]</a:t>
                  </a:r>
                  <a:r>
                    <a:rPr lang="en-US" sz="1800" kern="0" baseline="-25000" dirty="0"/>
                    <a:t>N</a:t>
                  </a:r>
                  <a14:m>
                    <m:oMath xmlns:m="http://schemas.openxmlformats.org/officeDocument/2006/math">
                      <m:r>
                        <a:rPr lang="en-US" sz="1800" i="1" kern="0" baseline="-8000" dirty="0">
                          <a:latin typeface="Cambria Math" panose="02040503050406030204" pitchFamily="18" charset="0"/>
                        </a:rPr>
                        <m:t>×</m:t>
                      </m:r>
                    </m:oMath>
                  </a14:m>
                  <a:r>
                    <a:rPr lang="en-US" sz="1800" kern="0" baseline="-25000" dirty="0"/>
                    <a:t>N</a:t>
                  </a:r>
                  <a:r>
                    <a:rPr lang="en-US" sz="1800" kern="0" dirty="0"/>
                    <a:t> = [</a:t>
                  </a:r>
                  <a:r>
                    <a:rPr lang="en-US" sz="1800" kern="0" dirty="0" err="1"/>
                    <a:t>c</a:t>
                  </a:r>
                  <a:r>
                    <a:rPr lang="en-US" sz="1800" kern="0" baseline="-25000" dirty="0" err="1"/>
                    <a:t>ij</a:t>
                  </a:r>
                  <a:r>
                    <a:rPr lang="en-US" sz="1800" kern="0" dirty="0"/>
                    <a:t>]</a:t>
                  </a:r>
                  <a:r>
                    <a:rPr lang="en-US" sz="1800" kern="0" baseline="-25000" dirty="0"/>
                    <a:t>N</a:t>
                  </a:r>
                  <a14:m>
                    <m:oMath xmlns:m="http://schemas.openxmlformats.org/officeDocument/2006/math">
                      <m:r>
                        <a:rPr lang="en-US" sz="1800" i="1" kern="0" baseline="-8000" dirty="0">
                          <a:latin typeface="Cambria Math" panose="02040503050406030204" pitchFamily="18" charset="0"/>
                        </a:rPr>
                        <m:t>×</m:t>
                      </m:r>
                    </m:oMath>
                  </a14:m>
                  <a:r>
                    <a:rPr lang="en-US" sz="1800" kern="0" baseline="-25000" dirty="0"/>
                    <a:t>N</a:t>
                  </a:r>
                  <a:r>
                    <a:rPr lang="en-US" sz="1800" kern="0" dirty="0"/>
                    <a:t>, where</a:t>
                  </a:r>
                </a:p>
              </p:txBody>
            </p:sp>
          </mc:Choice>
          <mc:Fallback xmlns="">
            <p:sp>
              <p:nvSpPr>
                <p:cNvPr id="34" name="Content Placeholder 2">
                  <a:extLst>
                    <a:ext uri="{FF2B5EF4-FFF2-40B4-BE49-F238E27FC236}">
                      <a16:creationId xmlns:a16="http://schemas.microsoft.com/office/drawing/2014/main" id="{7CCAA637-4252-4B81-9136-B87F56613C5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774727" y="3321893"/>
                  <a:ext cx="7667853" cy="450007"/>
                </a:xfrm>
                <a:prstGeom prst="rect">
                  <a:avLst/>
                </a:prstGeom>
                <a:blipFill>
                  <a:blip r:embed="rId3"/>
                  <a:stretch>
                    <a:fillRect l="-556" t="-6579" b="-1316"/>
                  </a:stretch>
                </a:blipFill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5" name="Content Placeholder 2">
              <a:extLst>
                <a:ext uri="{FF2B5EF4-FFF2-40B4-BE49-F238E27FC236}">
                  <a16:creationId xmlns:a16="http://schemas.microsoft.com/office/drawing/2014/main" id="{BDEC0FE1-5A73-47BB-A387-A49FE185F4F2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2184427" y="3731929"/>
              <a:ext cx="4159223" cy="380077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>
                  <a:solidFill>
                    <a:schemeClr val="tx1"/>
                  </a:solidFill>
                  <a:latin typeface="+mn-lt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+mn-lt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>
                  <a:solidFill>
                    <a:schemeClr val="tx1"/>
                  </a:solidFill>
                  <a:latin typeface="+mn-lt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indent="0">
                <a:buNone/>
              </a:pPr>
              <a:r>
                <a:rPr lang="en-US" sz="1800" kern="0" dirty="0" err="1"/>
                <a:t>c</a:t>
              </a:r>
              <a:r>
                <a:rPr lang="en-US" sz="1800" kern="0" baseline="-25000" dirty="0" err="1"/>
                <a:t>ij</a:t>
              </a:r>
              <a:r>
                <a:rPr lang="en-US" sz="1800" kern="0" dirty="0"/>
                <a:t> = (a</a:t>
              </a:r>
              <a:r>
                <a:rPr lang="en-US" sz="1800" kern="0" baseline="-25000" dirty="0"/>
                <a:t>i1</a:t>
              </a:r>
              <a:r>
                <a:rPr lang="en-US" sz="1800" kern="0" dirty="0"/>
                <a:t>˄b</a:t>
              </a:r>
              <a:r>
                <a:rPr lang="en-US" sz="1800" kern="0" baseline="-25000" dirty="0"/>
                <a:t>1j</a:t>
              </a:r>
              <a:r>
                <a:rPr lang="en-US" sz="1800" kern="0" dirty="0"/>
                <a:t>)˅(a</a:t>
              </a:r>
              <a:r>
                <a:rPr lang="en-US" sz="1800" kern="0" baseline="-25000" dirty="0"/>
                <a:t>i2</a:t>
              </a:r>
              <a:r>
                <a:rPr lang="en-US" sz="1800" kern="0" dirty="0"/>
                <a:t>˄b</a:t>
              </a:r>
              <a:r>
                <a:rPr lang="en-US" sz="1800" kern="0" baseline="-25000" dirty="0"/>
                <a:t>2j</a:t>
              </a:r>
              <a:r>
                <a:rPr lang="en-US" sz="1800" kern="0" dirty="0"/>
                <a:t>)˅ ⸱⸱⸱ ˅(</a:t>
              </a:r>
              <a:r>
                <a:rPr lang="en-US" sz="1800" kern="0" dirty="0" err="1"/>
                <a:t>a</a:t>
              </a:r>
              <a:r>
                <a:rPr lang="en-US" sz="1800" kern="0" baseline="-25000" dirty="0" err="1"/>
                <a:t>iN</a:t>
              </a:r>
              <a:r>
                <a:rPr lang="en-US" sz="1800" kern="0" dirty="0" err="1"/>
                <a:t>˄b</a:t>
              </a:r>
              <a:r>
                <a:rPr lang="en-US" sz="1800" kern="0" baseline="-25000" dirty="0" err="1"/>
                <a:t>Nj</a:t>
              </a:r>
              <a:r>
                <a:rPr lang="en-US" sz="1800" kern="0" dirty="0"/>
                <a:t>) </a:t>
              </a:r>
            </a:p>
            <a:p>
              <a:pPr marL="0" indent="0">
                <a:buNone/>
              </a:pPr>
              <a:endParaRPr lang="en-US" sz="1800" kern="0" dirty="0"/>
            </a:p>
          </p:txBody>
        </p: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B02384BA-7C02-4642-9FC7-03FB77C1203A}"/>
                </a:ext>
              </a:extLst>
            </p:cNvPr>
            <p:cNvGrpSpPr/>
            <p:nvPr/>
          </p:nvGrpSpPr>
          <p:grpSpPr>
            <a:xfrm>
              <a:off x="230062" y="4269649"/>
              <a:ext cx="4033976" cy="364926"/>
              <a:chOff x="493855" y="4250599"/>
              <a:chExt cx="4033976" cy="364926"/>
            </a:xfrm>
          </p:grpSpPr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A4921E48-4B1F-453B-B5A5-444F1981D5C6}"/>
                  </a:ext>
                </a:extLst>
              </p:cNvPr>
              <p:cNvSpPr txBox="1"/>
              <p:nvPr/>
            </p:nvSpPr>
            <p:spPr>
              <a:xfrm>
                <a:off x="493855" y="4250599"/>
                <a:ext cx="410690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kern="0" dirty="0"/>
                  <a:t>a</a:t>
                </a:r>
                <a:r>
                  <a:rPr lang="en-US" sz="1400" kern="0" baseline="-25000" dirty="0"/>
                  <a:t>11</a:t>
                </a:r>
                <a:endParaRPr lang="en-US" sz="1400" dirty="0"/>
              </a:p>
            </p:txBody>
          </p:sp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239E880B-9C67-484E-B602-987CA5B9D95E}"/>
                  </a:ext>
                </a:extLst>
              </p:cNvPr>
              <p:cNvSpPr txBox="1"/>
              <p:nvPr/>
            </p:nvSpPr>
            <p:spPr>
              <a:xfrm>
                <a:off x="1283315" y="4260123"/>
                <a:ext cx="42511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kern="0" dirty="0"/>
                  <a:t>a</a:t>
                </a:r>
                <a:r>
                  <a:rPr lang="en-US" sz="1400" kern="0" baseline="-25000" dirty="0"/>
                  <a:t>1N</a:t>
                </a:r>
                <a:endParaRPr lang="en-US" sz="1400" dirty="0"/>
              </a:p>
            </p:txBody>
          </p:sp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B74201AE-08DB-43D1-A3C9-EBA400F8800F}"/>
                  </a:ext>
                </a:extLst>
              </p:cNvPr>
              <p:cNvSpPr txBox="1"/>
              <p:nvPr/>
            </p:nvSpPr>
            <p:spPr>
              <a:xfrm>
                <a:off x="786040" y="4260124"/>
                <a:ext cx="410690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kern="0" dirty="0"/>
                  <a:t>a</a:t>
                </a:r>
                <a:r>
                  <a:rPr lang="en-US" sz="1400" kern="0" baseline="-25000" dirty="0"/>
                  <a:t>12</a:t>
                </a:r>
                <a:endParaRPr lang="en-US" sz="1400" dirty="0"/>
              </a:p>
            </p:txBody>
          </p:sp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BB1CD283-E732-49AC-A590-DA2FE38D5018}"/>
                  </a:ext>
                </a:extLst>
              </p:cNvPr>
              <p:cNvSpPr txBox="1"/>
              <p:nvPr/>
            </p:nvSpPr>
            <p:spPr>
              <a:xfrm>
                <a:off x="1061174" y="4288699"/>
                <a:ext cx="34817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kern="0" dirty="0"/>
                  <a:t>⸱⸱⸱</a:t>
                </a:r>
                <a:endParaRPr lang="en-US" sz="1400" dirty="0"/>
              </a:p>
            </p:txBody>
          </p:sp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1F988705-40B8-4EBB-9918-9729AE5BAA00}"/>
                  </a:ext>
                </a:extLst>
              </p:cNvPr>
              <p:cNvSpPr txBox="1"/>
              <p:nvPr/>
            </p:nvSpPr>
            <p:spPr>
              <a:xfrm>
                <a:off x="1586664" y="4269648"/>
                <a:ext cx="410690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kern="0" dirty="0"/>
                  <a:t>a</a:t>
                </a:r>
                <a:r>
                  <a:rPr lang="en-US" sz="1400" kern="0" baseline="-25000" dirty="0"/>
                  <a:t>21</a:t>
                </a:r>
                <a:endParaRPr lang="en-US" sz="1400" dirty="0"/>
              </a:p>
            </p:txBody>
          </p:sp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056326CC-B48C-464B-8344-FD917E575A8D}"/>
                  </a:ext>
                </a:extLst>
              </p:cNvPr>
              <p:cNvSpPr txBox="1"/>
              <p:nvPr/>
            </p:nvSpPr>
            <p:spPr>
              <a:xfrm>
                <a:off x="2376124" y="4279172"/>
                <a:ext cx="42511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kern="0" dirty="0"/>
                  <a:t>a</a:t>
                </a:r>
                <a:r>
                  <a:rPr lang="en-US" sz="1400" kern="0" baseline="-25000" dirty="0"/>
                  <a:t>2N</a:t>
                </a:r>
                <a:endParaRPr lang="en-US" sz="1400" dirty="0"/>
              </a:p>
            </p:txBody>
          </p:sp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C1CE479D-B09C-45F0-AD3D-1D930DF42C0B}"/>
                  </a:ext>
                </a:extLst>
              </p:cNvPr>
              <p:cNvSpPr txBox="1"/>
              <p:nvPr/>
            </p:nvSpPr>
            <p:spPr>
              <a:xfrm>
                <a:off x="1878849" y="4279173"/>
                <a:ext cx="410690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kern="0" dirty="0"/>
                  <a:t>a</a:t>
                </a:r>
                <a:r>
                  <a:rPr lang="en-US" sz="1400" kern="0" baseline="-25000" dirty="0"/>
                  <a:t>22</a:t>
                </a:r>
                <a:endParaRPr lang="en-US" sz="1400" dirty="0"/>
              </a:p>
            </p:txBody>
          </p:sp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84979BAF-2450-4D57-9BB9-052D8DCE9D0F}"/>
                  </a:ext>
                </a:extLst>
              </p:cNvPr>
              <p:cNvSpPr txBox="1"/>
              <p:nvPr/>
            </p:nvSpPr>
            <p:spPr>
              <a:xfrm>
                <a:off x="2153983" y="4307748"/>
                <a:ext cx="34817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kern="0" dirty="0"/>
                  <a:t>⸱⸱⸱</a:t>
                </a:r>
                <a:endParaRPr lang="en-US" sz="1400" dirty="0"/>
              </a:p>
            </p:txBody>
          </p:sp>
          <p:sp>
            <p:nvSpPr>
              <p:cNvPr id="64" name="TextBox 63">
                <a:extLst>
                  <a:ext uri="{FF2B5EF4-FFF2-40B4-BE49-F238E27FC236}">
                    <a16:creationId xmlns:a16="http://schemas.microsoft.com/office/drawing/2014/main" id="{3B3399BA-63FA-4934-837C-9313D598CF55}"/>
                  </a:ext>
                </a:extLst>
              </p:cNvPr>
              <p:cNvSpPr txBox="1"/>
              <p:nvPr/>
            </p:nvSpPr>
            <p:spPr>
              <a:xfrm>
                <a:off x="3298827" y="4269648"/>
                <a:ext cx="42511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kern="0" dirty="0"/>
                  <a:t>a</a:t>
                </a:r>
                <a:r>
                  <a:rPr lang="en-US" sz="1400" kern="0" baseline="-25000" dirty="0"/>
                  <a:t>N1</a:t>
                </a:r>
                <a:endParaRPr lang="en-US" sz="1400" dirty="0"/>
              </a:p>
            </p:txBody>
          </p:sp>
          <p:sp>
            <p:nvSpPr>
              <p:cNvPr id="65" name="TextBox 64">
                <a:extLst>
                  <a:ext uri="{FF2B5EF4-FFF2-40B4-BE49-F238E27FC236}">
                    <a16:creationId xmlns:a16="http://schemas.microsoft.com/office/drawing/2014/main" id="{5A39C745-A5A6-4850-B460-5FB5A4DA6552}"/>
                  </a:ext>
                </a:extLst>
              </p:cNvPr>
              <p:cNvSpPr txBox="1"/>
              <p:nvPr/>
            </p:nvSpPr>
            <p:spPr>
              <a:xfrm>
                <a:off x="4088287" y="4279172"/>
                <a:ext cx="43954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kern="0" dirty="0" err="1"/>
                  <a:t>a</a:t>
                </a:r>
                <a:r>
                  <a:rPr lang="en-US" sz="1400" kern="0" baseline="-25000" dirty="0" err="1"/>
                  <a:t>NN</a:t>
                </a:r>
                <a:endParaRPr lang="en-US" sz="1400" dirty="0"/>
              </a:p>
            </p:txBody>
          </p:sp>
          <p:sp>
            <p:nvSpPr>
              <p:cNvPr id="66" name="TextBox 65">
                <a:extLst>
                  <a:ext uri="{FF2B5EF4-FFF2-40B4-BE49-F238E27FC236}">
                    <a16:creationId xmlns:a16="http://schemas.microsoft.com/office/drawing/2014/main" id="{AFA52571-2A7D-4E02-A921-6477DC1F4D1B}"/>
                  </a:ext>
                </a:extLst>
              </p:cNvPr>
              <p:cNvSpPr txBox="1"/>
              <p:nvPr/>
            </p:nvSpPr>
            <p:spPr>
              <a:xfrm>
                <a:off x="3591012" y="4279173"/>
                <a:ext cx="42511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kern="0" dirty="0"/>
                  <a:t>a</a:t>
                </a:r>
                <a:r>
                  <a:rPr lang="en-US" sz="1400" kern="0" baseline="-25000" dirty="0"/>
                  <a:t>N2</a:t>
                </a:r>
                <a:endParaRPr lang="en-US" sz="1400" dirty="0"/>
              </a:p>
            </p:txBody>
          </p:sp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AB3DDAE5-4044-4EC0-B78D-8AAFA14D35A0}"/>
                  </a:ext>
                </a:extLst>
              </p:cNvPr>
              <p:cNvSpPr txBox="1"/>
              <p:nvPr/>
            </p:nvSpPr>
            <p:spPr>
              <a:xfrm>
                <a:off x="3866146" y="4307748"/>
                <a:ext cx="34817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kern="0" dirty="0"/>
                  <a:t>⸱⸱⸱</a:t>
                </a:r>
                <a:endParaRPr lang="en-US" sz="1400" dirty="0"/>
              </a:p>
            </p:txBody>
          </p:sp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C15B406E-93AC-477B-81C6-43AB151D9402}"/>
                  </a:ext>
                </a:extLst>
              </p:cNvPr>
              <p:cNvSpPr txBox="1"/>
              <p:nvPr/>
            </p:nvSpPr>
            <p:spPr>
              <a:xfrm>
                <a:off x="2789960" y="4307748"/>
                <a:ext cx="511679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kern="0" dirty="0"/>
                  <a:t>⸱⸱⸱⸱⸱⸱</a:t>
                </a:r>
                <a:endParaRPr lang="en-US" sz="1400" dirty="0"/>
              </a:p>
            </p:txBody>
          </p:sp>
        </p:grpSp>
        <p:grpSp>
          <p:nvGrpSpPr>
            <p:cNvPr id="69" name="Group 68">
              <a:extLst>
                <a:ext uri="{FF2B5EF4-FFF2-40B4-BE49-F238E27FC236}">
                  <a16:creationId xmlns:a16="http://schemas.microsoft.com/office/drawing/2014/main" id="{98E52840-FF7E-4708-B104-D12CAF9E1191}"/>
                </a:ext>
              </a:extLst>
            </p:cNvPr>
            <p:cNvGrpSpPr/>
            <p:nvPr/>
          </p:nvGrpSpPr>
          <p:grpSpPr>
            <a:xfrm>
              <a:off x="4515032" y="4307749"/>
              <a:ext cx="4038784" cy="364926"/>
              <a:chOff x="493855" y="4250599"/>
              <a:chExt cx="4038784" cy="364926"/>
            </a:xfrm>
          </p:grpSpPr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5845F4DE-49A5-4ACC-828C-94F323DCE806}"/>
                  </a:ext>
                </a:extLst>
              </p:cNvPr>
              <p:cNvSpPr txBox="1"/>
              <p:nvPr/>
            </p:nvSpPr>
            <p:spPr>
              <a:xfrm>
                <a:off x="493855" y="4250599"/>
                <a:ext cx="41549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kern="0" dirty="0"/>
                  <a:t>b</a:t>
                </a:r>
                <a:r>
                  <a:rPr lang="en-US" sz="1400" kern="0" baseline="-25000" dirty="0"/>
                  <a:t>11</a:t>
                </a:r>
                <a:endParaRPr lang="en-US" sz="1400" dirty="0"/>
              </a:p>
            </p:txBody>
          </p:sp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id="{30FF9B0F-B4EC-4C43-9E0A-E3C1CCB8C55B}"/>
                  </a:ext>
                </a:extLst>
              </p:cNvPr>
              <p:cNvSpPr txBox="1"/>
              <p:nvPr/>
            </p:nvSpPr>
            <p:spPr>
              <a:xfrm>
                <a:off x="1283315" y="4260123"/>
                <a:ext cx="42992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kern="0" dirty="0"/>
                  <a:t>b</a:t>
                </a:r>
                <a:r>
                  <a:rPr lang="en-US" sz="1400" kern="0" baseline="-25000" dirty="0"/>
                  <a:t>1N</a:t>
                </a:r>
                <a:endParaRPr lang="en-US" sz="1400" dirty="0"/>
              </a:p>
            </p:txBody>
          </p:sp>
          <p:sp>
            <p:nvSpPr>
              <p:cNvPr id="72" name="TextBox 71">
                <a:extLst>
                  <a:ext uri="{FF2B5EF4-FFF2-40B4-BE49-F238E27FC236}">
                    <a16:creationId xmlns:a16="http://schemas.microsoft.com/office/drawing/2014/main" id="{CFE062A4-E94C-47B1-B88C-44A8CD00737D}"/>
                  </a:ext>
                </a:extLst>
              </p:cNvPr>
              <p:cNvSpPr txBox="1"/>
              <p:nvPr/>
            </p:nvSpPr>
            <p:spPr>
              <a:xfrm>
                <a:off x="786040" y="4260124"/>
                <a:ext cx="41549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kern="0" dirty="0"/>
                  <a:t>b</a:t>
                </a:r>
                <a:r>
                  <a:rPr lang="en-US" sz="1400" kern="0" baseline="-25000" dirty="0"/>
                  <a:t>12</a:t>
                </a:r>
                <a:endParaRPr lang="en-US" sz="1400" dirty="0"/>
              </a:p>
            </p:txBody>
          </p:sp>
          <p:sp>
            <p:nvSpPr>
              <p:cNvPr id="73" name="TextBox 72">
                <a:extLst>
                  <a:ext uri="{FF2B5EF4-FFF2-40B4-BE49-F238E27FC236}">
                    <a16:creationId xmlns:a16="http://schemas.microsoft.com/office/drawing/2014/main" id="{F367F47A-03B4-4CDF-9FB8-5F40AFCFEF26}"/>
                  </a:ext>
                </a:extLst>
              </p:cNvPr>
              <p:cNvSpPr txBox="1"/>
              <p:nvPr/>
            </p:nvSpPr>
            <p:spPr>
              <a:xfrm>
                <a:off x="1061174" y="4288699"/>
                <a:ext cx="34817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kern="0" dirty="0"/>
                  <a:t>⸱⸱⸱</a:t>
                </a:r>
                <a:endParaRPr lang="en-US" sz="1400" dirty="0"/>
              </a:p>
            </p:txBody>
          </p:sp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DBDFB1EF-E5CB-40EB-ACE2-26B9A705894B}"/>
                  </a:ext>
                </a:extLst>
              </p:cNvPr>
              <p:cNvSpPr txBox="1"/>
              <p:nvPr/>
            </p:nvSpPr>
            <p:spPr>
              <a:xfrm>
                <a:off x="1586664" y="4269648"/>
                <a:ext cx="41549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kern="0" dirty="0"/>
                  <a:t>b</a:t>
                </a:r>
                <a:r>
                  <a:rPr lang="en-US" sz="1400" kern="0" baseline="-25000" dirty="0"/>
                  <a:t>21</a:t>
                </a:r>
                <a:endParaRPr lang="en-US" sz="1400" dirty="0"/>
              </a:p>
            </p:txBody>
          </p:sp>
          <p:sp>
            <p:nvSpPr>
              <p:cNvPr id="75" name="TextBox 74">
                <a:extLst>
                  <a:ext uri="{FF2B5EF4-FFF2-40B4-BE49-F238E27FC236}">
                    <a16:creationId xmlns:a16="http://schemas.microsoft.com/office/drawing/2014/main" id="{2E80F56D-A34D-4005-B89D-53D7CF52637D}"/>
                  </a:ext>
                </a:extLst>
              </p:cNvPr>
              <p:cNvSpPr txBox="1"/>
              <p:nvPr/>
            </p:nvSpPr>
            <p:spPr>
              <a:xfrm>
                <a:off x="2376124" y="4279172"/>
                <a:ext cx="42992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kern="0" dirty="0"/>
                  <a:t>b</a:t>
                </a:r>
                <a:r>
                  <a:rPr lang="en-US" sz="1400" kern="0" baseline="-25000" dirty="0"/>
                  <a:t>2N</a:t>
                </a:r>
                <a:endParaRPr lang="en-US" sz="1400" dirty="0"/>
              </a:p>
            </p:txBody>
          </p:sp>
          <p:sp>
            <p:nvSpPr>
              <p:cNvPr id="76" name="TextBox 75">
                <a:extLst>
                  <a:ext uri="{FF2B5EF4-FFF2-40B4-BE49-F238E27FC236}">
                    <a16:creationId xmlns:a16="http://schemas.microsoft.com/office/drawing/2014/main" id="{FDB6EF68-52F2-4DD1-AE74-7A88C0A06F6E}"/>
                  </a:ext>
                </a:extLst>
              </p:cNvPr>
              <p:cNvSpPr txBox="1"/>
              <p:nvPr/>
            </p:nvSpPr>
            <p:spPr>
              <a:xfrm>
                <a:off x="1878849" y="4279173"/>
                <a:ext cx="41549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kern="0" dirty="0"/>
                  <a:t>b</a:t>
                </a:r>
                <a:r>
                  <a:rPr lang="en-US" sz="1400" kern="0" baseline="-25000" dirty="0"/>
                  <a:t>22</a:t>
                </a:r>
                <a:endParaRPr lang="en-US" sz="1400" dirty="0"/>
              </a:p>
            </p:txBody>
          </p:sp>
          <p:sp>
            <p:nvSpPr>
              <p:cNvPr id="77" name="TextBox 76">
                <a:extLst>
                  <a:ext uri="{FF2B5EF4-FFF2-40B4-BE49-F238E27FC236}">
                    <a16:creationId xmlns:a16="http://schemas.microsoft.com/office/drawing/2014/main" id="{4228439C-FE6C-4770-87C5-E496B34C613F}"/>
                  </a:ext>
                </a:extLst>
              </p:cNvPr>
              <p:cNvSpPr txBox="1"/>
              <p:nvPr/>
            </p:nvSpPr>
            <p:spPr>
              <a:xfrm>
                <a:off x="2153983" y="4307748"/>
                <a:ext cx="34817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kern="0" dirty="0"/>
                  <a:t>⸱⸱⸱</a:t>
                </a:r>
                <a:endParaRPr lang="en-US" sz="1400" dirty="0"/>
              </a:p>
            </p:txBody>
          </p:sp>
          <p:sp>
            <p:nvSpPr>
              <p:cNvPr id="78" name="TextBox 77">
                <a:extLst>
                  <a:ext uri="{FF2B5EF4-FFF2-40B4-BE49-F238E27FC236}">
                    <a16:creationId xmlns:a16="http://schemas.microsoft.com/office/drawing/2014/main" id="{BF636402-B6E6-4394-B48B-D493946E56B8}"/>
                  </a:ext>
                </a:extLst>
              </p:cNvPr>
              <p:cNvSpPr txBox="1"/>
              <p:nvPr/>
            </p:nvSpPr>
            <p:spPr>
              <a:xfrm>
                <a:off x="3298827" y="4269648"/>
                <a:ext cx="42992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kern="0" dirty="0"/>
                  <a:t>b</a:t>
                </a:r>
                <a:r>
                  <a:rPr lang="en-US" sz="1400" kern="0" baseline="-25000" dirty="0"/>
                  <a:t>N1</a:t>
                </a:r>
                <a:endParaRPr lang="en-US" sz="1400" dirty="0"/>
              </a:p>
            </p:txBody>
          </p:sp>
          <p:sp>
            <p:nvSpPr>
              <p:cNvPr id="79" name="TextBox 78">
                <a:extLst>
                  <a:ext uri="{FF2B5EF4-FFF2-40B4-BE49-F238E27FC236}">
                    <a16:creationId xmlns:a16="http://schemas.microsoft.com/office/drawing/2014/main" id="{40D30BE9-CB87-4876-BFA7-B7ACF06430C8}"/>
                  </a:ext>
                </a:extLst>
              </p:cNvPr>
              <p:cNvSpPr txBox="1"/>
              <p:nvPr/>
            </p:nvSpPr>
            <p:spPr>
              <a:xfrm>
                <a:off x="4088287" y="4279172"/>
                <a:ext cx="44435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kern="0" dirty="0" err="1"/>
                  <a:t>b</a:t>
                </a:r>
                <a:r>
                  <a:rPr lang="en-US" sz="1400" kern="0" baseline="-25000" dirty="0" err="1"/>
                  <a:t>NN</a:t>
                </a:r>
                <a:endParaRPr lang="en-US" sz="1400" dirty="0"/>
              </a:p>
            </p:txBody>
          </p:sp>
          <p:sp>
            <p:nvSpPr>
              <p:cNvPr id="80" name="TextBox 79">
                <a:extLst>
                  <a:ext uri="{FF2B5EF4-FFF2-40B4-BE49-F238E27FC236}">
                    <a16:creationId xmlns:a16="http://schemas.microsoft.com/office/drawing/2014/main" id="{3756534C-5E25-4DDE-9552-E2F38CC03729}"/>
                  </a:ext>
                </a:extLst>
              </p:cNvPr>
              <p:cNvSpPr txBox="1"/>
              <p:nvPr/>
            </p:nvSpPr>
            <p:spPr>
              <a:xfrm>
                <a:off x="3591012" y="4279173"/>
                <a:ext cx="42992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kern="0" dirty="0"/>
                  <a:t>b</a:t>
                </a:r>
                <a:r>
                  <a:rPr lang="en-US" sz="1400" kern="0" baseline="-25000" dirty="0"/>
                  <a:t>N2</a:t>
                </a:r>
                <a:endParaRPr lang="en-US" sz="1400" dirty="0"/>
              </a:p>
            </p:txBody>
          </p:sp>
          <p:sp>
            <p:nvSpPr>
              <p:cNvPr id="81" name="TextBox 80">
                <a:extLst>
                  <a:ext uri="{FF2B5EF4-FFF2-40B4-BE49-F238E27FC236}">
                    <a16:creationId xmlns:a16="http://schemas.microsoft.com/office/drawing/2014/main" id="{A3A2DCE7-BA0F-421A-A843-A8D0824CA124}"/>
                  </a:ext>
                </a:extLst>
              </p:cNvPr>
              <p:cNvSpPr txBox="1"/>
              <p:nvPr/>
            </p:nvSpPr>
            <p:spPr>
              <a:xfrm>
                <a:off x="3866146" y="4307748"/>
                <a:ext cx="34817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kern="0" dirty="0"/>
                  <a:t>⸱⸱⸱</a:t>
                </a:r>
                <a:endParaRPr lang="en-US" sz="1400" dirty="0"/>
              </a:p>
            </p:txBody>
          </p:sp>
          <p:sp>
            <p:nvSpPr>
              <p:cNvPr id="82" name="TextBox 81">
                <a:extLst>
                  <a:ext uri="{FF2B5EF4-FFF2-40B4-BE49-F238E27FC236}">
                    <a16:creationId xmlns:a16="http://schemas.microsoft.com/office/drawing/2014/main" id="{776F87F7-1E06-44AD-84A6-A1A1F52666BC}"/>
                  </a:ext>
                </a:extLst>
              </p:cNvPr>
              <p:cNvSpPr txBox="1"/>
              <p:nvPr/>
            </p:nvSpPr>
            <p:spPr>
              <a:xfrm>
                <a:off x="2789960" y="4307748"/>
                <a:ext cx="511679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kern="0" dirty="0"/>
                  <a:t>⸱⸱⸱⸱⸱⸱</a:t>
                </a:r>
                <a:endParaRPr lang="en-US" sz="1400" dirty="0"/>
              </a:p>
            </p:txBody>
          </p:sp>
        </p:grp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85E0158C-329A-4777-9F33-AC60F71A5B24}"/>
                </a:ext>
              </a:extLst>
            </p:cNvPr>
            <p:cNvSpPr/>
            <p:nvPr/>
          </p:nvSpPr>
          <p:spPr>
            <a:xfrm>
              <a:off x="1995662" y="5211805"/>
              <a:ext cx="212991" cy="20789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kern="0" dirty="0">
                  <a:solidFill>
                    <a:schemeClr val="tx1"/>
                  </a:solidFill>
                </a:rPr>
                <a:t>˄</a:t>
              </a:r>
              <a:endParaRPr lang="en-US" sz="1200" dirty="0">
                <a:solidFill>
                  <a:schemeClr val="tx1"/>
                </a:solidFill>
              </a:endParaRPr>
            </a:p>
          </p:txBody>
        </p:sp>
        <p:cxnSp>
          <p:nvCxnSpPr>
            <p:cNvPr id="25" name="Straight Arrow Connector 24">
              <a:extLst>
                <a:ext uri="{FF2B5EF4-FFF2-40B4-BE49-F238E27FC236}">
                  <a16:creationId xmlns:a16="http://schemas.microsoft.com/office/drawing/2014/main" id="{C280E301-7DF4-47C1-A1F2-9D548B2C2EEE}"/>
                </a:ext>
              </a:extLst>
            </p:cNvPr>
            <p:cNvCxnSpPr>
              <a:cxnSpLocks/>
              <a:endCxn id="20" idx="1"/>
            </p:cNvCxnSpPr>
            <p:nvPr/>
          </p:nvCxnSpPr>
          <p:spPr>
            <a:xfrm>
              <a:off x="491810" y="4584941"/>
              <a:ext cx="1535044" cy="65731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Arrow Connector 83">
              <a:extLst>
                <a:ext uri="{FF2B5EF4-FFF2-40B4-BE49-F238E27FC236}">
                  <a16:creationId xmlns:a16="http://schemas.microsoft.com/office/drawing/2014/main" id="{9C017695-9DDC-4139-A2AD-B8F413020A48}"/>
                </a:ext>
              </a:extLst>
            </p:cNvPr>
            <p:cNvCxnSpPr>
              <a:cxnSpLocks/>
              <a:endCxn id="20" idx="7"/>
            </p:cNvCxnSpPr>
            <p:nvPr/>
          </p:nvCxnSpPr>
          <p:spPr>
            <a:xfrm flipH="1">
              <a:off x="2177461" y="4572099"/>
              <a:ext cx="2428863" cy="670152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Arrow Connector 86">
              <a:extLst>
                <a:ext uri="{FF2B5EF4-FFF2-40B4-BE49-F238E27FC236}">
                  <a16:creationId xmlns:a16="http://schemas.microsoft.com/office/drawing/2014/main" id="{F566BC6D-EF27-4AAE-9CAB-A9F64EF1592A}"/>
                </a:ext>
              </a:extLst>
            </p:cNvPr>
            <p:cNvCxnSpPr>
              <a:cxnSpLocks/>
              <a:endCxn id="88" idx="1"/>
            </p:cNvCxnSpPr>
            <p:nvPr/>
          </p:nvCxnSpPr>
          <p:spPr>
            <a:xfrm>
              <a:off x="826142" y="4567154"/>
              <a:ext cx="2012836" cy="660299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8" name="Oval 87">
              <a:extLst>
                <a:ext uri="{FF2B5EF4-FFF2-40B4-BE49-F238E27FC236}">
                  <a16:creationId xmlns:a16="http://schemas.microsoft.com/office/drawing/2014/main" id="{2A8E0E07-829B-4B2E-8F22-4779A44E2D4E}"/>
                </a:ext>
              </a:extLst>
            </p:cNvPr>
            <p:cNvSpPr/>
            <p:nvPr/>
          </p:nvSpPr>
          <p:spPr>
            <a:xfrm>
              <a:off x="2807786" y="5197007"/>
              <a:ext cx="212991" cy="20789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kern="0" dirty="0">
                  <a:solidFill>
                    <a:schemeClr val="tx1"/>
                  </a:solidFill>
                </a:rPr>
                <a:t>˄</a:t>
              </a:r>
              <a:endParaRPr lang="en-US" sz="1200" dirty="0">
                <a:solidFill>
                  <a:schemeClr val="tx1"/>
                </a:solidFill>
              </a:endParaRPr>
            </a:p>
          </p:txBody>
        </p:sp>
        <p:cxnSp>
          <p:nvCxnSpPr>
            <p:cNvPr id="90" name="Straight Arrow Connector 89">
              <a:extLst>
                <a:ext uri="{FF2B5EF4-FFF2-40B4-BE49-F238E27FC236}">
                  <a16:creationId xmlns:a16="http://schemas.microsoft.com/office/drawing/2014/main" id="{46A1BD5E-AFE8-47E3-AD70-109F3B860C54}"/>
                </a:ext>
              </a:extLst>
            </p:cNvPr>
            <p:cNvCxnSpPr>
              <a:cxnSpLocks/>
              <a:endCxn id="88" idx="7"/>
            </p:cNvCxnSpPr>
            <p:nvPr/>
          </p:nvCxnSpPr>
          <p:spPr>
            <a:xfrm flipH="1">
              <a:off x="2989585" y="4602935"/>
              <a:ext cx="2712676" cy="624518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5" name="Oval 94">
              <a:extLst>
                <a:ext uri="{FF2B5EF4-FFF2-40B4-BE49-F238E27FC236}">
                  <a16:creationId xmlns:a16="http://schemas.microsoft.com/office/drawing/2014/main" id="{D6AEB233-8E0C-455E-B5DA-A553FB8ADFB6}"/>
                </a:ext>
              </a:extLst>
            </p:cNvPr>
            <p:cNvSpPr/>
            <p:nvPr/>
          </p:nvSpPr>
          <p:spPr>
            <a:xfrm>
              <a:off x="5332981" y="5206534"/>
              <a:ext cx="212991" cy="20789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kern="0" dirty="0">
                  <a:solidFill>
                    <a:schemeClr val="tx1"/>
                  </a:solidFill>
                </a:rPr>
                <a:t>˄</a:t>
              </a:r>
              <a:endParaRPr lang="en-US" sz="1200" dirty="0">
                <a:solidFill>
                  <a:schemeClr val="tx1"/>
                </a:solidFill>
              </a:endParaRPr>
            </a:p>
          </p:txBody>
        </p:sp>
        <p:cxnSp>
          <p:nvCxnSpPr>
            <p:cNvPr id="96" name="Straight Arrow Connector 95">
              <a:extLst>
                <a:ext uri="{FF2B5EF4-FFF2-40B4-BE49-F238E27FC236}">
                  <a16:creationId xmlns:a16="http://schemas.microsoft.com/office/drawing/2014/main" id="{9DBDB52F-6A1A-4815-A7CE-AD152B5367D0}"/>
                </a:ext>
              </a:extLst>
            </p:cNvPr>
            <p:cNvCxnSpPr>
              <a:cxnSpLocks/>
              <a:endCxn id="95" idx="1"/>
            </p:cNvCxnSpPr>
            <p:nvPr/>
          </p:nvCxnSpPr>
          <p:spPr>
            <a:xfrm>
              <a:off x="1276968" y="4593410"/>
              <a:ext cx="4087205" cy="64357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Arrow Connector 97">
              <a:extLst>
                <a:ext uri="{FF2B5EF4-FFF2-40B4-BE49-F238E27FC236}">
                  <a16:creationId xmlns:a16="http://schemas.microsoft.com/office/drawing/2014/main" id="{895AEC2E-45FA-46BF-88E5-6A654F1D3B5F}"/>
                </a:ext>
              </a:extLst>
            </p:cNvPr>
            <p:cNvCxnSpPr>
              <a:cxnSpLocks/>
              <a:endCxn id="95" idx="7"/>
            </p:cNvCxnSpPr>
            <p:nvPr/>
          </p:nvCxnSpPr>
          <p:spPr>
            <a:xfrm flipH="1">
              <a:off x="5514780" y="4589704"/>
              <a:ext cx="1885583" cy="647276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667BC7E0-556C-454E-9095-04B30073ADA3}"/>
                </a:ext>
              </a:extLst>
            </p:cNvPr>
            <p:cNvSpPr txBox="1"/>
            <p:nvPr/>
          </p:nvSpPr>
          <p:spPr>
            <a:xfrm>
              <a:off x="3854884" y="5156594"/>
              <a:ext cx="51167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kern="0" dirty="0"/>
                <a:t>⸱⸱⸱⸱⸱⸱</a:t>
              </a:r>
              <a:endParaRPr lang="en-US" sz="1400" dirty="0"/>
            </a:p>
          </p:txBody>
        </p:sp>
        <p:cxnSp>
          <p:nvCxnSpPr>
            <p:cNvPr id="108" name="Straight Arrow Connector 107">
              <a:extLst>
                <a:ext uri="{FF2B5EF4-FFF2-40B4-BE49-F238E27FC236}">
                  <a16:creationId xmlns:a16="http://schemas.microsoft.com/office/drawing/2014/main" id="{7FE757EF-D185-4818-97ED-BD18987D77CA}"/>
                </a:ext>
              </a:extLst>
            </p:cNvPr>
            <p:cNvCxnSpPr>
              <a:cxnSpLocks/>
            </p:cNvCxnSpPr>
            <p:nvPr/>
          </p:nvCxnSpPr>
          <p:spPr>
            <a:xfrm>
              <a:off x="2177773" y="5404905"/>
              <a:ext cx="1310044" cy="529805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Arrow Connector 109">
              <a:extLst>
                <a:ext uri="{FF2B5EF4-FFF2-40B4-BE49-F238E27FC236}">
                  <a16:creationId xmlns:a16="http://schemas.microsoft.com/office/drawing/2014/main" id="{983ECD18-AB8C-470B-B54E-075014718F65}"/>
                </a:ext>
              </a:extLst>
            </p:cNvPr>
            <p:cNvCxnSpPr>
              <a:cxnSpLocks/>
            </p:cNvCxnSpPr>
            <p:nvPr/>
          </p:nvCxnSpPr>
          <p:spPr>
            <a:xfrm>
              <a:off x="2943821" y="5404905"/>
              <a:ext cx="639065" cy="544602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Straight Arrow Connector 111">
              <a:extLst>
                <a:ext uri="{FF2B5EF4-FFF2-40B4-BE49-F238E27FC236}">
                  <a16:creationId xmlns:a16="http://schemas.microsoft.com/office/drawing/2014/main" id="{C914C556-1899-49D5-A666-BC16905FB74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950467" y="5398579"/>
              <a:ext cx="1395267" cy="512673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743061B6-DB53-4897-A525-CC13744DBFAA}"/>
                </a:ext>
              </a:extLst>
            </p:cNvPr>
            <p:cNvSpPr txBox="1"/>
            <p:nvPr/>
          </p:nvSpPr>
          <p:spPr>
            <a:xfrm>
              <a:off x="3546990" y="6250512"/>
              <a:ext cx="41069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kern="0" dirty="0"/>
                <a:t>c</a:t>
              </a:r>
              <a:r>
                <a:rPr lang="en-US" sz="1400" kern="0" baseline="-25000" dirty="0"/>
                <a:t>11</a:t>
              </a:r>
              <a:endParaRPr lang="en-US" sz="1400" dirty="0"/>
            </a:p>
          </p:txBody>
        </p:sp>
        <p:sp>
          <p:nvSpPr>
            <p:cNvPr id="2" name="Isosceles Triangle 1">
              <a:extLst>
                <a:ext uri="{FF2B5EF4-FFF2-40B4-BE49-F238E27FC236}">
                  <a16:creationId xmlns:a16="http://schemas.microsoft.com/office/drawing/2014/main" id="{5F8057C5-8A7D-444A-97D1-D0D5E8524C5B}"/>
                </a:ext>
              </a:extLst>
            </p:cNvPr>
            <p:cNvSpPr/>
            <p:nvPr/>
          </p:nvSpPr>
          <p:spPr>
            <a:xfrm rot="10800000">
              <a:off x="3309992" y="5926050"/>
              <a:ext cx="800731" cy="369778"/>
            </a:xfrm>
            <a:prstGeom prst="triangl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F17C06DF-C1D7-440E-BD12-BF2025E79C49}"/>
                </a:ext>
              </a:extLst>
            </p:cNvPr>
            <p:cNvSpPr txBox="1"/>
            <p:nvPr/>
          </p:nvSpPr>
          <p:spPr>
            <a:xfrm>
              <a:off x="3533866" y="5887450"/>
              <a:ext cx="3529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kern="0" dirty="0"/>
                <a:t>˅</a:t>
              </a:r>
              <a:endParaRPr lang="en-US" sz="1800" dirty="0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53" name="Content Placeholder 2">
                <a:extLst>
                  <a:ext uri="{FF2B5EF4-FFF2-40B4-BE49-F238E27FC236}">
                    <a16:creationId xmlns:a16="http://schemas.microsoft.com/office/drawing/2014/main" id="{C6DC0E87-4CC9-4F9C-9168-01BFDEE229AC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774728" y="1402938"/>
                <a:ext cx="7667853" cy="1353042"/>
              </a:xfrm>
              <a:prstGeom prst="rect">
                <a:avLst/>
              </a:prstGeom>
              <a:noFill/>
              <a:ln w="9525">
                <a:solidFill>
                  <a:srgbClr val="00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1800" kern="0" dirty="0"/>
                  <a:t>Solving the Reachability problem (G, s, t).</a:t>
                </a:r>
              </a:p>
              <a:p>
                <a:pPr marL="0" indent="0">
                  <a:buNone/>
                </a:pPr>
                <a:r>
                  <a:rPr lang="en-US" sz="1800" kern="0" dirty="0"/>
                  <a:t>1. Construct the </a:t>
                </a:r>
                <a:r>
                  <a:rPr lang="en-US" sz="1800" kern="0" dirty="0" err="1"/>
                  <a:t>N</a:t>
                </a:r>
                <a14:m>
                  <m:oMath xmlns:m="http://schemas.openxmlformats.org/officeDocument/2006/math">
                    <m:r>
                      <a:rPr lang="en-US" sz="1800" b="0" i="1" kern="0" dirty="0" smtClean="0">
                        <a:latin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1800" kern="0" dirty="0"/>
                  <a:t>N adjacency matrix A for G; </a:t>
                </a:r>
              </a:p>
              <a:p>
                <a:pPr marL="0" indent="0">
                  <a:buNone/>
                </a:pPr>
                <a:r>
                  <a:rPr lang="en-US" sz="1800" kern="0" dirty="0"/>
                  <a:t>2. Compute the transitive closure A* = I + A + A</a:t>
                </a:r>
                <a:r>
                  <a:rPr lang="en-US" sz="1800" kern="0" baseline="30000" dirty="0"/>
                  <a:t>2</a:t>
                </a:r>
                <a:r>
                  <a:rPr lang="en-US" sz="1800" kern="0" dirty="0"/>
                  <a:t> + ⸱⸱⸱ + A</a:t>
                </a:r>
                <a:r>
                  <a:rPr lang="en-US" sz="1800" kern="0" baseline="30000" dirty="0"/>
                  <a:t>N</a:t>
                </a:r>
                <a:r>
                  <a:rPr lang="en-US" sz="1800" kern="0" dirty="0"/>
                  <a:t>. </a:t>
                </a:r>
              </a:p>
              <a:p>
                <a:pPr marL="0" indent="0">
                  <a:buNone/>
                </a:pPr>
                <a:r>
                  <a:rPr lang="en-US" sz="1800" kern="0" dirty="0"/>
                  <a:t>3. YES if and only if A*[s, t] = 1.</a:t>
                </a:r>
              </a:p>
            </p:txBody>
          </p:sp>
        </mc:Choice>
        <mc:Fallback xmlns="">
          <p:sp>
            <p:nvSpPr>
              <p:cNvPr id="53" name="Content Placeholder 2">
                <a:extLst>
                  <a:ext uri="{FF2B5EF4-FFF2-40B4-BE49-F238E27FC236}">
                    <a16:creationId xmlns:a16="http://schemas.microsoft.com/office/drawing/2014/main" id="{C6DC0E87-4CC9-4F9C-9168-01BFDEE229A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74728" y="1402938"/>
                <a:ext cx="7667853" cy="1353042"/>
              </a:xfrm>
              <a:prstGeom prst="rect">
                <a:avLst/>
              </a:prstGeom>
              <a:blipFill>
                <a:blip r:embed="rId4"/>
                <a:stretch>
                  <a:fillRect l="-556" t="-1786" b="-6696"/>
                </a:stretch>
              </a:blipFill>
              <a:ln w="9525">
                <a:solidFill>
                  <a:srgbClr val="00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4" name="Content Placeholder 2">
            <a:extLst>
              <a:ext uri="{FF2B5EF4-FFF2-40B4-BE49-F238E27FC236}">
                <a16:creationId xmlns:a16="http://schemas.microsoft.com/office/drawing/2014/main" id="{E503A693-9BA0-479D-BCF0-A96BA95F684D}"/>
              </a:ext>
            </a:extLst>
          </p:cNvPr>
          <p:cNvSpPr txBox="1">
            <a:spLocks/>
          </p:cNvSpPr>
          <p:nvPr/>
        </p:nvSpPr>
        <p:spPr bwMode="auto">
          <a:xfrm>
            <a:off x="774728" y="2915573"/>
            <a:ext cx="7667853" cy="380077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kern="0" dirty="0"/>
              <a:t>Do this by circuits of depth O(log</a:t>
            </a:r>
            <a:r>
              <a:rPr lang="en-US" sz="1800" kern="0" baseline="30000" dirty="0"/>
              <a:t>2 </a:t>
            </a:r>
            <a:r>
              <a:rPr lang="en-US" sz="1800" kern="0" dirty="0"/>
              <a:t>N).</a:t>
            </a:r>
          </a:p>
        </p:txBody>
      </p:sp>
    </p:spTree>
    <p:extLst>
      <p:ext uri="{BB962C8B-B14F-4D97-AF65-F5344CB8AC3E}">
        <p14:creationId xmlns:p14="http://schemas.microsoft.com/office/powerpoint/2010/main" val="327017157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>
            <a:extLst>
              <a:ext uri="{FF2B5EF4-FFF2-40B4-BE49-F238E27FC236}">
                <a16:creationId xmlns:a16="http://schemas.microsoft.com/office/drawing/2014/main" id="{374E9378-E032-42FE-B43F-447CF620C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855" y="253920"/>
            <a:ext cx="8229600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Space Complexity and Circuit Families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459359E9-5140-41E0-897A-34D37AF4A3A5}"/>
              </a:ext>
            </a:extLst>
          </p:cNvPr>
          <p:cNvSpPr txBox="1">
            <a:spLocks/>
          </p:cNvSpPr>
          <p:nvPr/>
        </p:nvSpPr>
        <p:spPr bwMode="auto">
          <a:xfrm>
            <a:off x="848914" y="923290"/>
            <a:ext cx="7085411" cy="32005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200" kern="0" dirty="0">
                <a:solidFill>
                  <a:srgbClr val="FF0000"/>
                </a:solidFill>
              </a:rPr>
              <a:t>Definition. </a:t>
            </a:r>
            <a:r>
              <a:rPr lang="en-US" sz="1200" kern="0" dirty="0"/>
              <a:t>A circuit family is </a:t>
            </a:r>
            <a:r>
              <a:rPr lang="en-US" sz="1200" kern="0" dirty="0">
                <a:solidFill>
                  <a:srgbClr val="FFC000"/>
                </a:solidFill>
              </a:rPr>
              <a:t>s(n)-space uniform </a:t>
            </a:r>
            <a:r>
              <a:rPr lang="en-US" sz="1200" kern="0" dirty="0"/>
              <a:t>if it can be constructed by a det. TM in O(s(n)) space.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Content Placeholder 2">
                <a:extLst>
                  <a:ext uri="{FF2B5EF4-FFF2-40B4-BE49-F238E27FC236}">
                    <a16:creationId xmlns:a16="http://schemas.microsoft.com/office/drawing/2014/main" id="{E2F31DAE-2C7E-4C18-918D-99C239F0AF1A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774728" y="1402938"/>
                <a:ext cx="7667853" cy="1353042"/>
              </a:xfrm>
              <a:prstGeom prst="rect">
                <a:avLst/>
              </a:prstGeom>
              <a:noFill/>
              <a:ln w="9525">
                <a:solidFill>
                  <a:srgbClr val="00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1800" kern="0" dirty="0"/>
                  <a:t>Solving the Reachability problem (G, s, t).</a:t>
                </a:r>
              </a:p>
              <a:p>
                <a:pPr marL="0" indent="0">
                  <a:buNone/>
                </a:pPr>
                <a:r>
                  <a:rPr lang="en-US" sz="1800" kern="0" dirty="0"/>
                  <a:t>1. Construct the </a:t>
                </a:r>
                <a:r>
                  <a:rPr lang="en-US" sz="1800" kern="0" dirty="0" err="1"/>
                  <a:t>N</a:t>
                </a:r>
                <a14:m>
                  <m:oMath xmlns:m="http://schemas.openxmlformats.org/officeDocument/2006/math">
                    <m:r>
                      <a:rPr lang="en-US" sz="1800" b="0" i="1" kern="0" dirty="0" smtClean="0">
                        <a:latin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1800" kern="0" dirty="0"/>
                  <a:t>N adjacency matrix A for G; </a:t>
                </a:r>
              </a:p>
              <a:p>
                <a:pPr marL="0" indent="0">
                  <a:buNone/>
                </a:pPr>
                <a:r>
                  <a:rPr lang="en-US" sz="1800" kern="0" dirty="0"/>
                  <a:t>2. Compute the transitive closure A* = I + A + A</a:t>
                </a:r>
                <a:r>
                  <a:rPr lang="en-US" sz="1800" kern="0" baseline="30000" dirty="0"/>
                  <a:t>2</a:t>
                </a:r>
                <a:r>
                  <a:rPr lang="en-US" sz="1800" kern="0" dirty="0"/>
                  <a:t> + ⸱⸱⸱ + A</a:t>
                </a:r>
                <a:r>
                  <a:rPr lang="en-US" sz="1800" kern="0" baseline="30000" dirty="0"/>
                  <a:t>N</a:t>
                </a:r>
                <a:r>
                  <a:rPr lang="en-US" sz="1800" kern="0" dirty="0"/>
                  <a:t>. </a:t>
                </a:r>
              </a:p>
              <a:p>
                <a:pPr marL="0" indent="0">
                  <a:buNone/>
                </a:pPr>
                <a:r>
                  <a:rPr lang="en-US" sz="1800" kern="0" dirty="0"/>
                  <a:t>3. YES if and only if A*[s, t] = 1.</a:t>
                </a:r>
              </a:p>
            </p:txBody>
          </p:sp>
        </mc:Choice>
        <mc:Fallback xmlns="">
          <p:sp>
            <p:nvSpPr>
              <p:cNvPr id="27" name="Content Placeholder 2">
                <a:extLst>
                  <a:ext uri="{FF2B5EF4-FFF2-40B4-BE49-F238E27FC236}">
                    <a16:creationId xmlns:a16="http://schemas.microsoft.com/office/drawing/2014/main" id="{E2F31DAE-2C7E-4C18-918D-99C239F0AF1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74728" y="1402938"/>
                <a:ext cx="7667853" cy="1353042"/>
              </a:xfrm>
              <a:prstGeom prst="rect">
                <a:avLst/>
              </a:prstGeom>
              <a:blipFill>
                <a:blip r:embed="rId3"/>
                <a:stretch>
                  <a:fillRect l="-556" t="-1786" b="-6696"/>
                </a:stretch>
              </a:blipFill>
              <a:ln w="9525">
                <a:solidFill>
                  <a:srgbClr val="00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" name="Content Placeholder 2">
            <a:extLst>
              <a:ext uri="{FF2B5EF4-FFF2-40B4-BE49-F238E27FC236}">
                <a16:creationId xmlns:a16="http://schemas.microsoft.com/office/drawing/2014/main" id="{EDC4CE78-C313-46CF-852B-D71C9101A903}"/>
              </a:ext>
            </a:extLst>
          </p:cNvPr>
          <p:cNvSpPr txBox="1">
            <a:spLocks/>
          </p:cNvSpPr>
          <p:nvPr/>
        </p:nvSpPr>
        <p:spPr bwMode="auto">
          <a:xfrm>
            <a:off x="774728" y="2915573"/>
            <a:ext cx="7667853" cy="380077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kern="0" dirty="0"/>
              <a:t>Do this by circuits of depth O(log</a:t>
            </a:r>
            <a:r>
              <a:rPr lang="en-US" sz="1800" kern="0" baseline="30000" dirty="0"/>
              <a:t>2 </a:t>
            </a:r>
            <a:r>
              <a:rPr lang="en-US" sz="1800" kern="0" dirty="0"/>
              <a:t>N).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Content Placeholder 2">
                <a:extLst>
                  <a:ext uri="{FF2B5EF4-FFF2-40B4-BE49-F238E27FC236}">
                    <a16:creationId xmlns:a16="http://schemas.microsoft.com/office/drawing/2014/main" id="{7CCAA637-4252-4B81-9136-B87F56613C51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774727" y="3321893"/>
                <a:ext cx="7667853" cy="450007"/>
              </a:xfrm>
              <a:prstGeom prst="rect">
                <a:avLst/>
              </a:prstGeom>
              <a:noFill/>
              <a:ln w="9525">
                <a:solidFill>
                  <a:schemeClr val="bg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1800" kern="0" dirty="0"/>
                  <a:t>Recall matrix multiplication:  [</a:t>
                </a:r>
                <a:r>
                  <a:rPr lang="en-US" sz="1800" kern="0" dirty="0" err="1"/>
                  <a:t>a</a:t>
                </a:r>
                <a:r>
                  <a:rPr lang="en-US" sz="1800" kern="0" baseline="-25000" dirty="0" err="1"/>
                  <a:t>ij</a:t>
                </a:r>
                <a:r>
                  <a:rPr lang="en-US" sz="1800" kern="0" dirty="0"/>
                  <a:t>]</a:t>
                </a:r>
                <a:r>
                  <a:rPr lang="en-US" sz="1800" kern="0" baseline="-25000" dirty="0"/>
                  <a:t>N</a:t>
                </a:r>
                <a14:m>
                  <m:oMath xmlns:m="http://schemas.openxmlformats.org/officeDocument/2006/math">
                    <m:r>
                      <a:rPr lang="en-US" sz="1800" i="1" kern="0" baseline="-8000" dirty="0">
                        <a:latin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1800" kern="0" baseline="-25000" dirty="0"/>
                  <a:t>N</a:t>
                </a:r>
                <a:r>
                  <a:rPr lang="en-US" sz="1800" kern="0" dirty="0"/>
                  <a:t> </a:t>
                </a:r>
                <a14:m>
                  <m:oMath xmlns:m="http://schemas.openxmlformats.org/officeDocument/2006/math">
                    <m:r>
                      <a:rPr lang="en-US" sz="1800" i="1" kern="0" dirty="0">
                        <a:latin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1800" kern="0" baseline="-25000" dirty="0"/>
                  <a:t> </a:t>
                </a:r>
                <a:r>
                  <a:rPr lang="en-US" sz="1800" kern="0" dirty="0"/>
                  <a:t>[</a:t>
                </a:r>
                <a:r>
                  <a:rPr lang="en-US" sz="1800" kern="0" dirty="0" err="1"/>
                  <a:t>b</a:t>
                </a:r>
                <a:r>
                  <a:rPr lang="en-US" sz="1800" kern="0" baseline="-25000" dirty="0" err="1"/>
                  <a:t>ij</a:t>
                </a:r>
                <a:r>
                  <a:rPr lang="en-US" sz="1800" kern="0" dirty="0"/>
                  <a:t>]</a:t>
                </a:r>
                <a:r>
                  <a:rPr lang="en-US" sz="1800" kern="0" baseline="-25000" dirty="0"/>
                  <a:t>N</a:t>
                </a:r>
                <a14:m>
                  <m:oMath xmlns:m="http://schemas.openxmlformats.org/officeDocument/2006/math">
                    <m:r>
                      <a:rPr lang="en-US" sz="1800" i="1" kern="0" baseline="-8000" dirty="0">
                        <a:latin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1800" kern="0" baseline="-25000" dirty="0"/>
                  <a:t>N</a:t>
                </a:r>
                <a:r>
                  <a:rPr lang="en-US" sz="1800" kern="0" dirty="0"/>
                  <a:t> = [</a:t>
                </a:r>
                <a:r>
                  <a:rPr lang="en-US" sz="1800" kern="0" dirty="0" err="1"/>
                  <a:t>c</a:t>
                </a:r>
                <a:r>
                  <a:rPr lang="en-US" sz="1800" kern="0" baseline="-25000" dirty="0" err="1"/>
                  <a:t>ij</a:t>
                </a:r>
                <a:r>
                  <a:rPr lang="en-US" sz="1800" kern="0" dirty="0"/>
                  <a:t>]</a:t>
                </a:r>
                <a:r>
                  <a:rPr lang="en-US" sz="1800" kern="0" baseline="-25000" dirty="0"/>
                  <a:t>N</a:t>
                </a:r>
                <a14:m>
                  <m:oMath xmlns:m="http://schemas.openxmlformats.org/officeDocument/2006/math">
                    <m:r>
                      <a:rPr lang="en-US" sz="1800" i="1" kern="0" baseline="-8000" dirty="0">
                        <a:latin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1800" kern="0" baseline="-25000" dirty="0"/>
                  <a:t>N</a:t>
                </a:r>
                <a:r>
                  <a:rPr lang="en-US" sz="1800" kern="0" dirty="0"/>
                  <a:t>, where</a:t>
                </a:r>
              </a:p>
            </p:txBody>
          </p:sp>
        </mc:Choice>
        <mc:Fallback xmlns="">
          <p:sp>
            <p:nvSpPr>
              <p:cNvPr id="34" name="Content Placeholder 2">
                <a:extLst>
                  <a:ext uri="{FF2B5EF4-FFF2-40B4-BE49-F238E27FC236}">
                    <a16:creationId xmlns:a16="http://schemas.microsoft.com/office/drawing/2014/main" id="{7CCAA637-4252-4B81-9136-B87F56613C5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74727" y="3321893"/>
                <a:ext cx="7667853" cy="450007"/>
              </a:xfrm>
              <a:prstGeom prst="rect">
                <a:avLst/>
              </a:prstGeom>
              <a:blipFill>
                <a:blip r:embed="rId4"/>
                <a:stretch>
                  <a:fillRect l="-556" t="-6579" b="-1316"/>
                </a:stretch>
              </a:blipFill>
              <a:ln w="9525">
                <a:solidFill>
                  <a:schemeClr val="bg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5" name="Content Placeholder 2">
            <a:extLst>
              <a:ext uri="{FF2B5EF4-FFF2-40B4-BE49-F238E27FC236}">
                <a16:creationId xmlns:a16="http://schemas.microsoft.com/office/drawing/2014/main" id="{BDEC0FE1-5A73-47BB-A387-A49FE185F4F2}"/>
              </a:ext>
            </a:extLst>
          </p:cNvPr>
          <p:cNvSpPr txBox="1">
            <a:spLocks/>
          </p:cNvSpPr>
          <p:nvPr/>
        </p:nvSpPr>
        <p:spPr bwMode="auto">
          <a:xfrm>
            <a:off x="2184427" y="3731929"/>
            <a:ext cx="4159223" cy="380077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kern="0" dirty="0" err="1"/>
              <a:t>c</a:t>
            </a:r>
            <a:r>
              <a:rPr lang="en-US" sz="1800" kern="0" baseline="-25000" dirty="0" err="1"/>
              <a:t>ij</a:t>
            </a:r>
            <a:r>
              <a:rPr lang="en-US" sz="1800" kern="0" dirty="0"/>
              <a:t> = (a</a:t>
            </a:r>
            <a:r>
              <a:rPr lang="en-US" sz="1800" kern="0" baseline="-25000" dirty="0"/>
              <a:t>i1</a:t>
            </a:r>
            <a:r>
              <a:rPr lang="en-US" sz="1800" kern="0" dirty="0"/>
              <a:t>˄b</a:t>
            </a:r>
            <a:r>
              <a:rPr lang="en-US" sz="1800" kern="0" baseline="-25000" dirty="0"/>
              <a:t>1j</a:t>
            </a:r>
            <a:r>
              <a:rPr lang="en-US" sz="1800" kern="0" dirty="0"/>
              <a:t>)˅(a</a:t>
            </a:r>
            <a:r>
              <a:rPr lang="en-US" sz="1800" kern="0" baseline="-25000" dirty="0"/>
              <a:t>i2</a:t>
            </a:r>
            <a:r>
              <a:rPr lang="en-US" sz="1800" kern="0" dirty="0"/>
              <a:t>˄b</a:t>
            </a:r>
            <a:r>
              <a:rPr lang="en-US" sz="1800" kern="0" baseline="-25000" dirty="0"/>
              <a:t>2j</a:t>
            </a:r>
            <a:r>
              <a:rPr lang="en-US" sz="1800" kern="0" dirty="0"/>
              <a:t>)˅ ⸱⸱⸱ ˅(</a:t>
            </a:r>
            <a:r>
              <a:rPr lang="en-US" sz="1800" kern="0" dirty="0" err="1"/>
              <a:t>a</a:t>
            </a:r>
            <a:r>
              <a:rPr lang="en-US" sz="1800" kern="0" baseline="-25000" dirty="0" err="1"/>
              <a:t>iN</a:t>
            </a:r>
            <a:r>
              <a:rPr lang="en-US" sz="1800" kern="0" dirty="0" err="1"/>
              <a:t>˄b</a:t>
            </a:r>
            <a:r>
              <a:rPr lang="en-US" sz="1800" kern="0" baseline="-25000" dirty="0" err="1"/>
              <a:t>Nj</a:t>
            </a:r>
            <a:r>
              <a:rPr lang="en-US" sz="1800" kern="0" dirty="0"/>
              <a:t>) </a:t>
            </a:r>
          </a:p>
          <a:p>
            <a:pPr marL="0" indent="0">
              <a:buNone/>
            </a:pPr>
            <a:endParaRPr lang="en-US" sz="1800" kern="0" dirty="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523FBAF0-EE89-490D-A200-2EBBF56C1D6C}"/>
              </a:ext>
            </a:extLst>
          </p:cNvPr>
          <p:cNvGrpSpPr/>
          <p:nvPr/>
        </p:nvGrpSpPr>
        <p:grpSpPr>
          <a:xfrm>
            <a:off x="230062" y="4269649"/>
            <a:ext cx="8323754" cy="2288640"/>
            <a:chOff x="230062" y="4269649"/>
            <a:chExt cx="8323754" cy="2288640"/>
          </a:xfrm>
        </p:grpSpPr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B02384BA-7C02-4642-9FC7-03FB77C1203A}"/>
                </a:ext>
              </a:extLst>
            </p:cNvPr>
            <p:cNvGrpSpPr/>
            <p:nvPr/>
          </p:nvGrpSpPr>
          <p:grpSpPr>
            <a:xfrm>
              <a:off x="230062" y="4269649"/>
              <a:ext cx="4033976" cy="364926"/>
              <a:chOff x="493855" y="4250599"/>
              <a:chExt cx="4033976" cy="364926"/>
            </a:xfrm>
          </p:grpSpPr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A4921E48-4B1F-453B-B5A5-444F1981D5C6}"/>
                  </a:ext>
                </a:extLst>
              </p:cNvPr>
              <p:cNvSpPr txBox="1"/>
              <p:nvPr/>
            </p:nvSpPr>
            <p:spPr>
              <a:xfrm>
                <a:off x="493855" y="4250599"/>
                <a:ext cx="410690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kern="0" dirty="0"/>
                  <a:t>a</a:t>
                </a:r>
                <a:r>
                  <a:rPr lang="en-US" sz="1400" kern="0" baseline="-25000" dirty="0"/>
                  <a:t>11</a:t>
                </a:r>
                <a:endParaRPr lang="en-US" sz="1400" dirty="0"/>
              </a:p>
            </p:txBody>
          </p:sp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239E880B-9C67-484E-B602-987CA5B9D95E}"/>
                  </a:ext>
                </a:extLst>
              </p:cNvPr>
              <p:cNvSpPr txBox="1"/>
              <p:nvPr/>
            </p:nvSpPr>
            <p:spPr>
              <a:xfrm>
                <a:off x="1283315" y="4260123"/>
                <a:ext cx="42511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kern="0" dirty="0"/>
                  <a:t>a</a:t>
                </a:r>
                <a:r>
                  <a:rPr lang="en-US" sz="1400" kern="0" baseline="-25000" dirty="0"/>
                  <a:t>1N</a:t>
                </a:r>
                <a:endParaRPr lang="en-US" sz="1400" dirty="0"/>
              </a:p>
            </p:txBody>
          </p:sp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B74201AE-08DB-43D1-A3C9-EBA400F8800F}"/>
                  </a:ext>
                </a:extLst>
              </p:cNvPr>
              <p:cNvSpPr txBox="1"/>
              <p:nvPr/>
            </p:nvSpPr>
            <p:spPr>
              <a:xfrm>
                <a:off x="786040" y="4260124"/>
                <a:ext cx="410690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kern="0" dirty="0"/>
                  <a:t>a</a:t>
                </a:r>
                <a:r>
                  <a:rPr lang="en-US" sz="1400" kern="0" baseline="-25000" dirty="0"/>
                  <a:t>12</a:t>
                </a:r>
                <a:endParaRPr lang="en-US" sz="1400" dirty="0"/>
              </a:p>
            </p:txBody>
          </p:sp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BB1CD283-E732-49AC-A590-DA2FE38D5018}"/>
                  </a:ext>
                </a:extLst>
              </p:cNvPr>
              <p:cNvSpPr txBox="1"/>
              <p:nvPr/>
            </p:nvSpPr>
            <p:spPr>
              <a:xfrm>
                <a:off x="1061174" y="4288699"/>
                <a:ext cx="34817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kern="0" dirty="0"/>
                  <a:t>⸱⸱⸱</a:t>
                </a:r>
                <a:endParaRPr lang="en-US" sz="1400" dirty="0"/>
              </a:p>
            </p:txBody>
          </p:sp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1F988705-40B8-4EBB-9918-9729AE5BAA00}"/>
                  </a:ext>
                </a:extLst>
              </p:cNvPr>
              <p:cNvSpPr txBox="1"/>
              <p:nvPr/>
            </p:nvSpPr>
            <p:spPr>
              <a:xfrm>
                <a:off x="1586664" y="4269648"/>
                <a:ext cx="410690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kern="0" dirty="0"/>
                  <a:t>a</a:t>
                </a:r>
                <a:r>
                  <a:rPr lang="en-US" sz="1400" kern="0" baseline="-25000" dirty="0"/>
                  <a:t>21</a:t>
                </a:r>
                <a:endParaRPr lang="en-US" sz="1400" dirty="0"/>
              </a:p>
            </p:txBody>
          </p:sp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056326CC-B48C-464B-8344-FD917E575A8D}"/>
                  </a:ext>
                </a:extLst>
              </p:cNvPr>
              <p:cNvSpPr txBox="1"/>
              <p:nvPr/>
            </p:nvSpPr>
            <p:spPr>
              <a:xfrm>
                <a:off x="2376124" y="4279172"/>
                <a:ext cx="42511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kern="0" dirty="0"/>
                  <a:t>a</a:t>
                </a:r>
                <a:r>
                  <a:rPr lang="en-US" sz="1400" kern="0" baseline="-25000" dirty="0"/>
                  <a:t>2N</a:t>
                </a:r>
                <a:endParaRPr lang="en-US" sz="1400" dirty="0"/>
              </a:p>
            </p:txBody>
          </p:sp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C1CE479D-B09C-45F0-AD3D-1D930DF42C0B}"/>
                  </a:ext>
                </a:extLst>
              </p:cNvPr>
              <p:cNvSpPr txBox="1"/>
              <p:nvPr/>
            </p:nvSpPr>
            <p:spPr>
              <a:xfrm>
                <a:off x="1878849" y="4279173"/>
                <a:ext cx="410690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kern="0" dirty="0"/>
                  <a:t>a</a:t>
                </a:r>
                <a:r>
                  <a:rPr lang="en-US" sz="1400" kern="0" baseline="-25000" dirty="0"/>
                  <a:t>22</a:t>
                </a:r>
                <a:endParaRPr lang="en-US" sz="1400" dirty="0"/>
              </a:p>
            </p:txBody>
          </p:sp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84979BAF-2450-4D57-9BB9-052D8DCE9D0F}"/>
                  </a:ext>
                </a:extLst>
              </p:cNvPr>
              <p:cNvSpPr txBox="1"/>
              <p:nvPr/>
            </p:nvSpPr>
            <p:spPr>
              <a:xfrm>
                <a:off x="2153983" y="4307748"/>
                <a:ext cx="34817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kern="0" dirty="0"/>
                  <a:t>⸱⸱⸱</a:t>
                </a:r>
                <a:endParaRPr lang="en-US" sz="1400" dirty="0"/>
              </a:p>
            </p:txBody>
          </p:sp>
          <p:sp>
            <p:nvSpPr>
              <p:cNvPr id="64" name="TextBox 63">
                <a:extLst>
                  <a:ext uri="{FF2B5EF4-FFF2-40B4-BE49-F238E27FC236}">
                    <a16:creationId xmlns:a16="http://schemas.microsoft.com/office/drawing/2014/main" id="{3B3399BA-63FA-4934-837C-9313D598CF55}"/>
                  </a:ext>
                </a:extLst>
              </p:cNvPr>
              <p:cNvSpPr txBox="1"/>
              <p:nvPr/>
            </p:nvSpPr>
            <p:spPr>
              <a:xfrm>
                <a:off x="3298827" y="4269648"/>
                <a:ext cx="42511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kern="0" dirty="0"/>
                  <a:t>a</a:t>
                </a:r>
                <a:r>
                  <a:rPr lang="en-US" sz="1400" kern="0" baseline="-25000" dirty="0"/>
                  <a:t>N1</a:t>
                </a:r>
                <a:endParaRPr lang="en-US" sz="1400" dirty="0"/>
              </a:p>
            </p:txBody>
          </p:sp>
          <p:sp>
            <p:nvSpPr>
              <p:cNvPr id="65" name="TextBox 64">
                <a:extLst>
                  <a:ext uri="{FF2B5EF4-FFF2-40B4-BE49-F238E27FC236}">
                    <a16:creationId xmlns:a16="http://schemas.microsoft.com/office/drawing/2014/main" id="{5A39C745-A5A6-4850-B460-5FB5A4DA6552}"/>
                  </a:ext>
                </a:extLst>
              </p:cNvPr>
              <p:cNvSpPr txBox="1"/>
              <p:nvPr/>
            </p:nvSpPr>
            <p:spPr>
              <a:xfrm>
                <a:off x="4088287" y="4279172"/>
                <a:ext cx="43954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kern="0" dirty="0" err="1"/>
                  <a:t>a</a:t>
                </a:r>
                <a:r>
                  <a:rPr lang="en-US" sz="1400" kern="0" baseline="-25000" dirty="0" err="1"/>
                  <a:t>NN</a:t>
                </a:r>
                <a:endParaRPr lang="en-US" sz="1400" dirty="0"/>
              </a:p>
            </p:txBody>
          </p:sp>
          <p:sp>
            <p:nvSpPr>
              <p:cNvPr id="66" name="TextBox 65">
                <a:extLst>
                  <a:ext uri="{FF2B5EF4-FFF2-40B4-BE49-F238E27FC236}">
                    <a16:creationId xmlns:a16="http://schemas.microsoft.com/office/drawing/2014/main" id="{AFA52571-2A7D-4E02-A921-6477DC1F4D1B}"/>
                  </a:ext>
                </a:extLst>
              </p:cNvPr>
              <p:cNvSpPr txBox="1"/>
              <p:nvPr/>
            </p:nvSpPr>
            <p:spPr>
              <a:xfrm>
                <a:off x="3591012" y="4279173"/>
                <a:ext cx="42511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kern="0" dirty="0"/>
                  <a:t>a</a:t>
                </a:r>
                <a:r>
                  <a:rPr lang="en-US" sz="1400" kern="0" baseline="-25000" dirty="0"/>
                  <a:t>N2</a:t>
                </a:r>
                <a:endParaRPr lang="en-US" sz="1400" dirty="0"/>
              </a:p>
            </p:txBody>
          </p:sp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AB3DDAE5-4044-4EC0-B78D-8AAFA14D35A0}"/>
                  </a:ext>
                </a:extLst>
              </p:cNvPr>
              <p:cNvSpPr txBox="1"/>
              <p:nvPr/>
            </p:nvSpPr>
            <p:spPr>
              <a:xfrm>
                <a:off x="3866146" y="4307748"/>
                <a:ext cx="34817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kern="0" dirty="0"/>
                  <a:t>⸱⸱⸱</a:t>
                </a:r>
                <a:endParaRPr lang="en-US" sz="1400" dirty="0"/>
              </a:p>
            </p:txBody>
          </p:sp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C15B406E-93AC-477B-81C6-43AB151D9402}"/>
                  </a:ext>
                </a:extLst>
              </p:cNvPr>
              <p:cNvSpPr txBox="1"/>
              <p:nvPr/>
            </p:nvSpPr>
            <p:spPr>
              <a:xfrm>
                <a:off x="2789960" y="4307748"/>
                <a:ext cx="511679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kern="0" dirty="0"/>
                  <a:t>⸱⸱⸱⸱⸱⸱</a:t>
                </a:r>
                <a:endParaRPr lang="en-US" sz="1400" dirty="0"/>
              </a:p>
            </p:txBody>
          </p:sp>
        </p:grpSp>
        <p:grpSp>
          <p:nvGrpSpPr>
            <p:cNvPr id="69" name="Group 68">
              <a:extLst>
                <a:ext uri="{FF2B5EF4-FFF2-40B4-BE49-F238E27FC236}">
                  <a16:creationId xmlns:a16="http://schemas.microsoft.com/office/drawing/2014/main" id="{98E52840-FF7E-4708-B104-D12CAF9E1191}"/>
                </a:ext>
              </a:extLst>
            </p:cNvPr>
            <p:cNvGrpSpPr/>
            <p:nvPr/>
          </p:nvGrpSpPr>
          <p:grpSpPr>
            <a:xfrm>
              <a:off x="4515032" y="4307749"/>
              <a:ext cx="4038784" cy="364926"/>
              <a:chOff x="493855" y="4250599"/>
              <a:chExt cx="4038784" cy="364926"/>
            </a:xfrm>
          </p:grpSpPr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5845F4DE-49A5-4ACC-828C-94F323DCE806}"/>
                  </a:ext>
                </a:extLst>
              </p:cNvPr>
              <p:cNvSpPr txBox="1"/>
              <p:nvPr/>
            </p:nvSpPr>
            <p:spPr>
              <a:xfrm>
                <a:off x="493855" y="4250599"/>
                <a:ext cx="41549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kern="0" dirty="0"/>
                  <a:t>b</a:t>
                </a:r>
                <a:r>
                  <a:rPr lang="en-US" sz="1400" kern="0" baseline="-25000" dirty="0"/>
                  <a:t>11</a:t>
                </a:r>
                <a:endParaRPr lang="en-US" sz="1400" dirty="0"/>
              </a:p>
            </p:txBody>
          </p:sp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id="{30FF9B0F-B4EC-4C43-9E0A-E3C1CCB8C55B}"/>
                  </a:ext>
                </a:extLst>
              </p:cNvPr>
              <p:cNvSpPr txBox="1"/>
              <p:nvPr/>
            </p:nvSpPr>
            <p:spPr>
              <a:xfrm>
                <a:off x="1283315" y="4260123"/>
                <a:ext cx="42992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kern="0" dirty="0"/>
                  <a:t>b</a:t>
                </a:r>
                <a:r>
                  <a:rPr lang="en-US" sz="1400" kern="0" baseline="-25000" dirty="0"/>
                  <a:t>1N</a:t>
                </a:r>
                <a:endParaRPr lang="en-US" sz="1400" dirty="0"/>
              </a:p>
            </p:txBody>
          </p:sp>
          <p:sp>
            <p:nvSpPr>
              <p:cNvPr id="72" name="TextBox 71">
                <a:extLst>
                  <a:ext uri="{FF2B5EF4-FFF2-40B4-BE49-F238E27FC236}">
                    <a16:creationId xmlns:a16="http://schemas.microsoft.com/office/drawing/2014/main" id="{CFE062A4-E94C-47B1-B88C-44A8CD00737D}"/>
                  </a:ext>
                </a:extLst>
              </p:cNvPr>
              <p:cNvSpPr txBox="1"/>
              <p:nvPr/>
            </p:nvSpPr>
            <p:spPr>
              <a:xfrm>
                <a:off x="786040" y="4260124"/>
                <a:ext cx="41549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kern="0" dirty="0"/>
                  <a:t>b</a:t>
                </a:r>
                <a:r>
                  <a:rPr lang="en-US" sz="1400" kern="0" baseline="-25000" dirty="0"/>
                  <a:t>12</a:t>
                </a:r>
                <a:endParaRPr lang="en-US" sz="1400" dirty="0"/>
              </a:p>
            </p:txBody>
          </p:sp>
          <p:sp>
            <p:nvSpPr>
              <p:cNvPr id="73" name="TextBox 72">
                <a:extLst>
                  <a:ext uri="{FF2B5EF4-FFF2-40B4-BE49-F238E27FC236}">
                    <a16:creationId xmlns:a16="http://schemas.microsoft.com/office/drawing/2014/main" id="{F367F47A-03B4-4CDF-9FB8-5F40AFCFEF26}"/>
                  </a:ext>
                </a:extLst>
              </p:cNvPr>
              <p:cNvSpPr txBox="1"/>
              <p:nvPr/>
            </p:nvSpPr>
            <p:spPr>
              <a:xfrm>
                <a:off x="1061174" y="4288699"/>
                <a:ext cx="34817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kern="0" dirty="0"/>
                  <a:t>⸱⸱⸱</a:t>
                </a:r>
                <a:endParaRPr lang="en-US" sz="1400" dirty="0"/>
              </a:p>
            </p:txBody>
          </p:sp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DBDFB1EF-E5CB-40EB-ACE2-26B9A705894B}"/>
                  </a:ext>
                </a:extLst>
              </p:cNvPr>
              <p:cNvSpPr txBox="1"/>
              <p:nvPr/>
            </p:nvSpPr>
            <p:spPr>
              <a:xfrm>
                <a:off x="1586664" y="4269648"/>
                <a:ext cx="41549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kern="0" dirty="0"/>
                  <a:t>b</a:t>
                </a:r>
                <a:r>
                  <a:rPr lang="en-US" sz="1400" kern="0" baseline="-25000" dirty="0"/>
                  <a:t>21</a:t>
                </a:r>
                <a:endParaRPr lang="en-US" sz="1400" dirty="0"/>
              </a:p>
            </p:txBody>
          </p:sp>
          <p:sp>
            <p:nvSpPr>
              <p:cNvPr id="75" name="TextBox 74">
                <a:extLst>
                  <a:ext uri="{FF2B5EF4-FFF2-40B4-BE49-F238E27FC236}">
                    <a16:creationId xmlns:a16="http://schemas.microsoft.com/office/drawing/2014/main" id="{2E80F56D-A34D-4005-B89D-53D7CF52637D}"/>
                  </a:ext>
                </a:extLst>
              </p:cNvPr>
              <p:cNvSpPr txBox="1"/>
              <p:nvPr/>
            </p:nvSpPr>
            <p:spPr>
              <a:xfrm>
                <a:off x="2376124" y="4279172"/>
                <a:ext cx="42992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kern="0" dirty="0"/>
                  <a:t>b</a:t>
                </a:r>
                <a:r>
                  <a:rPr lang="en-US" sz="1400" kern="0" baseline="-25000" dirty="0"/>
                  <a:t>2N</a:t>
                </a:r>
                <a:endParaRPr lang="en-US" sz="1400" dirty="0"/>
              </a:p>
            </p:txBody>
          </p:sp>
          <p:sp>
            <p:nvSpPr>
              <p:cNvPr id="76" name="TextBox 75">
                <a:extLst>
                  <a:ext uri="{FF2B5EF4-FFF2-40B4-BE49-F238E27FC236}">
                    <a16:creationId xmlns:a16="http://schemas.microsoft.com/office/drawing/2014/main" id="{FDB6EF68-52F2-4DD1-AE74-7A88C0A06F6E}"/>
                  </a:ext>
                </a:extLst>
              </p:cNvPr>
              <p:cNvSpPr txBox="1"/>
              <p:nvPr/>
            </p:nvSpPr>
            <p:spPr>
              <a:xfrm>
                <a:off x="1878849" y="4279173"/>
                <a:ext cx="41549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kern="0" dirty="0"/>
                  <a:t>b</a:t>
                </a:r>
                <a:r>
                  <a:rPr lang="en-US" sz="1400" kern="0" baseline="-25000" dirty="0"/>
                  <a:t>22</a:t>
                </a:r>
                <a:endParaRPr lang="en-US" sz="1400" dirty="0"/>
              </a:p>
            </p:txBody>
          </p:sp>
          <p:sp>
            <p:nvSpPr>
              <p:cNvPr id="77" name="TextBox 76">
                <a:extLst>
                  <a:ext uri="{FF2B5EF4-FFF2-40B4-BE49-F238E27FC236}">
                    <a16:creationId xmlns:a16="http://schemas.microsoft.com/office/drawing/2014/main" id="{4228439C-FE6C-4770-87C5-E496B34C613F}"/>
                  </a:ext>
                </a:extLst>
              </p:cNvPr>
              <p:cNvSpPr txBox="1"/>
              <p:nvPr/>
            </p:nvSpPr>
            <p:spPr>
              <a:xfrm>
                <a:off x="2153983" y="4307748"/>
                <a:ext cx="34817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kern="0" dirty="0"/>
                  <a:t>⸱⸱⸱</a:t>
                </a:r>
                <a:endParaRPr lang="en-US" sz="1400" dirty="0"/>
              </a:p>
            </p:txBody>
          </p:sp>
          <p:sp>
            <p:nvSpPr>
              <p:cNvPr id="78" name="TextBox 77">
                <a:extLst>
                  <a:ext uri="{FF2B5EF4-FFF2-40B4-BE49-F238E27FC236}">
                    <a16:creationId xmlns:a16="http://schemas.microsoft.com/office/drawing/2014/main" id="{BF636402-B6E6-4394-B48B-D493946E56B8}"/>
                  </a:ext>
                </a:extLst>
              </p:cNvPr>
              <p:cNvSpPr txBox="1"/>
              <p:nvPr/>
            </p:nvSpPr>
            <p:spPr>
              <a:xfrm>
                <a:off x="3298827" y="4269648"/>
                <a:ext cx="42992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kern="0" dirty="0"/>
                  <a:t>b</a:t>
                </a:r>
                <a:r>
                  <a:rPr lang="en-US" sz="1400" kern="0" baseline="-25000" dirty="0"/>
                  <a:t>N1</a:t>
                </a:r>
                <a:endParaRPr lang="en-US" sz="1400" dirty="0"/>
              </a:p>
            </p:txBody>
          </p:sp>
          <p:sp>
            <p:nvSpPr>
              <p:cNvPr id="79" name="TextBox 78">
                <a:extLst>
                  <a:ext uri="{FF2B5EF4-FFF2-40B4-BE49-F238E27FC236}">
                    <a16:creationId xmlns:a16="http://schemas.microsoft.com/office/drawing/2014/main" id="{40D30BE9-CB87-4876-BFA7-B7ACF06430C8}"/>
                  </a:ext>
                </a:extLst>
              </p:cNvPr>
              <p:cNvSpPr txBox="1"/>
              <p:nvPr/>
            </p:nvSpPr>
            <p:spPr>
              <a:xfrm>
                <a:off x="4088287" y="4279172"/>
                <a:ext cx="44435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kern="0" dirty="0" err="1"/>
                  <a:t>b</a:t>
                </a:r>
                <a:r>
                  <a:rPr lang="en-US" sz="1400" kern="0" baseline="-25000" dirty="0" err="1"/>
                  <a:t>NN</a:t>
                </a:r>
                <a:endParaRPr lang="en-US" sz="1400" dirty="0"/>
              </a:p>
            </p:txBody>
          </p:sp>
          <p:sp>
            <p:nvSpPr>
              <p:cNvPr id="80" name="TextBox 79">
                <a:extLst>
                  <a:ext uri="{FF2B5EF4-FFF2-40B4-BE49-F238E27FC236}">
                    <a16:creationId xmlns:a16="http://schemas.microsoft.com/office/drawing/2014/main" id="{3756534C-5E25-4DDE-9552-E2F38CC03729}"/>
                  </a:ext>
                </a:extLst>
              </p:cNvPr>
              <p:cNvSpPr txBox="1"/>
              <p:nvPr/>
            </p:nvSpPr>
            <p:spPr>
              <a:xfrm>
                <a:off x="3591012" y="4279173"/>
                <a:ext cx="42992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kern="0" dirty="0"/>
                  <a:t>b</a:t>
                </a:r>
                <a:r>
                  <a:rPr lang="en-US" sz="1400" kern="0" baseline="-25000" dirty="0"/>
                  <a:t>N2</a:t>
                </a:r>
                <a:endParaRPr lang="en-US" sz="1400" dirty="0"/>
              </a:p>
            </p:txBody>
          </p:sp>
          <p:sp>
            <p:nvSpPr>
              <p:cNvPr id="81" name="TextBox 80">
                <a:extLst>
                  <a:ext uri="{FF2B5EF4-FFF2-40B4-BE49-F238E27FC236}">
                    <a16:creationId xmlns:a16="http://schemas.microsoft.com/office/drawing/2014/main" id="{A3A2DCE7-BA0F-421A-A843-A8D0824CA124}"/>
                  </a:ext>
                </a:extLst>
              </p:cNvPr>
              <p:cNvSpPr txBox="1"/>
              <p:nvPr/>
            </p:nvSpPr>
            <p:spPr>
              <a:xfrm>
                <a:off x="3866146" y="4307748"/>
                <a:ext cx="34817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kern="0" dirty="0"/>
                  <a:t>⸱⸱⸱</a:t>
                </a:r>
                <a:endParaRPr lang="en-US" sz="1400" dirty="0"/>
              </a:p>
            </p:txBody>
          </p:sp>
          <p:sp>
            <p:nvSpPr>
              <p:cNvPr id="82" name="TextBox 81">
                <a:extLst>
                  <a:ext uri="{FF2B5EF4-FFF2-40B4-BE49-F238E27FC236}">
                    <a16:creationId xmlns:a16="http://schemas.microsoft.com/office/drawing/2014/main" id="{776F87F7-1E06-44AD-84A6-A1A1F52666BC}"/>
                  </a:ext>
                </a:extLst>
              </p:cNvPr>
              <p:cNvSpPr txBox="1"/>
              <p:nvPr/>
            </p:nvSpPr>
            <p:spPr>
              <a:xfrm>
                <a:off x="2789960" y="4307748"/>
                <a:ext cx="511679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kern="0" dirty="0"/>
                  <a:t>⸱⸱⸱⸱⸱⸱</a:t>
                </a:r>
                <a:endParaRPr lang="en-US" sz="1400" dirty="0"/>
              </a:p>
            </p:txBody>
          </p:sp>
        </p:grp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85E0158C-329A-4777-9F33-AC60F71A5B24}"/>
                </a:ext>
              </a:extLst>
            </p:cNvPr>
            <p:cNvSpPr/>
            <p:nvPr/>
          </p:nvSpPr>
          <p:spPr>
            <a:xfrm>
              <a:off x="1995662" y="5211805"/>
              <a:ext cx="212991" cy="20789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kern="0" dirty="0">
                  <a:solidFill>
                    <a:schemeClr val="tx1"/>
                  </a:solidFill>
                </a:rPr>
                <a:t>˄</a:t>
              </a:r>
              <a:endParaRPr lang="en-US" sz="1200" dirty="0">
                <a:solidFill>
                  <a:schemeClr val="tx1"/>
                </a:solidFill>
              </a:endParaRPr>
            </a:p>
          </p:txBody>
        </p:sp>
        <p:cxnSp>
          <p:nvCxnSpPr>
            <p:cNvPr id="25" name="Straight Arrow Connector 24">
              <a:extLst>
                <a:ext uri="{FF2B5EF4-FFF2-40B4-BE49-F238E27FC236}">
                  <a16:creationId xmlns:a16="http://schemas.microsoft.com/office/drawing/2014/main" id="{C280E301-7DF4-47C1-A1F2-9D548B2C2EEE}"/>
                </a:ext>
              </a:extLst>
            </p:cNvPr>
            <p:cNvCxnSpPr>
              <a:cxnSpLocks/>
              <a:endCxn id="20" idx="1"/>
            </p:cNvCxnSpPr>
            <p:nvPr/>
          </p:nvCxnSpPr>
          <p:spPr>
            <a:xfrm>
              <a:off x="491810" y="4584941"/>
              <a:ext cx="1535044" cy="65731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Arrow Connector 83">
              <a:extLst>
                <a:ext uri="{FF2B5EF4-FFF2-40B4-BE49-F238E27FC236}">
                  <a16:creationId xmlns:a16="http://schemas.microsoft.com/office/drawing/2014/main" id="{9C017695-9DDC-4139-A2AD-B8F413020A48}"/>
                </a:ext>
              </a:extLst>
            </p:cNvPr>
            <p:cNvCxnSpPr>
              <a:cxnSpLocks/>
              <a:endCxn id="20" idx="7"/>
            </p:cNvCxnSpPr>
            <p:nvPr/>
          </p:nvCxnSpPr>
          <p:spPr>
            <a:xfrm flipH="1">
              <a:off x="2177461" y="4572099"/>
              <a:ext cx="2428863" cy="670152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Arrow Connector 86">
              <a:extLst>
                <a:ext uri="{FF2B5EF4-FFF2-40B4-BE49-F238E27FC236}">
                  <a16:creationId xmlns:a16="http://schemas.microsoft.com/office/drawing/2014/main" id="{F566BC6D-EF27-4AAE-9CAB-A9F64EF1592A}"/>
                </a:ext>
              </a:extLst>
            </p:cNvPr>
            <p:cNvCxnSpPr>
              <a:cxnSpLocks/>
              <a:endCxn id="88" idx="1"/>
            </p:cNvCxnSpPr>
            <p:nvPr/>
          </p:nvCxnSpPr>
          <p:spPr>
            <a:xfrm>
              <a:off x="826142" y="4567154"/>
              <a:ext cx="2012836" cy="660299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8" name="Oval 87">
              <a:extLst>
                <a:ext uri="{FF2B5EF4-FFF2-40B4-BE49-F238E27FC236}">
                  <a16:creationId xmlns:a16="http://schemas.microsoft.com/office/drawing/2014/main" id="{2A8E0E07-829B-4B2E-8F22-4779A44E2D4E}"/>
                </a:ext>
              </a:extLst>
            </p:cNvPr>
            <p:cNvSpPr/>
            <p:nvPr/>
          </p:nvSpPr>
          <p:spPr>
            <a:xfrm>
              <a:off x="2807786" y="5197007"/>
              <a:ext cx="212991" cy="20789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kern="0" dirty="0">
                  <a:solidFill>
                    <a:schemeClr val="tx1"/>
                  </a:solidFill>
                </a:rPr>
                <a:t>˄</a:t>
              </a:r>
              <a:endParaRPr lang="en-US" sz="1200" dirty="0">
                <a:solidFill>
                  <a:schemeClr val="tx1"/>
                </a:solidFill>
              </a:endParaRPr>
            </a:p>
          </p:txBody>
        </p:sp>
        <p:cxnSp>
          <p:nvCxnSpPr>
            <p:cNvPr id="90" name="Straight Arrow Connector 89">
              <a:extLst>
                <a:ext uri="{FF2B5EF4-FFF2-40B4-BE49-F238E27FC236}">
                  <a16:creationId xmlns:a16="http://schemas.microsoft.com/office/drawing/2014/main" id="{46A1BD5E-AFE8-47E3-AD70-109F3B860C54}"/>
                </a:ext>
              </a:extLst>
            </p:cNvPr>
            <p:cNvCxnSpPr>
              <a:cxnSpLocks/>
              <a:endCxn id="88" idx="7"/>
            </p:cNvCxnSpPr>
            <p:nvPr/>
          </p:nvCxnSpPr>
          <p:spPr>
            <a:xfrm flipH="1">
              <a:off x="2989585" y="4602935"/>
              <a:ext cx="2712676" cy="624518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5" name="Oval 94">
              <a:extLst>
                <a:ext uri="{FF2B5EF4-FFF2-40B4-BE49-F238E27FC236}">
                  <a16:creationId xmlns:a16="http://schemas.microsoft.com/office/drawing/2014/main" id="{D6AEB233-8E0C-455E-B5DA-A553FB8ADFB6}"/>
                </a:ext>
              </a:extLst>
            </p:cNvPr>
            <p:cNvSpPr/>
            <p:nvPr/>
          </p:nvSpPr>
          <p:spPr>
            <a:xfrm>
              <a:off x="5332981" y="5206534"/>
              <a:ext cx="212991" cy="20789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kern="0" dirty="0">
                  <a:solidFill>
                    <a:schemeClr val="tx1"/>
                  </a:solidFill>
                </a:rPr>
                <a:t>˄</a:t>
              </a:r>
              <a:endParaRPr lang="en-US" sz="1200" dirty="0">
                <a:solidFill>
                  <a:schemeClr val="tx1"/>
                </a:solidFill>
              </a:endParaRPr>
            </a:p>
          </p:txBody>
        </p:sp>
        <p:cxnSp>
          <p:nvCxnSpPr>
            <p:cNvPr id="96" name="Straight Arrow Connector 95">
              <a:extLst>
                <a:ext uri="{FF2B5EF4-FFF2-40B4-BE49-F238E27FC236}">
                  <a16:creationId xmlns:a16="http://schemas.microsoft.com/office/drawing/2014/main" id="{9DBDB52F-6A1A-4815-A7CE-AD152B5367D0}"/>
                </a:ext>
              </a:extLst>
            </p:cNvPr>
            <p:cNvCxnSpPr>
              <a:cxnSpLocks/>
              <a:endCxn id="95" idx="1"/>
            </p:cNvCxnSpPr>
            <p:nvPr/>
          </p:nvCxnSpPr>
          <p:spPr>
            <a:xfrm>
              <a:off x="1276968" y="4593410"/>
              <a:ext cx="4087205" cy="64357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Arrow Connector 97">
              <a:extLst>
                <a:ext uri="{FF2B5EF4-FFF2-40B4-BE49-F238E27FC236}">
                  <a16:creationId xmlns:a16="http://schemas.microsoft.com/office/drawing/2014/main" id="{895AEC2E-45FA-46BF-88E5-6A654F1D3B5F}"/>
                </a:ext>
              </a:extLst>
            </p:cNvPr>
            <p:cNvCxnSpPr>
              <a:cxnSpLocks/>
              <a:endCxn id="95" idx="7"/>
            </p:cNvCxnSpPr>
            <p:nvPr/>
          </p:nvCxnSpPr>
          <p:spPr>
            <a:xfrm flipH="1">
              <a:off x="5514780" y="4589704"/>
              <a:ext cx="1885583" cy="647276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667BC7E0-556C-454E-9095-04B30073ADA3}"/>
                </a:ext>
              </a:extLst>
            </p:cNvPr>
            <p:cNvSpPr txBox="1"/>
            <p:nvPr/>
          </p:nvSpPr>
          <p:spPr>
            <a:xfrm>
              <a:off x="3854884" y="5156594"/>
              <a:ext cx="51167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kern="0" dirty="0"/>
                <a:t>⸱⸱⸱⸱⸱⸱</a:t>
              </a:r>
              <a:endParaRPr lang="en-US" sz="1400" dirty="0"/>
            </a:p>
          </p:txBody>
        </p:sp>
        <p:cxnSp>
          <p:nvCxnSpPr>
            <p:cNvPr id="108" name="Straight Arrow Connector 107">
              <a:extLst>
                <a:ext uri="{FF2B5EF4-FFF2-40B4-BE49-F238E27FC236}">
                  <a16:creationId xmlns:a16="http://schemas.microsoft.com/office/drawing/2014/main" id="{7FE757EF-D185-4818-97ED-BD18987D77CA}"/>
                </a:ext>
              </a:extLst>
            </p:cNvPr>
            <p:cNvCxnSpPr>
              <a:cxnSpLocks/>
            </p:cNvCxnSpPr>
            <p:nvPr/>
          </p:nvCxnSpPr>
          <p:spPr>
            <a:xfrm>
              <a:off x="2177773" y="5404905"/>
              <a:ext cx="1310044" cy="529805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Arrow Connector 109">
              <a:extLst>
                <a:ext uri="{FF2B5EF4-FFF2-40B4-BE49-F238E27FC236}">
                  <a16:creationId xmlns:a16="http://schemas.microsoft.com/office/drawing/2014/main" id="{983ECD18-AB8C-470B-B54E-075014718F65}"/>
                </a:ext>
              </a:extLst>
            </p:cNvPr>
            <p:cNvCxnSpPr>
              <a:cxnSpLocks/>
            </p:cNvCxnSpPr>
            <p:nvPr/>
          </p:nvCxnSpPr>
          <p:spPr>
            <a:xfrm>
              <a:off x="2943821" y="5404905"/>
              <a:ext cx="639065" cy="544602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Straight Arrow Connector 111">
              <a:extLst>
                <a:ext uri="{FF2B5EF4-FFF2-40B4-BE49-F238E27FC236}">
                  <a16:creationId xmlns:a16="http://schemas.microsoft.com/office/drawing/2014/main" id="{C914C556-1899-49D5-A666-BC16905FB74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950467" y="5398579"/>
              <a:ext cx="1395267" cy="512673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743061B6-DB53-4897-A525-CC13744DBFAA}"/>
                </a:ext>
              </a:extLst>
            </p:cNvPr>
            <p:cNvSpPr txBox="1"/>
            <p:nvPr/>
          </p:nvSpPr>
          <p:spPr>
            <a:xfrm>
              <a:off x="3546990" y="6250512"/>
              <a:ext cx="41069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kern="0" dirty="0"/>
                <a:t>c</a:t>
              </a:r>
              <a:r>
                <a:rPr lang="en-US" sz="1400" kern="0" baseline="-25000" dirty="0"/>
                <a:t>11</a:t>
              </a:r>
              <a:endParaRPr lang="en-US" sz="1400" dirty="0"/>
            </a:p>
          </p:txBody>
        </p:sp>
        <p:sp>
          <p:nvSpPr>
            <p:cNvPr id="2" name="Isosceles Triangle 1">
              <a:extLst>
                <a:ext uri="{FF2B5EF4-FFF2-40B4-BE49-F238E27FC236}">
                  <a16:creationId xmlns:a16="http://schemas.microsoft.com/office/drawing/2014/main" id="{5F8057C5-8A7D-444A-97D1-D0D5E8524C5B}"/>
                </a:ext>
              </a:extLst>
            </p:cNvPr>
            <p:cNvSpPr/>
            <p:nvPr/>
          </p:nvSpPr>
          <p:spPr>
            <a:xfrm rot="10800000">
              <a:off x="3309992" y="5926050"/>
              <a:ext cx="800731" cy="369778"/>
            </a:xfrm>
            <a:prstGeom prst="triangl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F17C06DF-C1D7-440E-BD12-BF2025E79C49}"/>
                </a:ext>
              </a:extLst>
            </p:cNvPr>
            <p:cNvSpPr txBox="1"/>
            <p:nvPr/>
          </p:nvSpPr>
          <p:spPr>
            <a:xfrm>
              <a:off x="3533866" y="5887450"/>
              <a:ext cx="3529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kern="0" dirty="0"/>
                <a:t>˅</a:t>
              </a:r>
              <a:endParaRPr lang="en-US" sz="1800" dirty="0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10E2DB67-D977-4C99-B73F-181E5A871DC6}"/>
                  </a:ext>
                </a:extLst>
              </p:cNvPr>
              <p:cNvSpPr txBox="1"/>
              <p:nvPr/>
            </p:nvSpPr>
            <p:spPr>
              <a:xfrm>
                <a:off x="5366005" y="2779623"/>
                <a:ext cx="3073139" cy="523220"/>
              </a:xfrm>
              <a:prstGeom prst="rect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1400" kern="0" dirty="0"/>
                  <a:t>N</a:t>
                </a:r>
                <a14:m>
                  <m:oMath xmlns:m="http://schemas.openxmlformats.org/officeDocument/2006/math">
                    <m:r>
                      <a:rPr lang="en-US" sz="1400" i="1" kern="0" dirty="0">
                        <a:latin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1400" kern="0" dirty="0"/>
                  <a:t>N </a:t>
                </a:r>
                <a:r>
                  <a:rPr lang="en-US" sz="1400" dirty="0"/>
                  <a:t>Matrix multiplication can be done by a circuit of depth O(log N). </a:t>
                </a:r>
              </a:p>
            </p:txBody>
          </p:sp>
        </mc:Choice>
        <mc:Fallback xmlns=""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10E2DB67-D977-4C99-B73F-181E5A871DC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66005" y="2779623"/>
                <a:ext cx="3073139" cy="523220"/>
              </a:xfrm>
              <a:prstGeom prst="rect">
                <a:avLst/>
              </a:prstGeom>
              <a:blipFill>
                <a:blip r:embed="rId5"/>
                <a:stretch>
                  <a:fillRect l="-395" t="-1136" b="-9091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78909707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Custo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2D2DB9"/>
      </a:hlink>
      <a:folHlink>
        <a:srgbClr val="B2B2B2"/>
      </a:folHlink>
    </a:clrScheme>
    <a:fontScheme name="Default Design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6684</TotalTime>
  <Words>4085</Words>
  <Application>Microsoft Office PowerPoint</Application>
  <PresentationFormat>On-screen Show (4:3)</PresentationFormat>
  <Paragraphs>413</Paragraphs>
  <Slides>34</Slides>
  <Notes>34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43" baseType="lpstr">
      <vt:lpstr>ＭＳ Ｐゴシック</vt:lpstr>
      <vt:lpstr>宋体</vt:lpstr>
      <vt:lpstr>Arial</vt:lpstr>
      <vt:lpstr>Cambria Math</vt:lpstr>
      <vt:lpstr>Comic Sans MS</vt:lpstr>
      <vt:lpstr>Haettenschweiler</vt:lpstr>
      <vt:lpstr>Tahoma</vt:lpstr>
      <vt:lpstr>Times New Roman</vt:lpstr>
      <vt:lpstr>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Stanford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 245: Database System Principles</dc:title>
  <dc:creator>Siroker</dc:creator>
  <cp:lastModifiedBy>Chen, Jianer</cp:lastModifiedBy>
  <cp:revision>554</cp:revision>
  <cp:lastPrinted>2001-01-16T17:12:14Z</cp:lastPrinted>
  <dcterms:created xsi:type="dcterms:W3CDTF">1999-07-13T19:55:20Z</dcterms:created>
  <dcterms:modified xsi:type="dcterms:W3CDTF">2020-09-18T14:22:50Z</dcterms:modified>
</cp:coreProperties>
</file>