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93" r:id="rId2"/>
    <p:sldId id="1077" r:id="rId3"/>
    <p:sldId id="942" r:id="rId4"/>
    <p:sldId id="749" r:id="rId5"/>
    <p:sldId id="858" r:id="rId6"/>
    <p:sldId id="948" r:id="rId7"/>
    <p:sldId id="947" r:id="rId8"/>
    <p:sldId id="946" r:id="rId9"/>
    <p:sldId id="945" r:id="rId10"/>
    <p:sldId id="944" r:id="rId11"/>
    <p:sldId id="943" r:id="rId12"/>
    <p:sldId id="949" r:id="rId13"/>
    <p:sldId id="859" r:id="rId14"/>
    <p:sldId id="860" r:id="rId15"/>
    <p:sldId id="863" r:id="rId16"/>
    <p:sldId id="862" r:id="rId17"/>
    <p:sldId id="871" r:id="rId18"/>
    <p:sldId id="861" r:id="rId19"/>
    <p:sldId id="876" r:id="rId20"/>
    <p:sldId id="875" r:id="rId21"/>
    <p:sldId id="874" r:id="rId22"/>
    <p:sldId id="873" r:id="rId23"/>
    <p:sldId id="872" r:id="rId24"/>
    <p:sldId id="864" r:id="rId25"/>
    <p:sldId id="877" r:id="rId26"/>
    <p:sldId id="884" r:id="rId27"/>
    <p:sldId id="883" r:id="rId28"/>
    <p:sldId id="887" r:id="rId29"/>
    <p:sldId id="881" r:id="rId30"/>
    <p:sldId id="880" r:id="rId31"/>
    <p:sldId id="889" r:id="rId32"/>
    <p:sldId id="888" r:id="rId33"/>
    <p:sldId id="879" r:id="rId34"/>
    <p:sldId id="885" r:id="rId35"/>
    <p:sldId id="890" r:id="rId36"/>
    <p:sldId id="892" r:id="rId37"/>
    <p:sldId id="897" r:id="rId38"/>
    <p:sldId id="896" r:id="rId39"/>
    <p:sldId id="895" r:id="rId40"/>
    <p:sldId id="899" r:id="rId41"/>
    <p:sldId id="893" r:id="rId42"/>
    <p:sldId id="900" r:id="rId43"/>
    <p:sldId id="898" r:id="rId44"/>
    <p:sldId id="901" r:id="rId45"/>
    <p:sldId id="905" r:id="rId46"/>
    <p:sldId id="904" r:id="rId47"/>
    <p:sldId id="903" r:id="rId48"/>
    <p:sldId id="902" r:id="rId49"/>
    <p:sldId id="906" r:id="rId50"/>
    <p:sldId id="912" r:id="rId51"/>
    <p:sldId id="911" r:id="rId52"/>
    <p:sldId id="910" r:id="rId53"/>
    <p:sldId id="909" r:id="rId54"/>
    <p:sldId id="950" r:id="rId55"/>
    <p:sldId id="914" r:id="rId56"/>
    <p:sldId id="913" r:id="rId57"/>
    <p:sldId id="878" r:id="rId58"/>
    <p:sldId id="917" r:id="rId59"/>
    <p:sldId id="916" r:id="rId6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3300"/>
    <a:srgbClr val="FFCC00"/>
    <a:srgbClr val="FF0000"/>
    <a:srgbClr val="FFCCCC"/>
    <a:srgbClr val="FFFFCC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 autoAdjust="0"/>
    <p:restoredTop sz="90962" autoAdjust="0"/>
  </p:normalViewPr>
  <p:slideViewPr>
    <p:cSldViewPr snapToGrid="0">
      <p:cViewPr varScale="1">
        <p:scale>
          <a:sx n="100" d="100"/>
          <a:sy n="100" d="100"/>
        </p:scale>
        <p:origin x="82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5999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024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0647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4137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9168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4453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3534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036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5184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9780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6071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76943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91097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28783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03498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48667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33557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0044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13483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41092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68409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7596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51172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56601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29902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29902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5173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5329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94880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96456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52238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89319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33014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39527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34892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89361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23351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54987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29139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27839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2690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305100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5732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349690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959205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074412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16474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443362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474669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953523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981633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769368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82402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231287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697119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69519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876420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7927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7720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8: Circuit-Value and </a:t>
            </a:r>
            <a:r>
              <a:rPr lang="en-US" altLang="zh-CN" sz="1400">
                <a:ea typeface="宋体" panose="02010600030101010101" pitchFamily="2" charset="-122"/>
              </a:rPr>
              <a:t>Circuit Satisfiability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Reminder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694260" y="1200277"/>
            <a:ext cx="7906813" cy="47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Homework # 1 is due by 5:00 pm on September 17.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DDD0FDB-6755-48FF-AEC4-1403E9908877}"/>
              </a:ext>
            </a:extLst>
          </p:cNvPr>
          <p:cNvSpPr txBox="1">
            <a:spLocks/>
          </p:cNvSpPr>
          <p:nvPr/>
        </p:nvSpPr>
        <p:spPr bwMode="auto">
          <a:xfrm>
            <a:off x="694259" y="1809877"/>
            <a:ext cx="7906813" cy="47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The submission folder has been set up in Canvas.</a:t>
            </a:r>
          </a:p>
        </p:txBody>
      </p:sp>
    </p:spTree>
    <p:extLst>
      <p:ext uri="{BB962C8B-B14F-4D97-AF65-F5344CB8AC3E}">
        <p14:creationId xmlns:p14="http://schemas.microsoft.com/office/powerpoint/2010/main" val="1545865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Discussion: Course Project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694260" y="1200277"/>
            <a:ext cx="7906813" cy="47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Topic 1:</a:t>
            </a:r>
            <a:r>
              <a:rPr lang="en-US" sz="2400" kern="0" dirty="0"/>
              <a:t> study circuit lower bounds of Boolean functions.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99EC40-AB9E-4DE2-98C8-483B06EA1D6E}"/>
              </a:ext>
            </a:extLst>
          </p:cNvPr>
          <p:cNvSpPr txBox="1">
            <a:spLocks/>
          </p:cNvSpPr>
          <p:nvPr/>
        </p:nvSpPr>
        <p:spPr bwMode="auto">
          <a:xfrm>
            <a:off x="694260" y="1752603"/>
            <a:ext cx="7621065" cy="952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Find, A. </a:t>
            </a:r>
            <a:r>
              <a:rPr 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Golovnev</a:t>
            </a:r>
            <a:r>
              <a:rPr 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 Hirsch, A. Kulikov:</a:t>
            </a:r>
          </a:p>
          <a:p>
            <a:pPr marL="0" indent="0">
              <a:buNone/>
            </a:pPr>
            <a:r>
              <a:rPr 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better-than-3n lower bound for the circuit complexity of an explicit function, 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Proc. IEEE Ann.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Symp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on Foundations of Computer Science</a:t>
            </a:r>
            <a:r>
              <a:rPr 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pp. 89-98 (2016). </a:t>
            </a:r>
          </a:p>
        </p:txBody>
      </p:sp>
    </p:spTree>
    <p:extLst>
      <p:ext uri="{BB962C8B-B14F-4D97-AF65-F5344CB8AC3E}">
        <p14:creationId xmlns:p14="http://schemas.microsoft.com/office/powerpoint/2010/main" val="36452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Boolean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112006"/>
            <a:ext cx="3978362" cy="223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</a:t>
            </a:r>
            <a:r>
              <a:rPr lang="en-US" sz="2000" kern="0" dirty="0">
                <a:solidFill>
                  <a:srgbClr val="FF0000"/>
                </a:solidFill>
              </a:rPr>
              <a:t>circuit</a:t>
            </a:r>
            <a:r>
              <a:rPr lang="en-US" sz="2000" kern="0" dirty="0"/>
              <a:t> C is a directed acyclic graph, in which each internal node (gate) is labeled with ¬ (</a:t>
            </a:r>
            <a:r>
              <a:rPr lang="en-US" sz="2000" kern="0" dirty="0" err="1"/>
              <a:t>fanin</a:t>
            </a:r>
            <a:r>
              <a:rPr lang="en-US" sz="2000" kern="0" dirty="0"/>
              <a:t>=1), ˅, or ˄ (</a:t>
            </a:r>
            <a:r>
              <a:rPr lang="en-US" sz="2000" kern="0" dirty="0" err="1"/>
              <a:t>fanin</a:t>
            </a:r>
            <a:r>
              <a:rPr lang="en-US" sz="2000" kern="0" dirty="0"/>
              <a:t>=2), and each leaf (input gate) is labeled with a variable x</a:t>
            </a:r>
            <a:r>
              <a:rPr lang="en-US" sz="2000" kern="0" baseline="-25000" dirty="0"/>
              <a:t>i</a:t>
            </a:r>
            <a:r>
              <a:rPr lang="en-US" sz="2000" kern="0" dirty="0"/>
              <a:t>. The node of fanout 0 is the output node.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8084EED-1257-4FC8-A249-B0E3545FED07}"/>
              </a:ext>
            </a:extLst>
          </p:cNvPr>
          <p:cNvGrpSpPr/>
          <p:nvPr/>
        </p:nvGrpSpPr>
        <p:grpSpPr>
          <a:xfrm>
            <a:off x="5419878" y="1392675"/>
            <a:ext cx="2854055" cy="2646015"/>
            <a:chOff x="5419878" y="1392675"/>
            <a:chExt cx="2854055" cy="2646015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E4885B4-B116-4628-BA68-813887529830}"/>
                </a:ext>
              </a:extLst>
            </p:cNvPr>
            <p:cNvSpPr/>
            <p:nvPr/>
          </p:nvSpPr>
          <p:spPr>
            <a:xfrm>
              <a:off x="6829425" y="3343275"/>
              <a:ext cx="352425" cy="3238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2DE7E0E-290C-4AB9-BE6C-2F38A7FC40C3}"/>
                </a:ext>
              </a:extLst>
            </p:cNvPr>
            <p:cNvSpPr/>
            <p:nvPr/>
          </p:nvSpPr>
          <p:spPr>
            <a:xfrm>
              <a:off x="6829424" y="2085975"/>
              <a:ext cx="352425" cy="3238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1A58E3F-1548-4A62-A542-1424FD1FB1F2}"/>
                </a:ext>
              </a:extLst>
            </p:cNvPr>
            <p:cNvSpPr/>
            <p:nvPr/>
          </p:nvSpPr>
          <p:spPr>
            <a:xfrm>
              <a:off x="5743575" y="2085975"/>
              <a:ext cx="352425" cy="3238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ED93FF-EA0F-43AA-BDBC-2E6AC6209BE9}"/>
                </a:ext>
              </a:extLst>
            </p:cNvPr>
            <p:cNvSpPr/>
            <p:nvPr/>
          </p:nvSpPr>
          <p:spPr>
            <a:xfrm>
              <a:off x="7334250" y="2743200"/>
              <a:ext cx="352425" cy="3238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9CDF167-6DC4-4EDC-ACF0-54B3FC15889F}"/>
                </a:ext>
              </a:extLst>
            </p:cNvPr>
            <p:cNvSpPr/>
            <p:nvPr/>
          </p:nvSpPr>
          <p:spPr>
            <a:xfrm>
              <a:off x="6276975" y="2743200"/>
              <a:ext cx="352425" cy="3238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B54CD41-6051-4624-B626-3B4AE7166EE7}"/>
                </a:ext>
              </a:extLst>
            </p:cNvPr>
            <p:cNvSpPr/>
            <p:nvPr/>
          </p:nvSpPr>
          <p:spPr>
            <a:xfrm>
              <a:off x="7824787" y="2085975"/>
              <a:ext cx="352425" cy="3238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B8E53E3-E2F0-4276-A5EB-4E50D503244F}"/>
                </a:ext>
              </a:extLst>
            </p:cNvPr>
            <p:cNvSpPr txBox="1"/>
            <p:nvPr/>
          </p:nvSpPr>
          <p:spPr>
            <a:xfrm>
              <a:off x="5743575" y="2019300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˄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AA44E91-ED72-45E9-A718-114D66C6152D}"/>
                </a:ext>
              </a:extLst>
            </p:cNvPr>
            <p:cNvSpPr txBox="1"/>
            <p:nvPr/>
          </p:nvSpPr>
          <p:spPr>
            <a:xfrm>
              <a:off x="6829424" y="2047845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/>
                <a:t>˅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2D43ABB-08F8-4BCD-B469-8705216D147C}"/>
                </a:ext>
              </a:extLst>
            </p:cNvPr>
            <p:cNvSpPr txBox="1"/>
            <p:nvPr/>
          </p:nvSpPr>
          <p:spPr>
            <a:xfrm>
              <a:off x="6276975" y="2705070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/>
                <a:t>˅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5F774CA-756C-4A1F-A93C-272A9CD42CC4}"/>
                </a:ext>
              </a:extLst>
            </p:cNvPr>
            <p:cNvSpPr txBox="1"/>
            <p:nvPr/>
          </p:nvSpPr>
          <p:spPr>
            <a:xfrm>
              <a:off x="6829424" y="3267105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˄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AFE818-EE96-47B4-BF0A-7FEC211783FE}"/>
                </a:ext>
              </a:extLst>
            </p:cNvPr>
            <p:cNvSpPr txBox="1"/>
            <p:nvPr/>
          </p:nvSpPr>
          <p:spPr>
            <a:xfrm>
              <a:off x="7334250" y="2695515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˄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F2D2AB-1A9C-4EEA-9150-B250676D20F3}"/>
                </a:ext>
              </a:extLst>
            </p:cNvPr>
            <p:cNvSpPr txBox="1"/>
            <p:nvPr/>
          </p:nvSpPr>
          <p:spPr>
            <a:xfrm>
              <a:off x="7806598" y="2009715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¬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4121B68-DD69-4EBA-ABC5-276B66F9E60C}"/>
                </a:ext>
              </a:extLst>
            </p:cNvPr>
            <p:cNvCxnSpPr>
              <a:cxnSpLocks/>
            </p:cNvCxnSpPr>
            <p:nvPr/>
          </p:nvCxnSpPr>
          <p:spPr>
            <a:xfrm>
              <a:off x="6557532" y="3028980"/>
              <a:ext cx="348093" cy="3142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D8CA1D9-829B-4DAB-AEFE-63875776F569}"/>
                </a:ext>
              </a:extLst>
            </p:cNvPr>
            <p:cNvCxnSpPr>
              <a:cxnSpLocks/>
              <a:stCxn id="44" idx="2"/>
            </p:cNvCxnSpPr>
            <p:nvPr/>
          </p:nvCxnSpPr>
          <p:spPr>
            <a:xfrm>
              <a:off x="7357846" y="1765501"/>
              <a:ext cx="70149" cy="101591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1D177D3-B104-4B0D-9E15-7EC23442AB00}"/>
                </a:ext>
              </a:extLst>
            </p:cNvPr>
            <p:cNvCxnSpPr>
              <a:cxnSpLocks/>
            </p:cNvCxnSpPr>
            <p:nvPr/>
          </p:nvCxnSpPr>
          <p:spPr>
            <a:xfrm>
              <a:off x="6462282" y="1743120"/>
              <a:ext cx="479922" cy="34276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27D572D-F94C-46BF-83C9-3903AB688492}"/>
                </a:ext>
              </a:extLst>
            </p:cNvPr>
            <p:cNvCxnSpPr>
              <a:cxnSpLocks/>
            </p:cNvCxnSpPr>
            <p:nvPr/>
          </p:nvCxnSpPr>
          <p:spPr>
            <a:xfrm>
              <a:off x="5584466" y="1771680"/>
              <a:ext cx="249166" cy="33276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6F23017B-2460-4E9A-92F1-2B675774D76E}"/>
                </a:ext>
              </a:extLst>
            </p:cNvPr>
            <p:cNvCxnSpPr>
              <a:cxnSpLocks/>
            </p:cNvCxnSpPr>
            <p:nvPr/>
          </p:nvCxnSpPr>
          <p:spPr>
            <a:xfrm>
              <a:off x="6018939" y="2409825"/>
              <a:ext cx="293108" cy="36195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E54EE07-04B5-41DE-8F24-16EFFE1404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38849" y="1742836"/>
              <a:ext cx="330998" cy="38124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01D41385-9CA3-41C1-A42E-B97F08DBC3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78641" y="2400180"/>
              <a:ext cx="330998" cy="38124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5C8F7CB-B824-456B-9B90-8603FD496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43675" y="2371440"/>
              <a:ext cx="330998" cy="38124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D3679F4-42EA-4B1B-8953-04C014CDF0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18203" y="3038355"/>
              <a:ext cx="299393" cy="30483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717C633-7506-4E63-A1C0-50D4A35F090F}"/>
                </a:ext>
              </a:extLst>
            </p:cNvPr>
            <p:cNvCxnSpPr>
              <a:cxnSpLocks/>
            </p:cNvCxnSpPr>
            <p:nvPr/>
          </p:nvCxnSpPr>
          <p:spPr>
            <a:xfrm>
              <a:off x="7479403" y="1752540"/>
              <a:ext cx="482843" cy="34281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1F0878E-EAFE-408D-A27B-4562F09E83DA}"/>
                </a:ext>
              </a:extLst>
            </p:cNvPr>
            <p:cNvSpPr txBox="1"/>
            <p:nvPr/>
          </p:nvSpPr>
          <p:spPr>
            <a:xfrm>
              <a:off x="6597717" y="3669358"/>
              <a:ext cx="848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output</a:t>
              </a:r>
              <a:endParaRPr lang="en-US" sz="1800" baseline="-25000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C1B1927-D908-4BF4-8229-1FD8C7E02CF6}"/>
                </a:ext>
              </a:extLst>
            </p:cNvPr>
            <p:cNvSpPr txBox="1"/>
            <p:nvPr/>
          </p:nvSpPr>
          <p:spPr>
            <a:xfrm>
              <a:off x="7166928" y="1396169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x</a:t>
              </a:r>
              <a:r>
                <a:rPr lang="en-US" sz="1800" baseline="-25000" dirty="0"/>
                <a:t>3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7C3303C-412C-455A-9195-E111F66DD521}"/>
                </a:ext>
              </a:extLst>
            </p:cNvPr>
            <p:cNvSpPr txBox="1"/>
            <p:nvPr/>
          </p:nvSpPr>
          <p:spPr>
            <a:xfrm>
              <a:off x="6247564" y="1398031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x</a:t>
              </a:r>
              <a:r>
                <a:rPr lang="en-US" sz="1800" baseline="-25000" dirty="0"/>
                <a:t>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0647A7F-778B-4372-AB3E-4C00C64CA85A}"/>
                </a:ext>
              </a:extLst>
            </p:cNvPr>
            <p:cNvSpPr txBox="1"/>
            <p:nvPr/>
          </p:nvSpPr>
          <p:spPr>
            <a:xfrm>
              <a:off x="5419878" y="1398031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x</a:t>
              </a:r>
              <a:r>
                <a:rPr lang="en-US" sz="1800" baseline="-25000" dirty="0"/>
                <a:t>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FB290FA-226E-40FF-9D95-BBD1572E4C24}"/>
                </a:ext>
              </a:extLst>
            </p:cNvPr>
            <p:cNvSpPr txBox="1"/>
            <p:nvPr/>
          </p:nvSpPr>
          <p:spPr>
            <a:xfrm>
              <a:off x="7892097" y="1392675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x</a:t>
              </a:r>
              <a:r>
                <a:rPr lang="en-US" sz="1800" baseline="-25000" dirty="0"/>
                <a:t>4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26CF3A3-D78F-4D08-B53B-7E5170A930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53052" y="1733754"/>
              <a:ext cx="872374" cy="42842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67DAE18F-901A-441E-903D-50952FD80851}"/>
              </a:ext>
            </a:extLst>
          </p:cNvPr>
          <p:cNvSpPr txBox="1">
            <a:spLocks/>
          </p:cNvSpPr>
          <p:nvPr/>
        </p:nvSpPr>
        <p:spPr bwMode="auto">
          <a:xfrm>
            <a:off x="746028" y="3467160"/>
            <a:ext cx="3978362" cy="144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circuit of n inputs computes a Boolean function 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0000"/>
                </a:solidFill>
              </a:rPr>
              <a:t>f: {0, 1}</a:t>
            </a:r>
            <a:r>
              <a:rPr lang="en-US" sz="2000" kern="0" baseline="30000" dirty="0">
                <a:solidFill>
                  <a:srgbClr val="FF0000"/>
                </a:solidFill>
              </a:rPr>
              <a:t>n</a:t>
            </a:r>
            <a:r>
              <a:rPr lang="en-US" sz="2000" kern="0" dirty="0">
                <a:solidFill>
                  <a:srgbClr val="FF0000"/>
                </a:solidFill>
              </a:rPr>
              <a:t> → {0, 1} </a:t>
            </a:r>
          </a:p>
          <a:p>
            <a:pPr marL="0" indent="0">
              <a:buNone/>
            </a:pPr>
            <a:r>
              <a:rPr lang="en-US" sz="2000" kern="0" dirty="0"/>
              <a:t>in a natural way.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1206D015-E821-41EC-8504-D0A084AEE950}"/>
              </a:ext>
            </a:extLst>
          </p:cNvPr>
          <p:cNvSpPr txBox="1">
            <a:spLocks/>
          </p:cNvSpPr>
          <p:nvPr/>
        </p:nvSpPr>
        <p:spPr bwMode="auto">
          <a:xfrm>
            <a:off x="5801714" y="4262904"/>
            <a:ext cx="2921741" cy="7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computes a Boolean function </a:t>
            </a:r>
            <a:r>
              <a:rPr lang="en-US" sz="2000" kern="0" dirty="0">
                <a:solidFill>
                  <a:srgbClr val="FF0000"/>
                </a:solidFill>
              </a:rPr>
              <a:t>f(x</a:t>
            </a:r>
            <a:r>
              <a:rPr lang="en-US" sz="2000" kern="0" baseline="-25000" dirty="0">
                <a:solidFill>
                  <a:srgbClr val="FF0000"/>
                </a:solidFill>
              </a:rPr>
              <a:t>1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2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3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4</a:t>
            </a:r>
            <a:r>
              <a:rPr lang="en-US" sz="2000" kern="0" dirty="0">
                <a:solidFill>
                  <a:srgbClr val="FF0000"/>
                </a:solidFill>
              </a:rPr>
              <a:t>)</a:t>
            </a:r>
            <a:r>
              <a:rPr lang="en-US" sz="2000" kern="0" dirty="0"/>
              <a:t>.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75726C82-A25B-46A2-8EF4-3511EB47BC43}"/>
              </a:ext>
            </a:extLst>
          </p:cNvPr>
          <p:cNvSpPr txBox="1">
            <a:spLocks/>
          </p:cNvSpPr>
          <p:nvPr/>
        </p:nvSpPr>
        <p:spPr bwMode="auto">
          <a:xfrm>
            <a:off x="734964" y="5056825"/>
            <a:ext cx="7674072" cy="154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circuit size </a:t>
            </a:r>
            <a:r>
              <a:rPr lang="en-US" sz="2000" kern="0" dirty="0"/>
              <a:t>= # gates = </a:t>
            </a:r>
            <a:r>
              <a:rPr lang="en-US" sz="2000" kern="0" dirty="0">
                <a:solidFill>
                  <a:srgbClr val="33CC33"/>
                </a:solidFill>
              </a:rPr>
              <a:t>the computational </a:t>
            </a:r>
            <a:r>
              <a:rPr lang="en-US" sz="2000" kern="0" dirty="0">
                <a:solidFill>
                  <a:srgbClr val="FF0000"/>
                </a:solidFill>
              </a:rPr>
              <a:t>work</a:t>
            </a:r>
            <a:r>
              <a:rPr lang="en-US" sz="2000" kern="0" dirty="0">
                <a:solidFill>
                  <a:srgbClr val="33CC33"/>
                </a:solidFill>
              </a:rPr>
              <a:t> = # operations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circuit depth </a:t>
            </a:r>
            <a:r>
              <a:rPr lang="en-US" sz="2000" kern="0" dirty="0"/>
              <a:t>= the length of the longest path from input to output</a:t>
            </a:r>
          </a:p>
          <a:p>
            <a:pPr marL="0" indent="0">
              <a:buNone/>
            </a:pPr>
            <a:r>
              <a:rPr lang="en-US" sz="2000" kern="0" dirty="0"/>
              <a:t>                            </a:t>
            </a:r>
            <a:r>
              <a:rPr lang="en-US" sz="2000" kern="0" dirty="0">
                <a:solidFill>
                  <a:srgbClr val="33CC33"/>
                </a:solidFill>
              </a:rPr>
              <a:t>the (parallel) computation </a:t>
            </a:r>
            <a:r>
              <a:rPr lang="en-US" sz="2000" kern="0" dirty="0">
                <a:solidFill>
                  <a:srgbClr val="FF0000"/>
                </a:solidFill>
              </a:rPr>
              <a:t>time</a:t>
            </a:r>
            <a:r>
              <a:rPr lang="en-US" sz="2000" kern="0" dirty="0">
                <a:solidFill>
                  <a:srgbClr val="33CC33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33CC33"/>
                </a:solidFill>
              </a:rPr>
              <a:t>                            = time to complete the computation</a:t>
            </a:r>
          </a:p>
        </p:txBody>
      </p:sp>
    </p:spTree>
    <p:extLst>
      <p:ext uri="{BB962C8B-B14F-4D97-AF65-F5344CB8AC3E}">
        <p14:creationId xmlns:p14="http://schemas.microsoft.com/office/powerpoint/2010/main" val="291530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89">
            <a:extLst>
              <a:ext uri="{FF2B5EF4-FFF2-40B4-BE49-F238E27FC236}">
                <a16:creationId xmlns:a16="http://schemas.microsoft.com/office/drawing/2014/main" id="{19E073CC-57AF-45DC-9B33-6A490313F576}"/>
              </a:ext>
            </a:extLst>
          </p:cNvPr>
          <p:cNvSpPr txBox="1"/>
          <p:nvPr/>
        </p:nvSpPr>
        <p:spPr>
          <a:xfrm>
            <a:off x="7110855" y="1859094"/>
            <a:ext cx="1883819" cy="249299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Can we construct a single box such</a:t>
            </a:r>
          </a:p>
          <a:p>
            <a:r>
              <a:rPr lang="en-US" sz="1600" dirty="0"/>
              <a:t>that for </a:t>
            </a:r>
            <a:r>
              <a:rPr lang="en-US" sz="1600" dirty="0">
                <a:solidFill>
                  <a:srgbClr val="FF0000"/>
                </a:solidFill>
              </a:rPr>
              <a:t>all</a:t>
            </a:r>
            <a:r>
              <a:rPr lang="en-US" sz="1600" dirty="0"/>
              <a:t> </a:t>
            </a:r>
          </a:p>
          <a:p>
            <a:r>
              <a:rPr lang="el-GR" sz="1600" dirty="0"/>
              <a:t>δ</a:t>
            </a:r>
            <a:r>
              <a:rPr lang="en-US" sz="1600" dirty="0"/>
              <a:t>(</a:t>
            </a:r>
            <a:r>
              <a:rPr lang="en-US" sz="1600" dirty="0" err="1"/>
              <a:t>q</a:t>
            </a:r>
            <a:r>
              <a:rPr lang="en-US" sz="1600" baseline="-25000" dirty="0" err="1"/>
              <a:t>i</a:t>
            </a:r>
            <a:r>
              <a:rPr lang="en-US" sz="1600" dirty="0" err="1"/>
              <a:t>,x</a:t>
            </a:r>
            <a:r>
              <a:rPr lang="en-US" sz="1600" baseline="-25000" dirty="0" err="1"/>
              <a:t>i</a:t>
            </a:r>
            <a:r>
              <a:rPr lang="en-US" sz="1600" dirty="0"/>
              <a:t>) = (</a:t>
            </a:r>
            <a:r>
              <a:rPr lang="en-US" sz="1600" dirty="0" err="1"/>
              <a:t>q</a:t>
            </a:r>
            <a:r>
              <a:rPr lang="en-US" sz="1600" baseline="-25000" dirty="0" err="1"/>
              <a:t>h</a:t>
            </a:r>
            <a:r>
              <a:rPr lang="en-US" sz="1600" dirty="0" err="1"/>
              <a:t>,y</a:t>
            </a:r>
            <a:r>
              <a:rPr lang="en-US" sz="1600" baseline="-25000" dirty="0" err="1"/>
              <a:t>h</a:t>
            </a:r>
            <a:r>
              <a:rPr lang="en-US" sz="1600" dirty="0" err="1"/>
              <a:t>,v</a:t>
            </a:r>
            <a:r>
              <a:rPr lang="en-US" sz="1600" dirty="0"/>
              <a:t>) of M, we have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                     </a:t>
            </a:r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  <a:endCxn id="72" idx="0"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A52177-D33D-42A3-806D-BCD4124ED770}"/>
              </a:ext>
            </a:extLst>
          </p:cNvPr>
          <p:cNvSpPr txBox="1"/>
          <p:nvPr/>
        </p:nvSpPr>
        <p:spPr>
          <a:xfrm>
            <a:off x="493166" y="574424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1</a:t>
            </a:r>
            <a:r>
              <a:rPr lang="en-US" sz="1600" dirty="0"/>
              <a:t>,x</a:t>
            </a:r>
            <a:r>
              <a:rPr lang="en-US" sz="1600" baseline="-25000" dirty="0"/>
              <a:t>2</a:t>
            </a:r>
            <a:r>
              <a:rPr lang="en-US" sz="1600" dirty="0"/>
              <a:t>) = (q</a:t>
            </a:r>
            <a:r>
              <a:rPr lang="en-US" sz="1600" baseline="-25000" dirty="0"/>
              <a:t>2</a:t>
            </a:r>
            <a:r>
              <a:rPr lang="en-US" sz="1600" dirty="0"/>
              <a:t>,y</a:t>
            </a:r>
            <a:r>
              <a:rPr lang="en-US" sz="1600" baseline="-25000" dirty="0"/>
              <a:t>2</a:t>
            </a:r>
            <a:r>
              <a:rPr lang="en-US" sz="1600" dirty="0"/>
              <a:t>,v)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D042DFF-0BCB-4B96-A3AA-1E7A76962B75}"/>
              </a:ext>
            </a:extLst>
          </p:cNvPr>
          <p:cNvGrpSpPr/>
          <p:nvPr/>
        </p:nvGrpSpPr>
        <p:grpSpPr>
          <a:xfrm>
            <a:off x="1551096" y="2662489"/>
            <a:ext cx="904247" cy="1185596"/>
            <a:chOff x="7219950" y="3111072"/>
            <a:chExt cx="904247" cy="11855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B83C09-DD38-4820-BCC5-E367F0ACC54D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7D3F0F9-1833-4311-9BB5-0C73055CDE51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C29E83-84F0-4AD6-B284-F3CC4F60ADF4}"/>
                </a:ext>
              </a:extLst>
            </p:cNvPr>
            <p:cNvCxnSpPr>
              <a:cxnSpLocks/>
              <a:endCxn id="67" idx="0"/>
            </p:cNvCxnSpPr>
            <p:nvPr/>
          </p:nvCxnSpPr>
          <p:spPr>
            <a:xfrm flipH="1">
              <a:off x="7506365" y="3819525"/>
              <a:ext cx="8388" cy="4771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8D5B0AC-8EE6-4FBB-B198-194A8EC291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1BC036E-31D0-44EF-AE27-43715ADBE2BA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682434-4C4F-4306-8DD1-060F54964B3D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2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01E614-EE5B-4D6F-9A8E-D2DA8D4B2853}"/>
              </a:ext>
            </a:extLst>
          </p:cNvPr>
          <p:cNvGrpSpPr/>
          <p:nvPr/>
        </p:nvGrpSpPr>
        <p:grpSpPr>
          <a:xfrm>
            <a:off x="5577376" y="2645589"/>
            <a:ext cx="1065855" cy="1196664"/>
            <a:chOff x="6981825" y="3111072"/>
            <a:chExt cx="1065855" cy="119666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273B007-57B5-4A2E-B4AE-6A53C269A73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2C6E880-5BA8-4961-9D09-F9CA26973742}"/>
                </a:ext>
              </a:extLst>
            </p:cNvPr>
            <p:cNvCxnSpPr>
              <a:endCxn id="51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107133B-9FF8-4791-B50F-EE3AD20D49BA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EE9AE88-534C-4271-927F-274932DC7FF0}"/>
                </a:ext>
              </a:extLst>
            </p:cNvPr>
            <p:cNvCxnSpPr>
              <a:cxnSpLocks/>
              <a:endCxn id="60" idx="0"/>
            </p:cNvCxnSpPr>
            <p:nvPr/>
          </p:nvCxnSpPr>
          <p:spPr>
            <a:xfrm flipH="1">
              <a:off x="7521326" y="3819525"/>
              <a:ext cx="2951" cy="4882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66A6C2E-3D49-469E-98D8-68017C72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D495930-117B-4E9B-A6EE-3BEAFCE055CE}"/>
              </a:ext>
            </a:extLst>
          </p:cNvPr>
          <p:cNvGrpSpPr/>
          <p:nvPr/>
        </p:nvGrpSpPr>
        <p:grpSpPr>
          <a:xfrm flipH="1">
            <a:off x="5545998" y="3842253"/>
            <a:ext cx="1097229" cy="541720"/>
            <a:chOff x="7067444" y="3429000"/>
            <a:chExt cx="980236" cy="54172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8273568-7F83-4C86-A585-91C693EA1D6D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62ED713-32AD-418D-B955-DB03DC4802A4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1F62466-5242-4DFB-9C63-CE6716AE6B63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20628E2-8708-40D4-A0A6-0C18162217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51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4B9B7F-1361-4609-9717-2354F7C72278}"/>
              </a:ext>
            </a:extLst>
          </p:cNvPr>
          <p:cNvCxnSpPr/>
          <p:nvPr/>
        </p:nvCxnSpPr>
        <p:spPr>
          <a:xfrm>
            <a:off x="6643231" y="3154017"/>
            <a:ext cx="0" cy="8787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990DAE-59CD-4026-9A95-6A1ABF56B1FB}"/>
              </a:ext>
            </a:extLst>
          </p:cNvPr>
          <p:cNvGrpSpPr/>
          <p:nvPr/>
        </p:nvGrpSpPr>
        <p:grpSpPr>
          <a:xfrm flipH="1">
            <a:off x="1266639" y="3848085"/>
            <a:ext cx="1097229" cy="556516"/>
            <a:chOff x="7067444" y="3429000"/>
            <a:chExt cx="980236" cy="55651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93E5B9E-A45E-4823-A6ED-12C2B5E6E616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B47B5885-2D94-4569-A12C-A9447D5E48E5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9D681B6-FCC2-4099-914E-B3D17183CB2E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5453E39B-65F4-4C0D-AA53-45F1135D98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59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3D9666-235B-4858-8A52-22310CA55E95}"/>
              </a:ext>
            </a:extLst>
          </p:cNvPr>
          <p:cNvGrpSpPr/>
          <p:nvPr/>
        </p:nvGrpSpPr>
        <p:grpSpPr>
          <a:xfrm flipH="1">
            <a:off x="516277" y="3859344"/>
            <a:ext cx="758103" cy="560396"/>
            <a:chOff x="7274309" y="3429000"/>
            <a:chExt cx="677271" cy="56039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F010F23-1888-4C66-9563-A2D318823584}"/>
                </a:ext>
              </a:extLst>
            </p:cNvPr>
            <p:cNvSpPr/>
            <p:nvPr/>
          </p:nvSpPr>
          <p:spPr>
            <a:xfrm>
              <a:off x="7274309" y="3429000"/>
              <a:ext cx="502253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E4854E2-3A04-447B-B52F-8ED0EC690A6D}"/>
                </a:ext>
              </a:extLst>
            </p:cNvPr>
            <p:cNvCxnSpPr>
              <a:cxnSpLocks/>
            </p:cNvCxnSpPr>
            <p:nvPr/>
          </p:nvCxnSpPr>
          <p:spPr>
            <a:xfrm>
              <a:off x="7784026" y="3619500"/>
              <a:ext cx="167554" cy="47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7A67644-A10D-4DDF-AF72-34A3E52D5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98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6D76650-D50A-4FA0-AAED-461A8ADF6914}"/>
              </a:ext>
            </a:extLst>
          </p:cNvPr>
          <p:cNvGrpSpPr/>
          <p:nvPr/>
        </p:nvGrpSpPr>
        <p:grpSpPr>
          <a:xfrm>
            <a:off x="7440466" y="3247682"/>
            <a:ext cx="1198198" cy="1026381"/>
            <a:chOff x="6925999" y="3111072"/>
            <a:chExt cx="1198198" cy="1026381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C07D334-D447-4597-8875-44E882B85F64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EABC29B6-1A45-4C19-9E0E-6F73EC5AB8C6}"/>
                </a:ext>
              </a:extLst>
            </p:cNvPr>
            <p:cNvCxnSpPr>
              <a:endCxn id="80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FF69203-D99D-4807-B437-362F48746F88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B61C3A1C-3194-4791-BA22-2499958F7811}"/>
                </a:ext>
              </a:extLst>
            </p:cNvPr>
            <p:cNvCxnSpPr>
              <a:cxnSpLocks/>
            </p:cNvCxnSpPr>
            <p:nvPr/>
          </p:nvCxnSpPr>
          <p:spPr>
            <a:xfrm>
              <a:off x="7505229" y="3819525"/>
              <a:ext cx="0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B53FDE83-1636-4BFF-AF37-CD15CB9C5D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0FF4B66-6AB1-4F62-A55C-FBCE01C2A3A8}"/>
                </a:ext>
              </a:extLst>
            </p:cNvPr>
            <p:cNvSpPr txBox="1"/>
            <p:nvPr/>
          </p:nvSpPr>
          <p:spPr>
            <a:xfrm>
              <a:off x="6925999" y="3299018"/>
              <a:ext cx="3113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i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8AEAA42-B5FC-4A6D-8A26-6A9D7AC2D4F5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q</a:t>
              </a:r>
              <a:r>
                <a:rPr lang="en-US" sz="1400" baseline="-25000" dirty="0" err="1"/>
                <a:t>h</a:t>
              </a:r>
              <a:endParaRPr lang="en-US" sz="1400" baseline="-25000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C7780ED-BF18-4DC8-9971-E5C6189C4612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y</a:t>
              </a:r>
              <a:r>
                <a:rPr lang="en-US" sz="1400" baseline="-25000" dirty="0" err="1"/>
                <a:t>h</a:t>
              </a:r>
              <a:endParaRPr lang="en-US" sz="1400" baseline="-25000" dirty="0"/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BD68F643-49E4-4E6A-8C94-59BC564F7806}"/>
              </a:ext>
            </a:extLst>
          </p:cNvPr>
          <p:cNvSpPr txBox="1"/>
          <p:nvPr/>
        </p:nvSpPr>
        <p:spPr>
          <a:xfrm>
            <a:off x="7784111" y="3156540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i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07653AB-D3EA-49D0-8428-05DB8B0B3091}"/>
              </a:ext>
            </a:extLst>
          </p:cNvPr>
          <p:cNvCxnSpPr>
            <a:cxnSpLocks/>
          </p:cNvCxnSpPr>
          <p:nvPr/>
        </p:nvCxnSpPr>
        <p:spPr>
          <a:xfrm>
            <a:off x="531193" y="4060390"/>
            <a:ext cx="0" cy="513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D5C6063-09DE-43D3-A010-431BA437F509}"/>
              </a:ext>
            </a:extLst>
          </p:cNvPr>
          <p:cNvSpPr txBox="1"/>
          <p:nvPr/>
        </p:nvSpPr>
        <p:spPr>
          <a:xfrm>
            <a:off x="7707826" y="4379574"/>
            <a:ext cx="1274247" cy="89255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YES!</a:t>
            </a:r>
          </a:p>
          <a:p>
            <a:pPr algn="ctr"/>
            <a:r>
              <a:rPr lang="en-US" sz="1400" dirty="0"/>
              <a:t>the box has a </a:t>
            </a:r>
          </a:p>
          <a:p>
            <a:pPr algn="ctr"/>
            <a:r>
              <a:rPr lang="en-US" sz="1400" dirty="0"/>
              <a:t>constant size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ED7F62AA-8375-4C5E-802D-D0B66AF4C737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358D5017-233B-462A-AFC5-325017FDFB3C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83DEAE25-EF3F-4153-90B7-0F211D988C11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E46531F-A2EC-481A-B075-3DD297A9C834}"/>
              </a:ext>
            </a:extLst>
          </p:cNvPr>
          <p:cNvGrpSpPr/>
          <p:nvPr/>
        </p:nvGrpSpPr>
        <p:grpSpPr>
          <a:xfrm>
            <a:off x="837450" y="4260147"/>
            <a:ext cx="5906250" cy="981075"/>
            <a:chOff x="837450" y="4260147"/>
            <a:chExt cx="5906250" cy="981075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EE460087-061F-4891-A388-5972C37F8A84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EA17BDCD-1756-4997-9B46-DA5AB1A31A30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26014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EB8BBA7D-71C0-47F8-89CE-3B0AAD66504A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DDD1F56-CD35-4363-937F-23097B3EB253}"/>
              </a:ext>
            </a:extLst>
          </p:cNvPr>
          <p:cNvGrpSpPr/>
          <p:nvPr/>
        </p:nvGrpSpPr>
        <p:grpSpPr>
          <a:xfrm>
            <a:off x="5879707" y="4840741"/>
            <a:ext cx="2180257" cy="1877600"/>
            <a:chOff x="5879707" y="4574041"/>
            <a:chExt cx="2180257" cy="1877600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352D5BAF-E231-4BF9-B070-A231968CB7E0}"/>
                </a:ext>
              </a:extLst>
            </p:cNvPr>
            <p:cNvGrpSpPr/>
            <p:nvPr/>
          </p:nvGrpSpPr>
          <p:grpSpPr>
            <a:xfrm>
              <a:off x="5879707" y="4574041"/>
              <a:ext cx="1065855" cy="589463"/>
              <a:chOff x="6981825" y="3230062"/>
              <a:chExt cx="1065855" cy="589463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489A7CBC-C649-4F06-A5D8-97193FABBABF}"/>
                  </a:ext>
                </a:extLst>
              </p:cNvPr>
              <p:cNvSpPr/>
              <p:nvPr/>
            </p:nvSpPr>
            <p:spPr>
              <a:xfrm>
                <a:off x="7219950" y="3429000"/>
                <a:ext cx="589605" cy="39052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03C183D2-DBFE-496B-A6A3-EF3023397717}"/>
                  </a:ext>
                </a:extLst>
              </p:cNvPr>
              <p:cNvCxnSpPr>
                <a:endCxn id="112" idx="1"/>
              </p:cNvCxnSpPr>
              <p:nvPr/>
            </p:nvCxnSpPr>
            <p:spPr>
              <a:xfrm>
                <a:off x="698182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035EEE7E-33CE-40EC-A89A-F9B8952CA1D4}"/>
                  </a:ext>
                </a:extLst>
              </p:cNvPr>
              <p:cNvCxnSpPr/>
              <p:nvPr/>
            </p:nvCxnSpPr>
            <p:spPr>
              <a:xfrm>
                <a:off x="780955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C7583D0D-9FEE-48D0-87BB-00A69DFC7A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4752" y="3230062"/>
                <a:ext cx="0" cy="1989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28F6025E-AA93-43D9-B7CA-5D8B4C22BE0F}"/>
                </a:ext>
              </a:extLst>
            </p:cNvPr>
            <p:cNvSpPr/>
            <p:nvPr/>
          </p:nvSpPr>
          <p:spPr>
            <a:xfrm>
              <a:off x="6952740" y="5251062"/>
              <a:ext cx="349615" cy="292947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=</a:t>
              </a:r>
              <a:endParaRPr lang="en-US" sz="1400" baseline="-25000" dirty="0">
                <a:solidFill>
                  <a:schemeClr val="tx1"/>
                </a:solidFill>
              </a:endParaRPr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0B136DAA-D5BC-4648-8F67-421701E9F9E6}"/>
                </a:ext>
              </a:extLst>
            </p:cNvPr>
            <p:cNvCxnSpPr>
              <a:cxnSpLocks/>
            </p:cNvCxnSpPr>
            <p:nvPr/>
          </p:nvCxnSpPr>
          <p:spPr>
            <a:xfrm>
              <a:off x="6909935" y="4955155"/>
              <a:ext cx="131888" cy="324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77BC6E5E-D289-49BA-933F-2C19C714815B}"/>
                </a:ext>
              </a:extLst>
            </p:cNvPr>
            <p:cNvSpPr txBox="1"/>
            <p:nvPr/>
          </p:nvSpPr>
          <p:spPr>
            <a:xfrm>
              <a:off x="6777932" y="5703047"/>
              <a:ext cx="6992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output</a:t>
              </a:r>
              <a:endParaRPr lang="en-US" sz="1400" baseline="-25000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0B2674F-ACF6-43E0-8813-5C716602C889}"/>
                </a:ext>
              </a:extLst>
            </p:cNvPr>
            <p:cNvSpPr txBox="1"/>
            <p:nvPr/>
          </p:nvSpPr>
          <p:spPr>
            <a:xfrm>
              <a:off x="7268665" y="4736614"/>
              <a:ext cx="4552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/>
                <a:t>q</a:t>
              </a:r>
              <a:r>
                <a:rPr lang="en-US" sz="1400" baseline="-25000" dirty="0" err="1"/>
                <a:t>acc</a:t>
              </a:r>
              <a:endParaRPr lang="en-US" sz="1400" baseline="-25000" dirty="0"/>
            </a:p>
          </p:txBody>
        </p: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B4D99AE6-B50D-4785-9F00-16C24849CB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4223" y="5011104"/>
              <a:ext cx="150937" cy="26853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A0CAF0D5-ED6B-4B6B-A895-CD68CAF66B85}"/>
                </a:ext>
              </a:extLst>
            </p:cNvPr>
            <p:cNvCxnSpPr>
              <a:cxnSpLocks/>
            </p:cNvCxnSpPr>
            <p:nvPr/>
          </p:nvCxnSpPr>
          <p:spPr>
            <a:xfrm>
              <a:off x="7127547" y="5545308"/>
              <a:ext cx="0" cy="1989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2E615EC-9C46-4C86-B546-79C52E741A9E}"/>
                </a:ext>
              </a:extLst>
            </p:cNvPr>
            <p:cNvSpPr txBox="1"/>
            <p:nvPr/>
          </p:nvSpPr>
          <p:spPr>
            <a:xfrm>
              <a:off x="6707438" y="5928421"/>
              <a:ext cx="13525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= 1 if and only </a:t>
              </a:r>
            </a:p>
            <a:p>
              <a:r>
                <a:rPr lang="en-US" sz="1400" dirty="0"/>
                <a:t>if M’ accepts 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055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Detailed Discussion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309587-D40D-4042-A57B-8600CB478A1E}"/>
              </a:ext>
            </a:extLst>
          </p:cNvPr>
          <p:cNvGrpSpPr/>
          <p:nvPr/>
        </p:nvGrpSpPr>
        <p:grpSpPr>
          <a:xfrm>
            <a:off x="776730" y="1191778"/>
            <a:ext cx="1883819" cy="2492990"/>
            <a:chOff x="7110855" y="1859094"/>
            <a:chExt cx="1883819" cy="249299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4F60EC-4E29-4ED8-901B-61586BFA920B}"/>
                </a:ext>
              </a:extLst>
            </p:cNvPr>
            <p:cNvSpPr txBox="1"/>
            <p:nvPr/>
          </p:nvSpPr>
          <p:spPr>
            <a:xfrm>
              <a:off x="7110855" y="1859094"/>
              <a:ext cx="1883819" cy="249299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Can we construct a single box such</a:t>
              </a:r>
            </a:p>
            <a:p>
              <a:r>
                <a:rPr lang="en-US" sz="1600" dirty="0"/>
                <a:t>that for </a:t>
              </a:r>
              <a:r>
                <a:rPr lang="en-US" sz="1600" dirty="0">
                  <a:solidFill>
                    <a:srgbClr val="FF0000"/>
                  </a:solidFill>
                </a:rPr>
                <a:t>all</a:t>
              </a:r>
              <a:r>
                <a:rPr lang="en-US" sz="1600" dirty="0"/>
                <a:t> </a:t>
              </a:r>
            </a:p>
            <a:p>
              <a:r>
                <a:rPr lang="el-GR" sz="1600" dirty="0"/>
                <a:t>δ</a:t>
              </a:r>
              <a:r>
                <a:rPr lang="en-US" sz="1600" dirty="0"/>
                <a:t>(</a:t>
              </a:r>
              <a:r>
                <a:rPr lang="en-US" sz="1600" dirty="0" err="1"/>
                <a:t>q</a:t>
              </a:r>
              <a:r>
                <a:rPr lang="en-US" sz="1600" baseline="-25000" dirty="0" err="1"/>
                <a:t>i</a:t>
              </a:r>
              <a:r>
                <a:rPr lang="en-US" sz="1600" dirty="0" err="1"/>
                <a:t>,x</a:t>
              </a:r>
              <a:r>
                <a:rPr lang="en-US" sz="1600" baseline="-25000" dirty="0" err="1"/>
                <a:t>i</a:t>
              </a:r>
              <a:r>
                <a:rPr lang="en-US" sz="1600" dirty="0"/>
                <a:t>) = (</a:t>
              </a:r>
              <a:r>
                <a:rPr lang="en-US" sz="1600" dirty="0" err="1"/>
                <a:t>q</a:t>
              </a:r>
              <a:r>
                <a:rPr lang="en-US" sz="1600" baseline="-25000" dirty="0" err="1"/>
                <a:t>h</a:t>
              </a:r>
              <a:r>
                <a:rPr lang="en-US" sz="1600" dirty="0" err="1"/>
                <a:t>,y</a:t>
              </a:r>
              <a:r>
                <a:rPr lang="en-US" sz="1600" baseline="-25000" dirty="0" err="1"/>
                <a:t>h</a:t>
              </a:r>
              <a:r>
                <a:rPr lang="en-US" sz="1600" dirty="0" err="1"/>
                <a:t>,v</a:t>
              </a:r>
              <a:r>
                <a:rPr lang="en-US" sz="1600" dirty="0"/>
                <a:t>) of M, we have</a:t>
              </a:r>
            </a:p>
            <a:p>
              <a:endParaRPr lang="en-US" sz="1600" dirty="0"/>
            </a:p>
            <a:p>
              <a:endParaRPr lang="en-US" sz="1600" dirty="0"/>
            </a:p>
            <a:p>
              <a:endParaRPr lang="en-US" sz="1600" dirty="0"/>
            </a:p>
            <a:p>
              <a:r>
                <a:rPr lang="en-US" sz="1600" dirty="0"/>
                <a:t>                     </a:t>
              </a:r>
              <a:r>
                <a:rPr lang="en-US" sz="2800" dirty="0">
                  <a:solidFill>
                    <a:srgbClr val="FF0000"/>
                  </a:solidFill>
                </a:rPr>
                <a:t>?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95FDC67-2786-4BD6-B830-13C186061DA4}"/>
                </a:ext>
              </a:extLst>
            </p:cNvPr>
            <p:cNvGrpSpPr/>
            <p:nvPr/>
          </p:nvGrpSpPr>
          <p:grpSpPr>
            <a:xfrm>
              <a:off x="7440466" y="3247682"/>
              <a:ext cx="1198198" cy="1026381"/>
              <a:chOff x="6925999" y="3111072"/>
              <a:chExt cx="1198198" cy="1026381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4DBFC12-886B-48F4-8374-CD75FC156AF2}"/>
                  </a:ext>
                </a:extLst>
              </p:cNvPr>
              <p:cNvSpPr/>
              <p:nvPr/>
            </p:nvSpPr>
            <p:spPr>
              <a:xfrm>
                <a:off x="7219950" y="3429000"/>
                <a:ext cx="589605" cy="39052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A450418A-059E-4167-AC94-5B73BAB98F5C}"/>
                  </a:ext>
                </a:extLst>
              </p:cNvPr>
              <p:cNvCxnSpPr>
                <a:endCxn id="8" idx="1"/>
              </p:cNvCxnSpPr>
              <p:nvPr/>
            </p:nvCxnSpPr>
            <p:spPr>
              <a:xfrm>
                <a:off x="698182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98CBC3CC-8B60-4786-B4C3-94C05CBEA22C}"/>
                  </a:ext>
                </a:extLst>
              </p:cNvPr>
              <p:cNvCxnSpPr/>
              <p:nvPr/>
            </p:nvCxnSpPr>
            <p:spPr>
              <a:xfrm>
                <a:off x="780955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E734AC7-5D3B-4675-B6AE-2E4F0888ED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05229" y="3819525"/>
                <a:ext cx="0" cy="31792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838059C-8CE4-4859-96A5-2D4B390F53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14752" y="3111072"/>
                <a:ext cx="10346" cy="31792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CA1E4E-0B63-48C1-9E3E-3F6756E263DE}"/>
                  </a:ext>
                </a:extLst>
              </p:cNvPr>
              <p:cNvSpPr txBox="1"/>
              <p:nvPr/>
            </p:nvSpPr>
            <p:spPr>
              <a:xfrm>
                <a:off x="6925999" y="3299018"/>
                <a:ext cx="3113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q</a:t>
                </a:r>
                <a:r>
                  <a:rPr lang="en-US" sz="1400" baseline="-25000" dirty="0"/>
                  <a:t>i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29BBAE-9457-4577-9BB4-DC4ED0CDB165}"/>
                  </a:ext>
                </a:extLst>
              </p:cNvPr>
              <p:cNvSpPr txBox="1"/>
              <p:nvPr/>
            </p:nvSpPr>
            <p:spPr>
              <a:xfrm>
                <a:off x="7774421" y="3294963"/>
                <a:ext cx="3497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/>
                  <a:t>q</a:t>
                </a:r>
                <a:r>
                  <a:rPr lang="en-US" sz="1400" baseline="-25000" dirty="0" err="1"/>
                  <a:t>h</a:t>
                </a:r>
                <a:endParaRPr lang="en-US" sz="1400" baseline="-25000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98A05CA-F609-4D20-A9DE-D5DD67116C00}"/>
                  </a:ext>
                </a:extLst>
              </p:cNvPr>
              <p:cNvSpPr txBox="1"/>
              <p:nvPr/>
            </p:nvSpPr>
            <p:spPr>
              <a:xfrm>
                <a:off x="7219950" y="3819020"/>
                <a:ext cx="3497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/>
                  <a:t>y</a:t>
                </a:r>
                <a:r>
                  <a:rPr lang="en-US" sz="1400" baseline="-25000" dirty="0" err="1"/>
                  <a:t>h</a:t>
                </a:r>
                <a:endParaRPr lang="en-US" sz="1400" baseline="-25000" dirty="0"/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5976C26-4890-4B5F-98FA-2067A64C458E}"/>
              </a:ext>
            </a:extLst>
          </p:cNvPr>
          <p:cNvSpPr txBox="1"/>
          <p:nvPr/>
        </p:nvSpPr>
        <p:spPr>
          <a:xfrm>
            <a:off x="1448712" y="2501840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602960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Detailed Discussion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2933169" y="1066927"/>
            <a:ext cx="5525032" cy="124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kern="0" dirty="0"/>
              <a:t>Suppose there are h states for the TM M’, where h is a constant, so the states of M’ can be encoded in binary strings of length d = O(log h) (a small constant).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309587-D40D-4042-A57B-8600CB478A1E}"/>
              </a:ext>
            </a:extLst>
          </p:cNvPr>
          <p:cNvGrpSpPr/>
          <p:nvPr/>
        </p:nvGrpSpPr>
        <p:grpSpPr>
          <a:xfrm>
            <a:off x="776730" y="1191778"/>
            <a:ext cx="1883819" cy="2492990"/>
            <a:chOff x="7110855" y="1859094"/>
            <a:chExt cx="1883819" cy="249299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4F60EC-4E29-4ED8-901B-61586BFA920B}"/>
                </a:ext>
              </a:extLst>
            </p:cNvPr>
            <p:cNvSpPr txBox="1"/>
            <p:nvPr/>
          </p:nvSpPr>
          <p:spPr>
            <a:xfrm>
              <a:off x="7110855" y="1859094"/>
              <a:ext cx="1883819" cy="249299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Can we construct a single box such</a:t>
              </a:r>
            </a:p>
            <a:p>
              <a:r>
                <a:rPr lang="en-US" sz="1600" dirty="0"/>
                <a:t>that for </a:t>
              </a:r>
              <a:r>
                <a:rPr lang="en-US" sz="1600" dirty="0">
                  <a:solidFill>
                    <a:srgbClr val="FF0000"/>
                  </a:solidFill>
                </a:rPr>
                <a:t>all</a:t>
              </a:r>
              <a:r>
                <a:rPr lang="en-US" sz="1600" dirty="0"/>
                <a:t> </a:t>
              </a:r>
            </a:p>
            <a:p>
              <a:r>
                <a:rPr lang="el-GR" sz="1600" dirty="0"/>
                <a:t>δ</a:t>
              </a:r>
              <a:r>
                <a:rPr lang="en-US" sz="1600" dirty="0"/>
                <a:t>(</a:t>
              </a:r>
              <a:r>
                <a:rPr lang="en-US" sz="1600" dirty="0" err="1"/>
                <a:t>q</a:t>
              </a:r>
              <a:r>
                <a:rPr lang="en-US" sz="1600" baseline="-25000" dirty="0" err="1"/>
                <a:t>i</a:t>
              </a:r>
              <a:r>
                <a:rPr lang="en-US" sz="1600" dirty="0" err="1"/>
                <a:t>,x</a:t>
              </a:r>
              <a:r>
                <a:rPr lang="en-US" sz="1600" baseline="-25000" dirty="0" err="1"/>
                <a:t>i</a:t>
              </a:r>
              <a:r>
                <a:rPr lang="en-US" sz="1600" dirty="0"/>
                <a:t>) = (</a:t>
              </a:r>
              <a:r>
                <a:rPr lang="en-US" sz="1600" dirty="0" err="1"/>
                <a:t>q</a:t>
              </a:r>
              <a:r>
                <a:rPr lang="en-US" sz="1600" baseline="-25000" dirty="0" err="1"/>
                <a:t>h</a:t>
              </a:r>
              <a:r>
                <a:rPr lang="en-US" sz="1600" dirty="0" err="1"/>
                <a:t>,y</a:t>
              </a:r>
              <a:r>
                <a:rPr lang="en-US" sz="1600" baseline="-25000" dirty="0" err="1"/>
                <a:t>h</a:t>
              </a:r>
              <a:r>
                <a:rPr lang="en-US" sz="1600" dirty="0" err="1"/>
                <a:t>,v</a:t>
              </a:r>
              <a:r>
                <a:rPr lang="en-US" sz="1600" dirty="0"/>
                <a:t>) of M, we have</a:t>
              </a:r>
            </a:p>
            <a:p>
              <a:endParaRPr lang="en-US" sz="1600" dirty="0"/>
            </a:p>
            <a:p>
              <a:endParaRPr lang="en-US" sz="1600" dirty="0"/>
            </a:p>
            <a:p>
              <a:endParaRPr lang="en-US" sz="1600" dirty="0"/>
            </a:p>
            <a:p>
              <a:r>
                <a:rPr lang="en-US" sz="1600" dirty="0"/>
                <a:t>                     </a:t>
              </a:r>
              <a:r>
                <a:rPr lang="en-US" sz="2800" dirty="0">
                  <a:solidFill>
                    <a:srgbClr val="FF0000"/>
                  </a:solidFill>
                </a:rPr>
                <a:t>?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95FDC67-2786-4BD6-B830-13C186061DA4}"/>
                </a:ext>
              </a:extLst>
            </p:cNvPr>
            <p:cNvGrpSpPr/>
            <p:nvPr/>
          </p:nvGrpSpPr>
          <p:grpSpPr>
            <a:xfrm>
              <a:off x="7440466" y="3247682"/>
              <a:ext cx="1198198" cy="1026381"/>
              <a:chOff x="6925999" y="3111072"/>
              <a:chExt cx="1198198" cy="1026381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4DBFC12-886B-48F4-8374-CD75FC156AF2}"/>
                  </a:ext>
                </a:extLst>
              </p:cNvPr>
              <p:cNvSpPr/>
              <p:nvPr/>
            </p:nvSpPr>
            <p:spPr>
              <a:xfrm>
                <a:off x="7219950" y="3429000"/>
                <a:ext cx="589605" cy="39052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A450418A-059E-4167-AC94-5B73BAB98F5C}"/>
                  </a:ext>
                </a:extLst>
              </p:cNvPr>
              <p:cNvCxnSpPr>
                <a:endCxn id="8" idx="1"/>
              </p:cNvCxnSpPr>
              <p:nvPr/>
            </p:nvCxnSpPr>
            <p:spPr>
              <a:xfrm>
                <a:off x="698182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98CBC3CC-8B60-4786-B4C3-94C05CBEA22C}"/>
                  </a:ext>
                </a:extLst>
              </p:cNvPr>
              <p:cNvCxnSpPr/>
              <p:nvPr/>
            </p:nvCxnSpPr>
            <p:spPr>
              <a:xfrm>
                <a:off x="780955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E734AC7-5D3B-4675-B6AE-2E4F0888ED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05229" y="3819525"/>
                <a:ext cx="0" cy="31792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838059C-8CE4-4859-96A5-2D4B390F53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14752" y="3111072"/>
                <a:ext cx="10346" cy="31792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CA1E4E-0B63-48C1-9E3E-3F6756E263DE}"/>
                  </a:ext>
                </a:extLst>
              </p:cNvPr>
              <p:cNvSpPr txBox="1"/>
              <p:nvPr/>
            </p:nvSpPr>
            <p:spPr>
              <a:xfrm>
                <a:off x="6925999" y="3299018"/>
                <a:ext cx="3113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q</a:t>
                </a:r>
                <a:r>
                  <a:rPr lang="en-US" sz="1400" baseline="-25000" dirty="0"/>
                  <a:t>i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29BBAE-9457-4577-9BB4-DC4ED0CDB165}"/>
                  </a:ext>
                </a:extLst>
              </p:cNvPr>
              <p:cNvSpPr txBox="1"/>
              <p:nvPr/>
            </p:nvSpPr>
            <p:spPr>
              <a:xfrm>
                <a:off x="7774421" y="3294963"/>
                <a:ext cx="3497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/>
                  <a:t>q</a:t>
                </a:r>
                <a:r>
                  <a:rPr lang="en-US" sz="1400" baseline="-25000" dirty="0" err="1"/>
                  <a:t>h</a:t>
                </a:r>
                <a:endParaRPr lang="en-US" sz="1400" baseline="-25000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98A05CA-F609-4D20-A9DE-D5DD67116C00}"/>
                  </a:ext>
                </a:extLst>
              </p:cNvPr>
              <p:cNvSpPr txBox="1"/>
              <p:nvPr/>
            </p:nvSpPr>
            <p:spPr>
              <a:xfrm>
                <a:off x="7219950" y="3819020"/>
                <a:ext cx="3497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/>
                  <a:t>y</a:t>
                </a:r>
                <a:r>
                  <a:rPr lang="en-US" sz="1400" baseline="-25000" dirty="0" err="1"/>
                  <a:t>h</a:t>
                </a:r>
                <a:endParaRPr lang="en-US" sz="1400" baseline="-25000" dirty="0"/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D4EC2E6-C3D1-4FA8-84D4-6BA437C1776B}"/>
              </a:ext>
            </a:extLst>
          </p:cNvPr>
          <p:cNvSpPr txBox="1"/>
          <p:nvPr/>
        </p:nvSpPr>
        <p:spPr>
          <a:xfrm>
            <a:off x="1448712" y="2501840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085630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Detailed Discussion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2933169" y="1066927"/>
            <a:ext cx="5525032" cy="124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kern="0" dirty="0"/>
              <a:t>Suppose there are h states for the TM M’, where h is a constant, so the states of M’ can be encoded in binary strings of length d = O(log h) (a small constant).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309587-D40D-4042-A57B-8600CB478A1E}"/>
              </a:ext>
            </a:extLst>
          </p:cNvPr>
          <p:cNvGrpSpPr/>
          <p:nvPr/>
        </p:nvGrpSpPr>
        <p:grpSpPr>
          <a:xfrm>
            <a:off x="776730" y="1191778"/>
            <a:ext cx="1883819" cy="2492990"/>
            <a:chOff x="7110855" y="1859094"/>
            <a:chExt cx="1883819" cy="249299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4F60EC-4E29-4ED8-901B-61586BFA920B}"/>
                </a:ext>
              </a:extLst>
            </p:cNvPr>
            <p:cNvSpPr txBox="1"/>
            <p:nvPr/>
          </p:nvSpPr>
          <p:spPr>
            <a:xfrm>
              <a:off x="7110855" y="1859094"/>
              <a:ext cx="1883819" cy="249299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Can we construct a single box such</a:t>
              </a:r>
            </a:p>
            <a:p>
              <a:r>
                <a:rPr lang="en-US" sz="1600" dirty="0"/>
                <a:t>that for </a:t>
              </a:r>
              <a:r>
                <a:rPr lang="en-US" sz="1600" dirty="0">
                  <a:solidFill>
                    <a:srgbClr val="FF0000"/>
                  </a:solidFill>
                </a:rPr>
                <a:t>all</a:t>
              </a:r>
              <a:r>
                <a:rPr lang="en-US" sz="1600" dirty="0"/>
                <a:t> </a:t>
              </a:r>
            </a:p>
            <a:p>
              <a:r>
                <a:rPr lang="el-GR" sz="1600" dirty="0"/>
                <a:t>δ</a:t>
              </a:r>
              <a:r>
                <a:rPr lang="en-US" sz="1600" dirty="0"/>
                <a:t>(</a:t>
              </a:r>
              <a:r>
                <a:rPr lang="en-US" sz="1600" dirty="0" err="1"/>
                <a:t>q</a:t>
              </a:r>
              <a:r>
                <a:rPr lang="en-US" sz="1600" baseline="-25000" dirty="0" err="1"/>
                <a:t>i</a:t>
              </a:r>
              <a:r>
                <a:rPr lang="en-US" sz="1600" dirty="0" err="1"/>
                <a:t>,x</a:t>
              </a:r>
              <a:r>
                <a:rPr lang="en-US" sz="1600" baseline="-25000" dirty="0" err="1"/>
                <a:t>i</a:t>
              </a:r>
              <a:r>
                <a:rPr lang="en-US" sz="1600" dirty="0"/>
                <a:t>) = (</a:t>
              </a:r>
              <a:r>
                <a:rPr lang="en-US" sz="1600" dirty="0" err="1"/>
                <a:t>q</a:t>
              </a:r>
              <a:r>
                <a:rPr lang="en-US" sz="1600" baseline="-25000" dirty="0" err="1"/>
                <a:t>h</a:t>
              </a:r>
              <a:r>
                <a:rPr lang="en-US" sz="1600" dirty="0" err="1"/>
                <a:t>,y</a:t>
              </a:r>
              <a:r>
                <a:rPr lang="en-US" sz="1600" baseline="-25000" dirty="0" err="1"/>
                <a:t>h</a:t>
              </a:r>
              <a:r>
                <a:rPr lang="en-US" sz="1600" dirty="0" err="1"/>
                <a:t>,v</a:t>
              </a:r>
              <a:r>
                <a:rPr lang="en-US" sz="1600" dirty="0"/>
                <a:t>) of M, we have</a:t>
              </a:r>
            </a:p>
            <a:p>
              <a:endParaRPr lang="en-US" sz="1600" dirty="0"/>
            </a:p>
            <a:p>
              <a:endParaRPr lang="en-US" sz="1600" dirty="0"/>
            </a:p>
            <a:p>
              <a:endParaRPr lang="en-US" sz="1600" dirty="0"/>
            </a:p>
            <a:p>
              <a:r>
                <a:rPr lang="en-US" sz="1600" dirty="0"/>
                <a:t>                     </a:t>
              </a:r>
              <a:r>
                <a:rPr lang="en-US" sz="2800" dirty="0">
                  <a:solidFill>
                    <a:srgbClr val="FF0000"/>
                  </a:solidFill>
                </a:rPr>
                <a:t>?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95FDC67-2786-4BD6-B830-13C186061DA4}"/>
                </a:ext>
              </a:extLst>
            </p:cNvPr>
            <p:cNvGrpSpPr/>
            <p:nvPr/>
          </p:nvGrpSpPr>
          <p:grpSpPr>
            <a:xfrm>
              <a:off x="7440466" y="3247682"/>
              <a:ext cx="1198198" cy="1026381"/>
              <a:chOff x="6925999" y="3111072"/>
              <a:chExt cx="1198198" cy="1026381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4DBFC12-886B-48F4-8374-CD75FC156AF2}"/>
                  </a:ext>
                </a:extLst>
              </p:cNvPr>
              <p:cNvSpPr/>
              <p:nvPr/>
            </p:nvSpPr>
            <p:spPr>
              <a:xfrm>
                <a:off x="7219950" y="3429000"/>
                <a:ext cx="589605" cy="39052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A450418A-059E-4167-AC94-5B73BAB98F5C}"/>
                  </a:ext>
                </a:extLst>
              </p:cNvPr>
              <p:cNvCxnSpPr>
                <a:endCxn id="8" idx="1"/>
              </p:cNvCxnSpPr>
              <p:nvPr/>
            </p:nvCxnSpPr>
            <p:spPr>
              <a:xfrm>
                <a:off x="698182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98CBC3CC-8B60-4786-B4C3-94C05CBEA22C}"/>
                  </a:ext>
                </a:extLst>
              </p:cNvPr>
              <p:cNvCxnSpPr/>
              <p:nvPr/>
            </p:nvCxnSpPr>
            <p:spPr>
              <a:xfrm>
                <a:off x="780955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E734AC7-5D3B-4675-B6AE-2E4F0888ED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05229" y="3819525"/>
                <a:ext cx="0" cy="31792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838059C-8CE4-4859-96A5-2D4B390F53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14752" y="3111072"/>
                <a:ext cx="10346" cy="31792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CA1E4E-0B63-48C1-9E3E-3F6756E263DE}"/>
                  </a:ext>
                </a:extLst>
              </p:cNvPr>
              <p:cNvSpPr txBox="1"/>
              <p:nvPr/>
            </p:nvSpPr>
            <p:spPr>
              <a:xfrm>
                <a:off x="6925999" y="3299018"/>
                <a:ext cx="3113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q</a:t>
                </a:r>
                <a:r>
                  <a:rPr lang="en-US" sz="1400" baseline="-25000" dirty="0"/>
                  <a:t>i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29BBAE-9457-4577-9BB4-DC4ED0CDB165}"/>
                  </a:ext>
                </a:extLst>
              </p:cNvPr>
              <p:cNvSpPr txBox="1"/>
              <p:nvPr/>
            </p:nvSpPr>
            <p:spPr>
              <a:xfrm>
                <a:off x="7774421" y="3294963"/>
                <a:ext cx="3497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/>
                  <a:t>q</a:t>
                </a:r>
                <a:r>
                  <a:rPr lang="en-US" sz="1400" baseline="-25000" dirty="0" err="1"/>
                  <a:t>h</a:t>
                </a:r>
                <a:endParaRPr lang="en-US" sz="1400" baseline="-25000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98A05CA-F609-4D20-A9DE-D5DD67116C00}"/>
                  </a:ext>
                </a:extLst>
              </p:cNvPr>
              <p:cNvSpPr txBox="1"/>
              <p:nvPr/>
            </p:nvSpPr>
            <p:spPr>
              <a:xfrm>
                <a:off x="7219950" y="3819020"/>
                <a:ext cx="3497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/>
                  <a:t>y</a:t>
                </a:r>
                <a:r>
                  <a:rPr lang="en-US" sz="1400" baseline="-25000" dirty="0" err="1"/>
                  <a:t>h</a:t>
                </a:r>
                <a:endParaRPr lang="en-US" sz="1400" baseline="-25000" dirty="0"/>
              </a:p>
            </p:txBody>
          </p:sp>
        </p:grp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4FED01D-C00A-408E-96D8-4A71D69CC7B4}"/>
              </a:ext>
            </a:extLst>
          </p:cNvPr>
          <p:cNvSpPr txBox="1">
            <a:spLocks/>
          </p:cNvSpPr>
          <p:nvPr/>
        </p:nvSpPr>
        <p:spPr bwMode="auto">
          <a:xfrm>
            <a:off x="2933169" y="2314575"/>
            <a:ext cx="4266624" cy="97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kern="0" dirty="0"/>
              <a:t>Therefore, we are asking the existence of the circuit for a function f(x</a:t>
            </a:r>
            <a:r>
              <a:rPr lang="en-US" sz="1800" kern="0" baseline="-25000" dirty="0"/>
              <a:t>1</a:t>
            </a:r>
            <a:r>
              <a:rPr lang="en-US" sz="1800" kern="0" dirty="0"/>
              <a:t>, …, x</a:t>
            </a:r>
            <a:r>
              <a:rPr lang="en-US" sz="1800" kern="0" baseline="-25000" dirty="0"/>
              <a:t>d+1</a:t>
            </a:r>
            <a:r>
              <a:rPr lang="en-US" sz="1800" kern="0" dirty="0"/>
              <a:t>) = (y</a:t>
            </a:r>
            <a:r>
              <a:rPr lang="en-US" sz="1800" kern="0" baseline="-25000" dirty="0"/>
              <a:t>1</a:t>
            </a:r>
            <a:r>
              <a:rPr lang="en-US" sz="1800" kern="0" dirty="0"/>
              <a:t>, …, y</a:t>
            </a:r>
            <a:r>
              <a:rPr lang="en-US" sz="1800" kern="0" baseline="-25000" dirty="0"/>
              <a:t>d+1</a:t>
            </a:r>
            <a:r>
              <a:rPr lang="en-US" sz="1800" kern="0" dirty="0"/>
              <a:t>) of d+1 inputs and d+1 outputs: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DF6F76D-23B9-4F3B-AED8-4B59D06BAEF6}"/>
              </a:ext>
            </a:extLst>
          </p:cNvPr>
          <p:cNvGrpSpPr/>
          <p:nvPr/>
        </p:nvGrpSpPr>
        <p:grpSpPr>
          <a:xfrm>
            <a:off x="7371855" y="2297492"/>
            <a:ext cx="914283" cy="1190596"/>
            <a:chOff x="5029317" y="3061933"/>
            <a:chExt cx="914283" cy="119059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29ACA4B-5081-43F2-B784-B19F16E5BBBD}"/>
                </a:ext>
              </a:extLst>
            </p:cNvPr>
            <p:cNvSpPr/>
            <p:nvPr/>
          </p:nvSpPr>
          <p:spPr>
            <a:xfrm>
              <a:off x="5029317" y="3488723"/>
              <a:ext cx="914283" cy="29749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BBDD873-46BD-4E5C-A319-881AA3306102}"/>
                </a:ext>
              </a:extLst>
            </p:cNvPr>
            <p:cNvGrpSpPr/>
            <p:nvPr/>
          </p:nvGrpSpPr>
          <p:grpSpPr>
            <a:xfrm>
              <a:off x="5162194" y="3083497"/>
              <a:ext cx="666750" cy="433801"/>
              <a:chOff x="5162194" y="3083497"/>
              <a:chExt cx="666750" cy="433801"/>
            </a:xfrm>
          </p:grpSpPr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BAA9139A-D1DA-4B0D-B540-044B652118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621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7D14EFB7-A4E3-48F2-8571-87CEA3F8FA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45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8AED48F4-F84E-438D-8686-817DA1030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6069" y="3297839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D8D5DECA-A737-40E8-B3A4-D9981F301F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8944" y="3300412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A16C110-0094-40FF-B861-46E24D485CF1}"/>
                  </a:ext>
                </a:extLst>
              </p:cNvPr>
              <p:cNvSpPr txBox="1"/>
              <p:nvPr/>
            </p:nvSpPr>
            <p:spPr>
              <a:xfrm>
                <a:off x="5305069" y="3083497"/>
                <a:ext cx="394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…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C76D282-03D7-4655-A62C-C80E9D50B5F5}"/>
                </a:ext>
              </a:extLst>
            </p:cNvPr>
            <p:cNvGrpSpPr/>
            <p:nvPr/>
          </p:nvGrpSpPr>
          <p:grpSpPr>
            <a:xfrm>
              <a:off x="5162194" y="3581399"/>
              <a:ext cx="666750" cy="433801"/>
              <a:chOff x="5162194" y="3083497"/>
              <a:chExt cx="666750" cy="433801"/>
            </a:xfrm>
          </p:grpSpPr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C5C50582-5645-4363-8EC8-C6BC21364F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621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32746FC2-B577-4004-A59F-CEA27A1F6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45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5F5720D1-C628-4004-8D8B-4DB71FDB70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6069" y="3297839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3BAB08D1-EC50-45D2-ADE3-AD8F286EDE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8944" y="3300412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F152A86-1776-4483-B649-5FADEFB78E1F}"/>
                  </a:ext>
                </a:extLst>
              </p:cNvPr>
              <p:cNvSpPr txBox="1"/>
              <p:nvPr/>
            </p:nvSpPr>
            <p:spPr>
              <a:xfrm>
                <a:off x="5305069" y="3083497"/>
                <a:ext cx="394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…</a:t>
                </a:r>
              </a:p>
            </p:txBody>
          </p:sp>
        </p:grp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ED6539E7-8FFD-4697-82CC-F243F7CE9BC2}"/>
                </a:ext>
              </a:extLst>
            </p:cNvPr>
            <p:cNvCxnSpPr>
              <a:cxnSpLocks/>
            </p:cNvCxnSpPr>
            <p:nvPr/>
          </p:nvCxnSpPr>
          <p:spPr>
            <a:xfrm>
              <a:off x="5657850" y="3181350"/>
              <a:ext cx="20955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CC9840E-E148-4869-B40A-F8940983B1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4094" y="3190875"/>
              <a:ext cx="1905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D13CCD-4CC5-4FB3-9DDD-CE2E1EB19B8F}"/>
                </a:ext>
              </a:extLst>
            </p:cNvPr>
            <p:cNvSpPr txBox="1"/>
            <p:nvPr/>
          </p:nvSpPr>
          <p:spPr>
            <a:xfrm>
              <a:off x="5305624" y="3061933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d+1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325916D1-17A9-47D1-960E-37E32D198410}"/>
                </a:ext>
              </a:extLst>
            </p:cNvPr>
            <p:cNvCxnSpPr>
              <a:cxnSpLocks/>
            </p:cNvCxnSpPr>
            <p:nvPr/>
          </p:nvCxnSpPr>
          <p:spPr>
            <a:xfrm>
              <a:off x="5657850" y="4125725"/>
              <a:ext cx="20955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9320C57F-573A-4617-A645-509936A067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4094" y="4135250"/>
              <a:ext cx="1905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90D1DA2-301A-4BE2-B43E-0E54F1929912}"/>
                </a:ext>
              </a:extLst>
            </p:cNvPr>
            <p:cNvSpPr txBox="1"/>
            <p:nvPr/>
          </p:nvSpPr>
          <p:spPr>
            <a:xfrm>
              <a:off x="5305624" y="4006308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d+1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1EED8923-BC00-4D1E-93B4-4A38F63C85BF}"/>
              </a:ext>
            </a:extLst>
          </p:cNvPr>
          <p:cNvSpPr txBox="1"/>
          <p:nvPr/>
        </p:nvSpPr>
        <p:spPr>
          <a:xfrm>
            <a:off x="8370895" y="2627156"/>
            <a:ext cx="330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6A899AD-436F-48E4-B666-5A934B7BD43C}"/>
              </a:ext>
            </a:extLst>
          </p:cNvPr>
          <p:cNvSpPr txBox="1"/>
          <p:nvPr/>
        </p:nvSpPr>
        <p:spPr>
          <a:xfrm>
            <a:off x="1448712" y="2501840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281602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Detailed Discussion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2933169" y="1066927"/>
            <a:ext cx="5525032" cy="124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kern="0" dirty="0"/>
              <a:t>Suppose there are h states for the TM M’, where h is a constant, so the states of M’ can be encoded in binary strings of length d = O(log h) (a small constant).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309587-D40D-4042-A57B-8600CB478A1E}"/>
              </a:ext>
            </a:extLst>
          </p:cNvPr>
          <p:cNvGrpSpPr/>
          <p:nvPr/>
        </p:nvGrpSpPr>
        <p:grpSpPr>
          <a:xfrm>
            <a:off x="776730" y="1191778"/>
            <a:ext cx="1883819" cy="2492990"/>
            <a:chOff x="7110855" y="1859094"/>
            <a:chExt cx="1883819" cy="249299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4F60EC-4E29-4ED8-901B-61586BFA920B}"/>
                </a:ext>
              </a:extLst>
            </p:cNvPr>
            <p:cNvSpPr txBox="1"/>
            <p:nvPr/>
          </p:nvSpPr>
          <p:spPr>
            <a:xfrm>
              <a:off x="7110855" y="1859094"/>
              <a:ext cx="1883819" cy="249299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Can we construct a single box such</a:t>
              </a:r>
            </a:p>
            <a:p>
              <a:r>
                <a:rPr lang="en-US" sz="1600" dirty="0"/>
                <a:t>that for </a:t>
              </a:r>
              <a:r>
                <a:rPr lang="en-US" sz="1600" dirty="0">
                  <a:solidFill>
                    <a:srgbClr val="FF0000"/>
                  </a:solidFill>
                </a:rPr>
                <a:t>all</a:t>
              </a:r>
              <a:r>
                <a:rPr lang="en-US" sz="1600" dirty="0"/>
                <a:t> </a:t>
              </a:r>
            </a:p>
            <a:p>
              <a:r>
                <a:rPr lang="el-GR" sz="1600" dirty="0"/>
                <a:t>δ</a:t>
              </a:r>
              <a:r>
                <a:rPr lang="en-US" sz="1600" dirty="0"/>
                <a:t>(</a:t>
              </a:r>
              <a:r>
                <a:rPr lang="en-US" sz="1600" dirty="0" err="1"/>
                <a:t>q</a:t>
              </a:r>
              <a:r>
                <a:rPr lang="en-US" sz="1600" baseline="-25000" dirty="0" err="1"/>
                <a:t>i</a:t>
              </a:r>
              <a:r>
                <a:rPr lang="en-US" sz="1600" dirty="0" err="1"/>
                <a:t>,x</a:t>
              </a:r>
              <a:r>
                <a:rPr lang="en-US" sz="1600" baseline="-25000" dirty="0" err="1"/>
                <a:t>i</a:t>
              </a:r>
              <a:r>
                <a:rPr lang="en-US" sz="1600" dirty="0"/>
                <a:t>) = (</a:t>
              </a:r>
              <a:r>
                <a:rPr lang="en-US" sz="1600" dirty="0" err="1"/>
                <a:t>q</a:t>
              </a:r>
              <a:r>
                <a:rPr lang="en-US" sz="1600" baseline="-25000" dirty="0" err="1"/>
                <a:t>h</a:t>
              </a:r>
              <a:r>
                <a:rPr lang="en-US" sz="1600" dirty="0" err="1"/>
                <a:t>,y</a:t>
              </a:r>
              <a:r>
                <a:rPr lang="en-US" sz="1600" baseline="-25000" dirty="0" err="1"/>
                <a:t>h</a:t>
              </a:r>
              <a:r>
                <a:rPr lang="en-US" sz="1600" dirty="0" err="1"/>
                <a:t>,v</a:t>
              </a:r>
              <a:r>
                <a:rPr lang="en-US" sz="1600" dirty="0"/>
                <a:t>) of M, we have</a:t>
              </a:r>
            </a:p>
            <a:p>
              <a:endParaRPr lang="en-US" sz="1600" dirty="0"/>
            </a:p>
            <a:p>
              <a:endParaRPr lang="en-US" sz="1600" dirty="0"/>
            </a:p>
            <a:p>
              <a:endParaRPr lang="en-US" sz="1600" dirty="0"/>
            </a:p>
            <a:p>
              <a:r>
                <a:rPr lang="en-US" sz="1600" dirty="0"/>
                <a:t>                     </a:t>
              </a:r>
              <a:r>
                <a:rPr lang="en-US" sz="2800" dirty="0">
                  <a:solidFill>
                    <a:srgbClr val="FF0000"/>
                  </a:solidFill>
                </a:rPr>
                <a:t>?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95FDC67-2786-4BD6-B830-13C186061DA4}"/>
                </a:ext>
              </a:extLst>
            </p:cNvPr>
            <p:cNvGrpSpPr/>
            <p:nvPr/>
          </p:nvGrpSpPr>
          <p:grpSpPr>
            <a:xfrm>
              <a:off x="7440466" y="3247682"/>
              <a:ext cx="1198198" cy="1026381"/>
              <a:chOff x="6925999" y="3111072"/>
              <a:chExt cx="1198198" cy="1026381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4DBFC12-886B-48F4-8374-CD75FC156AF2}"/>
                  </a:ext>
                </a:extLst>
              </p:cNvPr>
              <p:cNvSpPr/>
              <p:nvPr/>
            </p:nvSpPr>
            <p:spPr>
              <a:xfrm>
                <a:off x="7219950" y="3429000"/>
                <a:ext cx="589605" cy="39052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A450418A-059E-4167-AC94-5B73BAB98F5C}"/>
                  </a:ext>
                </a:extLst>
              </p:cNvPr>
              <p:cNvCxnSpPr>
                <a:endCxn id="8" idx="1"/>
              </p:cNvCxnSpPr>
              <p:nvPr/>
            </p:nvCxnSpPr>
            <p:spPr>
              <a:xfrm>
                <a:off x="698182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98CBC3CC-8B60-4786-B4C3-94C05CBEA22C}"/>
                  </a:ext>
                </a:extLst>
              </p:cNvPr>
              <p:cNvCxnSpPr/>
              <p:nvPr/>
            </p:nvCxnSpPr>
            <p:spPr>
              <a:xfrm>
                <a:off x="780955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E734AC7-5D3B-4675-B6AE-2E4F0888ED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05229" y="3819525"/>
                <a:ext cx="0" cy="31792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838059C-8CE4-4859-96A5-2D4B390F53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14752" y="3111072"/>
                <a:ext cx="10346" cy="31792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CA1E4E-0B63-48C1-9E3E-3F6756E263DE}"/>
                  </a:ext>
                </a:extLst>
              </p:cNvPr>
              <p:cNvSpPr txBox="1"/>
              <p:nvPr/>
            </p:nvSpPr>
            <p:spPr>
              <a:xfrm>
                <a:off x="6925999" y="3299018"/>
                <a:ext cx="3113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q</a:t>
                </a:r>
                <a:r>
                  <a:rPr lang="en-US" sz="1400" baseline="-25000" dirty="0"/>
                  <a:t>i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29BBAE-9457-4577-9BB4-DC4ED0CDB165}"/>
                  </a:ext>
                </a:extLst>
              </p:cNvPr>
              <p:cNvSpPr txBox="1"/>
              <p:nvPr/>
            </p:nvSpPr>
            <p:spPr>
              <a:xfrm>
                <a:off x="7774421" y="3294963"/>
                <a:ext cx="3497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/>
                  <a:t>q</a:t>
                </a:r>
                <a:r>
                  <a:rPr lang="en-US" sz="1400" baseline="-25000" dirty="0" err="1"/>
                  <a:t>h</a:t>
                </a:r>
                <a:endParaRPr lang="en-US" sz="1400" baseline="-25000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98A05CA-F609-4D20-A9DE-D5DD67116C00}"/>
                  </a:ext>
                </a:extLst>
              </p:cNvPr>
              <p:cNvSpPr txBox="1"/>
              <p:nvPr/>
            </p:nvSpPr>
            <p:spPr>
              <a:xfrm>
                <a:off x="7219950" y="3819020"/>
                <a:ext cx="3497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/>
                  <a:t>y</a:t>
                </a:r>
                <a:r>
                  <a:rPr lang="en-US" sz="1400" baseline="-25000" dirty="0" err="1"/>
                  <a:t>h</a:t>
                </a:r>
                <a:endParaRPr lang="en-US" sz="1400" baseline="-25000" dirty="0"/>
              </a:p>
            </p:txBody>
          </p:sp>
        </p:grp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4FED01D-C00A-408E-96D8-4A71D69CC7B4}"/>
              </a:ext>
            </a:extLst>
          </p:cNvPr>
          <p:cNvSpPr txBox="1">
            <a:spLocks/>
          </p:cNvSpPr>
          <p:nvPr/>
        </p:nvSpPr>
        <p:spPr bwMode="auto">
          <a:xfrm>
            <a:off x="2933169" y="2314575"/>
            <a:ext cx="4266624" cy="97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kern="0" dirty="0"/>
              <a:t>Therefore, we are asking the existence of the circuit for a function f(x</a:t>
            </a:r>
            <a:r>
              <a:rPr lang="en-US" sz="1800" kern="0" baseline="-25000" dirty="0"/>
              <a:t>1</a:t>
            </a:r>
            <a:r>
              <a:rPr lang="en-US" sz="1800" kern="0" dirty="0"/>
              <a:t>, …, x</a:t>
            </a:r>
            <a:r>
              <a:rPr lang="en-US" sz="1800" kern="0" baseline="-25000" dirty="0"/>
              <a:t>d+1</a:t>
            </a:r>
            <a:r>
              <a:rPr lang="en-US" sz="1800" kern="0" dirty="0"/>
              <a:t>) = (y</a:t>
            </a:r>
            <a:r>
              <a:rPr lang="en-US" sz="1800" kern="0" baseline="-25000" dirty="0"/>
              <a:t>1</a:t>
            </a:r>
            <a:r>
              <a:rPr lang="en-US" sz="1800" kern="0" dirty="0"/>
              <a:t>, …, y</a:t>
            </a:r>
            <a:r>
              <a:rPr lang="en-US" sz="1800" kern="0" baseline="-25000" dirty="0"/>
              <a:t>d+1</a:t>
            </a:r>
            <a:r>
              <a:rPr lang="en-US" sz="1800" kern="0" dirty="0"/>
              <a:t>) of d+1 inputs and d+1 outputs: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DF6F76D-23B9-4F3B-AED8-4B59D06BAEF6}"/>
              </a:ext>
            </a:extLst>
          </p:cNvPr>
          <p:cNvGrpSpPr/>
          <p:nvPr/>
        </p:nvGrpSpPr>
        <p:grpSpPr>
          <a:xfrm>
            <a:off x="7371855" y="2297492"/>
            <a:ext cx="914283" cy="1190596"/>
            <a:chOff x="5029317" y="3061933"/>
            <a:chExt cx="914283" cy="119059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29ACA4B-5081-43F2-B784-B19F16E5BBBD}"/>
                </a:ext>
              </a:extLst>
            </p:cNvPr>
            <p:cNvSpPr/>
            <p:nvPr/>
          </p:nvSpPr>
          <p:spPr>
            <a:xfrm>
              <a:off x="5029317" y="3488723"/>
              <a:ext cx="914283" cy="29749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BBDD873-46BD-4E5C-A319-881AA3306102}"/>
                </a:ext>
              </a:extLst>
            </p:cNvPr>
            <p:cNvGrpSpPr/>
            <p:nvPr/>
          </p:nvGrpSpPr>
          <p:grpSpPr>
            <a:xfrm>
              <a:off x="5162194" y="3083497"/>
              <a:ext cx="666750" cy="433801"/>
              <a:chOff x="5162194" y="3083497"/>
              <a:chExt cx="666750" cy="433801"/>
            </a:xfrm>
          </p:grpSpPr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BAA9139A-D1DA-4B0D-B540-044B652118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621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7D14EFB7-A4E3-48F2-8571-87CEA3F8FA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45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8AED48F4-F84E-438D-8686-817DA1030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6069" y="3297839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D8D5DECA-A737-40E8-B3A4-D9981F301F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8944" y="3300412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A16C110-0094-40FF-B861-46E24D485CF1}"/>
                  </a:ext>
                </a:extLst>
              </p:cNvPr>
              <p:cNvSpPr txBox="1"/>
              <p:nvPr/>
            </p:nvSpPr>
            <p:spPr>
              <a:xfrm>
                <a:off x="5305069" y="3083497"/>
                <a:ext cx="394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…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C76D282-03D7-4655-A62C-C80E9D50B5F5}"/>
                </a:ext>
              </a:extLst>
            </p:cNvPr>
            <p:cNvGrpSpPr/>
            <p:nvPr/>
          </p:nvGrpSpPr>
          <p:grpSpPr>
            <a:xfrm>
              <a:off x="5162194" y="3581399"/>
              <a:ext cx="666750" cy="433801"/>
              <a:chOff x="5162194" y="3083497"/>
              <a:chExt cx="666750" cy="433801"/>
            </a:xfrm>
          </p:grpSpPr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C5C50582-5645-4363-8EC8-C6BC21364F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621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32746FC2-B577-4004-A59F-CEA27A1F6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45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5F5720D1-C628-4004-8D8B-4DB71FDB70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6069" y="3297839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3BAB08D1-EC50-45D2-ADE3-AD8F286EDE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8944" y="3300412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F152A86-1776-4483-B649-5FADEFB78E1F}"/>
                  </a:ext>
                </a:extLst>
              </p:cNvPr>
              <p:cNvSpPr txBox="1"/>
              <p:nvPr/>
            </p:nvSpPr>
            <p:spPr>
              <a:xfrm>
                <a:off x="5305069" y="3083497"/>
                <a:ext cx="394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…</a:t>
                </a:r>
              </a:p>
            </p:txBody>
          </p:sp>
        </p:grp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ED6539E7-8FFD-4697-82CC-F243F7CE9BC2}"/>
                </a:ext>
              </a:extLst>
            </p:cNvPr>
            <p:cNvCxnSpPr>
              <a:cxnSpLocks/>
            </p:cNvCxnSpPr>
            <p:nvPr/>
          </p:nvCxnSpPr>
          <p:spPr>
            <a:xfrm>
              <a:off x="5657850" y="3181350"/>
              <a:ext cx="20955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CC9840E-E148-4869-B40A-F8940983B1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4094" y="3190875"/>
              <a:ext cx="1905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D13CCD-4CC5-4FB3-9DDD-CE2E1EB19B8F}"/>
                </a:ext>
              </a:extLst>
            </p:cNvPr>
            <p:cNvSpPr txBox="1"/>
            <p:nvPr/>
          </p:nvSpPr>
          <p:spPr>
            <a:xfrm>
              <a:off x="5305624" y="3061933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d+1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325916D1-17A9-47D1-960E-37E32D198410}"/>
                </a:ext>
              </a:extLst>
            </p:cNvPr>
            <p:cNvCxnSpPr>
              <a:cxnSpLocks/>
            </p:cNvCxnSpPr>
            <p:nvPr/>
          </p:nvCxnSpPr>
          <p:spPr>
            <a:xfrm>
              <a:off x="5657850" y="4125725"/>
              <a:ext cx="20955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9320C57F-573A-4617-A645-509936A067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4094" y="4135250"/>
              <a:ext cx="1905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90D1DA2-301A-4BE2-B43E-0E54F1929912}"/>
                </a:ext>
              </a:extLst>
            </p:cNvPr>
            <p:cNvSpPr txBox="1"/>
            <p:nvPr/>
          </p:nvSpPr>
          <p:spPr>
            <a:xfrm>
              <a:off x="5305624" y="4006308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d+1</a:t>
              </a:r>
            </a:p>
          </p:txBody>
        </p:sp>
      </p:grp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7AC5088A-BEE6-4599-9E81-FDD75B74B94C}"/>
              </a:ext>
            </a:extLst>
          </p:cNvPr>
          <p:cNvSpPr txBox="1">
            <a:spLocks/>
          </p:cNvSpPr>
          <p:nvPr/>
        </p:nvSpPr>
        <p:spPr bwMode="auto">
          <a:xfrm>
            <a:off x="676849" y="4096175"/>
            <a:ext cx="6000173" cy="67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kern="0" dirty="0"/>
              <a:t>Consider this function of d+1 inputs and 1 output: f</a:t>
            </a:r>
            <a:r>
              <a:rPr lang="en-US" sz="1800" kern="0" baseline="-25000" dirty="0"/>
              <a:t>1</a:t>
            </a:r>
            <a:r>
              <a:rPr lang="en-US" sz="1800" kern="0" dirty="0"/>
              <a:t>(x</a:t>
            </a:r>
            <a:r>
              <a:rPr lang="en-US" sz="1800" kern="0" baseline="-25000" dirty="0"/>
              <a:t>1</a:t>
            </a:r>
            <a:r>
              <a:rPr lang="en-US" sz="1800" kern="0" dirty="0"/>
              <a:t>, …, x</a:t>
            </a:r>
            <a:r>
              <a:rPr lang="en-US" sz="1800" kern="0" baseline="-25000" dirty="0"/>
              <a:t>d+1</a:t>
            </a:r>
            <a:r>
              <a:rPr lang="en-US" sz="1800" kern="0" dirty="0"/>
              <a:t>) = y</a:t>
            </a:r>
            <a:r>
              <a:rPr lang="en-US" sz="1800" kern="0" baseline="-25000" dirty="0"/>
              <a:t>1</a:t>
            </a:r>
            <a:r>
              <a:rPr lang="en-US" sz="1800" kern="0" dirty="0"/>
              <a:t>, 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11D7B22-6EFF-4900-A080-A1D088103F40}"/>
              </a:ext>
            </a:extLst>
          </p:cNvPr>
          <p:cNvGrpSpPr/>
          <p:nvPr/>
        </p:nvGrpSpPr>
        <p:grpSpPr>
          <a:xfrm>
            <a:off x="7371854" y="3881454"/>
            <a:ext cx="914283" cy="1190596"/>
            <a:chOff x="6962892" y="4453159"/>
            <a:chExt cx="914283" cy="1190596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F50ECEB-4434-4279-8EFE-C64239EED86D}"/>
                </a:ext>
              </a:extLst>
            </p:cNvPr>
            <p:cNvSpPr/>
            <p:nvPr/>
          </p:nvSpPr>
          <p:spPr>
            <a:xfrm>
              <a:off x="6962892" y="4879949"/>
              <a:ext cx="914283" cy="29749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D4D84CE-1B8F-4F05-B7BB-3228E365FC2E}"/>
                </a:ext>
              </a:extLst>
            </p:cNvPr>
            <p:cNvGrpSpPr/>
            <p:nvPr/>
          </p:nvGrpSpPr>
          <p:grpSpPr>
            <a:xfrm>
              <a:off x="7095769" y="4474723"/>
              <a:ext cx="666750" cy="433801"/>
              <a:chOff x="5162194" y="3083497"/>
              <a:chExt cx="666750" cy="433801"/>
            </a:xfrm>
          </p:grpSpPr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EC0EB84D-2E24-43E2-8750-6AB3326057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621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80660C65-2D31-451F-86E5-3166AE26C5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45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B928E3DE-10EE-4F24-953D-37DEA0189B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6069" y="3297839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5668CED7-2950-41A9-8C9F-D076BF96A2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8944" y="3300412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75546BD9-4262-4F7F-B755-758AA4F6C6AC}"/>
                  </a:ext>
                </a:extLst>
              </p:cNvPr>
              <p:cNvSpPr txBox="1"/>
              <p:nvPr/>
            </p:nvSpPr>
            <p:spPr>
              <a:xfrm>
                <a:off x="5305069" y="3083497"/>
                <a:ext cx="394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…</a:t>
                </a:r>
              </a:p>
            </p:txBody>
          </p:sp>
        </p:grp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E7B35092-2279-4BBA-9C36-E390A4BBD003}"/>
                </a:ext>
              </a:extLst>
            </p:cNvPr>
            <p:cNvCxnSpPr>
              <a:cxnSpLocks/>
            </p:cNvCxnSpPr>
            <p:nvPr/>
          </p:nvCxnSpPr>
          <p:spPr>
            <a:xfrm>
              <a:off x="7095769" y="5177442"/>
              <a:ext cx="0" cy="21688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39815D2C-9E20-4CD6-AA32-4C8BD0F20CEB}"/>
                </a:ext>
              </a:extLst>
            </p:cNvPr>
            <p:cNvCxnSpPr>
              <a:cxnSpLocks/>
            </p:cNvCxnSpPr>
            <p:nvPr/>
          </p:nvCxnSpPr>
          <p:spPr>
            <a:xfrm>
              <a:off x="7248169" y="5177442"/>
              <a:ext cx="0" cy="216886"/>
            </a:xfrm>
            <a:prstGeom prst="straightConnector1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BD53B6F-781C-4DEB-8398-468E6371250D}"/>
                </a:ext>
              </a:extLst>
            </p:cNvPr>
            <p:cNvCxnSpPr>
              <a:cxnSpLocks/>
            </p:cNvCxnSpPr>
            <p:nvPr/>
          </p:nvCxnSpPr>
          <p:spPr>
            <a:xfrm>
              <a:off x="7619644" y="5186967"/>
              <a:ext cx="0" cy="216886"/>
            </a:xfrm>
            <a:prstGeom prst="straightConnector1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8E73E1B-BE79-4261-8B69-65A3689D1FE6}"/>
                </a:ext>
              </a:extLst>
            </p:cNvPr>
            <p:cNvCxnSpPr>
              <a:cxnSpLocks/>
            </p:cNvCxnSpPr>
            <p:nvPr/>
          </p:nvCxnSpPr>
          <p:spPr>
            <a:xfrm>
              <a:off x="7762519" y="5189540"/>
              <a:ext cx="0" cy="216886"/>
            </a:xfrm>
            <a:prstGeom prst="straightConnector1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56D84E5-BE48-4FC5-AAF9-F261D9E853A7}"/>
                </a:ext>
              </a:extLst>
            </p:cNvPr>
            <p:cNvSpPr txBox="1"/>
            <p:nvPr/>
          </p:nvSpPr>
          <p:spPr>
            <a:xfrm>
              <a:off x="7238644" y="4972625"/>
              <a:ext cx="394660" cy="40011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…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72368DC6-E92F-4079-9A68-A03A5539F3FF}"/>
                </a:ext>
              </a:extLst>
            </p:cNvPr>
            <p:cNvCxnSpPr>
              <a:cxnSpLocks/>
            </p:cNvCxnSpPr>
            <p:nvPr/>
          </p:nvCxnSpPr>
          <p:spPr>
            <a:xfrm>
              <a:off x="7591425" y="4572576"/>
              <a:ext cx="20955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C3872698-B910-4DDB-8B04-9DAC355D36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7669" y="4582101"/>
              <a:ext cx="1905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12BBC0D-6DC4-4FB6-83F4-AF532DAE2A06}"/>
                </a:ext>
              </a:extLst>
            </p:cNvPr>
            <p:cNvSpPr txBox="1"/>
            <p:nvPr/>
          </p:nvSpPr>
          <p:spPr>
            <a:xfrm>
              <a:off x="7239199" y="4453159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d+1</a:t>
              </a:r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6BF3DA3D-2DD5-41B6-8363-9947303BCEBD}"/>
                </a:ext>
              </a:extLst>
            </p:cNvPr>
            <p:cNvCxnSpPr>
              <a:cxnSpLocks/>
            </p:cNvCxnSpPr>
            <p:nvPr/>
          </p:nvCxnSpPr>
          <p:spPr>
            <a:xfrm>
              <a:off x="7591425" y="5516951"/>
              <a:ext cx="209550" cy="0"/>
            </a:xfrm>
            <a:prstGeom prst="straightConnector1">
              <a:avLst/>
            </a:prstGeom>
            <a:ln>
              <a:solidFill>
                <a:schemeClr val="bg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09ED4A1C-5CF9-479D-BC21-FF2E2E44B7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7669" y="5526476"/>
              <a:ext cx="190500" cy="0"/>
            </a:xfrm>
            <a:prstGeom prst="straightConnector1">
              <a:avLst/>
            </a:prstGeom>
            <a:ln>
              <a:solidFill>
                <a:schemeClr val="bg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4E7A546-ADBB-4397-96EC-E5BAB17724C3}"/>
                </a:ext>
              </a:extLst>
            </p:cNvPr>
            <p:cNvSpPr txBox="1"/>
            <p:nvPr/>
          </p:nvSpPr>
          <p:spPr>
            <a:xfrm>
              <a:off x="7239199" y="5397534"/>
              <a:ext cx="418704" cy="246221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d+1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1EED8923-BC00-4D1E-93B4-4A38F63C85BF}"/>
              </a:ext>
            </a:extLst>
          </p:cNvPr>
          <p:cNvSpPr txBox="1"/>
          <p:nvPr/>
        </p:nvSpPr>
        <p:spPr>
          <a:xfrm>
            <a:off x="8370895" y="2627156"/>
            <a:ext cx="330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05C1F5C-157A-48A8-86F1-9E3A8AC23A51}"/>
              </a:ext>
            </a:extLst>
          </p:cNvPr>
          <p:cNvSpPr txBox="1"/>
          <p:nvPr/>
        </p:nvSpPr>
        <p:spPr>
          <a:xfrm>
            <a:off x="1448712" y="2501840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984798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Detailed Discussion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2933169" y="1066927"/>
            <a:ext cx="5525032" cy="124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kern="0" dirty="0"/>
              <a:t>Suppose there are h states for the TM M’, where h is a constant, so the states of M’ can be encoded in binary strings of length d = O(log h) (a small constant).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309587-D40D-4042-A57B-8600CB478A1E}"/>
              </a:ext>
            </a:extLst>
          </p:cNvPr>
          <p:cNvGrpSpPr/>
          <p:nvPr/>
        </p:nvGrpSpPr>
        <p:grpSpPr>
          <a:xfrm>
            <a:off x="776730" y="1191778"/>
            <a:ext cx="1883819" cy="2492990"/>
            <a:chOff x="7110855" y="1859094"/>
            <a:chExt cx="1883819" cy="249299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4F60EC-4E29-4ED8-901B-61586BFA920B}"/>
                </a:ext>
              </a:extLst>
            </p:cNvPr>
            <p:cNvSpPr txBox="1"/>
            <p:nvPr/>
          </p:nvSpPr>
          <p:spPr>
            <a:xfrm>
              <a:off x="7110855" y="1859094"/>
              <a:ext cx="1883819" cy="249299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Can we construct a single box such</a:t>
              </a:r>
            </a:p>
            <a:p>
              <a:r>
                <a:rPr lang="en-US" sz="1600" dirty="0"/>
                <a:t>that for </a:t>
              </a:r>
              <a:r>
                <a:rPr lang="en-US" sz="1600" dirty="0">
                  <a:solidFill>
                    <a:srgbClr val="FF0000"/>
                  </a:solidFill>
                </a:rPr>
                <a:t>all</a:t>
              </a:r>
              <a:r>
                <a:rPr lang="en-US" sz="1600" dirty="0"/>
                <a:t> </a:t>
              </a:r>
            </a:p>
            <a:p>
              <a:r>
                <a:rPr lang="el-GR" sz="1600" dirty="0"/>
                <a:t>δ</a:t>
              </a:r>
              <a:r>
                <a:rPr lang="en-US" sz="1600" dirty="0"/>
                <a:t>(</a:t>
              </a:r>
              <a:r>
                <a:rPr lang="en-US" sz="1600" dirty="0" err="1"/>
                <a:t>q</a:t>
              </a:r>
              <a:r>
                <a:rPr lang="en-US" sz="1600" baseline="-25000" dirty="0" err="1"/>
                <a:t>i</a:t>
              </a:r>
              <a:r>
                <a:rPr lang="en-US" sz="1600" dirty="0" err="1"/>
                <a:t>,x</a:t>
              </a:r>
              <a:r>
                <a:rPr lang="en-US" sz="1600" baseline="-25000" dirty="0" err="1"/>
                <a:t>i</a:t>
              </a:r>
              <a:r>
                <a:rPr lang="en-US" sz="1600" dirty="0"/>
                <a:t>) = (</a:t>
              </a:r>
              <a:r>
                <a:rPr lang="en-US" sz="1600" dirty="0" err="1"/>
                <a:t>q</a:t>
              </a:r>
              <a:r>
                <a:rPr lang="en-US" sz="1600" baseline="-25000" dirty="0" err="1"/>
                <a:t>h</a:t>
              </a:r>
              <a:r>
                <a:rPr lang="en-US" sz="1600" dirty="0" err="1"/>
                <a:t>,y</a:t>
              </a:r>
              <a:r>
                <a:rPr lang="en-US" sz="1600" baseline="-25000" dirty="0" err="1"/>
                <a:t>h</a:t>
              </a:r>
              <a:r>
                <a:rPr lang="en-US" sz="1600" dirty="0" err="1"/>
                <a:t>,v</a:t>
              </a:r>
              <a:r>
                <a:rPr lang="en-US" sz="1600" dirty="0"/>
                <a:t>) of M, we have</a:t>
              </a:r>
            </a:p>
            <a:p>
              <a:endParaRPr lang="en-US" sz="1600" dirty="0"/>
            </a:p>
            <a:p>
              <a:endParaRPr lang="en-US" sz="1600" dirty="0"/>
            </a:p>
            <a:p>
              <a:endParaRPr lang="en-US" sz="1600" dirty="0"/>
            </a:p>
            <a:p>
              <a:r>
                <a:rPr lang="en-US" sz="1600" dirty="0"/>
                <a:t>                     </a:t>
              </a:r>
              <a:r>
                <a:rPr lang="en-US" sz="2800" dirty="0">
                  <a:solidFill>
                    <a:srgbClr val="FF0000"/>
                  </a:solidFill>
                </a:rPr>
                <a:t>?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95FDC67-2786-4BD6-B830-13C186061DA4}"/>
                </a:ext>
              </a:extLst>
            </p:cNvPr>
            <p:cNvGrpSpPr/>
            <p:nvPr/>
          </p:nvGrpSpPr>
          <p:grpSpPr>
            <a:xfrm>
              <a:off x="7440466" y="3247682"/>
              <a:ext cx="1198198" cy="1026381"/>
              <a:chOff x="6925999" y="3111072"/>
              <a:chExt cx="1198198" cy="1026381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4DBFC12-886B-48F4-8374-CD75FC156AF2}"/>
                  </a:ext>
                </a:extLst>
              </p:cNvPr>
              <p:cNvSpPr/>
              <p:nvPr/>
            </p:nvSpPr>
            <p:spPr>
              <a:xfrm>
                <a:off x="7219950" y="3429000"/>
                <a:ext cx="589605" cy="39052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A450418A-059E-4167-AC94-5B73BAB98F5C}"/>
                  </a:ext>
                </a:extLst>
              </p:cNvPr>
              <p:cNvCxnSpPr>
                <a:endCxn id="8" idx="1"/>
              </p:cNvCxnSpPr>
              <p:nvPr/>
            </p:nvCxnSpPr>
            <p:spPr>
              <a:xfrm>
                <a:off x="698182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98CBC3CC-8B60-4786-B4C3-94C05CBEA22C}"/>
                  </a:ext>
                </a:extLst>
              </p:cNvPr>
              <p:cNvCxnSpPr/>
              <p:nvPr/>
            </p:nvCxnSpPr>
            <p:spPr>
              <a:xfrm>
                <a:off x="780955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E734AC7-5D3B-4675-B6AE-2E4F0888ED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05229" y="3819525"/>
                <a:ext cx="0" cy="31792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838059C-8CE4-4859-96A5-2D4B390F53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14752" y="3111072"/>
                <a:ext cx="10346" cy="31792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CA1E4E-0B63-48C1-9E3E-3F6756E263DE}"/>
                  </a:ext>
                </a:extLst>
              </p:cNvPr>
              <p:cNvSpPr txBox="1"/>
              <p:nvPr/>
            </p:nvSpPr>
            <p:spPr>
              <a:xfrm>
                <a:off x="6925999" y="3299018"/>
                <a:ext cx="3113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q</a:t>
                </a:r>
                <a:r>
                  <a:rPr lang="en-US" sz="1400" baseline="-25000" dirty="0"/>
                  <a:t>i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29BBAE-9457-4577-9BB4-DC4ED0CDB165}"/>
                  </a:ext>
                </a:extLst>
              </p:cNvPr>
              <p:cNvSpPr txBox="1"/>
              <p:nvPr/>
            </p:nvSpPr>
            <p:spPr>
              <a:xfrm>
                <a:off x="7774421" y="3294963"/>
                <a:ext cx="3497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/>
                  <a:t>q</a:t>
                </a:r>
                <a:r>
                  <a:rPr lang="en-US" sz="1400" baseline="-25000" dirty="0" err="1"/>
                  <a:t>h</a:t>
                </a:r>
                <a:endParaRPr lang="en-US" sz="1400" baseline="-25000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98A05CA-F609-4D20-A9DE-D5DD67116C00}"/>
                  </a:ext>
                </a:extLst>
              </p:cNvPr>
              <p:cNvSpPr txBox="1"/>
              <p:nvPr/>
            </p:nvSpPr>
            <p:spPr>
              <a:xfrm>
                <a:off x="7219950" y="3819020"/>
                <a:ext cx="3497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/>
                  <a:t>y</a:t>
                </a:r>
                <a:r>
                  <a:rPr lang="en-US" sz="1400" baseline="-25000" dirty="0" err="1"/>
                  <a:t>h</a:t>
                </a:r>
                <a:endParaRPr lang="en-US" sz="1400" baseline="-25000" dirty="0"/>
              </a:p>
            </p:txBody>
          </p:sp>
        </p:grp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4FED01D-C00A-408E-96D8-4A71D69CC7B4}"/>
              </a:ext>
            </a:extLst>
          </p:cNvPr>
          <p:cNvSpPr txBox="1">
            <a:spLocks/>
          </p:cNvSpPr>
          <p:nvPr/>
        </p:nvSpPr>
        <p:spPr bwMode="auto">
          <a:xfrm>
            <a:off x="2933169" y="2314575"/>
            <a:ext cx="4266624" cy="97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kern="0" dirty="0"/>
              <a:t>Therefore, we are asking the existence of the circuit for a function f(x</a:t>
            </a:r>
            <a:r>
              <a:rPr lang="en-US" sz="1800" kern="0" baseline="-25000" dirty="0"/>
              <a:t>1</a:t>
            </a:r>
            <a:r>
              <a:rPr lang="en-US" sz="1800" kern="0" dirty="0"/>
              <a:t>, …, x</a:t>
            </a:r>
            <a:r>
              <a:rPr lang="en-US" sz="1800" kern="0" baseline="-25000" dirty="0"/>
              <a:t>d+1</a:t>
            </a:r>
            <a:r>
              <a:rPr lang="en-US" sz="1800" kern="0" dirty="0"/>
              <a:t>) = (y</a:t>
            </a:r>
            <a:r>
              <a:rPr lang="en-US" sz="1800" kern="0" baseline="-25000" dirty="0"/>
              <a:t>1</a:t>
            </a:r>
            <a:r>
              <a:rPr lang="en-US" sz="1800" kern="0" dirty="0"/>
              <a:t>, …, y</a:t>
            </a:r>
            <a:r>
              <a:rPr lang="en-US" sz="1800" kern="0" baseline="-25000" dirty="0"/>
              <a:t>d+1</a:t>
            </a:r>
            <a:r>
              <a:rPr lang="en-US" sz="1800" kern="0" dirty="0"/>
              <a:t>) of d+1 inputs and d+1 outputs: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DF6F76D-23B9-4F3B-AED8-4B59D06BAEF6}"/>
              </a:ext>
            </a:extLst>
          </p:cNvPr>
          <p:cNvGrpSpPr/>
          <p:nvPr/>
        </p:nvGrpSpPr>
        <p:grpSpPr>
          <a:xfrm>
            <a:off x="7371855" y="2297492"/>
            <a:ext cx="914283" cy="1190596"/>
            <a:chOff x="5029317" y="3061933"/>
            <a:chExt cx="914283" cy="119059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29ACA4B-5081-43F2-B784-B19F16E5BBBD}"/>
                </a:ext>
              </a:extLst>
            </p:cNvPr>
            <p:cNvSpPr/>
            <p:nvPr/>
          </p:nvSpPr>
          <p:spPr>
            <a:xfrm>
              <a:off x="5029317" y="3488723"/>
              <a:ext cx="914283" cy="29749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BBDD873-46BD-4E5C-A319-881AA3306102}"/>
                </a:ext>
              </a:extLst>
            </p:cNvPr>
            <p:cNvGrpSpPr/>
            <p:nvPr/>
          </p:nvGrpSpPr>
          <p:grpSpPr>
            <a:xfrm>
              <a:off x="5162194" y="3083497"/>
              <a:ext cx="666750" cy="433801"/>
              <a:chOff x="5162194" y="3083497"/>
              <a:chExt cx="666750" cy="433801"/>
            </a:xfrm>
          </p:grpSpPr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BAA9139A-D1DA-4B0D-B540-044B652118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621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7D14EFB7-A4E3-48F2-8571-87CEA3F8FA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45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8AED48F4-F84E-438D-8686-817DA1030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6069" y="3297839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D8D5DECA-A737-40E8-B3A4-D9981F301F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8944" y="3300412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A16C110-0094-40FF-B861-46E24D485CF1}"/>
                  </a:ext>
                </a:extLst>
              </p:cNvPr>
              <p:cNvSpPr txBox="1"/>
              <p:nvPr/>
            </p:nvSpPr>
            <p:spPr>
              <a:xfrm>
                <a:off x="5305069" y="3083497"/>
                <a:ext cx="394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…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C76D282-03D7-4655-A62C-C80E9D50B5F5}"/>
                </a:ext>
              </a:extLst>
            </p:cNvPr>
            <p:cNvGrpSpPr/>
            <p:nvPr/>
          </p:nvGrpSpPr>
          <p:grpSpPr>
            <a:xfrm>
              <a:off x="5162194" y="3581399"/>
              <a:ext cx="666750" cy="433801"/>
              <a:chOff x="5162194" y="3083497"/>
              <a:chExt cx="666750" cy="433801"/>
            </a:xfrm>
          </p:grpSpPr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C5C50582-5645-4363-8EC8-C6BC21364F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621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32746FC2-B577-4004-A59F-CEA27A1F6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45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5F5720D1-C628-4004-8D8B-4DB71FDB70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6069" y="3297839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3BAB08D1-EC50-45D2-ADE3-AD8F286EDE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8944" y="3300412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F152A86-1776-4483-B649-5FADEFB78E1F}"/>
                  </a:ext>
                </a:extLst>
              </p:cNvPr>
              <p:cNvSpPr txBox="1"/>
              <p:nvPr/>
            </p:nvSpPr>
            <p:spPr>
              <a:xfrm>
                <a:off x="5305069" y="3083497"/>
                <a:ext cx="394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…</a:t>
                </a:r>
              </a:p>
            </p:txBody>
          </p:sp>
        </p:grp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ED6539E7-8FFD-4697-82CC-F243F7CE9BC2}"/>
                </a:ext>
              </a:extLst>
            </p:cNvPr>
            <p:cNvCxnSpPr>
              <a:cxnSpLocks/>
            </p:cNvCxnSpPr>
            <p:nvPr/>
          </p:nvCxnSpPr>
          <p:spPr>
            <a:xfrm>
              <a:off x="5657850" y="3181350"/>
              <a:ext cx="20955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CC9840E-E148-4869-B40A-F8940983B1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4094" y="3190875"/>
              <a:ext cx="1905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D13CCD-4CC5-4FB3-9DDD-CE2E1EB19B8F}"/>
                </a:ext>
              </a:extLst>
            </p:cNvPr>
            <p:cNvSpPr txBox="1"/>
            <p:nvPr/>
          </p:nvSpPr>
          <p:spPr>
            <a:xfrm>
              <a:off x="5305624" y="3061933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d+1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325916D1-17A9-47D1-960E-37E32D198410}"/>
                </a:ext>
              </a:extLst>
            </p:cNvPr>
            <p:cNvCxnSpPr>
              <a:cxnSpLocks/>
            </p:cNvCxnSpPr>
            <p:nvPr/>
          </p:nvCxnSpPr>
          <p:spPr>
            <a:xfrm>
              <a:off x="5657850" y="4125725"/>
              <a:ext cx="20955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9320C57F-573A-4617-A645-509936A067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4094" y="4135250"/>
              <a:ext cx="1905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90D1DA2-301A-4BE2-B43E-0E54F1929912}"/>
                </a:ext>
              </a:extLst>
            </p:cNvPr>
            <p:cNvSpPr txBox="1"/>
            <p:nvPr/>
          </p:nvSpPr>
          <p:spPr>
            <a:xfrm>
              <a:off x="5305624" y="4006308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d+1</a:t>
              </a:r>
            </a:p>
          </p:txBody>
        </p:sp>
      </p:grp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7AC5088A-BEE6-4599-9E81-FDD75B74B94C}"/>
              </a:ext>
            </a:extLst>
          </p:cNvPr>
          <p:cNvSpPr txBox="1">
            <a:spLocks/>
          </p:cNvSpPr>
          <p:nvPr/>
        </p:nvSpPr>
        <p:spPr bwMode="auto">
          <a:xfrm>
            <a:off x="676849" y="4096175"/>
            <a:ext cx="6000173" cy="67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kern="0" dirty="0"/>
              <a:t>Consider this function of d+1 inputs and 1 output: f</a:t>
            </a:r>
            <a:r>
              <a:rPr lang="en-US" sz="1800" kern="0" baseline="-25000" dirty="0"/>
              <a:t>1</a:t>
            </a:r>
            <a:r>
              <a:rPr lang="en-US" sz="1800" kern="0" dirty="0"/>
              <a:t>(x</a:t>
            </a:r>
            <a:r>
              <a:rPr lang="en-US" sz="1800" kern="0" baseline="-25000" dirty="0"/>
              <a:t>1</a:t>
            </a:r>
            <a:r>
              <a:rPr lang="en-US" sz="1800" kern="0" dirty="0"/>
              <a:t>, …, x</a:t>
            </a:r>
            <a:r>
              <a:rPr lang="en-US" sz="1800" kern="0" baseline="-25000" dirty="0"/>
              <a:t>d+1</a:t>
            </a:r>
            <a:r>
              <a:rPr lang="en-US" sz="1800" kern="0" dirty="0"/>
              <a:t>) = y</a:t>
            </a:r>
            <a:r>
              <a:rPr lang="en-US" sz="1800" kern="0" baseline="-25000" dirty="0"/>
              <a:t>1</a:t>
            </a:r>
            <a:r>
              <a:rPr lang="en-US" sz="1800" kern="0" dirty="0"/>
              <a:t>, which has a circuit of size O(2</a:t>
            </a:r>
            <a:r>
              <a:rPr lang="en-US" sz="1800" kern="0" baseline="30000" dirty="0"/>
              <a:t>d+1</a:t>
            </a:r>
            <a:r>
              <a:rPr lang="en-US" sz="1800" kern="0" dirty="0"/>
              <a:t>)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11D7B22-6EFF-4900-A080-A1D088103F40}"/>
              </a:ext>
            </a:extLst>
          </p:cNvPr>
          <p:cNvGrpSpPr/>
          <p:nvPr/>
        </p:nvGrpSpPr>
        <p:grpSpPr>
          <a:xfrm>
            <a:off x="7371854" y="3881454"/>
            <a:ext cx="914283" cy="1190596"/>
            <a:chOff x="6962892" y="4453159"/>
            <a:chExt cx="914283" cy="1190596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F50ECEB-4434-4279-8EFE-C64239EED86D}"/>
                </a:ext>
              </a:extLst>
            </p:cNvPr>
            <p:cNvSpPr/>
            <p:nvPr/>
          </p:nvSpPr>
          <p:spPr>
            <a:xfrm>
              <a:off x="6962892" y="4879949"/>
              <a:ext cx="914283" cy="29749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D4D84CE-1B8F-4F05-B7BB-3228E365FC2E}"/>
                </a:ext>
              </a:extLst>
            </p:cNvPr>
            <p:cNvGrpSpPr/>
            <p:nvPr/>
          </p:nvGrpSpPr>
          <p:grpSpPr>
            <a:xfrm>
              <a:off x="7095769" y="4474723"/>
              <a:ext cx="666750" cy="433801"/>
              <a:chOff x="5162194" y="3083497"/>
              <a:chExt cx="666750" cy="433801"/>
            </a:xfrm>
          </p:grpSpPr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EC0EB84D-2E24-43E2-8750-6AB3326057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621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80660C65-2D31-451F-86E5-3166AE26C5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45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B928E3DE-10EE-4F24-953D-37DEA0189B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6069" y="3297839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5668CED7-2950-41A9-8C9F-D076BF96A2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8944" y="3300412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75546BD9-4262-4F7F-B755-758AA4F6C6AC}"/>
                  </a:ext>
                </a:extLst>
              </p:cNvPr>
              <p:cNvSpPr txBox="1"/>
              <p:nvPr/>
            </p:nvSpPr>
            <p:spPr>
              <a:xfrm>
                <a:off x="5305069" y="3083497"/>
                <a:ext cx="394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…</a:t>
                </a:r>
              </a:p>
            </p:txBody>
          </p:sp>
        </p:grp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E7B35092-2279-4BBA-9C36-E390A4BBD003}"/>
                </a:ext>
              </a:extLst>
            </p:cNvPr>
            <p:cNvCxnSpPr>
              <a:cxnSpLocks/>
            </p:cNvCxnSpPr>
            <p:nvPr/>
          </p:nvCxnSpPr>
          <p:spPr>
            <a:xfrm>
              <a:off x="7095769" y="5177442"/>
              <a:ext cx="0" cy="21688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39815D2C-9E20-4CD6-AA32-4C8BD0F20CEB}"/>
                </a:ext>
              </a:extLst>
            </p:cNvPr>
            <p:cNvCxnSpPr>
              <a:cxnSpLocks/>
            </p:cNvCxnSpPr>
            <p:nvPr/>
          </p:nvCxnSpPr>
          <p:spPr>
            <a:xfrm>
              <a:off x="7248169" y="5177442"/>
              <a:ext cx="0" cy="216886"/>
            </a:xfrm>
            <a:prstGeom prst="straightConnector1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BD53B6F-781C-4DEB-8398-468E6371250D}"/>
                </a:ext>
              </a:extLst>
            </p:cNvPr>
            <p:cNvCxnSpPr>
              <a:cxnSpLocks/>
            </p:cNvCxnSpPr>
            <p:nvPr/>
          </p:nvCxnSpPr>
          <p:spPr>
            <a:xfrm>
              <a:off x="7619644" y="5186967"/>
              <a:ext cx="0" cy="216886"/>
            </a:xfrm>
            <a:prstGeom prst="straightConnector1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8E73E1B-BE79-4261-8B69-65A3689D1FE6}"/>
                </a:ext>
              </a:extLst>
            </p:cNvPr>
            <p:cNvCxnSpPr>
              <a:cxnSpLocks/>
            </p:cNvCxnSpPr>
            <p:nvPr/>
          </p:nvCxnSpPr>
          <p:spPr>
            <a:xfrm>
              <a:off x="7762519" y="5189540"/>
              <a:ext cx="0" cy="216886"/>
            </a:xfrm>
            <a:prstGeom prst="straightConnector1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56D84E5-BE48-4FC5-AAF9-F261D9E853A7}"/>
                </a:ext>
              </a:extLst>
            </p:cNvPr>
            <p:cNvSpPr txBox="1"/>
            <p:nvPr/>
          </p:nvSpPr>
          <p:spPr>
            <a:xfrm>
              <a:off x="7238644" y="4972625"/>
              <a:ext cx="394660" cy="40011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…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72368DC6-E92F-4079-9A68-A03A5539F3FF}"/>
                </a:ext>
              </a:extLst>
            </p:cNvPr>
            <p:cNvCxnSpPr>
              <a:cxnSpLocks/>
            </p:cNvCxnSpPr>
            <p:nvPr/>
          </p:nvCxnSpPr>
          <p:spPr>
            <a:xfrm>
              <a:off x="7591425" y="4572576"/>
              <a:ext cx="20955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C3872698-B910-4DDB-8B04-9DAC355D36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7669" y="4582101"/>
              <a:ext cx="1905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12BBC0D-6DC4-4FB6-83F4-AF532DAE2A06}"/>
                </a:ext>
              </a:extLst>
            </p:cNvPr>
            <p:cNvSpPr txBox="1"/>
            <p:nvPr/>
          </p:nvSpPr>
          <p:spPr>
            <a:xfrm>
              <a:off x="7239199" y="4453159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d+1</a:t>
              </a:r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6BF3DA3D-2DD5-41B6-8363-9947303BCEBD}"/>
                </a:ext>
              </a:extLst>
            </p:cNvPr>
            <p:cNvCxnSpPr>
              <a:cxnSpLocks/>
            </p:cNvCxnSpPr>
            <p:nvPr/>
          </p:nvCxnSpPr>
          <p:spPr>
            <a:xfrm>
              <a:off x="7591425" y="5516951"/>
              <a:ext cx="209550" cy="0"/>
            </a:xfrm>
            <a:prstGeom prst="straightConnector1">
              <a:avLst/>
            </a:prstGeom>
            <a:ln>
              <a:solidFill>
                <a:schemeClr val="bg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09ED4A1C-5CF9-479D-BC21-FF2E2E44B7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7669" y="5526476"/>
              <a:ext cx="190500" cy="0"/>
            </a:xfrm>
            <a:prstGeom prst="straightConnector1">
              <a:avLst/>
            </a:prstGeom>
            <a:ln>
              <a:solidFill>
                <a:schemeClr val="bg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4E7A546-ADBB-4397-96EC-E5BAB17724C3}"/>
                </a:ext>
              </a:extLst>
            </p:cNvPr>
            <p:cNvSpPr txBox="1"/>
            <p:nvPr/>
          </p:nvSpPr>
          <p:spPr>
            <a:xfrm>
              <a:off x="7239199" y="5397534"/>
              <a:ext cx="418704" cy="246221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d+1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1EED8923-BC00-4D1E-93B4-4A38F63C85BF}"/>
              </a:ext>
            </a:extLst>
          </p:cNvPr>
          <p:cNvSpPr txBox="1"/>
          <p:nvPr/>
        </p:nvSpPr>
        <p:spPr>
          <a:xfrm>
            <a:off x="8370895" y="2627156"/>
            <a:ext cx="330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F232F88-9C58-41B3-B026-A7A9FBAEAAFD}"/>
              </a:ext>
            </a:extLst>
          </p:cNvPr>
          <p:cNvSpPr txBox="1"/>
          <p:nvPr/>
        </p:nvSpPr>
        <p:spPr>
          <a:xfrm>
            <a:off x="1448712" y="2501840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33771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Detailed Discussion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2933169" y="1066927"/>
            <a:ext cx="5525032" cy="124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kern="0" dirty="0"/>
              <a:t>Suppose there are h states for the TM M’, where h is a constant, so the states of M’ can be encoded in binary strings of length d = O(log h) (a small constant).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309587-D40D-4042-A57B-8600CB478A1E}"/>
              </a:ext>
            </a:extLst>
          </p:cNvPr>
          <p:cNvGrpSpPr/>
          <p:nvPr/>
        </p:nvGrpSpPr>
        <p:grpSpPr>
          <a:xfrm>
            <a:off x="776730" y="1191778"/>
            <a:ext cx="1883819" cy="2492990"/>
            <a:chOff x="7110855" y="1859094"/>
            <a:chExt cx="1883819" cy="249299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4F60EC-4E29-4ED8-901B-61586BFA920B}"/>
                </a:ext>
              </a:extLst>
            </p:cNvPr>
            <p:cNvSpPr txBox="1"/>
            <p:nvPr/>
          </p:nvSpPr>
          <p:spPr>
            <a:xfrm>
              <a:off x="7110855" y="1859094"/>
              <a:ext cx="1883819" cy="249299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Can we construct a single box such</a:t>
              </a:r>
            </a:p>
            <a:p>
              <a:r>
                <a:rPr lang="en-US" sz="1600" dirty="0"/>
                <a:t>that for </a:t>
              </a:r>
              <a:r>
                <a:rPr lang="en-US" sz="1600" dirty="0">
                  <a:solidFill>
                    <a:srgbClr val="FF0000"/>
                  </a:solidFill>
                </a:rPr>
                <a:t>all</a:t>
              </a:r>
              <a:r>
                <a:rPr lang="en-US" sz="1600" dirty="0"/>
                <a:t> </a:t>
              </a:r>
            </a:p>
            <a:p>
              <a:r>
                <a:rPr lang="el-GR" sz="1600" dirty="0"/>
                <a:t>δ</a:t>
              </a:r>
              <a:r>
                <a:rPr lang="en-US" sz="1600" dirty="0"/>
                <a:t>(</a:t>
              </a:r>
              <a:r>
                <a:rPr lang="en-US" sz="1600" dirty="0" err="1"/>
                <a:t>q</a:t>
              </a:r>
              <a:r>
                <a:rPr lang="en-US" sz="1600" baseline="-25000" dirty="0" err="1"/>
                <a:t>i</a:t>
              </a:r>
              <a:r>
                <a:rPr lang="en-US" sz="1600" dirty="0" err="1"/>
                <a:t>,x</a:t>
              </a:r>
              <a:r>
                <a:rPr lang="en-US" sz="1600" baseline="-25000" dirty="0" err="1"/>
                <a:t>i</a:t>
              </a:r>
              <a:r>
                <a:rPr lang="en-US" sz="1600" dirty="0"/>
                <a:t>) = (</a:t>
              </a:r>
              <a:r>
                <a:rPr lang="en-US" sz="1600" dirty="0" err="1"/>
                <a:t>q</a:t>
              </a:r>
              <a:r>
                <a:rPr lang="en-US" sz="1600" baseline="-25000" dirty="0" err="1"/>
                <a:t>h</a:t>
              </a:r>
              <a:r>
                <a:rPr lang="en-US" sz="1600" dirty="0" err="1"/>
                <a:t>,y</a:t>
              </a:r>
              <a:r>
                <a:rPr lang="en-US" sz="1600" baseline="-25000" dirty="0" err="1"/>
                <a:t>h</a:t>
              </a:r>
              <a:r>
                <a:rPr lang="en-US" sz="1600" dirty="0" err="1"/>
                <a:t>,v</a:t>
              </a:r>
              <a:r>
                <a:rPr lang="en-US" sz="1600" dirty="0"/>
                <a:t>) of M, we have</a:t>
              </a:r>
            </a:p>
            <a:p>
              <a:endParaRPr lang="en-US" sz="1600" dirty="0"/>
            </a:p>
            <a:p>
              <a:endParaRPr lang="en-US" sz="1600" dirty="0"/>
            </a:p>
            <a:p>
              <a:endParaRPr lang="en-US" sz="1600" dirty="0"/>
            </a:p>
            <a:p>
              <a:r>
                <a:rPr lang="en-US" sz="1600" dirty="0"/>
                <a:t>                     </a:t>
              </a:r>
              <a:r>
                <a:rPr lang="en-US" sz="2800" dirty="0">
                  <a:solidFill>
                    <a:srgbClr val="FF0000"/>
                  </a:solidFill>
                </a:rPr>
                <a:t>?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95FDC67-2786-4BD6-B830-13C186061DA4}"/>
                </a:ext>
              </a:extLst>
            </p:cNvPr>
            <p:cNvGrpSpPr/>
            <p:nvPr/>
          </p:nvGrpSpPr>
          <p:grpSpPr>
            <a:xfrm>
              <a:off x="7440466" y="3247682"/>
              <a:ext cx="1198198" cy="1026381"/>
              <a:chOff x="6925999" y="3111072"/>
              <a:chExt cx="1198198" cy="1026381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4DBFC12-886B-48F4-8374-CD75FC156AF2}"/>
                  </a:ext>
                </a:extLst>
              </p:cNvPr>
              <p:cNvSpPr/>
              <p:nvPr/>
            </p:nvSpPr>
            <p:spPr>
              <a:xfrm>
                <a:off x="7219950" y="3429000"/>
                <a:ext cx="589605" cy="39052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A450418A-059E-4167-AC94-5B73BAB98F5C}"/>
                  </a:ext>
                </a:extLst>
              </p:cNvPr>
              <p:cNvCxnSpPr>
                <a:endCxn id="8" idx="1"/>
              </p:cNvCxnSpPr>
              <p:nvPr/>
            </p:nvCxnSpPr>
            <p:spPr>
              <a:xfrm>
                <a:off x="698182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98CBC3CC-8B60-4786-B4C3-94C05CBEA22C}"/>
                  </a:ext>
                </a:extLst>
              </p:cNvPr>
              <p:cNvCxnSpPr/>
              <p:nvPr/>
            </p:nvCxnSpPr>
            <p:spPr>
              <a:xfrm>
                <a:off x="780955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E734AC7-5D3B-4675-B6AE-2E4F0888ED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05229" y="3819525"/>
                <a:ext cx="0" cy="31792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838059C-8CE4-4859-96A5-2D4B390F53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14752" y="3111072"/>
                <a:ext cx="10346" cy="31792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CA1E4E-0B63-48C1-9E3E-3F6756E263DE}"/>
                  </a:ext>
                </a:extLst>
              </p:cNvPr>
              <p:cNvSpPr txBox="1"/>
              <p:nvPr/>
            </p:nvSpPr>
            <p:spPr>
              <a:xfrm>
                <a:off x="6925999" y="3299018"/>
                <a:ext cx="3113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q</a:t>
                </a:r>
                <a:r>
                  <a:rPr lang="en-US" sz="1400" baseline="-25000" dirty="0"/>
                  <a:t>i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29BBAE-9457-4577-9BB4-DC4ED0CDB165}"/>
                  </a:ext>
                </a:extLst>
              </p:cNvPr>
              <p:cNvSpPr txBox="1"/>
              <p:nvPr/>
            </p:nvSpPr>
            <p:spPr>
              <a:xfrm>
                <a:off x="7774421" y="3294963"/>
                <a:ext cx="3497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/>
                  <a:t>q</a:t>
                </a:r>
                <a:r>
                  <a:rPr lang="en-US" sz="1400" baseline="-25000" dirty="0" err="1"/>
                  <a:t>h</a:t>
                </a:r>
                <a:endParaRPr lang="en-US" sz="1400" baseline="-25000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98A05CA-F609-4D20-A9DE-D5DD67116C00}"/>
                  </a:ext>
                </a:extLst>
              </p:cNvPr>
              <p:cNvSpPr txBox="1"/>
              <p:nvPr/>
            </p:nvSpPr>
            <p:spPr>
              <a:xfrm>
                <a:off x="7219950" y="3819020"/>
                <a:ext cx="3497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/>
                  <a:t>y</a:t>
                </a:r>
                <a:r>
                  <a:rPr lang="en-US" sz="1400" baseline="-25000" dirty="0" err="1"/>
                  <a:t>h</a:t>
                </a:r>
                <a:endParaRPr lang="en-US" sz="1400" baseline="-25000" dirty="0"/>
              </a:p>
            </p:txBody>
          </p:sp>
        </p:grp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4FED01D-C00A-408E-96D8-4A71D69CC7B4}"/>
              </a:ext>
            </a:extLst>
          </p:cNvPr>
          <p:cNvSpPr txBox="1">
            <a:spLocks/>
          </p:cNvSpPr>
          <p:nvPr/>
        </p:nvSpPr>
        <p:spPr bwMode="auto">
          <a:xfrm>
            <a:off x="2933169" y="2314575"/>
            <a:ext cx="4266624" cy="97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kern="0" dirty="0"/>
              <a:t>Therefore, we are asking the existence of the circuit for a function f(x</a:t>
            </a:r>
            <a:r>
              <a:rPr lang="en-US" sz="1800" kern="0" baseline="-25000" dirty="0"/>
              <a:t>1</a:t>
            </a:r>
            <a:r>
              <a:rPr lang="en-US" sz="1800" kern="0" dirty="0"/>
              <a:t>, …, x</a:t>
            </a:r>
            <a:r>
              <a:rPr lang="en-US" sz="1800" kern="0" baseline="-25000" dirty="0"/>
              <a:t>d+1</a:t>
            </a:r>
            <a:r>
              <a:rPr lang="en-US" sz="1800" kern="0" dirty="0"/>
              <a:t>) = (y</a:t>
            </a:r>
            <a:r>
              <a:rPr lang="en-US" sz="1800" kern="0" baseline="-25000" dirty="0"/>
              <a:t>1</a:t>
            </a:r>
            <a:r>
              <a:rPr lang="en-US" sz="1800" kern="0" dirty="0"/>
              <a:t>, …, y</a:t>
            </a:r>
            <a:r>
              <a:rPr lang="en-US" sz="1800" kern="0" baseline="-25000" dirty="0"/>
              <a:t>d+1</a:t>
            </a:r>
            <a:r>
              <a:rPr lang="en-US" sz="1800" kern="0" dirty="0"/>
              <a:t>) of d+1 inputs and d+1 outputs: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DF6F76D-23B9-4F3B-AED8-4B59D06BAEF6}"/>
              </a:ext>
            </a:extLst>
          </p:cNvPr>
          <p:cNvGrpSpPr/>
          <p:nvPr/>
        </p:nvGrpSpPr>
        <p:grpSpPr>
          <a:xfrm>
            <a:off x="7371855" y="2297492"/>
            <a:ext cx="914283" cy="1190596"/>
            <a:chOff x="5029317" y="3061933"/>
            <a:chExt cx="914283" cy="119059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29ACA4B-5081-43F2-B784-B19F16E5BBBD}"/>
                </a:ext>
              </a:extLst>
            </p:cNvPr>
            <p:cNvSpPr/>
            <p:nvPr/>
          </p:nvSpPr>
          <p:spPr>
            <a:xfrm>
              <a:off x="5029317" y="3488723"/>
              <a:ext cx="914283" cy="29749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BBDD873-46BD-4E5C-A319-881AA3306102}"/>
                </a:ext>
              </a:extLst>
            </p:cNvPr>
            <p:cNvGrpSpPr/>
            <p:nvPr/>
          </p:nvGrpSpPr>
          <p:grpSpPr>
            <a:xfrm>
              <a:off x="5162194" y="3083497"/>
              <a:ext cx="666750" cy="433801"/>
              <a:chOff x="5162194" y="3083497"/>
              <a:chExt cx="666750" cy="433801"/>
            </a:xfrm>
          </p:grpSpPr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BAA9139A-D1DA-4B0D-B540-044B652118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621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7D14EFB7-A4E3-48F2-8571-87CEA3F8FA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45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8AED48F4-F84E-438D-8686-817DA1030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6069" y="3297839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D8D5DECA-A737-40E8-B3A4-D9981F301F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8944" y="3300412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A16C110-0094-40FF-B861-46E24D485CF1}"/>
                  </a:ext>
                </a:extLst>
              </p:cNvPr>
              <p:cNvSpPr txBox="1"/>
              <p:nvPr/>
            </p:nvSpPr>
            <p:spPr>
              <a:xfrm>
                <a:off x="5305069" y="3083497"/>
                <a:ext cx="394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…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C76D282-03D7-4655-A62C-C80E9D50B5F5}"/>
                </a:ext>
              </a:extLst>
            </p:cNvPr>
            <p:cNvGrpSpPr/>
            <p:nvPr/>
          </p:nvGrpSpPr>
          <p:grpSpPr>
            <a:xfrm>
              <a:off x="5162194" y="3581399"/>
              <a:ext cx="666750" cy="433801"/>
              <a:chOff x="5162194" y="3083497"/>
              <a:chExt cx="666750" cy="433801"/>
            </a:xfrm>
          </p:grpSpPr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C5C50582-5645-4363-8EC8-C6BC21364F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621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32746FC2-B577-4004-A59F-CEA27A1F6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45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5F5720D1-C628-4004-8D8B-4DB71FDB70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6069" y="3297839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3BAB08D1-EC50-45D2-ADE3-AD8F286EDE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8944" y="3300412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F152A86-1776-4483-B649-5FADEFB78E1F}"/>
                  </a:ext>
                </a:extLst>
              </p:cNvPr>
              <p:cNvSpPr txBox="1"/>
              <p:nvPr/>
            </p:nvSpPr>
            <p:spPr>
              <a:xfrm>
                <a:off x="5305069" y="3083497"/>
                <a:ext cx="394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…</a:t>
                </a:r>
              </a:p>
            </p:txBody>
          </p:sp>
        </p:grp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ED6539E7-8FFD-4697-82CC-F243F7CE9BC2}"/>
                </a:ext>
              </a:extLst>
            </p:cNvPr>
            <p:cNvCxnSpPr>
              <a:cxnSpLocks/>
            </p:cNvCxnSpPr>
            <p:nvPr/>
          </p:nvCxnSpPr>
          <p:spPr>
            <a:xfrm>
              <a:off x="5657850" y="3181350"/>
              <a:ext cx="20955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CC9840E-E148-4869-B40A-F8940983B1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4094" y="3190875"/>
              <a:ext cx="1905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D13CCD-4CC5-4FB3-9DDD-CE2E1EB19B8F}"/>
                </a:ext>
              </a:extLst>
            </p:cNvPr>
            <p:cNvSpPr txBox="1"/>
            <p:nvPr/>
          </p:nvSpPr>
          <p:spPr>
            <a:xfrm>
              <a:off x="5305624" y="3061933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d+1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325916D1-17A9-47D1-960E-37E32D198410}"/>
                </a:ext>
              </a:extLst>
            </p:cNvPr>
            <p:cNvCxnSpPr>
              <a:cxnSpLocks/>
            </p:cNvCxnSpPr>
            <p:nvPr/>
          </p:nvCxnSpPr>
          <p:spPr>
            <a:xfrm>
              <a:off x="5657850" y="4125725"/>
              <a:ext cx="20955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9320C57F-573A-4617-A645-509936A067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4094" y="4135250"/>
              <a:ext cx="1905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90D1DA2-301A-4BE2-B43E-0E54F1929912}"/>
                </a:ext>
              </a:extLst>
            </p:cNvPr>
            <p:cNvSpPr txBox="1"/>
            <p:nvPr/>
          </p:nvSpPr>
          <p:spPr>
            <a:xfrm>
              <a:off x="5305624" y="4006308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d+1</a:t>
              </a:r>
            </a:p>
          </p:txBody>
        </p:sp>
      </p:grp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7AC5088A-BEE6-4599-9E81-FDD75B74B94C}"/>
              </a:ext>
            </a:extLst>
          </p:cNvPr>
          <p:cNvSpPr txBox="1">
            <a:spLocks/>
          </p:cNvSpPr>
          <p:nvPr/>
        </p:nvSpPr>
        <p:spPr bwMode="auto">
          <a:xfrm>
            <a:off x="676849" y="4096175"/>
            <a:ext cx="6000173" cy="67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kern="0" dirty="0"/>
              <a:t>Consider this function of d+1 inputs and 1 output: f</a:t>
            </a:r>
            <a:r>
              <a:rPr lang="en-US" sz="1800" kern="0" baseline="-25000" dirty="0"/>
              <a:t>1</a:t>
            </a:r>
            <a:r>
              <a:rPr lang="en-US" sz="1800" kern="0" dirty="0"/>
              <a:t>(x</a:t>
            </a:r>
            <a:r>
              <a:rPr lang="en-US" sz="1800" kern="0" baseline="-25000" dirty="0"/>
              <a:t>1</a:t>
            </a:r>
            <a:r>
              <a:rPr lang="en-US" sz="1800" kern="0" dirty="0"/>
              <a:t>, …, x</a:t>
            </a:r>
            <a:r>
              <a:rPr lang="en-US" sz="1800" kern="0" baseline="-25000" dirty="0"/>
              <a:t>d+1</a:t>
            </a:r>
            <a:r>
              <a:rPr lang="en-US" sz="1800" kern="0" dirty="0"/>
              <a:t>) = y</a:t>
            </a:r>
            <a:r>
              <a:rPr lang="en-US" sz="1800" kern="0" baseline="-25000" dirty="0"/>
              <a:t>1</a:t>
            </a:r>
            <a:r>
              <a:rPr lang="en-US" sz="1800" kern="0" dirty="0"/>
              <a:t>, which has a circuit of size O(2</a:t>
            </a:r>
            <a:r>
              <a:rPr lang="en-US" sz="1800" kern="0" baseline="30000" dirty="0"/>
              <a:t>d+1</a:t>
            </a:r>
            <a:r>
              <a:rPr lang="en-US" sz="1800" kern="0" dirty="0"/>
              <a:t>)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11D7B22-6EFF-4900-A080-A1D088103F40}"/>
              </a:ext>
            </a:extLst>
          </p:cNvPr>
          <p:cNvGrpSpPr/>
          <p:nvPr/>
        </p:nvGrpSpPr>
        <p:grpSpPr>
          <a:xfrm>
            <a:off x="7371854" y="3881454"/>
            <a:ext cx="914283" cy="1190596"/>
            <a:chOff x="6962892" y="4453159"/>
            <a:chExt cx="914283" cy="1190596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F50ECEB-4434-4279-8EFE-C64239EED86D}"/>
                </a:ext>
              </a:extLst>
            </p:cNvPr>
            <p:cNvSpPr/>
            <p:nvPr/>
          </p:nvSpPr>
          <p:spPr>
            <a:xfrm>
              <a:off x="6962892" y="4879949"/>
              <a:ext cx="914283" cy="29749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D4D84CE-1B8F-4F05-B7BB-3228E365FC2E}"/>
                </a:ext>
              </a:extLst>
            </p:cNvPr>
            <p:cNvGrpSpPr/>
            <p:nvPr/>
          </p:nvGrpSpPr>
          <p:grpSpPr>
            <a:xfrm>
              <a:off x="7095769" y="4474723"/>
              <a:ext cx="666750" cy="433801"/>
              <a:chOff x="5162194" y="3083497"/>
              <a:chExt cx="666750" cy="433801"/>
            </a:xfrm>
          </p:grpSpPr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EC0EB84D-2E24-43E2-8750-6AB3326057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621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80660C65-2D31-451F-86E5-3166AE26C5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45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B928E3DE-10EE-4F24-953D-37DEA0189B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6069" y="3297839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5668CED7-2950-41A9-8C9F-D076BF96A2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8944" y="3300412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75546BD9-4262-4F7F-B755-758AA4F6C6AC}"/>
                  </a:ext>
                </a:extLst>
              </p:cNvPr>
              <p:cNvSpPr txBox="1"/>
              <p:nvPr/>
            </p:nvSpPr>
            <p:spPr>
              <a:xfrm>
                <a:off x="5305069" y="3083497"/>
                <a:ext cx="394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…</a:t>
                </a:r>
              </a:p>
            </p:txBody>
          </p:sp>
        </p:grp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E7B35092-2279-4BBA-9C36-E390A4BBD003}"/>
                </a:ext>
              </a:extLst>
            </p:cNvPr>
            <p:cNvCxnSpPr>
              <a:cxnSpLocks/>
            </p:cNvCxnSpPr>
            <p:nvPr/>
          </p:nvCxnSpPr>
          <p:spPr>
            <a:xfrm>
              <a:off x="7095769" y="5177442"/>
              <a:ext cx="0" cy="21688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39815D2C-9E20-4CD6-AA32-4C8BD0F20CEB}"/>
                </a:ext>
              </a:extLst>
            </p:cNvPr>
            <p:cNvCxnSpPr>
              <a:cxnSpLocks/>
            </p:cNvCxnSpPr>
            <p:nvPr/>
          </p:nvCxnSpPr>
          <p:spPr>
            <a:xfrm>
              <a:off x="7248169" y="5177442"/>
              <a:ext cx="0" cy="216886"/>
            </a:xfrm>
            <a:prstGeom prst="straightConnector1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BD53B6F-781C-4DEB-8398-468E6371250D}"/>
                </a:ext>
              </a:extLst>
            </p:cNvPr>
            <p:cNvCxnSpPr>
              <a:cxnSpLocks/>
            </p:cNvCxnSpPr>
            <p:nvPr/>
          </p:nvCxnSpPr>
          <p:spPr>
            <a:xfrm>
              <a:off x="7619644" y="5186967"/>
              <a:ext cx="0" cy="216886"/>
            </a:xfrm>
            <a:prstGeom prst="straightConnector1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8E73E1B-BE79-4261-8B69-65A3689D1FE6}"/>
                </a:ext>
              </a:extLst>
            </p:cNvPr>
            <p:cNvCxnSpPr>
              <a:cxnSpLocks/>
            </p:cNvCxnSpPr>
            <p:nvPr/>
          </p:nvCxnSpPr>
          <p:spPr>
            <a:xfrm>
              <a:off x="7762519" y="5189540"/>
              <a:ext cx="0" cy="216886"/>
            </a:xfrm>
            <a:prstGeom prst="straightConnector1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56D84E5-BE48-4FC5-AAF9-F261D9E853A7}"/>
                </a:ext>
              </a:extLst>
            </p:cNvPr>
            <p:cNvSpPr txBox="1"/>
            <p:nvPr/>
          </p:nvSpPr>
          <p:spPr>
            <a:xfrm>
              <a:off x="7238644" y="4972625"/>
              <a:ext cx="394660" cy="40011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…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72368DC6-E92F-4079-9A68-A03A5539F3FF}"/>
                </a:ext>
              </a:extLst>
            </p:cNvPr>
            <p:cNvCxnSpPr>
              <a:cxnSpLocks/>
            </p:cNvCxnSpPr>
            <p:nvPr/>
          </p:nvCxnSpPr>
          <p:spPr>
            <a:xfrm>
              <a:off x="7591425" y="4572576"/>
              <a:ext cx="20955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C3872698-B910-4DDB-8B04-9DAC355D36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7669" y="4582101"/>
              <a:ext cx="1905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12BBC0D-6DC4-4FB6-83F4-AF532DAE2A06}"/>
                </a:ext>
              </a:extLst>
            </p:cNvPr>
            <p:cNvSpPr txBox="1"/>
            <p:nvPr/>
          </p:nvSpPr>
          <p:spPr>
            <a:xfrm>
              <a:off x="7239199" y="4453159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d+1</a:t>
              </a:r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6BF3DA3D-2DD5-41B6-8363-9947303BCEBD}"/>
                </a:ext>
              </a:extLst>
            </p:cNvPr>
            <p:cNvCxnSpPr>
              <a:cxnSpLocks/>
            </p:cNvCxnSpPr>
            <p:nvPr/>
          </p:nvCxnSpPr>
          <p:spPr>
            <a:xfrm>
              <a:off x="7591425" y="5516951"/>
              <a:ext cx="209550" cy="0"/>
            </a:xfrm>
            <a:prstGeom prst="straightConnector1">
              <a:avLst/>
            </a:prstGeom>
            <a:ln>
              <a:solidFill>
                <a:schemeClr val="bg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09ED4A1C-5CF9-479D-BC21-FF2E2E44B7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7669" y="5526476"/>
              <a:ext cx="190500" cy="0"/>
            </a:xfrm>
            <a:prstGeom prst="straightConnector1">
              <a:avLst/>
            </a:prstGeom>
            <a:ln>
              <a:solidFill>
                <a:schemeClr val="bg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4E7A546-ADBB-4397-96EC-E5BAB17724C3}"/>
                </a:ext>
              </a:extLst>
            </p:cNvPr>
            <p:cNvSpPr txBox="1"/>
            <p:nvPr/>
          </p:nvSpPr>
          <p:spPr>
            <a:xfrm>
              <a:off x="7239199" y="5397534"/>
              <a:ext cx="418704" cy="246221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d+1</a:t>
              </a:r>
            </a:p>
          </p:txBody>
        </p:sp>
      </p:grp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E577F43F-5E87-412A-8721-83268CB9C92E}"/>
              </a:ext>
            </a:extLst>
          </p:cNvPr>
          <p:cNvSpPr txBox="1">
            <a:spLocks/>
          </p:cNvSpPr>
          <p:nvPr/>
        </p:nvSpPr>
        <p:spPr bwMode="auto">
          <a:xfrm>
            <a:off x="676849" y="5483417"/>
            <a:ext cx="5771576" cy="71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kern="0" dirty="0"/>
              <a:t>Thus, the function f(x</a:t>
            </a:r>
            <a:r>
              <a:rPr lang="en-US" sz="1800" kern="0" baseline="-25000" dirty="0"/>
              <a:t>1</a:t>
            </a:r>
            <a:r>
              <a:rPr lang="en-US" sz="1800" kern="0" dirty="0"/>
              <a:t>, …, x</a:t>
            </a:r>
            <a:r>
              <a:rPr lang="en-US" sz="1800" kern="0" baseline="-25000" dirty="0"/>
              <a:t>d+1</a:t>
            </a:r>
            <a:r>
              <a:rPr lang="en-US" sz="1800" kern="0" dirty="0"/>
              <a:t>) = (y</a:t>
            </a:r>
            <a:r>
              <a:rPr lang="en-US" sz="1800" kern="0" baseline="-25000" dirty="0"/>
              <a:t>1</a:t>
            </a:r>
            <a:r>
              <a:rPr lang="en-US" sz="1800" kern="0" dirty="0"/>
              <a:t>, …, y</a:t>
            </a:r>
            <a:r>
              <a:rPr lang="en-US" sz="1800" kern="0" baseline="-25000" dirty="0"/>
              <a:t>d+1</a:t>
            </a:r>
            <a:r>
              <a:rPr lang="en-US" sz="1800" kern="0" dirty="0"/>
              <a:t>) has a circuit of size O(d‧2</a:t>
            </a:r>
            <a:r>
              <a:rPr lang="en-US" sz="1800" kern="0" baseline="30000" dirty="0"/>
              <a:t>d+1</a:t>
            </a:r>
            <a:r>
              <a:rPr lang="en-US" sz="1800" kern="0" dirty="0"/>
              <a:t>), a constant.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EED8923-BC00-4D1E-93B4-4A38F63C85BF}"/>
              </a:ext>
            </a:extLst>
          </p:cNvPr>
          <p:cNvSpPr txBox="1"/>
          <p:nvPr/>
        </p:nvSpPr>
        <p:spPr>
          <a:xfrm>
            <a:off x="8370895" y="2627156"/>
            <a:ext cx="330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DA617E2-E07A-4893-96CE-15A57370625E}"/>
              </a:ext>
            </a:extLst>
          </p:cNvPr>
          <p:cNvGrpSpPr/>
          <p:nvPr/>
        </p:nvGrpSpPr>
        <p:grpSpPr>
          <a:xfrm>
            <a:off x="7371853" y="5309780"/>
            <a:ext cx="914283" cy="1190596"/>
            <a:chOff x="5029317" y="3061933"/>
            <a:chExt cx="914283" cy="1190596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1E5965A5-3C27-4E11-97CE-EE760DBD9B38}"/>
                </a:ext>
              </a:extLst>
            </p:cNvPr>
            <p:cNvSpPr/>
            <p:nvPr/>
          </p:nvSpPr>
          <p:spPr>
            <a:xfrm>
              <a:off x="5029317" y="3488723"/>
              <a:ext cx="914283" cy="29749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49188341-D828-47F2-BA82-8168D05550C6}"/>
                </a:ext>
              </a:extLst>
            </p:cNvPr>
            <p:cNvGrpSpPr/>
            <p:nvPr/>
          </p:nvGrpSpPr>
          <p:grpSpPr>
            <a:xfrm>
              <a:off x="5162194" y="3083497"/>
              <a:ext cx="666750" cy="433801"/>
              <a:chOff x="5162194" y="3083497"/>
              <a:chExt cx="666750" cy="433801"/>
            </a:xfrm>
          </p:grpSpPr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9D7BC510-0CC3-4FA1-A592-90D2183B74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621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45BAFABF-AF0F-4F3F-8FFC-3863084AB0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45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Arrow Connector 92">
                <a:extLst>
                  <a:ext uri="{FF2B5EF4-FFF2-40B4-BE49-F238E27FC236}">
                    <a16:creationId xmlns:a16="http://schemas.microsoft.com/office/drawing/2014/main" id="{ECA6471C-D79D-4B01-A8D4-4F4BF7BB93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6069" y="3297839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55388472-6DE1-4BC0-B9B0-3E1FC59397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8944" y="3300412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19A04F7B-7DE2-455E-B80E-57FC30FE4DBD}"/>
                  </a:ext>
                </a:extLst>
              </p:cNvPr>
              <p:cNvSpPr txBox="1"/>
              <p:nvPr/>
            </p:nvSpPr>
            <p:spPr>
              <a:xfrm>
                <a:off x="5305069" y="3083497"/>
                <a:ext cx="394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…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81FB4775-2045-400C-B358-A1DB28A5D293}"/>
                </a:ext>
              </a:extLst>
            </p:cNvPr>
            <p:cNvGrpSpPr/>
            <p:nvPr/>
          </p:nvGrpSpPr>
          <p:grpSpPr>
            <a:xfrm>
              <a:off x="5162194" y="3581399"/>
              <a:ext cx="666750" cy="433801"/>
              <a:chOff x="5162194" y="3083497"/>
              <a:chExt cx="666750" cy="433801"/>
            </a:xfrm>
          </p:grpSpPr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id="{A17C5FE4-D033-4B62-8640-6C3926E0B8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621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B5D53842-BCC0-4C79-A603-0C42CC8923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4594" y="3288314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194B50A4-82D3-4554-9FB8-07735D9087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6069" y="3297839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2CC20013-866E-4E74-B261-0CDD37447E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8944" y="3300412"/>
                <a:ext cx="0" cy="2168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655874EC-B674-425A-B333-0CB596AB1BD5}"/>
                  </a:ext>
                </a:extLst>
              </p:cNvPr>
              <p:cNvSpPr txBox="1"/>
              <p:nvPr/>
            </p:nvSpPr>
            <p:spPr>
              <a:xfrm>
                <a:off x="5305069" y="3083497"/>
                <a:ext cx="394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…</a:t>
                </a:r>
              </a:p>
            </p:txBody>
          </p:sp>
        </p:grp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C7B833FB-6664-498A-A89D-044FF15F03B3}"/>
                </a:ext>
              </a:extLst>
            </p:cNvPr>
            <p:cNvCxnSpPr>
              <a:cxnSpLocks/>
            </p:cNvCxnSpPr>
            <p:nvPr/>
          </p:nvCxnSpPr>
          <p:spPr>
            <a:xfrm>
              <a:off x="5657850" y="3181350"/>
              <a:ext cx="20955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CD4BD26E-EEE0-4970-951D-8D0E0C337E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4094" y="3190875"/>
              <a:ext cx="1905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EEB6403-A699-4DF3-BA0D-6FBC19B95A13}"/>
                </a:ext>
              </a:extLst>
            </p:cNvPr>
            <p:cNvSpPr txBox="1"/>
            <p:nvPr/>
          </p:nvSpPr>
          <p:spPr>
            <a:xfrm>
              <a:off x="5305624" y="3061933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d+1</a:t>
              </a:r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8C06D753-AAC7-4116-B775-8E5D030BA608}"/>
                </a:ext>
              </a:extLst>
            </p:cNvPr>
            <p:cNvCxnSpPr>
              <a:cxnSpLocks/>
            </p:cNvCxnSpPr>
            <p:nvPr/>
          </p:nvCxnSpPr>
          <p:spPr>
            <a:xfrm>
              <a:off x="5657850" y="4125725"/>
              <a:ext cx="20955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066B4742-0A67-4512-83C9-50D1905DF8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4094" y="4135250"/>
              <a:ext cx="1905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9915BD9-0E9E-4838-AEC6-56D6C24AFE25}"/>
                </a:ext>
              </a:extLst>
            </p:cNvPr>
            <p:cNvSpPr txBox="1"/>
            <p:nvPr/>
          </p:nvSpPr>
          <p:spPr>
            <a:xfrm>
              <a:off x="5305624" y="4006308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d+1</a:t>
              </a: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A48CD1B5-D142-4D58-AAB0-44B3AA8D8D40}"/>
              </a:ext>
            </a:extLst>
          </p:cNvPr>
          <p:cNvSpPr txBox="1"/>
          <p:nvPr/>
        </p:nvSpPr>
        <p:spPr>
          <a:xfrm>
            <a:off x="1448712" y="2501840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029928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89">
            <a:extLst>
              <a:ext uri="{FF2B5EF4-FFF2-40B4-BE49-F238E27FC236}">
                <a16:creationId xmlns:a16="http://schemas.microsoft.com/office/drawing/2014/main" id="{19E073CC-57AF-45DC-9B33-6A490313F576}"/>
              </a:ext>
            </a:extLst>
          </p:cNvPr>
          <p:cNvSpPr txBox="1"/>
          <p:nvPr/>
        </p:nvSpPr>
        <p:spPr>
          <a:xfrm>
            <a:off x="7110855" y="1859094"/>
            <a:ext cx="1883819" cy="249299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Can we construct a single box such</a:t>
            </a:r>
          </a:p>
          <a:p>
            <a:r>
              <a:rPr lang="en-US" sz="1600" dirty="0"/>
              <a:t>that for </a:t>
            </a:r>
            <a:r>
              <a:rPr lang="en-US" sz="1600" dirty="0">
                <a:solidFill>
                  <a:srgbClr val="FF0000"/>
                </a:solidFill>
              </a:rPr>
              <a:t>all</a:t>
            </a:r>
            <a:r>
              <a:rPr lang="en-US" sz="1600" dirty="0"/>
              <a:t> </a:t>
            </a:r>
          </a:p>
          <a:p>
            <a:r>
              <a:rPr lang="el-GR" sz="1600" dirty="0"/>
              <a:t>δ</a:t>
            </a:r>
            <a:r>
              <a:rPr lang="en-US" sz="1600" dirty="0"/>
              <a:t>(</a:t>
            </a:r>
            <a:r>
              <a:rPr lang="en-US" sz="1600" dirty="0" err="1"/>
              <a:t>q</a:t>
            </a:r>
            <a:r>
              <a:rPr lang="en-US" sz="1600" baseline="-25000" dirty="0" err="1"/>
              <a:t>i</a:t>
            </a:r>
            <a:r>
              <a:rPr lang="en-US" sz="1600" dirty="0" err="1"/>
              <a:t>,x</a:t>
            </a:r>
            <a:r>
              <a:rPr lang="en-US" sz="1600" baseline="-25000" dirty="0" err="1"/>
              <a:t>i</a:t>
            </a:r>
            <a:r>
              <a:rPr lang="en-US" sz="1600" dirty="0"/>
              <a:t>) = (</a:t>
            </a:r>
            <a:r>
              <a:rPr lang="en-US" sz="1600" dirty="0" err="1"/>
              <a:t>q</a:t>
            </a:r>
            <a:r>
              <a:rPr lang="en-US" sz="1600" baseline="-25000" dirty="0" err="1"/>
              <a:t>h</a:t>
            </a:r>
            <a:r>
              <a:rPr lang="en-US" sz="1600" dirty="0" err="1"/>
              <a:t>,y</a:t>
            </a:r>
            <a:r>
              <a:rPr lang="en-US" sz="1600" baseline="-25000" dirty="0" err="1"/>
              <a:t>h</a:t>
            </a:r>
            <a:r>
              <a:rPr lang="en-US" sz="1600" dirty="0" err="1"/>
              <a:t>,v</a:t>
            </a:r>
            <a:r>
              <a:rPr lang="en-US" sz="1600" dirty="0"/>
              <a:t>) of M, we have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                     </a:t>
            </a:r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  <a:endCxn id="72" idx="0"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A52177-D33D-42A3-806D-BCD4124ED770}"/>
              </a:ext>
            </a:extLst>
          </p:cNvPr>
          <p:cNvSpPr txBox="1"/>
          <p:nvPr/>
        </p:nvSpPr>
        <p:spPr>
          <a:xfrm>
            <a:off x="493166" y="574424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1</a:t>
            </a:r>
            <a:r>
              <a:rPr lang="en-US" sz="1600" dirty="0"/>
              <a:t>,x</a:t>
            </a:r>
            <a:r>
              <a:rPr lang="en-US" sz="1600" baseline="-25000" dirty="0"/>
              <a:t>2</a:t>
            </a:r>
            <a:r>
              <a:rPr lang="en-US" sz="1600" dirty="0"/>
              <a:t>) = (q</a:t>
            </a:r>
            <a:r>
              <a:rPr lang="en-US" sz="1600" baseline="-25000" dirty="0"/>
              <a:t>2</a:t>
            </a:r>
            <a:r>
              <a:rPr lang="en-US" sz="1600" dirty="0"/>
              <a:t>,y</a:t>
            </a:r>
            <a:r>
              <a:rPr lang="en-US" sz="1600" baseline="-25000" dirty="0"/>
              <a:t>2</a:t>
            </a:r>
            <a:r>
              <a:rPr lang="en-US" sz="1600" dirty="0"/>
              <a:t>,v)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D042DFF-0BCB-4B96-A3AA-1E7A76962B75}"/>
              </a:ext>
            </a:extLst>
          </p:cNvPr>
          <p:cNvGrpSpPr/>
          <p:nvPr/>
        </p:nvGrpSpPr>
        <p:grpSpPr>
          <a:xfrm>
            <a:off x="1551096" y="2662489"/>
            <a:ext cx="904247" cy="1185596"/>
            <a:chOff x="7219950" y="3111072"/>
            <a:chExt cx="904247" cy="11855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B83C09-DD38-4820-BCC5-E367F0ACC54D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7D3F0F9-1833-4311-9BB5-0C73055CDE51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C29E83-84F0-4AD6-B284-F3CC4F60ADF4}"/>
                </a:ext>
              </a:extLst>
            </p:cNvPr>
            <p:cNvCxnSpPr>
              <a:cxnSpLocks/>
              <a:endCxn id="67" idx="0"/>
            </p:cNvCxnSpPr>
            <p:nvPr/>
          </p:nvCxnSpPr>
          <p:spPr>
            <a:xfrm flipH="1">
              <a:off x="7506365" y="3819525"/>
              <a:ext cx="8388" cy="4771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8D5B0AC-8EE6-4FBB-B198-194A8EC291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1BC036E-31D0-44EF-AE27-43715ADBE2BA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682434-4C4F-4306-8DD1-060F54964B3D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2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01E614-EE5B-4D6F-9A8E-D2DA8D4B2853}"/>
              </a:ext>
            </a:extLst>
          </p:cNvPr>
          <p:cNvGrpSpPr/>
          <p:nvPr/>
        </p:nvGrpSpPr>
        <p:grpSpPr>
          <a:xfrm>
            <a:off x="5577376" y="2645589"/>
            <a:ext cx="1065855" cy="1196664"/>
            <a:chOff x="6981825" y="3111072"/>
            <a:chExt cx="1065855" cy="119666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273B007-57B5-4A2E-B4AE-6A53C269A73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2C6E880-5BA8-4961-9D09-F9CA26973742}"/>
                </a:ext>
              </a:extLst>
            </p:cNvPr>
            <p:cNvCxnSpPr>
              <a:endCxn id="51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107133B-9FF8-4791-B50F-EE3AD20D49BA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EE9AE88-534C-4271-927F-274932DC7FF0}"/>
                </a:ext>
              </a:extLst>
            </p:cNvPr>
            <p:cNvCxnSpPr>
              <a:cxnSpLocks/>
              <a:endCxn id="60" idx="0"/>
            </p:cNvCxnSpPr>
            <p:nvPr/>
          </p:nvCxnSpPr>
          <p:spPr>
            <a:xfrm flipH="1">
              <a:off x="7521326" y="3819525"/>
              <a:ext cx="2951" cy="4882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66A6C2E-3D49-469E-98D8-68017C72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D495930-117B-4E9B-A6EE-3BEAFCE055CE}"/>
              </a:ext>
            </a:extLst>
          </p:cNvPr>
          <p:cNvGrpSpPr/>
          <p:nvPr/>
        </p:nvGrpSpPr>
        <p:grpSpPr>
          <a:xfrm flipH="1">
            <a:off x="5545998" y="3842253"/>
            <a:ext cx="1097229" cy="541720"/>
            <a:chOff x="7067444" y="3429000"/>
            <a:chExt cx="980236" cy="54172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8273568-7F83-4C86-A585-91C693EA1D6D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62ED713-32AD-418D-B955-DB03DC4802A4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1F62466-5242-4DFB-9C63-CE6716AE6B63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20628E2-8708-40D4-A0A6-0C18162217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51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4B9B7F-1361-4609-9717-2354F7C72278}"/>
              </a:ext>
            </a:extLst>
          </p:cNvPr>
          <p:cNvCxnSpPr/>
          <p:nvPr/>
        </p:nvCxnSpPr>
        <p:spPr>
          <a:xfrm>
            <a:off x="6643231" y="3154017"/>
            <a:ext cx="0" cy="8787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990DAE-59CD-4026-9A95-6A1ABF56B1FB}"/>
              </a:ext>
            </a:extLst>
          </p:cNvPr>
          <p:cNvGrpSpPr/>
          <p:nvPr/>
        </p:nvGrpSpPr>
        <p:grpSpPr>
          <a:xfrm flipH="1">
            <a:off x="1266639" y="3848085"/>
            <a:ext cx="1097229" cy="556516"/>
            <a:chOff x="7067444" y="3429000"/>
            <a:chExt cx="980236" cy="55651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93E5B9E-A45E-4823-A6ED-12C2B5E6E616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B47B5885-2D94-4569-A12C-A9447D5E48E5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9D681B6-FCC2-4099-914E-B3D17183CB2E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5453E39B-65F4-4C0D-AA53-45F1135D98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59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3D9666-235B-4858-8A52-22310CA55E95}"/>
              </a:ext>
            </a:extLst>
          </p:cNvPr>
          <p:cNvGrpSpPr/>
          <p:nvPr/>
        </p:nvGrpSpPr>
        <p:grpSpPr>
          <a:xfrm flipH="1">
            <a:off x="516277" y="3859344"/>
            <a:ext cx="758103" cy="560396"/>
            <a:chOff x="7274309" y="3429000"/>
            <a:chExt cx="677271" cy="56039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F010F23-1888-4C66-9563-A2D318823584}"/>
                </a:ext>
              </a:extLst>
            </p:cNvPr>
            <p:cNvSpPr/>
            <p:nvPr/>
          </p:nvSpPr>
          <p:spPr>
            <a:xfrm>
              <a:off x="7274309" y="3429000"/>
              <a:ext cx="502253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E4854E2-3A04-447B-B52F-8ED0EC690A6D}"/>
                </a:ext>
              </a:extLst>
            </p:cNvPr>
            <p:cNvCxnSpPr>
              <a:cxnSpLocks/>
            </p:cNvCxnSpPr>
            <p:nvPr/>
          </p:nvCxnSpPr>
          <p:spPr>
            <a:xfrm>
              <a:off x="7784026" y="3619500"/>
              <a:ext cx="167554" cy="47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7A67644-A10D-4DDF-AF72-34A3E52D5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98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6D76650-D50A-4FA0-AAED-461A8ADF6914}"/>
              </a:ext>
            </a:extLst>
          </p:cNvPr>
          <p:cNvGrpSpPr/>
          <p:nvPr/>
        </p:nvGrpSpPr>
        <p:grpSpPr>
          <a:xfrm>
            <a:off x="7440466" y="3247682"/>
            <a:ext cx="1198198" cy="1026381"/>
            <a:chOff x="6925999" y="3111072"/>
            <a:chExt cx="1198198" cy="1026381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C07D334-D447-4597-8875-44E882B85F64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EABC29B6-1A45-4C19-9E0E-6F73EC5AB8C6}"/>
                </a:ext>
              </a:extLst>
            </p:cNvPr>
            <p:cNvCxnSpPr>
              <a:endCxn id="80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FF69203-D99D-4807-B437-362F48746F88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B61C3A1C-3194-4791-BA22-2499958F7811}"/>
                </a:ext>
              </a:extLst>
            </p:cNvPr>
            <p:cNvCxnSpPr>
              <a:cxnSpLocks/>
            </p:cNvCxnSpPr>
            <p:nvPr/>
          </p:nvCxnSpPr>
          <p:spPr>
            <a:xfrm>
              <a:off x="7505229" y="3819525"/>
              <a:ext cx="0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B53FDE83-1636-4BFF-AF37-CD15CB9C5D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0FF4B66-6AB1-4F62-A55C-FBCE01C2A3A8}"/>
                </a:ext>
              </a:extLst>
            </p:cNvPr>
            <p:cNvSpPr txBox="1"/>
            <p:nvPr/>
          </p:nvSpPr>
          <p:spPr>
            <a:xfrm>
              <a:off x="6925999" y="3299018"/>
              <a:ext cx="3113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i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8AEAA42-B5FC-4A6D-8A26-6A9D7AC2D4F5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q</a:t>
              </a:r>
              <a:r>
                <a:rPr lang="en-US" sz="1400" baseline="-25000" dirty="0" err="1"/>
                <a:t>h</a:t>
              </a:r>
              <a:endParaRPr lang="en-US" sz="1400" baseline="-25000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C7780ED-BF18-4DC8-9971-E5C6189C4612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y</a:t>
              </a:r>
              <a:r>
                <a:rPr lang="en-US" sz="1400" baseline="-25000" dirty="0" err="1"/>
                <a:t>h</a:t>
              </a:r>
              <a:endParaRPr lang="en-US" sz="1400" baseline="-25000" dirty="0"/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BD68F643-49E4-4E6A-8C94-59BC564F7806}"/>
              </a:ext>
            </a:extLst>
          </p:cNvPr>
          <p:cNvSpPr txBox="1"/>
          <p:nvPr/>
        </p:nvSpPr>
        <p:spPr>
          <a:xfrm>
            <a:off x="7784111" y="3156540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i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07653AB-D3EA-49D0-8428-05DB8B0B3091}"/>
              </a:ext>
            </a:extLst>
          </p:cNvPr>
          <p:cNvCxnSpPr>
            <a:cxnSpLocks/>
          </p:cNvCxnSpPr>
          <p:nvPr/>
        </p:nvCxnSpPr>
        <p:spPr>
          <a:xfrm>
            <a:off x="531193" y="4060390"/>
            <a:ext cx="0" cy="513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D5C6063-09DE-43D3-A010-431BA437F509}"/>
              </a:ext>
            </a:extLst>
          </p:cNvPr>
          <p:cNvSpPr txBox="1"/>
          <p:nvPr/>
        </p:nvSpPr>
        <p:spPr>
          <a:xfrm>
            <a:off x="7707826" y="4379574"/>
            <a:ext cx="1274247" cy="89255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YES!</a:t>
            </a:r>
          </a:p>
          <a:p>
            <a:pPr algn="ctr"/>
            <a:r>
              <a:rPr lang="en-US" sz="1400" dirty="0"/>
              <a:t>the box has a </a:t>
            </a:r>
          </a:p>
          <a:p>
            <a:pPr algn="ctr"/>
            <a:r>
              <a:rPr lang="en-US" sz="1400" dirty="0"/>
              <a:t>constant size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ED7F62AA-8375-4C5E-802D-D0B66AF4C737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358D5017-233B-462A-AFC5-325017FDFB3C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83DEAE25-EF3F-4153-90B7-0F211D988C11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E46531F-A2EC-481A-B075-3DD297A9C834}"/>
              </a:ext>
            </a:extLst>
          </p:cNvPr>
          <p:cNvGrpSpPr/>
          <p:nvPr/>
        </p:nvGrpSpPr>
        <p:grpSpPr>
          <a:xfrm>
            <a:off x="837450" y="4260147"/>
            <a:ext cx="5906250" cy="981075"/>
            <a:chOff x="837450" y="4260147"/>
            <a:chExt cx="5906250" cy="981075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EE460087-061F-4891-A388-5972C37F8A84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EA17BDCD-1756-4997-9B46-DA5AB1A31A30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26014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EB8BBA7D-71C0-47F8-89CE-3B0AAD66504A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DDD1F56-CD35-4363-937F-23097B3EB253}"/>
              </a:ext>
            </a:extLst>
          </p:cNvPr>
          <p:cNvGrpSpPr/>
          <p:nvPr/>
        </p:nvGrpSpPr>
        <p:grpSpPr>
          <a:xfrm>
            <a:off x="5879707" y="4840741"/>
            <a:ext cx="2180257" cy="1877600"/>
            <a:chOff x="5879707" y="4574041"/>
            <a:chExt cx="2180257" cy="1877600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352D5BAF-E231-4BF9-B070-A231968CB7E0}"/>
                </a:ext>
              </a:extLst>
            </p:cNvPr>
            <p:cNvGrpSpPr/>
            <p:nvPr/>
          </p:nvGrpSpPr>
          <p:grpSpPr>
            <a:xfrm>
              <a:off x="5879707" y="4574041"/>
              <a:ext cx="1065855" cy="589463"/>
              <a:chOff x="6981825" y="3230062"/>
              <a:chExt cx="1065855" cy="589463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489A7CBC-C649-4F06-A5D8-97193FABBABF}"/>
                  </a:ext>
                </a:extLst>
              </p:cNvPr>
              <p:cNvSpPr/>
              <p:nvPr/>
            </p:nvSpPr>
            <p:spPr>
              <a:xfrm>
                <a:off x="7219950" y="3429000"/>
                <a:ext cx="589605" cy="39052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03C183D2-DBFE-496B-A6A3-EF3023397717}"/>
                  </a:ext>
                </a:extLst>
              </p:cNvPr>
              <p:cNvCxnSpPr>
                <a:endCxn id="112" idx="1"/>
              </p:cNvCxnSpPr>
              <p:nvPr/>
            </p:nvCxnSpPr>
            <p:spPr>
              <a:xfrm>
                <a:off x="698182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035EEE7E-33CE-40EC-A89A-F9B8952CA1D4}"/>
                  </a:ext>
                </a:extLst>
              </p:cNvPr>
              <p:cNvCxnSpPr/>
              <p:nvPr/>
            </p:nvCxnSpPr>
            <p:spPr>
              <a:xfrm>
                <a:off x="780955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C7583D0D-9FEE-48D0-87BB-00A69DFC7A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4752" y="3230062"/>
                <a:ext cx="0" cy="1989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28F6025E-AA93-43D9-B7CA-5D8B4C22BE0F}"/>
                </a:ext>
              </a:extLst>
            </p:cNvPr>
            <p:cNvSpPr/>
            <p:nvPr/>
          </p:nvSpPr>
          <p:spPr>
            <a:xfrm>
              <a:off x="6952740" y="5251062"/>
              <a:ext cx="349615" cy="292947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=</a:t>
              </a:r>
              <a:endParaRPr lang="en-US" sz="1400" baseline="-25000" dirty="0">
                <a:solidFill>
                  <a:schemeClr val="tx1"/>
                </a:solidFill>
              </a:endParaRPr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0B136DAA-D5BC-4648-8F67-421701E9F9E6}"/>
                </a:ext>
              </a:extLst>
            </p:cNvPr>
            <p:cNvCxnSpPr>
              <a:cxnSpLocks/>
            </p:cNvCxnSpPr>
            <p:nvPr/>
          </p:nvCxnSpPr>
          <p:spPr>
            <a:xfrm>
              <a:off x="6909935" y="4955155"/>
              <a:ext cx="131888" cy="324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77BC6E5E-D289-49BA-933F-2C19C714815B}"/>
                </a:ext>
              </a:extLst>
            </p:cNvPr>
            <p:cNvSpPr txBox="1"/>
            <p:nvPr/>
          </p:nvSpPr>
          <p:spPr>
            <a:xfrm>
              <a:off x="6777932" y="5703047"/>
              <a:ext cx="6992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output</a:t>
              </a:r>
              <a:endParaRPr lang="en-US" sz="1400" baseline="-25000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0B2674F-ACF6-43E0-8813-5C716602C889}"/>
                </a:ext>
              </a:extLst>
            </p:cNvPr>
            <p:cNvSpPr txBox="1"/>
            <p:nvPr/>
          </p:nvSpPr>
          <p:spPr>
            <a:xfrm>
              <a:off x="7268665" y="4736614"/>
              <a:ext cx="4552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/>
                <a:t>q</a:t>
              </a:r>
              <a:r>
                <a:rPr lang="en-US" sz="1400" baseline="-25000" dirty="0" err="1"/>
                <a:t>acc</a:t>
              </a:r>
              <a:endParaRPr lang="en-US" sz="1400" baseline="-25000" dirty="0"/>
            </a:p>
          </p:txBody>
        </p: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B4D99AE6-B50D-4785-9F00-16C24849CB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4223" y="5011104"/>
              <a:ext cx="150937" cy="26853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A0CAF0D5-ED6B-4B6B-A895-CD68CAF66B85}"/>
                </a:ext>
              </a:extLst>
            </p:cNvPr>
            <p:cNvCxnSpPr>
              <a:cxnSpLocks/>
            </p:cNvCxnSpPr>
            <p:nvPr/>
          </p:nvCxnSpPr>
          <p:spPr>
            <a:xfrm>
              <a:off x="7127547" y="5545308"/>
              <a:ext cx="0" cy="1989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2E615EC-9C46-4C86-B546-79C52E741A9E}"/>
                </a:ext>
              </a:extLst>
            </p:cNvPr>
            <p:cNvSpPr txBox="1"/>
            <p:nvPr/>
          </p:nvSpPr>
          <p:spPr>
            <a:xfrm>
              <a:off x="6707438" y="5928421"/>
              <a:ext cx="13525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= 1 if and only </a:t>
              </a:r>
            </a:p>
            <a:p>
              <a:r>
                <a:rPr lang="en-US" sz="1400" dirty="0"/>
                <a:t>if M’ accepts 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9434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89">
            <a:extLst>
              <a:ext uri="{FF2B5EF4-FFF2-40B4-BE49-F238E27FC236}">
                <a16:creationId xmlns:a16="http://schemas.microsoft.com/office/drawing/2014/main" id="{19E073CC-57AF-45DC-9B33-6A490313F576}"/>
              </a:ext>
            </a:extLst>
          </p:cNvPr>
          <p:cNvSpPr txBox="1"/>
          <p:nvPr/>
        </p:nvSpPr>
        <p:spPr>
          <a:xfrm>
            <a:off x="6909935" y="1603834"/>
            <a:ext cx="1883819" cy="280076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Therefore, </a:t>
            </a:r>
          </a:p>
          <a:p>
            <a:r>
              <a:rPr lang="en-US" sz="1600" dirty="0"/>
              <a:t>1. this circuit C</a:t>
            </a:r>
            <a:r>
              <a:rPr lang="en-US" sz="1600" baseline="-25000" dirty="0"/>
              <a:t>n</a:t>
            </a:r>
            <a:r>
              <a:rPr lang="en-US" sz="1600" dirty="0"/>
              <a:t> has a polynomial size. </a:t>
            </a:r>
          </a:p>
          <a:p>
            <a:r>
              <a:rPr lang="en-US" sz="1600" dirty="0"/>
              <a:t>2. since the trajectory of the tape-head of M is very regular, the circuit C</a:t>
            </a:r>
            <a:r>
              <a:rPr lang="en-US" sz="1600" baseline="-25000" dirty="0"/>
              <a:t>n</a:t>
            </a:r>
            <a:r>
              <a:rPr lang="en-US" sz="1600" dirty="0"/>
              <a:t> can be constructed in O(log n) space.             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  <a:endCxn id="72" idx="0"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A52177-D33D-42A3-806D-BCD4124ED770}"/>
              </a:ext>
            </a:extLst>
          </p:cNvPr>
          <p:cNvSpPr txBox="1"/>
          <p:nvPr/>
        </p:nvSpPr>
        <p:spPr>
          <a:xfrm>
            <a:off x="493166" y="574424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1</a:t>
            </a:r>
            <a:r>
              <a:rPr lang="en-US" sz="1600" dirty="0"/>
              <a:t>,x</a:t>
            </a:r>
            <a:r>
              <a:rPr lang="en-US" sz="1600" baseline="-25000" dirty="0"/>
              <a:t>2</a:t>
            </a:r>
            <a:r>
              <a:rPr lang="en-US" sz="1600" dirty="0"/>
              <a:t>) = (q</a:t>
            </a:r>
            <a:r>
              <a:rPr lang="en-US" sz="1600" baseline="-25000" dirty="0"/>
              <a:t>2</a:t>
            </a:r>
            <a:r>
              <a:rPr lang="en-US" sz="1600" dirty="0"/>
              <a:t>,y</a:t>
            </a:r>
            <a:r>
              <a:rPr lang="en-US" sz="1600" baseline="-25000" dirty="0"/>
              <a:t>2</a:t>
            </a:r>
            <a:r>
              <a:rPr lang="en-US" sz="1600" dirty="0"/>
              <a:t>,v)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D042DFF-0BCB-4B96-A3AA-1E7A76962B75}"/>
              </a:ext>
            </a:extLst>
          </p:cNvPr>
          <p:cNvGrpSpPr/>
          <p:nvPr/>
        </p:nvGrpSpPr>
        <p:grpSpPr>
          <a:xfrm>
            <a:off x="1551096" y="2662489"/>
            <a:ext cx="904247" cy="1185596"/>
            <a:chOff x="7219950" y="3111072"/>
            <a:chExt cx="904247" cy="11855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B83C09-DD38-4820-BCC5-E367F0ACC54D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7D3F0F9-1833-4311-9BB5-0C73055CDE51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C29E83-84F0-4AD6-B284-F3CC4F60ADF4}"/>
                </a:ext>
              </a:extLst>
            </p:cNvPr>
            <p:cNvCxnSpPr>
              <a:cxnSpLocks/>
              <a:endCxn id="67" idx="0"/>
            </p:cNvCxnSpPr>
            <p:nvPr/>
          </p:nvCxnSpPr>
          <p:spPr>
            <a:xfrm flipH="1">
              <a:off x="7506365" y="3819525"/>
              <a:ext cx="8388" cy="4771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8D5B0AC-8EE6-4FBB-B198-194A8EC291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1BC036E-31D0-44EF-AE27-43715ADBE2BA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682434-4C4F-4306-8DD1-060F54964B3D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2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01E614-EE5B-4D6F-9A8E-D2DA8D4B2853}"/>
              </a:ext>
            </a:extLst>
          </p:cNvPr>
          <p:cNvGrpSpPr/>
          <p:nvPr/>
        </p:nvGrpSpPr>
        <p:grpSpPr>
          <a:xfrm>
            <a:off x="5577376" y="2645589"/>
            <a:ext cx="1065855" cy="1196664"/>
            <a:chOff x="6981825" y="3111072"/>
            <a:chExt cx="1065855" cy="119666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273B007-57B5-4A2E-B4AE-6A53C269A73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2C6E880-5BA8-4961-9D09-F9CA26973742}"/>
                </a:ext>
              </a:extLst>
            </p:cNvPr>
            <p:cNvCxnSpPr>
              <a:endCxn id="51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107133B-9FF8-4791-B50F-EE3AD20D49BA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EE9AE88-534C-4271-927F-274932DC7FF0}"/>
                </a:ext>
              </a:extLst>
            </p:cNvPr>
            <p:cNvCxnSpPr>
              <a:cxnSpLocks/>
              <a:endCxn id="60" idx="0"/>
            </p:cNvCxnSpPr>
            <p:nvPr/>
          </p:nvCxnSpPr>
          <p:spPr>
            <a:xfrm flipH="1">
              <a:off x="7521326" y="3819525"/>
              <a:ext cx="2951" cy="4882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66A6C2E-3D49-469E-98D8-68017C72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D495930-117B-4E9B-A6EE-3BEAFCE055CE}"/>
              </a:ext>
            </a:extLst>
          </p:cNvPr>
          <p:cNvGrpSpPr/>
          <p:nvPr/>
        </p:nvGrpSpPr>
        <p:grpSpPr>
          <a:xfrm flipH="1">
            <a:off x="5545998" y="3842253"/>
            <a:ext cx="1097229" cy="541720"/>
            <a:chOff x="7067444" y="3429000"/>
            <a:chExt cx="980236" cy="54172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8273568-7F83-4C86-A585-91C693EA1D6D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62ED713-32AD-418D-B955-DB03DC4802A4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1F62466-5242-4DFB-9C63-CE6716AE6B63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20628E2-8708-40D4-A0A6-0C18162217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51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4B9B7F-1361-4609-9717-2354F7C72278}"/>
              </a:ext>
            </a:extLst>
          </p:cNvPr>
          <p:cNvCxnSpPr/>
          <p:nvPr/>
        </p:nvCxnSpPr>
        <p:spPr>
          <a:xfrm>
            <a:off x="6643231" y="3154017"/>
            <a:ext cx="0" cy="8787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990DAE-59CD-4026-9A95-6A1ABF56B1FB}"/>
              </a:ext>
            </a:extLst>
          </p:cNvPr>
          <p:cNvGrpSpPr/>
          <p:nvPr/>
        </p:nvGrpSpPr>
        <p:grpSpPr>
          <a:xfrm flipH="1">
            <a:off x="1266639" y="3848085"/>
            <a:ext cx="1097229" cy="556516"/>
            <a:chOff x="7067444" y="3429000"/>
            <a:chExt cx="980236" cy="55651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93E5B9E-A45E-4823-A6ED-12C2B5E6E616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B47B5885-2D94-4569-A12C-A9447D5E48E5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9D681B6-FCC2-4099-914E-B3D17183CB2E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5453E39B-65F4-4C0D-AA53-45F1135D98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59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3D9666-235B-4858-8A52-22310CA55E95}"/>
              </a:ext>
            </a:extLst>
          </p:cNvPr>
          <p:cNvGrpSpPr/>
          <p:nvPr/>
        </p:nvGrpSpPr>
        <p:grpSpPr>
          <a:xfrm flipH="1">
            <a:off x="516277" y="3859344"/>
            <a:ext cx="758103" cy="560396"/>
            <a:chOff x="7274309" y="3429000"/>
            <a:chExt cx="677271" cy="56039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F010F23-1888-4C66-9563-A2D318823584}"/>
                </a:ext>
              </a:extLst>
            </p:cNvPr>
            <p:cNvSpPr/>
            <p:nvPr/>
          </p:nvSpPr>
          <p:spPr>
            <a:xfrm>
              <a:off x="7274309" y="3429000"/>
              <a:ext cx="502253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E4854E2-3A04-447B-B52F-8ED0EC690A6D}"/>
                </a:ext>
              </a:extLst>
            </p:cNvPr>
            <p:cNvCxnSpPr>
              <a:cxnSpLocks/>
            </p:cNvCxnSpPr>
            <p:nvPr/>
          </p:nvCxnSpPr>
          <p:spPr>
            <a:xfrm>
              <a:off x="7784026" y="3619500"/>
              <a:ext cx="167554" cy="47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7A67644-A10D-4DDF-AF72-34A3E52D5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98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07653AB-D3EA-49D0-8428-05DB8B0B3091}"/>
              </a:ext>
            </a:extLst>
          </p:cNvPr>
          <p:cNvCxnSpPr>
            <a:cxnSpLocks/>
          </p:cNvCxnSpPr>
          <p:nvPr/>
        </p:nvCxnSpPr>
        <p:spPr>
          <a:xfrm>
            <a:off x="531193" y="4060390"/>
            <a:ext cx="0" cy="513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1DCE718D-DEE1-444A-8ACF-DC7184C8B9A3}"/>
              </a:ext>
            </a:extLst>
          </p:cNvPr>
          <p:cNvSpPr/>
          <p:nvPr/>
        </p:nvSpPr>
        <p:spPr>
          <a:xfrm>
            <a:off x="6952740" y="5517762"/>
            <a:ext cx="349615" cy="29294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=</a:t>
            </a:r>
            <a:endParaRPr lang="en-US" sz="1400" baseline="-25000" dirty="0">
              <a:solidFill>
                <a:schemeClr val="tx1"/>
              </a:solidFill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D7ECA7C-C3B5-4BBE-9EBF-72884A28CD3C}"/>
              </a:ext>
            </a:extLst>
          </p:cNvPr>
          <p:cNvCxnSpPr>
            <a:cxnSpLocks/>
          </p:cNvCxnSpPr>
          <p:nvPr/>
        </p:nvCxnSpPr>
        <p:spPr>
          <a:xfrm>
            <a:off x="6909935" y="5221855"/>
            <a:ext cx="131888" cy="32448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98201B8F-243F-4A28-9DB6-6020DF865459}"/>
              </a:ext>
            </a:extLst>
          </p:cNvPr>
          <p:cNvSpPr txBox="1"/>
          <p:nvPr/>
        </p:nvSpPr>
        <p:spPr>
          <a:xfrm>
            <a:off x="6777932" y="5969747"/>
            <a:ext cx="699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output</a:t>
            </a:r>
            <a:endParaRPr lang="en-US" sz="14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A7FB49-09A2-4B4A-9768-2D576EA26D9F}"/>
              </a:ext>
            </a:extLst>
          </p:cNvPr>
          <p:cNvSpPr txBox="1"/>
          <p:nvPr/>
        </p:nvSpPr>
        <p:spPr>
          <a:xfrm>
            <a:off x="7268665" y="5003314"/>
            <a:ext cx="45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/>
              <a:t>q</a:t>
            </a:r>
            <a:r>
              <a:rPr lang="en-US" sz="1400" baseline="-25000" dirty="0" err="1"/>
              <a:t>acc</a:t>
            </a:r>
            <a:endParaRPr lang="en-US" sz="1400" baseline="-25000" dirty="0"/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9B79FE64-A568-4450-A961-670A4FA653D2}"/>
              </a:ext>
            </a:extLst>
          </p:cNvPr>
          <p:cNvCxnSpPr>
            <a:cxnSpLocks/>
          </p:cNvCxnSpPr>
          <p:nvPr/>
        </p:nvCxnSpPr>
        <p:spPr>
          <a:xfrm flipH="1">
            <a:off x="7194223" y="5277804"/>
            <a:ext cx="150937" cy="26853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4689AC71-1D62-452C-8533-1C7FACC4B7A5}"/>
              </a:ext>
            </a:extLst>
          </p:cNvPr>
          <p:cNvCxnSpPr>
            <a:cxnSpLocks/>
          </p:cNvCxnSpPr>
          <p:nvPr/>
        </p:nvCxnSpPr>
        <p:spPr>
          <a:xfrm>
            <a:off x="7127547" y="5812008"/>
            <a:ext cx="0" cy="19893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C1F37777-3517-4BDA-84A0-1C26C5ABA0B3}"/>
              </a:ext>
            </a:extLst>
          </p:cNvPr>
          <p:cNvSpPr txBox="1"/>
          <p:nvPr/>
        </p:nvSpPr>
        <p:spPr>
          <a:xfrm>
            <a:off x="6707438" y="6195121"/>
            <a:ext cx="1352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= 1 if and only </a:t>
            </a:r>
          </a:p>
          <a:p>
            <a:r>
              <a:rPr lang="en-US" sz="1400" dirty="0"/>
              <a:t>if M’ accepts x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D06F9616-AC39-42A0-A259-334043998A93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3904692E-573F-4D18-8AF3-98474E2DA596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6E1F5DD3-F324-481B-A217-3A5B19DE6667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6BA0429-1A23-4C4B-9B9D-E6A1516AEF5F}"/>
              </a:ext>
            </a:extLst>
          </p:cNvPr>
          <p:cNvGrpSpPr/>
          <p:nvPr/>
        </p:nvGrpSpPr>
        <p:grpSpPr>
          <a:xfrm>
            <a:off x="837450" y="4260147"/>
            <a:ext cx="5906250" cy="981075"/>
            <a:chOff x="837450" y="4260147"/>
            <a:chExt cx="5906250" cy="981075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34386901-AF0A-459C-B26A-82F8F09DA767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A3C6538-AD44-4EC1-B079-3785210247E9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26014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719DEE1-8CFA-417D-92D0-3077CE012210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7158A86-1D3B-401A-AF34-E5E834E547A7}"/>
              </a:ext>
            </a:extLst>
          </p:cNvPr>
          <p:cNvGrpSpPr/>
          <p:nvPr/>
        </p:nvGrpSpPr>
        <p:grpSpPr>
          <a:xfrm>
            <a:off x="5879707" y="4840741"/>
            <a:ext cx="1065855" cy="589463"/>
            <a:chOff x="6981825" y="3230062"/>
            <a:chExt cx="1065855" cy="589463"/>
          </a:xfrm>
        </p:grpSpPr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267B06E7-0DDB-4E81-B3B3-D7E79319F745}"/>
                </a:ext>
              </a:extLst>
            </p:cNvPr>
            <p:cNvCxnSpPr>
              <a:endCxn id="77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B7EAA9F0-4B80-4086-A33E-7D028291D88D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69896D7-C7BF-4AFC-9A59-1B3A1DC6D283}"/>
                </a:ext>
              </a:extLst>
            </p:cNvPr>
            <p:cNvCxnSpPr>
              <a:cxnSpLocks/>
            </p:cNvCxnSpPr>
            <p:nvPr/>
          </p:nvCxnSpPr>
          <p:spPr>
            <a:xfrm>
              <a:off x="7514752" y="3230062"/>
              <a:ext cx="0" cy="1989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F22784A-C2A4-47E9-9972-243683165FD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69953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89">
            <a:extLst>
              <a:ext uri="{FF2B5EF4-FFF2-40B4-BE49-F238E27FC236}">
                <a16:creationId xmlns:a16="http://schemas.microsoft.com/office/drawing/2014/main" id="{19E073CC-57AF-45DC-9B33-6A490313F576}"/>
              </a:ext>
            </a:extLst>
          </p:cNvPr>
          <p:cNvSpPr txBox="1"/>
          <p:nvPr/>
        </p:nvSpPr>
        <p:spPr>
          <a:xfrm>
            <a:off x="6909935" y="1603834"/>
            <a:ext cx="1883819" cy="280076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Therefore, </a:t>
            </a:r>
          </a:p>
          <a:p>
            <a:r>
              <a:rPr lang="en-US" sz="1600" dirty="0"/>
              <a:t>1. this circuit C</a:t>
            </a:r>
            <a:r>
              <a:rPr lang="en-US" sz="1600" baseline="-25000" dirty="0"/>
              <a:t>n</a:t>
            </a:r>
            <a:r>
              <a:rPr lang="en-US" sz="1600" dirty="0"/>
              <a:t> has a polynomial size. </a:t>
            </a:r>
          </a:p>
          <a:p>
            <a:r>
              <a:rPr lang="en-US" sz="1600" dirty="0"/>
              <a:t>2. since the trajectory of the tape-head of M is very regular, the circuit C</a:t>
            </a:r>
            <a:r>
              <a:rPr lang="en-US" sz="1600" baseline="-25000" dirty="0"/>
              <a:t>n</a:t>
            </a:r>
            <a:r>
              <a:rPr lang="en-US" sz="1600" dirty="0"/>
              <a:t> can be constructed in O(log n) space.             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  <a:endCxn id="72" idx="0"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A52177-D33D-42A3-806D-BCD4124ED770}"/>
              </a:ext>
            </a:extLst>
          </p:cNvPr>
          <p:cNvSpPr txBox="1"/>
          <p:nvPr/>
        </p:nvSpPr>
        <p:spPr>
          <a:xfrm>
            <a:off x="493166" y="574424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1</a:t>
            </a:r>
            <a:r>
              <a:rPr lang="en-US" sz="1600" dirty="0"/>
              <a:t>,x</a:t>
            </a:r>
            <a:r>
              <a:rPr lang="en-US" sz="1600" baseline="-25000" dirty="0"/>
              <a:t>2</a:t>
            </a:r>
            <a:r>
              <a:rPr lang="en-US" sz="1600" dirty="0"/>
              <a:t>) = (q</a:t>
            </a:r>
            <a:r>
              <a:rPr lang="en-US" sz="1600" baseline="-25000" dirty="0"/>
              <a:t>2</a:t>
            </a:r>
            <a:r>
              <a:rPr lang="en-US" sz="1600" dirty="0"/>
              <a:t>,y</a:t>
            </a:r>
            <a:r>
              <a:rPr lang="en-US" sz="1600" baseline="-25000" dirty="0"/>
              <a:t>2</a:t>
            </a:r>
            <a:r>
              <a:rPr lang="en-US" sz="1600" dirty="0"/>
              <a:t>,v)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D042DFF-0BCB-4B96-A3AA-1E7A76962B75}"/>
              </a:ext>
            </a:extLst>
          </p:cNvPr>
          <p:cNvGrpSpPr/>
          <p:nvPr/>
        </p:nvGrpSpPr>
        <p:grpSpPr>
          <a:xfrm>
            <a:off x="1551096" y="2662489"/>
            <a:ext cx="904247" cy="1185596"/>
            <a:chOff x="7219950" y="3111072"/>
            <a:chExt cx="904247" cy="11855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B83C09-DD38-4820-BCC5-E367F0ACC54D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7D3F0F9-1833-4311-9BB5-0C73055CDE51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C29E83-84F0-4AD6-B284-F3CC4F60ADF4}"/>
                </a:ext>
              </a:extLst>
            </p:cNvPr>
            <p:cNvCxnSpPr>
              <a:cxnSpLocks/>
              <a:endCxn id="67" idx="0"/>
            </p:cNvCxnSpPr>
            <p:nvPr/>
          </p:nvCxnSpPr>
          <p:spPr>
            <a:xfrm flipH="1">
              <a:off x="7506365" y="3819525"/>
              <a:ext cx="8388" cy="4771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8D5B0AC-8EE6-4FBB-B198-194A8EC291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1BC036E-31D0-44EF-AE27-43715ADBE2BA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682434-4C4F-4306-8DD1-060F54964B3D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2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01E614-EE5B-4D6F-9A8E-D2DA8D4B2853}"/>
              </a:ext>
            </a:extLst>
          </p:cNvPr>
          <p:cNvGrpSpPr/>
          <p:nvPr/>
        </p:nvGrpSpPr>
        <p:grpSpPr>
          <a:xfrm>
            <a:off x="5577376" y="2645589"/>
            <a:ext cx="1065855" cy="1196664"/>
            <a:chOff x="6981825" y="3111072"/>
            <a:chExt cx="1065855" cy="119666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273B007-57B5-4A2E-B4AE-6A53C269A73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2C6E880-5BA8-4961-9D09-F9CA26973742}"/>
                </a:ext>
              </a:extLst>
            </p:cNvPr>
            <p:cNvCxnSpPr>
              <a:endCxn id="51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107133B-9FF8-4791-B50F-EE3AD20D49BA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EE9AE88-534C-4271-927F-274932DC7FF0}"/>
                </a:ext>
              </a:extLst>
            </p:cNvPr>
            <p:cNvCxnSpPr>
              <a:cxnSpLocks/>
              <a:endCxn id="60" idx="0"/>
            </p:cNvCxnSpPr>
            <p:nvPr/>
          </p:nvCxnSpPr>
          <p:spPr>
            <a:xfrm flipH="1">
              <a:off x="7521326" y="3819525"/>
              <a:ext cx="2951" cy="4882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66A6C2E-3D49-469E-98D8-68017C72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D495930-117B-4E9B-A6EE-3BEAFCE055CE}"/>
              </a:ext>
            </a:extLst>
          </p:cNvPr>
          <p:cNvGrpSpPr/>
          <p:nvPr/>
        </p:nvGrpSpPr>
        <p:grpSpPr>
          <a:xfrm flipH="1">
            <a:off x="5545998" y="3842253"/>
            <a:ext cx="1097229" cy="541720"/>
            <a:chOff x="7067444" y="3429000"/>
            <a:chExt cx="980236" cy="54172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8273568-7F83-4C86-A585-91C693EA1D6D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62ED713-32AD-418D-B955-DB03DC4802A4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1F62466-5242-4DFB-9C63-CE6716AE6B63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20628E2-8708-40D4-A0A6-0C18162217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51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4B9B7F-1361-4609-9717-2354F7C72278}"/>
              </a:ext>
            </a:extLst>
          </p:cNvPr>
          <p:cNvCxnSpPr/>
          <p:nvPr/>
        </p:nvCxnSpPr>
        <p:spPr>
          <a:xfrm>
            <a:off x="6643231" y="3154017"/>
            <a:ext cx="0" cy="8787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990DAE-59CD-4026-9A95-6A1ABF56B1FB}"/>
              </a:ext>
            </a:extLst>
          </p:cNvPr>
          <p:cNvGrpSpPr/>
          <p:nvPr/>
        </p:nvGrpSpPr>
        <p:grpSpPr>
          <a:xfrm flipH="1">
            <a:off x="1266639" y="3848085"/>
            <a:ext cx="1097229" cy="556516"/>
            <a:chOff x="7067444" y="3429000"/>
            <a:chExt cx="980236" cy="55651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93E5B9E-A45E-4823-A6ED-12C2B5E6E616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B47B5885-2D94-4569-A12C-A9447D5E48E5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9D681B6-FCC2-4099-914E-B3D17183CB2E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5453E39B-65F4-4C0D-AA53-45F1135D98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59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3D9666-235B-4858-8A52-22310CA55E95}"/>
              </a:ext>
            </a:extLst>
          </p:cNvPr>
          <p:cNvGrpSpPr/>
          <p:nvPr/>
        </p:nvGrpSpPr>
        <p:grpSpPr>
          <a:xfrm flipH="1">
            <a:off x="516277" y="3859344"/>
            <a:ext cx="758103" cy="560396"/>
            <a:chOff x="7274309" y="3429000"/>
            <a:chExt cx="677271" cy="56039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F010F23-1888-4C66-9563-A2D318823584}"/>
                </a:ext>
              </a:extLst>
            </p:cNvPr>
            <p:cNvSpPr/>
            <p:nvPr/>
          </p:nvSpPr>
          <p:spPr>
            <a:xfrm>
              <a:off x="7274309" y="3429000"/>
              <a:ext cx="502253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E4854E2-3A04-447B-B52F-8ED0EC690A6D}"/>
                </a:ext>
              </a:extLst>
            </p:cNvPr>
            <p:cNvCxnSpPr>
              <a:cxnSpLocks/>
            </p:cNvCxnSpPr>
            <p:nvPr/>
          </p:nvCxnSpPr>
          <p:spPr>
            <a:xfrm>
              <a:off x="7784026" y="3619500"/>
              <a:ext cx="167554" cy="47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7A67644-A10D-4DDF-AF72-34A3E52D5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98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07653AB-D3EA-49D0-8428-05DB8B0B3091}"/>
              </a:ext>
            </a:extLst>
          </p:cNvPr>
          <p:cNvCxnSpPr>
            <a:cxnSpLocks/>
          </p:cNvCxnSpPr>
          <p:nvPr/>
        </p:nvCxnSpPr>
        <p:spPr>
          <a:xfrm>
            <a:off x="531193" y="4060390"/>
            <a:ext cx="0" cy="513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1DCE718D-DEE1-444A-8ACF-DC7184C8B9A3}"/>
              </a:ext>
            </a:extLst>
          </p:cNvPr>
          <p:cNvSpPr/>
          <p:nvPr/>
        </p:nvSpPr>
        <p:spPr>
          <a:xfrm>
            <a:off x="6952740" y="5517762"/>
            <a:ext cx="349615" cy="29294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=</a:t>
            </a:r>
            <a:endParaRPr lang="en-US" sz="1400" baseline="-25000" dirty="0">
              <a:solidFill>
                <a:schemeClr val="tx1"/>
              </a:solidFill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D7ECA7C-C3B5-4BBE-9EBF-72884A28CD3C}"/>
              </a:ext>
            </a:extLst>
          </p:cNvPr>
          <p:cNvCxnSpPr>
            <a:cxnSpLocks/>
          </p:cNvCxnSpPr>
          <p:nvPr/>
        </p:nvCxnSpPr>
        <p:spPr>
          <a:xfrm>
            <a:off x="6909935" y="5221855"/>
            <a:ext cx="131888" cy="32448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98201B8F-243F-4A28-9DB6-6020DF865459}"/>
              </a:ext>
            </a:extLst>
          </p:cNvPr>
          <p:cNvSpPr txBox="1"/>
          <p:nvPr/>
        </p:nvSpPr>
        <p:spPr>
          <a:xfrm>
            <a:off x="6777932" y="5969747"/>
            <a:ext cx="699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output</a:t>
            </a:r>
            <a:endParaRPr lang="en-US" sz="14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A7FB49-09A2-4B4A-9768-2D576EA26D9F}"/>
              </a:ext>
            </a:extLst>
          </p:cNvPr>
          <p:cNvSpPr txBox="1"/>
          <p:nvPr/>
        </p:nvSpPr>
        <p:spPr>
          <a:xfrm>
            <a:off x="7268665" y="5003314"/>
            <a:ext cx="45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/>
              <a:t>q</a:t>
            </a:r>
            <a:r>
              <a:rPr lang="en-US" sz="1400" baseline="-25000" dirty="0" err="1"/>
              <a:t>acc</a:t>
            </a:r>
            <a:endParaRPr lang="en-US" sz="1400" baseline="-25000" dirty="0"/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9B79FE64-A568-4450-A961-670A4FA653D2}"/>
              </a:ext>
            </a:extLst>
          </p:cNvPr>
          <p:cNvCxnSpPr>
            <a:cxnSpLocks/>
          </p:cNvCxnSpPr>
          <p:nvPr/>
        </p:nvCxnSpPr>
        <p:spPr>
          <a:xfrm flipH="1">
            <a:off x="7194223" y="5277804"/>
            <a:ext cx="150937" cy="26853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4689AC71-1D62-452C-8533-1C7FACC4B7A5}"/>
              </a:ext>
            </a:extLst>
          </p:cNvPr>
          <p:cNvCxnSpPr>
            <a:cxnSpLocks/>
          </p:cNvCxnSpPr>
          <p:nvPr/>
        </p:nvCxnSpPr>
        <p:spPr>
          <a:xfrm>
            <a:off x="7127547" y="5812008"/>
            <a:ext cx="0" cy="19893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C1F37777-3517-4BDA-84A0-1C26C5ABA0B3}"/>
              </a:ext>
            </a:extLst>
          </p:cNvPr>
          <p:cNvSpPr txBox="1"/>
          <p:nvPr/>
        </p:nvSpPr>
        <p:spPr>
          <a:xfrm>
            <a:off x="6707438" y="6195121"/>
            <a:ext cx="1352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= 1 if and only </a:t>
            </a:r>
          </a:p>
          <a:p>
            <a:r>
              <a:rPr lang="en-US" sz="1400" dirty="0"/>
              <a:t>if M’ accepts x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D06F9616-AC39-42A0-A259-334043998A93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3904692E-573F-4D18-8AF3-98474E2DA596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6E1F5DD3-F324-481B-A217-3A5B19DE6667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6BA0429-1A23-4C4B-9B9D-E6A1516AEF5F}"/>
              </a:ext>
            </a:extLst>
          </p:cNvPr>
          <p:cNvGrpSpPr/>
          <p:nvPr/>
        </p:nvGrpSpPr>
        <p:grpSpPr>
          <a:xfrm>
            <a:off x="837450" y="4260147"/>
            <a:ext cx="5906250" cy="981075"/>
            <a:chOff x="837450" y="4260147"/>
            <a:chExt cx="5906250" cy="981075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34386901-AF0A-459C-B26A-82F8F09DA767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A3C6538-AD44-4EC1-B079-3785210247E9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26014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719DEE1-8CFA-417D-92D0-3077CE012210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7158A86-1D3B-401A-AF34-E5E834E547A7}"/>
              </a:ext>
            </a:extLst>
          </p:cNvPr>
          <p:cNvGrpSpPr/>
          <p:nvPr/>
        </p:nvGrpSpPr>
        <p:grpSpPr>
          <a:xfrm>
            <a:off x="5879707" y="4840741"/>
            <a:ext cx="1065855" cy="589463"/>
            <a:chOff x="6981825" y="3230062"/>
            <a:chExt cx="1065855" cy="589463"/>
          </a:xfrm>
        </p:grpSpPr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267B06E7-0DDB-4E81-B3B3-D7E79319F745}"/>
                </a:ext>
              </a:extLst>
            </p:cNvPr>
            <p:cNvCxnSpPr>
              <a:endCxn id="77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B7EAA9F0-4B80-4086-A33E-7D028291D88D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69896D7-C7BF-4AFC-9A59-1B3A1DC6D283}"/>
                </a:ext>
              </a:extLst>
            </p:cNvPr>
            <p:cNvCxnSpPr>
              <a:cxnSpLocks/>
            </p:cNvCxnSpPr>
            <p:nvPr/>
          </p:nvCxnSpPr>
          <p:spPr>
            <a:xfrm>
              <a:off x="7514752" y="3230062"/>
              <a:ext cx="0" cy="1989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F22784A-C2A4-47E9-9972-243683165FD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D6808A2A-18F3-4D6B-8EF8-18659A6EFA88}"/>
              </a:ext>
            </a:extLst>
          </p:cNvPr>
          <p:cNvSpPr txBox="1"/>
          <p:nvPr/>
        </p:nvSpPr>
        <p:spPr>
          <a:xfrm>
            <a:off x="2165354" y="2615143"/>
            <a:ext cx="4027634" cy="193899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Therefore, the language L is accepted by the uniform circuit family </a:t>
            </a:r>
          </a:p>
          <a:p>
            <a:r>
              <a:rPr lang="en-US" kern="0" dirty="0"/>
              <a:t>F = {C</a:t>
            </a:r>
            <a:r>
              <a:rPr lang="en-US" kern="0" baseline="-25000" dirty="0"/>
              <a:t>1</a:t>
            </a:r>
            <a:r>
              <a:rPr lang="en-US" kern="0" dirty="0"/>
              <a:t>, C</a:t>
            </a:r>
            <a:r>
              <a:rPr lang="en-US" kern="0" baseline="-25000" dirty="0"/>
              <a:t>2</a:t>
            </a:r>
            <a:r>
              <a:rPr lang="en-US" kern="0" dirty="0"/>
              <a:t>, …, C</a:t>
            </a:r>
            <a:r>
              <a:rPr lang="en-US" kern="0" baseline="-25000" dirty="0"/>
              <a:t>n</a:t>
            </a:r>
            <a:r>
              <a:rPr lang="en-US" kern="0" dirty="0"/>
              <a:t>, …}.</a:t>
            </a:r>
          </a:p>
          <a:p>
            <a:r>
              <a:rPr lang="en-US" kern="0" dirty="0"/>
              <a:t>This proves the theorem.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352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and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694260" y="1200278"/>
            <a:ext cx="7906813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2.</a:t>
            </a:r>
            <a:r>
              <a:rPr lang="en-US" sz="2400" kern="0" dirty="0"/>
              <a:t> If a language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), then L is accepted by a uniform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…}.</a:t>
            </a:r>
          </a:p>
        </p:txBody>
      </p:sp>
    </p:spTree>
    <p:extLst>
      <p:ext uri="{BB962C8B-B14F-4D97-AF65-F5344CB8AC3E}">
        <p14:creationId xmlns:p14="http://schemas.microsoft.com/office/powerpoint/2010/main" val="4007387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and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694260" y="1200278"/>
            <a:ext cx="7906813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2.</a:t>
            </a:r>
            <a:r>
              <a:rPr lang="en-US" sz="2400" kern="0" dirty="0"/>
              <a:t> If a language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), then L is accepted by a uniform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0BC49A1-33DC-4C66-B1D9-66F974D4B451}"/>
              </a:ext>
            </a:extLst>
          </p:cNvPr>
          <p:cNvSpPr txBox="1">
            <a:spLocks/>
          </p:cNvSpPr>
          <p:nvPr/>
        </p:nvSpPr>
        <p:spPr bwMode="auto">
          <a:xfrm>
            <a:off x="694260" y="2680717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1.</a:t>
            </a:r>
            <a:r>
              <a:rPr lang="en-US" sz="2400" kern="0" dirty="0"/>
              <a:t> If a language L is accepted by a uniform 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…}, then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).  </a:t>
            </a:r>
          </a:p>
        </p:txBody>
      </p:sp>
    </p:spTree>
    <p:extLst>
      <p:ext uri="{BB962C8B-B14F-4D97-AF65-F5344CB8AC3E}">
        <p14:creationId xmlns:p14="http://schemas.microsoft.com/office/powerpoint/2010/main" val="4169961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and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694260" y="1200278"/>
            <a:ext cx="7906813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2.</a:t>
            </a:r>
            <a:r>
              <a:rPr lang="en-US" sz="2400" kern="0" dirty="0"/>
              <a:t> If a language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), then L is accepted by a uniform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0BC49A1-33DC-4C66-B1D9-66F974D4B451}"/>
              </a:ext>
            </a:extLst>
          </p:cNvPr>
          <p:cNvSpPr txBox="1">
            <a:spLocks/>
          </p:cNvSpPr>
          <p:nvPr/>
        </p:nvSpPr>
        <p:spPr bwMode="auto">
          <a:xfrm>
            <a:off x="694260" y="2680717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1.</a:t>
            </a:r>
            <a:r>
              <a:rPr lang="en-US" sz="2400" kern="0" dirty="0"/>
              <a:t> If a language L is accepted by a uniform 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…}, then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). 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694260" y="4161156"/>
            <a:ext cx="7906813" cy="84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A language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 if and only if L is accepted by a uniform circuit family.</a:t>
            </a:r>
          </a:p>
        </p:txBody>
      </p:sp>
    </p:spTree>
    <p:extLst>
      <p:ext uri="{BB962C8B-B14F-4D97-AF65-F5344CB8AC3E}">
        <p14:creationId xmlns:p14="http://schemas.microsoft.com/office/powerpoint/2010/main" val="2278378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and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694260" y="1200278"/>
            <a:ext cx="7906813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2.</a:t>
            </a:r>
            <a:r>
              <a:rPr lang="en-US" sz="2400" kern="0" dirty="0"/>
              <a:t> If a language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), then L is accepted by a uniform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0BC49A1-33DC-4C66-B1D9-66F974D4B451}"/>
              </a:ext>
            </a:extLst>
          </p:cNvPr>
          <p:cNvSpPr txBox="1">
            <a:spLocks/>
          </p:cNvSpPr>
          <p:nvPr/>
        </p:nvSpPr>
        <p:spPr bwMode="auto">
          <a:xfrm>
            <a:off x="694260" y="2680717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1.</a:t>
            </a:r>
            <a:r>
              <a:rPr lang="en-US" sz="2400" kern="0" dirty="0"/>
              <a:t> If a language L is accepted by a uniform 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…}, then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). 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694260" y="4161156"/>
            <a:ext cx="7906813" cy="84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 P.</a:t>
            </a:r>
            <a:r>
              <a:rPr lang="en-US" sz="2400" kern="0" dirty="0"/>
              <a:t> A language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 if and only if L is accepted by a uniform circuit family.</a:t>
            </a:r>
          </a:p>
        </p:txBody>
      </p:sp>
    </p:spTree>
    <p:extLst>
      <p:ext uri="{BB962C8B-B14F-4D97-AF65-F5344CB8AC3E}">
        <p14:creationId xmlns:p14="http://schemas.microsoft.com/office/powerpoint/2010/main" val="944523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</p:spTree>
    <p:extLst>
      <p:ext uri="{BB962C8B-B14F-4D97-AF65-F5344CB8AC3E}">
        <p14:creationId xmlns:p14="http://schemas.microsoft.com/office/powerpoint/2010/main" val="3683113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Circuit-Value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-complete.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FC2B79A-3D20-4C99-A6B4-A48E80E0811B}"/>
              </a:ext>
            </a:extLst>
          </p:cNvPr>
          <p:cNvSpPr txBox="1">
            <a:spLocks/>
          </p:cNvSpPr>
          <p:nvPr/>
        </p:nvSpPr>
        <p:spPr bwMode="auto">
          <a:xfrm>
            <a:off x="1177369" y="1902616"/>
            <a:ext cx="6789261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Circuit-Value:</a:t>
            </a:r>
            <a:r>
              <a:rPr lang="en-US" sz="1600" kern="0" dirty="0"/>
              <a:t> given (C, x</a:t>
            </a:r>
            <a:r>
              <a:rPr lang="en-US" sz="1600" kern="0" baseline="-25000" dirty="0"/>
              <a:t>0</a:t>
            </a:r>
            <a:r>
              <a:rPr lang="en-US" sz="1600" kern="0" dirty="0"/>
              <a:t>), a circuit C and an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C, is C(x</a:t>
            </a:r>
            <a:r>
              <a:rPr lang="en-US" sz="1600" kern="0" baseline="-25000" dirty="0"/>
              <a:t>0</a:t>
            </a:r>
            <a:r>
              <a:rPr lang="en-US" sz="1600" kern="0" dirty="0"/>
              <a:t>) = 1?</a:t>
            </a:r>
          </a:p>
        </p:txBody>
      </p:sp>
    </p:spTree>
    <p:extLst>
      <p:ext uri="{BB962C8B-B14F-4D97-AF65-F5344CB8AC3E}">
        <p14:creationId xmlns:p14="http://schemas.microsoft.com/office/powerpoint/2010/main" val="4175595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0314CA3-0129-41E3-826E-5A276D4B0DE4}"/>
              </a:ext>
            </a:extLst>
          </p:cNvPr>
          <p:cNvSpPr txBox="1">
            <a:spLocks/>
          </p:cNvSpPr>
          <p:nvPr/>
        </p:nvSpPr>
        <p:spPr bwMode="auto">
          <a:xfrm>
            <a:off x="816642" y="2425567"/>
            <a:ext cx="7441532" cy="476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Proof.</a:t>
            </a:r>
            <a:r>
              <a:rPr lang="en-US" sz="2400" kern="0" dirty="0">
                <a:solidFill>
                  <a:srgbClr val="FFC000"/>
                </a:solidFill>
              </a:rPr>
              <a:t> Circuit-Value </a:t>
            </a:r>
            <a:r>
              <a:rPr lang="en-US" sz="2400" kern="0" dirty="0"/>
              <a:t>is obviously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Circuit-Value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-complete.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FC2B79A-3D20-4C99-A6B4-A48E80E0811B}"/>
              </a:ext>
            </a:extLst>
          </p:cNvPr>
          <p:cNvSpPr txBox="1">
            <a:spLocks/>
          </p:cNvSpPr>
          <p:nvPr/>
        </p:nvSpPr>
        <p:spPr bwMode="auto">
          <a:xfrm>
            <a:off x="1177369" y="1902616"/>
            <a:ext cx="6789261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Circuit-Value:</a:t>
            </a:r>
            <a:r>
              <a:rPr lang="en-US" sz="1600" kern="0" dirty="0"/>
              <a:t> given (C, x</a:t>
            </a:r>
            <a:r>
              <a:rPr lang="en-US" sz="1600" kern="0" baseline="-25000" dirty="0"/>
              <a:t>0</a:t>
            </a:r>
            <a:r>
              <a:rPr lang="en-US" sz="1600" kern="0" dirty="0"/>
              <a:t>), a circuit C and an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C, is C(x</a:t>
            </a:r>
            <a:r>
              <a:rPr lang="en-US" sz="1600" kern="0" baseline="-25000" dirty="0"/>
              <a:t>0</a:t>
            </a:r>
            <a:r>
              <a:rPr lang="en-US" sz="1600" kern="0" dirty="0"/>
              <a:t>) = 1?</a:t>
            </a:r>
          </a:p>
        </p:txBody>
      </p:sp>
    </p:spTree>
    <p:extLst>
      <p:ext uri="{BB962C8B-B14F-4D97-AF65-F5344CB8AC3E}">
        <p14:creationId xmlns:p14="http://schemas.microsoft.com/office/powerpoint/2010/main" val="3374840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31603CB-1AEA-4743-AF15-EE32285C75D6}"/>
              </a:ext>
            </a:extLst>
          </p:cNvPr>
          <p:cNvSpPr txBox="1">
            <a:spLocks/>
          </p:cNvSpPr>
          <p:nvPr/>
        </p:nvSpPr>
        <p:spPr bwMode="auto">
          <a:xfrm>
            <a:off x="816642" y="2921396"/>
            <a:ext cx="7441532" cy="85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To show </a:t>
            </a:r>
            <a:r>
              <a:rPr lang="en-US" sz="2400" kern="0" dirty="0">
                <a:solidFill>
                  <a:srgbClr val="FFC000"/>
                </a:solidFill>
              </a:rPr>
              <a:t>Circuit-Value </a:t>
            </a:r>
            <a:r>
              <a:rPr lang="en-US" sz="2400" kern="0" dirty="0"/>
              <a:t>is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-hard, let </a:t>
            </a:r>
            <a:r>
              <a:rPr lang="en-US" sz="2400" kern="0" dirty="0">
                <a:solidFill>
                  <a:srgbClr val="00B050"/>
                </a:solidFill>
              </a:rPr>
              <a:t>Q</a:t>
            </a:r>
            <a:r>
              <a:rPr lang="en-US" sz="2400" kern="0" dirty="0"/>
              <a:t> be any problem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. We need to show that </a:t>
            </a:r>
            <a:r>
              <a:rPr lang="en-US" sz="2400" kern="0" dirty="0">
                <a:solidFill>
                  <a:srgbClr val="00B050"/>
                </a:solidFill>
              </a:rPr>
              <a:t>Q</a:t>
            </a:r>
            <a:r>
              <a:rPr lang="en-US" sz="2400" kern="0" dirty="0"/>
              <a:t> ≤</a:t>
            </a:r>
            <a:r>
              <a:rPr lang="en-US" sz="2400" kern="0" baseline="-25000" dirty="0"/>
              <a:t>L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000"/>
                </a:solidFill>
              </a:rPr>
              <a:t>Circuit-Value</a:t>
            </a:r>
            <a:r>
              <a:rPr lang="en-US" sz="2400" kern="0" dirty="0"/>
              <a:t>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Circuit-Value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-complete.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FC2B79A-3D20-4C99-A6B4-A48E80E0811B}"/>
              </a:ext>
            </a:extLst>
          </p:cNvPr>
          <p:cNvSpPr txBox="1">
            <a:spLocks/>
          </p:cNvSpPr>
          <p:nvPr/>
        </p:nvSpPr>
        <p:spPr bwMode="auto">
          <a:xfrm>
            <a:off x="1177369" y="1902616"/>
            <a:ext cx="6789261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Circuit-Value:</a:t>
            </a:r>
            <a:r>
              <a:rPr lang="en-US" sz="1600" kern="0" dirty="0"/>
              <a:t> given (C, x</a:t>
            </a:r>
            <a:r>
              <a:rPr lang="en-US" sz="1600" kern="0" baseline="-25000" dirty="0"/>
              <a:t>0</a:t>
            </a:r>
            <a:r>
              <a:rPr lang="en-US" sz="1600" kern="0" dirty="0"/>
              <a:t>), a circuit C and an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C, is C(x</a:t>
            </a:r>
            <a:r>
              <a:rPr lang="en-US" sz="1600" kern="0" baseline="-25000" dirty="0"/>
              <a:t>0</a:t>
            </a:r>
            <a:r>
              <a:rPr lang="en-US" sz="1600" kern="0" dirty="0"/>
              <a:t>) = 1?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124F08C-D57D-4EA5-A8CB-A3678C3CABB9}"/>
              </a:ext>
            </a:extLst>
          </p:cNvPr>
          <p:cNvSpPr txBox="1">
            <a:spLocks/>
          </p:cNvSpPr>
          <p:nvPr/>
        </p:nvSpPr>
        <p:spPr bwMode="auto">
          <a:xfrm>
            <a:off x="816642" y="2425567"/>
            <a:ext cx="7441532" cy="476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Proof.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>
                <a:solidFill>
                  <a:srgbClr val="FFCCCC"/>
                </a:solidFill>
              </a:rPr>
              <a:t>Circuit-Value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is obviously in </a:t>
            </a:r>
            <a:r>
              <a:rPr lang="en-US" sz="2400" kern="0" dirty="0">
                <a:solidFill>
                  <a:srgbClr val="FFCCCC"/>
                </a:solidFill>
              </a:rPr>
              <a:t>P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408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CB8F24-3067-4C95-8F48-DD0B04D64110}"/>
              </a:ext>
            </a:extLst>
          </p:cNvPr>
          <p:cNvSpPr txBox="1">
            <a:spLocks/>
          </p:cNvSpPr>
          <p:nvPr/>
        </p:nvSpPr>
        <p:spPr bwMode="auto">
          <a:xfrm>
            <a:off x="816642" y="3809515"/>
            <a:ext cx="7441532" cy="85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Since </a:t>
            </a:r>
            <a:r>
              <a:rPr lang="en-US" sz="2400" kern="0" dirty="0">
                <a:solidFill>
                  <a:srgbClr val="00B050"/>
                </a:solidFill>
              </a:rPr>
              <a:t>Q</a:t>
            </a:r>
            <a:r>
              <a:rPr lang="en-US" sz="2400" kern="0" dirty="0"/>
              <a:t>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, by Theorem P, </a:t>
            </a:r>
            <a:r>
              <a:rPr lang="en-US" sz="2400" kern="0" dirty="0">
                <a:solidFill>
                  <a:srgbClr val="00B050"/>
                </a:solidFill>
              </a:rPr>
              <a:t>Q</a:t>
            </a:r>
            <a:r>
              <a:rPr lang="en-US" sz="2400" kern="0" dirty="0"/>
              <a:t> is accepted by a uniform circuit family F ={C</a:t>
            </a:r>
            <a:r>
              <a:rPr lang="en-US" sz="2400" kern="0" baseline="-25000" dirty="0"/>
              <a:t>n</a:t>
            </a:r>
            <a:r>
              <a:rPr lang="en-US" sz="2400" kern="0" dirty="0"/>
              <a:t> | n ≥ 1}.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Circuit-Value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-complete.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FC2B79A-3D20-4C99-A6B4-A48E80E0811B}"/>
              </a:ext>
            </a:extLst>
          </p:cNvPr>
          <p:cNvSpPr txBox="1">
            <a:spLocks/>
          </p:cNvSpPr>
          <p:nvPr/>
        </p:nvSpPr>
        <p:spPr bwMode="auto">
          <a:xfrm>
            <a:off x="1177369" y="1902616"/>
            <a:ext cx="6789261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Circuit-Value:</a:t>
            </a:r>
            <a:r>
              <a:rPr lang="en-US" sz="1600" kern="0" dirty="0"/>
              <a:t> given (C, x</a:t>
            </a:r>
            <a:r>
              <a:rPr lang="en-US" sz="1600" kern="0" baseline="-25000" dirty="0"/>
              <a:t>0</a:t>
            </a:r>
            <a:r>
              <a:rPr lang="en-US" sz="1600" kern="0" dirty="0"/>
              <a:t>), a circuit C and an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C, is C(x</a:t>
            </a:r>
            <a:r>
              <a:rPr lang="en-US" sz="1600" kern="0" baseline="-25000" dirty="0"/>
              <a:t>0</a:t>
            </a:r>
            <a:r>
              <a:rPr lang="en-US" sz="1600" kern="0" dirty="0"/>
              <a:t>) = 1?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07AE17C-2641-43CF-9C6C-D7D354D4BE84}"/>
              </a:ext>
            </a:extLst>
          </p:cNvPr>
          <p:cNvSpPr txBox="1">
            <a:spLocks/>
          </p:cNvSpPr>
          <p:nvPr/>
        </p:nvSpPr>
        <p:spPr bwMode="auto">
          <a:xfrm>
            <a:off x="816642" y="2425567"/>
            <a:ext cx="7441532" cy="476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Proof.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>
                <a:solidFill>
                  <a:srgbClr val="FFCCCC"/>
                </a:solidFill>
              </a:rPr>
              <a:t>Circuit-Value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is obviously in </a:t>
            </a:r>
            <a:r>
              <a:rPr lang="en-US" sz="2400" kern="0" dirty="0">
                <a:solidFill>
                  <a:srgbClr val="FFCCCC"/>
                </a:solidFill>
              </a:rPr>
              <a:t>P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F2F58CE-6729-4233-BB20-C1634FB8D96B}"/>
              </a:ext>
            </a:extLst>
          </p:cNvPr>
          <p:cNvSpPr txBox="1">
            <a:spLocks/>
          </p:cNvSpPr>
          <p:nvPr/>
        </p:nvSpPr>
        <p:spPr bwMode="auto">
          <a:xfrm>
            <a:off x="816642" y="2921396"/>
            <a:ext cx="7441532" cy="85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To show Circuit-Value is </a:t>
            </a:r>
            <a:r>
              <a:rPr lang="en-US" sz="2400" kern="0" dirty="0">
                <a:solidFill>
                  <a:srgbClr val="FFCCCC"/>
                </a:solidFill>
              </a:rPr>
              <a:t>P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-hard, let </a:t>
            </a:r>
            <a:r>
              <a:rPr lang="en-US" sz="2400" kern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Q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be any problem in </a:t>
            </a:r>
            <a:r>
              <a:rPr lang="en-US" sz="2400" kern="0" dirty="0">
                <a:solidFill>
                  <a:srgbClr val="FFCCCC"/>
                </a:solidFill>
              </a:rPr>
              <a:t>P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We need to show that </a:t>
            </a:r>
            <a:r>
              <a:rPr lang="en-US" sz="2400" kern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Q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≤</a:t>
            </a:r>
            <a:r>
              <a:rPr lang="en-US" sz="2400" kern="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L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kern="0" dirty="0">
                <a:solidFill>
                  <a:srgbClr val="FFCCCC"/>
                </a:solidFill>
              </a:rPr>
              <a:t>Circuit-Value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77153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0314CA3-0129-41E3-826E-5A276D4B0DE4}"/>
              </a:ext>
            </a:extLst>
          </p:cNvPr>
          <p:cNvSpPr txBox="1">
            <a:spLocks/>
          </p:cNvSpPr>
          <p:nvPr/>
        </p:nvSpPr>
        <p:spPr bwMode="auto">
          <a:xfrm>
            <a:off x="816642" y="2425567"/>
            <a:ext cx="7441532" cy="476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Proof.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>
                <a:solidFill>
                  <a:srgbClr val="FFCCCC"/>
                </a:solidFill>
              </a:rPr>
              <a:t>Circuit-Value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is obviously in </a:t>
            </a:r>
            <a:r>
              <a:rPr lang="en-US" sz="2400" kern="0" dirty="0">
                <a:solidFill>
                  <a:srgbClr val="FFCCCC"/>
                </a:solidFill>
              </a:rPr>
              <a:t>P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31603CB-1AEA-4743-AF15-EE32285C75D6}"/>
              </a:ext>
            </a:extLst>
          </p:cNvPr>
          <p:cNvSpPr txBox="1">
            <a:spLocks/>
          </p:cNvSpPr>
          <p:nvPr/>
        </p:nvSpPr>
        <p:spPr bwMode="auto">
          <a:xfrm>
            <a:off x="816642" y="2921396"/>
            <a:ext cx="7441532" cy="85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To show Circuit-Value is </a:t>
            </a:r>
            <a:r>
              <a:rPr lang="en-US" sz="2400" kern="0" dirty="0">
                <a:solidFill>
                  <a:srgbClr val="FFCCCC"/>
                </a:solidFill>
              </a:rPr>
              <a:t>P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-hard, let </a:t>
            </a:r>
            <a:r>
              <a:rPr lang="en-US" sz="2400" kern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Q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be any problem in </a:t>
            </a:r>
            <a:r>
              <a:rPr lang="en-US" sz="2400" kern="0" dirty="0">
                <a:solidFill>
                  <a:srgbClr val="FFCCCC"/>
                </a:solidFill>
              </a:rPr>
              <a:t>P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We need to show that </a:t>
            </a:r>
            <a:r>
              <a:rPr lang="en-US" sz="2400" kern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Q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≤</a:t>
            </a:r>
            <a:r>
              <a:rPr lang="en-US" sz="2400" kern="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L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kern="0" dirty="0">
                <a:solidFill>
                  <a:srgbClr val="FFCCCC"/>
                </a:solidFill>
              </a:rPr>
              <a:t>Circuit-Value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CB8F24-3067-4C95-8F48-DD0B04D64110}"/>
              </a:ext>
            </a:extLst>
          </p:cNvPr>
          <p:cNvSpPr txBox="1">
            <a:spLocks/>
          </p:cNvSpPr>
          <p:nvPr/>
        </p:nvSpPr>
        <p:spPr bwMode="auto">
          <a:xfrm>
            <a:off x="816642" y="3809515"/>
            <a:ext cx="7441532" cy="85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Since </a:t>
            </a:r>
            <a:r>
              <a:rPr lang="en-US" sz="2400" kern="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Q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is in </a:t>
            </a:r>
            <a:r>
              <a:rPr lang="en-US" sz="2400" kern="0" dirty="0">
                <a:solidFill>
                  <a:srgbClr val="FFCCCC"/>
                </a:solidFill>
              </a:rPr>
              <a:t>P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by Theorem P, </a:t>
            </a:r>
            <a:r>
              <a:rPr lang="en-US" sz="2400" kern="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Q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is accepted by a uniform circuit family F ={C</a:t>
            </a:r>
            <a:r>
              <a:rPr lang="en-US" sz="2400" kern="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| n ≥ 1}.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C9280B-B514-49EF-BD54-4720DFC3FE6E}"/>
              </a:ext>
            </a:extLst>
          </p:cNvPr>
          <p:cNvSpPr txBox="1">
            <a:spLocks/>
          </p:cNvSpPr>
          <p:nvPr/>
        </p:nvSpPr>
        <p:spPr bwMode="auto">
          <a:xfrm>
            <a:off x="802356" y="4762243"/>
            <a:ext cx="7441532" cy="1589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For any instance x</a:t>
            </a:r>
            <a:r>
              <a:rPr lang="en-US" sz="2400" kern="0" baseline="-25000" dirty="0"/>
              <a:t>0</a:t>
            </a:r>
            <a:r>
              <a:rPr lang="en-US" sz="2400" kern="0" dirty="0"/>
              <a:t> of </a:t>
            </a:r>
            <a:r>
              <a:rPr lang="en-US" sz="2400" kern="0" dirty="0">
                <a:solidFill>
                  <a:srgbClr val="00B050"/>
                </a:solidFill>
              </a:rPr>
              <a:t>Q</a:t>
            </a:r>
            <a:r>
              <a:rPr lang="en-US" sz="2400" kern="0" dirty="0"/>
              <a:t>, with |x</a:t>
            </a:r>
            <a:r>
              <a:rPr lang="en-US" sz="2400" kern="0" baseline="-25000" dirty="0"/>
              <a:t>0</a:t>
            </a:r>
            <a:r>
              <a:rPr lang="en-US" sz="2400" kern="0" dirty="0"/>
              <a:t>| = n, generate the instance (C</a:t>
            </a:r>
            <a:r>
              <a:rPr lang="en-US" sz="2400" kern="0" baseline="-25000" dirty="0"/>
              <a:t>n</a:t>
            </a:r>
            <a:r>
              <a:rPr lang="en-US" sz="2400" kern="0" dirty="0"/>
              <a:t>, x</a:t>
            </a:r>
            <a:r>
              <a:rPr lang="en-US" sz="2400" kern="0" baseline="-25000" dirty="0"/>
              <a:t>0</a:t>
            </a:r>
            <a:r>
              <a:rPr lang="en-US" sz="2400" kern="0" dirty="0"/>
              <a:t>) for </a:t>
            </a:r>
            <a:r>
              <a:rPr lang="en-US" sz="2400" kern="0" dirty="0">
                <a:solidFill>
                  <a:srgbClr val="FFC000"/>
                </a:solidFill>
              </a:rPr>
              <a:t>Circuit-Value</a:t>
            </a:r>
            <a:r>
              <a:rPr lang="en-US" sz="2400" kern="0" dirty="0"/>
              <a:t> (in O(log n) space):  x</a:t>
            </a:r>
            <a:r>
              <a:rPr lang="en-US" sz="2400" kern="0" baseline="-25000" dirty="0"/>
              <a:t>0</a:t>
            </a:r>
            <a:r>
              <a:rPr lang="en-US" sz="2400" kern="0" dirty="0"/>
              <a:t> is YES for </a:t>
            </a:r>
            <a:r>
              <a:rPr lang="en-US" sz="2400" kern="0" dirty="0">
                <a:solidFill>
                  <a:srgbClr val="00B050"/>
                </a:solidFill>
              </a:rPr>
              <a:t>Q</a:t>
            </a:r>
            <a:r>
              <a:rPr lang="en-US" sz="2400" kern="0" dirty="0"/>
              <a:t> if and only if (C</a:t>
            </a:r>
            <a:r>
              <a:rPr lang="en-US" sz="2400" kern="0" baseline="-25000" dirty="0"/>
              <a:t>n</a:t>
            </a:r>
            <a:r>
              <a:rPr lang="en-US" sz="2400" kern="0" dirty="0"/>
              <a:t>, x</a:t>
            </a:r>
            <a:r>
              <a:rPr lang="en-US" sz="2400" kern="0" baseline="-25000" dirty="0"/>
              <a:t>0</a:t>
            </a:r>
            <a:r>
              <a:rPr lang="en-US" sz="2400" kern="0" dirty="0"/>
              <a:t>) is YES for  </a:t>
            </a:r>
            <a:r>
              <a:rPr lang="en-US" sz="2400" kern="0" dirty="0">
                <a:solidFill>
                  <a:srgbClr val="FFC000"/>
                </a:solidFill>
              </a:rPr>
              <a:t>Circuit-Value</a:t>
            </a:r>
            <a:r>
              <a:rPr lang="en-US" sz="2400" kern="0" dirty="0"/>
              <a:t>. Thus, </a:t>
            </a:r>
            <a:r>
              <a:rPr lang="en-US" sz="2400" kern="0" dirty="0">
                <a:solidFill>
                  <a:srgbClr val="00B050"/>
                </a:solidFill>
              </a:rPr>
              <a:t>Q</a:t>
            </a:r>
            <a:r>
              <a:rPr lang="en-US" sz="2400" kern="0" dirty="0"/>
              <a:t> ≤</a:t>
            </a:r>
            <a:r>
              <a:rPr lang="en-US" sz="2400" kern="0" baseline="-25000" dirty="0"/>
              <a:t>L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000"/>
                </a:solidFill>
              </a:rPr>
              <a:t>Circuit-Value</a:t>
            </a:r>
            <a:r>
              <a:rPr lang="en-US" sz="2400" kern="0" dirty="0"/>
              <a:t>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Circuit-Value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-complete.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FC2B79A-3D20-4C99-A6B4-A48E80E0811B}"/>
              </a:ext>
            </a:extLst>
          </p:cNvPr>
          <p:cNvSpPr txBox="1">
            <a:spLocks/>
          </p:cNvSpPr>
          <p:nvPr/>
        </p:nvSpPr>
        <p:spPr bwMode="auto">
          <a:xfrm>
            <a:off x="1177369" y="1902616"/>
            <a:ext cx="6789261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Circuit-Value:</a:t>
            </a:r>
            <a:r>
              <a:rPr lang="en-US" sz="1600" kern="0" dirty="0"/>
              <a:t> given (C, x</a:t>
            </a:r>
            <a:r>
              <a:rPr lang="en-US" sz="1600" kern="0" baseline="-25000" dirty="0"/>
              <a:t>0</a:t>
            </a:r>
            <a:r>
              <a:rPr lang="en-US" sz="1600" kern="0" dirty="0"/>
              <a:t>), a circuit C and an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C, is C(x</a:t>
            </a:r>
            <a:r>
              <a:rPr lang="en-US" sz="1600" kern="0" baseline="-25000" dirty="0"/>
              <a:t>0</a:t>
            </a:r>
            <a:r>
              <a:rPr lang="en-US" sz="1600" kern="0" dirty="0"/>
              <a:t>) = 1?</a:t>
            </a:r>
          </a:p>
        </p:txBody>
      </p:sp>
    </p:spTree>
    <p:extLst>
      <p:ext uri="{BB962C8B-B14F-4D97-AF65-F5344CB8AC3E}">
        <p14:creationId xmlns:p14="http://schemas.microsoft.com/office/powerpoint/2010/main" val="1272431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648201" y="1419614"/>
            <a:ext cx="7749841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Cook 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(CNF-)SAT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FC2B79A-3D20-4C99-A6B4-A48E80E0811B}"/>
              </a:ext>
            </a:extLst>
          </p:cNvPr>
          <p:cNvSpPr txBox="1">
            <a:spLocks/>
          </p:cNvSpPr>
          <p:nvPr/>
        </p:nvSpPr>
        <p:spPr bwMode="auto">
          <a:xfrm>
            <a:off x="864268" y="1901263"/>
            <a:ext cx="7317708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SAT:</a:t>
            </a:r>
            <a:r>
              <a:rPr lang="en-US" sz="1600" kern="0" dirty="0"/>
              <a:t> given a CNF formula F,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F such that F(a</a:t>
            </a:r>
            <a:r>
              <a:rPr lang="en-US" sz="1600" kern="0" baseline="-25000" dirty="0"/>
              <a:t>0</a:t>
            </a:r>
            <a:r>
              <a:rPr lang="en-US" sz="1600" kern="0" dirty="0"/>
              <a:t>)=1?</a:t>
            </a:r>
          </a:p>
        </p:txBody>
      </p:sp>
    </p:spTree>
    <p:extLst>
      <p:ext uri="{BB962C8B-B14F-4D97-AF65-F5344CB8AC3E}">
        <p14:creationId xmlns:p14="http://schemas.microsoft.com/office/powerpoint/2010/main" val="3228597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</p:spTree>
    <p:extLst>
      <p:ext uri="{BB962C8B-B14F-4D97-AF65-F5344CB8AC3E}">
        <p14:creationId xmlns:p14="http://schemas.microsoft.com/office/powerpoint/2010/main" val="29234700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09285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E5295BF6-3F99-48FA-B178-7B2DC5C244E1}"/>
              </a:ext>
            </a:extLst>
          </p:cNvPr>
          <p:cNvGrpSpPr/>
          <p:nvPr/>
        </p:nvGrpSpPr>
        <p:grpSpPr>
          <a:xfrm>
            <a:off x="802356" y="2143884"/>
            <a:ext cx="7441532" cy="476779"/>
            <a:chOff x="802356" y="2143884"/>
            <a:chExt cx="7441532" cy="4767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Content Placeholder 2">
                  <a:extLst>
                    <a:ext uri="{FF2B5EF4-FFF2-40B4-BE49-F238E27FC236}">
                      <a16:creationId xmlns:a16="http://schemas.microsoft.com/office/drawing/2014/main" id="{40314CA3-0129-41E3-826E-5A276D4B0DE4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802356" y="2143884"/>
                  <a:ext cx="7441532" cy="47677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2400" kern="0" dirty="0">
                      <a:solidFill>
                        <a:srgbClr val="FF0000"/>
                      </a:solidFill>
                    </a:rPr>
                    <a:t>Proof.</a:t>
                  </a:r>
                  <a:r>
                    <a:rPr lang="en-US" sz="2400" kern="0" dirty="0">
                      <a:solidFill>
                        <a:srgbClr val="FFC000"/>
                      </a:solidFill>
                    </a:rPr>
                    <a:t>      </a:t>
                  </a:r>
                  <a:r>
                    <a:rPr lang="en-US" sz="2400" kern="0" dirty="0"/>
                    <a:t>Suppose </a:t>
                  </a:r>
                  <a:r>
                    <a:rPr lang="en-US" sz="2400" kern="0" dirty="0">
                      <a:solidFill>
                        <a:srgbClr val="92D050"/>
                      </a:solidFill>
                    </a:rPr>
                    <a:t>Q = { x | </a:t>
                  </a:r>
                  <a14:m>
                    <m:oMath xmlns:m="http://schemas.openxmlformats.org/officeDocument/2006/math">
                      <m:r>
                        <a:rPr lang="en-US" sz="2400" i="1" ker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</a:rPr>
                        <m:t>∃</m:t>
                      </m:r>
                    </m:oMath>
                  </a14:m>
                  <a:r>
                    <a:rPr lang="en-US" sz="2400" kern="0" dirty="0" err="1">
                      <a:solidFill>
                        <a:srgbClr val="92D050"/>
                      </a:solidFill>
                    </a:rPr>
                    <a:t>y</a:t>
                  </a:r>
                  <a:r>
                    <a:rPr lang="en-US" sz="2400" kern="0" baseline="-25000" dirty="0" err="1">
                      <a:solidFill>
                        <a:srgbClr val="92D050"/>
                      </a:solidFill>
                    </a:rPr>
                    <a:t>|y</a:t>
                  </a:r>
                  <a:r>
                    <a:rPr lang="en-US" sz="2400" kern="0" baseline="-25000" dirty="0">
                      <a:solidFill>
                        <a:srgbClr val="92D050"/>
                      </a:solidFill>
                    </a:rPr>
                    <a:t>|≤p(|x|) </a:t>
                  </a:r>
                  <a:r>
                    <a:rPr lang="en-US" sz="2400" kern="0" dirty="0">
                      <a:solidFill>
                        <a:srgbClr val="92D050"/>
                      </a:solidFill>
                    </a:rPr>
                    <a:t>R(x, y) = 1 }</a:t>
                  </a:r>
                  <a:r>
                    <a:rPr lang="en-US" sz="2400" kern="0" dirty="0"/>
                    <a:t>.</a:t>
                  </a:r>
                  <a:r>
                    <a:rPr lang="en-US" sz="2400" kern="0" dirty="0">
                      <a:solidFill>
                        <a:srgbClr val="92D050"/>
                      </a:solidFill>
                    </a:rPr>
                    <a:t> </a:t>
                  </a:r>
                  <a:endParaRPr lang="en-US" sz="2400" kern="0" dirty="0"/>
                </a:p>
              </p:txBody>
            </p:sp>
          </mc:Choice>
          <mc:Fallback xmlns="">
            <p:sp>
              <p:nvSpPr>
                <p:cNvPr id="7" name="Content Placeholder 2">
                  <a:extLst>
                    <a:ext uri="{FF2B5EF4-FFF2-40B4-BE49-F238E27FC236}">
                      <a16:creationId xmlns:a16="http://schemas.microsoft.com/office/drawing/2014/main" id="{40314CA3-0129-41E3-826E-5A276D4B0D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02356" y="2143884"/>
                  <a:ext cx="7441532" cy="476779"/>
                </a:xfrm>
                <a:prstGeom prst="rect">
                  <a:avLst/>
                </a:prstGeom>
                <a:blipFill>
                  <a:blip r:embed="rId5"/>
                  <a:stretch>
                    <a:fillRect l="-1311" t="-11538" b="-24359"/>
                  </a:stretch>
                </a:blipFill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7B3B7995-2853-4AB6-AC01-1970C053AD32}"/>
                </a:ext>
              </a:extLst>
            </p:cNvPr>
            <p:cNvSpPr/>
            <p:nvPr/>
          </p:nvSpPr>
          <p:spPr>
            <a:xfrm rot="10800000"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813743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C9280B-B514-49EF-BD54-4720DFC3FE6E}"/>
              </a:ext>
            </a:extLst>
          </p:cNvPr>
          <p:cNvSpPr txBox="1">
            <a:spLocks/>
          </p:cNvSpPr>
          <p:nvPr/>
        </p:nvSpPr>
        <p:spPr bwMode="auto">
          <a:xfrm>
            <a:off x="1859631" y="2774200"/>
            <a:ext cx="4931694" cy="10575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Algorithm M</a:t>
            </a:r>
            <a:r>
              <a:rPr lang="en-US" sz="1800" kern="0" baseline="-25000" dirty="0"/>
              <a:t>Q</a:t>
            </a:r>
            <a:r>
              <a:rPr lang="en-US" sz="1800" kern="0" dirty="0"/>
              <a:t>(x)</a:t>
            </a:r>
          </a:p>
          <a:p>
            <a:pPr marL="0" indent="0">
              <a:buNone/>
            </a:pPr>
            <a:r>
              <a:rPr lang="en-US" sz="1800" kern="0" dirty="0"/>
              <a:t>1. guess a string y such that |y|≤p(|x|);</a:t>
            </a:r>
          </a:p>
          <a:p>
            <a:pPr marL="0" indent="0">
              <a:buNone/>
            </a:pPr>
            <a:r>
              <a:rPr lang="en-US" sz="1800" kern="0" dirty="0"/>
              <a:t>2. Evaluate R(x, y), and accept </a:t>
            </a:r>
            <a:r>
              <a:rPr lang="en-US" sz="1800" kern="0" dirty="0" err="1"/>
              <a:t>iff</a:t>
            </a:r>
            <a:r>
              <a:rPr lang="en-US" sz="1800" kern="0" dirty="0"/>
              <a:t> R(x, y) = 1.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E5295BF6-3F99-48FA-B178-7B2DC5C244E1}"/>
              </a:ext>
            </a:extLst>
          </p:cNvPr>
          <p:cNvGrpSpPr/>
          <p:nvPr/>
        </p:nvGrpSpPr>
        <p:grpSpPr>
          <a:xfrm>
            <a:off x="802356" y="2143884"/>
            <a:ext cx="7441532" cy="476779"/>
            <a:chOff x="802356" y="2143884"/>
            <a:chExt cx="7441532" cy="4767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Content Placeholder 2">
                  <a:extLst>
                    <a:ext uri="{FF2B5EF4-FFF2-40B4-BE49-F238E27FC236}">
                      <a16:creationId xmlns:a16="http://schemas.microsoft.com/office/drawing/2014/main" id="{40314CA3-0129-41E3-826E-5A276D4B0DE4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802356" y="2143884"/>
                  <a:ext cx="7441532" cy="47677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2400" kern="0" dirty="0">
                      <a:solidFill>
                        <a:srgbClr val="FF0000"/>
                      </a:solidFill>
                    </a:rPr>
                    <a:t>Proof.</a:t>
                  </a:r>
                  <a:r>
                    <a:rPr lang="en-US" sz="2400" kern="0" dirty="0">
                      <a:solidFill>
                        <a:srgbClr val="FFC000"/>
                      </a:solidFill>
                    </a:rPr>
                    <a:t>      </a:t>
                  </a:r>
                  <a:r>
                    <a:rPr lang="en-US" sz="2400" kern="0" dirty="0"/>
                    <a:t>Suppose </a:t>
                  </a:r>
                  <a:r>
                    <a:rPr lang="en-US" sz="2400" kern="0" dirty="0">
                      <a:solidFill>
                        <a:srgbClr val="92D050"/>
                      </a:solidFill>
                    </a:rPr>
                    <a:t>Q = { x | </a:t>
                  </a:r>
                  <a14:m>
                    <m:oMath xmlns:m="http://schemas.openxmlformats.org/officeDocument/2006/math">
                      <m:r>
                        <a:rPr lang="en-US" sz="2400" i="1" ker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</a:rPr>
                        <m:t>∃</m:t>
                      </m:r>
                    </m:oMath>
                  </a14:m>
                  <a:r>
                    <a:rPr lang="en-US" sz="2400" kern="0" dirty="0" err="1">
                      <a:solidFill>
                        <a:srgbClr val="92D050"/>
                      </a:solidFill>
                    </a:rPr>
                    <a:t>y</a:t>
                  </a:r>
                  <a:r>
                    <a:rPr lang="en-US" sz="2400" kern="0" baseline="-25000" dirty="0" err="1">
                      <a:solidFill>
                        <a:srgbClr val="92D050"/>
                      </a:solidFill>
                    </a:rPr>
                    <a:t>|y</a:t>
                  </a:r>
                  <a:r>
                    <a:rPr lang="en-US" sz="2400" kern="0" baseline="-25000" dirty="0">
                      <a:solidFill>
                        <a:srgbClr val="92D050"/>
                      </a:solidFill>
                    </a:rPr>
                    <a:t>|≤p(|x|) </a:t>
                  </a:r>
                  <a:r>
                    <a:rPr lang="en-US" sz="2400" kern="0" dirty="0">
                      <a:solidFill>
                        <a:srgbClr val="92D050"/>
                      </a:solidFill>
                    </a:rPr>
                    <a:t>R(x, y) = 1 }</a:t>
                  </a:r>
                  <a:r>
                    <a:rPr lang="en-US" sz="2400" kern="0" dirty="0"/>
                    <a:t>.</a:t>
                  </a:r>
                  <a:r>
                    <a:rPr lang="en-US" sz="2400" kern="0" dirty="0">
                      <a:solidFill>
                        <a:srgbClr val="92D050"/>
                      </a:solidFill>
                    </a:rPr>
                    <a:t> </a:t>
                  </a:r>
                  <a:endParaRPr lang="en-US" sz="2400" kern="0" dirty="0"/>
                </a:p>
              </p:txBody>
            </p:sp>
          </mc:Choice>
          <mc:Fallback xmlns="">
            <p:sp>
              <p:nvSpPr>
                <p:cNvPr id="7" name="Content Placeholder 2">
                  <a:extLst>
                    <a:ext uri="{FF2B5EF4-FFF2-40B4-BE49-F238E27FC236}">
                      <a16:creationId xmlns:a16="http://schemas.microsoft.com/office/drawing/2014/main" id="{40314CA3-0129-41E3-826E-5A276D4B0D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02356" y="2143884"/>
                  <a:ext cx="7441532" cy="476779"/>
                </a:xfrm>
                <a:prstGeom prst="rect">
                  <a:avLst/>
                </a:prstGeom>
                <a:blipFill>
                  <a:blip r:embed="rId5"/>
                  <a:stretch>
                    <a:fillRect l="-1311" t="-11538" b="-24359"/>
                  </a:stretch>
                </a:blipFill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7B3B7995-2853-4AB6-AC01-1970C053AD32}"/>
                </a:ext>
              </a:extLst>
            </p:cNvPr>
            <p:cNvSpPr/>
            <p:nvPr/>
          </p:nvSpPr>
          <p:spPr>
            <a:xfrm rot="10800000"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4151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C9280B-B514-49EF-BD54-4720DFC3FE6E}"/>
              </a:ext>
            </a:extLst>
          </p:cNvPr>
          <p:cNvSpPr txBox="1">
            <a:spLocks/>
          </p:cNvSpPr>
          <p:nvPr/>
        </p:nvSpPr>
        <p:spPr bwMode="auto">
          <a:xfrm>
            <a:off x="1859631" y="2774200"/>
            <a:ext cx="4931694" cy="10575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Algorithm M</a:t>
            </a:r>
            <a:r>
              <a:rPr lang="en-US" sz="1800" kern="0" baseline="-25000" dirty="0"/>
              <a:t>Q</a:t>
            </a:r>
            <a:r>
              <a:rPr lang="en-US" sz="1800" kern="0" dirty="0"/>
              <a:t>(x)</a:t>
            </a:r>
          </a:p>
          <a:p>
            <a:pPr marL="0" indent="0">
              <a:buNone/>
            </a:pPr>
            <a:r>
              <a:rPr lang="en-US" sz="1800" kern="0" dirty="0"/>
              <a:t>1. </a:t>
            </a:r>
            <a:r>
              <a:rPr lang="en-US" sz="1800" kern="0" dirty="0">
                <a:solidFill>
                  <a:srgbClr val="FF0000"/>
                </a:solidFill>
              </a:rPr>
              <a:t>guess a string y such that |y|≤p(|x|)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2. Evaluate R(x, y), and accept </a:t>
            </a:r>
            <a:r>
              <a:rPr lang="en-US" sz="1800" kern="0" dirty="0" err="1"/>
              <a:t>iff</a:t>
            </a:r>
            <a:r>
              <a:rPr lang="en-US" sz="1800" kern="0" dirty="0"/>
              <a:t> R(x, y) = 1.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1EEBF5-670C-49B7-8335-0911B8E84FC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2356" y="2143884"/>
                <a:ext cx="7441532" cy="4767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Proof.</a:t>
                </a:r>
                <a:r>
                  <a:rPr lang="en-US" sz="2400" kern="0" dirty="0">
                    <a:solidFill>
                      <a:srgbClr val="FFC000"/>
                    </a:solidFill>
                  </a:rPr>
                  <a:t>      </a:t>
                </a:r>
                <a:r>
                  <a:rPr lang="en-US" sz="2400" kern="0" dirty="0"/>
                  <a:t>Suppose </a:t>
                </a:r>
                <a:r>
                  <a:rPr lang="en-US" sz="24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4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4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4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4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400" kern="0" dirty="0"/>
                  <a:t>.</a:t>
                </a:r>
                <a:r>
                  <a:rPr lang="en-US" sz="2400" kern="0" dirty="0">
                    <a:solidFill>
                      <a:srgbClr val="92D050"/>
                    </a:solidFill>
                  </a:rPr>
                  <a:t> </a:t>
                </a:r>
                <a:endParaRPr lang="en-US" sz="2400" kern="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1EEBF5-670C-49B7-8335-0911B8E84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356" y="2143884"/>
                <a:ext cx="7441532" cy="476779"/>
              </a:xfrm>
              <a:prstGeom prst="rect">
                <a:avLst/>
              </a:prstGeom>
              <a:blipFill>
                <a:blip r:embed="rId5"/>
                <a:stretch>
                  <a:fillRect l="-1311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row: Right 13">
            <a:extLst>
              <a:ext uri="{FF2B5EF4-FFF2-40B4-BE49-F238E27FC236}">
                <a16:creationId xmlns:a16="http://schemas.microsoft.com/office/drawing/2014/main" id="{885C0938-8651-4F91-BB1C-B3EC464FD3EC}"/>
              </a:ext>
            </a:extLst>
          </p:cNvPr>
          <p:cNvSpPr/>
          <p:nvPr/>
        </p:nvSpPr>
        <p:spPr>
          <a:xfrm rot="10800000">
            <a:off x="1859631" y="2305429"/>
            <a:ext cx="264444" cy="1805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738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C9280B-B514-49EF-BD54-4720DFC3FE6E}"/>
              </a:ext>
            </a:extLst>
          </p:cNvPr>
          <p:cNvSpPr txBox="1">
            <a:spLocks/>
          </p:cNvSpPr>
          <p:nvPr/>
        </p:nvSpPr>
        <p:spPr bwMode="auto">
          <a:xfrm>
            <a:off x="1859631" y="2774200"/>
            <a:ext cx="4931694" cy="10575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Algorithm M</a:t>
            </a:r>
            <a:r>
              <a:rPr lang="en-US" sz="1800" kern="0" baseline="-25000" dirty="0"/>
              <a:t>Q</a:t>
            </a:r>
            <a:r>
              <a:rPr lang="en-US" sz="1800" kern="0" dirty="0"/>
              <a:t>(x)</a:t>
            </a:r>
          </a:p>
          <a:p>
            <a:pPr marL="0" indent="0">
              <a:buNone/>
            </a:pPr>
            <a:r>
              <a:rPr lang="en-US" sz="1800" kern="0" dirty="0"/>
              <a:t>1. </a:t>
            </a:r>
            <a:r>
              <a:rPr lang="en-US" sz="1800" kern="0" dirty="0">
                <a:solidFill>
                  <a:srgbClr val="FF0000"/>
                </a:solidFill>
              </a:rPr>
              <a:t>guess a string y such that |y|≤p(|x|)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2. Evaluate R(x, y), and accept </a:t>
            </a:r>
            <a:r>
              <a:rPr lang="en-US" sz="1800" kern="0" dirty="0" err="1"/>
              <a:t>iff</a:t>
            </a:r>
            <a:r>
              <a:rPr lang="en-US" sz="1800" kern="0" dirty="0"/>
              <a:t> R(x, y) = 1.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701DF6D3-2631-4E6C-A127-02BD7A1E18ED}"/>
              </a:ext>
            </a:extLst>
          </p:cNvPr>
          <p:cNvSpPr/>
          <p:nvPr/>
        </p:nvSpPr>
        <p:spPr>
          <a:xfrm>
            <a:off x="3472494" y="4277548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26EFAE4-DD22-4387-B58A-71B889B02C12}"/>
              </a:ext>
            </a:extLst>
          </p:cNvPr>
          <p:cNvSpPr txBox="1"/>
          <p:nvPr/>
        </p:nvSpPr>
        <p:spPr>
          <a:xfrm>
            <a:off x="3745024" y="4508793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0</a:t>
            </a:r>
            <a:endParaRPr lang="en-US" sz="1200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0CB928-DC91-418E-A307-7B91161B7901}"/>
              </a:ext>
            </a:extLst>
          </p:cNvPr>
          <p:cNvSpPr txBox="1"/>
          <p:nvPr/>
        </p:nvSpPr>
        <p:spPr>
          <a:xfrm>
            <a:off x="2875147" y="4191842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7F512F3-F117-480B-88EA-BEAF2910C5D6}"/>
              </a:ext>
            </a:extLst>
          </p:cNvPr>
          <p:cNvSpPr/>
          <p:nvPr/>
        </p:nvSpPr>
        <p:spPr>
          <a:xfrm>
            <a:off x="2856287" y="4511967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B3011E4-2A59-4EC2-8F57-79ABC706AFFB}"/>
              </a:ext>
            </a:extLst>
          </p:cNvPr>
          <p:cNvSpPr/>
          <p:nvPr/>
        </p:nvSpPr>
        <p:spPr>
          <a:xfrm>
            <a:off x="3882414" y="4819218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3B1A5A9-BF1D-4A53-8D02-CEAE63CB4287}"/>
              </a:ext>
            </a:extLst>
          </p:cNvPr>
          <p:cNvSpPr/>
          <p:nvPr/>
        </p:nvSpPr>
        <p:spPr>
          <a:xfrm>
            <a:off x="7286908" y="5123422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EF04CE4-16A8-469C-BEA8-20DFD9D11B0E}"/>
              </a:ext>
            </a:extLst>
          </p:cNvPr>
          <p:cNvCxnSpPr>
            <a:cxnSpLocks/>
          </p:cNvCxnSpPr>
          <p:nvPr/>
        </p:nvCxnSpPr>
        <p:spPr>
          <a:xfrm>
            <a:off x="3586571" y="4369999"/>
            <a:ext cx="971638" cy="17640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DE8DA8D-0B5C-47E0-8CBE-83661E3DD346}"/>
              </a:ext>
            </a:extLst>
          </p:cNvPr>
          <p:cNvSpPr txBox="1"/>
          <p:nvPr/>
        </p:nvSpPr>
        <p:spPr>
          <a:xfrm>
            <a:off x="3964363" y="4215597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3FBEF86-B8E5-4B64-BBAD-7D7D8A091FD0}"/>
              </a:ext>
            </a:extLst>
          </p:cNvPr>
          <p:cNvSpPr/>
          <p:nvPr/>
        </p:nvSpPr>
        <p:spPr>
          <a:xfrm>
            <a:off x="4531235" y="4548686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4E39E18-88B8-4454-BE03-7FFF2D86F85F}"/>
              </a:ext>
            </a:extLst>
          </p:cNvPr>
          <p:cNvSpPr/>
          <p:nvPr/>
        </p:nvSpPr>
        <p:spPr>
          <a:xfrm>
            <a:off x="5915916" y="4851980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9CE36BB-C6E6-4BEA-A21B-31255B918BF7}"/>
              </a:ext>
            </a:extLst>
          </p:cNvPr>
          <p:cNvSpPr txBox="1"/>
          <p:nvPr/>
        </p:nvSpPr>
        <p:spPr>
          <a:xfrm>
            <a:off x="5028307" y="4456399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1</a:t>
            </a:r>
            <a:endParaRPr lang="en-US" sz="1200" baseline="-2500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2BD51A2-D7AA-43C9-9629-72529DA25A71}"/>
              </a:ext>
            </a:extLst>
          </p:cNvPr>
          <p:cNvSpPr/>
          <p:nvPr/>
        </p:nvSpPr>
        <p:spPr>
          <a:xfrm>
            <a:off x="7953128" y="5475530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0C1C6FC-7716-46CB-B5D0-218FC7F8030C}"/>
              </a:ext>
            </a:extLst>
          </p:cNvPr>
          <p:cNvCxnSpPr>
            <a:cxnSpLocks/>
          </p:cNvCxnSpPr>
          <p:nvPr/>
        </p:nvCxnSpPr>
        <p:spPr>
          <a:xfrm flipH="1">
            <a:off x="2970722" y="4371447"/>
            <a:ext cx="520274" cy="17496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CC5ACBA-4BB7-41A2-97D6-4475B6CE12FB}"/>
              </a:ext>
            </a:extLst>
          </p:cNvPr>
          <p:cNvCxnSpPr>
            <a:cxnSpLocks/>
          </p:cNvCxnSpPr>
          <p:nvPr/>
        </p:nvCxnSpPr>
        <p:spPr>
          <a:xfrm flipH="1">
            <a:off x="3995793" y="4620603"/>
            <a:ext cx="579858" cy="2271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57F29D6-276C-4DAF-8B1B-75CFCD07E03C}"/>
              </a:ext>
            </a:extLst>
          </p:cNvPr>
          <p:cNvCxnSpPr>
            <a:cxnSpLocks/>
          </p:cNvCxnSpPr>
          <p:nvPr/>
        </p:nvCxnSpPr>
        <p:spPr>
          <a:xfrm>
            <a:off x="4646029" y="4621542"/>
            <a:ext cx="1262262" cy="23550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1A8D454-8D98-4E51-8538-7E865B716B28}"/>
              </a:ext>
            </a:extLst>
          </p:cNvPr>
          <p:cNvCxnSpPr>
            <a:cxnSpLocks/>
          </p:cNvCxnSpPr>
          <p:nvPr/>
        </p:nvCxnSpPr>
        <p:spPr>
          <a:xfrm>
            <a:off x="6033883" y="4922487"/>
            <a:ext cx="1262267" cy="2449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B0863B-992E-4673-9FFA-478897FE700B}"/>
              </a:ext>
            </a:extLst>
          </p:cNvPr>
          <p:cNvCxnSpPr>
            <a:cxnSpLocks/>
          </p:cNvCxnSpPr>
          <p:nvPr/>
        </p:nvCxnSpPr>
        <p:spPr>
          <a:xfrm flipH="1">
            <a:off x="5270269" y="4942191"/>
            <a:ext cx="652039" cy="211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19A037A-1D46-423F-8D99-9200D175C4C6}"/>
              </a:ext>
            </a:extLst>
          </p:cNvPr>
          <p:cNvSpPr txBox="1"/>
          <p:nvPr/>
        </p:nvSpPr>
        <p:spPr>
          <a:xfrm>
            <a:off x="3324957" y="4751247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F9ECBBB-9B1B-4B6F-A750-1B015387B13E}"/>
              </a:ext>
            </a:extLst>
          </p:cNvPr>
          <p:cNvCxnSpPr>
            <a:cxnSpLocks/>
          </p:cNvCxnSpPr>
          <p:nvPr/>
        </p:nvCxnSpPr>
        <p:spPr>
          <a:xfrm flipH="1">
            <a:off x="3348353" y="4918500"/>
            <a:ext cx="534062" cy="20492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E859F31-6378-4E51-80D1-5E136CFEA401}"/>
              </a:ext>
            </a:extLst>
          </p:cNvPr>
          <p:cNvCxnSpPr>
            <a:cxnSpLocks/>
            <a:stCxn id="25" idx="4"/>
          </p:cNvCxnSpPr>
          <p:nvPr/>
        </p:nvCxnSpPr>
        <p:spPr>
          <a:xfrm flipH="1">
            <a:off x="3934953" y="4924807"/>
            <a:ext cx="4858" cy="4227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F74D8CC-9E9B-48C4-9EAF-AA68841CBFCB}"/>
              </a:ext>
            </a:extLst>
          </p:cNvPr>
          <p:cNvSpPr txBox="1"/>
          <p:nvPr/>
        </p:nvSpPr>
        <p:spPr>
          <a:xfrm>
            <a:off x="3879472" y="4941940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3663B3A-799D-4A16-8BF9-BE8977FA621F}"/>
              </a:ext>
            </a:extLst>
          </p:cNvPr>
          <p:cNvSpPr txBox="1"/>
          <p:nvPr/>
        </p:nvSpPr>
        <p:spPr>
          <a:xfrm>
            <a:off x="5214116" y="4804897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C4FE696-F403-41A3-8C57-44C5AC8660F0}"/>
              </a:ext>
            </a:extLst>
          </p:cNvPr>
          <p:cNvSpPr txBox="1"/>
          <p:nvPr/>
        </p:nvSpPr>
        <p:spPr>
          <a:xfrm>
            <a:off x="6355186" y="4767949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F9FB864-BF10-460B-8795-C3CFD9A2A2CA}"/>
              </a:ext>
            </a:extLst>
          </p:cNvPr>
          <p:cNvCxnSpPr>
            <a:cxnSpLocks/>
          </p:cNvCxnSpPr>
          <p:nvPr/>
        </p:nvCxnSpPr>
        <p:spPr>
          <a:xfrm flipH="1">
            <a:off x="3355264" y="5350276"/>
            <a:ext cx="579858" cy="2271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3D23F192-F087-4DB5-8616-5A199E407D6D}"/>
              </a:ext>
            </a:extLst>
          </p:cNvPr>
          <p:cNvSpPr txBox="1"/>
          <p:nvPr/>
        </p:nvSpPr>
        <p:spPr>
          <a:xfrm>
            <a:off x="3161260" y="5198531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0</a:t>
            </a:r>
            <a:endParaRPr lang="en-US" sz="1200" baseline="-25000" dirty="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295A3F6-A19D-4AB2-B142-3D482C87BAE6}"/>
              </a:ext>
            </a:extLst>
          </p:cNvPr>
          <p:cNvCxnSpPr>
            <a:cxnSpLocks/>
          </p:cNvCxnSpPr>
          <p:nvPr/>
        </p:nvCxnSpPr>
        <p:spPr>
          <a:xfrm flipH="1">
            <a:off x="3934953" y="5368900"/>
            <a:ext cx="4858" cy="4227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0AD4FA3-1E12-442B-A4D7-1DAFEA48E9F2}"/>
              </a:ext>
            </a:extLst>
          </p:cNvPr>
          <p:cNvSpPr txBox="1"/>
          <p:nvPr/>
        </p:nvSpPr>
        <p:spPr>
          <a:xfrm>
            <a:off x="3911074" y="5407527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1</a:t>
            </a:r>
            <a:endParaRPr lang="en-US" sz="1200" baseline="-250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C2D50A9-93C9-4E62-B4D3-6C0DD3F9478D}"/>
              </a:ext>
            </a:extLst>
          </p:cNvPr>
          <p:cNvCxnSpPr>
            <a:cxnSpLocks/>
          </p:cNvCxnSpPr>
          <p:nvPr/>
        </p:nvCxnSpPr>
        <p:spPr>
          <a:xfrm flipH="1">
            <a:off x="6630180" y="5221969"/>
            <a:ext cx="652039" cy="211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5C1186E-153E-4167-A690-5654E92E616F}"/>
              </a:ext>
            </a:extLst>
          </p:cNvPr>
          <p:cNvSpPr txBox="1"/>
          <p:nvPr/>
        </p:nvSpPr>
        <p:spPr>
          <a:xfrm>
            <a:off x="6352094" y="5102346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0</a:t>
            </a:r>
            <a:endParaRPr lang="en-US" sz="1200" baseline="-25000" dirty="0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1E1A4A3-EA95-475C-B7DB-94532E4EF1F8}"/>
              </a:ext>
            </a:extLst>
          </p:cNvPr>
          <p:cNvCxnSpPr>
            <a:cxnSpLocks/>
          </p:cNvCxnSpPr>
          <p:nvPr/>
        </p:nvCxnSpPr>
        <p:spPr>
          <a:xfrm>
            <a:off x="7401702" y="5200569"/>
            <a:ext cx="608823" cy="26326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A3E80750-B07C-467C-8783-E5F04FA05326}"/>
              </a:ext>
            </a:extLst>
          </p:cNvPr>
          <p:cNvSpPr txBox="1"/>
          <p:nvPr/>
        </p:nvSpPr>
        <p:spPr>
          <a:xfrm>
            <a:off x="7574236" y="5060031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1</a:t>
            </a:r>
            <a:endParaRPr lang="en-US" sz="1200" baseline="-25000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4032425-EA51-4313-9C83-7C3A272E48D8}"/>
              </a:ext>
            </a:extLst>
          </p:cNvPr>
          <p:cNvCxnSpPr>
            <a:cxnSpLocks/>
          </p:cNvCxnSpPr>
          <p:nvPr/>
        </p:nvCxnSpPr>
        <p:spPr>
          <a:xfrm flipH="1">
            <a:off x="7292134" y="5546026"/>
            <a:ext cx="652039" cy="211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9031A017-04FB-4AC2-98CD-BD32C08B7F69}"/>
              </a:ext>
            </a:extLst>
          </p:cNvPr>
          <p:cNvSpPr txBox="1"/>
          <p:nvPr/>
        </p:nvSpPr>
        <p:spPr>
          <a:xfrm>
            <a:off x="7279001" y="5407526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38B139B-F02F-413A-B3BE-FDAE620BC3A5}"/>
              </a:ext>
            </a:extLst>
          </p:cNvPr>
          <p:cNvSpPr txBox="1"/>
          <p:nvPr/>
        </p:nvSpPr>
        <p:spPr>
          <a:xfrm>
            <a:off x="8067922" y="5592811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625BDBF-93C5-4C2A-9EA9-6A6CEA20AE04}"/>
              </a:ext>
            </a:extLst>
          </p:cNvPr>
          <p:cNvCxnSpPr>
            <a:cxnSpLocks/>
          </p:cNvCxnSpPr>
          <p:nvPr/>
        </p:nvCxnSpPr>
        <p:spPr>
          <a:xfrm flipH="1">
            <a:off x="8060175" y="5582559"/>
            <a:ext cx="4858" cy="4227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FB24BB6-4379-4954-9E78-ECE2E9A42C91}"/>
              </a:ext>
            </a:extLst>
          </p:cNvPr>
          <p:cNvCxnSpPr>
            <a:cxnSpLocks/>
          </p:cNvCxnSpPr>
          <p:nvPr/>
        </p:nvCxnSpPr>
        <p:spPr>
          <a:xfrm flipH="1">
            <a:off x="3364853" y="5851687"/>
            <a:ext cx="534062" cy="20492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17DD0C9F-7645-40E6-B94E-868B5076BBEE}"/>
              </a:ext>
            </a:extLst>
          </p:cNvPr>
          <p:cNvSpPr txBox="1"/>
          <p:nvPr/>
        </p:nvSpPr>
        <p:spPr>
          <a:xfrm>
            <a:off x="3283986" y="5702384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F5E409D-303A-42E8-BFDF-1D01B415A076}"/>
              </a:ext>
            </a:extLst>
          </p:cNvPr>
          <p:cNvSpPr/>
          <p:nvPr/>
        </p:nvSpPr>
        <p:spPr>
          <a:xfrm>
            <a:off x="3877556" y="5779172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D758D8D2-DD36-4B95-AE96-08A136B5D4F8}"/>
              </a:ext>
            </a:extLst>
          </p:cNvPr>
          <p:cNvCxnSpPr>
            <a:cxnSpLocks/>
          </p:cNvCxnSpPr>
          <p:nvPr/>
        </p:nvCxnSpPr>
        <p:spPr>
          <a:xfrm>
            <a:off x="3901929" y="5830752"/>
            <a:ext cx="552035" cy="22887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04CE8637-8012-4DCC-9BC8-4B7C0DC078D5}"/>
              </a:ext>
            </a:extLst>
          </p:cNvPr>
          <p:cNvSpPr txBox="1"/>
          <p:nvPr/>
        </p:nvSpPr>
        <p:spPr>
          <a:xfrm>
            <a:off x="4174930" y="5729482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EEDA0F6-1C1B-474A-A0B6-F27A2BFFAC2E}"/>
              </a:ext>
            </a:extLst>
          </p:cNvPr>
          <p:cNvSpPr txBox="1"/>
          <p:nvPr/>
        </p:nvSpPr>
        <p:spPr>
          <a:xfrm>
            <a:off x="2313856" y="4560461"/>
            <a:ext cx="633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y=Null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FB5E1D2-E15B-48D0-BEB2-D6CE140E8168}"/>
              </a:ext>
            </a:extLst>
          </p:cNvPr>
          <p:cNvSpPr txBox="1"/>
          <p:nvPr/>
        </p:nvSpPr>
        <p:spPr>
          <a:xfrm>
            <a:off x="2952080" y="5005857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y=0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5130CBF-BE3C-4905-AD2D-3642191F0271}"/>
              </a:ext>
            </a:extLst>
          </p:cNvPr>
          <p:cNvSpPr txBox="1"/>
          <p:nvPr/>
        </p:nvSpPr>
        <p:spPr>
          <a:xfrm>
            <a:off x="2909874" y="5931615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y=01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A1978E8-41F9-43CE-85B0-4738DAD51347}"/>
              </a:ext>
            </a:extLst>
          </p:cNvPr>
          <p:cNvSpPr txBox="1"/>
          <p:nvPr/>
        </p:nvSpPr>
        <p:spPr>
          <a:xfrm>
            <a:off x="4941487" y="5136540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y=1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250A547-54F2-4A75-82C7-C6A55FDE65C4}"/>
              </a:ext>
            </a:extLst>
          </p:cNvPr>
          <p:cNvCxnSpPr>
            <a:cxnSpLocks/>
          </p:cNvCxnSpPr>
          <p:nvPr/>
        </p:nvCxnSpPr>
        <p:spPr>
          <a:xfrm flipH="1">
            <a:off x="5959749" y="5453602"/>
            <a:ext cx="652039" cy="211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70A00245-C122-46EF-A659-1E25E491C0C5}"/>
              </a:ext>
            </a:extLst>
          </p:cNvPr>
          <p:cNvSpPr/>
          <p:nvPr/>
        </p:nvSpPr>
        <p:spPr>
          <a:xfrm>
            <a:off x="6521189" y="5400465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35B58BD-7AFF-4E87-A4D6-A1915F4374D3}"/>
              </a:ext>
            </a:extLst>
          </p:cNvPr>
          <p:cNvSpPr txBox="1"/>
          <p:nvPr/>
        </p:nvSpPr>
        <p:spPr>
          <a:xfrm>
            <a:off x="5909779" y="5293982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0B32590B-F0AF-4C79-B439-47CEEA0A4C66}"/>
              </a:ext>
            </a:extLst>
          </p:cNvPr>
          <p:cNvCxnSpPr>
            <a:cxnSpLocks/>
          </p:cNvCxnSpPr>
          <p:nvPr/>
        </p:nvCxnSpPr>
        <p:spPr>
          <a:xfrm flipH="1">
            <a:off x="6595956" y="5518106"/>
            <a:ext cx="4858" cy="4227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F4E7AF3-FA71-4C93-9552-B872F34C6231}"/>
              </a:ext>
            </a:extLst>
          </p:cNvPr>
          <p:cNvSpPr txBox="1"/>
          <p:nvPr/>
        </p:nvSpPr>
        <p:spPr>
          <a:xfrm>
            <a:off x="6556629" y="5469127"/>
            <a:ext cx="766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D1475EB-8CF3-4B8E-B690-19B7FC4A9D5B}"/>
              </a:ext>
            </a:extLst>
          </p:cNvPr>
          <p:cNvSpPr txBox="1"/>
          <p:nvPr/>
        </p:nvSpPr>
        <p:spPr>
          <a:xfrm>
            <a:off x="5515941" y="5607762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y=10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F1F4393-30E0-4424-BDC0-535F8FC0CCAF}"/>
              </a:ext>
            </a:extLst>
          </p:cNvPr>
          <p:cNvSpPr txBox="1"/>
          <p:nvPr/>
        </p:nvSpPr>
        <p:spPr>
          <a:xfrm>
            <a:off x="6991258" y="5731310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y=11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04F1992F-FBFD-4476-99F8-1B0215DD2E3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2356" y="2143884"/>
                <a:ext cx="7441532" cy="4767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Proof.</a:t>
                </a:r>
                <a:r>
                  <a:rPr lang="en-US" sz="2400" kern="0" dirty="0">
                    <a:solidFill>
                      <a:srgbClr val="FFC000"/>
                    </a:solidFill>
                  </a:rPr>
                  <a:t>      </a:t>
                </a:r>
                <a:r>
                  <a:rPr lang="en-US" sz="2400" kern="0" dirty="0"/>
                  <a:t>Suppose </a:t>
                </a:r>
                <a:r>
                  <a:rPr lang="en-US" sz="24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4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4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4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4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400" kern="0" dirty="0"/>
                  <a:t>.</a:t>
                </a:r>
                <a:r>
                  <a:rPr lang="en-US" sz="2400" kern="0" dirty="0">
                    <a:solidFill>
                      <a:srgbClr val="92D050"/>
                    </a:solidFill>
                  </a:rPr>
                  <a:t> </a:t>
                </a:r>
                <a:endParaRPr lang="en-US" sz="2400" kern="0" dirty="0"/>
              </a:p>
            </p:txBody>
          </p:sp>
        </mc:Choice>
        <mc:Fallback xmlns="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04F1992F-FBFD-4476-99F8-1B0215DD2E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356" y="2143884"/>
                <a:ext cx="7441532" cy="476779"/>
              </a:xfrm>
              <a:prstGeom prst="rect">
                <a:avLst/>
              </a:prstGeom>
              <a:blipFill>
                <a:blip r:embed="rId5"/>
                <a:stretch>
                  <a:fillRect l="-1311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row: Right 72">
            <a:extLst>
              <a:ext uri="{FF2B5EF4-FFF2-40B4-BE49-F238E27FC236}">
                <a16:creationId xmlns:a16="http://schemas.microsoft.com/office/drawing/2014/main" id="{A608D3E4-7947-4342-AC57-290F6EBE1EB1}"/>
              </a:ext>
            </a:extLst>
          </p:cNvPr>
          <p:cNvSpPr/>
          <p:nvPr/>
        </p:nvSpPr>
        <p:spPr>
          <a:xfrm rot="10800000">
            <a:off x="1859631" y="2305429"/>
            <a:ext cx="264444" cy="1805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6415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C9280B-B514-49EF-BD54-4720DFC3FE6E}"/>
              </a:ext>
            </a:extLst>
          </p:cNvPr>
          <p:cNvSpPr txBox="1">
            <a:spLocks/>
          </p:cNvSpPr>
          <p:nvPr/>
        </p:nvSpPr>
        <p:spPr bwMode="auto">
          <a:xfrm>
            <a:off x="1859631" y="2774200"/>
            <a:ext cx="4931694" cy="10575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Algorithm M</a:t>
            </a:r>
            <a:r>
              <a:rPr lang="en-US" sz="1800" kern="0" baseline="-25000" dirty="0"/>
              <a:t>Q</a:t>
            </a:r>
            <a:r>
              <a:rPr lang="en-US" sz="1800" kern="0" dirty="0"/>
              <a:t>(x)</a:t>
            </a:r>
          </a:p>
          <a:p>
            <a:pPr marL="0" indent="0">
              <a:buNone/>
            </a:pPr>
            <a:r>
              <a:rPr lang="en-US" sz="1800" kern="0" dirty="0"/>
              <a:t>1. </a:t>
            </a:r>
            <a:r>
              <a:rPr lang="en-US" sz="1800" kern="0" dirty="0">
                <a:solidFill>
                  <a:srgbClr val="FF0000"/>
                </a:solidFill>
              </a:rPr>
              <a:t>guess a string y such that |y|≤p(|x|)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2. Evaluate R(x, y), and accept </a:t>
            </a:r>
            <a:r>
              <a:rPr lang="en-US" sz="1800" kern="0" dirty="0" err="1"/>
              <a:t>iff</a:t>
            </a:r>
            <a:r>
              <a:rPr lang="en-US" sz="1800" kern="0" dirty="0"/>
              <a:t> R(x, y) = 1.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701DF6D3-2631-4E6C-A127-02BD7A1E18ED}"/>
              </a:ext>
            </a:extLst>
          </p:cNvPr>
          <p:cNvSpPr/>
          <p:nvPr/>
        </p:nvSpPr>
        <p:spPr>
          <a:xfrm>
            <a:off x="3472494" y="4277548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26EFAE4-DD22-4387-B58A-71B889B02C12}"/>
              </a:ext>
            </a:extLst>
          </p:cNvPr>
          <p:cNvSpPr txBox="1"/>
          <p:nvPr/>
        </p:nvSpPr>
        <p:spPr>
          <a:xfrm>
            <a:off x="3745024" y="4508793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0</a:t>
            </a:r>
            <a:endParaRPr lang="en-US" sz="1200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0CB928-DC91-418E-A307-7B91161B7901}"/>
              </a:ext>
            </a:extLst>
          </p:cNvPr>
          <p:cNvSpPr txBox="1"/>
          <p:nvPr/>
        </p:nvSpPr>
        <p:spPr>
          <a:xfrm>
            <a:off x="2875147" y="4191842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7F512F3-F117-480B-88EA-BEAF2910C5D6}"/>
              </a:ext>
            </a:extLst>
          </p:cNvPr>
          <p:cNvSpPr/>
          <p:nvPr/>
        </p:nvSpPr>
        <p:spPr>
          <a:xfrm>
            <a:off x="2856287" y="4511967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B3011E4-2A59-4EC2-8F57-79ABC706AFFB}"/>
              </a:ext>
            </a:extLst>
          </p:cNvPr>
          <p:cNvSpPr/>
          <p:nvPr/>
        </p:nvSpPr>
        <p:spPr>
          <a:xfrm>
            <a:off x="3882414" y="4819218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3B1A5A9-BF1D-4A53-8D02-CEAE63CB4287}"/>
              </a:ext>
            </a:extLst>
          </p:cNvPr>
          <p:cNvSpPr/>
          <p:nvPr/>
        </p:nvSpPr>
        <p:spPr>
          <a:xfrm>
            <a:off x="7286908" y="5123422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EF04CE4-16A8-469C-BEA8-20DFD9D11B0E}"/>
              </a:ext>
            </a:extLst>
          </p:cNvPr>
          <p:cNvCxnSpPr>
            <a:cxnSpLocks/>
          </p:cNvCxnSpPr>
          <p:nvPr/>
        </p:nvCxnSpPr>
        <p:spPr>
          <a:xfrm>
            <a:off x="3586571" y="4369999"/>
            <a:ext cx="971638" cy="17640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DE8DA8D-0B5C-47E0-8CBE-83661E3DD346}"/>
              </a:ext>
            </a:extLst>
          </p:cNvPr>
          <p:cNvSpPr txBox="1"/>
          <p:nvPr/>
        </p:nvSpPr>
        <p:spPr>
          <a:xfrm>
            <a:off x="3964363" y="4215597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3FBEF86-B8E5-4B64-BBAD-7D7D8A091FD0}"/>
              </a:ext>
            </a:extLst>
          </p:cNvPr>
          <p:cNvSpPr/>
          <p:nvPr/>
        </p:nvSpPr>
        <p:spPr>
          <a:xfrm>
            <a:off x="4531235" y="4548686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4E39E18-88B8-4454-BE03-7FFF2D86F85F}"/>
              </a:ext>
            </a:extLst>
          </p:cNvPr>
          <p:cNvSpPr/>
          <p:nvPr/>
        </p:nvSpPr>
        <p:spPr>
          <a:xfrm>
            <a:off x="5915916" y="4851980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9CE36BB-C6E6-4BEA-A21B-31255B918BF7}"/>
              </a:ext>
            </a:extLst>
          </p:cNvPr>
          <p:cNvSpPr txBox="1"/>
          <p:nvPr/>
        </p:nvSpPr>
        <p:spPr>
          <a:xfrm>
            <a:off x="5028307" y="4456399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1</a:t>
            </a:r>
            <a:endParaRPr lang="en-US" sz="1200" baseline="-2500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2BD51A2-D7AA-43C9-9629-72529DA25A71}"/>
              </a:ext>
            </a:extLst>
          </p:cNvPr>
          <p:cNvSpPr/>
          <p:nvPr/>
        </p:nvSpPr>
        <p:spPr>
          <a:xfrm>
            <a:off x="7953128" y="5475530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0C1C6FC-7716-46CB-B5D0-218FC7F8030C}"/>
              </a:ext>
            </a:extLst>
          </p:cNvPr>
          <p:cNvCxnSpPr>
            <a:cxnSpLocks/>
          </p:cNvCxnSpPr>
          <p:nvPr/>
        </p:nvCxnSpPr>
        <p:spPr>
          <a:xfrm flipH="1">
            <a:off x="2970722" y="4371447"/>
            <a:ext cx="520274" cy="17496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CC5ACBA-4BB7-41A2-97D6-4475B6CE12FB}"/>
              </a:ext>
            </a:extLst>
          </p:cNvPr>
          <p:cNvCxnSpPr>
            <a:cxnSpLocks/>
          </p:cNvCxnSpPr>
          <p:nvPr/>
        </p:nvCxnSpPr>
        <p:spPr>
          <a:xfrm flipH="1">
            <a:off x="3995793" y="4620603"/>
            <a:ext cx="579858" cy="2271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57F29D6-276C-4DAF-8B1B-75CFCD07E03C}"/>
              </a:ext>
            </a:extLst>
          </p:cNvPr>
          <p:cNvCxnSpPr>
            <a:cxnSpLocks/>
          </p:cNvCxnSpPr>
          <p:nvPr/>
        </p:nvCxnSpPr>
        <p:spPr>
          <a:xfrm>
            <a:off x="4646029" y="4621542"/>
            <a:ext cx="1262262" cy="23550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1A8D454-8D98-4E51-8538-7E865B716B28}"/>
              </a:ext>
            </a:extLst>
          </p:cNvPr>
          <p:cNvCxnSpPr>
            <a:cxnSpLocks/>
          </p:cNvCxnSpPr>
          <p:nvPr/>
        </p:nvCxnSpPr>
        <p:spPr>
          <a:xfrm>
            <a:off x="6033883" y="4922487"/>
            <a:ext cx="1262267" cy="2449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B0863B-992E-4673-9FFA-478897FE700B}"/>
              </a:ext>
            </a:extLst>
          </p:cNvPr>
          <p:cNvCxnSpPr>
            <a:cxnSpLocks/>
          </p:cNvCxnSpPr>
          <p:nvPr/>
        </p:nvCxnSpPr>
        <p:spPr>
          <a:xfrm flipH="1">
            <a:off x="5270269" y="4942191"/>
            <a:ext cx="652039" cy="211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19A037A-1D46-423F-8D99-9200D175C4C6}"/>
              </a:ext>
            </a:extLst>
          </p:cNvPr>
          <p:cNvSpPr txBox="1"/>
          <p:nvPr/>
        </p:nvSpPr>
        <p:spPr>
          <a:xfrm>
            <a:off x="3324957" y="4751247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F9ECBBB-9B1B-4B6F-A750-1B015387B13E}"/>
              </a:ext>
            </a:extLst>
          </p:cNvPr>
          <p:cNvCxnSpPr>
            <a:cxnSpLocks/>
          </p:cNvCxnSpPr>
          <p:nvPr/>
        </p:nvCxnSpPr>
        <p:spPr>
          <a:xfrm flipH="1">
            <a:off x="3348353" y="4918500"/>
            <a:ext cx="534062" cy="20492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E859F31-6378-4E51-80D1-5E136CFEA401}"/>
              </a:ext>
            </a:extLst>
          </p:cNvPr>
          <p:cNvCxnSpPr>
            <a:cxnSpLocks/>
            <a:stCxn id="25" idx="4"/>
          </p:cNvCxnSpPr>
          <p:nvPr/>
        </p:nvCxnSpPr>
        <p:spPr>
          <a:xfrm flipH="1">
            <a:off x="3934953" y="4924807"/>
            <a:ext cx="4858" cy="4227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F74D8CC-9E9B-48C4-9EAF-AA68841CBFCB}"/>
              </a:ext>
            </a:extLst>
          </p:cNvPr>
          <p:cNvSpPr txBox="1"/>
          <p:nvPr/>
        </p:nvSpPr>
        <p:spPr>
          <a:xfrm>
            <a:off x="3879472" y="4941940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3663B3A-799D-4A16-8BF9-BE8977FA621F}"/>
              </a:ext>
            </a:extLst>
          </p:cNvPr>
          <p:cNvSpPr txBox="1"/>
          <p:nvPr/>
        </p:nvSpPr>
        <p:spPr>
          <a:xfrm>
            <a:off x="5214116" y="4804897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C4FE696-F403-41A3-8C57-44C5AC8660F0}"/>
              </a:ext>
            </a:extLst>
          </p:cNvPr>
          <p:cNvSpPr txBox="1"/>
          <p:nvPr/>
        </p:nvSpPr>
        <p:spPr>
          <a:xfrm>
            <a:off x="6355186" y="4767949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F9FB864-BF10-460B-8795-C3CFD9A2A2CA}"/>
              </a:ext>
            </a:extLst>
          </p:cNvPr>
          <p:cNvCxnSpPr>
            <a:cxnSpLocks/>
          </p:cNvCxnSpPr>
          <p:nvPr/>
        </p:nvCxnSpPr>
        <p:spPr>
          <a:xfrm flipH="1">
            <a:off x="3355264" y="5350276"/>
            <a:ext cx="579858" cy="2271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3D23F192-F087-4DB5-8616-5A199E407D6D}"/>
              </a:ext>
            </a:extLst>
          </p:cNvPr>
          <p:cNvSpPr txBox="1"/>
          <p:nvPr/>
        </p:nvSpPr>
        <p:spPr>
          <a:xfrm>
            <a:off x="3161260" y="5198531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0</a:t>
            </a:r>
            <a:endParaRPr lang="en-US" sz="1200" baseline="-25000" dirty="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295A3F6-A19D-4AB2-B142-3D482C87BAE6}"/>
              </a:ext>
            </a:extLst>
          </p:cNvPr>
          <p:cNvCxnSpPr>
            <a:cxnSpLocks/>
          </p:cNvCxnSpPr>
          <p:nvPr/>
        </p:nvCxnSpPr>
        <p:spPr>
          <a:xfrm flipH="1">
            <a:off x="3934953" y="5368900"/>
            <a:ext cx="4858" cy="4227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0AD4FA3-1E12-442B-A4D7-1DAFEA48E9F2}"/>
              </a:ext>
            </a:extLst>
          </p:cNvPr>
          <p:cNvSpPr txBox="1"/>
          <p:nvPr/>
        </p:nvSpPr>
        <p:spPr>
          <a:xfrm>
            <a:off x="3911074" y="5407527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1</a:t>
            </a:r>
            <a:endParaRPr lang="en-US" sz="1200" baseline="-250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C2D50A9-93C9-4E62-B4D3-6C0DD3F9478D}"/>
              </a:ext>
            </a:extLst>
          </p:cNvPr>
          <p:cNvCxnSpPr>
            <a:cxnSpLocks/>
          </p:cNvCxnSpPr>
          <p:nvPr/>
        </p:nvCxnSpPr>
        <p:spPr>
          <a:xfrm flipH="1">
            <a:off x="6630180" y="5221969"/>
            <a:ext cx="652039" cy="211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5C1186E-153E-4167-A690-5654E92E616F}"/>
              </a:ext>
            </a:extLst>
          </p:cNvPr>
          <p:cNvSpPr txBox="1"/>
          <p:nvPr/>
        </p:nvSpPr>
        <p:spPr>
          <a:xfrm>
            <a:off x="6352094" y="5102346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0</a:t>
            </a:r>
            <a:endParaRPr lang="en-US" sz="1200" baseline="-25000" dirty="0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1E1A4A3-EA95-475C-B7DB-94532E4EF1F8}"/>
              </a:ext>
            </a:extLst>
          </p:cNvPr>
          <p:cNvCxnSpPr>
            <a:cxnSpLocks/>
          </p:cNvCxnSpPr>
          <p:nvPr/>
        </p:nvCxnSpPr>
        <p:spPr>
          <a:xfrm>
            <a:off x="7401702" y="5200569"/>
            <a:ext cx="608823" cy="26326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A3E80750-B07C-467C-8783-E5F04FA05326}"/>
              </a:ext>
            </a:extLst>
          </p:cNvPr>
          <p:cNvSpPr txBox="1"/>
          <p:nvPr/>
        </p:nvSpPr>
        <p:spPr>
          <a:xfrm>
            <a:off x="7574236" y="5060031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1</a:t>
            </a:r>
            <a:endParaRPr lang="en-US" sz="1200" baseline="-25000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4032425-EA51-4313-9C83-7C3A272E48D8}"/>
              </a:ext>
            </a:extLst>
          </p:cNvPr>
          <p:cNvCxnSpPr>
            <a:cxnSpLocks/>
          </p:cNvCxnSpPr>
          <p:nvPr/>
        </p:nvCxnSpPr>
        <p:spPr>
          <a:xfrm flipH="1">
            <a:off x="7292134" y="5546026"/>
            <a:ext cx="652039" cy="211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9031A017-04FB-4AC2-98CD-BD32C08B7F69}"/>
              </a:ext>
            </a:extLst>
          </p:cNvPr>
          <p:cNvSpPr txBox="1"/>
          <p:nvPr/>
        </p:nvSpPr>
        <p:spPr>
          <a:xfrm>
            <a:off x="7279001" y="5407526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38B139B-F02F-413A-B3BE-FDAE620BC3A5}"/>
              </a:ext>
            </a:extLst>
          </p:cNvPr>
          <p:cNvSpPr txBox="1"/>
          <p:nvPr/>
        </p:nvSpPr>
        <p:spPr>
          <a:xfrm>
            <a:off x="8067922" y="5592811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625BDBF-93C5-4C2A-9EA9-6A6CEA20AE04}"/>
              </a:ext>
            </a:extLst>
          </p:cNvPr>
          <p:cNvCxnSpPr>
            <a:cxnSpLocks/>
          </p:cNvCxnSpPr>
          <p:nvPr/>
        </p:nvCxnSpPr>
        <p:spPr>
          <a:xfrm flipH="1">
            <a:off x="8060175" y="5582559"/>
            <a:ext cx="4858" cy="4227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FB24BB6-4379-4954-9E78-ECE2E9A42C91}"/>
              </a:ext>
            </a:extLst>
          </p:cNvPr>
          <p:cNvCxnSpPr>
            <a:cxnSpLocks/>
          </p:cNvCxnSpPr>
          <p:nvPr/>
        </p:nvCxnSpPr>
        <p:spPr>
          <a:xfrm flipH="1">
            <a:off x="3364853" y="5851687"/>
            <a:ext cx="534062" cy="20492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17DD0C9F-7645-40E6-B94E-868B5076BBEE}"/>
              </a:ext>
            </a:extLst>
          </p:cNvPr>
          <p:cNvSpPr txBox="1"/>
          <p:nvPr/>
        </p:nvSpPr>
        <p:spPr>
          <a:xfrm>
            <a:off x="3283986" y="5702384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F5E409D-303A-42E8-BFDF-1D01B415A076}"/>
              </a:ext>
            </a:extLst>
          </p:cNvPr>
          <p:cNvSpPr/>
          <p:nvPr/>
        </p:nvSpPr>
        <p:spPr>
          <a:xfrm>
            <a:off x="3877556" y="5779172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D758D8D2-DD36-4B95-AE96-08A136B5D4F8}"/>
              </a:ext>
            </a:extLst>
          </p:cNvPr>
          <p:cNvCxnSpPr>
            <a:cxnSpLocks/>
          </p:cNvCxnSpPr>
          <p:nvPr/>
        </p:nvCxnSpPr>
        <p:spPr>
          <a:xfrm>
            <a:off x="3901929" y="5830752"/>
            <a:ext cx="552035" cy="22887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04CE8637-8012-4DCC-9BC8-4B7C0DC078D5}"/>
              </a:ext>
            </a:extLst>
          </p:cNvPr>
          <p:cNvSpPr txBox="1"/>
          <p:nvPr/>
        </p:nvSpPr>
        <p:spPr>
          <a:xfrm>
            <a:off x="4174930" y="5729482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EEDA0F6-1C1B-474A-A0B6-F27A2BFFAC2E}"/>
              </a:ext>
            </a:extLst>
          </p:cNvPr>
          <p:cNvSpPr txBox="1"/>
          <p:nvPr/>
        </p:nvSpPr>
        <p:spPr>
          <a:xfrm>
            <a:off x="2313856" y="4560461"/>
            <a:ext cx="633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y=Null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FB5E1D2-E15B-48D0-BEB2-D6CE140E8168}"/>
              </a:ext>
            </a:extLst>
          </p:cNvPr>
          <p:cNvSpPr txBox="1"/>
          <p:nvPr/>
        </p:nvSpPr>
        <p:spPr>
          <a:xfrm>
            <a:off x="2952080" y="5005857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y=0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5130CBF-BE3C-4905-AD2D-3642191F0271}"/>
              </a:ext>
            </a:extLst>
          </p:cNvPr>
          <p:cNvSpPr txBox="1"/>
          <p:nvPr/>
        </p:nvSpPr>
        <p:spPr>
          <a:xfrm>
            <a:off x="2909874" y="5931615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y=01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A1978E8-41F9-43CE-85B0-4738DAD51347}"/>
              </a:ext>
            </a:extLst>
          </p:cNvPr>
          <p:cNvSpPr txBox="1"/>
          <p:nvPr/>
        </p:nvSpPr>
        <p:spPr>
          <a:xfrm>
            <a:off x="4941487" y="5136540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y=1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250A547-54F2-4A75-82C7-C6A55FDE65C4}"/>
              </a:ext>
            </a:extLst>
          </p:cNvPr>
          <p:cNvCxnSpPr>
            <a:cxnSpLocks/>
          </p:cNvCxnSpPr>
          <p:nvPr/>
        </p:nvCxnSpPr>
        <p:spPr>
          <a:xfrm flipH="1">
            <a:off x="5959749" y="5453602"/>
            <a:ext cx="652039" cy="211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70A00245-C122-46EF-A659-1E25E491C0C5}"/>
              </a:ext>
            </a:extLst>
          </p:cNvPr>
          <p:cNvSpPr/>
          <p:nvPr/>
        </p:nvSpPr>
        <p:spPr>
          <a:xfrm>
            <a:off x="6521189" y="5400465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35B58BD-7AFF-4E87-A4D6-A1915F4374D3}"/>
              </a:ext>
            </a:extLst>
          </p:cNvPr>
          <p:cNvSpPr txBox="1"/>
          <p:nvPr/>
        </p:nvSpPr>
        <p:spPr>
          <a:xfrm>
            <a:off x="5909779" y="5293982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0B32590B-F0AF-4C79-B439-47CEEA0A4C66}"/>
              </a:ext>
            </a:extLst>
          </p:cNvPr>
          <p:cNvCxnSpPr>
            <a:cxnSpLocks/>
          </p:cNvCxnSpPr>
          <p:nvPr/>
        </p:nvCxnSpPr>
        <p:spPr>
          <a:xfrm flipH="1">
            <a:off x="6595956" y="5518106"/>
            <a:ext cx="4858" cy="4227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F4E7AF3-FA71-4C93-9552-B872F34C6231}"/>
              </a:ext>
            </a:extLst>
          </p:cNvPr>
          <p:cNvSpPr txBox="1"/>
          <p:nvPr/>
        </p:nvSpPr>
        <p:spPr>
          <a:xfrm>
            <a:off x="6556629" y="5469127"/>
            <a:ext cx="766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D1475EB-8CF3-4B8E-B690-19B7FC4A9D5B}"/>
              </a:ext>
            </a:extLst>
          </p:cNvPr>
          <p:cNvSpPr txBox="1"/>
          <p:nvPr/>
        </p:nvSpPr>
        <p:spPr>
          <a:xfrm>
            <a:off x="5515941" y="5607762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y=10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F1F4393-30E0-4424-BDC0-535F8FC0CCAF}"/>
              </a:ext>
            </a:extLst>
          </p:cNvPr>
          <p:cNvSpPr txBox="1"/>
          <p:nvPr/>
        </p:nvSpPr>
        <p:spPr>
          <a:xfrm>
            <a:off x="6991258" y="5731310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y=11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04F1992F-FBFD-4476-99F8-1B0215DD2E3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2356" y="2143884"/>
                <a:ext cx="7441532" cy="4767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Proof.</a:t>
                </a:r>
                <a:r>
                  <a:rPr lang="en-US" sz="2400" kern="0" dirty="0">
                    <a:solidFill>
                      <a:srgbClr val="FFC000"/>
                    </a:solidFill>
                  </a:rPr>
                  <a:t>      </a:t>
                </a:r>
                <a:r>
                  <a:rPr lang="en-US" sz="2400" kern="0" dirty="0"/>
                  <a:t>Suppose </a:t>
                </a:r>
                <a:r>
                  <a:rPr lang="en-US" sz="24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4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4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4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4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400" kern="0" dirty="0"/>
                  <a:t>.</a:t>
                </a:r>
                <a:r>
                  <a:rPr lang="en-US" sz="2400" kern="0" dirty="0">
                    <a:solidFill>
                      <a:srgbClr val="92D050"/>
                    </a:solidFill>
                  </a:rPr>
                  <a:t> </a:t>
                </a:r>
                <a:endParaRPr lang="en-US" sz="2400" kern="0" dirty="0"/>
              </a:p>
            </p:txBody>
          </p:sp>
        </mc:Choice>
        <mc:Fallback xmlns="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04F1992F-FBFD-4476-99F8-1B0215DD2E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356" y="2143884"/>
                <a:ext cx="7441532" cy="476779"/>
              </a:xfrm>
              <a:prstGeom prst="rect">
                <a:avLst/>
              </a:prstGeom>
              <a:blipFill>
                <a:blip r:embed="rId5"/>
                <a:stretch>
                  <a:fillRect l="-1311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row: Right 72">
            <a:extLst>
              <a:ext uri="{FF2B5EF4-FFF2-40B4-BE49-F238E27FC236}">
                <a16:creationId xmlns:a16="http://schemas.microsoft.com/office/drawing/2014/main" id="{A608D3E4-7947-4342-AC57-290F6EBE1EB1}"/>
              </a:ext>
            </a:extLst>
          </p:cNvPr>
          <p:cNvSpPr/>
          <p:nvPr/>
        </p:nvSpPr>
        <p:spPr>
          <a:xfrm rot="10800000">
            <a:off x="1859631" y="2305429"/>
            <a:ext cx="264444" cy="1805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BBC8F4-7581-4B8A-8E1C-E53F31A3EC0D}"/>
              </a:ext>
            </a:extLst>
          </p:cNvPr>
          <p:cNvSpPr txBox="1"/>
          <p:nvPr/>
        </p:nvSpPr>
        <p:spPr>
          <a:xfrm>
            <a:off x="308706" y="5079155"/>
            <a:ext cx="22204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FFC000"/>
                </a:solidFill>
              </a:rPr>
              <a:t>q</a:t>
            </a:r>
            <a:r>
              <a:rPr lang="en-US" sz="1600" baseline="-25000" dirty="0">
                <a:solidFill>
                  <a:srgbClr val="FFC000"/>
                </a:solidFill>
              </a:rPr>
              <a:t>b1</a:t>
            </a:r>
            <a:r>
              <a:rPr lang="en-US" sz="1600" dirty="0"/>
              <a:t>, _) = (</a:t>
            </a:r>
            <a:r>
              <a:rPr lang="en-US" sz="1600" dirty="0" err="1">
                <a:solidFill>
                  <a:srgbClr val="FF0000"/>
                </a:solidFill>
              </a:rPr>
              <a:t>q</a:t>
            </a:r>
            <a:r>
              <a:rPr lang="en-US" sz="1600" baseline="-25000" dirty="0" err="1">
                <a:solidFill>
                  <a:srgbClr val="FF0000"/>
                </a:solidFill>
              </a:rPr>
              <a:t>s</a:t>
            </a:r>
            <a:r>
              <a:rPr lang="en-US" sz="1600" dirty="0"/>
              <a:t>, _, -);</a:t>
            </a:r>
          </a:p>
          <a:p>
            <a:r>
              <a:rPr lang="el-GR" sz="1600" dirty="0"/>
              <a:t>δ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FFC000"/>
                </a:solidFill>
              </a:rPr>
              <a:t>q</a:t>
            </a:r>
            <a:r>
              <a:rPr lang="en-US" sz="1600" baseline="-25000" dirty="0">
                <a:solidFill>
                  <a:srgbClr val="FFC000"/>
                </a:solidFill>
              </a:rPr>
              <a:t>b1</a:t>
            </a:r>
            <a:r>
              <a:rPr lang="en-US" sz="1600" dirty="0"/>
              <a:t>, _) = (</a:t>
            </a:r>
            <a:r>
              <a:rPr lang="en-US" sz="1600" dirty="0">
                <a:solidFill>
                  <a:srgbClr val="00B0F0"/>
                </a:solidFill>
              </a:rPr>
              <a:t>q</a:t>
            </a:r>
            <a:r>
              <a:rPr lang="en-US" sz="1600" baseline="-25000" dirty="0">
                <a:solidFill>
                  <a:srgbClr val="00B0F0"/>
                </a:solidFill>
              </a:rPr>
              <a:t>b2</a:t>
            </a:r>
            <a:r>
              <a:rPr lang="en-US" sz="1600" dirty="0"/>
              <a:t>, _, -);</a:t>
            </a:r>
          </a:p>
          <a:p>
            <a:r>
              <a:rPr lang="el-GR" sz="1600" dirty="0"/>
              <a:t>δ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00B0F0"/>
                </a:solidFill>
              </a:rPr>
              <a:t>q</a:t>
            </a:r>
            <a:r>
              <a:rPr lang="en-US" sz="1600" baseline="-25000" dirty="0">
                <a:solidFill>
                  <a:srgbClr val="00B0F0"/>
                </a:solidFill>
              </a:rPr>
              <a:t>b2</a:t>
            </a:r>
            <a:r>
              <a:rPr lang="en-US" sz="1600" dirty="0"/>
              <a:t>, _) = (</a:t>
            </a:r>
            <a:r>
              <a:rPr lang="en-US" sz="1600" dirty="0">
                <a:solidFill>
                  <a:srgbClr val="FFC000"/>
                </a:solidFill>
              </a:rPr>
              <a:t>q</a:t>
            </a:r>
            <a:r>
              <a:rPr lang="en-US" sz="1600" baseline="-25000" dirty="0">
                <a:solidFill>
                  <a:srgbClr val="FFC000"/>
                </a:solidFill>
              </a:rPr>
              <a:t>b1</a:t>
            </a:r>
            <a:r>
              <a:rPr lang="en-US" sz="1600" dirty="0"/>
              <a:t>, 0, R);</a:t>
            </a:r>
          </a:p>
          <a:p>
            <a:r>
              <a:rPr lang="el-GR" sz="1600" dirty="0"/>
              <a:t>δ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00B0F0"/>
                </a:solidFill>
              </a:rPr>
              <a:t>q</a:t>
            </a:r>
            <a:r>
              <a:rPr lang="en-US" sz="1600" baseline="-25000" dirty="0">
                <a:solidFill>
                  <a:srgbClr val="00B0F0"/>
                </a:solidFill>
              </a:rPr>
              <a:t>b2</a:t>
            </a:r>
            <a:r>
              <a:rPr lang="en-US" sz="1600" dirty="0"/>
              <a:t>, _) = (</a:t>
            </a:r>
            <a:r>
              <a:rPr lang="en-US" sz="1600" dirty="0">
                <a:solidFill>
                  <a:srgbClr val="FFC000"/>
                </a:solidFill>
              </a:rPr>
              <a:t>q</a:t>
            </a:r>
            <a:r>
              <a:rPr lang="en-US" sz="1600" baseline="-25000" dirty="0">
                <a:solidFill>
                  <a:srgbClr val="FFC000"/>
                </a:solidFill>
              </a:rPr>
              <a:t>b1</a:t>
            </a:r>
            <a:r>
              <a:rPr lang="en-US" sz="1600" dirty="0"/>
              <a:t>, 1, R);</a:t>
            </a:r>
          </a:p>
        </p:txBody>
      </p:sp>
    </p:spTree>
    <p:extLst>
      <p:ext uri="{BB962C8B-B14F-4D97-AF65-F5344CB8AC3E}">
        <p14:creationId xmlns:p14="http://schemas.microsoft.com/office/powerpoint/2010/main" val="23187951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C9280B-B514-49EF-BD54-4720DFC3FE6E}"/>
              </a:ext>
            </a:extLst>
          </p:cNvPr>
          <p:cNvSpPr txBox="1">
            <a:spLocks/>
          </p:cNvSpPr>
          <p:nvPr/>
        </p:nvSpPr>
        <p:spPr bwMode="auto">
          <a:xfrm>
            <a:off x="1859631" y="2774200"/>
            <a:ext cx="4931694" cy="10575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Algorithm M</a:t>
            </a:r>
            <a:r>
              <a:rPr lang="en-US" sz="1800" kern="0" baseline="-25000" dirty="0"/>
              <a:t>Q</a:t>
            </a:r>
            <a:r>
              <a:rPr lang="en-US" sz="1800" kern="0" dirty="0"/>
              <a:t>(x)</a:t>
            </a:r>
          </a:p>
          <a:p>
            <a:pPr marL="0" indent="0">
              <a:buNone/>
            </a:pPr>
            <a:r>
              <a:rPr lang="en-US" sz="1800" kern="0" dirty="0"/>
              <a:t>1. </a:t>
            </a:r>
            <a:r>
              <a:rPr lang="en-US" sz="1800" kern="0" dirty="0">
                <a:solidFill>
                  <a:srgbClr val="FF0000"/>
                </a:solidFill>
              </a:rPr>
              <a:t>guess a string y such that |y|≤p(|x|)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2. Evaluate R(x, y), and accept </a:t>
            </a:r>
            <a:r>
              <a:rPr lang="en-US" sz="1800" kern="0" dirty="0" err="1"/>
              <a:t>iff</a:t>
            </a:r>
            <a:r>
              <a:rPr lang="en-US" sz="1800" kern="0" dirty="0"/>
              <a:t> R(x, y) = 1.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701DF6D3-2631-4E6C-A127-02BD7A1E18ED}"/>
              </a:ext>
            </a:extLst>
          </p:cNvPr>
          <p:cNvSpPr/>
          <p:nvPr/>
        </p:nvSpPr>
        <p:spPr>
          <a:xfrm>
            <a:off x="3472494" y="4277548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26EFAE4-DD22-4387-B58A-71B889B02C12}"/>
              </a:ext>
            </a:extLst>
          </p:cNvPr>
          <p:cNvSpPr txBox="1"/>
          <p:nvPr/>
        </p:nvSpPr>
        <p:spPr>
          <a:xfrm>
            <a:off x="3745024" y="4508793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0</a:t>
            </a:r>
            <a:endParaRPr lang="en-US" sz="1200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0CB928-DC91-418E-A307-7B91161B7901}"/>
              </a:ext>
            </a:extLst>
          </p:cNvPr>
          <p:cNvSpPr txBox="1"/>
          <p:nvPr/>
        </p:nvSpPr>
        <p:spPr>
          <a:xfrm>
            <a:off x="2875147" y="4191842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7F512F3-F117-480B-88EA-BEAF2910C5D6}"/>
              </a:ext>
            </a:extLst>
          </p:cNvPr>
          <p:cNvSpPr/>
          <p:nvPr/>
        </p:nvSpPr>
        <p:spPr>
          <a:xfrm>
            <a:off x="2856287" y="4511967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B3011E4-2A59-4EC2-8F57-79ABC706AFFB}"/>
              </a:ext>
            </a:extLst>
          </p:cNvPr>
          <p:cNvSpPr/>
          <p:nvPr/>
        </p:nvSpPr>
        <p:spPr>
          <a:xfrm>
            <a:off x="3882414" y="4819218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3B1A5A9-BF1D-4A53-8D02-CEAE63CB4287}"/>
              </a:ext>
            </a:extLst>
          </p:cNvPr>
          <p:cNvSpPr/>
          <p:nvPr/>
        </p:nvSpPr>
        <p:spPr>
          <a:xfrm>
            <a:off x="7286908" y="5123422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EF04CE4-16A8-469C-BEA8-20DFD9D11B0E}"/>
              </a:ext>
            </a:extLst>
          </p:cNvPr>
          <p:cNvCxnSpPr>
            <a:cxnSpLocks/>
          </p:cNvCxnSpPr>
          <p:nvPr/>
        </p:nvCxnSpPr>
        <p:spPr>
          <a:xfrm>
            <a:off x="3586571" y="4369999"/>
            <a:ext cx="971638" cy="17640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DE8DA8D-0B5C-47E0-8CBE-83661E3DD346}"/>
              </a:ext>
            </a:extLst>
          </p:cNvPr>
          <p:cNvSpPr txBox="1"/>
          <p:nvPr/>
        </p:nvSpPr>
        <p:spPr>
          <a:xfrm>
            <a:off x="3964363" y="4215597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3FBEF86-B8E5-4B64-BBAD-7D7D8A091FD0}"/>
              </a:ext>
            </a:extLst>
          </p:cNvPr>
          <p:cNvSpPr/>
          <p:nvPr/>
        </p:nvSpPr>
        <p:spPr>
          <a:xfrm>
            <a:off x="4531235" y="4548686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4E39E18-88B8-4454-BE03-7FFF2D86F85F}"/>
              </a:ext>
            </a:extLst>
          </p:cNvPr>
          <p:cNvSpPr/>
          <p:nvPr/>
        </p:nvSpPr>
        <p:spPr>
          <a:xfrm>
            <a:off x="5915916" y="4851980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9CE36BB-C6E6-4BEA-A21B-31255B918BF7}"/>
              </a:ext>
            </a:extLst>
          </p:cNvPr>
          <p:cNvSpPr txBox="1"/>
          <p:nvPr/>
        </p:nvSpPr>
        <p:spPr>
          <a:xfrm>
            <a:off x="5028307" y="4456399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1</a:t>
            </a:r>
            <a:endParaRPr lang="en-US" sz="1200" baseline="-2500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2BD51A2-D7AA-43C9-9629-72529DA25A71}"/>
              </a:ext>
            </a:extLst>
          </p:cNvPr>
          <p:cNvSpPr/>
          <p:nvPr/>
        </p:nvSpPr>
        <p:spPr>
          <a:xfrm>
            <a:off x="7953128" y="5475530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0C1C6FC-7716-46CB-B5D0-218FC7F8030C}"/>
              </a:ext>
            </a:extLst>
          </p:cNvPr>
          <p:cNvCxnSpPr>
            <a:cxnSpLocks/>
          </p:cNvCxnSpPr>
          <p:nvPr/>
        </p:nvCxnSpPr>
        <p:spPr>
          <a:xfrm flipH="1">
            <a:off x="2970722" y="4371447"/>
            <a:ext cx="520274" cy="17496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CC5ACBA-4BB7-41A2-97D6-4475B6CE12FB}"/>
              </a:ext>
            </a:extLst>
          </p:cNvPr>
          <p:cNvCxnSpPr>
            <a:cxnSpLocks/>
          </p:cNvCxnSpPr>
          <p:nvPr/>
        </p:nvCxnSpPr>
        <p:spPr>
          <a:xfrm flipH="1">
            <a:off x="3995793" y="4620603"/>
            <a:ext cx="579858" cy="2271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57F29D6-276C-4DAF-8B1B-75CFCD07E03C}"/>
              </a:ext>
            </a:extLst>
          </p:cNvPr>
          <p:cNvCxnSpPr>
            <a:cxnSpLocks/>
          </p:cNvCxnSpPr>
          <p:nvPr/>
        </p:nvCxnSpPr>
        <p:spPr>
          <a:xfrm>
            <a:off x="4646029" y="4621542"/>
            <a:ext cx="1262262" cy="23550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1A8D454-8D98-4E51-8538-7E865B716B28}"/>
              </a:ext>
            </a:extLst>
          </p:cNvPr>
          <p:cNvCxnSpPr>
            <a:cxnSpLocks/>
          </p:cNvCxnSpPr>
          <p:nvPr/>
        </p:nvCxnSpPr>
        <p:spPr>
          <a:xfrm>
            <a:off x="6033883" y="4922487"/>
            <a:ext cx="1262267" cy="2449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B0863B-992E-4673-9FFA-478897FE700B}"/>
              </a:ext>
            </a:extLst>
          </p:cNvPr>
          <p:cNvCxnSpPr>
            <a:cxnSpLocks/>
          </p:cNvCxnSpPr>
          <p:nvPr/>
        </p:nvCxnSpPr>
        <p:spPr>
          <a:xfrm flipH="1">
            <a:off x="5270269" y="4942191"/>
            <a:ext cx="652039" cy="211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19A037A-1D46-423F-8D99-9200D175C4C6}"/>
              </a:ext>
            </a:extLst>
          </p:cNvPr>
          <p:cNvSpPr txBox="1"/>
          <p:nvPr/>
        </p:nvSpPr>
        <p:spPr>
          <a:xfrm>
            <a:off x="3324957" y="4751247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F9ECBBB-9B1B-4B6F-A750-1B015387B13E}"/>
              </a:ext>
            </a:extLst>
          </p:cNvPr>
          <p:cNvCxnSpPr>
            <a:cxnSpLocks/>
          </p:cNvCxnSpPr>
          <p:nvPr/>
        </p:nvCxnSpPr>
        <p:spPr>
          <a:xfrm flipH="1">
            <a:off x="3348353" y="4918500"/>
            <a:ext cx="534062" cy="20492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E859F31-6378-4E51-80D1-5E136CFEA401}"/>
              </a:ext>
            </a:extLst>
          </p:cNvPr>
          <p:cNvCxnSpPr>
            <a:cxnSpLocks/>
            <a:stCxn id="25" idx="4"/>
          </p:cNvCxnSpPr>
          <p:nvPr/>
        </p:nvCxnSpPr>
        <p:spPr>
          <a:xfrm flipH="1">
            <a:off x="3934953" y="4924807"/>
            <a:ext cx="4858" cy="4227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F74D8CC-9E9B-48C4-9EAF-AA68841CBFCB}"/>
              </a:ext>
            </a:extLst>
          </p:cNvPr>
          <p:cNvSpPr txBox="1"/>
          <p:nvPr/>
        </p:nvSpPr>
        <p:spPr>
          <a:xfrm>
            <a:off x="3879472" y="4941940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3663B3A-799D-4A16-8BF9-BE8977FA621F}"/>
              </a:ext>
            </a:extLst>
          </p:cNvPr>
          <p:cNvSpPr txBox="1"/>
          <p:nvPr/>
        </p:nvSpPr>
        <p:spPr>
          <a:xfrm>
            <a:off x="5214116" y="4804897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C4FE696-F403-41A3-8C57-44C5AC8660F0}"/>
              </a:ext>
            </a:extLst>
          </p:cNvPr>
          <p:cNvSpPr txBox="1"/>
          <p:nvPr/>
        </p:nvSpPr>
        <p:spPr>
          <a:xfrm>
            <a:off x="6355186" y="4767949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F9FB864-BF10-460B-8795-C3CFD9A2A2CA}"/>
              </a:ext>
            </a:extLst>
          </p:cNvPr>
          <p:cNvCxnSpPr>
            <a:cxnSpLocks/>
          </p:cNvCxnSpPr>
          <p:nvPr/>
        </p:nvCxnSpPr>
        <p:spPr>
          <a:xfrm flipH="1">
            <a:off x="3355264" y="5350276"/>
            <a:ext cx="579858" cy="2271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3D23F192-F087-4DB5-8616-5A199E407D6D}"/>
              </a:ext>
            </a:extLst>
          </p:cNvPr>
          <p:cNvSpPr txBox="1"/>
          <p:nvPr/>
        </p:nvSpPr>
        <p:spPr>
          <a:xfrm>
            <a:off x="3161260" y="5198531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0</a:t>
            </a:r>
            <a:endParaRPr lang="en-US" sz="1200" baseline="-25000" dirty="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295A3F6-A19D-4AB2-B142-3D482C87BAE6}"/>
              </a:ext>
            </a:extLst>
          </p:cNvPr>
          <p:cNvCxnSpPr>
            <a:cxnSpLocks/>
          </p:cNvCxnSpPr>
          <p:nvPr/>
        </p:nvCxnSpPr>
        <p:spPr>
          <a:xfrm flipH="1">
            <a:off x="3934953" y="5368900"/>
            <a:ext cx="4858" cy="4227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0AD4FA3-1E12-442B-A4D7-1DAFEA48E9F2}"/>
              </a:ext>
            </a:extLst>
          </p:cNvPr>
          <p:cNvSpPr txBox="1"/>
          <p:nvPr/>
        </p:nvSpPr>
        <p:spPr>
          <a:xfrm>
            <a:off x="3911074" y="5407527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1</a:t>
            </a:r>
            <a:endParaRPr lang="en-US" sz="1200" baseline="-250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C2D50A9-93C9-4E62-B4D3-6C0DD3F9478D}"/>
              </a:ext>
            </a:extLst>
          </p:cNvPr>
          <p:cNvCxnSpPr>
            <a:cxnSpLocks/>
          </p:cNvCxnSpPr>
          <p:nvPr/>
        </p:nvCxnSpPr>
        <p:spPr>
          <a:xfrm flipH="1">
            <a:off x="6630180" y="5221969"/>
            <a:ext cx="652039" cy="211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5C1186E-153E-4167-A690-5654E92E616F}"/>
              </a:ext>
            </a:extLst>
          </p:cNvPr>
          <p:cNvSpPr txBox="1"/>
          <p:nvPr/>
        </p:nvSpPr>
        <p:spPr>
          <a:xfrm>
            <a:off x="6352094" y="5102346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0</a:t>
            </a:r>
            <a:endParaRPr lang="en-US" sz="1200" baseline="-25000" dirty="0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1E1A4A3-EA95-475C-B7DB-94532E4EF1F8}"/>
              </a:ext>
            </a:extLst>
          </p:cNvPr>
          <p:cNvCxnSpPr>
            <a:cxnSpLocks/>
          </p:cNvCxnSpPr>
          <p:nvPr/>
        </p:nvCxnSpPr>
        <p:spPr>
          <a:xfrm>
            <a:off x="7401702" y="5200569"/>
            <a:ext cx="608823" cy="26326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A3E80750-B07C-467C-8783-E5F04FA05326}"/>
              </a:ext>
            </a:extLst>
          </p:cNvPr>
          <p:cNvSpPr txBox="1"/>
          <p:nvPr/>
        </p:nvSpPr>
        <p:spPr>
          <a:xfrm>
            <a:off x="7574236" y="5060031"/>
            <a:ext cx="67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write 1</a:t>
            </a:r>
            <a:endParaRPr lang="en-US" sz="1200" baseline="-25000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4032425-EA51-4313-9C83-7C3A272E48D8}"/>
              </a:ext>
            </a:extLst>
          </p:cNvPr>
          <p:cNvCxnSpPr>
            <a:cxnSpLocks/>
          </p:cNvCxnSpPr>
          <p:nvPr/>
        </p:nvCxnSpPr>
        <p:spPr>
          <a:xfrm flipH="1">
            <a:off x="7292134" y="5546026"/>
            <a:ext cx="652039" cy="211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9031A017-04FB-4AC2-98CD-BD32C08B7F69}"/>
              </a:ext>
            </a:extLst>
          </p:cNvPr>
          <p:cNvSpPr txBox="1"/>
          <p:nvPr/>
        </p:nvSpPr>
        <p:spPr>
          <a:xfrm>
            <a:off x="7279001" y="5407526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38B139B-F02F-413A-B3BE-FDAE620BC3A5}"/>
              </a:ext>
            </a:extLst>
          </p:cNvPr>
          <p:cNvSpPr txBox="1"/>
          <p:nvPr/>
        </p:nvSpPr>
        <p:spPr>
          <a:xfrm>
            <a:off x="8067922" y="5592811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625BDBF-93C5-4C2A-9EA9-6A6CEA20AE04}"/>
              </a:ext>
            </a:extLst>
          </p:cNvPr>
          <p:cNvCxnSpPr>
            <a:cxnSpLocks/>
          </p:cNvCxnSpPr>
          <p:nvPr/>
        </p:nvCxnSpPr>
        <p:spPr>
          <a:xfrm flipH="1">
            <a:off x="8060175" y="5582559"/>
            <a:ext cx="4858" cy="4227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FB24BB6-4379-4954-9E78-ECE2E9A42C91}"/>
              </a:ext>
            </a:extLst>
          </p:cNvPr>
          <p:cNvCxnSpPr>
            <a:cxnSpLocks/>
          </p:cNvCxnSpPr>
          <p:nvPr/>
        </p:nvCxnSpPr>
        <p:spPr>
          <a:xfrm flipH="1">
            <a:off x="3364853" y="5851687"/>
            <a:ext cx="534062" cy="20492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17DD0C9F-7645-40E6-B94E-868B5076BBEE}"/>
              </a:ext>
            </a:extLst>
          </p:cNvPr>
          <p:cNvSpPr txBox="1"/>
          <p:nvPr/>
        </p:nvSpPr>
        <p:spPr>
          <a:xfrm>
            <a:off x="3283986" y="5702384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F5E409D-303A-42E8-BFDF-1D01B415A076}"/>
              </a:ext>
            </a:extLst>
          </p:cNvPr>
          <p:cNvSpPr/>
          <p:nvPr/>
        </p:nvSpPr>
        <p:spPr>
          <a:xfrm>
            <a:off x="3877556" y="5779172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D758D8D2-DD36-4B95-AE96-08A136B5D4F8}"/>
              </a:ext>
            </a:extLst>
          </p:cNvPr>
          <p:cNvCxnSpPr>
            <a:cxnSpLocks/>
          </p:cNvCxnSpPr>
          <p:nvPr/>
        </p:nvCxnSpPr>
        <p:spPr>
          <a:xfrm>
            <a:off x="3901929" y="5830752"/>
            <a:ext cx="552035" cy="22887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04CE8637-8012-4DCC-9BC8-4B7C0DC078D5}"/>
              </a:ext>
            </a:extLst>
          </p:cNvPr>
          <p:cNvSpPr txBox="1"/>
          <p:nvPr/>
        </p:nvSpPr>
        <p:spPr>
          <a:xfrm>
            <a:off x="4174930" y="5729482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EEDA0F6-1C1B-474A-A0B6-F27A2BFFAC2E}"/>
              </a:ext>
            </a:extLst>
          </p:cNvPr>
          <p:cNvSpPr txBox="1"/>
          <p:nvPr/>
        </p:nvSpPr>
        <p:spPr>
          <a:xfrm>
            <a:off x="2313856" y="4560461"/>
            <a:ext cx="633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y=Null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FB5E1D2-E15B-48D0-BEB2-D6CE140E8168}"/>
              </a:ext>
            </a:extLst>
          </p:cNvPr>
          <p:cNvSpPr txBox="1"/>
          <p:nvPr/>
        </p:nvSpPr>
        <p:spPr>
          <a:xfrm>
            <a:off x="2952080" y="5005857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y=0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5130CBF-BE3C-4905-AD2D-3642191F0271}"/>
              </a:ext>
            </a:extLst>
          </p:cNvPr>
          <p:cNvSpPr txBox="1"/>
          <p:nvPr/>
        </p:nvSpPr>
        <p:spPr>
          <a:xfrm>
            <a:off x="2909874" y="5931615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y=01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A1978E8-41F9-43CE-85B0-4738DAD51347}"/>
              </a:ext>
            </a:extLst>
          </p:cNvPr>
          <p:cNvSpPr txBox="1"/>
          <p:nvPr/>
        </p:nvSpPr>
        <p:spPr>
          <a:xfrm>
            <a:off x="4941487" y="5136540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y=1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250A547-54F2-4A75-82C7-C6A55FDE65C4}"/>
              </a:ext>
            </a:extLst>
          </p:cNvPr>
          <p:cNvCxnSpPr>
            <a:cxnSpLocks/>
          </p:cNvCxnSpPr>
          <p:nvPr/>
        </p:nvCxnSpPr>
        <p:spPr>
          <a:xfrm flipH="1">
            <a:off x="5959749" y="5453602"/>
            <a:ext cx="652039" cy="211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70A00245-C122-46EF-A659-1E25E491C0C5}"/>
              </a:ext>
            </a:extLst>
          </p:cNvPr>
          <p:cNvSpPr/>
          <p:nvPr/>
        </p:nvSpPr>
        <p:spPr>
          <a:xfrm>
            <a:off x="6521189" y="5400465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35B58BD-7AFF-4E87-A4D6-A1915F4374D3}"/>
              </a:ext>
            </a:extLst>
          </p:cNvPr>
          <p:cNvSpPr txBox="1"/>
          <p:nvPr/>
        </p:nvSpPr>
        <p:spPr>
          <a:xfrm>
            <a:off x="5909779" y="5293982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stop</a:t>
            </a:r>
            <a:endParaRPr lang="en-US" sz="1200" baseline="-25000" dirty="0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0B32590B-F0AF-4C79-B439-47CEEA0A4C66}"/>
              </a:ext>
            </a:extLst>
          </p:cNvPr>
          <p:cNvCxnSpPr>
            <a:cxnSpLocks/>
          </p:cNvCxnSpPr>
          <p:nvPr/>
        </p:nvCxnSpPr>
        <p:spPr>
          <a:xfrm flipH="1">
            <a:off x="6595956" y="5518106"/>
            <a:ext cx="4858" cy="4227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F4E7AF3-FA71-4C93-9552-B872F34C6231}"/>
              </a:ext>
            </a:extLst>
          </p:cNvPr>
          <p:cNvSpPr txBox="1"/>
          <p:nvPr/>
        </p:nvSpPr>
        <p:spPr>
          <a:xfrm>
            <a:off x="6556629" y="5469127"/>
            <a:ext cx="766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continue</a:t>
            </a:r>
            <a:endParaRPr lang="en-US" sz="1200" baseline="-250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D1475EB-8CF3-4B8E-B690-19B7FC4A9D5B}"/>
              </a:ext>
            </a:extLst>
          </p:cNvPr>
          <p:cNvSpPr txBox="1"/>
          <p:nvPr/>
        </p:nvSpPr>
        <p:spPr>
          <a:xfrm>
            <a:off x="5515941" y="5607762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y=10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F1F4393-30E0-4424-BDC0-535F8FC0CCAF}"/>
              </a:ext>
            </a:extLst>
          </p:cNvPr>
          <p:cNvSpPr txBox="1"/>
          <p:nvPr/>
        </p:nvSpPr>
        <p:spPr>
          <a:xfrm>
            <a:off x="6991258" y="5731310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y=11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04F1992F-FBFD-4476-99F8-1B0215DD2E3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2356" y="2143884"/>
                <a:ext cx="7441532" cy="4767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Proof.</a:t>
                </a:r>
                <a:r>
                  <a:rPr lang="en-US" sz="2400" kern="0" dirty="0">
                    <a:solidFill>
                      <a:srgbClr val="FFC000"/>
                    </a:solidFill>
                  </a:rPr>
                  <a:t>      </a:t>
                </a:r>
                <a:r>
                  <a:rPr lang="en-US" sz="2400" kern="0" dirty="0"/>
                  <a:t>Suppose </a:t>
                </a:r>
                <a:r>
                  <a:rPr lang="en-US" sz="24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4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4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4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4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400" kern="0" dirty="0"/>
                  <a:t>.</a:t>
                </a:r>
                <a:r>
                  <a:rPr lang="en-US" sz="2400" kern="0" dirty="0">
                    <a:solidFill>
                      <a:srgbClr val="92D050"/>
                    </a:solidFill>
                  </a:rPr>
                  <a:t> </a:t>
                </a:r>
                <a:endParaRPr lang="en-US" sz="2400" kern="0" dirty="0"/>
              </a:p>
            </p:txBody>
          </p:sp>
        </mc:Choice>
        <mc:Fallback xmlns="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04F1992F-FBFD-4476-99F8-1B0215DD2E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356" y="2143884"/>
                <a:ext cx="7441532" cy="476779"/>
              </a:xfrm>
              <a:prstGeom prst="rect">
                <a:avLst/>
              </a:prstGeom>
              <a:blipFill>
                <a:blip r:embed="rId5"/>
                <a:stretch>
                  <a:fillRect l="-1311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row: Right 72">
            <a:extLst>
              <a:ext uri="{FF2B5EF4-FFF2-40B4-BE49-F238E27FC236}">
                <a16:creationId xmlns:a16="http://schemas.microsoft.com/office/drawing/2014/main" id="{A608D3E4-7947-4342-AC57-290F6EBE1EB1}"/>
              </a:ext>
            </a:extLst>
          </p:cNvPr>
          <p:cNvSpPr/>
          <p:nvPr/>
        </p:nvSpPr>
        <p:spPr>
          <a:xfrm rot="10800000">
            <a:off x="1859631" y="2305429"/>
            <a:ext cx="264444" cy="1805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CF72591-1B25-4683-8F9E-7C7F1A94E309}"/>
              </a:ext>
            </a:extLst>
          </p:cNvPr>
          <p:cNvSpPr txBox="1"/>
          <p:nvPr/>
        </p:nvSpPr>
        <p:spPr>
          <a:xfrm>
            <a:off x="7752207" y="5506054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</a:rPr>
              <a:t>q</a:t>
            </a:r>
            <a:r>
              <a:rPr lang="en-US" sz="1200" baseline="-25000" dirty="0">
                <a:solidFill>
                  <a:srgbClr val="FFC000"/>
                </a:solidFill>
              </a:rPr>
              <a:t>b1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CEB208D-BB9F-4B26-B767-6D4DAC0D957A}"/>
              </a:ext>
            </a:extLst>
          </p:cNvPr>
          <p:cNvSpPr txBox="1"/>
          <p:nvPr/>
        </p:nvSpPr>
        <p:spPr>
          <a:xfrm>
            <a:off x="7051771" y="5551578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0000"/>
                </a:solidFill>
              </a:rPr>
              <a:t>q</a:t>
            </a:r>
            <a:r>
              <a:rPr lang="en-US" sz="1200" baseline="-25000" dirty="0" err="1">
                <a:solidFill>
                  <a:srgbClr val="FF0000"/>
                </a:solidFill>
              </a:rPr>
              <a:t>s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6E23154-11B5-4C21-97DF-430FAA2D986C}"/>
              </a:ext>
            </a:extLst>
          </p:cNvPr>
          <p:cNvSpPr txBox="1"/>
          <p:nvPr/>
        </p:nvSpPr>
        <p:spPr>
          <a:xfrm>
            <a:off x="3780908" y="5812993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</a:rPr>
              <a:t>q</a:t>
            </a:r>
            <a:r>
              <a:rPr lang="en-US" sz="1200" baseline="-25000" dirty="0">
                <a:solidFill>
                  <a:srgbClr val="FFC000"/>
                </a:solidFill>
              </a:rPr>
              <a:t>b1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D9CD171-CA46-4B56-8ED1-0F8D1BE33977}"/>
              </a:ext>
            </a:extLst>
          </p:cNvPr>
          <p:cNvSpPr txBox="1"/>
          <p:nvPr/>
        </p:nvSpPr>
        <p:spPr>
          <a:xfrm>
            <a:off x="3941165" y="4773456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</a:rPr>
              <a:t>q</a:t>
            </a:r>
            <a:r>
              <a:rPr lang="en-US" sz="1200" baseline="-25000" dirty="0">
                <a:solidFill>
                  <a:srgbClr val="FFC000"/>
                </a:solidFill>
              </a:rPr>
              <a:t>b1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D69A26B-2029-42FD-AE71-6D7F93F87EBE}"/>
              </a:ext>
            </a:extLst>
          </p:cNvPr>
          <p:cNvSpPr txBox="1"/>
          <p:nvPr/>
        </p:nvSpPr>
        <p:spPr>
          <a:xfrm>
            <a:off x="5825186" y="4916464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</a:rPr>
              <a:t>q</a:t>
            </a:r>
            <a:r>
              <a:rPr lang="en-US" sz="1200" baseline="-25000" dirty="0">
                <a:solidFill>
                  <a:srgbClr val="FFC000"/>
                </a:solidFill>
              </a:rPr>
              <a:t>b1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C0061EE-4CD7-4152-92C8-2BB11B2DDDD7}"/>
              </a:ext>
            </a:extLst>
          </p:cNvPr>
          <p:cNvSpPr txBox="1"/>
          <p:nvPr/>
        </p:nvSpPr>
        <p:spPr>
          <a:xfrm>
            <a:off x="3393521" y="4336867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</a:rPr>
              <a:t>q</a:t>
            </a:r>
            <a:r>
              <a:rPr lang="en-US" sz="1200" baseline="-25000" dirty="0">
                <a:solidFill>
                  <a:srgbClr val="FFC000"/>
                </a:solidFill>
              </a:rPr>
              <a:t>b1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85B35CC-F58C-4B35-A200-BDBA7E1FC36B}"/>
              </a:ext>
            </a:extLst>
          </p:cNvPr>
          <p:cNvSpPr txBox="1"/>
          <p:nvPr/>
        </p:nvSpPr>
        <p:spPr>
          <a:xfrm>
            <a:off x="6285768" y="5440946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</a:rPr>
              <a:t>q</a:t>
            </a:r>
            <a:r>
              <a:rPr lang="en-US" sz="1200" baseline="-25000" dirty="0">
                <a:solidFill>
                  <a:srgbClr val="FFC000"/>
                </a:solidFill>
              </a:rPr>
              <a:t>b1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4F074ED-93A8-4B4A-B322-CE2470BE8DA6}"/>
              </a:ext>
            </a:extLst>
          </p:cNvPr>
          <p:cNvSpPr txBox="1"/>
          <p:nvPr/>
        </p:nvSpPr>
        <p:spPr>
          <a:xfrm>
            <a:off x="7185301" y="5162086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F0"/>
                </a:solidFill>
              </a:rPr>
              <a:t>q</a:t>
            </a:r>
            <a:r>
              <a:rPr lang="en-US" sz="1200" baseline="-25000" dirty="0">
                <a:solidFill>
                  <a:srgbClr val="00B0F0"/>
                </a:solidFill>
              </a:rPr>
              <a:t>b2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11474C9-BA87-4EC4-8346-45BA038A4858}"/>
              </a:ext>
            </a:extLst>
          </p:cNvPr>
          <p:cNvSpPr txBox="1"/>
          <p:nvPr/>
        </p:nvSpPr>
        <p:spPr>
          <a:xfrm>
            <a:off x="3910283" y="5189299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F0"/>
                </a:solidFill>
              </a:rPr>
              <a:t>q</a:t>
            </a:r>
            <a:r>
              <a:rPr lang="en-US" sz="1200" baseline="-25000" dirty="0">
                <a:solidFill>
                  <a:srgbClr val="00B0F0"/>
                </a:solidFill>
              </a:rPr>
              <a:t>b2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C55E9F9-2803-4AA9-AB35-2B16EEA2F59C}"/>
              </a:ext>
            </a:extLst>
          </p:cNvPr>
          <p:cNvSpPr txBox="1"/>
          <p:nvPr/>
        </p:nvSpPr>
        <p:spPr>
          <a:xfrm>
            <a:off x="4460813" y="4600347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F0"/>
                </a:solidFill>
              </a:rPr>
              <a:t>q</a:t>
            </a:r>
            <a:r>
              <a:rPr lang="en-US" sz="1200" baseline="-25000" dirty="0">
                <a:solidFill>
                  <a:srgbClr val="00B0F0"/>
                </a:solidFill>
              </a:rPr>
              <a:t>b2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9AD4D1B-AFD7-442A-83AD-D3D650FD5E67}"/>
              </a:ext>
            </a:extLst>
          </p:cNvPr>
          <p:cNvSpPr txBox="1"/>
          <p:nvPr/>
        </p:nvSpPr>
        <p:spPr>
          <a:xfrm>
            <a:off x="5689784" y="5420554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0000"/>
                </a:solidFill>
              </a:rPr>
              <a:t>q</a:t>
            </a:r>
            <a:r>
              <a:rPr lang="en-US" sz="1200" baseline="-25000" dirty="0" err="1">
                <a:solidFill>
                  <a:srgbClr val="FF0000"/>
                </a:solidFill>
              </a:rPr>
              <a:t>s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75CF0A8-60F2-4102-A820-FE99F8A893D9}"/>
              </a:ext>
            </a:extLst>
          </p:cNvPr>
          <p:cNvSpPr txBox="1"/>
          <p:nvPr/>
        </p:nvSpPr>
        <p:spPr>
          <a:xfrm>
            <a:off x="5013013" y="4970719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0000"/>
                </a:solidFill>
              </a:rPr>
              <a:t>q</a:t>
            </a:r>
            <a:r>
              <a:rPr lang="en-US" sz="1200" baseline="-25000" dirty="0" err="1">
                <a:solidFill>
                  <a:srgbClr val="FF0000"/>
                </a:solidFill>
              </a:rPr>
              <a:t>s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74810F6-7EC6-44D7-83A4-F815B3946B53}"/>
              </a:ext>
            </a:extLst>
          </p:cNvPr>
          <p:cNvSpPr txBox="1"/>
          <p:nvPr/>
        </p:nvSpPr>
        <p:spPr>
          <a:xfrm>
            <a:off x="3315772" y="5993317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0000"/>
                </a:solidFill>
              </a:rPr>
              <a:t>q</a:t>
            </a:r>
            <a:r>
              <a:rPr lang="en-US" sz="1200" baseline="-25000" dirty="0" err="1">
                <a:solidFill>
                  <a:srgbClr val="FF0000"/>
                </a:solidFill>
              </a:rPr>
              <a:t>s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AC65D48-FA59-4ED3-A552-32F006E1575B}"/>
              </a:ext>
            </a:extLst>
          </p:cNvPr>
          <p:cNvSpPr txBox="1"/>
          <p:nvPr/>
        </p:nvSpPr>
        <p:spPr>
          <a:xfrm>
            <a:off x="3386703" y="4990632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0000"/>
                </a:solidFill>
              </a:rPr>
              <a:t>q</a:t>
            </a:r>
            <a:r>
              <a:rPr lang="en-US" sz="1200" baseline="-25000" dirty="0" err="1">
                <a:solidFill>
                  <a:srgbClr val="FF0000"/>
                </a:solidFill>
              </a:rPr>
              <a:t>s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C2FA31E-33C8-4428-AC6A-4B6C811D4177}"/>
              </a:ext>
            </a:extLst>
          </p:cNvPr>
          <p:cNvSpPr txBox="1"/>
          <p:nvPr/>
        </p:nvSpPr>
        <p:spPr>
          <a:xfrm>
            <a:off x="2566473" y="4332409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0000"/>
                </a:solidFill>
              </a:rPr>
              <a:t>q</a:t>
            </a:r>
            <a:r>
              <a:rPr lang="en-US" sz="1200" baseline="-25000" dirty="0" err="1">
                <a:solidFill>
                  <a:srgbClr val="FF0000"/>
                </a:solidFill>
              </a:rPr>
              <a:t>s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1B603AF-C848-43A0-B81B-A5C1F783474D}"/>
              </a:ext>
            </a:extLst>
          </p:cNvPr>
          <p:cNvSpPr txBox="1"/>
          <p:nvPr/>
        </p:nvSpPr>
        <p:spPr>
          <a:xfrm>
            <a:off x="308706" y="5079155"/>
            <a:ext cx="22204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FFC000"/>
                </a:solidFill>
              </a:rPr>
              <a:t>q</a:t>
            </a:r>
            <a:r>
              <a:rPr lang="en-US" sz="1600" baseline="-25000" dirty="0">
                <a:solidFill>
                  <a:srgbClr val="FFC000"/>
                </a:solidFill>
              </a:rPr>
              <a:t>b1</a:t>
            </a:r>
            <a:r>
              <a:rPr lang="en-US" sz="1600" dirty="0"/>
              <a:t>, _) = (</a:t>
            </a:r>
            <a:r>
              <a:rPr lang="en-US" sz="1600" dirty="0" err="1">
                <a:solidFill>
                  <a:srgbClr val="FF0000"/>
                </a:solidFill>
              </a:rPr>
              <a:t>q</a:t>
            </a:r>
            <a:r>
              <a:rPr lang="en-US" sz="1600" baseline="-25000" dirty="0" err="1">
                <a:solidFill>
                  <a:srgbClr val="FF0000"/>
                </a:solidFill>
              </a:rPr>
              <a:t>s</a:t>
            </a:r>
            <a:r>
              <a:rPr lang="en-US" sz="1600" dirty="0"/>
              <a:t>, _, -);</a:t>
            </a:r>
          </a:p>
          <a:p>
            <a:r>
              <a:rPr lang="el-GR" sz="1600" dirty="0"/>
              <a:t>δ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FFC000"/>
                </a:solidFill>
              </a:rPr>
              <a:t>q</a:t>
            </a:r>
            <a:r>
              <a:rPr lang="en-US" sz="1600" baseline="-25000" dirty="0">
                <a:solidFill>
                  <a:srgbClr val="FFC000"/>
                </a:solidFill>
              </a:rPr>
              <a:t>b1</a:t>
            </a:r>
            <a:r>
              <a:rPr lang="en-US" sz="1600" dirty="0"/>
              <a:t>, _) = (</a:t>
            </a:r>
            <a:r>
              <a:rPr lang="en-US" sz="1600" dirty="0">
                <a:solidFill>
                  <a:srgbClr val="00B0F0"/>
                </a:solidFill>
              </a:rPr>
              <a:t>q</a:t>
            </a:r>
            <a:r>
              <a:rPr lang="en-US" sz="1600" baseline="-25000" dirty="0">
                <a:solidFill>
                  <a:srgbClr val="00B0F0"/>
                </a:solidFill>
              </a:rPr>
              <a:t>b2</a:t>
            </a:r>
            <a:r>
              <a:rPr lang="en-US" sz="1600" dirty="0"/>
              <a:t>, _, -);</a:t>
            </a:r>
          </a:p>
          <a:p>
            <a:r>
              <a:rPr lang="el-GR" sz="1600" dirty="0"/>
              <a:t>δ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00B0F0"/>
                </a:solidFill>
              </a:rPr>
              <a:t>q</a:t>
            </a:r>
            <a:r>
              <a:rPr lang="en-US" sz="1600" baseline="-25000" dirty="0">
                <a:solidFill>
                  <a:srgbClr val="00B0F0"/>
                </a:solidFill>
              </a:rPr>
              <a:t>b2</a:t>
            </a:r>
            <a:r>
              <a:rPr lang="en-US" sz="1600" dirty="0"/>
              <a:t>, _) = (</a:t>
            </a:r>
            <a:r>
              <a:rPr lang="en-US" sz="1600" dirty="0">
                <a:solidFill>
                  <a:srgbClr val="FFC000"/>
                </a:solidFill>
              </a:rPr>
              <a:t>q</a:t>
            </a:r>
            <a:r>
              <a:rPr lang="en-US" sz="1600" baseline="-25000" dirty="0">
                <a:solidFill>
                  <a:srgbClr val="FFC000"/>
                </a:solidFill>
              </a:rPr>
              <a:t>b1</a:t>
            </a:r>
            <a:r>
              <a:rPr lang="en-US" sz="1600" dirty="0"/>
              <a:t>, 0, R);</a:t>
            </a:r>
          </a:p>
          <a:p>
            <a:r>
              <a:rPr lang="el-GR" sz="1600" dirty="0"/>
              <a:t>δ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00B0F0"/>
                </a:solidFill>
              </a:rPr>
              <a:t>q</a:t>
            </a:r>
            <a:r>
              <a:rPr lang="en-US" sz="1600" baseline="-25000" dirty="0">
                <a:solidFill>
                  <a:srgbClr val="00B0F0"/>
                </a:solidFill>
              </a:rPr>
              <a:t>b2</a:t>
            </a:r>
            <a:r>
              <a:rPr lang="en-US" sz="1600" dirty="0"/>
              <a:t>, _) = (</a:t>
            </a:r>
            <a:r>
              <a:rPr lang="en-US" sz="1600" dirty="0">
                <a:solidFill>
                  <a:srgbClr val="FFC000"/>
                </a:solidFill>
              </a:rPr>
              <a:t>q</a:t>
            </a:r>
            <a:r>
              <a:rPr lang="en-US" sz="1600" baseline="-25000" dirty="0">
                <a:solidFill>
                  <a:srgbClr val="FFC000"/>
                </a:solidFill>
              </a:rPr>
              <a:t>b1</a:t>
            </a:r>
            <a:r>
              <a:rPr lang="en-US" sz="1600" dirty="0"/>
              <a:t>, 1, R);</a:t>
            </a:r>
          </a:p>
        </p:txBody>
      </p:sp>
    </p:spTree>
    <p:extLst>
      <p:ext uri="{BB962C8B-B14F-4D97-AF65-F5344CB8AC3E}">
        <p14:creationId xmlns:p14="http://schemas.microsoft.com/office/powerpoint/2010/main" val="40910139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C9280B-B514-49EF-BD54-4720DFC3FE6E}"/>
              </a:ext>
            </a:extLst>
          </p:cNvPr>
          <p:cNvSpPr txBox="1">
            <a:spLocks/>
          </p:cNvSpPr>
          <p:nvPr/>
        </p:nvSpPr>
        <p:spPr bwMode="auto">
          <a:xfrm>
            <a:off x="1859631" y="2774200"/>
            <a:ext cx="4931694" cy="10575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Algorithm M</a:t>
            </a:r>
            <a:r>
              <a:rPr lang="en-US" sz="1800" kern="0" baseline="-25000" dirty="0"/>
              <a:t>Q</a:t>
            </a:r>
            <a:r>
              <a:rPr lang="en-US" sz="1800" kern="0" dirty="0"/>
              <a:t>(x)</a:t>
            </a:r>
          </a:p>
          <a:p>
            <a:pPr marL="0" indent="0">
              <a:buNone/>
            </a:pPr>
            <a:r>
              <a:rPr lang="en-US" sz="1800" kern="0" dirty="0"/>
              <a:t>1. </a:t>
            </a:r>
            <a:r>
              <a:rPr lang="en-US" sz="1800" kern="0" dirty="0">
                <a:solidFill>
                  <a:srgbClr val="FF0000"/>
                </a:solidFill>
              </a:rPr>
              <a:t>guess a string y such that |y|≤p(|x|)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2. Evaluate R(x, y), and accept </a:t>
            </a:r>
            <a:r>
              <a:rPr lang="en-US" sz="1800" kern="0" dirty="0" err="1"/>
              <a:t>iff</a:t>
            </a:r>
            <a:r>
              <a:rPr lang="en-US" sz="1800" kern="0" dirty="0"/>
              <a:t> R(x, y) = 1.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3A6D96-E52A-46DF-8ADC-A2A56E336D44}"/>
              </a:ext>
            </a:extLst>
          </p:cNvPr>
          <p:cNvSpPr txBox="1">
            <a:spLocks/>
          </p:cNvSpPr>
          <p:nvPr/>
        </p:nvSpPr>
        <p:spPr bwMode="auto">
          <a:xfrm>
            <a:off x="954756" y="4106034"/>
            <a:ext cx="7441532" cy="92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M</a:t>
            </a:r>
            <a:r>
              <a:rPr lang="en-US" sz="2400" kern="0" baseline="-25000" dirty="0"/>
              <a:t>Q</a:t>
            </a:r>
            <a:r>
              <a:rPr lang="en-US" sz="2400" kern="0" dirty="0"/>
              <a:t> is a nondeterministic poly-time algorithm that accepts </a:t>
            </a:r>
            <a:r>
              <a:rPr lang="en-US" sz="2400" kern="0" dirty="0">
                <a:solidFill>
                  <a:srgbClr val="92D050"/>
                </a:solidFill>
              </a:rPr>
              <a:t>Q</a:t>
            </a:r>
            <a:r>
              <a:rPr lang="en-US" sz="2400" kern="0" dirty="0"/>
              <a:t>, i.e., </a:t>
            </a:r>
            <a:r>
              <a:rPr lang="en-US" sz="2400" kern="0" dirty="0">
                <a:solidFill>
                  <a:srgbClr val="92D050"/>
                </a:solidFill>
              </a:rPr>
              <a:t>Q</a:t>
            </a:r>
            <a:r>
              <a:rPr lang="en-US" sz="2400" kern="0" dirty="0"/>
              <a:t> is in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4C2CE147-2250-41B5-A9DF-BAA30813C85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2356" y="2143884"/>
                <a:ext cx="7441532" cy="4767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Proof.</a:t>
                </a:r>
                <a:r>
                  <a:rPr lang="en-US" sz="2400" kern="0" dirty="0">
                    <a:solidFill>
                      <a:srgbClr val="FFC000"/>
                    </a:solidFill>
                  </a:rPr>
                  <a:t>      </a:t>
                </a:r>
                <a:r>
                  <a:rPr lang="en-US" sz="2400" kern="0" dirty="0"/>
                  <a:t>Suppose </a:t>
                </a:r>
                <a:r>
                  <a:rPr lang="en-US" sz="24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4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4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4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4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400" kern="0" dirty="0"/>
                  <a:t>.</a:t>
                </a:r>
                <a:r>
                  <a:rPr lang="en-US" sz="2400" kern="0" dirty="0">
                    <a:solidFill>
                      <a:srgbClr val="92D050"/>
                    </a:solidFill>
                  </a:rPr>
                  <a:t> </a:t>
                </a:r>
                <a:endParaRPr lang="en-US" sz="2400" kern="0" dirty="0"/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4C2CE147-2250-41B5-A9DF-BAA30813C8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356" y="2143884"/>
                <a:ext cx="7441532" cy="476779"/>
              </a:xfrm>
              <a:prstGeom prst="rect">
                <a:avLst/>
              </a:prstGeom>
              <a:blipFill>
                <a:blip r:embed="rId5"/>
                <a:stretch>
                  <a:fillRect l="-1311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row: Right 13">
            <a:extLst>
              <a:ext uri="{FF2B5EF4-FFF2-40B4-BE49-F238E27FC236}">
                <a16:creationId xmlns:a16="http://schemas.microsoft.com/office/drawing/2014/main" id="{40B5B795-B764-4E9F-A65C-10CD5E53E5A0}"/>
              </a:ext>
            </a:extLst>
          </p:cNvPr>
          <p:cNvSpPr/>
          <p:nvPr/>
        </p:nvSpPr>
        <p:spPr>
          <a:xfrm rot="10800000">
            <a:off x="1859631" y="2305429"/>
            <a:ext cx="264444" cy="1805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8824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E9694D62-8022-4FBF-A9EA-AF2BB605A415}"/>
              </a:ext>
            </a:extLst>
          </p:cNvPr>
          <p:cNvGrpSpPr/>
          <p:nvPr/>
        </p:nvGrpSpPr>
        <p:grpSpPr>
          <a:xfrm>
            <a:off x="802356" y="2143884"/>
            <a:ext cx="7441532" cy="799208"/>
            <a:chOff x="802356" y="2143884"/>
            <a:chExt cx="7441532" cy="799208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0314CA3-0129-41E3-826E-5A276D4B0D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356" y="2143884"/>
              <a:ext cx="7441532" cy="79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Proof.</a:t>
              </a:r>
              <a:r>
                <a:rPr lang="en-US" sz="2400" kern="0" dirty="0">
                  <a:solidFill>
                    <a:srgbClr val="FFC000"/>
                  </a:solidFill>
                </a:rPr>
                <a:t>       </a:t>
              </a:r>
              <a:r>
                <a:rPr lang="en-US" sz="2400" kern="0" dirty="0"/>
                <a:t>Suppose </a:t>
              </a:r>
              <a:r>
                <a:rPr lang="en-US" sz="2400" kern="0" dirty="0">
                  <a:solidFill>
                    <a:srgbClr val="92D050"/>
                  </a:solidFill>
                </a:rPr>
                <a:t>Q</a:t>
              </a:r>
              <a:r>
                <a:rPr lang="en-US" sz="2400" kern="0" dirty="0"/>
                <a:t> is in </a:t>
              </a:r>
              <a:r>
                <a:rPr lang="en-US" sz="2400" kern="0" dirty="0">
                  <a:solidFill>
                    <a:srgbClr val="FF0000"/>
                  </a:solidFill>
                </a:rPr>
                <a:t>NP</a:t>
              </a:r>
              <a:r>
                <a:rPr lang="en-US" sz="2400" kern="0" dirty="0"/>
                <a:t>. So it is accepted by a nondeterministic poly-time algorithm M. </a:t>
              </a: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96BE2F6-87FF-465D-AF91-F65E1C965DB4}"/>
                </a:ext>
              </a:extLst>
            </p:cNvPr>
            <p:cNvSpPr/>
            <p:nvPr/>
          </p:nvSpPr>
          <p:spPr>
            <a:xfrm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482553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E7DEF7-CE92-4FC0-A0F8-33288D9DDA08}"/>
              </a:ext>
            </a:extLst>
          </p:cNvPr>
          <p:cNvSpPr txBox="1">
            <a:spLocks/>
          </p:cNvSpPr>
          <p:nvPr/>
        </p:nvSpPr>
        <p:spPr bwMode="auto">
          <a:xfrm>
            <a:off x="802356" y="2991219"/>
            <a:ext cx="7441532" cy="5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Construct a deterministic algorithm M’ as follows: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694D62-8022-4FBF-A9EA-AF2BB605A415}"/>
              </a:ext>
            </a:extLst>
          </p:cNvPr>
          <p:cNvGrpSpPr/>
          <p:nvPr/>
        </p:nvGrpSpPr>
        <p:grpSpPr>
          <a:xfrm>
            <a:off x="802356" y="2143884"/>
            <a:ext cx="7441532" cy="799208"/>
            <a:chOff x="802356" y="2143884"/>
            <a:chExt cx="7441532" cy="799208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0314CA3-0129-41E3-826E-5A276D4B0D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356" y="2143884"/>
              <a:ext cx="7441532" cy="79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Proof.</a:t>
              </a:r>
              <a:r>
                <a:rPr lang="en-US" sz="2400" kern="0" dirty="0">
                  <a:solidFill>
                    <a:srgbClr val="FFC000"/>
                  </a:solidFill>
                </a:rPr>
                <a:t>       </a:t>
              </a:r>
              <a:r>
                <a:rPr lang="en-US" sz="2400" kern="0" dirty="0"/>
                <a:t>Suppose </a:t>
              </a:r>
              <a:r>
                <a:rPr lang="en-US" sz="2400" kern="0" dirty="0">
                  <a:solidFill>
                    <a:srgbClr val="92D050"/>
                  </a:solidFill>
                </a:rPr>
                <a:t>Q</a:t>
              </a:r>
              <a:r>
                <a:rPr lang="en-US" sz="2400" kern="0" dirty="0"/>
                <a:t> is in </a:t>
              </a:r>
              <a:r>
                <a:rPr lang="en-US" sz="2400" kern="0" dirty="0">
                  <a:solidFill>
                    <a:srgbClr val="FF0000"/>
                  </a:solidFill>
                </a:rPr>
                <a:t>NP</a:t>
              </a:r>
              <a:r>
                <a:rPr lang="en-US" sz="2400" kern="0" dirty="0"/>
                <a:t>. So it is accepted by a nondeterministic poly-time algorithm M. </a:t>
              </a: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96BE2F6-87FF-465D-AF91-F65E1C965DB4}"/>
                </a:ext>
              </a:extLst>
            </p:cNvPr>
            <p:cNvSpPr/>
            <p:nvPr/>
          </p:nvSpPr>
          <p:spPr>
            <a:xfrm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599169-1F90-48AE-9838-4A3C533B320B}"/>
              </a:ext>
            </a:extLst>
          </p:cNvPr>
          <p:cNvSpPr txBox="1">
            <a:spLocks/>
          </p:cNvSpPr>
          <p:nvPr/>
        </p:nvSpPr>
        <p:spPr bwMode="auto">
          <a:xfrm>
            <a:off x="4608655" y="3620002"/>
            <a:ext cx="3655344" cy="1660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Algorithm M’(x, y)</a:t>
            </a:r>
          </a:p>
          <a:p>
            <a:pPr>
              <a:buAutoNum type="arabicPeriod"/>
            </a:pPr>
            <a:r>
              <a:rPr lang="en-US" sz="1600" kern="0" dirty="0"/>
              <a:t>Interpret y as a path in the computation tree of M on input x; </a:t>
            </a:r>
          </a:p>
          <a:p>
            <a:pPr>
              <a:buAutoNum type="arabicPeriod"/>
            </a:pPr>
            <a:r>
              <a:rPr lang="en-US" sz="1600" kern="0" dirty="0"/>
              <a:t>Simulate M on input x on the path y, and </a:t>
            </a:r>
            <a:r>
              <a:rPr lang="en-US" sz="1600" kern="0" dirty="0">
                <a:solidFill>
                  <a:srgbClr val="FF0000"/>
                </a:solidFill>
              </a:rPr>
              <a:t>output 1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M accepts x on the path y.</a:t>
            </a:r>
          </a:p>
        </p:txBody>
      </p:sp>
    </p:spTree>
    <p:extLst>
      <p:ext uri="{BB962C8B-B14F-4D97-AF65-F5344CB8AC3E}">
        <p14:creationId xmlns:p14="http://schemas.microsoft.com/office/powerpoint/2010/main" val="38926131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E7DEF7-CE92-4FC0-A0F8-33288D9DDA08}"/>
              </a:ext>
            </a:extLst>
          </p:cNvPr>
          <p:cNvSpPr txBox="1">
            <a:spLocks/>
          </p:cNvSpPr>
          <p:nvPr/>
        </p:nvSpPr>
        <p:spPr bwMode="auto">
          <a:xfrm>
            <a:off x="802356" y="2991219"/>
            <a:ext cx="7441532" cy="5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Construct a deterministic algorithm M’ as follows: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694D62-8022-4FBF-A9EA-AF2BB605A415}"/>
              </a:ext>
            </a:extLst>
          </p:cNvPr>
          <p:cNvGrpSpPr/>
          <p:nvPr/>
        </p:nvGrpSpPr>
        <p:grpSpPr>
          <a:xfrm>
            <a:off x="802356" y="2143884"/>
            <a:ext cx="7441532" cy="799208"/>
            <a:chOff x="802356" y="2143884"/>
            <a:chExt cx="7441532" cy="799208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0314CA3-0129-41E3-826E-5A276D4B0D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356" y="2143884"/>
              <a:ext cx="7441532" cy="79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Proof.</a:t>
              </a:r>
              <a:r>
                <a:rPr lang="en-US" sz="2400" kern="0" dirty="0">
                  <a:solidFill>
                    <a:srgbClr val="FFC000"/>
                  </a:solidFill>
                </a:rPr>
                <a:t>       </a:t>
              </a:r>
              <a:r>
                <a:rPr lang="en-US" sz="2400" kern="0" dirty="0"/>
                <a:t>Suppose </a:t>
              </a:r>
              <a:r>
                <a:rPr lang="en-US" sz="2400" kern="0" dirty="0">
                  <a:solidFill>
                    <a:srgbClr val="92D050"/>
                  </a:solidFill>
                </a:rPr>
                <a:t>Q</a:t>
              </a:r>
              <a:r>
                <a:rPr lang="en-US" sz="2400" kern="0" dirty="0"/>
                <a:t> is in </a:t>
              </a:r>
              <a:r>
                <a:rPr lang="en-US" sz="2400" kern="0" dirty="0">
                  <a:solidFill>
                    <a:srgbClr val="FF0000"/>
                  </a:solidFill>
                </a:rPr>
                <a:t>NP</a:t>
              </a:r>
              <a:r>
                <a:rPr lang="en-US" sz="2400" kern="0" dirty="0"/>
                <a:t>. So it is accepted by a nondeterministic poly-time algorithm M. </a:t>
              </a: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96BE2F6-87FF-465D-AF91-F65E1C965DB4}"/>
                </a:ext>
              </a:extLst>
            </p:cNvPr>
            <p:cNvSpPr/>
            <p:nvPr/>
          </p:nvSpPr>
          <p:spPr>
            <a:xfrm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49EFC7E-9079-4FE1-828D-43EE4284E626}"/>
              </a:ext>
            </a:extLst>
          </p:cNvPr>
          <p:cNvSpPr/>
          <p:nvPr/>
        </p:nvSpPr>
        <p:spPr>
          <a:xfrm>
            <a:off x="895350" y="3780645"/>
            <a:ext cx="964281" cy="209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D4F7CF-6C0F-4E9B-9E11-28BE63F67196}"/>
              </a:ext>
            </a:extLst>
          </p:cNvPr>
          <p:cNvSpPr/>
          <p:nvPr/>
        </p:nvSpPr>
        <p:spPr>
          <a:xfrm>
            <a:off x="1859631" y="3780645"/>
            <a:ext cx="1988469" cy="209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90D77-5967-40CB-858B-77E81D0A0E9F}"/>
              </a:ext>
            </a:extLst>
          </p:cNvPr>
          <p:cNvGrpSpPr/>
          <p:nvPr/>
        </p:nvGrpSpPr>
        <p:grpSpPr>
          <a:xfrm>
            <a:off x="895350" y="3997380"/>
            <a:ext cx="552450" cy="555570"/>
            <a:chOff x="1981200" y="3990196"/>
            <a:chExt cx="552450" cy="55557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DA1A6F7-D3D5-4044-A9B9-123F16034F43}"/>
                </a:ext>
              </a:extLst>
            </p:cNvPr>
            <p:cNvSpPr/>
            <p:nvPr/>
          </p:nvSpPr>
          <p:spPr>
            <a:xfrm>
              <a:off x="1981200" y="4225038"/>
              <a:ext cx="552450" cy="32072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M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71443C4-2A79-43CC-8FE2-CA2306DF87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57425" y="3990196"/>
              <a:ext cx="0" cy="228599"/>
            </a:xfrm>
            <a:prstGeom prst="straightConnector1">
              <a:avLst/>
            </a:prstGeom>
            <a:grpFill/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68A9463E-FE9E-447C-A4EC-21C904D7F9DD}"/>
              </a:ext>
            </a:extLst>
          </p:cNvPr>
          <p:cNvSpPr txBox="1">
            <a:spLocks/>
          </p:cNvSpPr>
          <p:nvPr/>
        </p:nvSpPr>
        <p:spPr bwMode="auto">
          <a:xfrm>
            <a:off x="4608655" y="3620002"/>
            <a:ext cx="3655344" cy="1660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Algorithm M’(x, y)</a:t>
            </a:r>
          </a:p>
          <a:p>
            <a:pPr>
              <a:buAutoNum type="arabicPeriod"/>
            </a:pPr>
            <a:r>
              <a:rPr lang="en-US" sz="1600" kern="0" dirty="0"/>
              <a:t>Interpret y as a path in the computation tree of M on input x; </a:t>
            </a:r>
          </a:p>
          <a:p>
            <a:pPr>
              <a:buAutoNum type="arabicPeriod"/>
            </a:pPr>
            <a:r>
              <a:rPr lang="en-US" sz="1600" kern="0" dirty="0"/>
              <a:t>Simulate M on input x on the path y, and </a:t>
            </a:r>
            <a:r>
              <a:rPr lang="en-US" sz="1600" kern="0" dirty="0">
                <a:solidFill>
                  <a:srgbClr val="FF0000"/>
                </a:solidFill>
              </a:rPr>
              <a:t>output 1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M accepts x on the path y.</a:t>
            </a:r>
          </a:p>
        </p:txBody>
      </p:sp>
    </p:spTree>
    <p:extLst>
      <p:ext uri="{BB962C8B-B14F-4D97-AF65-F5344CB8AC3E}">
        <p14:creationId xmlns:p14="http://schemas.microsoft.com/office/powerpoint/2010/main" val="878373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E7DEF7-CE92-4FC0-A0F8-33288D9DDA08}"/>
              </a:ext>
            </a:extLst>
          </p:cNvPr>
          <p:cNvSpPr txBox="1">
            <a:spLocks/>
          </p:cNvSpPr>
          <p:nvPr/>
        </p:nvSpPr>
        <p:spPr bwMode="auto">
          <a:xfrm>
            <a:off x="802356" y="2991219"/>
            <a:ext cx="7441532" cy="5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Construct a deterministic algorithm M’ as follows: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694D62-8022-4FBF-A9EA-AF2BB605A415}"/>
              </a:ext>
            </a:extLst>
          </p:cNvPr>
          <p:cNvGrpSpPr/>
          <p:nvPr/>
        </p:nvGrpSpPr>
        <p:grpSpPr>
          <a:xfrm>
            <a:off x="802356" y="2143884"/>
            <a:ext cx="7441532" cy="799208"/>
            <a:chOff x="802356" y="2143884"/>
            <a:chExt cx="7441532" cy="799208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0314CA3-0129-41E3-826E-5A276D4B0D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356" y="2143884"/>
              <a:ext cx="7441532" cy="79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Proof.</a:t>
              </a:r>
              <a:r>
                <a:rPr lang="en-US" sz="2400" kern="0" dirty="0">
                  <a:solidFill>
                    <a:srgbClr val="FFC000"/>
                  </a:solidFill>
                </a:rPr>
                <a:t>       </a:t>
              </a:r>
              <a:r>
                <a:rPr lang="en-US" sz="2400" kern="0" dirty="0"/>
                <a:t>Suppose </a:t>
              </a:r>
              <a:r>
                <a:rPr lang="en-US" sz="2400" kern="0" dirty="0">
                  <a:solidFill>
                    <a:srgbClr val="92D050"/>
                  </a:solidFill>
                </a:rPr>
                <a:t>Q</a:t>
              </a:r>
              <a:r>
                <a:rPr lang="en-US" sz="2400" kern="0" dirty="0"/>
                <a:t> is in </a:t>
              </a:r>
              <a:r>
                <a:rPr lang="en-US" sz="2400" kern="0" dirty="0">
                  <a:solidFill>
                    <a:srgbClr val="FF0000"/>
                  </a:solidFill>
                </a:rPr>
                <a:t>NP</a:t>
              </a:r>
              <a:r>
                <a:rPr lang="en-US" sz="2400" kern="0" dirty="0"/>
                <a:t>. So it is accepted by a nondeterministic poly-time algorithm M. </a:t>
              </a: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96BE2F6-87FF-465D-AF91-F65E1C965DB4}"/>
                </a:ext>
              </a:extLst>
            </p:cNvPr>
            <p:cNvSpPr/>
            <p:nvPr/>
          </p:nvSpPr>
          <p:spPr>
            <a:xfrm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49EFC7E-9079-4FE1-828D-43EE4284E626}"/>
              </a:ext>
            </a:extLst>
          </p:cNvPr>
          <p:cNvSpPr/>
          <p:nvPr/>
        </p:nvSpPr>
        <p:spPr>
          <a:xfrm>
            <a:off x="895350" y="3780645"/>
            <a:ext cx="964281" cy="209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D4F7CF-6C0F-4E9B-9E11-28BE63F67196}"/>
              </a:ext>
            </a:extLst>
          </p:cNvPr>
          <p:cNvSpPr/>
          <p:nvPr/>
        </p:nvSpPr>
        <p:spPr>
          <a:xfrm>
            <a:off x="1859631" y="3780645"/>
            <a:ext cx="1988469" cy="209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90D77-5967-40CB-858B-77E81D0A0E9F}"/>
              </a:ext>
            </a:extLst>
          </p:cNvPr>
          <p:cNvGrpSpPr/>
          <p:nvPr/>
        </p:nvGrpSpPr>
        <p:grpSpPr>
          <a:xfrm>
            <a:off x="895350" y="3997380"/>
            <a:ext cx="552450" cy="555570"/>
            <a:chOff x="1981200" y="3990196"/>
            <a:chExt cx="552450" cy="55557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DA1A6F7-D3D5-4044-A9B9-123F16034F43}"/>
                </a:ext>
              </a:extLst>
            </p:cNvPr>
            <p:cNvSpPr/>
            <p:nvPr/>
          </p:nvSpPr>
          <p:spPr>
            <a:xfrm>
              <a:off x="1981200" y="4225038"/>
              <a:ext cx="552450" cy="32072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M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71443C4-2A79-43CC-8FE2-CA2306DF87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57425" y="3990196"/>
              <a:ext cx="0" cy="228599"/>
            </a:xfrm>
            <a:prstGeom prst="straightConnector1">
              <a:avLst/>
            </a:prstGeom>
            <a:grpFill/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5905675F-126A-412A-B51F-29895A3773AF}"/>
              </a:ext>
            </a:extLst>
          </p:cNvPr>
          <p:cNvSpPr/>
          <p:nvPr/>
        </p:nvSpPr>
        <p:spPr>
          <a:xfrm>
            <a:off x="895350" y="4898421"/>
            <a:ext cx="964281" cy="209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B3E88D-1DD3-4316-8465-C191A7899649}"/>
              </a:ext>
            </a:extLst>
          </p:cNvPr>
          <p:cNvSpPr/>
          <p:nvPr/>
        </p:nvSpPr>
        <p:spPr>
          <a:xfrm>
            <a:off x="3017981" y="4898421"/>
            <a:ext cx="830119" cy="209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9EC2E9F-52EC-4258-B8AD-B1CD346B46AF}"/>
              </a:ext>
            </a:extLst>
          </p:cNvPr>
          <p:cNvSpPr/>
          <p:nvPr/>
        </p:nvSpPr>
        <p:spPr>
          <a:xfrm>
            <a:off x="895350" y="5340703"/>
            <a:ext cx="552450" cy="3207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M’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FE3DB18-AA93-4EE8-A08C-F08EF07399EA}"/>
              </a:ext>
            </a:extLst>
          </p:cNvPr>
          <p:cNvCxnSpPr>
            <a:cxnSpLocks/>
          </p:cNvCxnSpPr>
          <p:nvPr/>
        </p:nvCxnSpPr>
        <p:spPr>
          <a:xfrm flipV="1">
            <a:off x="1171575" y="5112104"/>
            <a:ext cx="0" cy="2285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2052B3D-2A71-4DCA-BA41-C72B8701740E}"/>
              </a:ext>
            </a:extLst>
          </p:cNvPr>
          <p:cNvSpPr/>
          <p:nvPr/>
        </p:nvSpPr>
        <p:spPr>
          <a:xfrm>
            <a:off x="1889584" y="4898421"/>
            <a:ext cx="1128394" cy="203308"/>
          </a:xfrm>
          <a:prstGeom prst="rect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87151E-90D4-4D34-B0CC-39A8397A1CC2}"/>
              </a:ext>
            </a:extLst>
          </p:cNvPr>
          <p:cNvSpPr/>
          <p:nvPr/>
        </p:nvSpPr>
        <p:spPr>
          <a:xfrm>
            <a:off x="895350" y="5908301"/>
            <a:ext cx="1128394" cy="20330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DE35DC0-AD44-4E4A-B328-20D109E853C8}"/>
              </a:ext>
            </a:extLst>
          </p:cNvPr>
          <p:cNvCxnSpPr>
            <a:cxnSpLocks/>
          </p:cNvCxnSpPr>
          <p:nvPr/>
        </p:nvCxnSpPr>
        <p:spPr>
          <a:xfrm>
            <a:off x="1171575" y="5661431"/>
            <a:ext cx="0" cy="2329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E023853-3237-47EC-AF45-40AFD96FCEA4}"/>
              </a:ext>
            </a:extLst>
          </p:cNvPr>
          <p:cNvSpPr txBox="1">
            <a:spLocks/>
          </p:cNvSpPr>
          <p:nvPr/>
        </p:nvSpPr>
        <p:spPr bwMode="auto">
          <a:xfrm>
            <a:off x="4608655" y="3620002"/>
            <a:ext cx="3655344" cy="1660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Algorithm M’(x, y)</a:t>
            </a:r>
          </a:p>
          <a:p>
            <a:pPr>
              <a:buAutoNum type="arabicPeriod"/>
            </a:pPr>
            <a:r>
              <a:rPr lang="en-US" sz="1600" kern="0" dirty="0"/>
              <a:t>Interpret y as a path in the computation tree of M on input x; </a:t>
            </a:r>
          </a:p>
          <a:p>
            <a:pPr>
              <a:buAutoNum type="arabicPeriod"/>
            </a:pPr>
            <a:r>
              <a:rPr lang="en-US" sz="1600" kern="0" dirty="0"/>
              <a:t>Simulate M on input x on the path y, and </a:t>
            </a:r>
            <a:r>
              <a:rPr lang="en-US" sz="1600" kern="0" dirty="0">
                <a:solidFill>
                  <a:srgbClr val="FF0000"/>
                </a:solidFill>
              </a:rPr>
              <a:t>output 1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M accepts x on the path y.</a:t>
            </a:r>
          </a:p>
        </p:txBody>
      </p:sp>
    </p:spTree>
    <p:extLst>
      <p:ext uri="{BB962C8B-B14F-4D97-AF65-F5344CB8AC3E}">
        <p14:creationId xmlns:p14="http://schemas.microsoft.com/office/powerpoint/2010/main" val="8429028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E7DEF7-CE92-4FC0-A0F8-33288D9DDA08}"/>
              </a:ext>
            </a:extLst>
          </p:cNvPr>
          <p:cNvSpPr txBox="1">
            <a:spLocks/>
          </p:cNvSpPr>
          <p:nvPr/>
        </p:nvSpPr>
        <p:spPr bwMode="auto">
          <a:xfrm>
            <a:off x="802356" y="2991219"/>
            <a:ext cx="7441532" cy="5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Construct a deterministic algorithm M’ as follows: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694D62-8022-4FBF-A9EA-AF2BB605A415}"/>
              </a:ext>
            </a:extLst>
          </p:cNvPr>
          <p:cNvGrpSpPr/>
          <p:nvPr/>
        </p:nvGrpSpPr>
        <p:grpSpPr>
          <a:xfrm>
            <a:off x="802356" y="2143884"/>
            <a:ext cx="7441532" cy="799208"/>
            <a:chOff x="802356" y="2143884"/>
            <a:chExt cx="7441532" cy="799208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0314CA3-0129-41E3-826E-5A276D4B0D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356" y="2143884"/>
              <a:ext cx="7441532" cy="79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Proof.</a:t>
              </a:r>
              <a:r>
                <a:rPr lang="en-US" sz="2400" kern="0" dirty="0">
                  <a:solidFill>
                    <a:srgbClr val="FFC000"/>
                  </a:solidFill>
                </a:rPr>
                <a:t>       </a:t>
              </a:r>
              <a:r>
                <a:rPr lang="en-US" sz="2400" kern="0" dirty="0"/>
                <a:t>Suppose </a:t>
              </a:r>
              <a:r>
                <a:rPr lang="en-US" sz="2400" kern="0" dirty="0">
                  <a:solidFill>
                    <a:srgbClr val="92D050"/>
                  </a:solidFill>
                </a:rPr>
                <a:t>Q</a:t>
              </a:r>
              <a:r>
                <a:rPr lang="en-US" sz="2400" kern="0" dirty="0"/>
                <a:t> is in </a:t>
              </a:r>
              <a:r>
                <a:rPr lang="en-US" sz="2400" kern="0" dirty="0">
                  <a:solidFill>
                    <a:srgbClr val="FF0000"/>
                  </a:solidFill>
                </a:rPr>
                <a:t>NP</a:t>
              </a:r>
              <a:r>
                <a:rPr lang="en-US" sz="2400" kern="0" dirty="0"/>
                <a:t>. So it is accepted by a nondeterministic poly-time algorithm M. </a:t>
              </a: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96BE2F6-87FF-465D-AF91-F65E1C965DB4}"/>
                </a:ext>
              </a:extLst>
            </p:cNvPr>
            <p:cNvSpPr/>
            <p:nvPr/>
          </p:nvSpPr>
          <p:spPr>
            <a:xfrm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49EFC7E-9079-4FE1-828D-43EE4284E626}"/>
              </a:ext>
            </a:extLst>
          </p:cNvPr>
          <p:cNvSpPr/>
          <p:nvPr/>
        </p:nvSpPr>
        <p:spPr>
          <a:xfrm>
            <a:off x="895350" y="3780645"/>
            <a:ext cx="964281" cy="209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D4F7CF-6C0F-4E9B-9E11-28BE63F67196}"/>
              </a:ext>
            </a:extLst>
          </p:cNvPr>
          <p:cNvSpPr/>
          <p:nvPr/>
        </p:nvSpPr>
        <p:spPr>
          <a:xfrm>
            <a:off x="1859631" y="3780645"/>
            <a:ext cx="1988469" cy="209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90D77-5967-40CB-858B-77E81D0A0E9F}"/>
              </a:ext>
            </a:extLst>
          </p:cNvPr>
          <p:cNvGrpSpPr/>
          <p:nvPr/>
        </p:nvGrpSpPr>
        <p:grpSpPr>
          <a:xfrm>
            <a:off x="895350" y="3997380"/>
            <a:ext cx="552450" cy="555570"/>
            <a:chOff x="1981200" y="3990196"/>
            <a:chExt cx="552450" cy="55557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DA1A6F7-D3D5-4044-A9B9-123F16034F43}"/>
                </a:ext>
              </a:extLst>
            </p:cNvPr>
            <p:cNvSpPr/>
            <p:nvPr/>
          </p:nvSpPr>
          <p:spPr>
            <a:xfrm>
              <a:off x="1981200" y="4225038"/>
              <a:ext cx="552450" cy="32072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M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71443C4-2A79-43CC-8FE2-CA2306DF87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57425" y="3990196"/>
              <a:ext cx="0" cy="228599"/>
            </a:xfrm>
            <a:prstGeom prst="straightConnector1">
              <a:avLst/>
            </a:prstGeom>
            <a:grpFill/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5905675F-126A-412A-B51F-29895A3773AF}"/>
              </a:ext>
            </a:extLst>
          </p:cNvPr>
          <p:cNvSpPr/>
          <p:nvPr/>
        </p:nvSpPr>
        <p:spPr>
          <a:xfrm>
            <a:off x="895350" y="4898421"/>
            <a:ext cx="964281" cy="209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B3E88D-1DD3-4316-8465-C191A7899649}"/>
              </a:ext>
            </a:extLst>
          </p:cNvPr>
          <p:cNvSpPr/>
          <p:nvPr/>
        </p:nvSpPr>
        <p:spPr>
          <a:xfrm>
            <a:off x="3017981" y="4898421"/>
            <a:ext cx="830119" cy="209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9EC2E9F-52EC-4258-B8AD-B1CD346B46AF}"/>
              </a:ext>
            </a:extLst>
          </p:cNvPr>
          <p:cNvSpPr/>
          <p:nvPr/>
        </p:nvSpPr>
        <p:spPr>
          <a:xfrm>
            <a:off x="895350" y="5340703"/>
            <a:ext cx="552450" cy="3207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M’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FE3DB18-AA93-4EE8-A08C-F08EF07399EA}"/>
              </a:ext>
            </a:extLst>
          </p:cNvPr>
          <p:cNvCxnSpPr>
            <a:cxnSpLocks/>
          </p:cNvCxnSpPr>
          <p:nvPr/>
        </p:nvCxnSpPr>
        <p:spPr>
          <a:xfrm flipV="1">
            <a:off x="1171575" y="5112104"/>
            <a:ext cx="0" cy="2285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2052B3D-2A71-4DCA-BA41-C72B8701740E}"/>
              </a:ext>
            </a:extLst>
          </p:cNvPr>
          <p:cNvSpPr/>
          <p:nvPr/>
        </p:nvSpPr>
        <p:spPr>
          <a:xfrm>
            <a:off x="1889584" y="4898421"/>
            <a:ext cx="1128394" cy="2033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87151E-90D4-4D34-B0CC-39A8397A1CC2}"/>
              </a:ext>
            </a:extLst>
          </p:cNvPr>
          <p:cNvSpPr/>
          <p:nvPr/>
        </p:nvSpPr>
        <p:spPr>
          <a:xfrm>
            <a:off x="895350" y="5908301"/>
            <a:ext cx="1128394" cy="20330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y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DE35DC0-AD44-4E4A-B328-20D109E853C8}"/>
              </a:ext>
            </a:extLst>
          </p:cNvPr>
          <p:cNvCxnSpPr>
            <a:cxnSpLocks/>
          </p:cNvCxnSpPr>
          <p:nvPr/>
        </p:nvCxnSpPr>
        <p:spPr>
          <a:xfrm>
            <a:off x="1171575" y="5661431"/>
            <a:ext cx="0" cy="2329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94A4D60-B990-4DF2-AE47-CB8964C47365}"/>
              </a:ext>
            </a:extLst>
          </p:cNvPr>
          <p:cNvSpPr txBox="1">
            <a:spLocks/>
          </p:cNvSpPr>
          <p:nvPr/>
        </p:nvSpPr>
        <p:spPr bwMode="auto">
          <a:xfrm>
            <a:off x="4608655" y="3620002"/>
            <a:ext cx="3655344" cy="1660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Algorithm M’(x, y)</a:t>
            </a:r>
          </a:p>
          <a:p>
            <a:pPr>
              <a:buAutoNum type="arabicPeriod"/>
            </a:pPr>
            <a:r>
              <a:rPr lang="en-US" sz="1600" kern="0" dirty="0"/>
              <a:t>Interpret y as a path in the computation tree of M on input x; </a:t>
            </a:r>
          </a:p>
          <a:p>
            <a:pPr>
              <a:buAutoNum type="arabicPeriod"/>
            </a:pPr>
            <a:r>
              <a:rPr lang="en-US" sz="1600" kern="0" dirty="0"/>
              <a:t>Simulate M on input x on the path y, and </a:t>
            </a:r>
            <a:r>
              <a:rPr lang="en-US" sz="1600" kern="0" dirty="0">
                <a:solidFill>
                  <a:srgbClr val="FF0000"/>
                </a:solidFill>
              </a:rPr>
              <a:t>output 1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M accepts x on the path y.</a:t>
            </a:r>
          </a:p>
        </p:txBody>
      </p:sp>
    </p:spTree>
    <p:extLst>
      <p:ext uri="{BB962C8B-B14F-4D97-AF65-F5344CB8AC3E}">
        <p14:creationId xmlns:p14="http://schemas.microsoft.com/office/powerpoint/2010/main" val="34935772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E7DEF7-CE92-4FC0-A0F8-33288D9DDA08}"/>
              </a:ext>
            </a:extLst>
          </p:cNvPr>
          <p:cNvSpPr txBox="1">
            <a:spLocks/>
          </p:cNvSpPr>
          <p:nvPr/>
        </p:nvSpPr>
        <p:spPr bwMode="auto">
          <a:xfrm>
            <a:off x="802356" y="2991219"/>
            <a:ext cx="7441532" cy="5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Construct a deterministic algorithm M’ as follows: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694D62-8022-4FBF-A9EA-AF2BB605A415}"/>
              </a:ext>
            </a:extLst>
          </p:cNvPr>
          <p:cNvGrpSpPr/>
          <p:nvPr/>
        </p:nvGrpSpPr>
        <p:grpSpPr>
          <a:xfrm>
            <a:off x="802356" y="2143884"/>
            <a:ext cx="7441532" cy="799208"/>
            <a:chOff x="802356" y="2143884"/>
            <a:chExt cx="7441532" cy="799208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0314CA3-0129-41E3-826E-5A276D4B0D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356" y="2143884"/>
              <a:ext cx="7441532" cy="79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Proof.</a:t>
              </a:r>
              <a:r>
                <a:rPr lang="en-US" sz="2400" kern="0" dirty="0">
                  <a:solidFill>
                    <a:srgbClr val="FFC000"/>
                  </a:solidFill>
                </a:rPr>
                <a:t>       </a:t>
              </a:r>
              <a:r>
                <a:rPr lang="en-US" sz="2400" kern="0" dirty="0"/>
                <a:t>Suppose </a:t>
              </a:r>
              <a:r>
                <a:rPr lang="en-US" sz="2400" kern="0" dirty="0">
                  <a:solidFill>
                    <a:srgbClr val="92D050"/>
                  </a:solidFill>
                </a:rPr>
                <a:t>Q</a:t>
              </a:r>
              <a:r>
                <a:rPr lang="en-US" sz="2400" kern="0" dirty="0"/>
                <a:t> is in </a:t>
              </a:r>
              <a:r>
                <a:rPr lang="en-US" sz="2400" kern="0" dirty="0">
                  <a:solidFill>
                    <a:srgbClr val="FF0000"/>
                  </a:solidFill>
                </a:rPr>
                <a:t>NP</a:t>
              </a:r>
              <a:r>
                <a:rPr lang="en-US" sz="2400" kern="0" dirty="0"/>
                <a:t>. So it is accepted by a nondeterministic poly-time algorithm M. </a:t>
              </a: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96BE2F6-87FF-465D-AF91-F65E1C965DB4}"/>
                </a:ext>
              </a:extLst>
            </p:cNvPr>
            <p:cNvSpPr/>
            <p:nvPr/>
          </p:nvSpPr>
          <p:spPr>
            <a:xfrm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49EFC7E-9079-4FE1-828D-43EE4284E626}"/>
              </a:ext>
            </a:extLst>
          </p:cNvPr>
          <p:cNvSpPr/>
          <p:nvPr/>
        </p:nvSpPr>
        <p:spPr>
          <a:xfrm>
            <a:off x="895350" y="3780645"/>
            <a:ext cx="964281" cy="209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D4F7CF-6C0F-4E9B-9E11-28BE63F67196}"/>
              </a:ext>
            </a:extLst>
          </p:cNvPr>
          <p:cNvSpPr/>
          <p:nvPr/>
        </p:nvSpPr>
        <p:spPr>
          <a:xfrm>
            <a:off x="1859631" y="3780645"/>
            <a:ext cx="1988469" cy="209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90D77-5967-40CB-858B-77E81D0A0E9F}"/>
              </a:ext>
            </a:extLst>
          </p:cNvPr>
          <p:cNvGrpSpPr/>
          <p:nvPr/>
        </p:nvGrpSpPr>
        <p:grpSpPr>
          <a:xfrm>
            <a:off x="895350" y="3997380"/>
            <a:ext cx="552450" cy="555570"/>
            <a:chOff x="1981200" y="3990196"/>
            <a:chExt cx="552450" cy="55557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DA1A6F7-D3D5-4044-A9B9-123F16034F43}"/>
                </a:ext>
              </a:extLst>
            </p:cNvPr>
            <p:cNvSpPr/>
            <p:nvPr/>
          </p:nvSpPr>
          <p:spPr>
            <a:xfrm>
              <a:off x="1981200" y="4225038"/>
              <a:ext cx="552450" cy="32072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M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71443C4-2A79-43CC-8FE2-CA2306DF87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57425" y="3990196"/>
              <a:ext cx="0" cy="228599"/>
            </a:xfrm>
            <a:prstGeom prst="straightConnector1">
              <a:avLst/>
            </a:prstGeom>
            <a:grpFill/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5905675F-126A-412A-B51F-29895A3773AF}"/>
              </a:ext>
            </a:extLst>
          </p:cNvPr>
          <p:cNvSpPr/>
          <p:nvPr/>
        </p:nvSpPr>
        <p:spPr>
          <a:xfrm>
            <a:off x="895350" y="4898421"/>
            <a:ext cx="964281" cy="209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B3E88D-1DD3-4316-8465-C191A7899649}"/>
              </a:ext>
            </a:extLst>
          </p:cNvPr>
          <p:cNvSpPr/>
          <p:nvPr/>
        </p:nvSpPr>
        <p:spPr>
          <a:xfrm>
            <a:off x="3017981" y="4898421"/>
            <a:ext cx="830119" cy="209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9EC2E9F-52EC-4258-B8AD-B1CD346B46AF}"/>
              </a:ext>
            </a:extLst>
          </p:cNvPr>
          <p:cNvSpPr/>
          <p:nvPr/>
        </p:nvSpPr>
        <p:spPr>
          <a:xfrm>
            <a:off x="895350" y="5340703"/>
            <a:ext cx="552450" cy="3207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M’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FE3DB18-AA93-4EE8-A08C-F08EF07399EA}"/>
              </a:ext>
            </a:extLst>
          </p:cNvPr>
          <p:cNvCxnSpPr>
            <a:cxnSpLocks/>
          </p:cNvCxnSpPr>
          <p:nvPr/>
        </p:nvCxnSpPr>
        <p:spPr>
          <a:xfrm flipV="1">
            <a:off x="1171575" y="5112104"/>
            <a:ext cx="0" cy="2285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2052B3D-2A71-4DCA-BA41-C72B8701740E}"/>
              </a:ext>
            </a:extLst>
          </p:cNvPr>
          <p:cNvSpPr/>
          <p:nvPr/>
        </p:nvSpPr>
        <p:spPr>
          <a:xfrm>
            <a:off x="1889584" y="4898421"/>
            <a:ext cx="1128394" cy="2033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87151E-90D4-4D34-B0CC-39A8397A1CC2}"/>
              </a:ext>
            </a:extLst>
          </p:cNvPr>
          <p:cNvSpPr/>
          <p:nvPr/>
        </p:nvSpPr>
        <p:spPr>
          <a:xfrm>
            <a:off x="895350" y="5908301"/>
            <a:ext cx="1128394" cy="20330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y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DE35DC0-AD44-4E4A-B328-20D109E853C8}"/>
              </a:ext>
            </a:extLst>
          </p:cNvPr>
          <p:cNvCxnSpPr>
            <a:cxnSpLocks/>
          </p:cNvCxnSpPr>
          <p:nvPr/>
        </p:nvCxnSpPr>
        <p:spPr>
          <a:xfrm>
            <a:off x="1171575" y="5661431"/>
            <a:ext cx="0" cy="2329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AA92C5D-DC04-4965-AB46-855E35BE3DF2}"/>
              </a:ext>
            </a:extLst>
          </p:cNvPr>
          <p:cNvSpPr txBox="1"/>
          <p:nvPr/>
        </p:nvSpPr>
        <p:spPr>
          <a:xfrm>
            <a:off x="4061835" y="5501067"/>
            <a:ext cx="200247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M:</a:t>
            </a:r>
          </a:p>
          <a:p>
            <a:r>
              <a:rPr lang="el-GR" sz="1400" dirty="0"/>
              <a:t>δ</a:t>
            </a:r>
            <a:r>
              <a:rPr lang="en-US" sz="1400" dirty="0"/>
              <a:t>(q</a:t>
            </a:r>
            <a:r>
              <a:rPr lang="en-US" sz="1400" baseline="-25000" dirty="0"/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) = (q</a:t>
            </a:r>
            <a:r>
              <a:rPr lang="en-US" sz="1400" baseline="-25000" dirty="0"/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v</a:t>
            </a:r>
            <a:r>
              <a:rPr lang="en-US" sz="1400" baseline="-25000" dirty="0">
                <a:solidFill>
                  <a:srgbClr val="00B050"/>
                </a:solidFill>
              </a:rPr>
              <a:t>1</a:t>
            </a:r>
            <a:r>
              <a:rPr lang="en-US" sz="1400" dirty="0"/>
              <a:t>);</a:t>
            </a:r>
          </a:p>
          <a:p>
            <a:r>
              <a:rPr lang="el-GR" sz="1400" dirty="0"/>
              <a:t>δ</a:t>
            </a:r>
            <a:r>
              <a:rPr lang="en-US" sz="1400" dirty="0"/>
              <a:t>(q</a:t>
            </a:r>
            <a:r>
              <a:rPr lang="en-US" sz="1400" baseline="-25000" dirty="0"/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) = (q</a:t>
            </a:r>
            <a:r>
              <a:rPr lang="en-US" sz="1400" baseline="-25000" dirty="0"/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v</a:t>
            </a:r>
            <a:r>
              <a:rPr lang="en-US" sz="1400" baseline="-25000" dirty="0">
                <a:solidFill>
                  <a:srgbClr val="00B050"/>
                </a:solidFill>
              </a:rPr>
              <a:t>2</a:t>
            </a:r>
            <a:r>
              <a:rPr lang="en-US" sz="1400" dirty="0"/>
              <a:t>);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C4DCBE55-D196-482D-A348-7283C5E1329F}"/>
              </a:ext>
            </a:extLst>
          </p:cNvPr>
          <p:cNvSpPr txBox="1">
            <a:spLocks/>
          </p:cNvSpPr>
          <p:nvPr/>
        </p:nvSpPr>
        <p:spPr bwMode="auto">
          <a:xfrm>
            <a:off x="4608655" y="3620002"/>
            <a:ext cx="3655344" cy="1660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Algorithm M’(x, y)</a:t>
            </a:r>
          </a:p>
          <a:p>
            <a:pPr>
              <a:buAutoNum type="arabicPeriod"/>
            </a:pPr>
            <a:r>
              <a:rPr lang="en-US" sz="1600" kern="0" dirty="0"/>
              <a:t>Interpret y as a path in the computation tree of M on input x; </a:t>
            </a:r>
          </a:p>
          <a:p>
            <a:pPr>
              <a:buAutoNum type="arabicPeriod"/>
            </a:pPr>
            <a:r>
              <a:rPr lang="en-US" sz="1600" kern="0" dirty="0"/>
              <a:t>Simulate M on input x on the path y, and </a:t>
            </a:r>
            <a:r>
              <a:rPr lang="en-US" sz="1600" kern="0" dirty="0">
                <a:solidFill>
                  <a:srgbClr val="FF0000"/>
                </a:solidFill>
              </a:rPr>
              <a:t>output 1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M accepts x on the path y.</a:t>
            </a:r>
          </a:p>
        </p:txBody>
      </p:sp>
    </p:spTree>
    <p:extLst>
      <p:ext uri="{BB962C8B-B14F-4D97-AF65-F5344CB8AC3E}">
        <p14:creationId xmlns:p14="http://schemas.microsoft.com/office/powerpoint/2010/main" val="41103441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E7DEF7-CE92-4FC0-A0F8-33288D9DDA08}"/>
              </a:ext>
            </a:extLst>
          </p:cNvPr>
          <p:cNvSpPr txBox="1">
            <a:spLocks/>
          </p:cNvSpPr>
          <p:nvPr/>
        </p:nvSpPr>
        <p:spPr bwMode="auto">
          <a:xfrm>
            <a:off x="802356" y="2991219"/>
            <a:ext cx="7441532" cy="5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Construct a deterministic algorithm M’ as follows: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694D62-8022-4FBF-A9EA-AF2BB605A415}"/>
              </a:ext>
            </a:extLst>
          </p:cNvPr>
          <p:cNvGrpSpPr/>
          <p:nvPr/>
        </p:nvGrpSpPr>
        <p:grpSpPr>
          <a:xfrm>
            <a:off x="802356" y="2143884"/>
            <a:ext cx="7441532" cy="799208"/>
            <a:chOff x="802356" y="2143884"/>
            <a:chExt cx="7441532" cy="799208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0314CA3-0129-41E3-826E-5A276D4B0D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356" y="2143884"/>
              <a:ext cx="7441532" cy="79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Proof.</a:t>
              </a:r>
              <a:r>
                <a:rPr lang="en-US" sz="2400" kern="0" dirty="0">
                  <a:solidFill>
                    <a:srgbClr val="FFC000"/>
                  </a:solidFill>
                </a:rPr>
                <a:t>       </a:t>
              </a:r>
              <a:r>
                <a:rPr lang="en-US" sz="2400" kern="0" dirty="0"/>
                <a:t>Suppose </a:t>
              </a:r>
              <a:r>
                <a:rPr lang="en-US" sz="2400" kern="0" dirty="0">
                  <a:solidFill>
                    <a:srgbClr val="92D050"/>
                  </a:solidFill>
                </a:rPr>
                <a:t>Q</a:t>
              </a:r>
              <a:r>
                <a:rPr lang="en-US" sz="2400" kern="0" dirty="0"/>
                <a:t> is in </a:t>
              </a:r>
              <a:r>
                <a:rPr lang="en-US" sz="2400" kern="0" dirty="0">
                  <a:solidFill>
                    <a:srgbClr val="FF0000"/>
                  </a:solidFill>
                </a:rPr>
                <a:t>NP</a:t>
              </a:r>
              <a:r>
                <a:rPr lang="en-US" sz="2400" kern="0" dirty="0"/>
                <a:t>. So it is accepted by a nondeterministic poly-time algorithm M. </a:t>
              </a: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96BE2F6-87FF-465D-AF91-F65E1C965DB4}"/>
                </a:ext>
              </a:extLst>
            </p:cNvPr>
            <p:cNvSpPr/>
            <p:nvPr/>
          </p:nvSpPr>
          <p:spPr>
            <a:xfrm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49EFC7E-9079-4FE1-828D-43EE4284E626}"/>
              </a:ext>
            </a:extLst>
          </p:cNvPr>
          <p:cNvSpPr/>
          <p:nvPr/>
        </p:nvSpPr>
        <p:spPr>
          <a:xfrm>
            <a:off x="895350" y="3780645"/>
            <a:ext cx="964281" cy="209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D4F7CF-6C0F-4E9B-9E11-28BE63F67196}"/>
              </a:ext>
            </a:extLst>
          </p:cNvPr>
          <p:cNvSpPr/>
          <p:nvPr/>
        </p:nvSpPr>
        <p:spPr>
          <a:xfrm>
            <a:off x="1859631" y="3780645"/>
            <a:ext cx="1988469" cy="209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90D77-5967-40CB-858B-77E81D0A0E9F}"/>
              </a:ext>
            </a:extLst>
          </p:cNvPr>
          <p:cNvGrpSpPr/>
          <p:nvPr/>
        </p:nvGrpSpPr>
        <p:grpSpPr>
          <a:xfrm>
            <a:off x="895350" y="3997380"/>
            <a:ext cx="552450" cy="555570"/>
            <a:chOff x="1981200" y="3990196"/>
            <a:chExt cx="552450" cy="55557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DA1A6F7-D3D5-4044-A9B9-123F16034F43}"/>
                </a:ext>
              </a:extLst>
            </p:cNvPr>
            <p:cNvSpPr/>
            <p:nvPr/>
          </p:nvSpPr>
          <p:spPr>
            <a:xfrm>
              <a:off x="1981200" y="4225038"/>
              <a:ext cx="552450" cy="32072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M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71443C4-2A79-43CC-8FE2-CA2306DF87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57425" y="3990196"/>
              <a:ext cx="0" cy="228599"/>
            </a:xfrm>
            <a:prstGeom prst="straightConnector1">
              <a:avLst/>
            </a:prstGeom>
            <a:grpFill/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5905675F-126A-412A-B51F-29895A3773AF}"/>
              </a:ext>
            </a:extLst>
          </p:cNvPr>
          <p:cNvSpPr/>
          <p:nvPr/>
        </p:nvSpPr>
        <p:spPr>
          <a:xfrm>
            <a:off x="895350" y="4898421"/>
            <a:ext cx="964281" cy="209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B3E88D-1DD3-4316-8465-C191A7899649}"/>
              </a:ext>
            </a:extLst>
          </p:cNvPr>
          <p:cNvSpPr/>
          <p:nvPr/>
        </p:nvSpPr>
        <p:spPr>
          <a:xfrm>
            <a:off x="3017981" y="4898421"/>
            <a:ext cx="830119" cy="209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9EC2E9F-52EC-4258-B8AD-B1CD346B46AF}"/>
              </a:ext>
            </a:extLst>
          </p:cNvPr>
          <p:cNvSpPr/>
          <p:nvPr/>
        </p:nvSpPr>
        <p:spPr>
          <a:xfrm>
            <a:off x="895350" y="5340703"/>
            <a:ext cx="552450" cy="3207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M’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FE3DB18-AA93-4EE8-A08C-F08EF07399EA}"/>
              </a:ext>
            </a:extLst>
          </p:cNvPr>
          <p:cNvCxnSpPr>
            <a:cxnSpLocks/>
          </p:cNvCxnSpPr>
          <p:nvPr/>
        </p:nvCxnSpPr>
        <p:spPr>
          <a:xfrm flipV="1">
            <a:off x="1171575" y="5112104"/>
            <a:ext cx="0" cy="2285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2052B3D-2A71-4DCA-BA41-C72B8701740E}"/>
              </a:ext>
            </a:extLst>
          </p:cNvPr>
          <p:cNvSpPr/>
          <p:nvPr/>
        </p:nvSpPr>
        <p:spPr>
          <a:xfrm>
            <a:off x="1889584" y="4898421"/>
            <a:ext cx="1128394" cy="2033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87151E-90D4-4D34-B0CC-39A8397A1CC2}"/>
              </a:ext>
            </a:extLst>
          </p:cNvPr>
          <p:cNvSpPr/>
          <p:nvPr/>
        </p:nvSpPr>
        <p:spPr>
          <a:xfrm>
            <a:off x="895350" y="5908301"/>
            <a:ext cx="1128394" cy="20330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y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DE35DC0-AD44-4E4A-B328-20D109E853C8}"/>
              </a:ext>
            </a:extLst>
          </p:cNvPr>
          <p:cNvCxnSpPr>
            <a:cxnSpLocks/>
          </p:cNvCxnSpPr>
          <p:nvPr/>
        </p:nvCxnSpPr>
        <p:spPr>
          <a:xfrm>
            <a:off x="1171575" y="5661431"/>
            <a:ext cx="0" cy="2329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AA92C5D-DC04-4965-AB46-855E35BE3DF2}"/>
              </a:ext>
            </a:extLst>
          </p:cNvPr>
          <p:cNvSpPr txBox="1"/>
          <p:nvPr/>
        </p:nvSpPr>
        <p:spPr>
          <a:xfrm>
            <a:off x="4061835" y="5501067"/>
            <a:ext cx="200247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M:</a:t>
            </a:r>
          </a:p>
          <a:p>
            <a:r>
              <a:rPr lang="el-GR" sz="1400" dirty="0"/>
              <a:t>δ</a:t>
            </a:r>
            <a:r>
              <a:rPr lang="en-US" sz="1400" dirty="0"/>
              <a:t>(q</a:t>
            </a:r>
            <a:r>
              <a:rPr lang="en-US" sz="1400" baseline="-25000" dirty="0"/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) = (q</a:t>
            </a:r>
            <a:r>
              <a:rPr lang="en-US" sz="1400" baseline="-25000" dirty="0"/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v</a:t>
            </a:r>
            <a:r>
              <a:rPr lang="en-US" sz="1400" baseline="-25000" dirty="0">
                <a:solidFill>
                  <a:srgbClr val="00B050"/>
                </a:solidFill>
              </a:rPr>
              <a:t>1</a:t>
            </a:r>
            <a:r>
              <a:rPr lang="en-US" sz="1400" dirty="0"/>
              <a:t>);</a:t>
            </a:r>
          </a:p>
          <a:p>
            <a:r>
              <a:rPr lang="el-GR" sz="1400" dirty="0"/>
              <a:t>δ</a:t>
            </a:r>
            <a:r>
              <a:rPr lang="en-US" sz="1400" dirty="0"/>
              <a:t>(q</a:t>
            </a:r>
            <a:r>
              <a:rPr lang="en-US" sz="1400" baseline="-25000" dirty="0"/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) = (q</a:t>
            </a:r>
            <a:r>
              <a:rPr lang="en-US" sz="1400" baseline="-25000" dirty="0"/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v</a:t>
            </a:r>
            <a:r>
              <a:rPr lang="en-US" sz="1400" baseline="-25000" dirty="0">
                <a:solidFill>
                  <a:srgbClr val="00B050"/>
                </a:solidFill>
              </a:rPr>
              <a:t>2</a:t>
            </a:r>
            <a:r>
              <a:rPr lang="en-US" sz="1400" dirty="0"/>
              <a:t>);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918922-3B36-469F-9EF9-358E6C2720A2}"/>
              </a:ext>
            </a:extLst>
          </p:cNvPr>
          <p:cNvSpPr txBox="1"/>
          <p:nvPr/>
        </p:nvSpPr>
        <p:spPr>
          <a:xfrm>
            <a:off x="6224010" y="5514173"/>
            <a:ext cx="27109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M’:</a:t>
            </a:r>
          </a:p>
          <a:p>
            <a:r>
              <a:rPr lang="el-GR" sz="1400" dirty="0"/>
              <a:t>δ</a:t>
            </a:r>
            <a:r>
              <a:rPr lang="en-US" sz="1400" dirty="0"/>
              <a:t>(q</a:t>
            </a:r>
            <a:r>
              <a:rPr lang="en-US" sz="1400" baseline="-25000" dirty="0"/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0</a:t>
            </a:r>
            <a:r>
              <a:rPr lang="en-US" sz="1400" dirty="0"/>
              <a:t>) = (q</a:t>
            </a:r>
            <a:r>
              <a:rPr lang="en-US" sz="1400" baseline="-25000" dirty="0"/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v</a:t>
            </a:r>
            <a:r>
              <a:rPr lang="en-US" sz="1400" baseline="-25000" dirty="0">
                <a:solidFill>
                  <a:srgbClr val="00B050"/>
                </a:solidFill>
              </a:rPr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R</a:t>
            </a:r>
            <a:r>
              <a:rPr lang="en-US" sz="1400" dirty="0"/>
              <a:t>);</a:t>
            </a:r>
          </a:p>
          <a:p>
            <a:r>
              <a:rPr lang="el-GR" sz="1400" dirty="0"/>
              <a:t>δ</a:t>
            </a:r>
            <a:r>
              <a:rPr lang="en-US" sz="1400" dirty="0"/>
              <a:t>(q</a:t>
            </a:r>
            <a:r>
              <a:rPr lang="en-US" sz="1400" baseline="-25000" dirty="0"/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1</a:t>
            </a:r>
            <a:r>
              <a:rPr lang="en-US" sz="1400" dirty="0"/>
              <a:t>) = (q</a:t>
            </a:r>
            <a:r>
              <a:rPr lang="en-US" sz="1400" baseline="-25000" dirty="0"/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v</a:t>
            </a:r>
            <a:r>
              <a:rPr lang="en-US" sz="1400" baseline="-25000" dirty="0">
                <a:solidFill>
                  <a:srgbClr val="00B050"/>
                </a:solidFill>
              </a:rPr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R</a:t>
            </a:r>
            <a:r>
              <a:rPr lang="en-US" sz="1400" dirty="0"/>
              <a:t>);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DB2D940A-0C13-4A27-BFD4-C400C07286FD}"/>
              </a:ext>
            </a:extLst>
          </p:cNvPr>
          <p:cNvSpPr txBox="1">
            <a:spLocks/>
          </p:cNvSpPr>
          <p:nvPr/>
        </p:nvSpPr>
        <p:spPr bwMode="auto">
          <a:xfrm>
            <a:off x="4608655" y="3620002"/>
            <a:ext cx="3655344" cy="1660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Algorithm M’(x, y)</a:t>
            </a:r>
          </a:p>
          <a:p>
            <a:pPr>
              <a:buAutoNum type="arabicPeriod"/>
            </a:pPr>
            <a:r>
              <a:rPr lang="en-US" sz="1600" kern="0" dirty="0"/>
              <a:t>Interpret y as a path in the computation tree of M on input x; </a:t>
            </a:r>
          </a:p>
          <a:p>
            <a:pPr>
              <a:buAutoNum type="arabicPeriod"/>
            </a:pPr>
            <a:r>
              <a:rPr lang="en-US" sz="1600" kern="0" dirty="0"/>
              <a:t>Simulate M on input x on the path y, and </a:t>
            </a:r>
            <a:r>
              <a:rPr lang="en-US" sz="1600" kern="0" dirty="0">
                <a:solidFill>
                  <a:srgbClr val="FF0000"/>
                </a:solidFill>
              </a:rPr>
              <a:t>output 1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M accepts x on the path y.</a:t>
            </a:r>
          </a:p>
        </p:txBody>
      </p:sp>
    </p:spTree>
    <p:extLst>
      <p:ext uri="{BB962C8B-B14F-4D97-AF65-F5344CB8AC3E}">
        <p14:creationId xmlns:p14="http://schemas.microsoft.com/office/powerpoint/2010/main" val="13973384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E7DEF7-CE92-4FC0-A0F8-33288D9DDA08}"/>
              </a:ext>
            </a:extLst>
          </p:cNvPr>
          <p:cNvSpPr txBox="1">
            <a:spLocks/>
          </p:cNvSpPr>
          <p:nvPr/>
        </p:nvSpPr>
        <p:spPr bwMode="auto">
          <a:xfrm>
            <a:off x="802356" y="2991219"/>
            <a:ext cx="7441532" cy="5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Construct a deterministic algorithm M’ as follows: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694D62-8022-4FBF-A9EA-AF2BB605A415}"/>
              </a:ext>
            </a:extLst>
          </p:cNvPr>
          <p:cNvGrpSpPr/>
          <p:nvPr/>
        </p:nvGrpSpPr>
        <p:grpSpPr>
          <a:xfrm>
            <a:off x="802356" y="2143884"/>
            <a:ext cx="7441532" cy="799208"/>
            <a:chOff x="802356" y="2143884"/>
            <a:chExt cx="7441532" cy="799208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0314CA3-0129-41E3-826E-5A276D4B0D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356" y="2143884"/>
              <a:ext cx="7441532" cy="79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Proof.</a:t>
              </a:r>
              <a:r>
                <a:rPr lang="en-US" sz="2400" kern="0" dirty="0">
                  <a:solidFill>
                    <a:srgbClr val="FFC000"/>
                  </a:solidFill>
                </a:rPr>
                <a:t>       </a:t>
              </a:r>
              <a:r>
                <a:rPr lang="en-US" sz="2400" kern="0" dirty="0"/>
                <a:t>Suppose </a:t>
              </a:r>
              <a:r>
                <a:rPr lang="en-US" sz="2400" kern="0" dirty="0">
                  <a:solidFill>
                    <a:srgbClr val="92D050"/>
                  </a:solidFill>
                </a:rPr>
                <a:t>Q</a:t>
              </a:r>
              <a:r>
                <a:rPr lang="en-US" sz="2400" kern="0" dirty="0"/>
                <a:t> is in </a:t>
              </a:r>
              <a:r>
                <a:rPr lang="en-US" sz="2400" kern="0" dirty="0">
                  <a:solidFill>
                    <a:srgbClr val="FF0000"/>
                  </a:solidFill>
                </a:rPr>
                <a:t>NP</a:t>
              </a:r>
              <a:r>
                <a:rPr lang="en-US" sz="2400" kern="0" dirty="0"/>
                <a:t>. So it is accepted by a nondeterministic poly-time algorithm M. </a:t>
              </a: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96BE2F6-87FF-465D-AF91-F65E1C965DB4}"/>
                </a:ext>
              </a:extLst>
            </p:cNvPr>
            <p:cNvSpPr/>
            <p:nvPr/>
          </p:nvSpPr>
          <p:spPr>
            <a:xfrm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C30B5D-C594-43F6-A193-14EA9F81B536}"/>
              </a:ext>
            </a:extLst>
          </p:cNvPr>
          <p:cNvGrpSpPr/>
          <p:nvPr/>
        </p:nvGrpSpPr>
        <p:grpSpPr>
          <a:xfrm>
            <a:off x="493855" y="3734122"/>
            <a:ext cx="3552931" cy="1528498"/>
            <a:chOff x="748957" y="3812733"/>
            <a:chExt cx="3552931" cy="1528498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C1FB41D-AF1D-4EC1-BE63-B6CB21C5D552}"/>
                </a:ext>
              </a:extLst>
            </p:cNvPr>
            <p:cNvSpPr/>
            <p:nvPr/>
          </p:nvSpPr>
          <p:spPr>
            <a:xfrm>
              <a:off x="2363877" y="3812733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B92FBFC-DD52-4E27-9E77-4E5808982D7A}"/>
                </a:ext>
              </a:extLst>
            </p:cNvPr>
            <p:cNvSpPr txBox="1"/>
            <p:nvPr/>
          </p:nvSpPr>
          <p:spPr>
            <a:xfrm>
              <a:off x="1198701" y="4333866"/>
              <a:ext cx="25715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…………………………….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924484C-63AB-40B2-A8A6-9C941341C62E}"/>
                </a:ext>
              </a:extLst>
            </p:cNvPr>
            <p:cNvSpPr/>
            <p:nvPr/>
          </p:nvSpPr>
          <p:spPr>
            <a:xfrm>
              <a:off x="1546583" y="4103722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8E61270-20F9-4017-B035-BE7FFEB627E9}"/>
                </a:ext>
              </a:extLst>
            </p:cNvPr>
            <p:cNvSpPr/>
            <p:nvPr/>
          </p:nvSpPr>
          <p:spPr>
            <a:xfrm>
              <a:off x="748957" y="5235642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4F18AB8-C55B-4B3C-A6DF-BF84D1610D40}"/>
                </a:ext>
              </a:extLst>
            </p:cNvPr>
            <p:cNvSpPr/>
            <p:nvPr/>
          </p:nvSpPr>
          <p:spPr>
            <a:xfrm>
              <a:off x="1202487" y="5215417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1BB16D88-051D-49B9-9553-159AB7FF46DF}"/>
                </a:ext>
              </a:extLst>
            </p:cNvPr>
            <p:cNvCxnSpPr>
              <a:cxnSpLocks/>
            </p:cNvCxnSpPr>
            <p:nvPr/>
          </p:nvCxnSpPr>
          <p:spPr>
            <a:xfrm>
              <a:off x="2457411" y="3893224"/>
              <a:ext cx="807671" cy="17132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68BE879-6CC7-45FC-829E-EA670493692E}"/>
                </a:ext>
              </a:extLst>
            </p:cNvPr>
            <p:cNvSpPr/>
            <p:nvPr/>
          </p:nvSpPr>
          <p:spPr>
            <a:xfrm>
              <a:off x="3241456" y="4071663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679477B-7BEB-464A-96E9-2DE7D492158A}"/>
                </a:ext>
              </a:extLst>
            </p:cNvPr>
            <p:cNvSpPr/>
            <p:nvPr/>
          </p:nvSpPr>
          <p:spPr>
            <a:xfrm>
              <a:off x="939192" y="4769298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E9F43F6-B9B8-4EA2-9F00-5A176CC84095}"/>
                </a:ext>
              </a:extLst>
            </p:cNvPr>
            <p:cNvSpPr/>
            <p:nvPr/>
          </p:nvSpPr>
          <p:spPr>
            <a:xfrm>
              <a:off x="4187094" y="5189406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96D9375-4A33-49C6-8205-24BE025303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1087" y="3893224"/>
              <a:ext cx="720843" cy="22123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B8C93E55-762A-4929-90CC-007EC70C9A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0486" y="4194303"/>
              <a:ext cx="514396" cy="21150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7303530-F92E-4389-8F2A-F407B4B44117}"/>
                </a:ext>
              </a:extLst>
            </p:cNvPr>
            <p:cNvCxnSpPr>
              <a:cxnSpLocks/>
            </p:cNvCxnSpPr>
            <p:nvPr/>
          </p:nvCxnSpPr>
          <p:spPr>
            <a:xfrm>
              <a:off x="1636160" y="4179554"/>
              <a:ext cx="557197" cy="20652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F0CB109-76B5-44A1-8AFD-DBFBD63661BC}"/>
                </a:ext>
              </a:extLst>
            </p:cNvPr>
            <p:cNvCxnSpPr>
              <a:cxnSpLocks/>
            </p:cNvCxnSpPr>
            <p:nvPr/>
          </p:nvCxnSpPr>
          <p:spPr>
            <a:xfrm>
              <a:off x="1048360" y="4847777"/>
              <a:ext cx="187556" cy="37972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6EDD72E-BA0A-4CDE-B33A-A51933D4CC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6354" y="4871881"/>
              <a:ext cx="148299" cy="35562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4E653717-B3BB-42F2-8F4E-9F522D3DAC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07163" y="4166107"/>
              <a:ext cx="419870" cy="21045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D6469D3-84E1-4E75-806A-311DE33A4315}"/>
                </a:ext>
              </a:extLst>
            </p:cNvPr>
            <p:cNvCxnSpPr>
              <a:cxnSpLocks/>
            </p:cNvCxnSpPr>
            <p:nvPr/>
          </p:nvCxnSpPr>
          <p:spPr>
            <a:xfrm>
              <a:off x="3365530" y="4153335"/>
              <a:ext cx="490533" cy="19444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E8DD64-FEC8-45E5-906C-8B6A8FD7D63E}"/>
                </a:ext>
              </a:extLst>
            </p:cNvPr>
            <p:cNvSpPr/>
            <p:nvPr/>
          </p:nvSpPr>
          <p:spPr>
            <a:xfrm>
              <a:off x="3919469" y="4731198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E9ED9DB-60D3-45A4-9920-1337F5AC1CE9}"/>
                </a:ext>
              </a:extLst>
            </p:cNvPr>
            <p:cNvCxnSpPr>
              <a:cxnSpLocks/>
            </p:cNvCxnSpPr>
            <p:nvPr/>
          </p:nvCxnSpPr>
          <p:spPr>
            <a:xfrm>
              <a:off x="4028637" y="4809677"/>
              <a:ext cx="187556" cy="37972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A0A48271-1FC7-4276-BC5F-32395315F4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86631" y="4833781"/>
              <a:ext cx="148299" cy="35562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8A7E9CF-384E-453C-B797-CFBB3A5A73E2}"/>
                </a:ext>
              </a:extLst>
            </p:cNvPr>
            <p:cNvSpPr/>
            <p:nvPr/>
          </p:nvSpPr>
          <p:spPr>
            <a:xfrm>
              <a:off x="3729234" y="5177073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FF7B0DA5-DBEE-4A4C-8011-E12B75426EAF}"/>
              </a:ext>
            </a:extLst>
          </p:cNvPr>
          <p:cNvSpPr txBox="1"/>
          <p:nvPr/>
        </p:nvSpPr>
        <p:spPr>
          <a:xfrm>
            <a:off x="4061835" y="5501067"/>
            <a:ext cx="200247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M:</a:t>
            </a:r>
          </a:p>
          <a:p>
            <a:r>
              <a:rPr lang="el-GR" sz="1400" dirty="0"/>
              <a:t>δ</a:t>
            </a:r>
            <a:r>
              <a:rPr lang="en-US" sz="1400" dirty="0"/>
              <a:t>(q</a:t>
            </a:r>
            <a:r>
              <a:rPr lang="en-US" sz="1400" baseline="-25000" dirty="0"/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) = (q</a:t>
            </a:r>
            <a:r>
              <a:rPr lang="en-US" sz="1400" baseline="-25000" dirty="0"/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v</a:t>
            </a:r>
            <a:r>
              <a:rPr lang="en-US" sz="1400" baseline="-25000" dirty="0">
                <a:solidFill>
                  <a:srgbClr val="00B050"/>
                </a:solidFill>
              </a:rPr>
              <a:t>1</a:t>
            </a:r>
            <a:r>
              <a:rPr lang="en-US" sz="1400" dirty="0"/>
              <a:t>);</a:t>
            </a:r>
          </a:p>
          <a:p>
            <a:r>
              <a:rPr lang="el-GR" sz="1400" dirty="0"/>
              <a:t>δ</a:t>
            </a:r>
            <a:r>
              <a:rPr lang="en-US" sz="1400" dirty="0"/>
              <a:t>(q</a:t>
            </a:r>
            <a:r>
              <a:rPr lang="en-US" sz="1400" baseline="-25000" dirty="0"/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) = (q</a:t>
            </a:r>
            <a:r>
              <a:rPr lang="en-US" sz="1400" baseline="-25000" dirty="0"/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v</a:t>
            </a:r>
            <a:r>
              <a:rPr lang="en-US" sz="1400" baseline="-25000" dirty="0">
                <a:solidFill>
                  <a:srgbClr val="00B050"/>
                </a:solidFill>
              </a:rPr>
              <a:t>2</a:t>
            </a:r>
            <a:r>
              <a:rPr lang="en-US" sz="1400" dirty="0"/>
              <a:t>);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7FE6D36-2989-4795-9351-C8BFF17FF062}"/>
              </a:ext>
            </a:extLst>
          </p:cNvPr>
          <p:cNvSpPr txBox="1"/>
          <p:nvPr/>
        </p:nvSpPr>
        <p:spPr>
          <a:xfrm>
            <a:off x="6224010" y="5514173"/>
            <a:ext cx="27109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M’:</a:t>
            </a:r>
          </a:p>
          <a:p>
            <a:r>
              <a:rPr lang="el-GR" sz="1400" dirty="0"/>
              <a:t>δ</a:t>
            </a:r>
            <a:r>
              <a:rPr lang="en-US" sz="1400" dirty="0"/>
              <a:t>(q</a:t>
            </a:r>
            <a:r>
              <a:rPr lang="en-US" sz="1400" baseline="-25000" dirty="0"/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0</a:t>
            </a:r>
            <a:r>
              <a:rPr lang="en-US" sz="1400" dirty="0"/>
              <a:t>) = (q</a:t>
            </a:r>
            <a:r>
              <a:rPr lang="en-US" sz="1400" baseline="-25000" dirty="0"/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v</a:t>
            </a:r>
            <a:r>
              <a:rPr lang="en-US" sz="1400" baseline="-25000" dirty="0">
                <a:solidFill>
                  <a:srgbClr val="00B050"/>
                </a:solidFill>
              </a:rPr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R</a:t>
            </a:r>
            <a:r>
              <a:rPr lang="en-US" sz="1400" dirty="0"/>
              <a:t>);</a:t>
            </a:r>
          </a:p>
          <a:p>
            <a:r>
              <a:rPr lang="el-GR" sz="1400" dirty="0"/>
              <a:t>δ</a:t>
            </a:r>
            <a:r>
              <a:rPr lang="en-US" sz="1400" dirty="0"/>
              <a:t>(q</a:t>
            </a:r>
            <a:r>
              <a:rPr lang="en-US" sz="1400" baseline="-25000" dirty="0"/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1</a:t>
            </a:r>
            <a:r>
              <a:rPr lang="en-US" sz="1400" dirty="0"/>
              <a:t>) = (q</a:t>
            </a:r>
            <a:r>
              <a:rPr lang="en-US" sz="1400" baseline="-25000" dirty="0"/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v</a:t>
            </a:r>
            <a:r>
              <a:rPr lang="en-US" sz="1400" baseline="-25000" dirty="0">
                <a:solidFill>
                  <a:srgbClr val="00B050"/>
                </a:solidFill>
              </a:rPr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R</a:t>
            </a:r>
            <a:r>
              <a:rPr lang="en-US" sz="1400" dirty="0"/>
              <a:t>);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D103F60-6156-4771-A75E-390E432B2676}"/>
              </a:ext>
            </a:extLst>
          </p:cNvPr>
          <p:cNvSpPr txBox="1"/>
          <p:nvPr/>
        </p:nvSpPr>
        <p:spPr>
          <a:xfrm>
            <a:off x="1055629" y="5414945"/>
            <a:ext cx="2545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The computation tree T</a:t>
            </a:r>
            <a:r>
              <a:rPr lang="en-US" sz="1600" baseline="-25000" dirty="0"/>
              <a:t>M</a:t>
            </a:r>
            <a:r>
              <a:rPr lang="en-US" sz="1600" dirty="0"/>
              <a:t> of M(x)</a:t>
            </a:r>
            <a:endParaRPr lang="en-US" sz="1600" baseline="-25000" dirty="0"/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2AE4F97D-B865-46A5-AFB4-FCF7E0E4BA7E}"/>
              </a:ext>
            </a:extLst>
          </p:cNvPr>
          <p:cNvSpPr txBox="1">
            <a:spLocks/>
          </p:cNvSpPr>
          <p:nvPr/>
        </p:nvSpPr>
        <p:spPr bwMode="auto">
          <a:xfrm>
            <a:off x="4608655" y="3620002"/>
            <a:ext cx="3655344" cy="1660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Algorithm M’(x, y)</a:t>
            </a:r>
          </a:p>
          <a:p>
            <a:pPr>
              <a:buAutoNum type="arabicPeriod"/>
            </a:pPr>
            <a:r>
              <a:rPr lang="en-US" sz="1600" kern="0" dirty="0"/>
              <a:t>Interpret y as a path in the computation tree of M on input x; </a:t>
            </a:r>
          </a:p>
          <a:p>
            <a:pPr>
              <a:buAutoNum type="arabicPeriod"/>
            </a:pPr>
            <a:r>
              <a:rPr lang="en-US" sz="1600" kern="0" dirty="0"/>
              <a:t>Simulate M on input x on the path y, and </a:t>
            </a:r>
            <a:r>
              <a:rPr lang="en-US" sz="1600" kern="0" dirty="0">
                <a:solidFill>
                  <a:srgbClr val="FF0000"/>
                </a:solidFill>
              </a:rPr>
              <a:t>output 1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M accepts x on the path y.</a:t>
            </a:r>
          </a:p>
        </p:txBody>
      </p:sp>
    </p:spTree>
    <p:extLst>
      <p:ext uri="{BB962C8B-B14F-4D97-AF65-F5344CB8AC3E}">
        <p14:creationId xmlns:p14="http://schemas.microsoft.com/office/powerpoint/2010/main" val="2555243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E7DEF7-CE92-4FC0-A0F8-33288D9DDA08}"/>
              </a:ext>
            </a:extLst>
          </p:cNvPr>
          <p:cNvSpPr txBox="1">
            <a:spLocks/>
          </p:cNvSpPr>
          <p:nvPr/>
        </p:nvSpPr>
        <p:spPr bwMode="auto">
          <a:xfrm>
            <a:off x="802356" y="2991219"/>
            <a:ext cx="7441532" cy="5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Construct a deterministic algorithm M’ as follows: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694D62-8022-4FBF-A9EA-AF2BB605A415}"/>
              </a:ext>
            </a:extLst>
          </p:cNvPr>
          <p:cNvGrpSpPr/>
          <p:nvPr/>
        </p:nvGrpSpPr>
        <p:grpSpPr>
          <a:xfrm>
            <a:off x="802356" y="2143884"/>
            <a:ext cx="7441532" cy="799208"/>
            <a:chOff x="802356" y="2143884"/>
            <a:chExt cx="7441532" cy="799208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0314CA3-0129-41E3-826E-5A276D4B0D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356" y="2143884"/>
              <a:ext cx="7441532" cy="79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Proof.</a:t>
              </a:r>
              <a:r>
                <a:rPr lang="en-US" sz="2400" kern="0" dirty="0">
                  <a:solidFill>
                    <a:srgbClr val="FFC000"/>
                  </a:solidFill>
                </a:rPr>
                <a:t>       </a:t>
              </a:r>
              <a:r>
                <a:rPr lang="en-US" sz="2400" kern="0" dirty="0"/>
                <a:t>Suppose </a:t>
              </a:r>
              <a:r>
                <a:rPr lang="en-US" sz="2400" kern="0" dirty="0">
                  <a:solidFill>
                    <a:srgbClr val="92D050"/>
                  </a:solidFill>
                </a:rPr>
                <a:t>Q</a:t>
              </a:r>
              <a:r>
                <a:rPr lang="en-US" sz="2400" kern="0" dirty="0"/>
                <a:t> is in </a:t>
              </a:r>
              <a:r>
                <a:rPr lang="en-US" sz="2400" kern="0" dirty="0">
                  <a:solidFill>
                    <a:srgbClr val="FF0000"/>
                  </a:solidFill>
                </a:rPr>
                <a:t>NP</a:t>
              </a:r>
              <a:r>
                <a:rPr lang="en-US" sz="2400" kern="0" dirty="0"/>
                <a:t>. So it is accepted by a nondeterministic poly-time algorithm M. </a:t>
              </a: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96BE2F6-87FF-465D-AF91-F65E1C965DB4}"/>
                </a:ext>
              </a:extLst>
            </p:cNvPr>
            <p:cNvSpPr/>
            <p:nvPr/>
          </p:nvSpPr>
          <p:spPr>
            <a:xfrm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C30B5D-C594-43F6-A193-14EA9F81B536}"/>
              </a:ext>
            </a:extLst>
          </p:cNvPr>
          <p:cNvGrpSpPr/>
          <p:nvPr/>
        </p:nvGrpSpPr>
        <p:grpSpPr>
          <a:xfrm>
            <a:off x="493855" y="3734122"/>
            <a:ext cx="3552931" cy="1528498"/>
            <a:chOff x="748957" y="3812733"/>
            <a:chExt cx="3552931" cy="1528498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C1FB41D-AF1D-4EC1-BE63-B6CB21C5D552}"/>
                </a:ext>
              </a:extLst>
            </p:cNvPr>
            <p:cNvSpPr/>
            <p:nvPr/>
          </p:nvSpPr>
          <p:spPr>
            <a:xfrm>
              <a:off x="2363877" y="3812733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B92FBFC-DD52-4E27-9E77-4E5808982D7A}"/>
                </a:ext>
              </a:extLst>
            </p:cNvPr>
            <p:cNvSpPr txBox="1"/>
            <p:nvPr/>
          </p:nvSpPr>
          <p:spPr>
            <a:xfrm>
              <a:off x="1198701" y="4333866"/>
              <a:ext cx="25715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…………………………….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924484C-63AB-40B2-A8A6-9C941341C62E}"/>
                </a:ext>
              </a:extLst>
            </p:cNvPr>
            <p:cNvSpPr/>
            <p:nvPr/>
          </p:nvSpPr>
          <p:spPr>
            <a:xfrm>
              <a:off x="1546583" y="4103722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8E61270-20F9-4017-B035-BE7FFEB627E9}"/>
                </a:ext>
              </a:extLst>
            </p:cNvPr>
            <p:cNvSpPr/>
            <p:nvPr/>
          </p:nvSpPr>
          <p:spPr>
            <a:xfrm>
              <a:off x="748957" y="5235642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4F18AB8-C55B-4B3C-A6DF-BF84D1610D40}"/>
                </a:ext>
              </a:extLst>
            </p:cNvPr>
            <p:cNvSpPr/>
            <p:nvPr/>
          </p:nvSpPr>
          <p:spPr>
            <a:xfrm>
              <a:off x="1202487" y="5215417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1BB16D88-051D-49B9-9553-159AB7FF46DF}"/>
                </a:ext>
              </a:extLst>
            </p:cNvPr>
            <p:cNvCxnSpPr>
              <a:cxnSpLocks/>
            </p:cNvCxnSpPr>
            <p:nvPr/>
          </p:nvCxnSpPr>
          <p:spPr>
            <a:xfrm>
              <a:off x="2457411" y="3893224"/>
              <a:ext cx="807671" cy="17132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68BE879-6CC7-45FC-829E-EA670493692E}"/>
                </a:ext>
              </a:extLst>
            </p:cNvPr>
            <p:cNvSpPr/>
            <p:nvPr/>
          </p:nvSpPr>
          <p:spPr>
            <a:xfrm>
              <a:off x="3241456" y="4071663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679477B-7BEB-464A-96E9-2DE7D492158A}"/>
                </a:ext>
              </a:extLst>
            </p:cNvPr>
            <p:cNvSpPr/>
            <p:nvPr/>
          </p:nvSpPr>
          <p:spPr>
            <a:xfrm>
              <a:off x="939192" y="4769298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E9F43F6-B9B8-4EA2-9F00-5A176CC84095}"/>
                </a:ext>
              </a:extLst>
            </p:cNvPr>
            <p:cNvSpPr/>
            <p:nvPr/>
          </p:nvSpPr>
          <p:spPr>
            <a:xfrm>
              <a:off x="4187094" y="5189406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96D9375-4A33-49C6-8205-24BE025303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1087" y="3893224"/>
              <a:ext cx="720843" cy="22123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B8C93E55-762A-4929-90CC-007EC70C9A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0486" y="4194303"/>
              <a:ext cx="514396" cy="21150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7303530-F92E-4389-8F2A-F407B4B44117}"/>
                </a:ext>
              </a:extLst>
            </p:cNvPr>
            <p:cNvCxnSpPr>
              <a:cxnSpLocks/>
            </p:cNvCxnSpPr>
            <p:nvPr/>
          </p:nvCxnSpPr>
          <p:spPr>
            <a:xfrm>
              <a:off x="1636160" y="4179554"/>
              <a:ext cx="557197" cy="20652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F0CB109-76B5-44A1-8AFD-DBFBD63661BC}"/>
                </a:ext>
              </a:extLst>
            </p:cNvPr>
            <p:cNvCxnSpPr>
              <a:cxnSpLocks/>
            </p:cNvCxnSpPr>
            <p:nvPr/>
          </p:nvCxnSpPr>
          <p:spPr>
            <a:xfrm>
              <a:off x="1048360" y="4847777"/>
              <a:ext cx="187556" cy="37972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6EDD72E-BA0A-4CDE-B33A-A51933D4CC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6354" y="4871881"/>
              <a:ext cx="148299" cy="35562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4E653717-B3BB-42F2-8F4E-9F522D3DAC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07163" y="4166107"/>
              <a:ext cx="419870" cy="21045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D6469D3-84E1-4E75-806A-311DE33A4315}"/>
                </a:ext>
              </a:extLst>
            </p:cNvPr>
            <p:cNvCxnSpPr>
              <a:cxnSpLocks/>
            </p:cNvCxnSpPr>
            <p:nvPr/>
          </p:nvCxnSpPr>
          <p:spPr>
            <a:xfrm>
              <a:off x="3365530" y="4153335"/>
              <a:ext cx="490533" cy="19444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E8DD64-FEC8-45E5-906C-8B6A8FD7D63E}"/>
                </a:ext>
              </a:extLst>
            </p:cNvPr>
            <p:cNvSpPr/>
            <p:nvPr/>
          </p:nvSpPr>
          <p:spPr>
            <a:xfrm>
              <a:off x="3919469" y="4731198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E9ED9DB-60D3-45A4-9920-1337F5AC1CE9}"/>
                </a:ext>
              </a:extLst>
            </p:cNvPr>
            <p:cNvCxnSpPr>
              <a:cxnSpLocks/>
            </p:cNvCxnSpPr>
            <p:nvPr/>
          </p:nvCxnSpPr>
          <p:spPr>
            <a:xfrm>
              <a:off x="4028637" y="4809677"/>
              <a:ext cx="187556" cy="37972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A0A48271-1FC7-4276-BC5F-32395315F4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86631" y="4833781"/>
              <a:ext cx="148299" cy="35562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8A7E9CF-384E-453C-B797-CFBB3A5A73E2}"/>
                </a:ext>
              </a:extLst>
            </p:cNvPr>
            <p:cNvSpPr/>
            <p:nvPr/>
          </p:nvSpPr>
          <p:spPr>
            <a:xfrm>
              <a:off x="3729234" y="5177073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FF7B0DA5-DBEE-4A4C-8011-E12B75426EAF}"/>
              </a:ext>
            </a:extLst>
          </p:cNvPr>
          <p:cNvSpPr txBox="1"/>
          <p:nvPr/>
        </p:nvSpPr>
        <p:spPr>
          <a:xfrm>
            <a:off x="4061835" y="5501067"/>
            <a:ext cx="200247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M:</a:t>
            </a:r>
          </a:p>
          <a:p>
            <a:r>
              <a:rPr lang="el-GR" sz="1400" dirty="0"/>
              <a:t>δ</a:t>
            </a:r>
            <a:r>
              <a:rPr lang="en-US" sz="1400" dirty="0"/>
              <a:t>(q</a:t>
            </a:r>
            <a:r>
              <a:rPr lang="en-US" sz="1400" baseline="-25000" dirty="0"/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) = (q</a:t>
            </a:r>
            <a:r>
              <a:rPr lang="en-US" sz="1400" baseline="-25000" dirty="0"/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v</a:t>
            </a:r>
            <a:r>
              <a:rPr lang="en-US" sz="1400" baseline="-25000" dirty="0">
                <a:solidFill>
                  <a:srgbClr val="00B050"/>
                </a:solidFill>
              </a:rPr>
              <a:t>1</a:t>
            </a:r>
            <a:r>
              <a:rPr lang="en-US" sz="1400" dirty="0"/>
              <a:t>);</a:t>
            </a:r>
          </a:p>
          <a:p>
            <a:r>
              <a:rPr lang="el-GR" sz="1400" dirty="0"/>
              <a:t>δ</a:t>
            </a:r>
            <a:r>
              <a:rPr lang="en-US" sz="1400" dirty="0"/>
              <a:t>(q</a:t>
            </a:r>
            <a:r>
              <a:rPr lang="en-US" sz="1400" baseline="-25000" dirty="0"/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) = (q</a:t>
            </a:r>
            <a:r>
              <a:rPr lang="en-US" sz="1400" baseline="-25000" dirty="0"/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v</a:t>
            </a:r>
            <a:r>
              <a:rPr lang="en-US" sz="1400" baseline="-25000" dirty="0">
                <a:solidFill>
                  <a:srgbClr val="00B050"/>
                </a:solidFill>
              </a:rPr>
              <a:t>2</a:t>
            </a:r>
            <a:r>
              <a:rPr lang="en-US" sz="1400" dirty="0"/>
              <a:t>);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7FE6D36-2989-4795-9351-C8BFF17FF062}"/>
              </a:ext>
            </a:extLst>
          </p:cNvPr>
          <p:cNvSpPr txBox="1"/>
          <p:nvPr/>
        </p:nvSpPr>
        <p:spPr>
          <a:xfrm>
            <a:off x="6224010" y="5514173"/>
            <a:ext cx="27109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M’:</a:t>
            </a:r>
          </a:p>
          <a:p>
            <a:r>
              <a:rPr lang="el-GR" sz="1400" dirty="0"/>
              <a:t>δ</a:t>
            </a:r>
            <a:r>
              <a:rPr lang="en-US" sz="1400" dirty="0"/>
              <a:t>(q</a:t>
            </a:r>
            <a:r>
              <a:rPr lang="en-US" sz="1400" baseline="-25000" dirty="0"/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0</a:t>
            </a:r>
            <a:r>
              <a:rPr lang="en-US" sz="1400" dirty="0"/>
              <a:t>) = (q</a:t>
            </a:r>
            <a:r>
              <a:rPr lang="en-US" sz="1400" baseline="-25000" dirty="0"/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v</a:t>
            </a:r>
            <a:r>
              <a:rPr lang="en-US" sz="1400" baseline="-25000" dirty="0">
                <a:solidFill>
                  <a:srgbClr val="00B050"/>
                </a:solidFill>
              </a:rPr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R</a:t>
            </a:r>
            <a:r>
              <a:rPr lang="en-US" sz="1400" dirty="0"/>
              <a:t>);</a:t>
            </a:r>
          </a:p>
          <a:p>
            <a:r>
              <a:rPr lang="el-GR" sz="1400" dirty="0"/>
              <a:t>δ</a:t>
            </a:r>
            <a:r>
              <a:rPr lang="en-US" sz="1400" dirty="0"/>
              <a:t>(q</a:t>
            </a:r>
            <a:r>
              <a:rPr lang="en-US" sz="1400" baseline="-25000" dirty="0"/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1</a:t>
            </a:r>
            <a:r>
              <a:rPr lang="en-US" sz="1400" dirty="0"/>
              <a:t>) = (q</a:t>
            </a:r>
            <a:r>
              <a:rPr lang="en-US" sz="1400" baseline="-25000" dirty="0"/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a</a:t>
            </a:r>
            <a:r>
              <a:rPr lang="en-US" sz="1400" baseline="-25000" dirty="0">
                <a:solidFill>
                  <a:srgbClr val="00B050"/>
                </a:solidFill>
              </a:rPr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1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v</a:t>
            </a:r>
            <a:r>
              <a:rPr lang="en-US" sz="1400" baseline="-25000" dirty="0">
                <a:solidFill>
                  <a:srgbClr val="00B050"/>
                </a:solidFill>
              </a:rPr>
              <a:t>2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R</a:t>
            </a:r>
            <a:r>
              <a:rPr lang="en-US" sz="1400" dirty="0"/>
              <a:t>);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F49F188-BC3A-463B-BF83-6B49C3307995}"/>
              </a:ext>
            </a:extLst>
          </p:cNvPr>
          <p:cNvSpPr txBox="1"/>
          <p:nvPr/>
        </p:nvSpPr>
        <p:spPr>
          <a:xfrm>
            <a:off x="156415" y="4782430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y</a:t>
            </a:r>
            <a:r>
              <a:rPr lang="en-US" sz="1200" baseline="-25000" dirty="0" err="1"/>
              <a:t>m</a:t>
            </a:r>
            <a:r>
              <a:rPr lang="en-US" sz="1200" dirty="0"/>
              <a:t>=0</a:t>
            </a:r>
            <a:endParaRPr lang="en-US" sz="1200" baseline="-25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C0E6E5E-A8D0-4943-B38F-9C9C58C0E6C4}"/>
              </a:ext>
            </a:extLst>
          </p:cNvPr>
          <p:cNvSpPr txBox="1"/>
          <p:nvPr/>
        </p:nvSpPr>
        <p:spPr>
          <a:xfrm>
            <a:off x="750502" y="3948996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</a:t>
            </a:r>
            <a:r>
              <a:rPr lang="en-US" sz="1200" baseline="-25000" dirty="0"/>
              <a:t>2</a:t>
            </a:r>
            <a:r>
              <a:rPr lang="en-US" sz="1200" dirty="0"/>
              <a:t>=0</a:t>
            </a:r>
            <a:endParaRPr lang="en-US" sz="1200" baseline="-25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0E5568D-557C-4473-988B-8CD76F8275C8}"/>
              </a:ext>
            </a:extLst>
          </p:cNvPr>
          <p:cNvSpPr txBox="1"/>
          <p:nvPr/>
        </p:nvSpPr>
        <p:spPr>
          <a:xfrm>
            <a:off x="1389718" y="3670956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</a:t>
            </a:r>
            <a:r>
              <a:rPr lang="en-US" sz="1200" baseline="-25000" dirty="0"/>
              <a:t>1</a:t>
            </a:r>
            <a:r>
              <a:rPr lang="en-US" sz="1200" dirty="0"/>
              <a:t>=0</a:t>
            </a:r>
            <a:endParaRPr lang="en-US" sz="1200" baseline="-25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73DEE46-759E-470D-BDD3-7CFA5A6DF2FF}"/>
              </a:ext>
            </a:extLst>
          </p:cNvPr>
          <p:cNvSpPr txBox="1"/>
          <p:nvPr/>
        </p:nvSpPr>
        <p:spPr>
          <a:xfrm>
            <a:off x="2323842" y="3977722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</a:t>
            </a:r>
            <a:r>
              <a:rPr lang="en-US" sz="1200" baseline="-25000" dirty="0"/>
              <a:t>2</a:t>
            </a:r>
            <a:r>
              <a:rPr lang="en-US" sz="1200" dirty="0"/>
              <a:t>=0</a:t>
            </a:r>
            <a:endParaRPr lang="en-US" sz="1200" baseline="-25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336BD9D-69FD-460C-8B2F-ACBED5C17230}"/>
              </a:ext>
            </a:extLst>
          </p:cNvPr>
          <p:cNvSpPr txBox="1"/>
          <p:nvPr/>
        </p:nvSpPr>
        <p:spPr>
          <a:xfrm>
            <a:off x="3120628" y="4772987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y</a:t>
            </a:r>
            <a:r>
              <a:rPr lang="en-US" sz="1200" baseline="-25000" dirty="0" err="1"/>
              <a:t>m</a:t>
            </a:r>
            <a:r>
              <a:rPr lang="en-US" sz="1200" dirty="0"/>
              <a:t>=0</a:t>
            </a:r>
            <a:endParaRPr lang="en-US" sz="1200" baseline="-25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37A6E4A-5A3C-4ADE-8D84-B16D8CA75862}"/>
              </a:ext>
            </a:extLst>
          </p:cNvPr>
          <p:cNvSpPr txBox="1"/>
          <p:nvPr/>
        </p:nvSpPr>
        <p:spPr>
          <a:xfrm>
            <a:off x="3836075" y="4723753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y</a:t>
            </a:r>
            <a:r>
              <a:rPr lang="en-US" sz="1200" baseline="-25000" dirty="0" err="1"/>
              <a:t>m</a:t>
            </a:r>
            <a:r>
              <a:rPr lang="en-US" sz="1200" dirty="0"/>
              <a:t>=1</a:t>
            </a:r>
            <a:endParaRPr lang="en-US" sz="1200" baseline="-25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A658ADA-D7BD-4148-BF95-2D24F9CF1CBF}"/>
              </a:ext>
            </a:extLst>
          </p:cNvPr>
          <p:cNvSpPr txBox="1"/>
          <p:nvPr/>
        </p:nvSpPr>
        <p:spPr>
          <a:xfrm>
            <a:off x="3283083" y="3936224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</a:t>
            </a:r>
            <a:r>
              <a:rPr lang="en-US" sz="1200" baseline="-25000" dirty="0"/>
              <a:t>2</a:t>
            </a:r>
            <a:r>
              <a:rPr lang="en-US" sz="1200" dirty="0"/>
              <a:t>=1</a:t>
            </a:r>
            <a:endParaRPr lang="en-US" sz="1200" baseline="-250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465EB84-CA52-4B80-B0DE-A5A020DA17E1}"/>
              </a:ext>
            </a:extLst>
          </p:cNvPr>
          <p:cNvSpPr txBox="1"/>
          <p:nvPr/>
        </p:nvSpPr>
        <p:spPr>
          <a:xfrm>
            <a:off x="2458649" y="3623567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</a:t>
            </a:r>
            <a:r>
              <a:rPr lang="en-US" sz="1200" baseline="-25000" dirty="0"/>
              <a:t>1</a:t>
            </a:r>
            <a:r>
              <a:rPr lang="en-US" sz="1200" dirty="0"/>
              <a:t>=1</a:t>
            </a:r>
            <a:endParaRPr lang="en-US" sz="1200" baseline="-250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8A86C5C-8A31-4C42-81EC-C3084DB1DF1D}"/>
              </a:ext>
            </a:extLst>
          </p:cNvPr>
          <p:cNvSpPr txBox="1"/>
          <p:nvPr/>
        </p:nvSpPr>
        <p:spPr>
          <a:xfrm>
            <a:off x="1600328" y="3967064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</a:t>
            </a:r>
            <a:r>
              <a:rPr lang="en-US" sz="1200" baseline="-25000" dirty="0"/>
              <a:t>2</a:t>
            </a:r>
            <a:r>
              <a:rPr lang="en-US" sz="1200" dirty="0"/>
              <a:t>=1</a:t>
            </a:r>
            <a:endParaRPr lang="en-US" sz="1200" baseline="-250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375663C-59FB-4747-BD67-A2ECC2C2955A}"/>
              </a:ext>
            </a:extLst>
          </p:cNvPr>
          <p:cNvSpPr txBox="1"/>
          <p:nvPr/>
        </p:nvSpPr>
        <p:spPr>
          <a:xfrm>
            <a:off x="887036" y="4749437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y</a:t>
            </a:r>
            <a:r>
              <a:rPr lang="en-US" sz="1200" baseline="-25000" dirty="0" err="1"/>
              <a:t>m</a:t>
            </a:r>
            <a:r>
              <a:rPr lang="en-US" sz="1200" dirty="0"/>
              <a:t>=1</a:t>
            </a:r>
            <a:endParaRPr lang="en-US" sz="1200" baseline="-25000" dirty="0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F01C8BE5-4CD1-4ED0-8AE7-5713C04FB62F}"/>
              </a:ext>
            </a:extLst>
          </p:cNvPr>
          <p:cNvCxnSpPr>
            <a:cxnSpLocks/>
          </p:cNvCxnSpPr>
          <p:nvPr/>
        </p:nvCxnSpPr>
        <p:spPr>
          <a:xfrm flipH="1">
            <a:off x="2014949" y="4823124"/>
            <a:ext cx="176320" cy="4050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76">
            <a:extLst>
              <a:ext uri="{FF2B5EF4-FFF2-40B4-BE49-F238E27FC236}">
                <a16:creationId xmlns:a16="http://schemas.microsoft.com/office/drawing/2014/main" id="{224F861E-61E8-47A9-9F17-124030400D38}"/>
              </a:ext>
            </a:extLst>
          </p:cNvPr>
          <p:cNvSpPr/>
          <p:nvPr/>
        </p:nvSpPr>
        <p:spPr>
          <a:xfrm>
            <a:off x="2149347" y="4717535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53EC482-4A56-46BA-8C97-03DD714C5F1E}"/>
              </a:ext>
            </a:extLst>
          </p:cNvPr>
          <p:cNvSpPr/>
          <p:nvPr/>
        </p:nvSpPr>
        <p:spPr>
          <a:xfrm>
            <a:off x="1938255" y="5175393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C6600E7-DD5B-4789-9301-DAD663998D8C}"/>
              </a:ext>
            </a:extLst>
          </p:cNvPr>
          <p:cNvSpPr txBox="1"/>
          <p:nvPr/>
        </p:nvSpPr>
        <p:spPr>
          <a:xfrm>
            <a:off x="1614352" y="4801013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y</a:t>
            </a:r>
            <a:r>
              <a:rPr lang="en-US" sz="1200" baseline="-25000" dirty="0" err="1"/>
              <a:t>m</a:t>
            </a:r>
            <a:r>
              <a:rPr lang="en-US" sz="1200" dirty="0"/>
              <a:t>=0</a:t>
            </a:r>
            <a:endParaRPr lang="en-US" sz="1200" baseline="-250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961F780-05C7-476A-9803-679CAFD9FF6C}"/>
              </a:ext>
            </a:extLst>
          </p:cNvPr>
          <p:cNvSpPr txBox="1"/>
          <p:nvPr/>
        </p:nvSpPr>
        <p:spPr>
          <a:xfrm>
            <a:off x="1055629" y="5414945"/>
            <a:ext cx="2545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The computation tree T</a:t>
            </a:r>
            <a:r>
              <a:rPr lang="en-US" sz="1600" baseline="-25000" dirty="0"/>
              <a:t>M</a:t>
            </a:r>
            <a:r>
              <a:rPr lang="en-US" sz="1600" dirty="0"/>
              <a:t> of M(x)</a:t>
            </a:r>
            <a:endParaRPr lang="en-US" sz="1600" baseline="-250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82C79BB-66FE-4EEC-9716-42FAA3659F48}"/>
              </a:ext>
            </a:extLst>
          </p:cNvPr>
          <p:cNvSpPr txBox="1"/>
          <p:nvPr/>
        </p:nvSpPr>
        <p:spPr>
          <a:xfrm>
            <a:off x="1018593" y="5983493"/>
            <a:ext cx="2670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The computation of     M’(x, y), where y = 10 </a:t>
            </a:r>
            <a:r>
              <a:rPr lang="en-US" sz="1600" baseline="30000" dirty="0">
                <a:solidFill>
                  <a:srgbClr val="FF0000"/>
                </a:solidFill>
              </a:rPr>
              <a:t>… </a:t>
            </a:r>
            <a:r>
              <a:rPr lang="en-US" sz="16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D9E3E081-F1DE-47C5-8E3D-370BA864D06F}"/>
              </a:ext>
            </a:extLst>
          </p:cNvPr>
          <p:cNvSpPr txBox="1">
            <a:spLocks/>
          </p:cNvSpPr>
          <p:nvPr/>
        </p:nvSpPr>
        <p:spPr bwMode="auto">
          <a:xfrm>
            <a:off x="4608655" y="3620002"/>
            <a:ext cx="3655344" cy="1660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Algorithm M’(x, y)</a:t>
            </a:r>
          </a:p>
          <a:p>
            <a:pPr>
              <a:buAutoNum type="arabicPeriod"/>
            </a:pPr>
            <a:r>
              <a:rPr lang="en-US" sz="1600" kern="0" dirty="0"/>
              <a:t>Interpret y as a path in the computation tree of M on input x; </a:t>
            </a:r>
          </a:p>
          <a:p>
            <a:pPr>
              <a:buAutoNum type="arabicPeriod"/>
            </a:pPr>
            <a:r>
              <a:rPr lang="en-US" sz="1600" kern="0" dirty="0"/>
              <a:t>Simulate M on input x on the path y, and </a:t>
            </a:r>
            <a:r>
              <a:rPr lang="en-US" sz="1600" kern="0" dirty="0">
                <a:solidFill>
                  <a:srgbClr val="FF0000"/>
                </a:solidFill>
              </a:rPr>
              <a:t>output 1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M accepts x on the path y.</a:t>
            </a:r>
          </a:p>
        </p:txBody>
      </p:sp>
    </p:spTree>
    <p:extLst>
      <p:ext uri="{BB962C8B-B14F-4D97-AF65-F5344CB8AC3E}">
        <p14:creationId xmlns:p14="http://schemas.microsoft.com/office/powerpoint/2010/main" val="18703048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E7DEF7-CE92-4FC0-A0F8-33288D9DDA08}"/>
              </a:ext>
            </a:extLst>
          </p:cNvPr>
          <p:cNvSpPr txBox="1">
            <a:spLocks/>
          </p:cNvSpPr>
          <p:nvPr/>
        </p:nvSpPr>
        <p:spPr bwMode="auto">
          <a:xfrm>
            <a:off x="802356" y="2991219"/>
            <a:ext cx="7441532" cy="5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Construct a deterministic algorithm M’ as follows: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694D62-8022-4FBF-A9EA-AF2BB605A415}"/>
              </a:ext>
            </a:extLst>
          </p:cNvPr>
          <p:cNvGrpSpPr/>
          <p:nvPr/>
        </p:nvGrpSpPr>
        <p:grpSpPr>
          <a:xfrm>
            <a:off x="802356" y="2143884"/>
            <a:ext cx="7441532" cy="799208"/>
            <a:chOff x="802356" y="2143884"/>
            <a:chExt cx="7441532" cy="799208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0314CA3-0129-41E3-826E-5A276D4B0D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356" y="2143884"/>
              <a:ext cx="7441532" cy="79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Proof.</a:t>
              </a:r>
              <a:r>
                <a:rPr lang="en-US" sz="2400" kern="0" dirty="0">
                  <a:solidFill>
                    <a:srgbClr val="FFC000"/>
                  </a:solidFill>
                </a:rPr>
                <a:t>       </a:t>
              </a:r>
              <a:r>
                <a:rPr lang="en-US" sz="2400" kern="0" dirty="0"/>
                <a:t>Suppose </a:t>
              </a:r>
              <a:r>
                <a:rPr lang="en-US" sz="2400" kern="0" dirty="0">
                  <a:solidFill>
                    <a:srgbClr val="92D050"/>
                  </a:solidFill>
                </a:rPr>
                <a:t>Q</a:t>
              </a:r>
              <a:r>
                <a:rPr lang="en-US" sz="2400" kern="0" dirty="0"/>
                <a:t> is in </a:t>
              </a:r>
              <a:r>
                <a:rPr lang="en-US" sz="2400" kern="0" dirty="0">
                  <a:solidFill>
                    <a:srgbClr val="FF0000"/>
                  </a:solidFill>
                </a:rPr>
                <a:t>NP</a:t>
              </a:r>
              <a:r>
                <a:rPr lang="en-US" sz="2400" kern="0" dirty="0"/>
                <a:t>. So it is accepted by a nondeterministic poly-time algorithm M. </a:t>
              </a: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96BE2F6-87FF-465D-AF91-F65E1C965DB4}"/>
                </a:ext>
              </a:extLst>
            </p:cNvPr>
            <p:cNvSpPr/>
            <p:nvPr/>
          </p:nvSpPr>
          <p:spPr>
            <a:xfrm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C30B5D-C594-43F6-A193-14EA9F81B536}"/>
              </a:ext>
            </a:extLst>
          </p:cNvPr>
          <p:cNvGrpSpPr/>
          <p:nvPr/>
        </p:nvGrpSpPr>
        <p:grpSpPr>
          <a:xfrm>
            <a:off x="493855" y="3734122"/>
            <a:ext cx="3552931" cy="1528498"/>
            <a:chOff x="748957" y="3812733"/>
            <a:chExt cx="3552931" cy="1528498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C1FB41D-AF1D-4EC1-BE63-B6CB21C5D552}"/>
                </a:ext>
              </a:extLst>
            </p:cNvPr>
            <p:cNvSpPr/>
            <p:nvPr/>
          </p:nvSpPr>
          <p:spPr>
            <a:xfrm>
              <a:off x="2363877" y="3812733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B92FBFC-DD52-4E27-9E77-4E5808982D7A}"/>
                </a:ext>
              </a:extLst>
            </p:cNvPr>
            <p:cNvSpPr txBox="1"/>
            <p:nvPr/>
          </p:nvSpPr>
          <p:spPr>
            <a:xfrm>
              <a:off x="1198701" y="4333866"/>
              <a:ext cx="25715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…………………………….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924484C-63AB-40B2-A8A6-9C941341C62E}"/>
                </a:ext>
              </a:extLst>
            </p:cNvPr>
            <p:cNvSpPr/>
            <p:nvPr/>
          </p:nvSpPr>
          <p:spPr>
            <a:xfrm>
              <a:off x="1546583" y="4103722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8E61270-20F9-4017-B035-BE7FFEB627E9}"/>
                </a:ext>
              </a:extLst>
            </p:cNvPr>
            <p:cNvSpPr/>
            <p:nvPr/>
          </p:nvSpPr>
          <p:spPr>
            <a:xfrm>
              <a:off x="748957" y="5235642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4F18AB8-C55B-4B3C-A6DF-BF84D1610D40}"/>
                </a:ext>
              </a:extLst>
            </p:cNvPr>
            <p:cNvSpPr/>
            <p:nvPr/>
          </p:nvSpPr>
          <p:spPr>
            <a:xfrm>
              <a:off x="1202487" y="5215417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1BB16D88-051D-49B9-9553-159AB7FF46DF}"/>
                </a:ext>
              </a:extLst>
            </p:cNvPr>
            <p:cNvCxnSpPr>
              <a:cxnSpLocks/>
            </p:cNvCxnSpPr>
            <p:nvPr/>
          </p:nvCxnSpPr>
          <p:spPr>
            <a:xfrm>
              <a:off x="2457411" y="3893224"/>
              <a:ext cx="807671" cy="17132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68BE879-6CC7-45FC-829E-EA670493692E}"/>
                </a:ext>
              </a:extLst>
            </p:cNvPr>
            <p:cNvSpPr/>
            <p:nvPr/>
          </p:nvSpPr>
          <p:spPr>
            <a:xfrm>
              <a:off x="3241456" y="4071663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679477B-7BEB-464A-96E9-2DE7D492158A}"/>
                </a:ext>
              </a:extLst>
            </p:cNvPr>
            <p:cNvSpPr/>
            <p:nvPr/>
          </p:nvSpPr>
          <p:spPr>
            <a:xfrm>
              <a:off x="939192" y="4769298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E9F43F6-B9B8-4EA2-9F00-5A176CC84095}"/>
                </a:ext>
              </a:extLst>
            </p:cNvPr>
            <p:cNvSpPr/>
            <p:nvPr/>
          </p:nvSpPr>
          <p:spPr>
            <a:xfrm>
              <a:off x="4187094" y="5189406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96D9375-4A33-49C6-8205-24BE025303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1087" y="3893224"/>
              <a:ext cx="720843" cy="22123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B8C93E55-762A-4929-90CC-007EC70C9A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0486" y="4194303"/>
              <a:ext cx="514396" cy="21150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7303530-F92E-4389-8F2A-F407B4B44117}"/>
                </a:ext>
              </a:extLst>
            </p:cNvPr>
            <p:cNvCxnSpPr>
              <a:cxnSpLocks/>
            </p:cNvCxnSpPr>
            <p:nvPr/>
          </p:nvCxnSpPr>
          <p:spPr>
            <a:xfrm>
              <a:off x="1636160" y="4179554"/>
              <a:ext cx="557197" cy="20652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F0CB109-76B5-44A1-8AFD-DBFBD63661BC}"/>
                </a:ext>
              </a:extLst>
            </p:cNvPr>
            <p:cNvCxnSpPr>
              <a:cxnSpLocks/>
            </p:cNvCxnSpPr>
            <p:nvPr/>
          </p:nvCxnSpPr>
          <p:spPr>
            <a:xfrm>
              <a:off x="1048360" y="4847777"/>
              <a:ext cx="187556" cy="37972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6EDD72E-BA0A-4CDE-B33A-A51933D4CC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6354" y="4871881"/>
              <a:ext cx="148299" cy="35562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4E653717-B3BB-42F2-8F4E-9F522D3DAC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07163" y="4166107"/>
              <a:ext cx="419870" cy="21045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D6469D3-84E1-4E75-806A-311DE33A4315}"/>
                </a:ext>
              </a:extLst>
            </p:cNvPr>
            <p:cNvCxnSpPr>
              <a:cxnSpLocks/>
            </p:cNvCxnSpPr>
            <p:nvPr/>
          </p:nvCxnSpPr>
          <p:spPr>
            <a:xfrm>
              <a:off x="3365530" y="4153335"/>
              <a:ext cx="490533" cy="19444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E8DD64-FEC8-45E5-906C-8B6A8FD7D63E}"/>
                </a:ext>
              </a:extLst>
            </p:cNvPr>
            <p:cNvSpPr/>
            <p:nvPr/>
          </p:nvSpPr>
          <p:spPr>
            <a:xfrm>
              <a:off x="3919469" y="4731198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E9ED9DB-60D3-45A4-9920-1337F5AC1CE9}"/>
                </a:ext>
              </a:extLst>
            </p:cNvPr>
            <p:cNvCxnSpPr>
              <a:cxnSpLocks/>
            </p:cNvCxnSpPr>
            <p:nvPr/>
          </p:nvCxnSpPr>
          <p:spPr>
            <a:xfrm>
              <a:off x="4028637" y="4809677"/>
              <a:ext cx="187556" cy="37972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A0A48271-1FC7-4276-BC5F-32395315F4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86631" y="4833781"/>
              <a:ext cx="148299" cy="35562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8A7E9CF-384E-453C-B797-CFBB3A5A73E2}"/>
                </a:ext>
              </a:extLst>
            </p:cNvPr>
            <p:cNvSpPr/>
            <p:nvPr/>
          </p:nvSpPr>
          <p:spPr>
            <a:xfrm>
              <a:off x="3729234" y="5177073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156524B0-03B4-4627-B9C4-8E2595789C53}"/>
              </a:ext>
            </a:extLst>
          </p:cNvPr>
          <p:cNvSpPr txBox="1"/>
          <p:nvPr/>
        </p:nvSpPr>
        <p:spPr>
          <a:xfrm>
            <a:off x="1055629" y="5414945"/>
            <a:ext cx="2545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The computation tree T</a:t>
            </a:r>
            <a:r>
              <a:rPr lang="en-US" sz="1600" baseline="-25000" dirty="0"/>
              <a:t>M</a:t>
            </a:r>
            <a:r>
              <a:rPr lang="en-US" sz="1600" dirty="0"/>
              <a:t> of M(x)</a:t>
            </a:r>
            <a:endParaRPr lang="en-US" sz="1600" baseline="-25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F49F188-BC3A-463B-BF83-6B49C3307995}"/>
              </a:ext>
            </a:extLst>
          </p:cNvPr>
          <p:cNvSpPr txBox="1"/>
          <p:nvPr/>
        </p:nvSpPr>
        <p:spPr>
          <a:xfrm>
            <a:off x="156415" y="4782430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y</a:t>
            </a:r>
            <a:r>
              <a:rPr lang="en-US" sz="1200" baseline="-25000" dirty="0" err="1"/>
              <a:t>m</a:t>
            </a:r>
            <a:r>
              <a:rPr lang="en-US" sz="1200" dirty="0"/>
              <a:t>=0</a:t>
            </a:r>
            <a:endParaRPr lang="en-US" sz="1200" baseline="-25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C0E6E5E-A8D0-4943-B38F-9C9C58C0E6C4}"/>
              </a:ext>
            </a:extLst>
          </p:cNvPr>
          <p:cNvSpPr txBox="1"/>
          <p:nvPr/>
        </p:nvSpPr>
        <p:spPr>
          <a:xfrm>
            <a:off x="750502" y="3948996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</a:t>
            </a:r>
            <a:r>
              <a:rPr lang="en-US" sz="1200" baseline="-25000" dirty="0"/>
              <a:t>2</a:t>
            </a:r>
            <a:r>
              <a:rPr lang="en-US" sz="1200" dirty="0"/>
              <a:t>=0</a:t>
            </a:r>
            <a:endParaRPr lang="en-US" sz="1200" baseline="-25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0E5568D-557C-4473-988B-8CD76F8275C8}"/>
              </a:ext>
            </a:extLst>
          </p:cNvPr>
          <p:cNvSpPr txBox="1"/>
          <p:nvPr/>
        </p:nvSpPr>
        <p:spPr>
          <a:xfrm>
            <a:off x="1389718" y="3670956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</a:t>
            </a:r>
            <a:r>
              <a:rPr lang="en-US" sz="1200" baseline="-25000" dirty="0"/>
              <a:t>1</a:t>
            </a:r>
            <a:r>
              <a:rPr lang="en-US" sz="1200" dirty="0"/>
              <a:t>=0</a:t>
            </a:r>
            <a:endParaRPr lang="en-US" sz="1200" baseline="-25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73DEE46-759E-470D-BDD3-7CFA5A6DF2FF}"/>
              </a:ext>
            </a:extLst>
          </p:cNvPr>
          <p:cNvSpPr txBox="1"/>
          <p:nvPr/>
        </p:nvSpPr>
        <p:spPr>
          <a:xfrm>
            <a:off x="2323842" y="3977722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</a:t>
            </a:r>
            <a:r>
              <a:rPr lang="en-US" sz="1200" baseline="-25000" dirty="0"/>
              <a:t>2</a:t>
            </a:r>
            <a:r>
              <a:rPr lang="en-US" sz="1200" dirty="0"/>
              <a:t>=0</a:t>
            </a:r>
            <a:endParaRPr lang="en-US" sz="1200" baseline="-25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336BD9D-69FD-460C-8B2F-ACBED5C17230}"/>
              </a:ext>
            </a:extLst>
          </p:cNvPr>
          <p:cNvSpPr txBox="1"/>
          <p:nvPr/>
        </p:nvSpPr>
        <p:spPr>
          <a:xfrm>
            <a:off x="3120628" y="4772987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y</a:t>
            </a:r>
            <a:r>
              <a:rPr lang="en-US" sz="1200" baseline="-25000" dirty="0" err="1"/>
              <a:t>m</a:t>
            </a:r>
            <a:r>
              <a:rPr lang="en-US" sz="1200" dirty="0"/>
              <a:t>=0</a:t>
            </a:r>
            <a:endParaRPr lang="en-US" sz="1200" baseline="-25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37A6E4A-5A3C-4ADE-8D84-B16D8CA75862}"/>
              </a:ext>
            </a:extLst>
          </p:cNvPr>
          <p:cNvSpPr txBox="1"/>
          <p:nvPr/>
        </p:nvSpPr>
        <p:spPr>
          <a:xfrm>
            <a:off x="3836075" y="4723753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y</a:t>
            </a:r>
            <a:r>
              <a:rPr lang="en-US" sz="1200" baseline="-25000" dirty="0" err="1"/>
              <a:t>m</a:t>
            </a:r>
            <a:r>
              <a:rPr lang="en-US" sz="1200" dirty="0"/>
              <a:t>=1</a:t>
            </a:r>
            <a:endParaRPr lang="en-US" sz="1200" baseline="-25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A658ADA-D7BD-4148-BF95-2D24F9CF1CBF}"/>
              </a:ext>
            </a:extLst>
          </p:cNvPr>
          <p:cNvSpPr txBox="1"/>
          <p:nvPr/>
        </p:nvSpPr>
        <p:spPr>
          <a:xfrm>
            <a:off x="3283083" y="3936224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</a:t>
            </a:r>
            <a:r>
              <a:rPr lang="en-US" sz="1200" baseline="-25000" dirty="0"/>
              <a:t>2</a:t>
            </a:r>
            <a:r>
              <a:rPr lang="en-US" sz="1200" dirty="0"/>
              <a:t>=1</a:t>
            </a:r>
            <a:endParaRPr lang="en-US" sz="1200" baseline="-250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465EB84-CA52-4B80-B0DE-A5A020DA17E1}"/>
              </a:ext>
            </a:extLst>
          </p:cNvPr>
          <p:cNvSpPr txBox="1"/>
          <p:nvPr/>
        </p:nvSpPr>
        <p:spPr>
          <a:xfrm>
            <a:off x="2458649" y="3623567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</a:t>
            </a:r>
            <a:r>
              <a:rPr lang="en-US" sz="1200" baseline="-25000" dirty="0"/>
              <a:t>1</a:t>
            </a:r>
            <a:r>
              <a:rPr lang="en-US" sz="1200" dirty="0"/>
              <a:t>=1</a:t>
            </a:r>
            <a:endParaRPr lang="en-US" sz="1200" baseline="-250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8A86C5C-8A31-4C42-81EC-C3084DB1DF1D}"/>
              </a:ext>
            </a:extLst>
          </p:cNvPr>
          <p:cNvSpPr txBox="1"/>
          <p:nvPr/>
        </p:nvSpPr>
        <p:spPr>
          <a:xfrm>
            <a:off x="1600328" y="3967064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</a:t>
            </a:r>
            <a:r>
              <a:rPr lang="en-US" sz="1200" baseline="-25000" dirty="0"/>
              <a:t>2</a:t>
            </a:r>
            <a:r>
              <a:rPr lang="en-US" sz="1200" dirty="0"/>
              <a:t>=1</a:t>
            </a:r>
            <a:endParaRPr lang="en-US" sz="1200" baseline="-250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375663C-59FB-4747-BD67-A2ECC2C2955A}"/>
              </a:ext>
            </a:extLst>
          </p:cNvPr>
          <p:cNvSpPr txBox="1"/>
          <p:nvPr/>
        </p:nvSpPr>
        <p:spPr>
          <a:xfrm>
            <a:off x="887036" y="4749437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y</a:t>
            </a:r>
            <a:r>
              <a:rPr lang="en-US" sz="1200" baseline="-25000" dirty="0" err="1"/>
              <a:t>m</a:t>
            </a:r>
            <a:r>
              <a:rPr lang="en-US" sz="1200" dirty="0"/>
              <a:t>=1</a:t>
            </a:r>
            <a:endParaRPr lang="en-US" sz="1200" baseline="-250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8691466-22E5-453F-8A3C-983BDC14BD02}"/>
              </a:ext>
            </a:extLst>
          </p:cNvPr>
          <p:cNvSpPr txBox="1"/>
          <p:nvPr/>
        </p:nvSpPr>
        <p:spPr>
          <a:xfrm>
            <a:off x="1018593" y="5983493"/>
            <a:ext cx="2670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The computation of     M’(x, y), where y = 10 </a:t>
            </a:r>
            <a:r>
              <a:rPr lang="en-US" sz="1600" baseline="30000" dirty="0">
                <a:solidFill>
                  <a:srgbClr val="FF0000"/>
                </a:solidFill>
              </a:rPr>
              <a:t>… </a:t>
            </a:r>
            <a:r>
              <a:rPr lang="en-US" sz="1600" dirty="0">
                <a:solidFill>
                  <a:srgbClr val="FF0000"/>
                </a:solidFill>
              </a:rPr>
              <a:t>0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F01C8BE5-4CD1-4ED0-8AE7-5713C04FB62F}"/>
              </a:ext>
            </a:extLst>
          </p:cNvPr>
          <p:cNvCxnSpPr>
            <a:cxnSpLocks/>
          </p:cNvCxnSpPr>
          <p:nvPr/>
        </p:nvCxnSpPr>
        <p:spPr>
          <a:xfrm flipH="1">
            <a:off x="2014949" y="4823124"/>
            <a:ext cx="176320" cy="4050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76">
            <a:extLst>
              <a:ext uri="{FF2B5EF4-FFF2-40B4-BE49-F238E27FC236}">
                <a16:creationId xmlns:a16="http://schemas.microsoft.com/office/drawing/2014/main" id="{224F861E-61E8-47A9-9F17-124030400D38}"/>
              </a:ext>
            </a:extLst>
          </p:cNvPr>
          <p:cNvSpPr/>
          <p:nvPr/>
        </p:nvSpPr>
        <p:spPr>
          <a:xfrm>
            <a:off x="2149347" y="4717535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53EC482-4A56-46BA-8C97-03DD714C5F1E}"/>
              </a:ext>
            </a:extLst>
          </p:cNvPr>
          <p:cNvSpPr/>
          <p:nvPr/>
        </p:nvSpPr>
        <p:spPr>
          <a:xfrm>
            <a:off x="1938255" y="5175393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45DBA7E-7357-4CFB-8B4D-B1ED1858D14E}"/>
              </a:ext>
            </a:extLst>
          </p:cNvPr>
          <p:cNvSpPr txBox="1"/>
          <p:nvPr/>
        </p:nvSpPr>
        <p:spPr>
          <a:xfrm>
            <a:off x="1614352" y="4801013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y</a:t>
            </a:r>
            <a:r>
              <a:rPr lang="en-US" sz="1200" baseline="-25000" dirty="0" err="1"/>
              <a:t>m</a:t>
            </a:r>
            <a:r>
              <a:rPr lang="en-US" sz="1200" dirty="0"/>
              <a:t>=0</a:t>
            </a:r>
            <a:endParaRPr lang="en-US" sz="1200" baseline="-25000" dirty="0"/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C6DC9C44-0E0E-4681-9BC7-6A0C3FDC9A1D}"/>
              </a:ext>
            </a:extLst>
          </p:cNvPr>
          <p:cNvSpPr txBox="1">
            <a:spLocks/>
          </p:cNvSpPr>
          <p:nvPr/>
        </p:nvSpPr>
        <p:spPr bwMode="auto">
          <a:xfrm>
            <a:off x="4608655" y="3620002"/>
            <a:ext cx="3655344" cy="1660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Algorithm M’(x, y)</a:t>
            </a:r>
          </a:p>
          <a:p>
            <a:pPr>
              <a:buAutoNum type="arabicPeriod"/>
            </a:pPr>
            <a:r>
              <a:rPr lang="en-US" sz="1600" kern="0" dirty="0"/>
              <a:t>Interpret y as a path in the computation tree of M on input x; </a:t>
            </a:r>
          </a:p>
          <a:p>
            <a:pPr>
              <a:buAutoNum type="arabicPeriod"/>
            </a:pPr>
            <a:r>
              <a:rPr lang="en-US" sz="1600" kern="0" dirty="0"/>
              <a:t>Simulate M on input x on the path y, and </a:t>
            </a:r>
            <a:r>
              <a:rPr lang="en-US" sz="1600" kern="0" dirty="0">
                <a:solidFill>
                  <a:srgbClr val="FF0000"/>
                </a:solidFill>
              </a:rPr>
              <a:t>output 1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M accepts x on the path y.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7BC80C4-0C89-4D8C-BC75-255B5A31ABB5}"/>
              </a:ext>
            </a:extLst>
          </p:cNvPr>
          <p:cNvSpPr txBox="1"/>
          <p:nvPr/>
        </p:nvSpPr>
        <p:spPr>
          <a:xfrm>
            <a:off x="4061835" y="5501066"/>
            <a:ext cx="4196339" cy="10772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x is in </a:t>
            </a:r>
            <a:r>
              <a:rPr lang="en-US" sz="1600" dirty="0">
                <a:solidFill>
                  <a:srgbClr val="00B050"/>
                </a:solidFill>
              </a:rPr>
              <a:t>Q</a:t>
            </a:r>
            <a:r>
              <a:rPr lang="en-US" sz="1600" dirty="0"/>
              <a:t> </a:t>
            </a:r>
            <a:r>
              <a:rPr lang="en-US" sz="1600" dirty="0" err="1"/>
              <a:t>iff</a:t>
            </a:r>
            <a:r>
              <a:rPr lang="en-US" sz="1600" dirty="0"/>
              <a:t> M accepts x </a:t>
            </a:r>
            <a:r>
              <a:rPr lang="en-US" sz="1600" dirty="0" err="1"/>
              <a:t>iff</a:t>
            </a:r>
            <a:r>
              <a:rPr lang="en-US" sz="1600" dirty="0"/>
              <a:t> there is a path in the computation tree T</a:t>
            </a:r>
            <a:r>
              <a:rPr lang="en-US" sz="1600" baseline="-25000" dirty="0"/>
              <a:t>M</a:t>
            </a:r>
            <a:r>
              <a:rPr lang="en-US" sz="1600" dirty="0"/>
              <a:t> of M that accepts x</a:t>
            </a:r>
          </a:p>
          <a:p>
            <a:pPr algn="ctr"/>
            <a:r>
              <a:rPr lang="en-US" sz="1600" dirty="0" err="1"/>
              <a:t>iff</a:t>
            </a:r>
            <a:r>
              <a:rPr lang="en-US" sz="1600" dirty="0"/>
              <a:t> </a:t>
            </a:r>
          </a:p>
          <a:p>
            <a:r>
              <a:rPr lang="en-US" sz="1600" dirty="0"/>
              <a:t>There is a y such that M’(x, y) = 1</a:t>
            </a:r>
          </a:p>
        </p:txBody>
      </p:sp>
    </p:spTree>
    <p:extLst>
      <p:ext uri="{BB962C8B-B14F-4D97-AF65-F5344CB8AC3E}">
        <p14:creationId xmlns:p14="http://schemas.microsoft.com/office/powerpoint/2010/main" val="24220048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E7DEF7-CE92-4FC0-A0F8-33288D9DDA08}"/>
              </a:ext>
            </a:extLst>
          </p:cNvPr>
          <p:cNvSpPr txBox="1">
            <a:spLocks/>
          </p:cNvSpPr>
          <p:nvPr/>
        </p:nvSpPr>
        <p:spPr bwMode="auto">
          <a:xfrm>
            <a:off x="802356" y="2991219"/>
            <a:ext cx="7441532" cy="5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Construct a deterministic algorithm M’ as follows: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F300E40-49C7-4C74-8520-E63769AE2498}"/>
              </a:ext>
            </a:extLst>
          </p:cNvPr>
          <p:cNvSpPr txBox="1">
            <a:spLocks/>
          </p:cNvSpPr>
          <p:nvPr/>
        </p:nvSpPr>
        <p:spPr bwMode="auto">
          <a:xfrm>
            <a:off x="4608655" y="3620002"/>
            <a:ext cx="3655344" cy="1660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Algorithm M’(x, y)</a:t>
            </a:r>
          </a:p>
          <a:p>
            <a:pPr>
              <a:buAutoNum type="arabicPeriod"/>
            </a:pPr>
            <a:r>
              <a:rPr lang="en-US" sz="1600" kern="0" dirty="0"/>
              <a:t>Interpret y as a path in the computation tree of M on input x; </a:t>
            </a:r>
          </a:p>
          <a:p>
            <a:pPr>
              <a:buAutoNum type="arabicPeriod"/>
            </a:pPr>
            <a:r>
              <a:rPr lang="en-US" sz="1600" kern="0" dirty="0"/>
              <a:t>Simulate M on input x on the path y, and </a:t>
            </a:r>
            <a:r>
              <a:rPr lang="en-US" sz="1600" kern="0" dirty="0">
                <a:solidFill>
                  <a:srgbClr val="FF0000"/>
                </a:solidFill>
              </a:rPr>
              <a:t>output 1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M accepts x on the path y.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694D62-8022-4FBF-A9EA-AF2BB605A415}"/>
              </a:ext>
            </a:extLst>
          </p:cNvPr>
          <p:cNvGrpSpPr/>
          <p:nvPr/>
        </p:nvGrpSpPr>
        <p:grpSpPr>
          <a:xfrm>
            <a:off x="802356" y="2143884"/>
            <a:ext cx="7441532" cy="799208"/>
            <a:chOff x="802356" y="2143884"/>
            <a:chExt cx="7441532" cy="799208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0314CA3-0129-41E3-826E-5A276D4B0D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356" y="2143884"/>
              <a:ext cx="7441532" cy="79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Proof.</a:t>
              </a:r>
              <a:r>
                <a:rPr lang="en-US" sz="2400" kern="0" dirty="0">
                  <a:solidFill>
                    <a:srgbClr val="FFC000"/>
                  </a:solidFill>
                </a:rPr>
                <a:t>       </a:t>
              </a:r>
              <a:r>
                <a:rPr lang="en-US" sz="2400" kern="0" dirty="0"/>
                <a:t>Suppose </a:t>
              </a:r>
              <a:r>
                <a:rPr lang="en-US" sz="2400" kern="0" dirty="0">
                  <a:solidFill>
                    <a:srgbClr val="92D050"/>
                  </a:solidFill>
                </a:rPr>
                <a:t>Q</a:t>
              </a:r>
              <a:r>
                <a:rPr lang="en-US" sz="2400" kern="0" dirty="0"/>
                <a:t> is in </a:t>
              </a:r>
              <a:r>
                <a:rPr lang="en-US" sz="2400" kern="0" dirty="0">
                  <a:solidFill>
                    <a:srgbClr val="FF0000"/>
                  </a:solidFill>
                </a:rPr>
                <a:t>NP</a:t>
              </a:r>
              <a:r>
                <a:rPr lang="en-US" sz="2400" kern="0" dirty="0"/>
                <a:t>. So it is accepted by a nondeterministic poly-time algorithm M. </a:t>
              </a: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96BE2F6-87FF-465D-AF91-F65E1C965DB4}"/>
                </a:ext>
              </a:extLst>
            </p:cNvPr>
            <p:cNvSpPr/>
            <p:nvPr/>
          </p:nvSpPr>
          <p:spPr>
            <a:xfrm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FF7B0DA5-DBEE-4A4C-8011-E12B75426EAF}"/>
              </a:ext>
            </a:extLst>
          </p:cNvPr>
          <p:cNvSpPr txBox="1"/>
          <p:nvPr/>
        </p:nvSpPr>
        <p:spPr>
          <a:xfrm>
            <a:off x="4061835" y="5501066"/>
            <a:ext cx="4196339" cy="10772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x is in </a:t>
            </a:r>
            <a:r>
              <a:rPr lang="en-US" sz="1600" dirty="0">
                <a:solidFill>
                  <a:srgbClr val="00B050"/>
                </a:solidFill>
              </a:rPr>
              <a:t>Q</a:t>
            </a:r>
            <a:r>
              <a:rPr lang="en-US" sz="1600" dirty="0"/>
              <a:t> </a:t>
            </a:r>
            <a:r>
              <a:rPr lang="en-US" sz="1600" dirty="0" err="1"/>
              <a:t>iff</a:t>
            </a:r>
            <a:r>
              <a:rPr lang="en-US" sz="1600" dirty="0"/>
              <a:t> M accepts x </a:t>
            </a:r>
            <a:r>
              <a:rPr lang="en-US" sz="1600" dirty="0" err="1"/>
              <a:t>iff</a:t>
            </a:r>
            <a:r>
              <a:rPr lang="en-US" sz="1600" dirty="0"/>
              <a:t> there is a path in the computation tree T</a:t>
            </a:r>
            <a:r>
              <a:rPr lang="en-US" sz="1600" baseline="-25000" dirty="0"/>
              <a:t>M</a:t>
            </a:r>
            <a:r>
              <a:rPr lang="en-US" sz="1600" dirty="0"/>
              <a:t> of M that accepts x</a:t>
            </a:r>
          </a:p>
          <a:p>
            <a:pPr algn="ctr"/>
            <a:r>
              <a:rPr lang="en-US" sz="1600" dirty="0" err="1"/>
              <a:t>iff</a:t>
            </a:r>
            <a:r>
              <a:rPr lang="en-US" sz="1600" dirty="0"/>
              <a:t> </a:t>
            </a:r>
          </a:p>
          <a:p>
            <a:r>
              <a:rPr lang="en-US" sz="1600" dirty="0"/>
              <a:t>There is a y such that M’(x, y) = 1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B776B12B-BF0D-4D20-884B-6046D098E3E4}"/>
              </a:ext>
            </a:extLst>
          </p:cNvPr>
          <p:cNvSpPr txBox="1">
            <a:spLocks/>
          </p:cNvSpPr>
          <p:nvPr/>
        </p:nvSpPr>
        <p:spPr bwMode="auto">
          <a:xfrm>
            <a:off x="493855" y="3620002"/>
            <a:ext cx="3655344" cy="1660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eriod"/>
            </a:pPr>
            <a:r>
              <a:rPr lang="en-US" sz="1600" kern="0" dirty="0"/>
              <a:t>M’(x, y) runs in polynomial time;</a:t>
            </a:r>
          </a:p>
        </p:txBody>
      </p:sp>
    </p:spTree>
    <p:extLst>
      <p:ext uri="{BB962C8B-B14F-4D97-AF65-F5344CB8AC3E}">
        <p14:creationId xmlns:p14="http://schemas.microsoft.com/office/powerpoint/2010/main" val="17547352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E7DEF7-CE92-4FC0-A0F8-33288D9DDA08}"/>
              </a:ext>
            </a:extLst>
          </p:cNvPr>
          <p:cNvSpPr txBox="1">
            <a:spLocks/>
          </p:cNvSpPr>
          <p:nvPr/>
        </p:nvSpPr>
        <p:spPr bwMode="auto">
          <a:xfrm>
            <a:off x="802356" y="2991219"/>
            <a:ext cx="7441532" cy="5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Construct a deterministic algorithm M’ as follows: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F300E40-49C7-4C74-8520-E63769AE2498}"/>
              </a:ext>
            </a:extLst>
          </p:cNvPr>
          <p:cNvSpPr txBox="1">
            <a:spLocks/>
          </p:cNvSpPr>
          <p:nvPr/>
        </p:nvSpPr>
        <p:spPr bwMode="auto">
          <a:xfrm>
            <a:off x="4608655" y="3620002"/>
            <a:ext cx="3655344" cy="1660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Algorithm M’(x, y)</a:t>
            </a:r>
          </a:p>
          <a:p>
            <a:pPr>
              <a:buAutoNum type="arabicPeriod"/>
            </a:pPr>
            <a:r>
              <a:rPr lang="en-US" sz="1600" kern="0" dirty="0"/>
              <a:t>Interpret y as a path in the computation tree of M on input x; </a:t>
            </a:r>
          </a:p>
          <a:p>
            <a:pPr>
              <a:buAutoNum type="arabicPeriod"/>
            </a:pPr>
            <a:r>
              <a:rPr lang="en-US" sz="1600" kern="0" dirty="0"/>
              <a:t>Simulate M on input x on the path y, and </a:t>
            </a:r>
            <a:r>
              <a:rPr lang="en-US" sz="1600" kern="0" dirty="0">
                <a:solidFill>
                  <a:srgbClr val="FF0000"/>
                </a:solidFill>
              </a:rPr>
              <a:t>output 1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M accepts x on the path y.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694D62-8022-4FBF-A9EA-AF2BB605A415}"/>
              </a:ext>
            </a:extLst>
          </p:cNvPr>
          <p:cNvGrpSpPr/>
          <p:nvPr/>
        </p:nvGrpSpPr>
        <p:grpSpPr>
          <a:xfrm>
            <a:off x="802356" y="2143884"/>
            <a:ext cx="7441532" cy="799208"/>
            <a:chOff x="802356" y="2143884"/>
            <a:chExt cx="7441532" cy="799208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0314CA3-0129-41E3-826E-5A276D4B0D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356" y="2143884"/>
              <a:ext cx="7441532" cy="79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Proof.</a:t>
              </a:r>
              <a:r>
                <a:rPr lang="en-US" sz="2400" kern="0" dirty="0">
                  <a:solidFill>
                    <a:srgbClr val="FFC000"/>
                  </a:solidFill>
                </a:rPr>
                <a:t>       </a:t>
              </a:r>
              <a:r>
                <a:rPr lang="en-US" sz="2400" kern="0" dirty="0"/>
                <a:t>Suppose </a:t>
              </a:r>
              <a:r>
                <a:rPr lang="en-US" sz="2400" kern="0" dirty="0">
                  <a:solidFill>
                    <a:srgbClr val="92D050"/>
                  </a:solidFill>
                </a:rPr>
                <a:t>Q</a:t>
              </a:r>
              <a:r>
                <a:rPr lang="en-US" sz="2400" kern="0" dirty="0"/>
                <a:t> is in </a:t>
              </a:r>
              <a:r>
                <a:rPr lang="en-US" sz="2400" kern="0" dirty="0">
                  <a:solidFill>
                    <a:srgbClr val="FF0000"/>
                  </a:solidFill>
                </a:rPr>
                <a:t>NP</a:t>
              </a:r>
              <a:r>
                <a:rPr lang="en-US" sz="2400" kern="0" dirty="0"/>
                <a:t>. So it is accepted by a nondeterministic poly-time algorithm M. </a:t>
              </a: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96BE2F6-87FF-465D-AF91-F65E1C965DB4}"/>
                </a:ext>
              </a:extLst>
            </p:cNvPr>
            <p:cNvSpPr/>
            <p:nvPr/>
          </p:nvSpPr>
          <p:spPr>
            <a:xfrm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FF7B0DA5-DBEE-4A4C-8011-E12B75426EAF}"/>
              </a:ext>
            </a:extLst>
          </p:cNvPr>
          <p:cNvSpPr txBox="1"/>
          <p:nvPr/>
        </p:nvSpPr>
        <p:spPr>
          <a:xfrm>
            <a:off x="4061835" y="5501066"/>
            <a:ext cx="4196339" cy="10772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x is in </a:t>
            </a:r>
            <a:r>
              <a:rPr lang="en-US" sz="1600" dirty="0">
                <a:solidFill>
                  <a:srgbClr val="00B050"/>
                </a:solidFill>
              </a:rPr>
              <a:t>Q</a:t>
            </a:r>
            <a:r>
              <a:rPr lang="en-US" sz="1600" dirty="0"/>
              <a:t> </a:t>
            </a:r>
            <a:r>
              <a:rPr lang="en-US" sz="1600" dirty="0" err="1"/>
              <a:t>iff</a:t>
            </a:r>
            <a:r>
              <a:rPr lang="en-US" sz="1600" dirty="0"/>
              <a:t> M accepts x </a:t>
            </a:r>
            <a:r>
              <a:rPr lang="en-US" sz="1600" dirty="0" err="1"/>
              <a:t>iff</a:t>
            </a:r>
            <a:r>
              <a:rPr lang="en-US" sz="1600" dirty="0"/>
              <a:t> there is a path in the computation tree T</a:t>
            </a:r>
            <a:r>
              <a:rPr lang="en-US" sz="1600" baseline="-25000" dirty="0"/>
              <a:t>M</a:t>
            </a:r>
            <a:r>
              <a:rPr lang="en-US" sz="1600" dirty="0"/>
              <a:t> of M that accepts x</a:t>
            </a:r>
          </a:p>
          <a:p>
            <a:pPr algn="ctr"/>
            <a:r>
              <a:rPr lang="en-US" sz="1600" dirty="0" err="1"/>
              <a:t>iff</a:t>
            </a:r>
            <a:r>
              <a:rPr lang="en-US" sz="1600" dirty="0"/>
              <a:t> </a:t>
            </a:r>
          </a:p>
          <a:p>
            <a:r>
              <a:rPr lang="en-US" sz="1600" dirty="0"/>
              <a:t>There is a y such that M’(x, y) = 1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B776B12B-BF0D-4D20-884B-6046D098E3E4}"/>
              </a:ext>
            </a:extLst>
          </p:cNvPr>
          <p:cNvSpPr txBox="1">
            <a:spLocks/>
          </p:cNvSpPr>
          <p:nvPr/>
        </p:nvSpPr>
        <p:spPr bwMode="auto">
          <a:xfrm>
            <a:off x="493855" y="3620002"/>
            <a:ext cx="3655344" cy="1660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eriod"/>
            </a:pPr>
            <a:r>
              <a:rPr lang="en-US" sz="1600" kern="0" dirty="0"/>
              <a:t>M’(x, y) runs in polynomial time;</a:t>
            </a:r>
          </a:p>
          <a:p>
            <a:pPr>
              <a:buAutoNum type="arabicPeriod"/>
            </a:pPr>
            <a:r>
              <a:rPr lang="en-US" sz="1600" kern="0" dirty="0"/>
              <a:t>Let M’(x, y) compute R(x, y), so R(x, y) is computable in polynomial time;</a:t>
            </a:r>
          </a:p>
        </p:txBody>
      </p:sp>
    </p:spTree>
    <p:extLst>
      <p:ext uri="{BB962C8B-B14F-4D97-AF65-F5344CB8AC3E}">
        <p14:creationId xmlns:p14="http://schemas.microsoft.com/office/powerpoint/2010/main" val="38222897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E7DEF7-CE92-4FC0-A0F8-33288D9DDA08}"/>
              </a:ext>
            </a:extLst>
          </p:cNvPr>
          <p:cNvSpPr txBox="1">
            <a:spLocks/>
          </p:cNvSpPr>
          <p:nvPr/>
        </p:nvSpPr>
        <p:spPr bwMode="auto">
          <a:xfrm>
            <a:off x="802356" y="2991219"/>
            <a:ext cx="7441532" cy="5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Construct a deterministic algorithm M’ as follows: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F300E40-49C7-4C74-8520-E63769AE2498}"/>
              </a:ext>
            </a:extLst>
          </p:cNvPr>
          <p:cNvSpPr txBox="1">
            <a:spLocks/>
          </p:cNvSpPr>
          <p:nvPr/>
        </p:nvSpPr>
        <p:spPr bwMode="auto">
          <a:xfrm>
            <a:off x="4608655" y="3620002"/>
            <a:ext cx="3655344" cy="1660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Algorithm M’(x, y)</a:t>
            </a:r>
          </a:p>
          <a:p>
            <a:pPr>
              <a:buAutoNum type="arabicPeriod"/>
            </a:pPr>
            <a:r>
              <a:rPr lang="en-US" sz="1600" kern="0" dirty="0"/>
              <a:t>Interpret y as a path in the computation tree of M on input x; </a:t>
            </a:r>
          </a:p>
          <a:p>
            <a:pPr>
              <a:buAutoNum type="arabicPeriod"/>
            </a:pPr>
            <a:r>
              <a:rPr lang="en-US" sz="1600" kern="0" dirty="0"/>
              <a:t>Simulate M on input x on the path y, and </a:t>
            </a:r>
            <a:r>
              <a:rPr lang="en-US" sz="1600" kern="0" dirty="0">
                <a:solidFill>
                  <a:srgbClr val="FF0000"/>
                </a:solidFill>
              </a:rPr>
              <a:t>output 1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M accepts x on the path y.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694D62-8022-4FBF-A9EA-AF2BB605A415}"/>
              </a:ext>
            </a:extLst>
          </p:cNvPr>
          <p:cNvGrpSpPr/>
          <p:nvPr/>
        </p:nvGrpSpPr>
        <p:grpSpPr>
          <a:xfrm>
            <a:off x="802356" y="2143884"/>
            <a:ext cx="7441532" cy="799208"/>
            <a:chOff x="802356" y="2143884"/>
            <a:chExt cx="7441532" cy="799208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0314CA3-0129-41E3-826E-5A276D4B0D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356" y="2143884"/>
              <a:ext cx="7441532" cy="79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Proof.</a:t>
              </a:r>
              <a:r>
                <a:rPr lang="en-US" sz="2400" kern="0" dirty="0">
                  <a:solidFill>
                    <a:srgbClr val="FFC000"/>
                  </a:solidFill>
                </a:rPr>
                <a:t>       </a:t>
              </a:r>
              <a:r>
                <a:rPr lang="en-US" sz="2400" kern="0" dirty="0"/>
                <a:t>Suppose </a:t>
              </a:r>
              <a:r>
                <a:rPr lang="en-US" sz="2400" kern="0" dirty="0">
                  <a:solidFill>
                    <a:srgbClr val="92D050"/>
                  </a:solidFill>
                </a:rPr>
                <a:t>Q</a:t>
              </a:r>
              <a:r>
                <a:rPr lang="en-US" sz="2400" kern="0" dirty="0"/>
                <a:t> is in </a:t>
              </a:r>
              <a:r>
                <a:rPr lang="en-US" sz="2400" kern="0" dirty="0">
                  <a:solidFill>
                    <a:srgbClr val="FF0000"/>
                  </a:solidFill>
                </a:rPr>
                <a:t>NP</a:t>
              </a:r>
              <a:r>
                <a:rPr lang="en-US" sz="2400" kern="0" dirty="0"/>
                <a:t>. So it is accepted by a nondeterministic poly-time algorithm M. </a:t>
              </a: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96BE2F6-87FF-465D-AF91-F65E1C965DB4}"/>
                </a:ext>
              </a:extLst>
            </p:cNvPr>
            <p:cNvSpPr/>
            <p:nvPr/>
          </p:nvSpPr>
          <p:spPr>
            <a:xfrm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FF7B0DA5-DBEE-4A4C-8011-E12B75426EAF}"/>
              </a:ext>
            </a:extLst>
          </p:cNvPr>
          <p:cNvSpPr txBox="1"/>
          <p:nvPr/>
        </p:nvSpPr>
        <p:spPr>
          <a:xfrm>
            <a:off x="4061835" y="5501066"/>
            <a:ext cx="4196339" cy="10772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x is in </a:t>
            </a:r>
            <a:r>
              <a:rPr lang="en-US" sz="1600" dirty="0">
                <a:solidFill>
                  <a:srgbClr val="00B050"/>
                </a:solidFill>
              </a:rPr>
              <a:t>Q</a:t>
            </a:r>
            <a:r>
              <a:rPr lang="en-US" sz="1600" dirty="0"/>
              <a:t> </a:t>
            </a:r>
            <a:r>
              <a:rPr lang="en-US" sz="1600" dirty="0" err="1"/>
              <a:t>iff</a:t>
            </a:r>
            <a:r>
              <a:rPr lang="en-US" sz="1600" dirty="0"/>
              <a:t> M accepts x </a:t>
            </a:r>
            <a:r>
              <a:rPr lang="en-US" sz="1600" dirty="0" err="1"/>
              <a:t>iff</a:t>
            </a:r>
            <a:r>
              <a:rPr lang="en-US" sz="1600" dirty="0"/>
              <a:t> there is a path in the computation tree T</a:t>
            </a:r>
            <a:r>
              <a:rPr lang="en-US" sz="1600" baseline="-25000" dirty="0"/>
              <a:t>M</a:t>
            </a:r>
            <a:r>
              <a:rPr lang="en-US" sz="1600" dirty="0"/>
              <a:t> of M that accepts x</a:t>
            </a:r>
          </a:p>
          <a:p>
            <a:pPr algn="ctr"/>
            <a:r>
              <a:rPr lang="en-US" sz="1600" dirty="0" err="1"/>
              <a:t>iff</a:t>
            </a:r>
            <a:r>
              <a:rPr lang="en-US" sz="1600" dirty="0"/>
              <a:t> </a:t>
            </a:r>
          </a:p>
          <a:p>
            <a:r>
              <a:rPr lang="en-US" sz="1600" dirty="0"/>
              <a:t>There is a y such that M’(x, y)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B776B12B-BF0D-4D20-884B-6046D098E3E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93855" y="3620002"/>
                <a:ext cx="3655344" cy="166098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AutoNum type="arabicPeriod"/>
                </a:pPr>
                <a:r>
                  <a:rPr lang="en-US" sz="1600" kern="0" dirty="0"/>
                  <a:t>M’(x, y) runs in polynomial time;</a:t>
                </a:r>
              </a:p>
              <a:p>
                <a:pPr>
                  <a:buAutoNum type="arabicPeriod"/>
                </a:pPr>
                <a:r>
                  <a:rPr lang="en-US" sz="1600" kern="0" dirty="0"/>
                  <a:t>Let M’(x, y) compute R(x, y), so R(x, y) is computable in polynomial time;</a:t>
                </a:r>
              </a:p>
              <a:p>
                <a:pPr>
                  <a:buAutoNum type="arabicPeriod"/>
                </a:pPr>
                <a:r>
                  <a:rPr lang="en-US" sz="1600" kern="0" dirty="0"/>
                  <a:t>x is in 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/>
                  <a:t> </a:t>
                </a:r>
                <a:r>
                  <a:rPr lang="en-US" sz="1600" kern="0" dirty="0" err="1"/>
                  <a:t>iff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6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16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16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R(x, y) = 1;</a:t>
                </a:r>
              </a:p>
            </p:txBody>
          </p:sp>
        </mc:Choice>
        <mc:Fallback xmlns="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B776B12B-BF0D-4D20-884B-6046D098E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855" y="3620002"/>
                <a:ext cx="3655344" cy="1660980"/>
              </a:xfrm>
              <a:prstGeom prst="rect">
                <a:avLst/>
              </a:prstGeom>
              <a:blipFill>
                <a:blip r:embed="rId4"/>
                <a:stretch>
                  <a:fillRect l="-664" t="-730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23129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Another Way to look at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kern="0" dirty="0"/>
                  <a:t>A problem Q 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if and only if it can be given as following: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92D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92D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92D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R(x, y) = 1 }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/>
                  <a:t>where p is a fixed polynomial and R(x, y) is computable in polynomial time. </a:t>
                </a: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6E1FB74-59E4-4708-8C60-5A0DB956F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2" y="980942"/>
                <a:ext cx="7441532" cy="1114815"/>
              </a:xfrm>
              <a:prstGeom prst="rect">
                <a:avLst/>
              </a:prstGeom>
              <a:blipFill>
                <a:blip r:embed="rId3"/>
                <a:stretch>
                  <a:fillRect l="-901" t="-327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E7DEF7-CE92-4FC0-A0F8-33288D9DDA08}"/>
              </a:ext>
            </a:extLst>
          </p:cNvPr>
          <p:cNvSpPr txBox="1">
            <a:spLocks/>
          </p:cNvSpPr>
          <p:nvPr/>
        </p:nvSpPr>
        <p:spPr bwMode="auto">
          <a:xfrm>
            <a:off x="802356" y="2991219"/>
            <a:ext cx="7441532" cy="5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Construct a deterministic algorithm M’ as follows: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F300E40-49C7-4C74-8520-E63769AE2498}"/>
              </a:ext>
            </a:extLst>
          </p:cNvPr>
          <p:cNvSpPr txBox="1">
            <a:spLocks/>
          </p:cNvSpPr>
          <p:nvPr/>
        </p:nvSpPr>
        <p:spPr bwMode="auto">
          <a:xfrm>
            <a:off x="4608655" y="3620002"/>
            <a:ext cx="3655344" cy="1660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Algorithm M’(x, y)</a:t>
            </a:r>
          </a:p>
          <a:p>
            <a:pPr>
              <a:buAutoNum type="arabicPeriod"/>
            </a:pPr>
            <a:r>
              <a:rPr lang="en-US" sz="1600" kern="0" dirty="0"/>
              <a:t>Interpret y as a path in the computation tree of M on input x; </a:t>
            </a:r>
          </a:p>
          <a:p>
            <a:pPr>
              <a:buAutoNum type="arabicPeriod"/>
            </a:pPr>
            <a:r>
              <a:rPr lang="en-US" sz="1600" kern="0" dirty="0"/>
              <a:t>Simulate M on input x on the path y, and </a:t>
            </a:r>
            <a:r>
              <a:rPr lang="en-US" sz="1600" kern="0" dirty="0">
                <a:solidFill>
                  <a:srgbClr val="FF0000"/>
                </a:solidFill>
              </a:rPr>
              <a:t>output 1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M accepts x on the path y.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694D62-8022-4FBF-A9EA-AF2BB605A415}"/>
              </a:ext>
            </a:extLst>
          </p:cNvPr>
          <p:cNvGrpSpPr/>
          <p:nvPr/>
        </p:nvGrpSpPr>
        <p:grpSpPr>
          <a:xfrm>
            <a:off x="802356" y="2143884"/>
            <a:ext cx="7441532" cy="799208"/>
            <a:chOff x="802356" y="2143884"/>
            <a:chExt cx="7441532" cy="799208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0314CA3-0129-41E3-826E-5A276D4B0D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356" y="2143884"/>
              <a:ext cx="7441532" cy="79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Proof.</a:t>
              </a:r>
              <a:r>
                <a:rPr lang="en-US" sz="2400" kern="0" dirty="0">
                  <a:solidFill>
                    <a:srgbClr val="FFC000"/>
                  </a:solidFill>
                </a:rPr>
                <a:t>       </a:t>
              </a:r>
              <a:r>
                <a:rPr lang="en-US" sz="2400" kern="0" dirty="0"/>
                <a:t>Suppose </a:t>
              </a:r>
              <a:r>
                <a:rPr lang="en-US" sz="2400" kern="0" dirty="0">
                  <a:solidFill>
                    <a:srgbClr val="92D050"/>
                  </a:solidFill>
                </a:rPr>
                <a:t>Q</a:t>
              </a:r>
              <a:r>
                <a:rPr lang="en-US" sz="2400" kern="0" dirty="0"/>
                <a:t> is in </a:t>
              </a:r>
              <a:r>
                <a:rPr lang="en-US" sz="2400" kern="0" dirty="0">
                  <a:solidFill>
                    <a:srgbClr val="FF0000"/>
                  </a:solidFill>
                </a:rPr>
                <a:t>NP</a:t>
              </a:r>
              <a:r>
                <a:rPr lang="en-US" sz="2400" kern="0" dirty="0"/>
                <a:t>. So it is accepted by a nondeterministic poly-time algorithm M. </a:t>
              </a: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96BE2F6-87FF-465D-AF91-F65E1C965DB4}"/>
                </a:ext>
              </a:extLst>
            </p:cNvPr>
            <p:cNvSpPr/>
            <p:nvPr/>
          </p:nvSpPr>
          <p:spPr>
            <a:xfrm>
              <a:off x="1859631" y="2305429"/>
              <a:ext cx="264444" cy="1805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FF7B0DA5-DBEE-4A4C-8011-E12B75426EAF}"/>
              </a:ext>
            </a:extLst>
          </p:cNvPr>
          <p:cNvSpPr txBox="1"/>
          <p:nvPr/>
        </p:nvSpPr>
        <p:spPr>
          <a:xfrm>
            <a:off x="4061835" y="5501066"/>
            <a:ext cx="4196339" cy="10772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x is in </a:t>
            </a:r>
            <a:r>
              <a:rPr lang="en-US" sz="1600" dirty="0">
                <a:solidFill>
                  <a:srgbClr val="00B050"/>
                </a:solidFill>
              </a:rPr>
              <a:t>Q</a:t>
            </a:r>
            <a:r>
              <a:rPr lang="en-US" sz="1600" dirty="0"/>
              <a:t> </a:t>
            </a:r>
            <a:r>
              <a:rPr lang="en-US" sz="1600" dirty="0" err="1"/>
              <a:t>iff</a:t>
            </a:r>
            <a:r>
              <a:rPr lang="en-US" sz="1600" dirty="0"/>
              <a:t> M accepts x </a:t>
            </a:r>
            <a:r>
              <a:rPr lang="en-US" sz="1600" dirty="0" err="1"/>
              <a:t>iff</a:t>
            </a:r>
            <a:r>
              <a:rPr lang="en-US" sz="1600" dirty="0"/>
              <a:t> there is a path in the computation tree T</a:t>
            </a:r>
            <a:r>
              <a:rPr lang="en-US" sz="1600" baseline="-25000" dirty="0"/>
              <a:t>M</a:t>
            </a:r>
            <a:r>
              <a:rPr lang="en-US" sz="1600" dirty="0"/>
              <a:t> of M that accepts x</a:t>
            </a:r>
          </a:p>
          <a:p>
            <a:pPr algn="ctr"/>
            <a:r>
              <a:rPr lang="en-US" sz="1600" dirty="0" err="1"/>
              <a:t>iff</a:t>
            </a:r>
            <a:r>
              <a:rPr lang="en-US" sz="1600" dirty="0"/>
              <a:t> </a:t>
            </a:r>
          </a:p>
          <a:p>
            <a:r>
              <a:rPr lang="en-US" sz="1600" dirty="0"/>
              <a:t>There is a y such that M’(x, y)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B776B12B-BF0D-4D20-884B-6046D098E3E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93855" y="3620002"/>
                <a:ext cx="3655344" cy="166098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AutoNum type="arabicPeriod"/>
                </a:pPr>
                <a:r>
                  <a:rPr lang="en-US" sz="1600" kern="0" dirty="0"/>
                  <a:t>M’(x, y) runs in polynomial time;</a:t>
                </a:r>
              </a:p>
              <a:p>
                <a:pPr>
                  <a:buAutoNum type="arabicPeriod"/>
                </a:pPr>
                <a:r>
                  <a:rPr lang="en-US" sz="1600" kern="0" dirty="0"/>
                  <a:t>Let M’(x, y) compute R(x, y), so R(x, y) is computable in polynomial time;</a:t>
                </a:r>
              </a:p>
              <a:p>
                <a:pPr>
                  <a:buAutoNum type="arabicPeriod"/>
                </a:pPr>
                <a:r>
                  <a:rPr lang="en-US" sz="1600" kern="0" dirty="0"/>
                  <a:t>x is in 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/>
                  <a:t> </a:t>
                </a:r>
                <a:r>
                  <a:rPr lang="en-US" sz="1600" kern="0" dirty="0" err="1"/>
                  <a:t>iff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6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16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16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R(x, y) = 1;</a:t>
                </a:r>
              </a:p>
              <a:p>
                <a:pPr>
                  <a:buAutoNum type="arabicPeriod"/>
                </a:pP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= { x | </a:t>
                </a:r>
                <a14:m>
                  <m:oMath xmlns:m="http://schemas.openxmlformats.org/officeDocument/2006/math">
                    <m:r>
                      <a:rPr lang="en-US" sz="16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6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16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16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R(x, y) = 1 }.</a:t>
                </a:r>
                <a:endParaRPr lang="en-US" sz="1600" kern="0" dirty="0"/>
              </a:p>
            </p:txBody>
          </p:sp>
        </mc:Choice>
        <mc:Fallback xmlns="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B776B12B-BF0D-4D20-884B-6046D098E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855" y="3620002"/>
                <a:ext cx="3655344" cy="1660980"/>
              </a:xfrm>
              <a:prstGeom prst="rect">
                <a:avLst/>
              </a:prstGeom>
              <a:blipFill>
                <a:blip r:embed="rId4"/>
                <a:stretch>
                  <a:fillRect l="-664" t="-730" b="-693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82823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648201" y="1419614"/>
            <a:ext cx="7749841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Cook 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(CNF-)SAT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FC2B79A-3D20-4C99-A6B4-A48E80E0811B}"/>
              </a:ext>
            </a:extLst>
          </p:cNvPr>
          <p:cNvSpPr txBox="1">
            <a:spLocks/>
          </p:cNvSpPr>
          <p:nvPr/>
        </p:nvSpPr>
        <p:spPr bwMode="auto">
          <a:xfrm>
            <a:off x="864268" y="1901263"/>
            <a:ext cx="7317708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SAT:</a:t>
            </a:r>
            <a:r>
              <a:rPr lang="en-US" sz="1600" kern="0" dirty="0"/>
              <a:t> given a CNF formula F,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F such that F(a</a:t>
            </a:r>
            <a:r>
              <a:rPr lang="en-US" sz="1600" kern="0" baseline="-25000" dirty="0"/>
              <a:t>0</a:t>
            </a:r>
            <a:r>
              <a:rPr lang="en-US" sz="1600" kern="0" dirty="0"/>
              <a:t>)=1?</a:t>
            </a:r>
          </a:p>
        </p:txBody>
      </p:sp>
    </p:spTree>
    <p:extLst>
      <p:ext uri="{BB962C8B-B14F-4D97-AF65-F5344CB8AC3E}">
        <p14:creationId xmlns:p14="http://schemas.microsoft.com/office/powerpoint/2010/main" val="27585201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7AD19C-27FC-41D4-B837-126BD7D9C5F4}"/>
              </a:ext>
            </a:extLst>
          </p:cNvPr>
          <p:cNvSpPr txBox="1">
            <a:spLocks/>
          </p:cNvSpPr>
          <p:nvPr/>
        </p:nvSpPr>
        <p:spPr bwMode="auto">
          <a:xfrm>
            <a:off x="816643" y="1901263"/>
            <a:ext cx="744153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Circuit-SAT:</a:t>
            </a:r>
            <a:r>
              <a:rPr lang="en-US" sz="1600" kern="0" dirty="0"/>
              <a:t> given a circuit C,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 such that C(a</a:t>
            </a:r>
            <a:r>
              <a:rPr lang="en-US" sz="1600" kern="0" baseline="-25000" dirty="0"/>
              <a:t>0</a:t>
            </a:r>
            <a:r>
              <a:rPr lang="en-US" sz="1600" kern="0" dirty="0"/>
              <a:t>)= 1?</a:t>
            </a:r>
          </a:p>
        </p:txBody>
      </p:sp>
    </p:spTree>
    <p:extLst>
      <p:ext uri="{BB962C8B-B14F-4D97-AF65-F5344CB8AC3E}">
        <p14:creationId xmlns:p14="http://schemas.microsoft.com/office/powerpoint/2010/main" val="42745409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7AD19C-27FC-41D4-B837-126BD7D9C5F4}"/>
              </a:ext>
            </a:extLst>
          </p:cNvPr>
          <p:cNvSpPr txBox="1">
            <a:spLocks/>
          </p:cNvSpPr>
          <p:nvPr/>
        </p:nvSpPr>
        <p:spPr bwMode="auto">
          <a:xfrm>
            <a:off x="816643" y="1901263"/>
            <a:ext cx="744153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Circuit-SAT:</a:t>
            </a:r>
            <a:r>
              <a:rPr lang="en-US" sz="1600" kern="0" dirty="0"/>
              <a:t> given a circuit C,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 such that C(a</a:t>
            </a:r>
            <a:r>
              <a:rPr lang="en-US" sz="1600" kern="0" baseline="-25000" dirty="0"/>
              <a:t>0</a:t>
            </a:r>
            <a:r>
              <a:rPr lang="en-US" sz="1600" kern="0" dirty="0"/>
              <a:t>)= 1?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E1FE383-50C5-40D4-8D2B-4CABE0F644AC}"/>
              </a:ext>
            </a:extLst>
          </p:cNvPr>
          <p:cNvSpPr txBox="1">
            <a:spLocks/>
          </p:cNvSpPr>
          <p:nvPr/>
        </p:nvSpPr>
        <p:spPr bwMode="auto">
          <a:xfrm>
            <a:off x="816643" y="2377361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The</a:t>
            </a:r>
            <a:r>
              <a:rPr lang="en-US" sz="2000" kern="0" dirty="0">
                <a:solidFill>
                  <a:srgbClr val="FFC000"/>
                </a:solidFill>
              </a:rPr>
              <a:t> Circuit-SAT </a:t>
            </a:r>
            <a:r>
              <a:rPr lang="en-US" sz="2000" kern="0" dirty="0"/>
              <a:t>problem is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565442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7AD19C-27FC-41D4-B837-126BD7D9C5F4}"/>
              </a:ext>
            </a:extLst>
          </p:cNvPr>
          <p:cNvSpPr txBox="1">
            <a:spLocks/>
          </p:cNvSpPr>
          <p:nvPr/>
        </p:nvSpPr>
        <p:spPr bwMode="auto">
          <a:xfrm>
            <a:off x="816643" y="1901263"/>
            <a:ext cx="744153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Circuit-SAT:</a:t>
            </a:r>
            <a:r>
              <a:rPr lang="en-US" sz="1600" kern="0" dirty="0"/>
              <a:t> given a circuit C,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 such that C(a</a:t>
            </a:r>
            <a:r>
              <a:rPr lang="en-US" sz="1600" kern="0" baseline="-25000" dirty="0"/>
              <a:t>0</a:t>
            </a:r>
            <a:r>
              <a:rPr lang="en-US" sz="1600" kern="0" dirty="0"/>
              <a:t>)= 1?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1CBB25A-F06E-43EA-AC66-A3CE009BD751}"/>
              </a:ext>
            </a:extLst>
          </p:cNvPr>
          <p:cNvSpPr txBox="1">
            <a:spLocks/>
          </p:cNvSpPr>
          <p:nvPr/>
        </p:nvSpPr>
        <p:spPr bwMode="auto">
          <a:xfrm>
            <a:off x="802356" y="2726282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To show that </a:t>
            </a:r>
            <a:r>
              <a:rPr lang="en-US" sz="2000" kern="0" dirty="0">
                <a:solidFill>
                  <a:srgbClr val="FFC000"/>
                </a:solidFill>
              </a:rPr>
              <a:t>Circuit-SAT </a:t>
            </a:r>
            <a:r>
              <a:rPr lang="en-US" sz="2000" kern="0" dirty="0"/>
              <a:t>is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-hard, 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. 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EFC1686-471C-4BA9-9736-D618F266AAF7}"/>
              </a:ext>
            </a:extLst>
          </p:cNvPr>
          <p:cNvSpPr txBox="1">
            <a:spLocks/>
          </p:cNvSpPr>
          <p:nvPr/>
        </p:nvSpPr>
        <p:spPr bwMode="auto">
          <a:xfrm>
            <a:off x="816643" y="2377361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The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Circuit-SAT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problem is in </a:t>
            </a:r>
            <a:r>
              <a:rPr lang="en-US" sz="2000" kern="0" dirty="0">
                <a:solidFill>
                  <a:srgbClr val="FFCCCC"/>
                </a:solidFill>
              </a:rPr>
              <a:t>NP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.</a:t>
            </a:r>
            <a:r>
              <a:rPr lang="en-US" sz="2000" kern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91740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7AD19C-27FC-41D4-B837-126BD7D9C5F4}"/>
              </a:ext>
            </a:extLst>
          </p:cNvPr>
          <p:cNvSpPr txBox="1">
            <a:spLocks/>
          </p:cNvSpPr>
          <p:nvPr/>
        </p:nvSpPr>
        <p:spPr bwMode="auto">
          <a:xfrm>
            <a:off x="816643" y="1901263"/>
            <a:ext cx="744153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Circuit-SAT:</a:t>
            </a:r>
            <a:r>
              <a:rPr lang="en-US" sz="1600" kern="0" dirty="0"/>
              <a:t> given a circuit C,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 such that C(a</a:t>
            </a:r>
            <a:r>
              <a:rPr lang="en-US" sz="1600" kern="0" baseline="-25000" dirty="0"/>
              <a:t>0</a:t>
            </a:r>
            <a:r>
              <a:rPr lang="en-US" sz="1600" kern="0" dirty="0"/>
              <a:t>)= 1?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BA1C8A9-C19D-431D-A03E-5FEB54A71E7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3" y="3110924"/>
                <a:ext cx="7441532" cy="7725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So,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R(x, y) = 1 }, where R(x, y) is poly-time computable. Let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L</a:t>
                </a:r>
                <a:r>
                  <a:rPr lang="en-US" sz="2000" kern="0" baseline="-25000" dirty="0">
                    <a:solidFill>
                      <a:srgbClr val="FFCC00"/>
                    </a:solidFill>
                  </a:rPr>
                  <a:t>R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 = {(x, y) | R(x, y) = 1}. Then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L</a:t>
                </a:r>
                <a:r>
                  <a:rPr lang="en-US" sz="2000" kern="0" baseline="-25000" dirty="0">
                    <a:solidFill>
                      <a:srgbClr val="FFCC00"/>
                    </a:solidFill>
                  </a:rPr>
                  <a:t>R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.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BA1C8A9-C19D-431D-A03E-5FEB54A71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3" y="3110924"/>
                <a:ext cx="7441532" cy="772592"/>
              </a:xfrm>
              <a:prstGeom prst="rect">
                <a:avLst/>
              </a:prstGeom>
              <a:blipFill>
                <a:blip r:embed="rId3"/>
                <a:stretch>
                  <a:fillRect l="-901" t="-3937" r="-328" b="-472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82F4229-418B-480B-B25C-B8F0DF88ADA3}"/>
              </a:ext>
            </a:extLst>
          </p:cNvPr>
          <p:cNvSpPr txBox="1">
            <a:spLocks/>
          </p:cNvSpPr>
          <p:nvPr/>
        </p:nvSpPr>
        <p:spPr bwMode="auto">
          <a:xfrm>
            <a:off x="816643" y="2377361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The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Circuit-SAT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problem is in </a:t>
            </a:r>
            <a:r>
              <a:rPr lang="en-US" sz="2000" kern="0" dirty="0">
                <a:solidFill>
                  <a:srgbClr val="FFCCCC"/>
                </a:solidFill>
              </a:rPr>
              <a:t>NP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.</a:t>
            </a:r>
            <a:r>
              <a:rPr lang="en-US" sz="2000" kern="0" dirty="0"/>
              <a:t>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027342A-C0F7-47BF-8678-08A8CC4FE061}"/>
              </a:ext>
            </a:extLst>
          </p:cNvPr>
          <p:cNvSpPr txBox="1">
            <a:spLocks/>
          </p:cNvSpPr>
          <p:nvPr/>
        </p:nvSpPr>
        <p:spPr bwMode="auto">
          <a:xfrm>
            <a:off x="802356" y="2726282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To show that </a:t>
            </a:r>
            <a:r>
              <a:rPr lang="en-US" sz="2000" kern="0" dirty="0">
                <a:solidFill>
                  <a:srgbClr val="FFC000"/>
                </a:solidFill>
              </a:rPr>
              <a:t>Circuit-SAT </a:t>
            </a:r>
            <a:r>
              <a:rPr lang="en-US" sz="2000" kern="0" dirty="0"/>
              <a:t>is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-hard, 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5511307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7AD19C-27FC-41D4-B837-126BD7D9C5F4}"/>
              </a:ext>
            </a:extLst>
          </p:cNvPr>
          <p:cNvSpPr txBox="1">
            <a:spLocks/>
          </p:cNvSpPr>
          <p:nvPr/>
        </p:nvSpPr>
        <p:spPr bwMode="auto">
          <a:xfrm>
            <a:off x="816643" y="1901263"/>
            <a:ext cx="744153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Circuit-SAT:</a:t>
            </a:r>
            <a:r>
              <a:rPr lang="en-US" sz="1600" kern="0" dirty="0"/>
              <a:t> given a circuit C,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 such that C(a</a:t>
            </a:r>
            <a:r>
              <a:rPr lang="en-US" sz="1600" kern="0" baseline="-25000" dirty="0"/>
              <a:t>0</a:t>
            </a:r>
            <a:r>
              <a:rPr lang="en-US" sz="1600" kern="0" dirty="0"/>
              <a:t>)= 1?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BA1C8A9-C19D-431D-A03E-5FEB54A71E7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3" y="3110924"/>
                <a:ext cx="7441532" cy="7725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So, 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Q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R(x, y) = 1 }, where R(x, y) is poly-time computable. Let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L</a:t>
                </a:r>
                <a:r>
                  <a:rPr lang="en-US" sz="2000" kern="0" baseline="-25000" dirty="0">
                    <a:solidFill>
                      <a:srgbClr val="FFCC00"/>
                    </a:solidFill>
                  </a:rPr>
                  <a:t>R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 = {(x, y) | R(x, y) = 1}. Then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L</a:t>
                </a:r>
                <a:r>
                  <a:rPr lang="en-US" sz="2000" kern="0" baseline="-25000" dirty="0">
                    <a:solidFill>
                      <a:srgbClr val="FFCC00"/>
                    </a:solidFill>
                  </a:rPr>
                  <a:t>R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is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.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BA1C8A9-C19D-431D-A03E-5FEB54A71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3" y="3110924"/>
                <a:ext cx="7441532" cy="772592"/>
              </a:xfrm>
              <a:prstGeom prst="rect">
                <a:avLst/>
              </a:prstGeom>
              <a:blipFill>
                <a:blip r:embed="rId3"/>
                <a:stretch>
                  <a:fillRect l="-901" t="-3937" r="-328" b="-472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82F4229-418B-480B-B25C-B8F0DF88ADA3}"/>
              </a:ext>
            </a:extLst>
          </p:cNvPr>
          <p:cNvSpPr txBox="1">
            <a:spLocks/>
          </p:cNvSpPr>
          <p:nvPr/>
        </p:nvSpPr>
        <p:spPr bwMode="auto">
          <a:xfrm>
            <a:off x="816643" y="2377361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The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Circuit-SAT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problem is in </a:t>
            </a:r>
            <a:r>
              <a:rPr lang="en-US" sz="2000" kern="0" dirty="0">
                <a:solidFill>
                  <a:srgbClr val="FFCCCC"/>
                </a:solidFill>
              </a:rPr>
              <a:t>NP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.</a:t>
            </a:r>
            <a:r>
              <a:rPr lang="en-US" sz="2000" kern="0" dirty="0"/>
              <a:t>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027342A-C0F7-47BF-8678-08A8CC4FE061}"/>
              </a:ext>
            </a:extLst>
          </p:cNvPr>
          <p:cNvSpPr txBox="1">
            <a:spLocks/>
          </p:cNvSpPr>
          <p:nvPr/>
        </p:nvSpPr>
        <p:spPr bwMode="auto">
          <a:xfrm>
            <a:off x="802356" y="2726282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To show that </a:t>
            </a:r>
            <a:r>
              <a:rPr lang="en-US" sz="2000" kern="0" dirty="0">
                <a:solidFill>
                  <a:srgbClr val="FFC000"/>
                </a:solidFill>
              </a:rPr>
              <a:t>Circuit-SAT </a:t>
            </a:r>
            <a:r>
              <a:rPr lang="en-US" sz="2000" kern="0" dirty="0"/>
              <a:t>is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-hard, 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. 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62048F1-0B4F-4ACC-B504-7CA6D74481F3}"/>
              </a:ext>
            </a:extLst>
          </p:cNvPr>
          <p:cNvSpPr txBox="1">
            <a:spLocks/>
          </p:cNvSpPr>
          <p:nvPr/>
        </p:nvSpPr>
        <p:spPr bwMode="auto">
          <a:xfrm>
            <a:off x="816643" y="379558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F</a:t>
            </a:r>
            <a:r>
              <a:rPr lang="en-US" sz="2000" kern="0" baseline="-25000" dirty="0"/>
              <a:t>R</a:t>
            </a:r>
            <a:r>
              <a:rPr lang="en-US" sz="2000" kern="0" dirty="0"/>
              <a:t> = { C</a:t>
            </a:r>
            <a:r>
              <a:rPr lang="en-US" sz="2000" kern="0" baseline="-25000" dirty="0"/>
              <a:t>m</a:t>
            </a:r>
            <a:r>
              <a:rPr lang="en-US" sz="2000" kern="0" dirty="0"/>
              <a:t> | m ≥ 1}, be the uniform circuit family for </a:t>
            </a:r>
            <a:r>
              <a:rPr lang="en-US" sz="2000" kern="0" dirty="0">
                <a:solidFill>
                  <a:srgbClr val="FFC000"/>
                </a:solidFill>
              </a:rPr>
              <a:t>L</a:t>
            </a:r>
            <a:r>
              <a:rPr lang="en-US" sz="2000" kern="0" baseline="-25000" dirty="0">
                <a:solidFill>
                  <a:srgbClr val="FFC000"/>
                </a:solidFill>
              </a:rPr>
              <a:t>R</a:t>
            </a:r>
            <a:r>
              <a:rPr lang="en-US" sz="20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646595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7AD19C-27FC-41D4-B837-126BD7D9C5F4}"/>
              </a:ext>
            </a:extLst>
          </p:cNvPr>
          <p:cNvSpPr txBox="1">
            <a:spLocks/>
          </p:cNvSpPr>
          <p:nvPr/>
        </p:nvSpPr>
        <p:spPr bwMode="auto">
          <a:xfrm>
            <a:off x="816643" y="1901263"/>
            <a:ext cx="744153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Circuit-SAT:</a:t>
            </a:r>
            <a:r>
              <a:rPr lang="en-US" sz="1600" kern="0" dirty="0"/>
              <a:t> given a circuit C,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 such that C(a</a:t>
            </a:r>
            <a:r>
              <a:rPr lang="en-US" sz="1600" kern="0" baseline="-25000" dirty="0"/>
              <a:t>0</a:t>
            </a:r>
            <a:r>
              <a:rPr lang="en-US" sz="1600" kern="0" dirty="0"/>
              <a:t>)= 1?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E1FE383-50C5-40D4-8D2B-4CABE0F644AC}"/>
              </a:ext>
            </a:extLst>
          </p:cNvPr>
          <p:cNvSpPr txBox="1">
            <a:spLocks/>
          </p:cNvSpPr>
          <p:nvPr/>
        </p:nvSpPr>
        <p:spPr bwMode="auto">
          <a:xfrm>
            <a:off x="816643" y="2377361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The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Circuit-SAT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problem is in </a:t>
            </a:r>
            <a:r>
              <a:rPr lang="en-US" sz="2000" kern="0" dirty="0">
                <a:solidFill>
                  <a:srgbClr val="FFCCCC"/>
                </a:solidFill>
              </a:rPr>
              <a:t>NP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.</a:t>
            </a:r>
            <a:r>
              <a:rPr lang="en-US" sz="2000" kern="0" dirty="0"/>
              <a:t>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1CBB25A-F06E-43EA-AC66-A3CE009BD751}"/>
              </a:ext>
            </a:extLst>
          </p:cNvPr>
          <p:cNvSpPr txBox="1">
            <a:spLocks/>
          </p:cNvSpPr>
          <p:nvPr/>
        </p:nvSpPr>
        <p:spPr bwMode="auto">
          <a:xfrm>
            <a:off x="802356" y="2726282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To show that </a:t>
            </a:r>
            <a:r>
              <a:rPr lang="en-US" sz="2000" kern="0" dirty="0">
                <a:solidFill>
                  <a:srgbClr val="FFCCCC"/>
                </a:solidFill>
              </a:rPr>
              <a:t>Circuit-SAT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is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CCCC"/>
                </a:solidFill>
              </a:rPr>
              <a:t>NP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-hard, let </a:t>
            </a:r>
            <a:r>
              <a:rPr lang="en-US" sz="2000" kern="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Q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be in </a:t>
            </a:r>
            <a:r>
              <a:rPr lang="en-US" sz="2000" kern="0" dirty="0">
                <a:solidFill>
                  <a:srgbClr val="FFCCCC"/>
                </a:solidFill>
              </a:rPr>
              <a:t>NP</a:t>
            </a:r>
            <a:r>
              <a:rPr lang="en-US" sz="2000" kern="0" dirty="0"/>
              <a:t>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BA1C8A9-C19D-431D-A03E-5FEB54A71E7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3" y="3110924"/>
                <a:ext cx="7441532" cy="7725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chemeClr val="bg1">
                        <a:lumMod val="95000"/>
                      </a:schemeClr>
                    </a:solidFill>
                  </a:rPr>
                  <a:t>So,</a:t>
                </a:r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Q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bg1">
                        <a:lumMod val="95000"/>
                      </a:schemeClr>
                    </a:solidFill>
                  </a:rPr>
                  <a:t>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chemeClr val="bg1">
                        <a:lumMod val="95000"/>
                      </a:schemeClr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chemeClr val="bg1">
                        <a:lumMod val="95000"/>
                      </a:schemeClr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chemeClr val="bg1">
                        <a:lumMod val="95000"/>
                      </a:schemeClr>
                    </a:solidFill>
                  </a:rPr>
                  <a:t>|≤p(|x|) </a:t>
                </a:r>
                <a:r>
                  <a:rPr lang="en-US" sz="2000" kern="0" dirty="0">
                    <a:solidFill>
                      <a:schemeClr val="bg1">
                        <a:lumMod val="95000"/>
                      </a:schemeClr>
                    </a:solidFill>
                  </a:rPr>
                  <a:t>R(x, y) = 1 }, where R(x, y) is poly-time 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computable. Let </a:t>
                </a:r>
                <a:r>
                  <a:rPr lang="en-US" sz="2000" kern="0" dirty="0">
                    <a:solidFill>
                      <a:srgbClr val="FFCCCC"/>
                    </a:solidFill>
                  </a:rPr>
                  <a:t>L</a:t>
                </a:r>
                <a:r>
                  <a:rPr lang="en-US" sz="2000" kern="0" baseline="-25000" dirty="0">
                    <a:solidFill>
                      <a:srgbClr val="FFCCCC"/>
                    </a:solidFill>
                  </a:rPr>
                  <a:t>R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= {(x, y) | R(x, y) = 1}. Then </a:t>
                </a:r>
                <a:r>
                  <a:rPr lang="en-US" sz="2000" kern="0" dirty="0">
                    <a:solidFill>
                      <a:srgbClr val="FFCCCC"/>
                    </a:solidFill>
                  </a:rPr>
                  <a:t>L</a:t>
                </a:r>
                <a:r>
                  <a:rPr lang="en-US" sz="2000" kern="0" baseline="-25000" dirty="0">
                    <a:solidFill>
                      <a:srgbClr val="FFCCCC"/>
                    </a:solidFill>
                  </a:rPr>
                  <a:t>R</a:t>
                </a:r>
                <a:r>
                  <a:rPr lang="en-US" sz="2000" kern="0" baseline="-25000" dirty="0">
                    <a:solidFill>
                      <a:srgbClr val="FFCC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is in </a:t>
                </a:r>
                <a:r>
                  <a:rPr lang="en-US" sz="2000" kern="0" dirty="0">
                    <a:solidFill>
                      <a:srgbClr val="FFCCCC"/>
                    </a:solidFill>
                  </a:rPr>
                  <a:t>P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.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BA1C8A9-C19D-431D-A03E-5FEB54A71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3" y="3110924"/>
                <a:ext cx="7441532" cy="772592"/>
              </a:xfrm>
              <a:prstGeom prst="rect">
                <a:avLst/>
              </a:prstGeom>
              <a:blipFill>
                <a:blip r:embed="rId3"/>
                <a:stretch>
                  <a:fillRect l="-901" t="-3937" r="-328" b="-472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927626A-370B-420D-9DC4-9E02984B9130}"/>
              </a:ext>
            </a:extLst>
          </p:cNvPr>
          <p:cNvSpPr txBox="1">
            <a:spLocks/>
          </p:cNvSpPr>
          <p:nvPr/>
        </p:nvSpPr>
        <p:spPr bwMode="auto">
          <a:xfrm>
            <a:off x="816643" y="379558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Let F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 = { C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</a:rPr>
              <a:t>m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 | m ≥ 1}, be the uniform circuit family for L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F59012D-ED2C-4E71-A2CE-633DDE23DE9C}"/>
              </a:ext>
            </a:extLst>
          </p:cNvPr>
          <p:cNvSpPr txBox="1">
            <a:spLocks/>
          </p:cNvSpPr>
          <p:nvPr/>
        </p:nvSpPr>
        <p:spPr bwMode="auto">
          <a:xfrm>
            <a:off x="802355" y="4242867"/>
            <a:ext cx="7525001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Consider the following poly-time reduction from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to </a:t>
            </a:r>
            <a:r>
              <a:rPr lang="en-US" sz="2000" kern="0" dirty="0">
                <a:solidFill>
                  <a:srgbClr val="FFC000"/>
                </a:solidFill>
              </a:rPr>
              <a:t>Circuit-SAT</a:t>
            </a:r>
            <a:r>
              <a:rPr lang="en-US" sz="2000" kern="0" dirty="0"/>
              <a:t>: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105FB7-A66E-472F-82E3-DB11FF02755D}"/>
              </a:ext>
            </a:extLst>
          </p:cNvPr>
          <p:cNvSpPr txBox="1">
            <a:spLocks/>
          </p:cNvSpPr>
          <p:nvPr/>
        </p:nvSpPr>
        <p:spPr bwMode="auto">
          <a:xfrm>
            <a:off x="851234" y="4774348"/>
            <a:ext cx="3707732" cy="17734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an instance x</a:t>
            </a:r>
            <a:r>
              <a:rPr lang="en-US" sz="1600" kern="0" baseline="-25000" dirty="0"/>
              <a:t>0</a:t>
            </a:r>
            <a:r>
              <a:rPr lang="en-US" sz="1600" kern="0" dirty="0"/>
              <a:t> of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,</a:t>
            </a:r>
            <a:r>
              <a:rPr lang="en-US" sz="1600" kern="0" dirty="0">
                <a:solidFill>
                  <a:srgbClr val="00B050"/>
                </a:solidFill>
              </a:rPr>
              <a:t> </a:t>
            </a:r>
            <a:r>
              <a:rPr lang="en-US" sz="1600" kern="0" dirty="0"/>
              <a:t>with n=|x</a:t>
            </a:r>
            <a:r>
              <a:rPr lang="en-US" sz="1600" kern="0" baseline="-25000" dirty="0"/>
              <a:t>0</a:t>
            </a:r>
            <a:r>
              <a:rPr lang="en-US" sz="1600" kern="0" dirty="0"/>
              <a:t>|</a:t>
            </a:r>
          </a:p>
          <a:p>
            <a:pPr>
              <a:buAutoNum type="arabicPeriod"/>
            </a:pPr>
            <a:r>
              <a:rPr lang="en-US" sz="1600" kern="0" dirty="0"/>
              <a:t>Let m = n + p(n);</a:t>
            </a:r>
          </a:p>
          <a:p>
            <a:pPr>
              <a:buAutoNum type="arabicPeriod"/>
            </a:pPr>
            <a:r>
              <a:rPr lang="en-US" sz="1600" kern="0" dirty="0"/>
              <a:t>Construct the circuit C</a:t>
            </a:r>
            <a:r>
              <a:rPr lang="en-US" sz="1600" kern="0" baseline="-25000" dirty="0"/>
              <a:t>m</a:t>
            </a:r>
            <a:r>
              <a:rPr lang="en-US" sz="1600" kern="0" dirty="0"/>
              <a:t>, in which the first n inputs are for x; </a:t>
            </a:r>
          </a:p>
          <a:p>
            <a:pPr>
              <a:buAutoNum type="arabicPeriod"/>
            </a:pPr>
            <a:r>
              <a:rPr lang="en-US" sz="1600" kern="0" dirty="0"/>
              <a:t>Return C</a:t>
            </a:r>
            <a:r>
              <a:rPr lang="en-US" sz="1600" kern="0" baseline="-25000" dirty="0"/>
              <a:t>m</a:t>
            </a:r>
            <a:r>
              <a:rPr lang="en-US" sz="1600" kern="0" dirty="0"/>
              <a:t>(x</a:t>
            </a:r>
            <a:r>
              <a:rPr lang="en-US" sz="1600" kern="0" baseline="-25000" dirty="0"/>
              <a:t>0</a:t>
            </a:r>
            <a:r>
              <a:rPr lang="en-US" sz="1600" kern="0" dirty="0"/>
              <a:t>, *), with the first n inputs assigned by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865600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7AD19C-27FC-41D4-B837-126BD7D9C5F4}"/>
              </a:ext>
            </a:extLst>
          </p:cNvPr>
          <p:cNvSpPr txBox="1">
            <a:spLocks/>
          </p:cNvSpPr>
          <p:nvPr/>
        </p:nvSpPr>
        <p:spPr bwMode="auto">
          <a:xfrm>
            <a:off x="816643" y="1901263"/>
            <a:ext cx="744153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Circuit-SAT:</a:t>
            </a:r>
            <a:r>
              <a:rPr lang="en-US" sz="1600" kern="0" dirty="0"/>
              <a:t> given a circuit C,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 such that C(a</a:t>
            </a:r>
            <a:r>
              <a:rPr lang="en-US" sz="1600" kern="0" baseline="-25000" dirty="0"/>
              <a:t>0</a:t>
            </a:r>
            <a:r>
              <a:rPr lang="en-US" sz="1600" kern="0" dirty="0"/>
              <a:t>)= 1?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E1FE383-50C5-40D4-8D2B-4CABE0F644AC}"/>
              </a:ext>
            </a:extLst>
          </p:cNvPr>
          <p:cNvSpPr txBox="1">
            <a:spLocks/>
          </p:cNvSpPr>
          <p:nvPr/>
        </p:nvSpPr>
        <p:spPr bwMode="auto">
          <a:xfrm>
            <a:off x="816643" y="2377361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The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Circuit-SAT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problem is in </a:t>
            </a:r>
            <a:r>
              <a:rPr lang="en-US" sz="2000" kern="0" dirty="0">
                <a:solidFill>
                  <a:srgbClr val="FFCCCC"/>
                </a:solidFill>
              </a:rPr>
              <a:t>NP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.</a:t>
            </a:r>
            <a:r>
              <a:rPr lang="en-US" sz="2000" kern="0" dirty="0"/>
              <a:t>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1CBB25A-F06E-43EA-AC66-A3CE009BD751}"/>
              </a:ext>
            </a:extLst>
          </p:cNvPr>
          <p:cNvSpPr txBox="1">
            <a:spLocks/>
          </p:cNvSpPr>
          <p:nvPr/>
        </p:nvSpPr>
        <p:spPr bwMode="auto">
          <a:xfrm>
            <a:off x="802356" y="2726282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To show that </a:t>
            </a:r>
            <a:r>
              <a:rPr lang="en-US" sz="2000" kern="0" dirty="0">
                <a:solidFill>
                  <a:srgbClr val="FFCCCC"/>
                </a:solidFill>
              </a:rPr>
              <a:t>Circuit-SAT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is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CCCC"/>
                </a:solidFill>
              </a:rPr>
              <a:t>NP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-hard, let </a:t>
            </a:r>
            <a:r>
              <a:rPr lang="en-US" sz="2000" kern="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Q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be in </a:t>
            </a:r>
            <a:r>
              <a:rPr lang="en-US" sz="2000" kern="0" dirty="0">
                <a:solidFill>
                  <a:srgbClr val="FFCCCC"/>
                </a:solidFill>
              </a:rPr>
              <a:t>NP</a:t>
            </a:r>
            <a:r>
              <a:rPr lang="en-US" sz="2000" kern="0" dirty="0"/>
              <a:t>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BA1C8A9-C19D-431D-A03E-5FEB54A71E7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3" y="3110924"/>
                <a:ext cx="7441532" cy="7725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chemeClr val="bg1">
                        <a:lumMod val="95000"/>
                      </a:schemeClr>
                    </a:solidFill>
                  </a:rPr>
                  <a:t>So,</a:t>
                </a:r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Q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bg1">
                        <a:lumMod val="95000"/>
                      </a:schemeClr>
                    </a:solidFill>
                  </a:rPr>
                  <a:t>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chemeClr val="bg1">
                        <a:lumMod val="95000"/>
                      </a:schemeClr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chemeClr val="bg1">
                        <a:lumMod val="95000"/>
                      </a:schemeClr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chemeClr val="bg1">
                        <a:lumMod val="95000"/>
                      </a:schemeClr>
                    </a:solidFill>
                  </a:rPr>
                  <a:t>|≤p(|x|) </a:t>
                </a:r>
                <a:r>
                  <a:rPr lang="en-US" sz="2000" kern="0" dirty="0">
                    <a:solidFill>
                      <a:schemeClr val="bg1">
                        <a:lumMod val="95000"/>
                      </a:schemeClr>
                    </a:solidFill>
                  </a:rPr>
                  <a:t>R(x, y) = 1 }, where R(x, y) is poly-time 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computable. Let </a:t>
                </a:r>
                <a:r>
                  <a:rPr lang="en-US" sz="2000" kern="0" dirty="0">
                    <a:solidFill>
                      <a:srgbClr val="FFCCCC"/>
                    </a:solidFill>
                  </a:rPr>
                  <a:t>L</a:t>
                </a:r>
                <a:r>
                  <a:rPr lang="en-US" sz="2000" kern="0" baseline="-25000" dirty="0">
                    <a:solidFill>
                      <a:srgbClr val="FFCCCC"/>
                    </a:solidFill>
                  </a:rPr>
                  <a:t>R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= {(x, y) | R(x, y) = 1}. Then </a:t>
                </a:r>
                <a:r>
                  <a:rPr lang="en-US" sz="2000" kern="0" dirty="0">
                    <a:solidFill>
                      <a:srgbClr val="FFCCCC"/>
                    </a:solidFill>
                  </a:rPr>
                  <a:t>L</a:t>
                </a:r>
                <a:r>
                  <a:rPr lang="en-US" sz="2000" kern="0" baseline="-25000" dirty="0">
                    <a:solidFill>
                      <a:srgbClr val="FFCCCC"/>
                    </a:solidFill>
                  </a:rPr>
                  <a:t>R</a:t>
                </a:r>
                <a:r>
                  <a:rPr lang="en-US" sz="2000" kern="0" baseline="-25000" dirty="0">
                    <a:solidFill>
                      <a:srgbClr val="FFCC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is in </a:t>
                </a:r>
                <a:r>
                  <a:rPr lang="en-US" sz="2000" kern="0" dirty="0">
                    <a:solidFill>
                      <a:srgbClr val="FFCCCC"/>
                    </a:solidFill>
                  </a:rPr>
                  <a:t>P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.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BA1C8A9-C19D-431D-A03E-5FEB54A71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3" y="3110924"/>
                <a:ext cx="7441532" cy="772592"/>
              </a:xfrm>
              <a:prstGeom prst="rect">
                <a:avLst/>
              </a:prstGeom>
              <a:blipFill>
                <a:blip r:embed="rId3"/>
                <a:stretch>
                  <a:fillRect l="-901" t="-3937" r="-328" b="-472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927626A-370B-420D-9DC4-9E02984B9130}"/>
              </a:ext>
            </a:extLst>
          </p:cNvPr>
          <p:cNvSpPr txBox="1">
            <a:spLocks/>
          </p:cNvSpPr>
          <p:nvPr/>
        </p:nvSpPr>
        <p:spPr bwMode="auto">
          <a:xfrm>
            <a:off x="816643" y="379558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Let F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 = { C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</a:rPr>
              <a:t>m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 | m ≥ 1}, be the uniform circuit family for L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F59012D-ED2C-4E71-A2CE-633DDE23DE9C}"/>
              </a:ext>
            </a:extLst>
          </p:cNvPr>
          <p:cNvSpPr txBox="1">
            <a:spLocks/>
          </p:cNvSpPr>
          <p:nvPr/>
        </p:nvSpPr>
        <p:spPr bwMode="auto">
          <a:xfrm>
            <a:off x="802355" y="4242867"/>
            <a:ext cx="7525001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Consider the following poly-time reduction from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to </a:t>
            </a:r>
            <a:r>
              <a:rPr lang="en-US" sz="2000" kern="0" dirty="0">
                <a:solidFill>
                  <a:srgbClr val="FFC000"/>
                </a:solidFill>
              </a:rPr>
              <a:t>Circuit-SAT</a:t>
            </a:r>
            <a:r>
              <a:rPr lang="en-US" sz="2000" kern="0" dirty="0"/>
              <a:t>: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105FB7-A66E-472F-82E3-DB11FF02755D}"/>
              </a:ext>
            </a:extLst>
          </p:cNvPr>
          <p:cNvSpPr txBox="1">
            <a:spLocks/>
          </p:cNvSpPr>
          <p:nvPr/>
        </p:nvSpPr>
        <p:spPr bwMode="auto">
          <a:xfrm>
            <a:off x="851234" y="4774348"/>
            <a:ext cx="3707732" cy="17734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an instance x</a:t>
            </a:r>
            <a:r>
              <a:rPr lang="en-US" sz="1600" kern="0" baseline="-25000" dirty="0"/>
              <a:t>0</a:t>
            </a:r>
            <a:r>
              <a:rPr lang="en-US" sz="1600" kern="0" dirty="0"/>
              <a:t> of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,</a:t>
            </a:r>
            <a:r>
              <a:rPr lang="en-US" sz="1600" kern="0" dirty="0">
                <a:solidFill>
                  <a:srgbClr val="00B050"/>
                </a:solidFill>
              </a:rPr>
              <a:t> </a:t>
            </a:r>
            <a:r>
              <a:rPr lang="en-US" sz="1600" kern="0" dirty="0"/>
              <a:t>with n=|x</a:t>
            </a:r>
            <a:r>
              <a:rPr lang="en-US" sz="1600" kern="0" baseline="-25000" dirty="0"/>
              <a:t>0</a:t>
            </a:r>
            <a:r>
              <a:rPr lang="en-US" sz="1600" kern="0" dirty="0"/>
              <a:t>|</a:t>
            </a:r>
          </a:p>
          <a:p>
            <a:pPr>
              <a:buAutoNum type="arabicPeriod"/>
            </a:pPr>
            <a:r>
              <a:rPr lang="en-US" sz="1600" kern="0" dirty="0"/>
              <a:t>Let m = n + p(n);</a:t>
            </a:r>
          </a:p>
          <a:p>
            <a:pPr>
              <a:buAutoNum type="arabicPeriod"/>
            </a:pPr>
            <a:r>
              <a:rPr lang="en-US" sz="1600" kern="0" dirty="0"/>
              <a:t>Construct the circuit C</a:t>
            </a:r>
            <a:r>
              <a:rPr lang="en-US" sz="1600" kern="0" baseline="-25000" dirty="0"/>
              <a:t>m</a:t>
            </a:r>
            <a:r>
              <a:rPr lang="en-US" sz="1600" kern="0" dirty="0"/>
              <a:t>, in which the first n inputs are for x; </a:t>
            </a:r>
          </a:p>
          <a:p>
            <a:pPr>
              <a:buAutoNum type="arabicPeriod"/>
            </a:pPr>
            <a:r>
              <a:rPr lang="en-US" sz="1600" kern="0" dirty="0"/>
              <a:t>Return C</a:t>
            </a:r>
            <a:r>
              <a:rPr lang="en-US" sz="1600" kern="0" baseline="-25000" dirty="0"/>
              <a:t>m</a:t>
            </a:r>
            <a:r>
              <a:rPr lang="en-US" sz="1600" kern="0" dirty="0"/>
              <a:t>(x</a:t>
            </a:r>
            <a:r>
              <a:rPr lang="en-US" sz="1600" kern="0" baseline="-25000" dirty="0"/>
              <a:t>0</a:t>
            </a:r>
            <a:r>
              <a:rPr lang="en-US" sz="1600" kern="0" dirty="0"/>
              <a:t>, *), with the first n inputs assigned by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548795C6-5048-4483-989B-945EC112456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869338" y="4668633"/>
                <a:ext cx="3854117" cy="14896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x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 is a YES for </a:t>
                </a:r>
                <a:r>
                  <a:rPr lang="en-US" sz="1800" kern="0" dirty="0">
                    <a:solidFill>
                      <a:srgbClr val="00B050"/>
                    </a:solidFill>
                  </a:rPr>
                  <a:t>Q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if and only if          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dirty="0"/>
                  <a:t>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 s. t. R(x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) = 1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if and only if   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dirty="0"/>
                  <a:t>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 s. t. (x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) is in L</a:t>
                </a:r>
                <a:r>
                  <a:rPr lang="en-US" sz="1800" kern="0" baseline="-25000" dirty="0"/>
                  <a:t>R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if and only if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dirty="0"/>
                  <a:t>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 s. t. C</a:t>
                </a:r>
                <a:r>
                  <a:rPr lang="en-US" sz="1800" kern="0" baseline="-25000" dirty="0"/>
                  <a:t>m</a:t>
                </a:r>
                <a:r>
                  <a:rPr lang="en-US" sz="1800" kern="0" dirty="0"/>
                  <a:t>(x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) = 1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if and only if     </a:t>
                </a:r>
                <a:r>
                  <a:rPr lang="en-US" sz="1800" kern="0" dirty="0"/>
                  <a:t>C</a:t>
                </a:r>
                <a:r>
                  <a:rPr lang="en-US" sz="1800" kern="0" baseline="-25000" dirty="0"/>
                  <a:t>m</a:t>
                </a:r>
                <a:r>
                  <a:rPr lang="en-US" sz="1800" kern="0" dirty="0"/>
                  <a:t>(x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, *) is a YES for 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Circuit-SAT</a:t>
                </a:r>
                <a:r>
                  <a:rPr lang="en-US" sz="1800" kern="0" dirty="0"/>
                  <a:t>. </a:t>
                </a: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548795C6-5048-4483-989B-945EC11245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69338" y="4668633"/>
                <a:ext cx="3854117" cy="1489609"/>
              </a:xfrm>
              <a:prstGeom prst="rect">
                <a:avLst/>
              </a:prstGeom>
              <a:blipFill>
                <a:blip r:embed="rId4"/>
                <a:stretch>
                  <a:fillRect l="-1424" t="-2459" r="-8703" b="-4918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08515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7AD19C-27FC-41D4-B837-126BD7D9C5F4}"/>
              </a:ext>
            </a:extLst>
          </p:cNvPr>
          <p:cNvSpPr txBox="1">
            <a:spLocks/>
          </p:cNvSpPr>
          <p:nvPr/>
        </p:nvSpPr>
        <p:spPr bwMode="auto">
          <a:xfrm>
            <a:off x="816643" y="1901263"/>
            <a:ext cx="744153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Circuit-SAT:</a:t>
            </a:r>
            <a:r>
              <a:rPr lang="en-US" sz="1600" kern="0" dirty="0"/>
              <a:t> given a circuit C,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 such that C(a</a:t>
            </a:r>
            <a:r>
              <a:rPr lang="en-US" sz="1600" kern="0" baseline="-25000" dirty="0"/>
              <a:t>0</a:t>
            </a:r>
            <a:r>
              <a:rPr lang="en-US" sz="1600" kern="0" dirty="0"/>
              <a:t>)= 1?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E1FE383-50C5-40D4-8D2B-4CABE0F644AC}"/>
              </a:ext>
            </a:extLst>
          </p:cNvPr>
          <p:cNvSpPr txBox="1">
            <a:spLocks/>
          </p:cNvSpPr>
          <p:nvPr/>
        </p:nvSpPr>
        <p:spPr bwMode="auto">
          <a:xfrm>
            <a:off x="816643" y="2377361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The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Circuit-SAT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problem is in </a:t>
            </a:r>
            <a:r>
              <a:rPr lang="en-US" sz="2000" kern="0" dirty="0">
                <a:solidFill>
                  <a:srgbClr val="FFCCCC"/>
                </a:solidFill>
              </a:rPr>
              <a:t>NP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.</a:t>
            </a:r>
            <a:r>
              <a:rPr lang="en-US" sz="2000" kern="0" dirty="0"/>
              <a:t>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1CBB25A-F06E-43EA-AC66-A3CE009BD751}"/>
              </a:ext>
            </a:extLst>
          </p:cNvPr>
          <p:cNvSpPr txBox="1">
            <a:spLocks/>
          </p:cNvSpPr>
          <p:nvPr/>
        </p:nvSpPr>
        <p:spPr bwMode="auto">
          <a:xfrm>
            <a:off x="802356" y="2726282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To show that </a:t>
            </a:r>
            <a:r>
              <a:rPr lang="en-US" sz="2000" kern="0" dirty="0">
                <a:solidFill>
                  <a:srgbClr val="FFCCCC"/>
                </a:solidFill>
              </a:rPr>
              <a:t>Circuit-SAT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is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CCCC"/>
                </a:solidFill>
              </a:rPr>
              <a:t>NP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-hard, let </a:t>
            </a:r>
            <a:r>
              <a:rPr lang="en-US" sz="2000" kern="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Q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be in </a:t>
            </a:r>
            <a:r>
              <a:rPr lang="en-US" sz="2000" kern="0" dirty="0">
                <a:solidFill>
                  <a:srgbClr val="FFCCCC"/>
                </a:solidFill>
              </a:rPr>
              <a:t>NP</a:t>
            </a:r>
            <a:r>
              <a:rPr lang="en-US" sz="2000" kern="0" dirty="0"/>
              <a:t>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BA1C8A9-C19D-431D-A03E-5FEB54A71E7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3" y="3110924"/>
                <a:ext cx="7441532" cy="7725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chemeClr val="bg1">
                        <a:lumMod val="95000"/>
                      </a:schemeClr>
                    </a:solidFill>
                  </a:rPr>
                  <a:t>So,</a:t>
                </a:r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Q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bg1">
                        <a:lumMod val="95000"/>
                      </a:schemeClr>
                    </a:solidFill>
                  </a:rPr>
                  <a:t>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chemeClr val="bg1">
                        <a:lumMod val="95000"/>
                      </a:schemeClr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chemeClr val="bg1">
                        <a:lumMod val="95000"/>
                      </a:schemeClr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chemeClr val="bg1">
                        <a:lumMod val="95000"/>
                      </a:schemeClr>
                    </a:solidFill>
                  </a:rPr>
                  <a:t>|≤p(|x|) </a:t>
                </a:r>
                <a:r>
                  <a:rPr lang="en-US" sz="2000" kern="0" dirty="0">
                    <a:solidFill>
                      <a:schemeClr val="bg1">
                        <a:lumMod val="95000"/>
                      </a:schemeClr>
                    </a:solidFill>
                  </a:rPr>
                  <a:t>R(x, y) = 1 }, where R(x, y) is poly-time 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computable. Let </a:t>
                </a:r>
                <a:r>
                  <a:rPr lang="en-US" sz="2000" kern="0" dirty="0">
                    <a:solidFill>
                      <a:srgbClr val="FFCCCC"/>
                    </a:solidFill>
                  </a:rPr>
                  <a:t>L</a:t>
                </a:r>
                <a:r>
                  <a:rPr lang="en-US" sz="2000" kern="0" baseline="-25000" dirty="0">
                    <a:solidFill>
                      <a:srgbClr val="FFCCCC"/>
                    </a:solidFill>
                  </a:rPr>
                  <a:t>R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= {(x, y) | R(x, y) = 1}. Then </a:t>
                </a:r>
                <a:r>
                  <a:rPr lang="en-US" sz="2000" kern="0" dirty="0">
                    <a:solidFill>
                      <a:srgbClr val="FFCCCC"/>
                    </a:solidFill>
                  </a:rPr>
                  <a:t>L</a:t>
                </a:r>
                <a:r>
                  <a:rPr lang="en-US" sz="2000" kern="0" baseline="-25000" dirty="0">
                    <a:solidFill>
                      <a:srgbClr val="FFCCCC"/>
                    </a:solidFill>
                  </a:rPr>
                  <a:t>R</a:t>
                </a:r>
                <a:r>
                  <a:rPr lang="en-US" sz="2000" kern="0" baseline="-25000" dirty="0">
                    <a:solidFill>
                      <a:srgbClr val="FFCC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is in </a:t>
                </a:r>
                <a:r>
                  <a:rPr lang="en-US" sz="2000" kern="0" dirty="0">
                    <a:solidFill>
                      <a:srgbClr val="FFCCCC"/>
                    </a:solidFill>
                  </a:rPr>
                  <a:t>P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.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BA1C8A9-C19D-431D-A03E-5FEB54A71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3" y="3110924"/>
                <a:ext cx="7441532" cy="772592"/>
              </a:xfrm>
              <a:prstGeom prst="rect">
                <a:avLst/>
              </a:prstGeom>
              <a:blipFill>
                <a:blip r:embed="rId3"/>
                <a:stretch>
                  <a:fillRect l="-901" t="-3937" r="-328" b="-472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927626A-370B-420D-9DC4-9E02984B9130}"/>
              </a:ext>
            </a:extLst>
          </p:cNvPr>
          <p:cNvSpPr txBox="1">
            <a:spLocks/>
          </p:cNvSpPr>
          <p:nvPr/>
        </p:nvSpPr>
        <p:spPr bwMode="auto">
          <a:xfrm>
            <a:off x="816643" y="379558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Let F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 = { C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</a:rPr>
              <a:t>m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 | m ≥ 1}, be the uniform circuit family for L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F59012D-ED2C-4E71-A2CE-633DDE23DE9C}"/>
              </a:ext>
            </a:extLst>
          </p:cNvPr>
          <p:cNvSpPr txBox="1">
            <a:spLocks/>
          </p:cNvSpPr>
          <p:nvPr/>
        </p:nvSpPr>
        <p:spPr bwMode="auto">
          <a:xfrm>
            <a:off x="802355" y="4242867"/>
            <a:ext cx="7525001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Consider the following poly-time reduction from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to </a:t>
            </a:r>
            <a:r>
              <a:rPr lang="en-US" sz="2000" kern="0" dirty="0">
                <a:solidFill>
                  <a:srgbClr val="FFC000"/>
                </a:solidFill>
              </a:rPr>
              <a:t>Circuit-SAT</a:t>
            </a:r>
            <a:r>
              <a:rPr lang="en-US" sz="2000" kern="0" dirty="0"/>
              <a:t>: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105FB7-A66E-472F-82E3-DB11FF02755D}"/>
              </a:ext>
            </a:extLst>
          </p:cNvPr>
          <p:cNvSpPr txBox="1">
            <a:spLocks/>
          </p:cNvSpPr>
          <p:nvPr/>
        </p:nvSpPr>
        <p:spPr bwMode="auto">
          <a:xfrm>
            <a:off x="851234" y="4774348"/>
            <a:ext cx="3707732" cy="17734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an instance x</a:t>
            </a:r>
            <a:r>
              <a:rPr lang="en-US" sz="1600" kern="0" baseline="-25000" dirty="0"/>
              <a:t>0</a:t>
            </a:r>
            <a:r>
              <a:rPr lang="en-US" sz="1600" kern="0" dirty="0"/>
              <a:t> of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,</a:t>
            </a:r>
            <a:r>
              <a:rPr lang="en-US" sz="1600" kern="0" dirty="0">
                <a:solidFill>
                  <a:srgbClr val="00B050"/>
                </a:solidFill>
              </a:rPr>
              <a:t> </a:t>
            </a:r>
            <a:r>
              <a:rPr lang="en-US" sz="1600" kern="0" dirty="0"/>
              <a:t>with n=|x</a:t>
            </a:r>
            <a:r>
              <a:rPr lang="en-US" sz="1600" kern="0" baseline="-25000" dirty="0"/>
              <a:t>0</a:t>
            </a:r>
            <a:r>
              <a:rPr lang="en-US" sz="1600" kern="0" dirty="0"/>
              <a:t>|</a:t>
            </a:r>
          </a:p>
          <a:p>
            <a:pPr>
              <a:buAutoNum type="arabicPeriod"/>
            </a:pPr>
            <a:r>
              <a:rPr lang="en-US" sz="1600" kern="0" dirty="0"/>
              <a:t>Let m = n + p(n);</a:t>
            </a:r>
          </a:p>
          <a:p>
            <a:pPr>
              <a:buAutoNum type="arabicPeriod"/>
            </a:pPr>
            <a:r>
              <a:rPr lang="en-US" sz="1600" kern="0" dirty="0"/>
              <a:t>Construct the circuit C</a:t>
            </a:r>
            <a:r>
              <a:rPr lang="en-US" sz="1600" kern="0" baseline="-25000" dirty="0"/>
              <a:t>m</a:t>
            </a:r>
            <a:r>
              <a:rPr lang="en-US" sz="1600" kern="0" dirty="0"/>
              <a:t>, in which the first n inputs are for x; </a:t>
            </a:r>
          </a:p>
          <a:p>
            <a:pPr>
              <a:buAutoNum type="arabicPeriod"/>
            </a:pPr>
            <a:r>
              <a:rPr lang="en-US" sz="1600" kern="0" dirty="0"/>
              <a:t>Return C</a:t>
            </a:r>
            <a:r>
              <a:rPr lang="en-US" sz="1600" kern="0" baseline="-25000" dirty="0"/>
              <a:t>m</a:t>
            </a:r>
            <a:r>
              <a:rPr lang="en-US" sz="1600" kern="0" dirty="0"/>
              <a:t>(x</a:t>
            </a:r>
            <a:r>
              <a:rPr lang="en-US" sz="1600" kern="0" baseline="-25000" dirty="0"/>
              <a:t>0</a:t>
            </a:r>
            <a:r>
              <a:rPr lang="en-US" sz="1600" kern="0" dirty="0"/>
              <a:t>, *), with the first n inputs assigned by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548795C6-5048-4483-989B-945EC112456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869338" y="4668633"/>
                <a:ext cx="3854117" cy="14896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x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 is a YES for </a:t>
                </a:r>
                <a:r>
                  <a:rPr lang="en-US" sz="1800" kern="0" dirty="0">
                    <a:solidFill>
                      <a:srgbClr val="00B050"/>
                    </a:solidFill>
                  </a:rPr>
                  <a:t>Q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if and only if          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dirty="0"/>
                  <a:t>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 s. t. R(x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) = 1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if and only if   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dirty="0"/>
                  <a:t>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 s. t. (x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) is in L</a:t>
                </a:r>
                <a:r>
                  <a:rPr lang="en-US" sz="1800" kern="0" baseline="-25000" dirty="0"/>
                  <a:t>R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if and only if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dirty="0"/>
                  <a:t>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 s. t. C</a:t>
                </a:r>
                <a:r>
                  <a:rPr lang="en-US" sz="1800" kern="0" baseline="-25000" dirty="0"/>
                  <a:t>m</a:t>
                </a:r>
                <a:r>
                  <a:rPr lang="en-US" sz="1800" kern="0" dirty="0"/>
                  <a:t>(x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) = 1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if and only if     </a:t>
                </a:r>
                <a:r>
                  <a:rPr lang="en-US" sz="1800" kern="0" dirty="0"/>
                  <a:t>C</a:t>
                </a:r>
                <a:r>
                  <a:rPr lang="en-US" sz="1800" kern="0" baseline="-25000" dirty="0"/>
                  <a:t>m</a:t>
                </a:r>
                <a:r>
                  <a:rPr lang="en-US" sz="1800" kern="0" dirty="0"/>
                  <a:t>(x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, *) is a YES for 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Circuit-SAT</a:t>
                </a:r>
                <a:r>
                  <a:rPr lang="en-US" sz="1800" kern="0" dirty="0"/>
                  <a:t>. </a:t>
                </a: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548795C6-5048-4483-989B-945EC11245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69338" y="4668633"/>
                <a:ext cx="3854117" cy="1489609"/>
              </a:xfrm>
              <a:prstGeom prst="rect">
                <a:avLst/>
              </a:prstGeom>
              <a:blipFill>
                <a:blip r:embed="rId4"/>
                <a:stretch>
                  <a:fillRect l="-1424" t="-2459" r="-8703" b="-4918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DA15949E-59C9-4D62-8CB2-0BC0E9BA8EB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248894" y="6169909"/>
                <a:ext cx="2933082" cy="4733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Thus,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kern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rgbClr val="FFC000"/>
                    </a:solidFill>
                  </a:rPr>
                  <a:t> Circuit-SAT</a:t>
                </a:r>
                <a:r>
                  <a:rPr lang="en-US" sz="2000" kern="0" dirty="0"/>
                  <a:t>. 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DA15949E-59C9-4D62-8CB2-0BC0E9BA8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48894" y="6169909"/>
                <a:ext cx="2933082" cy="473300"/>
              </a:xfrm>
              <a:prstGeom prst="rect">
                <a:avLst/>
              </a:prstGeom>
              <a:blipFill>
                <a:blip r:embed="rId5"/>
                <a:stretch>
                  <a:fillRect l="-1863" t="-2500" r="-4141" b="-7500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6802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7AD19C-27FC-41D4-B837-126BD7D9C5F4}"/>
              </a:ext>
            </a:extLst>
          </p:cNvPr>
          <p:cNvSpPr txBox="1">
            <a:spLocks/>
          </p:cNvSpPr>
          <p:nvPr/>
        </p:nvSpPr>
        <p:spPr bwMode="auto">
          <a:xfrm>
            <a:off x="816643" y="1901263"/>
            <a:ext cx="744153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Circuit-SAT:</a:t>
            </a:r>
            <a:r>
              <a:rPr lang="en-US" sz="1600" kern="0" dirty="0"/>
              <a:t> given a circuit C,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 such that C(a</a:t>
            </a:r>
            <a:r>
              <a:rPr lang="en-US" sz="1600" kern="0" baseline="-25000" dirty="0"/>
              <a:t>0</a:t>
            </a:r>
            <a:r>
              <a:rPr lang="en-US" sz="1600" kern="0" dirty="0"/>
              <a:t>)= 1?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E1FE383-50C5-40D4-8D2B-4CABE0F644AC}"/>
              </a:ext>
            </a:extLst>
          </p:cNvPr>
          <p:cNvSpPr txBox="1">
            <a:spLocks/>
          </p:cNvSpPr>
          <p:nvPr/>
        </p:nvSpPr>
        <p:spPr bwMode="auto">
          <a:xfrm>
            <a:off x="816643" y="2377361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The </a:t>
            </a:r>
            <a:r>
              <a:rPr lang="en-US" sz="2000" kern="0" dirty="0">
                <a:solidFill>
                  <a:srgbClr val="FFC000"/>
                </a:solidFill>
              </a:rPr>
              <a:t>Circuit-SAT</a:t>
            </a:r>
            <a:r>
              <a:rPr lang="en-US" sz="2000" kern="0" dirty="0"/>
              <a:t> problem is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1CBB25A-F06E-43EA-AC66-A3CE009BD751}"/>
              </a:ext>
            </a:extLst>
          </p:cNvPr>
          <p:cNvSpPr txBox="1">
            <a:spLocks/>
          </p:cNvSpPr>
          <p:nvPr/>
        </p:nvSpPr>
        <p:spPr bwMode="auto">
          <a:xfrm>
            <a:off x="802356" y="2726282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To show that </a:t>
            </a:r>
            <a:r>
              <a:rPr lang="en-US" sz="2000" kern="0" dirty="0">
                <a:solidFill>
                  <a:srgbClr val="FFCCCC"/>
                </a:solidFill>
              </a:rPr>
              <a:t>Circuit-SAT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is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CCCC"/>
                </a:solidFill>
              </a:rPr>
              <a:t>NP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-hard, </a:t>
            </a:r>
            <a:r>
              <a:rPr lang="en-US" sz="2000" kern="0" dirty="0"/>
              <a:t>let</a:t>
            </a:r>
            <a:r>
              <a:rPr lang="en-US" sz="2000" kern="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BA1C8A9-C19D-431D-A03E-5FEB54A71E7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6643" y="3110924"/>
                <a:ext cx="7441532" cy="7725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chemeClr val="bg1">
                        <a:lumMod val="95000"/>
                      </a:schemeClr>
                    </a:solidFill>
                  </a:rPr>
                  <a:t>So,</a:t>
                </a:r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Q</a:t>
                </a:r>
                <a:r>
                  <a:rPr lang="en-US" sz="2000" kern="0" dirty="0">
                    <a:solidFill>
                      <a:srgbClr val="92D05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bg1">
                        <a:lumMod val="95000"/>
                      </a:schemeClr>
                    </a:solidFill>
                  </a:rPr>
                  <a:t>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chemeClr val="bg1">
                        <a:lumMod val="95000"/>
                      </a:schemeClr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chemeClr val="bg1">
                        <a:lumMod val="95000"/>
                      </a:schemeClr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chemeClr val="bg1">
                        <a:lumMod val="95000"/>
                      </a:schemeClr>
                    </a:solidFill>
                  </a:rPr>
                  <a:t>|≤p(|x|) </a:t>
                </a:r>
                <a:r>
                  <a:rPr lang="en-US" sz="2000" kern="0" dirty="0">
                    <a:solidFill>
                      <a:schemeClr val="bg1">
                        <a:lumMod val="95000"/>
                      </a:schemeClr>
                    </a:solidFill>
                  </a:rPr>
                  <a:t>R(x, y) = 1 }, where R(x, y) is poly-time 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computable. Let </a:t>
                </a:r>
                <a:r>
                  <a:rPr lang="en-US" sz="2000" kern="0" dirty="0">
                    <a:solidFill>
                      <a:srgbClr val="FFCCCC"/>
                    </a:solidFill>
                  </a:rPr>
                  <a:t>L</a:t>
                </a:r>
                <a:r>
                  <a:rPr lang="en-US" sz="2000" kern="0" baseline="-25000" dirty="0">
                    <a:solidFill>
                      <a:srgbClr val="FFCCCC"/>
                    </a:solidFill>
                  </a:rPr>
                  <a:t>R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= {(x, y) | R(x, y) = 1}. Then </a:t>
                </a:r>
                <a:r>
                  <a:rPr lang="en-US" sz="2000" kern="0" dirty="0">
                    <a:solidFill>
                      <a:srgbClr val="FFCCCC"/>
                    </a:solidFill>
                  </a:rPr>
                  <a:t>L</a:t>
                </a:r>
                <a:r>
                  <a:rPr lang="en-US" sz="2000" kern="0" baseline="-25000" dirty="0">
                    <a:solidFill>
                      <a:srgbClr val="FFCCCC"/>
                    </a:solidFill>
                  </a:rPr>
                  <a:t>R</a:t>
                </a:r>
                <a:r>
                  <a:rPr lang="en-US" sz="2000" kern="0" baseline="-25000" dirty="0">
                    <a:solidFill>
                      <a:srgbClr val="FFCC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is in </a:t>
                </a:r>
                <a:r>
                  <a:rPr lang="en-US" sz="2000" kern="0" dirty="0">
                    <a:solidFill>
                      <a:srgbClr val="FFCCCC"/>
                    </a:solidFill>
                  </a:rPr>
                  <a:t>P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.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BA1C8A9-C19D-431D-A03E-5FEB54A71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643" y="3110924"/>
                <a:ext cx="7441532" cy="772592"/>
              </a:xfrm>
              <a:prstGeom prst="rect">
                <a:avLst/>
              </a:prstGeom>
              <a:blipFill>
                <a:blip r:embed="rId3"/>
                <a:stretch>
                  <a:fillRect l="-901" t="-3937" r="-328" b="-472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927626A-370B-420D-9DC4-9E02984B9130}"/>
              </a:ext>
            </a:extLst>
          </p:cNvPr>
          <p:cNvSpPr txBox="1">
            <a:spLocks/>
          </p:cNvSpPr>
          <p:nvPr/>
        </p:nvSpPr>
        <p:spPr bwMode="auto">
          <a:xfrm>
            <a:off x="816643" y="379558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Let F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 = { C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</a:rPr>
              <a:t>m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 | m ≥ 1}, be the uniform circuit family for L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</a:rPr>
              <a:t>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F59012D-ED2C-4E71-A2CE-633DDE23DE9C}"/>
              </a:ext>
            </a:extLst>
          </p:cNvPr>
          <p:cNvSpPr txBox="1">
            <a:spLocks/>
          </p:cNvSpPr>
          <p:nvPr/>
        </p:nvSpPr>
        <p:spPr bwMode="auto">
          <a:xfrm>
            <a:off x="802355" y="4242867"/>
            <a:ext cx="7525001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Consider the following poly-time reduction from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to </a:t>
            </a:r>
            <a:r>
              <a:rPr lang="en-US" sz="2000" kern="0" dirty="0">
                <a:solidFill>
                  <a:srgbClr val="FFC000"/>
                </a:solidFill>
              </a:rPr>
              <a:t>Circuit-SAT</a:t>
            </a:r>
            <a:r>
              <a:rPr lang="en-US" sz="2000" kern="0" dirty="0"/>
              <a:t>: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105FB7-A66E-472F-82E3-DB11FF02755D}"/>
              </a:ext>
            </a:extLst>
          </p:cNvPr>
          <p:cNvSpPr txBox="1">
            <a:spLocks/>
          </p:cNvSpPr>
          <p:nvPr/>
        </p:nvSpPr>
        <p:spPr bwMode="auto">
          <a:xfrm>
            <a:off x="851234" y="4774348"/>
            <a:ext cx="3707732" cy="17734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an instance x</a:t>
            </a:r>
            <a:r>
              <a:rPr lang="en-US" sz="1600" kern="0" baseline="-25000" dirty="0"/>
              <a:t>0</a:t>
            </a:r>
            <a:r>
              <a:rPr lang="en-US" sz="1600" kern="0" dirty="0"/>
              <a:t> of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,</a:t>
            </a:r>
            <a:r>
              <a:rPr lang="en-US" sz="1600" kern="0" dirty="0">
                <a:solidFill>
                  <a:srgbClr val="00B050"/>
                </a:solidFill>
              </a:rPr>
              <a:t> </a:t>
            </a:r>
            <a:r>
              <a:rPr lang="en-US" sz="1600" kern="0" dirty="0"/>
              <a:t>with n=|x</a:t>
            </a:r>
            <a:r>
              <a:rPr lang="en-US" sz="1600" kern="0" baseline="-25000" dirty="0"/>
              <a:t>0</a:t>
            </a:r>
            <a:r>
              <a:rPr lang="en-US" sz="1600" kern="0" dirty="0"/>
              <a:t>|</a:t>
            </a:r>
          </a:p>
          <a:p>
            <a:pPr>
              <a:buAutoNum type="arabicPeriod"/>
            </a:pPr>
            <a:r>
              <a:rPr lang="en-US" sz="1600" kern="0" dirty="0"/>
              <a:t>Let m = n + p(n);</a:t>
            </a:r>
          </a:p>
          <a:p>
            <a:pPr>
              <a:buAutoNum type="arabicPeriod"/>
            </a:pPr>
            <a:r>
              <a:rPr lang="en-US" sz="1600" kern="0" dirty="0"/>
              <a:t>Construct the circuit C</a:t>
            </a:r>
            <a:r>
              <a:rPr lang="en-US" sz="1600" kern="0" baseline="-25000" dirty="0"/>
              <a:t>m</a:t>
            </a:r>
            <a:r>
              <a:rPr lang="en-US" sz="1600" kern="0" dirty="0"/>
              <a:t>, in which the first n inputs are for x; </a:t>
            </a:r>
          </a:p>
          <a:p>
            <a:pPr>
              <a:buAutoNum type="arabicPeriod"/>
            </a:pPr>
            <a:r>
              <a:rPr lang="en-US" sz="1600" kern="0" dirty="0"/>
              <a:t>Return C</a:t>
            </a:r>
            <a:r>
              <a:rPr lang="en-US" sz="1600" kern="0" baseline="-25000" dirty="0"/>
              <a:t>m</a:t>
            </a:r>
            <a:r>
              <a:rPr lang="en-US" sz="1600" kern="0" dirty="0"/>
              <a:t>(x</a:t>
            </a:r>
            <a:r>
              <a:rPr lang="en-US" sz="1600" kern="0" baseline="-25000" dirty="0"/>
              <a:t>0</a:t>
            </a:r>
            <a:r>
              <a:rPr lang="en-US" sz="1600" kern="0" dirty="0"/>
              <a:t>, *), with the first n inputs assigned by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548795C6-5048-4483-989B-945EC112456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869338" y="4668633"/>
                <a:ext cx="3854117" cy="14896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x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 is a YES for </a:t>
                </a:r>
                <a:r>
                  <a:rPr lang="en-US" sz="1800" kern="0" dirty="0">
                    <a:solidFill>
                      <a:srgbClr val="00B050"/>
                    </a:solidFill>
                  </a:rPr>
                  <a:t>Q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if and only if          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dirty="0"/>
                  <a:t>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 s. t. R(x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) = 1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if and only if   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dirty="0"/>
                  <a:t>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 s. t. (x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) is in L</a:t>
                </a:r>
                <a:r>
                  <a:rPr lang="en-US" sz="1800" kern="0" baseline="-25000" dirty="0"/>
                  <a:t>R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if and only if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dirty="0"/>
                  <a:t>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 s. t. C</a:t>
                </a:r>
                <a:r>
                  <a:rPr lang="en-US" sz="1800" kern="0" baseline="-25000" dirty="0"/>
                  <a:t>m</a:t>
                </a:r>
                <a:r>
                  <a:rPr lang="en-US" sz="1800" kern="0" dirty="0"/>
                  <a:t>(x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) = 1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if and only if     </a:t>
                </a:r>
                <a:r>
                  <a:rPr lang="en-US" sz="1800" kern="0" dirty="0"/>
                  <a:t>C</a:t>
                </a:r>
                <a:r>
                  <a:rPr lang="en-US" sz="1800" kern="0" baseline="-25000" dirty="0"/>
                  <a:t>m</a:t>
                </a:r>
                <a:r>
                  <a:rPr lang="en-US" sz="1800" kern="0" dirty="0"/>
                  <a:t>(x</a:t>
                </a:r>
                <a:r>
                  <a:rPr lang="en-US" sz="1800" kern="0" baseline="-25000" dirty="0"/>
                  <a:t>0</a:t>
                </a:r>
                <a:r>
                  <a:rPr lang="en-US" sz="1800" kern="0" dirty="0"/>
                  <a:t>, *) is a YES for 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Circuit-SAT</a:t>
                </a:r>
                <a:r>
                  <a:rPr lang="en-US" sz="1800" kern="0" dirty="0"/>
                  <a:t>. </a:t>
                </a: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548795C6-5048-4483-989B-945EC11245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69338" y="4668633"/>
                <a:ext cx="3854117" cy="1489609"/>
              </a:xfrm>
              <a:prstGeom prst="rect">
                <a:avLst/>
              </a:prstGeom>
              <a:blipFill>
                <a:blip r:embed="rId4"/>
                <a:stretch>
                  <a:fillRect l="-1424" t="-2459" r="-8703" b="-4918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DA15949E-59C9-4D62-8CB2-0BC0E9BA8EB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248894" y="6169909"/>
                <a:ext cx="2933082" cy="4733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Thus,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kern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rgbClr val="FFC000"/>
                    </a:solidFill>
                  </a:rPr>
                  <a:t> Circuit-SAT</a:t>
                </a:r>
                <a:r>
                  <a:rPr lang="en-US" sz="2000" kern="0" dirty="0"/>
                  <a:t>. 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DA15949E-59C9-4D62-8CB2-0BC0E9BA8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48894" y="6169909"/>
                <a:ext cx="2933082" cy="473300"/>
              </a:xfrm>
              <a:prstGeom prst="rect">
                <a:avLst/>
              </a:prstGeom>
              <a:blipFill>
                <a:blip r:embed="rId5"/>
                <a:stretch>
                  <a:fillRect l="-1863" t="-2500" r="-4141" b="-7500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50881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7AD19C-27FC-41D4-B837-126BD7D9C5F4}"/>
              </a:ext>
            </a:extLst>
          </p:cNvPr>
          <p:cNvSpPr txBox="1">
            <a:spLocks/>
          </p:cNvSpPr>
          <p:nvPr/>
        </p:nvSpPr>
        <p:spPr bwMode="auto">
          <a:xfrm>
            <a:off x="816643" y="1901263"/>
            <a:ext cx="744153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Circuit-SAT:</a:t>
            </a:r>
            <a:r>
              <a:rPr lang="en-US" sz="1600" kern="0" dirty="0"/>
              <a:t> given a circuit C,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 such that C(a</a:t>
            </a:r>
            <a:r>
              <a:rPr lang="en-US" sz="1600" kern="0" baseline="-25000" dirty="0"/>
              <a:t>0</a:t>
            </a:r>
            <a:r>
              <a:rPr lang="en-US" sz="1600" kern="0" dirty="0"/>
              <a:t>)= 1?</a:t>
            </a:r>
          </a:p>
        </p:txBody>
      </p:sp>
    </p:spTree>
    <p:extLst>
      <p:ext uri="{BB962C8B-B14F-4D97-AF65-F5344CB8AC3E}">
        <p14:creationId xmlns:p14="http://schemas.microsoft.com/office/powerpoint/2010/main" val="130562342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6395</TotalTime>
  <Words>8338</Words>
  <Application>Microsoft Office PowerPoint</Application>
  <PresentationFormat>On-screen Show (4:3)</PresentationFormat>
  <Paragraphs>806</Paragraphs>
  <Slides>59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7" baseType="lpstr">
      <vt:lpstr>ＭＳ Ｐゴシック</vt:lpstr>
      <vt:lpstr>宋体</vt:lpstr>
      <vt:lpstr>Arial</vt:lpstr>
      <vt:lpstr>Cambria Math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530</cp:revision>
  <cp:lastPrinted>2001-01-16T17:12:14Z</cp:lastPrinted>
  <dcterms:created xsi:type="dcterms:W3CDTF">1999-07-13T19:55:20Z</dcterms:created>
  <dcterms:modified xsi:type="dcterms:W3CDTF">2020-09-16T14:42:17Z</dcterms:modified>
</cp:coreProperties>
</file>