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293" r:id="rId2"/>
    <p:sldId id="749" r:id="rId3"/>
    <p:sldId id="812" r:id="rId4"/>
    <p:sldId id="811" r:id="rId5"/>
    <p:sldId id="810" r:id="rId6"/>
    <p:sldId id="809" r:id="rId7"/>
    <p:sldId id="808" r:id="rId8"/>
    <p:sldId id="818" r:id="rId9"/>
    <p:sldId id="817" r:id="rId10"/>
    <p:sldId id="816" r:id="rId11"/>
    <p:sldId id="815" r:id="rId12"/>
    <p:sldId id="814" r:id="rId13"/>
    <p:sldId id="813" r:id="rId14"/>
    <p:sldId id="822" r:id="rId15"/>
    <p:sldId id="821" r:id="rId16"/>
    <p:sldId id="820" r:id="rId17"/>
    <p:sldId id="819" r:id="rId18"/>
    <p:sldId id="833" r:id="rId19"/>
    <p:sldId id="827" r:id="rId20"/>
    <p:sldId id="826" r:id="rId21"/>
    <p:sldId id="825" r:id="rId22"/>
    <p:sldId id="823" r:id="rId23"/>
    <p:sldId id="832" r:id="rId24"/>
    <p:sldId id="831" r:id="rId25"/>
    <p:sldId id="830" r:id="rId26"/>
    <p:sldId id="829" r:id="rId27"/>
    <p:sldId id="828" r:id="rId28"/>
    <p:sldId id="835" r:id="rId29"/>
    <p:sldId id="841" r:id="rId30"/>
    <p:sldId id="840" r:id="rId31"/>
    <p:sldId id="839" r:id="rId32"/>
    <p:sldId id="838" r:id="rId33"/>
    <p:sldId id="836" r:id="rId34"/>
    <p:sldId id="837" r:id="rId35"/>
    <p:sldId id="834" r:id="rId36"/>
    <p:sldId id="846" r:id="rId37"/>
    <p:sldId id="845" r:id="rId38"/>
    <p:sldId id="844" r:id="rId39"/>
    <p:sldId id="843" r:id="rId40"/>
    <p:sldId id="842" r:id="rId41"/>
    <p:sldId id="848" r:id="rId42"/>
    <p:sldId id="849" r:id="rId43"/>
    <p:sldId id="850" r:id="rId44"/>
    <p:sldId id="855" r:id="rId45"/>
    <p:sldId id="854" r:id="rId46"/>
    <p:sldId id="856" r:id="rId47"/>
    <p:sldId id="857" r:id="rId48"/>
    <p:sldId id="853" r:id="rId49"/>
    <p:sldId id="852" r:id="rId50"/>
    <p:sldId id="858" r:id="rId51"/>
    <p:sldId id="859" r:id="rId52"/>
    <p:sldId id="860" r:id="rId53"/>
    <p:sldId id="863" r:id="rId54"/>
    <p:sldId id="862" r:id="rId55"/>
    <p:sldId id="871" r:id="rId56"/>
    <p:sldId id="861" r:id="rId57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FFCC00"/>
    <a:srgbClr val="FF0000"/>
    <a:srgbClr val="33CC33"/>
    <a:srgbClr val="FFFFCC"/>
    <a:srgbClr val="FF3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08" autoAdjust="0"/>
    <p:restoredTop sz="90962" autoAdjust="0"/>
  </p:normalViewPr>
  <p:slideViewPr>
    <p:cSldViewPr snapToGrid="0">
      <p:cViewPr varScale="1">
        <p:scale>
          <a:sx n="100" d="100"/>
          <a:sy n="100" d="100"/>
        </p:scale>
        <p:origin x="82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1BDD9-3AEF-48D7-9C87-29E837DCF192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46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0647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399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8673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407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0052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6405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9393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82201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37884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76251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05733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48594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812404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91216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59730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35662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11793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02120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12845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82796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62849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16211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48060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95808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560435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23076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8806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27373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30929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03635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93542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77081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91677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428996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04819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45929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094276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60309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596333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079952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968337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203127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887624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611836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438142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198825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68373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398782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413792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769438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910979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287837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034982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486673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3355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43338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7: Uniform Circuit Families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Boolean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726281" y="1112006"/>
            <a:ext cx="3978362" cy="223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</a:t>
            </a:r>
            <a:r>
              <a:rPr lang="en-US" sz="2000" kern="0" dirty="0">
                <a:solidFill>
                  <a:srgbClr val="FF0000"/>
                </a:solidFill>
              </a:rPr>
              <a:t>circuit</a:t>
            </a:r>
            <a:r>
              <a:rPr lang="en-US" sz="2000" kern="0" dirty="0"/>
              <a:t> C is a directed acyclic graph, in which each internal node (gate) is labeled with ¬ (</a:t>
            </a:r>
            <a:r>
              <a:rPr lang="en-US" sz="2000" kern="0" dirty="0" err="1"/>
              <a:t>fanin</a:t>
            </a:r>
            <a:r>
              <a:rPr lang="en-US" sz="2000" kern="0" dirty="0"/>
              <a:t>=1), ˅, or ˄ (</a:t>
            </a:r>
            <a:r>
              <a:rPr lang="en-US" sz="2000" kern="0" dirty="0" err="1"/>
              <a:t>fanin</a:t>
            </a:r>
            <a:r>
              <a:rPr lang="en-US" sz="2000" kern="0" dirty="0"/>
              <a:t>=2), and each leaf (input gate) is labeled with a variable x</a:t>
            </a:r>
            <a:r>
              <a:rPr lang="en-US" sz="2000" kern="0" baseline="-25000" dirty="0"/>
              <a:t>i</a:t>
            </a:r>
            <a:r>
              <a:rPr lang="en-US" sz="2000" kern="0" dirty="0"/>
              <a:t>. The node of fanout 0 is the output node.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E4885B4-B116-4628-BA68-813887529830}"/>
              </a:ext>
            </a:extLst>
          </p:cNvPr>
          <p:cNvSpPr/>
          <p:nvPr/>
        </p:nvSpPr>
        <p:spPr>
          <a:xfrm>
            <a:off x="6829425" y="33432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2DE7E0E-290C-4AB9-BE6C-2F38A7FC40C3}"/>
              </a:ext>
            </a:extLst>
          </p:cNvPr>
          <p:cNvSpPr/>
          <p:nvPr/>
        </p:nvSpPr>
        <p:spPr>
          <a:xfrm>
            <a:off x="6829424" y="20859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1A58E3F-1548-4A62-A542-1424FD1FB1F2}"/>
              </a:ext>
            </a:extLst>
          </p:cNvPr>
          <p:cNvSpPr/>
          <p:nvPr/>
        </p:nvSpPr>
        <p:spPr>
          <a:xfrm>
            <a:off x="5743575" y="20859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ED93FF-EA0F-43AA-BDBC-2E6AC6209BE9}"/>
              </a:ext>
            </a:extLst>
          </p:cNvPr>
          <p:cNvSpPr/>
          <p:nvPr/>
        </p:nvSpPr>
        <p:spPr>
          <a:xfrm>
            <a:off x="7334250" y="274320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9CDF167-6DC4-4EDC-ACF0-54B3FC15889F}"/>
              </a:ext>
            </a:extLst>
          </p:cNvPr>
          <p:cNvSpPr/>
          <p:nvPr/>
        </p:nvSpPr>
        <p:spPr>
          <a:xfrm>
            <a:off x="6276975" y="274320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B54CD41-6051-4624-B626-3B4AE7166EE7}"/>
              </a:ext>
            </a:extLst>
          </p:cNvPr>
          <p:cNvSpPr/>
          <p:nvPr/>
        </p:nvSpPr>
        <p:spPr>
          <a:xfrm>
            <a:off x="7824787" y="20859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8E53E3-E2F0-4276-A5EB-4E50D503244F}"/>
              </a:ext>
            </a:extLst>
          </p:cNvPr>
          <p:cNvSpPr txBox="1"/>
          <p:nvPr/>
        </p:nvSpPr>
        <p:spPr>
          <a:xfrm>
            <a:off x="5743575" y="20193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A44E91-ED72-45E9-A718-114D66C6152D}"/>
              </a:ext>
            </a:extLst>
          </p:cNvPr>
          <p:cNvSpPr txBox="1"/>
          <p:nvPr/>
        </p:nvSpPr>
        <p:spPr>
          <a:xfrm>
            <a:off x="6829424" y="204784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D43ABB-08F8-4BCD-B469-8705216D147C}"/>
              </a:ext>
            </a:extLst>
          </p:cNvPr>
          <p:cNvSpPr txBox="1"/>
          <p:nvPr/>
        </p:nvSpPr>
        <p:spPr>
          <a:xfrm>
            <a:off x="6276975" y="270507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F774CA-756C-4A1F-A93C-272A9CD42CC4}"/>
              </a:ext>
            </a:extLst>
          </p:cNvPr>
          <p:cNvSpPr txBox="1"/>
          <p:nvPr/>
        </p:nvSpPr>
        <p:spPr>
          <a:xfrm>
            <a:off x="6829424" y="326710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5AFE818-EE96-47B4-BF0A-7FEC211783FE}"/>
              </a:ext>
            </a:extLst>
          </p:cNvPr>
          <p:cNvSpPr txBox="1"/>
          <p:nvPr/>
        </p:nvSpPr>
        <p:spPr>
          <a:xfrm>
            <a:off x="7334250" y="269551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F2D2AB-1A9C-4EEA-9150-B250676D20F3}"/>
              </a:ext>
            </a:extLst>
          </p:cNvPr>
          <p:cNvSpPr txBox="1"/>
          <p:nvPr/>
        </p:nvSpPr>
        <p:spPr>
          <a:xfrm>
            <a:off x="7806598" y="200971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¬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4121B68-DD69-4EBA-ABC5-276B66F9E60C}"/>
              </a:ext>
            </a:extLst>
          </p:cNvPr>
          <p:cNvCxnSpPr>
            <a:cxnSpLocks/>
          </p:cNvCxnSpPr>
          <p:nvPr/>
        </p:nvCxnSpPr>
        <p:spPr>
          <a:xfrm>
            <a:off x="6557532" y="3028980"/>
            <a:ext cx="348093" cy="3142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D8CA1D9-829B-4DAB-AEFE-63875776F569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7357846" y="1765501"/>
            <a:ext cx="70149" cy="101591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1D177D3-B104-4B0D-9E15-7EC23442AB00}"/>
              </a:ext>
            </a:extLst>
          </p:cNvPr>
          <p:cNvCxnSpPr>
            <a:cxnSpLocks/>
          </p:cNvCxnSpPr>
          <p:nvPr/>
        </p:nvCxnSpPr>
        <p:spPr>
          <a:xfrm>
            <a:off x="6462282" y="1743120"/>
            <a:ext cx="479922" cy="3427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27D572D-F94C-46BF-83C9-3903AB688492}"/>
              </a:ext>
            </a:extLst>
          </p:cNvPr>
          <p:cNvCxnSpPr>
            <a:cxnSpLocks/>
          </p:cNvCxnSpPr>
          <p:nvPr/>
        </p:nvCxnSpPr>
        <p:spPr>
          <a:xfrm>
            <a:off x="5584466" y="1771680"/>
            <a:ext cx="249166" cy="33276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F23017B-2460-4E9A-92F1-2B675774D76E}"/>
              </a:ext>
            </a:extLst>
          </p:cNvPr>
          <p:cNvCxnSpPr>
            <a:cxnSpLocks/>
          </p:cNvCxnSpPr>
          <p:nvPr/>
        </p:nvCxnSpPr>
        <p:spPr>
          <a:xfrm>
            <a:off x="6018939" y="2409825"/>
            <a:ext cx="293108" cy="36195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E54EE07-04B5-41DE-8F24-16EFFE140455}"/>
              </a:ext>
            </a:extLst>
          </p:cNvPr>
          <p:cNvCxnSpPr>
            <a:cxnSpLocks/>
          </p:cNvCxnSpPr>
          <p:nvPr/>
        </p:nvCxnSpPr>
        <p:spPr>
          <a:xfrm flipH="1">
            <a:off x="6038849" y="1742836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1D41385-9CA3-41C1-A42E-B97F08DBC353}"/>
              </a:ext>
            </a:extLst>
          </p:cNvPr>
          <p:cNvCxnSpPr>
            <a:cxnSpLocks/>
          </p:cNvCxnSpPr>
          <p:nvPr/>
        </p:nvCxnSpPr>
        <p:spPr>
          <a:xfrm flipH="1">
            <a:off x="7578641" y="2400180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5C8F7CB-B824-456B-9B90-8603FD4965D1}"/>
              </a:ext>
            </a:extLst>
          </p:cNvPr>
          <p:cNvCxnSpPr>
            <a:cxnSpLocks/>
          </p:cNvCxnSpPr>
          <p:nvPr/>
        </p:nvCxnSpPr>
        <p:spPr>
          <a:xfrm flipH="1">
            <a:off x="6543675" y="2371440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D3679F4-42EA-4B1B-8953-04C014CDF050}"/>
              </a:ext>
            </a:extLst>
          </p:cNvPr>
          <p:cNvCxnSpPr>
            <a:cxnSpLocks/>
          </p:cNvCxnSpPr>
          <p:nvPr/>
        </p:nvCxnSpPr>
        <p:spPr>
          <a:xfrm flipH="1">
            <a:off x="7118203" y="3038355"/>
            <a:ext cx="299393" cy="3048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717C633-7506-4E63-A1C0-50D4A35F090F}"/>
              </a:ext>
            </a:extLst>
          </p:cNvPr>
          <p:cNvCxnSpPr>
            <a:cxnSpLocks/>
          </p:cNvCxnSpPr>
          <p:nvPr/>
        </p:nvCxnSpPr>
        <p:spPr>
          <a:xfrm>
            <a:off x="7479403" y="1752540"/>
            <a:ext cx="482843" cy="3428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B1F0878E-EAFE-408D-A27B-4562F09E83DA}"/>
              </a:ext>
            </a:extLst>
          </p:cNvPr>
          <p:cNvSpPr txBox="1"/>
          <p:nvPr/>
        </p:nvSpPr>
        <p:spPr>
          <a:xfrm>
            <a:off x="6597717" y="3669358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  <a:endParaRPr lang="en-US" sz="1800" baseline="-250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C1B1927-D908-4BF4-8229-1FD8C7E02CF6}"/>
              </a:ext>
            </a:extLst>
          </p:cNvPr>
          <p:cNvSpPr txBox="1"/>
          <p:nvPr/>
        </p:nvSpPr>
        <p:spPr>
          <a:xfrm>
            <a:off x="7166928" y="1396169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7C3303C-412C-455A-9195-E111F66DD521}"/>
              </a:ext>
            </a:extLst>
          </p:cNvPr>
          <p:cNvSpPr txBox="1"/>
          <p:nvPr/>
        </p:nvSpPr>
        <p:spPr>
          <a:xfrm>
            <a:off x="6247564" y="1398031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0647A7F-778B-4372-AB3E-4C00C64CA85A}"/>
              </a:ext>
            </a:extLst>
          </p:cNvPr>
          <p:cNvSpPr txBox="1"/>
          <p:nvPr/>
        </p:nvSpPr>
        <p:spPr>
          <a:xfrm>
            <a:off x="5419878" y="1398031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FB290FA-226E-40FF-9D95-BBD1572E4C24}"/>
              </a:ext>
            </a:extLst>
          </p:cNvPr>
          <p:cNvSpPr txBox="1"/>
          <p:nvPr/>
        </p:nvSpPr>
        <p:spPr>
          <a:xfrm>
            <a:off x="7892097" y="1392675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4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6CF3A3-D78F-4D08-B53B-7E5170A930A3}"/>
              </a:ext>
            </a:extLst>
          </p:cNvPr>
          <p:cNvCxnSpPr>
            <a:cxnSpLocks/>
          </p:cNvCxnSpPr>
          <p:nvPr/>
        </p:nvCxnSpPr>
        <p:spPr>
          <a:xfrm flipH="1">
            <a:off x="7153052" y="1733754"/>
            <a:ext cx="872374" cy="4284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67DAE18F-901A-441E-903D-50952FD80851}"/>
              </a:ext>
            </a:extLst>
          </p:cNvPr>
          <p:cNvSpPr txBox="1">
            <a:spLocks/>
          </p:cNvSpPr>
          <p:nvPr/>
        </p:nvSpPr>
        <p:spPr bwMode="auto">
          <a:xfrm>
            <a:off x="746028" y="3467160"/>
            <a:ext cx="3978362" cy="1447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circuit of n inputs computes a Boolean function 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0000"/>
                </a:solidFill>
              </a:rPr>
              <a:t>f: {0, 1}</a:t>
            </a:r>
            <a:r>
              <a:rPr lang="en-US" sz="2000" kern="0" baseline="30000" dirty="0">
                <a:solidFill>
                  <a:srgbClr val="FF0000"/>
                </a:solidFill>
              </a:rPr>
              <a:t>n</a:t>
            </a:r>
            <a:r>
              <a:rPr lang="en-US" sz="2000" kern="0" dirty="0">
                <a:solidFill>
                  <a:srgbClr val="FF0000"/>
                </a:solidFill>
              </a:rPr>
              <a:t> → {0, 1} </a:t>
            </a:r>
          </a:p>
          <a:p>
            <a:pPr marL="0" indent="0">
              <a:buNone/>
            </a:pPr>
            <a:r>
              <a:rPr lang="en-US" sz="2000" kern="0" dirty="0"/>
              <a:t>in a natural way.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1206D015-E821-41EC-8504-D0A084AEE950}"/>
              </a:ext>
            </a:extLst>
          </p:cNvPr>
          <p:cNvSpPr txBox="1">
            <a:spLocks/>
          </p:cNvSpPr>
          <p:nvPr/>
        </p:nvSpPr>
        <p:spPr bwMode="auto">
          <a:xfrm>
            <a:off x="5801714" y="4262904"/>
            <a:ext cx="2921741" cy="74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computes a Boolean function </a:t>
            </a:r>
            <a:r>
              <a:rPr lang="en-US" sz="2000" kern="0" dirty="0">
                <a:solidFill>
                  <a:srgbClr val="FF0000"/>
                </a:solidFill>
              </a:rPr>
              <a:t>f(x</a:t>
            </a:r>
            <a:r>
              <a:rPr lang="en-US" sz="2000" kern="0" baseline="-25000" dirty="0">
                <a:solidFill>
                  <a:srgbClr val="FF0000"/>
                </a:solidFill>
              </a:rPr>
              <a:t>1</a:t>
            </a:r>
            <a:r>
              <a:rPr lang="en-US" sz="2000" kern="0" dirty="0">
                <a:solidFill>
                  <a:srgbClr val="FF0000"/>
                </a:solidFill>
              </a:rPr>
              <a:t>, x</a:t>
            </a:r>
            <a:r>
              <a:rPr lang="en-US" sz="2000" kern="0" baseline="-25000" dirty="0">
                <a:solidFill>
                  <a:srgbClr val="FF0000"/>
                </a:solidFill>
              </a:rPr>
              <a:t>2</a:t>
            </a:r>
            <a:r>
              <a:rPr lang="en-US" sz="2000" kern="0" dirty="0">
                <a:solidFill>
                  <a:srgbClr val="FF0000"/>
                </a:solidFill>
              </a:rPr>
              <a:t>, x</a:t>
            </a:r>
            <a:r>
              <a:rPr lang="en-US" sz="2000" kern="0" baseline="-25000" dirty="0">
                <a:solidFill>
                  <a:srgbClr val="FF0000"/>
                </a:solidFill>
              </a:rPr>
              <a:t>3</a:t>
            </a:r>
            <a:r>
              <a:rPr lang="en-US" sz="2000" kern="0" dirty="0">
                <a:solidFill>
                  <a:srgbClr val="FF0000"/>
                </a:solidFill>
              </a:rPr>
              <a:t>, x</a:t>
            </a:r>
            <a:r>
              <a:rPr lang="en-US" sz="2000" kern="0" baseline="-25000" dirty="0">
                <a:solidFill>
                  <a:srgbClr val="FF0000"/>
                </a:solidFill>
              </a:rPr>
              <a:t>4</a:t>
            </a:r>
            <a:r>
              <a:rPr lang="en-US" sz="2000" kern="0" dirty="0">
                <a:solidFill>
                  <a:srgbClr val="FF0000"/>
                </a:solidFill>
              </a:rPr>
              <a:t>)</a:t>
            </a:r>
            <a:r>
              <a:rPr lang="en-US" sz="2000" kern="0" dirty="0"/>
              <a:t>.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75726C82-A25B-46A2-8EF4-3511EB47BC43}"/>
              </a:ext>
            </a:extLst>
          </p:cNvPr>
          <p:cNvSpPr txBox="1">
            <a:spLocks/>
          </p:cNvSpPr>
          <p:nvPr/>
        </p:nvSpPr>
        <p:spPr bwMode="auto">
          <a:xfrm>
            <a:off x="734964" y="5056825"/>
            <a:ext cx="7674072" cy="154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circuit size </a:t>
            </a:r>
            <a:r>
              <a:rPr lang="en-US" sz="2000" kern="0" dirty="0"/>
              <a:t>= # gates = </a:t>
            </a:r>
            <a:r>
              <a:rPr lang="en-US" sz="2000" kern="0" dirty="0">
                <a:solidFill>
                  <a:srgbClr val="33CC33"/>
                </a:solidFill>
              </a:rPr>
              <a:t>the computational </a:t>
            </a:r>
            <a:r>
              <a:rPr lang="en-US" sz="2000" kern="0" dirty="0">
                <a:solidFill>
                  <a:srgbClr val="FF0000"/>
                </a:solidFill>
              </a:rPr>
              <a:t>work</a:t>
            </a:r>
            <a:r>
              <a:rPr lang="en-US" sz="2000" kern="0" dirty="0">
                <a:solidFill>
                  <a:srgbClr val="33CC33"/>
                </a:solidFill>
              </a:rPr>
              <a:t> = # operations</a:t>
            </a: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circuit depth </a:t>
            </a:r>
            <a:r>
              <a:rPr lang="en-US" sz="2000" kern="0" dirty="0"/>
              <a:t>= the length of the longest path from input to output</a:t>
            </a:r>
          </a:p>
          <a:p>
            <a:pPr marL="0" indent="0">
              <a:buNone/>
            </a:pPr>
            <a:r>
              <a:rPr lang="en-US" sz="2000" kern="0" dirty="0"/>
              <a:t>                            </a:t>
            </a:r>
            <a:r>
              <a:rPr lang="en-US" sz="2000" kern="0" dirty="0">
                <a:solidFill>
                  <a:srgbClr val="33CC33"/>
                </a:solidFill>
              </a:rPr>
              <a:t>the (parallel) computation </a:t>
            </a:r>
            <a:r>
              <a:rPr lang="en-US" sz="2000" kern="0" dirty="0">
                <a:solidFill>
                  <a:srgbClr val="FF0000"/>
                </a:solidFill>
              </a:rPr>
              <a:t>time</a:t>
            </a:r>
            <a:r>
              <a:rPr lang="en-US" sz="2000" kern="0" dirty="0">
                <a:solidFill>
                  <a:srgbClr val="33CC33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000" kern="0" dirty="0">
                <a:solidFill>
                  <a:srgbClr val="33CC33"/>
                </a:solidFill>
              </a:rPr>
              <a:t>                            = time to complete the computation</a:t>
            </a:r>
          </a:p>
        </p:txBody>
      </p:sp>
    </p:spTree>
    <p:extLst>
      <p:ext uri="{BB962C8B-B14F-4D97-AF65-F5344CB8AC3E}">
        <p14:creationId xmlns:p14="http://schemas.microsoft.com/office/powerpoint/2010/main" val="291530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 Families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2BEB4A1-E790-4F42-9719-0EB768FDD96F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501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A circuit can be used to accept a language. </a:t>
            </a:r>
          </a:p>
        </p:txBody>
      </p:sp>
    </p:spTree>
    <p:extLst>
      <p:ext uri="{BB962C8B-B14F-4D97-AF65-F5344CB8AC3E}">
        <p14:creationId xmlns:p14="http://schemas.microsoft.com/office/powerpoint/2010/main" val="3328148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 Families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2BEB4A1-E790-4F42-9719-0EB768FDD96F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501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A circuit can be used to accept a language.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D2740CE-FEAB-4223-A25D-93C3FCA952CD}"/>
              </a:ext>
            </a:extLst>
          </p:cNvPr>
          <p:cNvSpPr txBox="1">
            <a:spLocks/>
          </p:cNvSpPr>
          <p:nvPr/>
        </p:nvSpPr>
        <p:spPr bwMode="auto">
          <a:xfrm>
            <a:off x="834628" y="1585580"/>
            <a:ext cx="7337822" cy="84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However, a circuit of n inputs can deal with only instances of length n, i.e., accepts a finite language. </a:t>
            </a:r>
          </a:p>
        </p:txBody>
      </p:sp>
    </p:spTree>
    <p:extLst>
      <p:ext uri="{BB962C8B-B14F-4D97-AF65-F5344CB8AC3E}">
        <p14:creationId xmlns:p14="http://schemas.microsoft.com/office/powerpoint/2010/main" val="3539474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 Families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2BEB4A1-E790-4F42-9719-0EB768FDD96F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501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A circuit can be used to accept a language.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D2740CE-FEAB-4223-A25D-93C3FCA952CD}"/>
              </a:ext>
            </a:extLst>
          </p:cNvPr>
          <p:cNvSpPr txBox="1">
            <a:spLocks/>
          </p:cNvSpPr>
          <p:nvPr/>
        </p:nvSpPr>
        <p:spPr bwMode="auto">
          <a:xfrm>
            <a:off x="834628" y="1585580"/>
            <a:ext cx="7337822" cy="84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However, a circuit of n inputs can deal with only instances of length n, i.e., accepts a finite language.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559C816-E01F-4025-B17B-1128E93C4712}"/>
              </a:ext>
            </a:extLst>
          </p:cNvPr>
          <p:cNvSpPr txBox="1">
            <a:spLocks/>
          </p:cNvSpPr>
          <p:nvPr/>
        </p:nvSpPr>
        <p:spPr bwMode="auto">
          <a:xfrm>
            <a:off x="834628" y="2585705"/>
            <a:ext cx="7337822" cy="84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To use circuits to accept infinite languages, we use </a:t>
            </a:r>
            <a:r>
              <a:rPr lang="en-US" sz="2400" kern="0" dirty="0">
                <a:solidFill>
                  <a:srgbClr val="FF0000"/>
                </a:solidFill>
              </a:rPr>
              <a:t>circuit families</a:t>
            </a:r>
            <a:r>
              <a:rPr lang="en-US" sz="24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77869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 Families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2BEB4A1-E790-4F42-9719-0EB768FDD96F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501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A circuit can be used to accept a language.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D2740CE-FEAB-4223-A25D-93C3FCA952CD}"/>
              </a:ext>
            </a:extLst>
          </p:cNvPr>
          <p:cNvSpPr txBox="1">
            <a:spLocks/>
          </p:cNvSpPr>
          <p:nvPr/>
        </p:nvSpPr>
        <p:spPr bwMode="auto">
          <a:xfrm>
            <a:off x="834628" y="1585580"/>
            <a:ext cx="7337822" cy="84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However, a circuit of n inputs can deal with only instances of length n, i.e., accepts a finite language.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559C816-E01F-4025-B17B-1128E93C4712}"/>
              </a:ext>
            </a:extLst>
          </p:cNvPr>
          <p:cNvSpPr txBox="1">
            <a:spLocks/>
          </p:cNvSpPr>
          <p:nvPr/>
        </p:nvSpPr>
        <p:spPr bwMode="auto">
          <a:xfrm>
            <a:off x="834628" y="2585705"/>
            <a:ext cx="7337822" cy="84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To use circuits to accept infinite languages, we use </a:t>
            </a:r>
            <a:r>
              <a:rPr lang="en-US" sz="2400" kern="0" dirty="0">
                <a:solidFill>
                  <a:srgbClr val="FF0000"/>
                </a:solidFill>
              </a:rPr>
              <a:t>circuit families</a:t>
            </a:r>
            <a:r>
              <a:rPr lang="en-US" sz="2400" kern="0" dirty="0"/>
              <a:t>.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8C0DCBC-CBDB-4FD6-9A61-DC2021B90974}"/>
              </a:ext>
            </a:extLst>
          </p:cNvPr>
          <p:cNvSpPr txBox="1">
            <a:spLocks/>
          </p:cNvSpPr>
          <p:nvPr/>
        </p:nvSpPr>
        <p:spPr bwMode="auto">
          <a:xfrm>
            <a:off x="834627" y="3585830"/>
            <a:ext cx="7474743" cy="84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</a:t>
            </a:r>
            <a:r>
              <a:rPr lang="en-US" sz="2400" kern="0" dirty="0">
                <a:solidFill>
                  <a:srgbClr val="FFC000"/>
                </a:solidFill>
              </a:rPr>
              <a:t>circuit family </a:t>
            </a:r>
            <a:r>
              <a:rPr lang="en-US" sz="2400" kern="0" dirty="0"/>
              <a:t>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 is an (infinite) sequence of circuits, where C</a:t>
            </a:r>
            <a:r>
              <a:rPr lang="en-US" sz="2400" kern="0" baseline="-25000" dirty="0"/>
              <a:t>n</a:t>
            </a:r>
            <a:r>
              <a:rPr lang="en-US" sz="2400" kern="0" dirty="0"/>
              <a:t> has n inputs.</a:t>
            </a:r>
          </a:p>
        </p:txBody>
      </p:sp>
    </p:spTree>
    <p:extLst>
      <p:ext uri="{BB962C8B-B14F-4D97-AF65-F5344CB8AC3E}">
        <p14:creationId xmlns:p14="http://schemas.microsoft.com/office/powerpoint/2010/main" val="3298749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 Families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2BEB4A1-E790-4F42-9719-0EB768FDD96F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501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A circuit can be used to accept a language.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D2740CE-FEAB-4223-A25D-93C3FCA952CD}"/>
              </a:ext>
            </a:extLst>
          </p:cNvPr>
          <p:cNvSpPr txBox="1">
            <a:spLocks/>
          </p:cNvSpPr>
          <p:nvPr/>
        </p:nvSpPr>
        <p:spPr bwMode="auto">
          <a:xfrm>
            <a:off x="834628" y="1585580"/>
            <a:ext cx="7337822" cy="84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However, a circuit of n inputs can deal with only instances of length n, i.e., accepts a finite language.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559C816-E01F-4025-B17B-1128E93C4712}"/>
              </a:ext>
            </a:extLst>
          </p:cNvPr>
          <p:cNvSpPr txBox="1">
            <a:spLocks/>
          </p:cNvSpPr>
          <p:nvPr/>
        </p:nvSpPr>
        <p:spPr bwMode="auto">
          <a:xfrm>
            <a:off x="834628" y="2585705"/>
            <a:ext cx="7337822" cy="84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To use circuits to accept infinite languages, we use </a:t>
            </a:r>
            <a:r>
              <a:rPr lang="en-US" sz="2400" kern="0" dirty="0">
                <a:solidFill>
                  <a:srgbClr val="FF0000"/>
                </a:solidFill>
              </a:rPr>
              <a:t>circuit families</a:t>
            </a:r>
            <a:r>
              <a:rPr lang="en-US" sz="2400" kern="0" dirty="0"/>
              <a:t>.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8C0DCBC-CBDB-4FD6-9A61-DC2021B90974}"/>
              </a:ext>
            </a:extLst>
          </p:cNvPr>
          <p:cNvSpPr txBox="1">
            <a:spLocks/>
          </p:cNvSpPr>
          <p:nvPr/>
        </p:nvSpPr>
        <p:spPr bwMode="auto">
          <a:xfrm>
            <a:off x="834627" y="3585830"/>
            <a:ext cx="7474743" cy="84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</a:t>
            </a:r>
            <a:r>
              <a:rPr lang="en-US" sz="2400" kern="0" dirty="0">
                <a:solidFill>
                  <a:srgbClr val="FFC000"/>
                </a:solidFill>
              </a:rPr>
              <a:t>circuit family </a:t>
            </a:r>
            <a:r>
              <a:rPr lang="en-US" sz="2400" kern="0" dirty="0"/>
              <a:t>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 is an (infinite) sequence of circuits, where C</a:t>
            </a:r>
            <a:r>
              <a:rPr lang="en-US" sz="2400" kern="0" baseline="-25000" dirty="0"/>
              <a:t>n</a:t>
            </a:r>
            <a:r>
              <a:rPr lang="en-US" sz="2400" kern="0" dirty="0"/>
              <a:t> has n inputs.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834627" y="4585955"/>
            <a:ext cx="7474743" cy="1205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A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 </a:t>
            </a:r>
            <a:r>
              <a:rPr lang="en-US" sz="2400" kern="0" dirty="0">
                <a:solidFill>
                  <a:srgbClr val="FF0000"/>
                </a:solidFill>
              </a:rPr>
              <a:t>accepts</a:t>
            </a:r>
            <a:r>
              <a:rPr lang="en-US" sz="2400" kern="0" dirty="0"/>
              <a:t> a language L if for all n, the circuit C</a:t>
            </a:r>
            <a:r>
              <a:rPr lang="en-US" sz="2400" kern="0" baseline="-25000" dirty="0"/>
              <a:t>n</a:t>
            </a:r>
            <a:r>
              <a:rPr lang="en-US" sz="2400" kern="0" dirty="0"/>
              <a:t> accepts exactly L</a:t>
            </a:r>
            <a:r>
              <a:rPr lang="en-US" sz="2400" kern="0" baseline="-25000" dirty="0"/>
              <a:t>n</a:t>
            </a:r>
            <a:r>
              <a:rPr lang="en-US" sz="2400" kern="0" dirty="0"/>
              <a:t>, i.e., the set of YES-instances of length n in L.</a:t>
            </a:r>
          </a:p>
        </p:txBody>
      </p:sp>
    </p:spTree>
    <p:extLst>
      <p:ext uri="{BB962C8B-B14F-4D97-AF65-F5344CB8AC3E}">
        <p14:creationId xmlns:p14="http://schemas.microsoft.com/office/powerpoint/2010/main" val="828080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 Families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871283" y="937880"/>
            <a:ext cx="7474743" cy="519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Circuit families can accept very difficult languages. </a:t>
            </a:r>
          </a:p>
        </p:txBody>
      </p:sp>
    </p:spTree>
    <p:extLst>
      <p:ext uri="{BB962C8B-B14F-4D97-AF65-F5344CB8AC3E}">
        <p14:creationId xmlns:p14="http://schemas.microsoft.com/office/powerpoint/2010/main" val="1041342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 Families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871283" y="937880"/>
            <a:ext cx="7474743" cy="519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Circuit families can accept very difficult languages.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EDA30A5-015E-486E-AF68-001E976A0132}"/>
              </a:ext>
            </a:extLst>
          </p:cNvPr>
          <p:cNvSpPr txBox="1">
            <a:spLocks/>
          </p:cNvSpPr>
          <p:nvPr/>
        </p:nvSpPr>
        <p:spPr bwMode="auto">
          <a:xfrm>
            <a:off x="871281" y="1428751"/>
            <a:ext cx="7474743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Example.</a:t>
            </a:r>
            <a:r>
              <a:rPr lang="en-US" sz="2400" kern="0" dirty="0"/>
              <a:t> </a:t>
            </a:r>
          </a:p>
          <a:p>
            <a:pPr marL="0" indent="0">
              <a:buNone/>
            </a:pPr>
            <a:r>
              <a:rPr lang="en-US" sz="2400" kern="0" dirty="0"/>
              <a:t>Let </a:t>
            </a:r>
            <a:r>
              <a:rPr lang="en-US" sz="2400" kern="0" dirty="0">
                <a:solidFill>
                  <a:srgbClr val="FFC000"/>
                </a:solidFill>
              </a:rPr>
              <a:t>Unary-Halting</a:t>
            </a:r>
            <a:r>
              <a:rPr lang="en-US" sz="2400" kern="0" dirty="0"/>
              <a:t> = {1</a:t>
            </a:r>
            <a:r>
              <a:rPr lang="en-US" sz="2400" kern="0" baseline="30000" dirty="0"/>
              <a:t>n</a:t>
            </a:r>
            <a:r>
              <a:rPr lang="en-US" sz="2400" kern="0" dirty="0"/>
              <a:t> | bin(n) is a YES for </a:t>
            </a:r>
            <a:r>
              <a:rPr lang="en-US" sz="2400" kern="0" dirty="0">
                <a:solidFill>
                  <a:srgbClr val="FFC000"/>
                </a:solidFill>
              </a:rPr>
              <a:t>Halting</a:t>
            </a:r>
            <a:r>
              <a:rPr lang="en-US" sz="2400" kern="0" dirty="0"/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3873398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 Families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871283" y="937880"/>
            <a:ext cx="7474743" cy="519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Circuit families can accept very difficult languages.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EDA30A5-015E-486E-AF68-001E976A0132}"/>
              </a:ext>
            </a:extLst>
          </p:cNvPr>
          <p:cNvSpPr txBox="1">
            <a:spLocks/>
          </p:cNvSpPr>
          <p:nvPr/>
        </p:nvSpPr>
        <p:spPr bwMode="auto">
          <a:xfrm>
            <a:off x="871281" y="1428751"/>
            <a:ext cx="7474743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Example.</a:t>
            </a:r>
            <a:r>
              <a:rPr lang="en-US" sz="2400" kern="0" dirty="0"/>
              <a:t> </a:t>
            </a:r>
          </a:p>
          <a:p>
            <a:pPr marL="0" indent="0">
              <a:buNone/>
            </a:pPr>
            <a:r>
              <a:rPr lang="en-US" sz="2400" kern="0" dirty="0"/>
              <a:t>Let </a:t>
            </a:r>
            <a:r>
              <a:rPr lang="en-US" sz="2400" kern="0" dirty="0">
                <a:solidFill>
                  <a:srgbClr val="FFC000"/>
                </a:solidFill>
              </a:rPr>
              <a:t>Unary-Halting</a:t>
            </a:r>
            <a:r>
              <a:rPr lang="en-US" sz="2400" kern="0" dirty="0"/>
              <a:t> = {1</a:t>
            </a:r>
            <a:r>
              <a:rPr lang="en-US" sz="2400" kern="0" baseline="30000" dirty="0"/>
              <a:t>n</a:t>
            </a:r>
            <a:r>
              <a:rPr lang="en-US" sz="2400" kern="0" dirty="0"/>
              <a:t> | bin(n) is a YES for </a:t>
            </a:r>
            <a:r>
              <a:rPr lang="en-US" sz="2400" kern="0" dirty="0">
                <a:solidFill>
                  <a:srgbClr val="FFC000"/>
                </a:solidFill>
              </a:rPr>
              <a:t>Halting</a:t>
            </a:r>
            <a:r>
              <a:rPr lang="en-US" sz="2400" kern="0" dirty="0"/>
              <a:t>}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743E368-825B-481D-877A-5B1F6A4B2297}"/>
              </a:ext>
            </a:extLst>
          </p:cNvPr>
          <p:cNvSpPr txBox="1">
            <a:spLocks/>
          </p:cNvSpPr>
          <p:nvPr/>
        </p:nvSpPr>
        <p:spPr bwMode="auto">
          <a:xfrm>
            <a:off x="871281" y="2466977"/>
            <a:ext cx="7474743" cy="49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000"/>
                </a:solidFill>
              </a:rPr>
              <a:t>Unary-Halting</a:t>
            </a:r>
            <a:r>
              <a:rPr lang="en-US" sz="2400" kern="0" dirty="0"/>
              <a:t> is undecidable.</a:t>
            </a:r>
          </a:p>
        </p:txBody>
      </p:sp>
    </p:spTree>
    <p:extLst>
      <p:ext uri="{BB962C8B-B14F-4D97-AF65-F5344CB8AC3E}">
        <p14:creationId xmlns:p14="http://schemas.microsoft.com/office/powerpoint/2010/main" val="2543937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 Families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871283" y="937880"/>
            <a:ext cx="7474743" cy="519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Circuit families can accept very difficult languages.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EDA30A5-015E-486E-AF68-001E976A0132}"/>
              </a:ext>
            </a:extLst>
          </p:cNvPr>
          <p:cNvSpPr txBox="1">
            <a:spLocks/>
          </p:cNvSpPr>
          <p:nvPr/>
        </p:nvSpPr>
        <p:spPr bwMode="auto">
          <a:xfrm>
            <a:off x="871281" y="1428751"/>
            <a:ext cx="7474743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Example.</a:t>
            </a:r>
            <a:r>
              <a:rPr lang="en-US" sz="2400" kern="0" dirty="0"/>
              <a:t> </a:t>
            </a:r>
          </a:p>
          <a:p>
            <a:pPr marL="0" indent="0">
              <a:buNone/>
            </a:pPr>
            <a:r>
              <a:rPr lang="en-US" sz="2400" kern="0" dirty="0"/>
              <a:t>Let </a:t>
            </a:r>
            <a:r>
              <a:rPr lang="en-US" sz="2400" kern="0" dirty="0">
                <a:solidFill>
                  <a:srgbClr val="FFC000"/>
                </a:solidFill>
              </a:rPr>
              <a:t>Unary-Halting</a:t>
            </a:r>
            <a:r>
              <a:rPr lang="en-US" sz="2400" kern="0" dirty="0"/>
              <a:t> = {1</a:t>
            </a:r>
            <a:r>
              <a:rPr lang="en-US" sz="2400" kern="0" baseline="30000" dirty="0"/>
              <a:t>n</a:t>
            </a:r>
            <a:r>
              <a:rPr lang="en-US" sz="2400" kern="0" dirty="0"/>
              <a:t> | bin(n) is a YES for </a:t>
            </a:r>
            <a:r>
              <a:rPr lang="en-US" sz="2400" kern="0" dirty="0">
                <a:solidFill>
                  <a:srgbClr val="FFC000"/>
                </a:solidFill>
              </a:rPr>
              <a:t>Halting</a:t>
            </a:r>
            <a:r>
              <a:rPr lang="en-US" sz="2400" kern="0" dirty="0"/>
              <a:t>}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743E368-825B-481D-877A-5B1F6A4B2297}"/>
              </a:ext>
            </a:extLst>
          </p:cNvPr>
          <p:cNvSpPr txBox="1">
            <a:spLocks/>
          </p:cNvSpPr>
          <p:nvPr/>
        </p:nvSpPr>
        <p:spPr bwMode="auto">
          <a:xfrm>
            <a:off x="871281" y="2466977"/>
            <a:ext cx="7474743" cy="49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000"/>
                </a:solidFill>
              </a:rPr>
              <a:t>Unary-Halting</a:t>
            </a:r>
            <a:r>
              <a:rPr lang="en-US" sz="2400" kern="0" dirty="0"/>
              <a:t> is undecidable.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1F197F70-2134-4A35-BB65-34EE7418848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34628" y="3058798"/>
                <a:ext cx="7474743" cy="183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/>
                  <a:t>The following circuit family F = {C</a:t>
                </a:r>
                <a:r>
                  <a:rPr lang="en-US" sz="2400" kern="0" baseline="-25000" dirty="0"/>
                  <a:t>1</a:t>
                </a:r>
                <a:r>
                  <a:rPr lang="en-US" sz="2400" kern="0" dirty="0"/>
                  <a:t>, C</a:t>
                </a:r>
                <a:r>
                  <a:rPr lang="en-US" sz="2400" kern="0" baseline="-25000" dirty="0"/>
                  <a:t>2</a:t>
                </a:r>
                <a:r>
                  <a:rPr lang="en-US" sz="2400" kern="0" dirty="0"/>
                  <a:t>, …, C</a:t>
                </a:r>
                <a:r>
                  <a:rPr lang="en-US" sz="2400" kern="0" baseline="-25000" dirty="0"/>
                  <a:t>n</a:t>
                </a:r>
                <a:r>
                  <a:rPr lang="en-US" sz="2400" kern="0" dirty="0"/>
                  <a:t>, …} accepts </a:t>
                </a:r>
                <a:r>
                  <a:rPr lang="en-US" sz="2400" kern="0" dirty="0">
                    <a:solidFill>
                      <a:srgbClr val="FFC000"/>
                    </a:solidFill>
                  </a:rPr>
                  <a:t>Unary-Halting</a:t>
                </a:r>
                <a:r>
                  <a:rPr lang="en-US" sz="2400" kern="0" dirty="0"/>
                  <a:t>, where </a:t>
                </a:r>
              </a:p>
              <a:p>
                <a:pPr marL="0" indent="0">
                  <a:buNone/>
                </a:pPr>
                <a:r>
                  <a:rPr lang="en-US" sz="2400" kern="0" dirty="0"/>
                  <a:t> C</a:t>
                </a:r>
                <a:r>
                  <a:rPr lang="en-US" sz="2400" kern="0" baseline="-25000" dirty="0"/>
                  <a:t>n</a:t>
                </a:r>
                <a:r>
                  <a:rPr lang="en-US" sz="2400" kern="0" dirty="0"/>
                  <a:t> = x</a:t>
                </a:r>
                <a:r>
                  <a:rPr lang="en-US" sz="2400" kern="0" baseline="-25000" dirty="0"/>
                  <a:t>1</a:t>
                </a:r>
                <a:r>
                  <a:rPr lang="en-US" sz="2400" kern="0" dirty="0"/>
                  <a:t>˄x</a:t>
                </a:r>
                <a:r>
                  <a:rPr lang="en-US" sz="2400" kern="0" baseline="-25000" dirty="0"/>
                  <a:t>2 </a:t>
                </a:r>
                <a:r>
                  <a:rPr lang="en-US" sz="2400" kern="0" dirty="0"/>
                  <a:t>˄</a:t>
                </a:r>
                <a:r>
                  <a:rPr lang="en-US" sz="2400" kern="0" baseline="30000" dirty="0"/>
                  <a:t>…...</a:t>
                </a:r>
                <a:r>
                  <a:rPr lang="en-US" sz="2400" kern="0" dirty="0"/>
                  <a:t>˄</a:t>
                </a:r>
                <a:r>
                  <a:rPr lang="en-US" sz="2400" kern="0" dirty="0" err="1"/>
                  <a:t>x</a:t>
                </a:r>
                <a:r>
                  <a:rPr lang="en-US" sz="2400" kern="0" baseline="-25000" dirty="0" err="1"/>
                  <a:t>n</a:t>
                </a:r>
                <a:r>
                  <a:rPr lang="en-US" sz="2400" kern="0" baseline="-25000" dirty="0"/>
                  <a:t> </a:t>
                </a:r>
                <a:r>
                  <a:rPr lang="en-US" sz="2400" kern="0" dirty="0"/>
                  <a:t>        if 1</a:t>
                </a:r>
                <a:r>
                  <a:rPr lang="en-US" sz="2400" kern="0" baseline="30000" dirty="0"/>
                  <a:t>n</a:t>
                </a:r>
                <a:r>
                  <a:rPr lang="en-US" sz="2400" kern="0" dirty="0"/>
                  <a:t> is in </a:t>
                </a:r>
                <a:r>
                  <a:rPr lang="en-US" sz="2400" kern="0" dirty="0">
                    <a:solidFill>
                      <a:srgbClr val="FFC000"/>
                    </a:solidFill>
                  </a:rPr>
                  <a:t>Unary-Halting</a:t>
                </a:r>
                <a:r>
                  <a:rPr lang="en-US" sz="2400" kern="0" dirty="0"/>
                  <a:t>, </a:t>
                </a:r>
              </a:p>
              <a:p>
                <a:pPr marL="0" indent="0">
                  <a:buNone/>
                </a:pPr>
                <a:r>
                  <a:rPr lang="en-US" sz="2400" kern="0" dirty="0"/>
                  <a:t> C</a:t>
                </a:r>
                <a:r>
                  <a:rPr lang="en-US" sz="2400" kern="0" baseline="-25000" dirty="0"/>
                  <a:t>n</a:t>
                </a:r>
                <a:r>
                  <a:rPr lang="en-US" sz="2400" kern="0" dirty="0"/>
                  <a:t> = x</a:t>
                </a:r>
                <a:r>
                  <a:rPr lang="en-US" sz="2400" kern="0" baseline="-25000" dirty="0"/>
                  <a:t>1</a:t>
                </a:r>
                <a:r>
                  <a:rPr lang="en-US" sz="2400" kern="0" dirty="0"/>
                  <a:t>˄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 kern="0" baseline="-25000" dirty="0"/>
                  <a:t>1</a:t>
                </a:r>
                <a:r>
                  <a:rPr lang="en-US" sz="2400" kern="0" dirty="0"/>
                  <a:t>˄x</a:t>
                </a:r>
                <a:r>
                  <a:rPr lang="en-US" sz="2400" kern="0" baseline="-25000" dirty="0"/>
                  <a:t>2 </a:t>
                </a:r>
                <a:r>
                  <a:rPr lang="en-US" sz="2400" kern="0" dirty="0"/>
                  <a:t>˄</a:t>
                </a:r>
                <a:r>
                  <a:rPr lang="en-US" sz="2400" kern="0" baseline="30000" dirty="0"/>
                  <a:t>…...</a:t>
                </a:r>
                <a:r>
                  <a:rPr lang="en-US" sz="2400" kern="0" dirty="0"/>
                  <a:t>˄</a:t>
                </a:r>
                <a:r>
                  <a:rPr lang="en-US" sz="2400" kern="0" dirty="0" err="1"/>
                  <a:t>x</a:t>
                </a:r>
                <a:r>
                  <a:rPr lang="en-US" sz="2400" kern="0" baseline="-25000" dirty="0" err="1"/>
                  <a:t>n</a:t>
                </a:r>
                <a:r>
                  <a:rPr lang="en-US" sz="2400" kern="0" baseline="-25000" dirty="0"/>
                  <a:t>     </a:t>
                </a:r>
                <a:r>
                  <a:rPr lang="en-US" sz="2400" kern="0" dirty="0"/>
                  <a:t>if 1</a:t>
                </a:r>
                <a:r>
                  <a:rPr lang="en-US" sz="2400" kern="0" baseline="30000" dirty="0"/>
                  <a:t>n</a:t>
                </a:r>
                <a:r>
                  <a:rPr lang="en-US" sz="2400" kern="0" dirty="0"/>
                  <a:t> is not in </a:t>
                </a:r>
                <a:r>
                  <a:rPr lang="en-US" sz="2400" kern="0" dirty="0">
                    <a:solidFill>
                      <a:srgbClr val="FFC000"/>
                    </a:solidFill>
                  </a:rPr>
                  <a:t>Unary-Halting</a:t>
                </a:r>
                <a:r>
                  <a:rPr lang="en-US" sz="2400" kern="0" dirty="0"/>
                  <a:t>, </a:t>
                </a: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1F197F70-2134-4A35-BB65-34EE741884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4628" y="3058798"/>
                <a:ext cx="7474743" cy="1838324"/>
              </a:xfrm>
              <a:prstGeom prst="rect">
                <a:avLst/>
              </a:prstGeom>
              <a:blipFill>
                <a:blip r:embed="rId3"/>
                <a:stretch>
                  <a:fillRect l="-1305" t="-2658" r="-18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3052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 Families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871283" y="937880"/>
            <a:ext cx="7474743" cy="519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Circuit families can accept very difficult languages.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EDA30A5-015E-486E-AF68-001E976A0132}"/>
              </a:ext>
            </a:extLst>
          </p:cNvPr>
          <p:cNvSpPr txBox="1">
            <a:spLocks/>
          </p:cNvSpPr>
          <p:nvPr/>
        </p:nvSpPr>
        <p:spPr bwMode="auto">
          <a:xfrm>
            <a:off x="871281" y="1428751"/>
            <a:ext cx="7474743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Example.</a:t>
            </a:r>
            <a:r>
              <a:rPr lang="en-US" sz="2400" kern="0" dirty="0"/>
              <a:t> </a:t>
            </a:r>
          </a:p>
          <a:p>
            <a:pPr marL="0" indent="0">
              <a:buNone/>
            </a:pPr>
            <a:r>
              <a:rPr lang="en-US" sz="2400" kern="0" dirty="0"/>
              <a:t>Let </a:t>
            </a:r>
            <a:r>
              <a:rPr lang="en-US" sz="2400" kern="0" dirty="0">
                <a:solidFill>
                  <a:srgbClr val="FFC000"/>
                </a:solidFill>
              </a:rPr>
              <a:t>Unary-Halting</a:t>
            </a:r>
            <a:r>
              <a:rPr lang="en-US" sz="2400" kern="0" dirty="0"/>
              <a:t> = {1</a:t>
            </a:r>
            <a:r>
              <a:rPr lang="en-US" sz="2400" kern="0" baseline="30000" dirty="0"/>
              <a:t>n</a:t>
            </a:r>
            <a:r>
              <a:rPr lang="en-US" sz="2400" kern="0" dirty="0"/>
              <a:t> | bin(n) is a YES for </a:t>
            </a:r>
            <a:r>
              <a:rPr lang="en-US" sz="2400" kern="0" dirty="0">
                <a:solidFill>
                  <a:srgbClr val="FFC000"/>
                </a:solidFill>
              </a:rPr>
              <a:t>Halting</a:t>
            </a:r>
            <a:r>
              <a:rPr lang="en-US" sz="2400" kern="0" dirty="0"/>
              <a:t>}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743E368-825B-481D-877A-5B1F6A4B2297}"/>
              </a:ext>
            </a:extLst>
          </p:cNvPr>
          <p:cNvSpPr txBox="1">
            <a:spLocks/>
          </p:cNvSpPr>
          <p:nvPr/>
        </p:nvSpPr>
        <p:spPr bwMode="auto">
          <a:xfrm>
            <a:off x="871281" y="2466977"/>
            <a:ext cx="7474743" cy="49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000"/>
                </a:solidFill>
              </a:rPr>
              <a:t>Unary-Halting</a:t>
            </a:r>
            <a:r>
              <a:rPr lang="en-US" sz="2400" kern="0" dirty="0"/>
              <a:t> is undecidable.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93C67D9-3CD9-4F31-A98C-3709FD55A231}"/>
              </a:ext>
            </a:extLst>
          </p:cNvPr>
          <p:cNvSpPr txBox="1">
            <a:spLocks/>
          </p:cNvSpPr>
          <p:nvPr/>
        </p:nvSpPr>
        <p:spPr bwMode="auto">
          <a:xfrm>
            <a:off x="871280" y="4953636"/>
            <a:ext cx="7474743" cy="49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 difficulty is how we construct C</a:t>
            </a:r>
            <a:r>
              <a:rPr lang="en-US" sz="2400" kern="0" baseline="-25000" dirty="0">
                <a:solidFill>
                  <a:srgbClr val="FF0000"/>
                </a:solidFill>
              </a:rPr>
              <a:t>n</a:t>
            </a:r>
            <a:r>
              <a:rPr lang="en-US" sz="2400" kern="0" dirty="0">
                <a:solidFill>
                  <a:srgbClr val="FF0000"/>
                </a:solidFill>
              </a:rPr>
              <a:t> for each n.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7E9DB9BB-EA11-40D9-B739-CB0DF9C59C7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34628" y="3058798"/>
                <a:ext cx="7474743" cy="183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/>
                  <a:t>The following circuit family F = {C</a:t>
                </a:r>
                <a:r>
                  <a:rPr lang="en-US" sz="2400" kern="0" baseline="-25000" dirty="0"/>
                  <a:t>1</a:t>
                </a:r>
                <a:r>
                  <a:rPr lang="en-US" sz="2400" kern="0" dirty="0"/>
                  <a:t>, C</a:t>
                </a:r>
                <a:r>
                  <a:rPr lang="en-US" sz="2400" kern="0" baseline="-25000" dirty="0"/>
                  <a:t>2</a:t>
                </a:r>
                <a:r>
                  <a:rPr lang="en-US" sz="2400" kern="0" dirty="0"/>
                  <a:t>, …, C</a:t>
                </a:r>
                <a:r>
                  <a:rPr lang="en-US" sz="2400" kern="0" baseline="-25000" dirty="0"/>
                  <a:t>n</a:t>
                </a:r>
                <a:r>
                  <a:rPr lang="en-US" sz="2400" kern="0" dirty="0"/>
                  <a:t>, …} accepts </a:t>
                </a:r>
                <a:r>
                  <a:rPr lang="en-US" sz="2400" kern="0" dirty="0">
                    <a:solidFill>
                      <a:srgbClr val="FFC000"/>
                    </a:solidFill>
                  </a:rPr>
                  <a:t>Unary-Halting</a:t>
                </a:r>
                <a:r>
                  <a:rPr lang="en-US" sz="2400" kern="0" dirty="0"/>
                  <a:t>, where </a:t>
                </a:r>
              </a:p>
              <a:p>
                <a:pPr marL="0" indent="0">
                  <a:buNone/>
                </a:pPr>
                <a:r>
                  <a:rPr lang="en-US" sz="2400" kern="0" dirty="0"/>
                  <a:t> C</a:t>
                </a:r>
                <a:r>
                  <a:rPr lang="en-US" sz="2400" kern="0" baseline="-25000" dirty="0"/>
                  <a:t>n</a:t>
                </a:r>
                <a:r>
                  <a:rPr lang="en-US" sz="2400" kern="0" dirty="0"/>
                  <a:t> = x</a:t>
                </a:r>
                <a:r>
                  <a:rPr lang="en-US" sz="2400" kern="0" baseline="-25000" dirty="0"/>
                  <a:t>1</a:t>
                </a:r>
                <a:r>
                  <a:rPr lang="en-US" sz="2400" kern="0" dirty="0"/>
                  <a:t>˄x</a:t>
                </a:r>
                <a:r>
                  <a:rPr lang="en-US" sz="2400" kern="0" baseline="-25000" dirty="0"/>
                  <a:t>2 </a:t>
                </a:r>
                <a:r>
                  <a:rPr lang="en-US" sz="2400" kern="0" dirty="0"/>
                  <a:t>˄</a:t>
                </a:r>
                <a:r>
                  <a:rPr lang="en-US" sz="2400" kern="0" baseline="30000" dirty="0"/>
                  <a:t>…...</a:t>
                </a:r>
                <a:r>
                  <a:rPr lang="en-US" sz="2400" kern="0" dirty="0"/>
                  <a:t>˄</a:t>
                </a:r>
                <a:r>
                  <a:rPr lang="en-US" sz="2400" kern="0" dirty="0" err="1"/>
                  <a:t>x</a:t>
                </a:r>
                <a:r>
                  <a:rPr lang="en-US" sz="2400" kern="0" baseline="-25000" dirty="0" err="1"/>
                  <a:t>n</a:t>
                </a:r>
                <a:r>
                  <a:rPr lang="en-US" sz="2400" kern="0" baseline="-25000" dirty="0"/>
                  <a:t> </a:t>
                </a:r>
                <a:r>
                  <a:rPr lang="en-US" sz="2400" kern="0" dirty="0"/>
                  <a:t>        if 1</a:t>
                </a:r>
                <a:r>
                  <a:rPr lang="en-US" sz="2400" kern="0" baseline="30000" dirty="0"/>
                  <a:t>n</a:t>
                </a:r>
                <a:r>
                  <a:rPr lang="en-US" sz="2400" kern="0" dirty="0"/>
                  <a:t> is in </a:t>
                </a:r>
                <a:r>
                  <a:rPr lang="en-US" sz="2400" kern="0" dirty="0">
                    <a:solidFill>
                      <a:srgbClr val="FFC000"/>
                    </a:solidFill>
                  </a:rPr>
                  <a:t>Unary-Halting</a:t>
                </a:r>
                <a:r>
                  <a:rPr lang="en-US" sz="2400" kern="0" dirty="0"/>
                  <a:t>, </a:t>
                </a:r>
              </a:p>
              <a:p>
                <a:pPr marL="0" indent="0">
                  <a:buNone/>
                </a:pPr>
                <a:r>
                  <a:rPr lang="en-US" sz="2400" kern="0" dirty="0"/>
                  <a:t> C</a:t>
                </a:r>
                <a:r>
                  <a:rPr lang="en-US" sz="2400" kern="0" baseline="-25000" dirty="0"/>
                  <a:t>n</a:t>
                </a:r>
                <a:r>
                  <a:rPr lang="en-US" sz="2400" kern="0" dirty="0"/>
                  <a:t> = x</a:t>
                </a:r>
                <a:r>
                  <a:rPr lang="en-US" sz="2400" kern="0" baseline="-25000" dirty="0"/>
                  <a:t>1</a:t>
                </a:r>
                <a:r>
                  <a:rPr lang="en-US" sz="2400" kern="0" dirty="0"/>
                  <a:t>˄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 kern="0" baseline="-25000" dirty="0"/>
                  <a:t>1</a:t>
                </a:r>
                <a:r>
                  <a:rPr lang="en-US" sz="2400" kern="0" dirty="0"/>
                  <a:t>˄x</a:t>
                </a:r>
                <a:r>
                  <a:rPr lang="en-US" sz="2400" kern="0" baseline="-25000" dirty="0"/>
                  <a:t>2 </a:t>
                </a:r>
                <a:r>
                  <a:rPr lang="en-US" sz="2400" kern="0" dirty="0"/>
                  <a:t>˄</a:t>
                </a:r>
                <a:r>
                  <a:rPr lang="en-US" sz="2400" kern="0" baseline="30000" dirty="0"/>
                  <a:t>…...</a:t>
                </a:r>
                <a:r>
                  <a:rPr lang="en-US" sz="2400" kern="0" dirty="0"/>
                  <a:t>˄</a:t>
                </a:r>
                <a:r>
                  <a:rPr lang="en-US" sz="2400" kern="0" dirty="0" err="1"/>
                  <a:t>x</a:t>
                </a:r>
                <a:r>
                  <a:rPr lang="en-US" sz="2400" kern="0" baseline="-25000" dirty="0" err="1"/>
                  <a:t>n</a:t>
                </a:r>
                <a:r>
                  <a:rPr lang="en-US" sz="2400" kern="0" baseline="-25000" dirty="0"/>
                  <a:t>     </a:t>
                </a:r>
                <a:r>
                  <a:rPr lang="en-US" sz="2400" kern="0" dirty="0"/>
                  <a:t>if 1</a:t>
                </a:r>
                <a:r>
                  <a:rPr lang="en-US" sz="2400" kern="0" baseline="30000" dirty="0"/>
                  <a:t>n</a:t>
                </a:r>
                <a:r>
                  <a:rPr lang="en-US" sz="2400" kern="0" dirty="0"/>
                  <a:t> is not in </a:t>
                </a:r>
                <a:r>
                  <a:rPr lang="en-US" sz="2400" kern="0" dirty="0">
                    <a:solidFill>
                      <a:srgbClr val="FFC000"/>
                    </a:solidFill>
                  </a:rPr>
                  <a:t>Unary-Halting</a:t>
                </a:r>
                <a:r>
                  <a:rPr lang="en-US" sz="2400" kern="0" dirty="0"/>
                  <a:t>, </a:t>
                </a: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7E9DB9BB-EA11-40D9-B739-CB0DF9C59C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4628" y="3058798"/>
                <a:ext cx="7474743" cy="1838324"/>
              </a:xfrm>
              <a:prstGeom prst="rect">
                <a:avLst/>
              </a:prstGeom>
              <a:blipFill>
                <a:blip r:embed="rId3"/>
                <a:stretch>
                  <a:fillRect l="-1305" t="-2658" r="-18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5099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 Families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871283" y="937880"/>
            <a:ext cx="7474743" cy="519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Circuit families can accept very difficult languages.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EDA30A5-015E-486E-AF68-001E976A0132}"/>
              </a:ext>
            </a:extLst>
          </p:cNvPr>
          <p:cNvSpPr txBox="1">
            <a:spLocks/>
          </p:cNvSpPr>
          <p:nvPr/>
        </p:nvSpPr>
        <p:spPr bwMode="auto">
          <a:xfrm>
            <a:off x="871281" y="1428751"/>
            <a:ext cx="7474743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Example.</a:t>
            </a:r>
            <a:r>
              <a:rPr lang="en-US" sz="2400" kern="0" dirty="0"/>
              <a:t> </a:t>
            </a:r>
          </a:p>
          <a:p>
            <a:pPr marL="0" indent="0">
              <a:buNone/>
            </a:pPr>
            <a:r>
              <a:rPr lang="en-US" sz="2400" kern="0" dirty="0"/>
              <a:t>Let </a:t>
            </a:r>
            <a:r>
              <a:rPr lang="en-US" sz="2400" kern="0" dirty="0">
                <a:solidFill>
                  <a:srgbClr val="FFC000"/>
                </a:solidFill>
              </a:rPr>
              <a:t>Unary-Halting</a:t>
            </a:r>
            <a:r>
              <a:rPr lang="en-US" sz="2400" kern="0" dirty="0"/>
              <a:t> = {1</a:t>
            </a:r>
            <a:r>
              <a:rPr lang="en-US" sz="2400" kern="0" baseline="30000" dirty="0"/>
              <a:t>n</a:t>
            </a:r>
            <a:r>
              <a:rPr lang="en-US" sz="2400" kern="0" dirty="0"/>
              <a:t> | bin(n) is a YES for </a:t>
            </a:r>
            <a:r>
              <a:rPr lang="en-US" sz="2400" kern="0" dirty="0">
                <a:solidFill>
                  <a:srgbClr val="FFC000"/>
                </a:solidFill>
              </a:rPr>
              <a:t>Halting</a:t>
            </a:r>
            <a:r>
              <a:rPr lang="en-US" sz="2400" kern="0" dirty="0"/>
              <a:t>}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743E368-825B-481D-877A-5B1F6A4B2297}"/>
              </a:ext>
            </a:extLst>
          </p:cNvPr>
          <p:cNvSpPr txBox="1">
            <a:spLocks/>
          </p:cNvSpPr>
          <p:nvPr/>
        </p:nvSpPr>
        <p:spPr bwMode="auto">
          <a:xfrm>
            <a:off x="871281" y="2466977"/>
            <a:ext cx="7474743" cy="49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000"/>
                </a:solidFill>
              </a:rPr>
              <a:t>Unary-Halting</a:t>
            </a:r>
            <a:r>
              <a:rPr lang="en-US" sz="2400" kern="0" dirty="0"/>
              <a:t> is undecidable.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93C67D9-3CD9-4F31-A98C-3709FD55A231}"/>
              </a:ext>
            </a:extLst>
          </p:cNvPr>
          <p:cNvSpPr txBox="1">
            <a:spLocks/>
          </p:cNvSpPr>
          <p:nvPr/>
        </p:nvSpPr>
        <p:spPr bwMode="auto">
          <a:xfrm>
            <a:off x="871280" y="4953636"/>
            <a:ext cx="7474743" cy="49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 difficulty is how we construct C</a:t>
            </a:r>
            <a:r>
              <a:rPr lang="en-US" sz="2400" kern="0" baseline="-25000" dirty="0">
                <a:solidFill>
                  <a:srgbClr val="FF0000"/>
                </a:solidFill>
              </a:rPr>
              <a:t>n</a:t>
            </a:r>
            <a:r>
              <a:rPr lang="en-US" sz="2400" kern="0" dirty="0">
                <a:solidFill>
                  <a:srgbClr val="FF0000"/>
                </a:solidFill>
              </a:rPr>
              <a:t> for each n. 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74B587B-C128-455C-B3CA-98BD543ADC8C}"/>
              </a:ext>
            </a:extLst>
          </p:cNvPr>
          <p:cNvSpPr txBox="1">
            <a:spLocks/>
          </p:cNvSpPr>
          <p:nvPr/>
        </p:nvSpPr>
        <p:spPr bwMode="auto">
          <a:xfrm>
            <a:off x="871280" y="5563868"/>
            <a:ext cx="7474743" cy="8369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If we do not restrict the way of constructing each C</a:t>
            </a:r>
            <a:r>
              <a:rPr lang="en-US" sz="2400" kern="0" baseline="-25000" dirty="0"/>
              <a:t>n</a:t>
            </a:r>
            <a:r>
              <a:rPr lang="en-US" sz="2400" kern="0" dirty="0"/>
              <a:t>, circuit families can be too powerful.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0E70792D-55DF-4769-9CBD-B7D76971223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34628" y="3058798"/>
                <a:ext cx="7474743" cy="183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/>
                  <a:t>The following circuit family F = {C</a:t>
                </a:r>
                <a:r>
                  <a:rPr lang="en-US" sz="2400" kern="0" baseline="-25000" dirty="0"/>
                  <a:t>1</a:t>
                </a:r>
                <a:r>
                  <a:rPr lang="en-US" sz="2400" kern="0" dirty="0"/>
                  <a:t>, C</a:t>
                </a:r>
                <a:r>
                  <a:rPr lang="en-US" sz="2400" kern="0" baseline="-25000" dirty="0"/>
                  <a:t>2</a:t>
                </a:r>
                <a:r>
                  <a:rPr lang="en-US" sz="2400" kern="0" dirty="0"/>
                  <a:t>, …, C</a:t>
                </a:r>
                <a:r>
                  <a:rPr lang="en-US" sz="2400" kern="0" baseline="-25000" dirty="0"/>
                  <a:t>n</a:t>
                </a:r>
                <a:r>
                  <a:rPr lang="en-US" sz="2400" kern="0" dirty="0"/>
                  <a:t>, …} accepts </a:t>
                </a:r>
                <a:r>
                  <a:rPr lang="en-US" sz="2400" kern="0" dirty="0">
                    <a:solidFill>
                      <a:srgbClr val="FFC000"/>
                    </a:solidFill>
                  </a:rPr>
                  <a:t>Unary-Halting</a:t>
                </a:r>
                <a:r>
                  <a:rPr lang="en-US" sz="2400" kern="0" dirty="0"/>
                  <a:t>, where </a:t>
                </a:r>
              </a:p>
              <a:p>
                <a:pPr marL="0" indent="0">
                  <a:buNone/>
                </a:pPr>
                <a:r>
                  <a:rPr lang="en-US" sz="2400" kern="0" dirty="0"/>
                  <a:t> C</a:t>
                </a:r>
                <a:r>
                  <a:rPr lang="en-US" sz="2400" kern="0" baseline="-25000" dirty="0"/>
                  <a:t>n</a:t>
                </a:r>
                <a:r>
                  <a:rPr lang="en-US" sz="2400" kern="0" dirty="0"/>
                  <a:t> = x</a:t>
                </a:r>
                <a:r>
                  <a:rPr lang="en-US" sz="2400" kern="0" baseline="-25000" dirty="0"/>
                  <a:t>1</a:t>
                </a:r>
                <a:r>
                  <a:rPr lang="en-US" sz="2400" kern="0" dirty="0"/>
                  <a:t>˄x</a:t>
                </a:r>
                <a:r>
                  <a:rPr lang="en-US" sz="2400" kern="0" baseline="-25000" dirty="0"/>
                  <a:t>2 </a:t>
                </a:r>
                <a:r>
                  <a:rPr lang="en-US" sz="2400" kern="0" dirty="0"/>
                  <a:t>˄</a:t>
                </a:r>
                <a:r>
                  <a:rPr lang="en-US" sz="2400" kern="0" baseline="30000" dirty="0"/>
                  <a:t>…...</a:t>
                </a:r>
                <a:r>
                  <a:rPr lang="en-US" sz="2400" kern="0" dirty="0"/>
                  <a:t>˄</a:t>
                </a:r>
                <a:r>
                  <a:rPr lang="en-US" sz="2400" kern="0" dirty="0" err="1"/>
                  <a:t>x</a:t>
                </a:r>
                <a:r>
                  <a:rPr lang="en-US" sz="2400" kern="0" baseline="-25000" dirty="0" err="1"/>
                  <a:t>n</a:t>
                </a:r>
                <a:r>
                  <a:rPr lang="en-US" sz="2400" kern="0" baseline="-25000" dirty="0"/>
                  <a:t> </a:t>
                </a:r>
                <a:r>
                  <a:rPr lang="en-US" sz="2400" kern="0" dirty="0"/>
                  <a:t>        if 1</a:t>
                </a:r>
                <a:r>
                  <a:rPr lang="en-US" sz="2400" kern="0" baseline="30000" dirty="0"/>
                  <a:t>n</a:t>
                </a:r>
                <a:r>
                  <a:rPr lang="en-US" sz="2400" kern="0" dirty="0"/>
                  <a:t> is in </a:t>
                </a:r>
                <a:r>
                  <a:rPr lang="en-US" sz="2400" kern="0" dirty="0">
                    <a:solidFill>
                      <a:srgbClr val="FFC000"/>
                    </a:solidFill>
                  </a:rPr>
                  <a:t>Unary-Halting</a:t>
                </a:r>
                <a:r>
                  <a:rPr lang="en-US" sz="2400" kern="0" dirty="0"/>
                  <a:t>, </a:t>
                </a:r>
              </a:p>
              <a:p>
                <a:pPr marL="0" indent="0">
                  <a:buNone/>
                </a:pPr>
                <a:r>
                  <a:rPr lang="en-US" sz="2400" kern="0" dirty="0"/>
                  <a:t> C</a:t>
                </a:r>
                <a:r>
                  <a:rPr lang="en-US" sz="2400" kern="0" baseline="-25000" dirty="0"/>
                  <a:t>n</a:t>
                </a:r>
                <a:r>
                  <a:rPr lang="en-US" sz="2400" kern="0" dirty="0"/>
                  <a:t> = x</a:t>
                </a:r>
                <a:r>
                  <a:rPr lang="en-US" sz="2400" kern="0" baseline="-25000" dirty="0"/>
                  <a:t>1</a:t>
                </a:r>
                <a:r>
                  <a:rPr lang="en-US" sz="2400" kern="0" dirty="0"/>
                  <a:t>˄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 kern="0" baseline="-25000" dirty="0"/>
                  <a:t>1</a:t>
                </a:r>
                <a:r>
                  <a:rPr lang="en-US" sz="2400" kern="0" dirty="0"/>
                  <a:t>˄x</a:t>
                </a:r>
                <a:r>
                  <a:rPr lang="en-US" sz="2400" kern="0" baseline="-25000" dirty="0"/>
                  <a:t>2 </a:t>
                </a:r>
                <a:r>
                  <a:rPr lang="en-US" sz="2400" kern="0" dirty="0"/>
                  <a:t>˄</a:t>
                </a:r>
                <a:r>
                  <a:rPr lang="en-US" sz="2400" kern="0" baseline="30000" dirty="0"/>
                  <a:t>…...</a:t>
                </a:r>
                <a:r>
                  <a:rPr lang="en-US" sz="2400" kern="0" dirty="0"/>
                  <a:t>˄</a:t>
                </a:r>
                <a:r>
                  <a:rPr lang="en-US" sz="2400" kern="0" dirty="0" err="1"/>
                  <a:t>x</a:t>
                </a:r>
                <a:r>
                  <a:rPr lang="en-US" sz="2400" kern="0" baseline="-25000" dirty="0" err="1"/>
                  <a:t>n</a:t>
                </a:r>
                <a:r>
                  <a:rPr lang="en-US" sz="2400" kern="0" baseline="-25000" dirty="0"/>
                  <a:t>     </a:t>
                </a:r>
                <a:r>
                  <a:rPr lang="en-US" sz="2400" kern="0" dirty="0"/>
                  <a:t>if 1</a:t>
                </a:r>
                <a:r>
                  <a:rPr lang="en-US" sz="2400" kern="0" baseline="30000" dirty="0"/>
                  <a:t>n</a:t>
                </a:r>
                <a:r>
                  <a:rPr lang="en-US" sz="2400" kern="0" dirty="0"/>
                  <a:t> is not in </a:t>
                </a:r>
                <a:r>
                  <a:rPr lang="en-US" sz="2400" kern="0" dirty="0">
                    <a:solidFill>
                      <a:srgbClr val="FFC000"/>
                    </a:solidFill>
                  </a:rPr>
                  <a:t>Unary-Halting</a:t>
                </a:r>
                <a:r>
                  <a:rPr lang="en-US" sz="2400" kern="0" dirty="0"/>
                  <a:t>, 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0E70792D-55DF-4769-9CBD-B7D7697122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4628" y="3058798"/>
                <a:ext cx="7474743" cy="1838324"/>
              </a:xfrm>
              <a:prstGeom prst="rect">
                <a:avLst/>
              </a:prstGeom>
              <a:blipFill>
                <a:blip r:embed="rId3"/>
                <a:stretch>
                  <a:fillRect l="-1305" t="-2658" r="-18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8880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Uniform Circuit Families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 is  </a:t>
            </a:r>
            <a:r>
              <a:rPr lang="en-US" sz="2400" kern="0" dirty="0">
                <a:solidFill>
                  <a:srgbClr val="FFC000"/>
                </a:solidFill>
              </a:rPr>
              <a:t>(log-space) uniform </a:t>
            </a:r>
            <a:r>
              <a:rPr lang="en-US" sz="2400" kern="0" dirty="0"/>
              <a:t>if there is a O(log n)-space Turing machine M that on an input 1</a:t>
            </a:r>
            <a:r>
              <a:rPr lang="en-US" sz="2400" kern="0" baseline="30000" dirty="0"/>
              <a:t>n</a:t>
            </a:r>
            <a:r>
              <a:rPr lang="en-US" sz="2400" kern="0" dirty="0"/>
              <a:t>, constructs the circuit C</a:t>
            </a:r>
            <a:r>
              <a:rPr lang="en-US" sz="2400" kern="0" baseline="-25000" dirty="0"/>
              <a:t>n</a:t>
            </a:r>
            <a:r>
              <a:rPr lang="en-US" sz="2400" kern="0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734006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Uniform Circuit Families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 is  </a:t>
            </a:r>
            <a:r>
              <a:rPr lang="en-US" sz="2400" kern="0" dirty="0">
                <a:solidFill>
                  <a:srgbClr val="FFC000"/>
                </a:solidFill>
              </a:rPr>
              <a:t>(log-space) uniform </a:t>
            </a:r>
            <a:r>
              <a:rPr lang="en-US" sz="2400" kern="0" dirty="0"/>
              <a:t>if there is a O(log n)-space Turing machine M that on an input 1</a:t>
            </a:r>
            <a:r>
              <a:rPr lang="en-US" sz="2400" kern="0" baseline="30000" dirty="0"/>
              <a:t>n</a:t>
            </a:r>
            <a:r>
              <a:rPr lang="en-US" sz="2400" kern="0" dirty="0"/>
              <a:t>, constructs the circuit C</a:t>
            </a:r>
            <a:r>
              <a:rPr lang="en-US" sz="2400" kern="0" baseline="-25000" dirty="0"/>
              <a:t>n</a:t>
            </a:r>
            <a:r>
              <a:rPr lang="en-US" sz="2400" kern="0" dirty="0"/>
              <a:t>. 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297B656-C43E-4540-801A-0B6B9C6C8BBB}"/>
              </a:ext>
            </a:extLst>
          </p:cNvPr>
          <p:cNvGrpSpPr/>
          <p:nvPr/>
        </p:nvGrpSpPr>
        <p:grpSpPr>
          <a:xfrm>
            <a:off x="1827302" y="2158129"/>
            <a:ext cx="5562704" cy="3129050"/>
            <a:chOff x="1827302" y="2158129"/>
            <a:chExt cx="5562704" cy="3129050"/>
          </a:xfrm>
        </p:grpSpPr>
        <p:sp>
          <p:nvSpPr>
            <p:cNvPr id="5" name="Text Box 6">
              <a:extLst>
                <a:ext uri="{FF2B5EF4-FFF2-40B4-BE49-F238E27FC236}">
                  <a16:creationId xmlns:a16="http://schemas.microsoft.com/office/drawing/2014/main" id="{1EC745B8-F75C-4115-A274-899A480C04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573" y="3278889"/>
              <a:ext cx="674682" cy="40011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2000" dirty="0">
                  <a:latin typeface="Comic Sans MS" charset="0"/>
                </a:rPr>
                <a:t>M</a:t>
              </a:r>
            </a:p>
          </p:txBody>
        </p:sp>
        <p:cxnSp>
          <p:nvCxnSpPr>
            <p:cNvPr id="6" name="直接箭头连接符 61">
              <a:extLst>
                <a:ext uri="{FF2B5EF4-FFF2-40B4-BE49-F238E27FC236}">
                  <a16:creationId xmlns:a16="http://schemas.microsoft.com/office/drawing/2014/main" id="{25CE656D-1DA4-4A01-885A-E70EAEBB5B0F}"/>
                </a:ext>
              </a:extLst>
            </p:cNvPr>
            <p:cNvCxnSpPr>
              <a:cxnSpLocks/>
            </p:cNvCxnSpPr>
            <p:nvPr/>
          </p:nvCxnSpPr>
          <p:spPr>
            <a:xfrm>
              <a:off x="3084220" y="3825338"/>
              <a:ext cx="0" cy="340607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箭头连接符 69">
              <a:extLst>
                <a:ext uri="{FF2B5EF4-FFF2-40B4-BE49-F238E27FC236}">
                  <a16:creationId xmlns:a16="http://schemas.microsoft.com/office/drawing/2014/main" id="{2C639AE8-176D-442B-8BC5-450885A950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71212" y="2782001"/>
              <a:ext cx="0" cy="321813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9C737EC-956C-4031-816F-45573251C3B4}"/>
                </a:ext>
              </a:extLst>
            </p:cNvPr>
            <p:cNvCxnSpPr>
              <a:cxnSpLocks/>
            </p:cNvCxnSpPr>
            <p:nvPr/>
          </p:nvCxnSpPr>
          <p:spPr>
            <a:xfrm>
              <a:off x="2052162" y="3091913"/>
              <a:ext cx="1869323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AC764D6-5AB8-4701-A243-F6275B40B13F}"/>
                </a:ext>
              </a:extLst>
            </p:cNvPr>
            <p:cNvCxnSpPr>
              <a:cxnSpLocks/>
              <a:endCxn id="5" idx="0"/>
            </p:cNvCxnSpPr>
            <p:nvPr/>
          </p:nvCxnSpPr>
          <p:spPr>
            <a:xfrm>
              <a:off x="3891914" y="3091913"/>
              <a:ext cx="0" cy="18697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CC117A0-62D6-483E-810A-5EC3D25EAEDB}"/>
                </a:ext>
              </a:extLst>
            </p:cNvPr>
            <p:cNvCxnSpPr>
              <a:cxnSpLocks/>
            </p:cNvCxnSpPr>
            <p:nvPr/>
          </p:nvCxnSpPr>
          <p:spPr>
            <a:xfrm>
              <a:off x="3071338" y="3834863"/>
              <a:ext cx="85014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B29C11D-BCEC-4584-A0FE-B8ACE1887D7E}"/>
                </a:ext>
              </a:extLst>
            </p:cNvPr>
            <p:cNvCxnSpPr>
              <a:cxnSpLocks/>
            </p:cNvCxnSpPr>
            <p:nvPr/>
          </p:nvCxnSpPr>
          <p:spPr>
            <a:xfrm>
              <a:off x="3921485" y="3662474"/>
              <a:ext cx="0" cy="18191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9629A22-728C-4968-B8FB-CCA381ABC966}"/>
                </a:ext>
              </a:extLst>
            </p:cNvPr>
            <p:cNvSpPr txBox="1"/>
            <p:nvPr/>
          </p:nvSpPr>
          <p:spPr>
            <a:xfrm>
              <a:off x="3396043" y="4485969"/>
              <a:ext cx="9380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O(log n)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0153050A-78D5-4292-9029-DFDABF05C724}"/>
                </a:ext>
              </a:extLst>
            </p:cNvPr>
            <p:cNvCxnSpPr>
              <a:cxnSpLocks/>
            </p:cNvCxnSpPr>
            <p:nvPr/>
          </p:nvCxnSpPr>
          <p:spPr>
            <a:xfrm>
              <a:off x="4070725" y="2295509"/>
              <a:ext cx="194494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5046D7C-8F6E-40DF-A40C-A5AE4C0865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27302" y="2294723"/>
              <a:ext cx="19097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5A2CCE9-C3AF-44FC-9EFE-49F0C46C2E2A}"/>
                </a:ext>
              </a:extLst>
            </p:cNvPr>
            <p:cNvCxnSpPr>
              <a:cxnSpLocks/>
            </p:cNvCxnSpPr>
            <p:nvPr/>
          </p:nvCxnSpPr>
          <p:spPr>
            <a:xfrm>
              <a:off x="4299324" y="4655246"/>
              <a:ext cx="68709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CF50D3B-250E-41EE-8B75-1B4E0366F1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56556" y="4655246"/>
              <a:ext cx="55057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5532BD0-6799-45AB-A013-7D13F387C21F}"/>
                </a:ext>
              </a:extLst>
            </p:cNvPr>
            <p:cNvSpPr txBox="1"/>
            <p:nvPr/>
          </p:nvSpPr>
          <p:spPr>
            <a:xfrm>
              <a:off x="6069868" y="2377252"/>
              <a:ext cx="9437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input tape</a:t>
              </a:r>
            </a:p>
            <a:p>
              <a:r>
                <a:rPr lang="en-US" sz="1200" dirty="0"/>
                <a:t>(read-only)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0A245A0-9AF8-4F0C-87F8-E09A68BF3B00}"/>
                </a:ext>
              </a:extLst>
            </p:cNvPr>
            <p:cNvSpPr txBox="1"/>
            <p:nvPr/>
          </p:nvSpPr>
          <p:spPr>
            <a:xfrm>
              <a:off x="5043198" y="4117301"/>
              <a:ext cx="10033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work tape</a:t>
              </a:r>
            </a:p>
            <a:p>
              <a:r>
                <a:rPr lang="en-US" sz="1200" dirty="0"/>
                <a:t>(read/write)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5801F7A-7311-46EB-B657-AC449060C449}"/>
                </a:ext>
              </a:extLst>
            </p:cNvPr>
            <p:cNvSpPr txBox="1"/>
            <p:nvPr/>
          </p:nvSpPr>
          <p:spPr>
            <a:xfrm>
              <a:off x="6259582" y="4530575"/>
              <a:ext cx="9749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output tape</a:t>
              </a:r>
            </a:p>
            <a:p>
              <a:r>
                <a:rPr lang="en-US" sz="1200" dirty="0"/>
                <a:t>(write-only)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63FC552-91FE-4F4D-85FC-F95579404412}"/>
                </a:ext>
              </a:extLst>
            </p:cNvPr>
            <p:cNvCxnSpPr>
              <a:cxnSpLocks/>
            </p:cNvCxnSpPr>
            <p:nvPr/>
          </p:nvCxnSpPr>
          <p:spPr>
            <a:xfrm>
              <a:off x="2052162" y="3479981"/>
              <a:ext cx="1502411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2363B20-0058-4571-AD49-FE787B2D29D8}"/>
                </a:ext>
              </a:extLst>
            </p:cNvPr>
            <p:cNvCxnSpPr>
              <a:cxnSpLocks/>
            </p:cNvCxnSpPr>
            <p:nvPr/>
          </p:nvCxnSpPr>
          <p:spPr>
            <a:xfrm>
              <a:off x="2071212" y="3479981"/>
              <a:ext cx="0" cy="124226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61">
              <a:extLst>
                <a:ext uri="{FF2B5EF4-FFF2-40B4-BE49-F238E27FC236}">
                  <a16:creationId xmlns:a16="http://schemas.microsoft.com/office/drawing/2014/main" id="{2C6F9E4B-EE64-43E0-8674-CCD65C824E42}"/>
                </a:ext>
              </a:extLst>
            </p:cNvPr>
            <p:cNvCxnSpPr>
              <a:cxnSpLocks/>
            </p:cNvCxnSpPr>
            <p:nvPr/>
          </p:nvCxnSpPr>
          <p:spPr>
            <a:xfrm>
              <a:off x="2071212" y="4655246"/>
              <a:ext cx="0" cy="340607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3E106C7-884B-462F-816B-216A76A0CAD1}"/>
                </a:ext>
              </a:extLst>
            </p:cNvPr>
            <p:cNvSpPr/>
            <p:nvPr/>
          </p:nvSpPr>
          <p:spPr>
            <a:xfrm>
              <a:off x="1827302" y="2465721"/>
              <a:ext cx="4219248" cy="35253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1  1  1  1   . . . . . . . . . . . . . . .  1  1  1  1  1</a:t>
              </a:r>
              <a:endParaRPr lang="en-US" sz="1600" baseline="-25000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F5F9EB8-995C-498B-A6EE-48AD32D7DC21}"/>
                </a:ext>
              </a:extLst>
            </p:cNvPr>
            <p:cNvSpPr/>
            <p:nvPr/>
          </p:nvSpPr>
          <p:spPr>
            <a:xfrm>
              <a:off x="2856556" y="4161309"/>
              <a:ext cx="2129860" cy="35253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aseline="-25000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7819F67-1EB2-42F5-B13A-16D7C4EAA60D}"/>
                </a:ext>
              </a:extLst>
            </p:cNvPr>
            <p:cNvSpPr/>
            <p:nvPr/>
          </p:nvSpPr>
          <p:spPr>
            <a:xfrm>
              <a:off x="1895733" y="4995895"/>
              <a:ext cx="5494273" cy="2912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C</a:t>
              </a:r>
              <a:r>
                <a:rPr lang="en-US" sz="1600" baseline="-25000" dirty="0"/>
                <a:t>n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C9E181C-DF11-4142-82F0-640EF94CA4C3}"/>
                </a:ext>
              </a:extLst>
            </p:cNvPr>
            <p:cNvSpPr txBox="1"/>
            <p:nvPr/>
          </p:nvSpPr>
          <p:spPr>
            <a:xfrm>
              <a:off x="3760417" y="2158129"/>
              <a:ext cx="2712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0822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Uniform Circuit Families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 is  </a:t>
            </a:r>
            <a:r>
              <a:rPr lang="en-US" sz="2400" kern="0" dirty="0">
                <a:solidFill>
                  <a:srgbClr val="FFC000"/>
                </a:solidFill>
              </a:rPr>
              <a:t>(log-space) uniform </a:t>
            </a:r>
            <a:r>
              <a:rPr lang="en-US" sz="2400" kern="0" dirty="0"/>
              <a:t>if there is a O(log n)-space Turing machine M that on an input 1</a:t>
            </a:r>
            <a:r>
              <a:rPr lang="en-US" sz="2400" kern="0" baseline="30000" dirty="0"/>
              <a:t>n</a:t>
            </a:r>
            <a:r>
              <a:rPr lang="en-US" sz="2400" kern="0" dirty="0"/>
              <a:t>, constructs the circuit C</a:t>
            </a:r>
            <a:r>
              <a:rPr lang="en-US" sz="2400" kern="0" baseline="-25000" dirty="0"/>
              <a:t>n</a:t>
            </a:r>
            <a:r>
              <a:rPr lang="en-US" sz="2400" kern="0" dirty="0"/>
              <a:t>.  </a:t>
            </a:r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1EC745B8-F75C-4115-A274-899A480C0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4573" y="3278889"/>
            <a:ext cx="674682" cy="40011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M</a:t>
            </a:r>
          </a:p>
        </p:txBody>
      </p:sp>
      <p:cxnSp>
        <p:nvCxnSpPr>
          <p:cNvPr id="6" name="直接箭头连接符 61">
            <a:extLst>
              <a:ext uri="{FF2B5EF4-FFF2-40B4-BE49-F238E27FC236}">
                <a16:creationId xmlns:a16="http://schemas.microsoft.com/office/drawing/2014/main" id="{25CE656D-1DA4-4A01-885A-E70EAEBB5B0F}"/>
              </a:ext>
            </a:extLst>
          </p:cNvPr>
          <p:cNvCxnSpPr>
            <a:cxnSpLocks/>
          </p:cNvCxnSpPr>
          <p:nvPr/>
        </p:nvCxnSpPr>
        <p:spPr>
          <a:xfrm>
            <a:off x="3084220" y="3825338"/>
            <a:ext cx="0" cy="34060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9">
            <a:extLst>
              <a:ext uri="{FF2B5EF4-FFF2-40B4-BE49-F238E27FC236}">
                <a16:creationId xmlns:a16="http://schemas.microsoft.com/office/drawing/2014/main" id="{2C639AE8-176D-442B-8BC5-450885A950C7}"/>
              </a:ext>
            </a:extLst>
          </p:cNvPr>
          <p:cNvCxnSpPr>
            <a:cxnSpLocks/>
          </p:cNvCxnSpPr>
          <p:nvPr/>
        </p:nvCxnSpPr>
        <p:spPr>
          <a:xfrm flipV="1">
            <a:off x="2071212" y="2782001"/>
            <a:ext cx="0" cy="32181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9C737EC-956C-4031-816F-45573251C3B4}"/>
              </a:ext>
            </a:extLst>
          </p:cNvPr>
          <p:cNvCxnSpPr>
            <a:cxnSpLocks/>
          </p:cNvCxnSpPr>
          <p:nvPr/>
        </p:nvCxnSpPr>
        <p:spPr>
          <a:xfrm>
            <a:off x="2052162" y="3091913"/>
            <a:ext cx="186932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AC764D6-5AB8-4701-A243-F6275B40B13F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3891914" y="3091913"/>
            <a:ext cx="0" cy="18697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CC117A0-62D6-483E-810A-5EC3D25EAEDB}"/>
              </a:ext>
            </a:extLst>
          </p:cNvPr>
          <p:cNvCxnSpPr>
            <a:cxnSpLocks/>
          </p:cNvCxnSpPr>
          <p:nvPr/>
        </p:nvCxnSpPr>
        <p:spPr>
          <a:xfrm>
            <a:off x="3071338" y="3834863"/>
            <a:ext cx="85014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B29C11D-BCEC-4584-A0FE-B8ACE1887D7E}"/>
              </a:ext>
            </a:extLst>
          </p:cNvPr>
          <p:cNvCxnSpPr>
            <a:cxnSpLocks/>
          </p:cNvCxnSpPr>
          <p:nvPr/>
        </p:nvCxnSpPr>
        <p:spPr>
          <a:xfrm>
            <a:off x="3921485" y="3662474"/>
            <a:ext cx="0" cy="1819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9629A22-728C-4968-B8FB-CCA381ABC966}"/>
              </a:ext>
            </a:extLst>
          </p:cNvPr>
          <p:cNvSpPr txBox="1"/>
          <p:nvPr/>
        </p:nvSpPr>
        <p:spPr>
          <a:xfrm>
            <a:off x="3396043" y="4485969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O(log n)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153050A-78D5-4292-9029-DFDABF05C724}"/>
              </a:ext>
            </a:extLst>
          </p:cNvPr>
          <p:cNvCxnSpPr>
            <a:cxnSpLocks/>
          </p:cNvCxnSpPr>
          <p:nvPr/>
        </p:nvCxnSpPr>
        <p:spPr>
          <a:xfrm>
            <a:off x="4070725" y="2295509"/>
            <a:ext cx="194494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5046D7C-8F6E-40DF-A40C-A5AE4C0865BD}"/>
              </a:ext>
            </a:extLst>
          </p:cNvPr>
          <p:cNvCxnSpPr>
            <a:cxnSpLocks/>
          </p:cNvCxnSpPr>
          <p:nvPr/>
        </p:nvCxnSpPr>
        <p:spPr>
          <a:xfrm flipH="1">
            <a:off x="1827302" y="2294723"/>
            <a:ext cx="190979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5A2CCE9-C3AF-44FC-9EFE-49F0C46C2E2A}"/>
              </a:ext>
            </a:extLst>
          </p:cNvPr>
          <p:cNvCxnSpPr>
            <a:cxnSpLocks/>
          </p:cNvCxnSpPr>
          <p:nvPr/>
        </p:nvCxnSpPr>
        <p:spPr>
          <a:xfrm>
            <a:off x="4299324" y="4655246"/>
            <a:ext cx="6870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CF50D3B-250E-41EE-8B75-1B4E0366F1F3}"/>
              </a:ext>
            </a:extLst>
          </p:cNvPr>
          <p:cNvCxnSpPr>
            <a:cxnSpLocks/>
          </p:cNvCxnSpPr>
          <p:nvPr/>
        </p:nvCxnSpPr>
        <p:spPr>
          <a:xfrm flipH="1">
            <a:off x="2856556" y="4655246"/>
            <a:ext cx="5505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5532BD0-6799-45AB-A013-7D13F387C21F}"/>
              </a:ext>
            </a:extLst>
          </p:cNvPr>
          <p:cNvSpPr txBox="1"/>
          <p:nvPr/>
        </p:nvSpPr>
        <p:spPr>
          <a:xfrm>
            <a:off x="6069868" y="2377252"/>
            <a:ext cx="943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</a:t>
            </a:r>
          </a:p>
          <a:p>
            <a:r>
              <a:rPr lang="en-US" sz="1200" dirty="0"/>
              <a:t>(read-only)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0A245A0-9AF8-4F0C-87F8-E09A68BF3B00}"/>
              </a:ext>
            </a:extLst>
          </p:cNvPr>
          <p:cNvSpPr txBox="1"/>
          <p:nvPr/>
        </p:nvSpPr>
        <p:spPr>
          <a:xfrm>
            <a:off x="5043198" y="4117301"/>
            <a:ext cx="1003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work tape</a:t>
            </a:r>
          </a:p>
          <a:p>
            <a:r>
              <a:rPr lang="en-US" sz="1200" dirty="0"/>
              <a:t>(read/write)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801F7A-7311-46EB-B657-AC449060C449}"/>
              </a:ext>
            </a:extLst>
          </p:cNvPr>
          <p:cNvSpPr txBox="1"/>
          <p:nvPr/>
        </p:nvSpPr>
        <p:spPr>
          <a:xfrm>
            <a:off x="6259582" y="4530575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output tape</a:t>
            </a:r>
          </a:p>
          <a:p>
            <a:r>
              <a:rPr lang="en-US" sz="1200" dirty="0"/>
              <a:t>(write-only)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63FC552-91FE-4F4D-85FC-F95579404412}"/>
              </a:ext>
            </a:extLst>
          </p:cNvPr>
          <p:cNvCxnSpPr>
            <a:cxnSpLocks/>
          </p:cNvCxnSpPr>
          <p:nvPr/>
        </p:nvCxnSpPr>
        <p:spPr>
          <a:xfrm>
            <a:off x="2052162" y="3479981"/>
            <a:ext cx="150241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2363B20-0058-4571-AD49-FE787B2D29D8}"/>
              </a:ext>
            </a:extLst>
          </p:cNvPr>
          <p:cNvCxnSpPr>
            <a:cxnSpLocks/>
          </p:cNvCxnSpPr>
          <p:nvPr/>
        </p:nvCxnSpPr>
        <p:spPr>
          <a:xfrm>
            <a:off x="2071212" y="3479981"/>
            <a:ext cx="0" cy="124226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61">
            <a:extLst>
              <a:ext uri="{FF2B5EF4-FFF2-40B4-BE49-F238E27FC236}">
                <a16:creationId xmlns:a16="http://schemas.microsoft.com/office/drawing/2014/main" id="{2C6F9E4B-EE64-43E0-8674-CCD65C824E42}"/>
              </a:ext>
            </a:extLst>
          </p:cNvPr>
          <p:cNvCxnSpPr>
            <a:cxnSpLocks/>
          </p:cNvCxnSpPr>
          <p:nvPr/>
        </p:nvCxnSpPr>
        <p:spPr>
          <a:xfrm>
            <a:off x="2071212" y="4655246"/>
            <a:ext cx="0" cy="34060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DF5F9EB8-995C-498B-A6EE-48AD32D7DC21}"/>
              </a:ext>
            </a:extLst>
          </p:cNvPr>
          <p:cNvSpPr/>
          <p:nvPr/>
        </p:nvSpPr>
        <p:spPr>
          <a:xfrm>
            <a:off x="2856556" y="4161309"/>
            <a:ext cx="2129860" cy="3525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aseline="-250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7819F67-1EB2-42F5-B13A-16D7C4EAA60D}"/>
              </a:ext>
            </a:extLst>
          </p:cNvPr>
          <p:cNvSpPr/>
          <p:nvPr/>
        </p:nvSpPr>
        <p:spPr>
          <a:xfrm>
            <a:off x="1895733" y="4995895"/>
            <a:ext cx="5494273" cy="2912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</a:t>
            </a:r>
            <a:r>
              <a:rPr lang="en-US" sz="1600" baseline="-25000" dirty="0"/>
              <a:t>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C9E181C-DF11-4142-82F0-640EF94CA4C3}"/>
              </a:ext>
            </a:extLst>
          </p:cNvPr>
          <p:cNvSpPr txBox="1"/>
          <p:nvPr/>
        </p:nvSpPr>
        <p:spPr>
          <a:xfrm>
            <a:off x="3760417" y="2158129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60E2B97-5F8C-4DE4-91EC-FF4757216DD8}"/>
              </a:ext>
            </a:extLst>
          </p:cNvPr>
          <p:cNvSpPr txBox="1">
            <a:spLocks/>
          </p:cNvSpPr>
          <p:nvPr/>
        </p:nvSpPr>
        <p:spPr bwMode="auto">
          <a:xfrm>
            <a:off x="871284" y="5550712"/>
            <a:ext cx="7474743" cy="432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M runs in polynomial time, so size(C</a:t>
            </a:r>
            <a:r>
              <a:rPr lang="en-US" sz="1800" kern="0" baseline="-25000" dirty="0"/>
              <a:t>n</a:t>
            </a:r>
            <a:r>
              <a:rPr lang="en-US" sz="1800" kern="0" dirty="0"/>
              <a:t>) is polynomial of n.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F3393-D3AC-4299-8C15-9F148BBDFFFA}"/>
              </a:ext>
            </a:extLst>
          </p:cNvPr>
          <p:cNvSpPr/>
          <p:nvPr/>
        </p:nvSpPr>
        <p:spPr>
          <a:xfrm>
            <a:off x="1827302" y="2465721"/>
            <a:ext cx="4219248" cy="3525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1  1  1  1   . . . . . . . . . . . . . . .  1  1  1  1  1</a:t>
            </a:r>
            <a:endParaRPr lang="en-US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5082837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Uniform Circuit Families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 is  </a:t>
            </a:r>
            <a:r>
              <a:rPr lang="en-US" sz="2400" kern="0" dirty="0">
                <a:solidFill>
                  <a:srgbClr val="FFC000"/>
                </a:solidFill>
              </a:rPr>
              <a:t>(log-space) uniform </a:t>
            </a:r>
            <a:r>
              <a:rPr lang="en-US" sz="2400" kern="0" dirty="0"/>
              <a:t>if there is a O(log n)-space Turing machine M that on an input 1</a:t>
            </a:r>
            <a:r>
              <a:rPr lang="en-US" sz="2400" kern="0" baseline="30000" dirty="0"/>
              <a:t>n</a:t>
            </a:r>
            <a:r>
              <a:rPr lang="en-US" sz="2400" kern="0" dirty="0"/>
              <a:t>, constructs the circuit C</a:t>
            </a:r>
            <a:r>
              <a:rPr lang="en-US" sz="2400" kern="0" baseline="-25000" dirty="0"/>
              <a:t>n</a:t>
            </a:r>
            <a:r>
              <a:rPr lang="en-US" sz="2400" kern="0" dirty="0"/>
              <a:t>. 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8B484C6-3296-466C-8597-3ADD8A37DA5A}"/>
              </a:ext>
            </a:extLst>
          </p:cNvPr>
          <p:cNvGrpSpPr/>
          <p:nvPr/>
        </p:nvGrpSpPr>
        <p:grpSpPr>
          <a:xfrm>
            <a:off x="1827302" y="2158129"/>
            <a:ext cx="5562704" cy="3129050"/>
            <a:chOff x="1827302" y="2158129"/>
            <a:chExt cx="5562704" cy="3129050"/>
          </a:xfrm>
        </p:grpSpPr>
        <p:sp>
          <p:nvSpPr>
            <p:cNvPr id="5" name="Text Box 6">
              <a:extLst>
                <a:ext uri="{FF2B5EF4-FFF2-40B4-BE49-F238E27FC236}">
                  <a16:creationId xmlns:a16="http://schemas.microsoft.com/office/drawing/2014/main" id="{1EC745B8-F75C-4115-A274-899A480C04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573" y="3278889"/>
              <a:ext cx="674682" cy="40011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2000" dirty="0">
                  <a:latin typeface="Comic Sans MS" charset="0"/>
                </a:rPr>
                <a:t>M</a:t>
              </a:r>
            </a:p>
          </p:txBody>
        </p:sp>
        <p:cxnSp>
          <p:nvCxnSpPr>
            <p:cNvPr id="6" name="直接箭头连接符 61">
              <a:extLst>
                <a:ext uri="{FF2B5EF4-FFF2-40B4-BE49-F238E27FC236}">
                  <a16:creationId xmlns:a16="http://schemas.microsoft.com/office/drawing/2014/main" id="{25CE656D-1DA4-4A01-885A-E70EAEBB5B0F}"/>
                </a:ext>
              </a:extLst>
            </p:cNvPr>
            <p:cNvCxnSpPr>
              <a:cxnSpLocks/>
            </p:cNvCxnSpPr>
            <p:nvPr/>
          </p:nvCxnSpPr>
          <p:spPr>
            <a:xfrm>
              <a:off x="3084220" y="3825338"/>
              <a:ext cx="0" cy="340607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箭头连接符 69">
              <a:extLst>
                <a:ext uri="{FF2B5EF4-FFF2-40B4-BE49-F238E27FC236}">
                  <a16:creationId xmlns:a16="http://schemas.microsoft.com/office/drawing/2014/main" id="{2C639AE8-176D-442B-8BC5-450885A950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71212" y="2782001"/>
              <a:ext cx="0" cy="321813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9C737EC-956C-4031-816F-45573251C3B4}"/>
                </a:ext>
              </a:extLst>
            </p:cNvPr>
            <p:cNvCxnSpPr>
              <a:cxnSpLocks/>
            </p:cNvCxnSpPr>
            <p:nvPr/>
          </p:nvCxnSpPr>
          <p:spPr>
            <a:xfrm>
              <a:off x="2052162" y="3091913"/>
              <a:ext cx="1869323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AC764D6-5AB8-4701-A243-F6275B40B13F}"/>
                </a:ext>
              </a:extLst>
            </p:cNvPr>
            <p:cNvCxnSpPr>
              <a:cxnSpLocks/>
              <a:endCxn id="5" idx="0"/>
            </p:cNvCxnSpPr>
            <p:nvPr/>
          </p:nvCxnSpPr>
          <p:spPr>
            <a:xfrm>
              <a:off x="3891914" y="3091913"/>
              <a:ext cx="0" cy="18697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CC117A0-62D6-483E-810A-5EC3D25EAEDB}"/>
                </a:ext>
              </a:extLst>
            </p:cNvPr>
            <p:cNvCxnSpPr>
              <a:cxnSpLocks/>
            </p:cNvCxnSpPr>
            <p:nvPr/>
          </p:nvCxnSpPr>
          <p:spPr>
            <a:xfrm>
              <a:off x="3071338" y="3834863"/>
              <a:ext cx="85014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B29C11D-BCEC-4584-A0FE-B8ACE1887D7E}"/>
                </a:ext>
              </a:extLst>
            </p:cNvPr>
            <p:cNvCxnSpPr>
              <a:cxnSpLocks/>
            </p:cNvCxnSpPr>
            <p:nvPr/>
          </p:nvCxnSpPr>
          <p:spPr>
            <a:xfrm>
              <a:off x="3921485" y="3662474"/>
              <a:ext cx="0" cy="18191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9629A22-728C-4968-B8FB-CCA381ABC966}"/>
                </a:ext>
              </a:extLst>
            </p:cNvPr>
            <p:cNvSpPr txBox="1"/>
            <p:nvPr/>
          </p:nvSpPr>
          <p:spPr>
            <a:xfrm>
              <a:off x="3396043" y="4485969"/>
              <a:ext cx="9380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O(log n)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0153050A-78D5-4292-9029-DFDABF05C724}"/>
                </a:ext>
              </a:extLst>
            </p:cNvPr>
            <p:cNvCxnSpPr>
              <a:cxnSpLocks/>
            </p:cNvCxnSpPr>
            <p:nvPr/>
          </p:nvCxnSpPr>
          <p:spPr>
            <a:xfrm>
              <a:off x="4070725" y="2295509"/>
              <a:ext cx="194494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5046D7C-8F6E-40DF-A40C-A5AE4C0865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27302" y="2294723"/>
              <a:ext cx="19097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5A2CCE9-C3AF-44FC-9EFE-49F0C46C2E2A}"/>
                </a:ext>
              </a:extLst>
            </p:cNvPr>
            <p:cNvCxnSpPr>
              <a:cxnSpLocks/>
            </p:cNvCxnSpPr>
            <p:nvPr/>
          </p:nvCxnSpPr>
          <p:spPr>
            <a:xfrm>
              <a:off x="4299324" y="4655246"/>
              <a:ext cx="68709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CF50D3B-250E-41EE-8B75-1B4E0366F1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56556" y="4655246"/>
              <a:ext cx="55057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5532BD0-6799-45AB-A013-7D13F387C21F}"/>
                </a:ext>
              </a:extLst>
            </p:cNvPr>
            <p:cNvSpPr txBox="1"/>
            <p:nvPr/>
          </p:nvSpPr>
          <p:spPr>
            <a:xfrm>
              <a:off x="6069868" y="2377252"/>
              <a:ext cx="9437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input tape</a:t>
              </a:r>
            </a:p>
            <a:p>
              <a:r>
                <a:rPr lang="en-US" sz="1200" dirty="0"/>
                <a:t>(read-only)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0A245A0-9AF8-4F0C-87F8-E09A68BF3B00}"/>
                </a:ext>
              </a:extLst>
            </p:cNvPr>
            <p:cNvSpPr txBox="1"/>
            <p:nvPr/>
          </p:nvSpPr>
          <p:spPr>
            <a:xfrm>
              <a:off x="5043198" y="4117301"/>
              <a:ext cx="10033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work tape</a:t>
              </a:r>
            </a:p>
            <a:p>
              <a:r>
                <a:rPr lang="en-US" sz="1200" dirty="0"/>
                <a:t>(read/write)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5801F7A-7311-46EB-B657-AC449060C449}"/>
                </a:ext>
              </a:extLst>
            </p:cNvPr>
            <p:cNvSpPr txBox="1"/>
            <p:nvPr/>
          </p:nvSpPr>
          <p:spPr>
            <a:xfrm>
              <a:off x="6259582" y="4530575"/>
              <a:ext cx="9749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output tape</a:t>
              </a:r>
            </a:p>
            <a:p>
              <a:r>
                <a:rPr lang="en-US" sz="1200" dirty="0"/>
                <a:t>(write-only)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63FC552-91FE-4F4D-85FC-F95579404412}"/>
                </a:ext>
              </a:extLst>
            </p:cNvPr>
            <p:cNvCxnSpPr>
              <a:cxnSpLocks/>
            </p:cNvCxnSpPr>
            <p:nvPr/>
          </p:nvCxnSpPr>
          <p:spPr>
            <a:xfrm>
              <a:off x="2052162" y="3479981"/>
              <a:ext cx="1502411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2363B20-0058-4571-AD49-FE787B2D29D8}"/>
                </a:ext>
              </a:extLst>
            </p:cNvPr>
            <p:cNvCxnSpPr>
              <a:cxnSpLocks/>
            </p:cNvCxnSpPr>
            <p:nvPr/>
          </p:nvCxnSpPr>
          <p:spPr>
            <a:xfrm>
              <a:off x="2071212" y="3479981"/>
              <a:ext cx="0" cy="124226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61">
              <a:extLst>
                <a:ext uri="{FF2B5EF4-FFF2-40B4-BE49-F238E27FC236}">
                  <a16:creationId xmlns:a16="http://schemas.microsoft.com/office/drawing/2014/main" id="{2C6F9E4B-EE64-43E0-8674-CCD65C824E42}"/>
                </a:ext>
              </a:extLst>
            </p:cNvPr>
            <p:cNvCxnSpPr>
              <a:cxnSpLocks/>
            </p:cNvCxnSpPr>
            <p:nvPr/>
          </p:nvCxnSpPr>
          <p:spPr>
            <a:xfrm>
              <a:off x="2071212" y="4655246"/>
              <a:ext cx="0" cy="340607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F5F9EB8-995C-498B-A6EE-48AD32D7DC21}"/>
                </a:ext>
              </a:extLst>
            </p:cNvPr>
            <p:cNvSpPr/>
            <p:nvPr/>
          </p:nvSpPr>
          <p:spPr>
            <a:xfrm>
              <a:off x="2856556" y="4161309"/>
              <a:ext cx="2129860" cy="35253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aseline="-25000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7819F67-1EB2-42F5-B13A-16D7C4EAA60D}"/>
                </a:ext>
              </a:extLst>
            </p:cNvPr>
            <p:cNvSpPr/>
            <p:nvPr/>
          </p:nvSpPr>
          <p:spPr>
            <a:xfrm>
              <a:off x="1895733" y="4995895"/>
              <a:ext cx="5494273" cy="2912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C</a:t>
              </a:r>
              <a:r>
                <a:rPr lang="en-US" sz="1600" baseline="-25000" dirty="0"/>
                <a:t>n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C9E181C-DF11-4142-82F0-640EF94CA4C3}"/>
                </a:ext>
              </a:extLst>
            </p:cNvPr>
            <p:cNvSpPr txBox="1"/>
            <p:nvPr/>
          </p:nvSpPr>
          <p:spPr>
            <a:xfrm>
              <a:off x="3760417" y="2158129"/>
              <a:ext cx="2712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n</a:t>
              </a:r>
            </a:p>
          </p:txBody>
        </p:sp>
      </p:grp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7B003BB-0129-474C-BEA4-C05025C25967}"/>
              </a:ext>
            </a:extLst>
          </p:cNvPr>
          <p:cNvSpPr txBox="1">
            <a:spLocks/>
          </p:cNvSpPr>
          <p:nvPr/>
        </p:nvSpPr>
        <p:spPr bwMode="auto">
          <a:xfrm>
            <a:off x="871284" y="5550712"/>
            <a:ext cx="7474743" cy="432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M runs in polynomial time, so size(C</a:t>
            </a:r>
            <a:r>
              <a:rPr lang="en-US" sz="1800" kern="0" baseline="-25000" dirty="0"/>
              <a:t>n</a:t>
            </a:r>
            <a:r>
              <a:rPr lang="en-US" sz="1800" kern="0" dirty="0"/>
              <a:t>) is polynomial of n.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532CF945-AECF-458B-9418-6812F9012756}"/>
              </a:ext>
            </a:extLst>
          </p:cNvPr>
          <p:cNvSpPr txBox="1">
            <a:spLocks/>
          </p:cNvSpPr>
          <p:nvPr/>
        </p:nvSpPr>
        <p:spPr bwMode="auto">
          <a:xfrm>
            <a:off x="871283" y="6025676"/>
            <a:ext cx="7474743" cy="402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Encoding of C</a:t>
            </a:r>
            <a:r>
              <a:rPr lang="en-US" sz="1800" kern="0" baseline="-25000" dirty="0"/>
              <a:t>n</a:t>
            </a:r>
            <a:r>
              <a:rPr lang="en-US" sz="1800" kern="0" dirty="0"/>
              <a:t> = {g</a:t>
            </a:r>
            <a:r>
              <a:rPr lang="en-US" sz="1800" kern="0" baseline="-25000" dirty="0"/>
              <a:t>1</a:t>
            </a:r>
            <a:r>
              <a:rPr lang="en-US" sz="1800" kern="0" dirty="0"/>
              <a:t>, g</a:t>
            </a:r>
            <a:r>
              <a:rPr lang="en-US" sz="1800" kern="0" baseline="-25000" dirty="0"/>
              <a:t>2</a:t>
            </a:r>
            <a:r>
              <a:rPr lang="en-US" sz="1800" kern="0" dirty="0"/>
              <a:t>, …, g</a:t>
            </a:r>
            <a:r>
              <a:rPr lang="en-US" sz="1800" kern="0" baseline="-25000" dirty="0"/>
              <a:t>m</a:t>
            </a:r>
            <a:r>
              <a:rPr lang="en-US" sz="1800" kern="0" dirty="0"/>
              <a:t>}, where </a:t>
            </a:r>
            <a:r>
              <a:rPr lang="en-US" sz="1800" kern="0" dirty="0" err="1"/>
              <a:t>g</a:t>
            </a:r>
            <a:r>
              <a:rPr lang="en-US" sz="1800" kern="0" baseline="-25000" dirty="0" err="1"/>
              <a:t>h</a:t>
            </a:r>
            <a:r>
              <a:rPr lang="en-US" sz="1800" kern="0" dirty="0"/>
              <a:t> = (h, type, input</a:t>
            </a:r>
            <a:r>
              <a:rPr lang="en-US" sz="1800" kern="0" baseline="-25000" dirty="0"/>
              <a:t>1</a:t>
            </a:r>
            <a:r>
              <a:rPr lang="en-US" sz="1800" kern="0" dirty="0"/>
              <a:t>, input</a:t>
            </a:r>
            <a:r>
              <a:rPr lang="en-US" sz="1800" kern="0" baseline="-25000" dirty="0"/>
              <a:t>2</a:t>
            </a:r>
            <a:r>
              <a:rPr lang="en-US" sz="1800" kern="0" dirty="0"/>
              <a:t>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DF71B3F-102C-4F0F-B5C3-79751458DCCE}"/>
              </a:ext>
            </a:extLst>
          </p:cNvPr>
          <p:cNvSpPr/>
          <p:nvPr/>
        </p:nvSpPr>
        <p:spPr>
          <a:xfrm>
            <a:off x="1827302" y="2465721"/>
            <a:ext cx="4219248" cy="3525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1  1  1  1   . . . . . . . . . . . . . . .  1  1  1  1  1</a:t>
            </a:r>
            <a:endParaRPr lang="en-US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28471810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 Family to Turing Machine</a:t>
            </a:r>
          </a:p>
        </p:txBody>
      </p:sp>
    </p:spTree>
    <p:extLst>
      <p:ext uri="{BB962C8B-B14F-4D97-AF65-F5344CB8AC3E}">
        <p14:creationId xmlns:p14="http://schemas.microsoft.com/office/powerpoint/2010/main" val="1919838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 Family to Turing Machine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a language L is accepted by a uniform 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…}, then L is accepted by a det. poly-time Turing machine M (i.e.,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).  </a:t>
            </a:r>
          </a:p>
        </p:txBody>
      </p:sp>
    </p:spTree>
    <p:extLst>
      <p:ext uri="{BB962C8B-B14F-4D97-AF65-F5344CB8AC3E}">
        <p14:creationId xmlns:p14="http://schemas.microsoft.com/office/powerpoint/2010/main" val="28417866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 Family to Turing Machine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a language L is accepted by a uniform 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…}, then L is accepted by a det. poly-time Turing machine M (i.e.,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). 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B0109A8-2F48-4277-9931-71BA9462B8D5}"/>
              </a:ext>
            </a:extLst>
          </p:cNvPr>
          <p:cNvSpPr txBox="1">
            <a:spLocks/>
          </p:cNvSpPr>
          <p:nvPr/>
        </p:nvSpPr>
        <p:spPr bwMode="auto">
          <a:xfrm>
            <a:off x="590550" y="2216024"/>
            <a:ext cx="7905749" cy="47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Proof.</a:t>
            </a:r>
            <a:r>
              <a:rPr lang="en-US" sz="2400" kern="0" dirty="0"/>
              <a:t> M’: the Turing machine that on 1</a:t>
            </a:r>
            <a:r>
              <a:rPr lang="en-US" sz="2400" kern="0" baseline="30000" dirty="0"/>
              <a:t>n</a:t>
            </a:r>
            <a:r>
              <a:rPr lang="en-US" sz="2400" kern="0" dirty="0"/>
              <a:t> generates C</a:t>
            </a:r>
            <a:r>
              <a:rPr lang="en-US" sz="2400" kern="0" baseline="-25000" dirty="0"/>
              <a:t>n</a:t>
            </a:r>
            <a:r>
              <a:rPr lang="en-US" sz="2400" kern="0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984119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 Family to Turing Machine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a language L is accepted by a uniform 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…}, then L is accepted by a det. poly-time Turing machine M (i.e.,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). 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B0109A8-2F48-4277-9931-71BA9462B8D5}"/>
              </a:ext>
            </a:extLst>
          </p:cNvPr>
          <p:cNvSpPr txBox="1">
            <a:spLocks/>
          </p:cNvSpPr>
          <p:nvPr/>
        </p:nvSpPr>
        <p:spPr bwMode="auto">
          <a:xfrm>
            <a:off x="590550" y="2216024"/>
            <a:ext cx="7905749" cy="47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Proof.</a:t>
            </a:r>
            <a:r>
              <a:rPr lang="en-US" sz="2400" kern="0" dirty="0"/>
              <a:t> M’: the Turing machine that on 1</a:t>
            </a:r>
            <a:r>
              <a:rPr lang="en-US" sz="2400" kern="0" baseline="30000" dirty="0"/>
              <a:t>n</a:t>
            </a:r>
            <a:r>
              <a:rPr lang="en-US" sz="2400" kern="0" dirty="0"/>
              <a:t> generates C</a:t>
            </a:r>
            <a:r>
              <a:rPr lang="en-US" sz="2400" kern="0" baseline="-25000" dirty="0"/>
              <a:t>n</a:t>
            </a:r>
            <a:r>
              <a:rPr lang="en-US" sz="2400" kern="0" dirty="0"/>
              <a:t>. 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293CE27-544F-4283-B447-8ABE46DE768C}"/>
              </a:ext>
            </a:extLst>
          </p:cNvPr>
          <p:cNvSpPr txBox="1">
            <a:spLocks/>
          </p:cNvSpPr>
          <p:nvPr/>
        </p:nvSpPr>
        <p:spPr bwMode="auto">
          <a:xfrm>
            <a:off x="590550" y="2705100"/>
            <a:ext cx="7905749" cy="47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The Turing machine M works as follows: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3CAE900-D06E-4475-A703-AEDDE03FF9BF}"/>
              </a:ext>
            </a:extLst>
          </p:cNvPr>
          <p:cNvSpPr txBox="1">
            <a:spLocks/>
          </p:cNvSpPr>
          <p:nvPr/>
        </p:nvSpPr>
        <p:spPr bwMode="auto">
          <a:xfrm>
            <a:off x="590550" y="3184651"/>
            <a:ext cx="7905749" cy="1454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Input: x (of length n)</a:t>
            </a:r>
          </a:p>
          <a:p>
            <a:pPr marL="457200" indent="-457200">
              <a:buAutoNum type="arabicPeriod"/>
            </a:pPr>
            <a:r>
              <a:rPr lang="en-US" sz="2400" kern="0" dirty="0"/>
              <a:t>Simulate M’ on 1</a:t>
            </a:r>
            <a:r>
              <a:rPr lang="en-US" sz="2400" kern="0" baseline="30000" dirty="0"/>
              <a:t>n</a:t>
            </a:r>
            <a:r>
              <a:rPr lang="en-US" sz="2400" kern="0" dirty="0"/>
              <a:t> to generate the circuit C</a:t>
            </a:r>
            <a:r>
              <a:rPr lang="en-US" sz="2400" kern="0" baseline="-25000" dirty="0"/>
              <a:t>n</a:t>
            </a:r>
            <a:r>
              <a:rPr lang="en-US" sz="2400" kern="0" dirty="0"/>
              <a:t>; </a:t>
            </a:r>
          </a:p>
          <a:p>
            <a:pPr marL="457200" indent="-457200">
              <a:buAutoNum type="arabicPeriod"/>
            </a:pPr>
            <a:r>
              <a:rPr lang="en-US" sz="2400" kern="0" dirty="0"/>
              <a:t>Evaluate C</a:t>
            </a:r>
            <a:r>
              <a:rPr lang="en-US" sz="2400" kern="0" baseline="-25000" dirty="0"/>
              <a:t>n</a:t>
            </a:r>
            <a:r>
              <a:rPr lang="en-US" sz="2400" kern="0" dirty="0"/>
              <a:t> on x and accept if C</a:t>
            </a:r>
            <a:r>
              <a:rPr lang="en-US" sz="2400" kern="0" baseline="-25000" dirty="0"/>
              <a:t>n</a:t>
            </a:r>
            <a:r>
              <a:rPr lang="en-US" sz="2400" kern="0" dirty="0"/>
              <a:t>(x) = 1.</a:t>
            </a:r>
          </a:p>
        </p:txBody>
      </p:sp>
    </p:spTree>
    <p:extLst>
      <p:ext uri="{BB962C8B-B14F-4D97-AF65-F5344CB8AC3E}">
        <p14:creationId xmlns:p14="http://schemas.microsoft.com/office/powerpoint/2010/main" val="13904965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Circuit Family to Turing Machine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a language L is accepted by a uniform 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…}, then L is accepted by a det. poly-time Turing machine M (i.e.,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). 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B0109A8-2F48-4277-9931-71BA9462B8D5}"/>
              </a:ext>
            </a:extLst>
          </p:cNvPr>
          <p:cNvSpPr txBox="1">
            <a:spLocks/>
          </p:cNvSpPr>
          <p:nvPr/>
        </p:nvSpPr>
        <p:spPr bwMode="auto">
          <a:xfrm>
            <a:off x="590550" y="2216024"/>
            <a:ext cx="7905749" cy="47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Proof.</a:t>
            </a:r>
            <a:r>
              <a:rPr lang="en-US" sz="2400" kern="0" dirty="0"/>
              <a:t> M’: the Turing machine that on 1</a:t>
            </a:r>
            <a:r>
              <a:rPr lang="en-US" sz="2400" kern="0" baseline="30000" dirty="0"/>
              <a:t>n</a:t>
            </a:r>
            <a:r>
              <a:rPr lang="en-US" sz="2400" kern="0" dirty="0"/>
              <a:t> generates C</a:t>
            </a:r>
            <a:r>
              <a:rPr lang="en-US" sz="2400" kern="0" baseline="-25000" dirty="0"/>
              <a:t>n</a:t>
            </a:r>
            <a:r>
              <a:rPr lang="en-US" sz="2400" kern="0" dirty="0"/>
              <a:t>. 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293CE27-544F-4283-B447-8ABE46DE768C}"/>
              </a:ext>
            </a:extLst>
          </p:cNvPr>
          <p:cNvSpPr txBox="1">
            <a:spLocks/>
          </p:cNvSpPr>
          <p:nvPr/>
        </p:nvSpPr>
        <p:spPr bwMode="auto">
          <a:xfrm>
            <a:off x="590550" y="2705100"/>
            <a:ext cx="7905749" cy="47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The Turing machine M works as follows: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3CAE900-D06E-4475-A703-AEDDE03FF9BF}"/>
              </a:ext>
            </a:extLst>
          </p:cNvPr>
          <p:cNvSpPr txBox="1">
            <a:spLocks/>
          </p:cNvSpPr>
          <p:nvPr/>
        </p:nvSpPr>
        <p:spPr bwMode="auto">
          <a:xfrm>
            <a:off x="590550" y="3184651"/>
            <a:ext cx="7905749" cy="1454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Input: x (of length n)</a:t>
            </a:r>
          </a:p>
          <a:p>
            <a:pPr marL="457200" indent="-457200">
              <a:buAutoNum type="arabicPeriod"/>
            </a:pPr>
            <a:r>
              <a:rPr lang="en-US" sz="2400" kern="0" dirty="0"/>
              <a:t>Simulate M’ on 1</a:t>
            </a:r>
            <a:r>
              <a:rPr lang="en-US" sz="2400" kern="0" baseline="30000" dirty="0"/>
              <a:t>n</a:t>
            </a:r>
            <a:r>
              <a:rPr lang="en-US" sz="2400" kern="0" dirty="0"/>
              <a:t> to generate the circuit C</a:t>
            </a:r>
            <a:r>
              <a:rPr lang="en-US" sz="2400" kern="0" baseline="-25000" dirty="0"/>
              <a:t>n</a:t>
            </a:r>
            <a:r>
              <a:rPr lang="en-US" sz="2400" kern="0" dirty="0"/>
              <a:t>; </a:t>
            </a:r>
          </a:p>
          <a:p>
            <a:pPr marL="457200" indent="-457200">
              <a:buAutoNum type="arabicPeriod"/>
            </a:pPr>
            <a:r>
              <a:rPr lang="en-US" sz="2400" kern="0" dirty="0"/>
              <a:t>Evaluate C</a:t>
            </a:r>
            <a:r>
              <a:rPr lang="en-US" sz="2400" kern="0" baseline="-25000" dirty="0"/>
              <a:t>n</a:t>
            </a:r>
            <a:r>
              <a:rPr lang="en-US" sz="2400" kern="0" dirty="0"/>
              <a:t> on x and accept if C</a:t>
            </a:r>
            <a:r>
              <a:rPr lang="en-US" sz="2400" kern="0" baseline="-25000" dirty="0"/>
              <a:t>n</a:t>
            </a:r>
            <a:r>
              <a:rPr lang="en-US" sz="2400" kern="0" dirty="0"/>
              <a:t>(x) = 1.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2AFAA10-CEE1-423C-AEB2-3D99F43B3B52}"/>
              </a:ext>
            </a:extLst>
          </p:cNvPr>
          <p:cNvSpPr txBox="1">
            <a:spLocks/>
          </p:cNvSpPr>
          <p:nvPr/>
        </p:nvSpPr>
        <p:spPr bwMode="auto">
          <a:xfrm>
            <a:off x="619125" y="4533900"/>
            <a:ext cx="7905749" cy="47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The Turing machine M runs in polynomial time.</a:t>
            </a:r>
          </a:p>
        </p:txBody>
      </p:sp>
    </p:spTree>
    <p:extLst>
      <p:ext uri="{BB962C8B-B14F-4D97-AF65-F5344CB8AC3E}">
        <p14:creationId xmlns:p14="http://schemas.microsoft.com/office/powerpoint/2010/main" val="2645768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</p:spTree>
    <p:extLst>
      <p:ext uri="{BB962C8B-B14F-4D97-AF65-F5344CB8AC3E}">
        <p14:creationId xmlns:p14="http://schemas.microsoft.com/office/powerpoint/2010/main" val="41328655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language L is accepted by a det. poly-time Turing machine M (i.e.,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), then L is accepted by a uniform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…}.</a:t>
            </a:r>
          </a:p>
        </p:txBody>
      </p:sp>
    </p:spTree>
    <p:extLst>
      <p:ext uri="{BB962C8B-B14F-4D97-AF65-F5344CB8AC3E}">
        <p14:creationId xmlns:p14="http://schemas.microsoft.com/office/powerpoint/2010/main" val="31663019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language L is accepted by a det. poly-time Turing machine M (i.e.,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), then L is accepted by a uniform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7441ECA-46A2-410A-BF58-95DBC48835F7}"/>
              </a:ext>
            </a:extLst>
          </p:cNvPr>
          <p:cNvSpPr txBox="1">
            <a:spLocks/>
          </p:cNvSpPr>
          <p:nvPr/>
        </p:nvSpPr>
        <p:spPr bwMode="auto">
          <a:xfrm>
            <a:off x="590551" y="2150857"/>
            <a:ext cx="7755476" cy="88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Proof.</a:t>
            </a:r>
            <a:r>
              <a:rPr lang="en-US" sz="2400" kern="0" dirty="0"/>
              <a:t> Construct a circuit C</a:t>
            </a:r>
            <a:r>
              <a:rPr lang="en-US" sz="2400" kern="0" baseline="-25000" dirty="0"/>
              <a:t>n</a:t>
            </a:r>
            <a:r>
              <a:rPr lang="en-US" sz="2400" kern="0" dirty="0"/>
              <a:t> that simulates the TM M on all inputs of length n. </a:t>
            </a:r>
          </a:p>
        </p:txBody>
      </p:sp>
    </p:spTree>
    <p:extLst>
      <p:ext uri="{BB962C8B-B14F-4D97-AF65-F5344CB8AC3E}">
        <p14:creationId xmlns:p14="http://schemas.microsoft.com/office/powerpoint/2010/main" val="1515546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language L is accepted by a det. poly-time Turing machine M (i.e.,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), then L is accepted by a uniform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7441ECA-46A2-410A-BF58-95DBC48835F7}"/>
              </a:ext>
            </a:extLst>
          </p:cNvPr>
          <p:cNvSpPr txBox="1">
            <a:spLocks/>
          </p:cNvSpPr>
          <p:nvPr/>
        </p:nvSpPr>
        <p:spPr bwMode="auto">
          <a:xfrm>
            <a:off x="590551" y="2150857"/>
            <a:ext cx="7755476" cy="88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Proof.</a:t>
            </a:r>
            <a:r>
              <a:rPr lang="en-US" sz="2400" kern="0" dirty="0"/>
              <a:t> Construct a circuit C</a:t>
            </a:r>
            <a:r>
              <a:rPr lang="en-US" sz="2400" kern="0" baseline="-25000" dirty="0"/>
              <a:t>n</a:t>
            </a:r>
            <a:r>
              <a:rPr lang="en-US" sz="2400" kern="0" dirty="0"/>
              <a:t> that simulates the TM M on all inputs of length n.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C95D2C5-626D-40A7-9E38-C894C03DC1D2}"/>
              </a:ext>
            </a:extLst>
          </p:cNvPr>
          <p:cNvSpPr txBox="1">
            <a:spLocks/>
          </p:cNvSpPr>
          <p:nvPr/>
        </p:nvSpPr>
        <p:spPr bwMode="auto">
          <a:xfrm>
            <a:off x="590551" y="2985190"/>
            <a:ext cx="7755476" cy="1663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000"/>
                </a:solidFill>
              </a:rPr>
              <a:t>Difficulty: </a:t>
            </a:r>
            <a:r>
              <a:rPr lang="en-US" sz="2400" kern="0" dirty="0"/>
              <a:t>a circuit C</a:t>
            </a:r>
            <a:r>
              <a:rPr lang="en-US" sz="2400" kern="0" baseline="-25000" dirty="0"/>
              <a:t>n</a:t>
            </a:r>
            <a:r>
              <a:rPr lang="en-US" sz="2400" kern="0" dirty="0"/>
              <a:t> is oblivious (its structure does not change for all inputs of length n), while a Turing machine is not oblivious: its tape-head movements may be different on different inputs of length n. </a:t>
            </a:r>
          </a:p>
        </p:txBody>
      </p:sp>
    </p:spTree>
    <p:extLst>
      <p:ext uri="{BB962C8B-B14F-4D97-AF65-F5344CB8AC3E}">
        <p14:creationId xmlns:p14="http://schemas.microsoft.com/office/powerpoint/2010/main" val="12616288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language L is accepted by a det. poly-time Turing machine M (i.e.,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), then L is accepted by a uniform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7441ECA-46A2-410A-BF58-95DBC48835F7}"/>
              </a:ext>
            </a:extLst>
          </p:cNvPr>
          <p:cNvSpPr txBox="1">
            <a:spLocks/>
          </p:cNvSpPr>
          <p:nvPr/>
        </p:nvSpPr>
        <p:spPr bwMode="auto">
          <a:xfrm>
            <a:off x="590551" y="2150857"/>
            <a:ext cx="7755476" cy="88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Proof.</a:t>
            </a:r>
            <a:r>
              <a:rPr lang="en-US" sz="2400" kern="0" dirty="0"/>
              <a:t> Construct a circuit C</a:t>
            </a:r>
            <a:r>
              <a:rPr lang="en-US" sz="2400" kern="0" baseline="-25000" dirty="0"/>
              <a:t>n</a:t>
            </a:r>
            <a:r>
              <a:rPr lang="en-US" sz="2400" kern="0" dirty="0"/>
              <a:t> that simulates the TM M on all inputs of length n.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C95D2C5-626D-40A7-9E38-C894C03DC1D2}"/>
              </a:ext>
            </a:extLst>
          </p:cNvPr>
          <p:cNvSpPr txBox="1">
            <a:spLocks/>
          </p:cNvSpPr>
          <p:nvPr/>
        </p:nvSpPr>
        <p:spPr bwMode="auto">
          <a:xfrm>
            <a:off x="590551" y="2985190"/>
            <a:ext cx="7755476" cy="1663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000"/>
                </a:solidFill>
              </a:rPr>
              <a:t>Difficulty: </a:t>
            </a:r>
            <a:r>
              <a:rPr lang="en-US" sz="2400" kern="0" dirty="0"/>
              <a:t>a circuit C</a:t>
            </a:r>
            <a:r>
              <a:rPr lang="en-US" sz="2400" kern="0" baseline="-25000" dirty="0"/>
              <a:t>n</a:t>
            </a:r>
            <a:r>
              <a:rPr lang="en-US" sz="2400" kern="0" dirty="0"/>
              <a:t> is oblivious (its structure does not change for all inputs of length n), while a Turing machine is not oblivious: its tape-head movements may be different on different inputs of length n.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AB88990-3BCF-4058-BB5B-758A500D7F3B}"/>
              </a:ext>
            </a:extLst>
          </p:cNvPr>
          <p:cNvSpPr txBox="1">
            <a:spLocks/>
          </p:cNvSpPr>
          <p:nvPr/>
        </p:nvSpPr>
        <p:spPr bwMode="auto">
          <a:xfrm>
            <a:off x="590551" y="4648199"/>
            <a:ext cx="7755476" cy="48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Thus, we first try to make the TM M oblivious. </a:t>
            </a:r>
          </a:p>
        </p:txBody>
      </p:sp>
    </p:spTree>
    <p:extLst>
      <p:ext uri="{BB962C8B-B14F-4D97-AF65-F5344CB8AC3E}">
        <p14:creationId xmlns:p14="http://schemas.microsoft.com/office/powerpoint/2010/main" val="33554021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language L is accepted by a det. poly-time Turing machine M (i.e.,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), then L is accepted by a uniform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7441ECA-46A2-410A-BF58-95DBC48835F7}"/>
              </a:ext>
            </a:extLst>
          </p:cNvPr>
          <p:cNvSpPr txBox="1">
            <a:spLocks/>
          </p:cNvSpPr>
          <p:nvPr/>
        </p:nvSpPr>
        <p:spPr bwMode="auto">
          <a:xfrm>
            <a:off x="590551" y="2150857"/>
            <a:ext cx="7755476" cy="88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Proof.</a:t>
            </a:r>
            <a:r>
              <a:rPr lang="en-US" sz="2400" kern="0" dirty="0"/>
              <a:t> Construct a circuit C</a:t>
            </a:r>
            <a:r>
              <a:rPr lang="en-US" sz="2400" kern="0" baseline="-25000" dirty="0"/>
              <a:t>n</a:t>
            </a:r>
            <a:r>
              <a:rPr lang="en-US" sz="2400" kern="0" dirty="0"/>
              <a:t> that simulates the TM M on all inputs of length n.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C95D2C5-626D-40A7-9E38-C894C03DC1D2}"/>
              </a:ext>
            </a:extLst>
          </p:cNvPr>
          <p:cNvSpPr txBox="1">
            <a:spLocks/>
          </p:cNvSpPr>
          <p:nvPr/>
        </p:nvSpPr>
        <p:spPr bwMode="auto">
          <a:xfrm>
            <a:off x="590551" y="2985190"/>
            <a:ext cx="7755476" cy="1663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000"/>
                </a:solidFill>
              </a:rPr>
              <a:t>Difficulty: </a:t>
            </a:r>
            <a:r>
              <a:rPr lang="en-US" sz="2400" kern="0" dirty="0"/>
              <a:t>a circuit C</a:t>
            </a:r>
            <a:r>
              <a:rPr lang="en-US" sz="2400" kern="0" baseline="-25000" dirty="0"/>
              <a:t>n</a:t>
            </a:r>
            <a:r>
              <a:rPr lang="en-US" sz="2400" kern="0" dirty="0"/>
              <a:t> is oblivious (its structure does not change for all inputs of length n), while a Turing machine is not oblivious: its tape-head movements may be different on different inputs of length n.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AB88990-3BCF-4058-BB5B-758A500D7F3B}"/>
              </a:ext>
            </a:extLst>
          </p:cNvPr>
          <p:cNvSpPr txBox="1">
            <a:spLocks/>
          </p:cNvSpPr>
          <p:nvPr/>
        </p:nvSpPr>
        <p:spPr bwMode="auto">
          <a:xfrm>
            <a:off x="590551" y="4648199"/>
            <a:ext cx="7755476" cy="48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Thus, we first try to make the TM M oblivious.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40ACA94-58A3-4494-9F8B-3C849A3504AA}"/>
              </a:ext>
            </a:extLst>
          </p:cNvPr>
          <p:cNvSpPr txBox="1">
            <a:spLocks/>
          </p:cNvSpPr>
          <p:nvPr/>
        </p:nvSpPr>
        <p:spPr bwMode="auto">
          <a:xfrm>
            <a:off x="590551" y="5277744"/>
            <a:ext cx="7755476" cy="89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3300"/>
                </a:solidFill>
              </a:rPr>
              <a:t>Definition.</a:t>
            </a:r>
            <a:r>
              <a:rPr lang="en-US" sz="2400" kern="0" dirty="0"/>
              <a:t> A TM M is </a:t>
            </a:r>
            <a:r>
              <a:rPr lang="en-US" sz="2400" kern="0" dirty="0">
                <a:solidFill>
                  <a:srgbClr val="FFC000"/>
                </a:solidFill>
              </a:rPr>
              <a:t>oblivious</a:t>
            </a:r>
            <a:r>
              <a:rPr lang="en-US" sz="2400" kern="0" dirty="0"/>
              <a:t> if on all inputs of the same length,  the tape-head of M moves the same way.</a:t>
            </a:r>
          </a:p>
        </p:txBody>
      </p:sp>
    </p:spTree>
    <p:extLst>
      <p:ext uri="{BB962C8B-B14F-4D97-AF65-F5344CB8AC3E}">
        <p14:creationId xmlns:p14="http://schemas.microsoft.com/office/powerpoint/2010/main" val="4362534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</p:spTree>
    <p:extLst>
      <p:ext uri="{BB962C8B-B14F-4D97-AF65-F5344CB8AC3E}">
        <p14:creationId xmlns:p14="http://schemas.microsoft.com/office/powerpoint/2010/main" val="15690926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0"/>
            <a:ext cx="7755476" cy="767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If language L is accepted by a det. poly-time TM M, then L is accepted by an oblivious det. poly-time TM M’. </a:t>
            </a:r>
          </a:p>
        </p:txBody>
      </p:sp>
    </p:spTree>
    <p:extLst>
      <p:ext uri="{BB962C8B-B14F-4D97-AF65-F5344CB8AC3E}">
        <p14:creationId xmlns:p14="http://schemas.microsoft.com/office/powerpoint/2010/main" val="23726008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0"/>
            <a:ext cx="7755476" cy="767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If language L is accepted by a det. poly-time TM M, then L is accepted by an oblivious det. poly-time TM M’.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C4C40E2-BD2C-404A-86DA-B15C5BC27065}"/>
              </a:ext>
            </a:extLst>
          </p:cNvPr>
          <p:cNvSpPr txBox="1">
            <a:spLocks/>
          </p:cNvSpPr>
          <p:nvPr/>
        </p:nvSpPr>
        <p:spPr bwMode="auto">
          <a:xfrm>
            <a:off x="590551" y="2362200"/>
            <a:ext cx="7755476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/>
              <a:t> The TM M’ repeatedly scans the entire used area in the tape, and extends the work space by one cell in each scan. Each scan simulates one step of M. </a:t>
            </a:r>
          </a:p>
        </p:txBody>
      </p:sp>
    </p:spTree>
    <p:extLst>
      <p:ext uri="{BB962C8B-B14F-4D97-AF65-F5344CB8AC3E}">
        <p14:creationId xmlns:p14="http://schemas.microsoft.com/office/powerpoint/2010/main" val="13514260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0"/>
            <a:ext cx="7755476" cy="767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If language L is accepted by a det. poly-time TM M, then L is accepted by an oblivious det. poly-time TM M’.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C4C40E2-BD2C-404A-86DA-B15C5BC27065}"/>
              </a:ext>
            </a:extLst>
          </p:cNvPr>
          <p:cNvSpPr txBox="1">
            <a:spLocks/>
          </p:cNvSpPr>
          <p:nvPr/>
        </p:nvSpPr>
        <p:spPr bwMode="auto">
          <a:xfrm>
            <a:off x="590551" y="2362200"/>
            <a:ext cx="7755476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/>
              <a:t> The TM M’ repeatedly scans the entire used area in the tape, and extends the work space by one cell in each scan. Each scan simulates one step of M. </a:t>
            </a:r>
          </a:p>
        </p:txBody>
      </p:sp>
      <p:sp>
        <p:nvSpPr>
          <p:cNvPr id="15" name="Text Box 6">
            <a:extLst>
              <a:ext uri="{FF2B5EF4-FFF2-40B4-BE49-F238E27FC236}">
                <a16:creationId xmlns:a16="http://schemas.microsoft.com/office/drawing/2014/main" id="{E24871D8-624A-47EF-B9C6-54CB4E56B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0049" y="6203970"/>
            <a:ext cx="674682" cy="40011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M</a:t>
            </a:r>
          </a:p>
        </p:txBody>
      </p:sp>
      <p:cxnSp>
        <p:nvCxnSpPr>
          <p:cNvPr id="17" name="直接箭头连接符 69">
            <a:extLst>
              <a:ext uri="{FF2B5EF4-FFF2-40B4-BE49-F238E27FC236}">
                <a16:creationId xmlns:a16="http://schemas.microsoft.com/office/drawing/2014/main" id="{0878B846-12FD-416B-A78F-5F053AAF652E}"/>
              </a:ext>
            </a:extLst>
          </p:cNvPr>
          <p:cNvCxnSpPr>
            <a:cxnSpLocks/>
          </p:cNvCxnSpPr>
          <p:nvPr/>
        </p:nvCxnSpPr>
        <p:spPr>
          <a:xfrm flipV="1">
            <a:off x="2057400" y="3845739"/>
            <a:ext cx="0" cy="218111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C97E23C-3014-43D9-AA5B-C629454365B9}"/>
              </a:ext>
            </a:extLst>
          </p:cNvPr>
          <p:cNvCxnSpPr>
            <a:cxnSpLocks/>
          </p:cNvCxnSpPr>
          <p:nvPr/>
        </p:nvCxnSpPr>
        <p:spPr>
          <a:xfrm>
            <a:off x="2047875" y="5998278"/>
            <a:ext cx="214046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F2939B0-89A4-4DEE-A939-5FF41F22F4D5}"/>
              </a:ext>
            </a:extLst>
          </p:cNvPr>
          <p:cNvCxnSpPr>
            <a:cxnSpLocks/>
          </p:cNvCxnSpPr>
          <p:nvPr/>
        </p:nvCxnSpPr>
        <p:spPr>
          <a:xfrm>
            <a:off x="4197865" y="5988419"/>
            <a:ext cx="0" cy="18697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61E65938-F17A-46DC-9AFE-20E082A5ED3E}"/>
              </a:ext>
            </a:extLst>
          </p:cNvPr>
          <p:cNvSpPr/>
          <p:nvPr/>
        </p:nvSpPr>
        <p:spPr>
          <a:xfrm>
            <a:off x="1980450" y="3604710"/>
            <a:ext cx="2275313" cy="241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endParaRPr lang="en-US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16685084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0"/>
            <a:ext cx="7755476" cy="767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If language L is accepted by a det. poly-time TM M, then L is accepted by an oblivious det. poly-time TM M’.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C4C40E2-BD2C-404A-86DA-B15C5BC27065}"/>
              </a:ext>
            </a:extLst>
          </p:cNvPr>
          <p:cNvSpPr txBox="1">
            <a:spLocks/>
          </p:cNvSpPr>
          <p:nvPr/>
        </p:nvSpPr>
        <p:spPr bwMode="auto">
          <a:xfrm>
            <a:off x="590551" y="2362200"/>
            <a:ext cx="7755476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/>
              <a:t> The TM M’ repeatedly scans the entire used area in the tape, and extends the work space by one cell in each scan. Each scan simulates one step of M. </a:t>
            </a:r>
          </a:p>
        </p:txBody>
      </p:sp>
      <p:sp>
        <p:nvSpPr>
          <p:cNvPr id="15" name="Text Box 6">
            <a:extLst>
              <a:ext uri="{FF2B5EF4-FFF2-40B4-BE49-F238E27FC236}">
                <a16:creationId xmlns:a16="http://schemas.microsoft.com/office/drawing/2014/main" id="{E24871D8-624A-47EF-B9C6-54CB4E56B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0049" y="6203970"/>
            <a:ext cx="674682" cy="40011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M</a:t>
            </a:r>
          </a:p>
        </p:txBody>
      </p:sp>
      <p:cxnSp>
        <p:nvCxnSpPr>
          <p:cNvPr id="17" name="直接箭头连接符 69">
            <a:extLst>
              <a:ext uri="{FF2B5EF4-FFF2-40B4-BE49-F238E27FC236}">
                <a16:creationId xmlns:a16="http://schemas.microsoft.com/office/drawing/2014/main" id="{0878B846-12FD-416B-A78F-5F053AAF652E}"/>
              </a:ext>
            </a:extLst>
          </p:cNvPr>
          <p:cNvCxnSpPr>
            <a:cxnSpLocks/>
          </p:cNvCxnSpPr>
          <p:nvPr/>
        </p:nvCxnSpPr>
        <p:spPr>
          <a:xfrm flipV="1">
            <a:off x="2057400" y="3845739"/>
            <a:ext cx="0" cy="218111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C97E23C-3014-43D9-AA5B-C629454365B9}"/>
              </a:ext>
            </a:extLst>
          </p:cNvPr>
          <p:cNvCxnSpPr>
            <a:cxnSpLocks/>
          </p:cNvCxnSpPr>
          <p:nvPr/>
        </p:nvCxnSpPr>
        <p:spPr>
          <a:xfrm>
            <a:off x="2047875" y="5998278"/>
            <a:ext cx="214046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F2939B0-89A4-4DEE-A939-5FF41F22F4D5}"/>
              </a:ext>
            </a:extLst>
          </p:cNvPr>
          <p:cNvCxnSpPr>
            <a:cxnSpLocks/>
          </p:cNvCxnSpPr>
          <p:nvPr/>
        </p:nvCxnSpPr>
        <p:spPr>
          <a:xfrm>
            <a:off x="4197865" y="5988419"/>
            <a:ext cx="0" cy="18697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61E65938-F17A-46DC-9AFE-20E082A5ED3E}"/>
              </a:ext>
            </a:extLst>
          </p:cNvPr>
          <p:cNvSpPr/>
          <p:nvPr/>
        </p:nvSpPr>
        <p:spPr>
          <a:xfrm>
            <a:off x="1980450" y="3604710"/>
            <a:ext cx="2275313" cy="241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endParaRPr lang="en-US" sz="1600" baseline="-25000" dirty="0"/>
          </a:p>
        </p:txBody>
      </p:sp>
      <p:sp>
        <p:nvSpPr>
          <p:cNvPr id="40" name="Text Box 6">
            <a:extLst>
              <a:ext uri="{FF2B5EF4-FFF2-40B4-BE49-F238E27FC236}">
                <a16:creationId xmlns:a16="http://schemas.microsoft.com/office/drawing/2014/main" id="{E1B9C73D-81DE-4EFE-8B09-28B93A5224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349" y="6175395"/>
            <a:ext cx="674682" cy="400110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M’</a:t>
            </a:r>
          </a:p>
        </p:txBody>
      </p:sp>
      <p:cxnSp>
        <p:nvCxnSpPr>
          <p:cNvPr id="44" name="直接箭头连接符 69">
            <a:extLst>
              <a:ext uri="{FF2B5EF4-FFF2-40B4-BE49-F238E27FC236}">
                <a16:creationId xmlns:a16="http://schemas.microsoft.com/office/drawing/2014/main" id="{0444AB09-E782-4D0A-93BB-9EF7408E8AAE}"/>
              </a:ext>
            </a:extLst>
          </p:cNvPr>
          <p:cNvCxnSpPr>
            <a:cxnSpLocks/>
          </p:cNvCxnSpPr>
          <p:nvPr/>
        </p:nvCxnSpPr>
        <p:spPr>
          <a:xfrm flipV="1">
            <a:off x="6226690" y="5892116"/>
            <a:ext cx="0" cy="2832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43407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0"/>
            <a:ext cx="7755476" cy="767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If language L is accepted by a det. poly-time TM M, then L is accepted by an oblivious det. poly-time TM M’.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C4C40E2-BD2C-404A-86DA-B15C5BC27065}"/>
              </a:ext>
            </a:extLst>
          </p:cNvPr>
          <p:cNvSpPr txBox="1">
            <a:spLocks/>
          </p:cNvSpPr>
          <p:nvPr/>
        </p:nvSpPr>
        <p:spPr bwMode="auto">
          <a:xfrm>
            <a:off x="590551" y="2362200"/>
            <a:ext cx="7755476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/>
              <a:t> The TM M’ repeatedly scans the entire used area in the tape, and extends the work space by one cell in each scan. Each scan simulates one step of M. </a:t>
            </a:r>
          </a:p>
        </p:txBody>
      </p:sp>
      <p:sp>
        <p:nvSpPr>
          <p:cNvPr id="15" name="Text Box 6">
            <a:extLst>
              <a:ext uri="{FF2B5EF4-FFF2-40B4-BE49-F238E27FC236}">
                <a16:creationId xmlns:a16="http://schemas.microsoft.com/office/drawing/2014/main" id="{E24871D8-624A-47EF-B9C6-54CB4E56B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0049" y="6203970"/>
            <a:ext cx="674682" cy="40011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M</a:t>
            </a:r>
          </a:p>
        </p:txBody>
      </p:sp>
      <p:cxnSp>
        <p:nvCxnSpPr>
          <p:cNvPr id="17" name="直接箭头连接符 69">
            <a:extLst>
              <a:ext uri="{FF2B5EF4-FFF2-40B4-BE49-F238E27FC236}">
                <a16:creationId xmlns:a16="http://schemas.microsoft.com/office/drawing/2014/main" id="{0878B846-12FD-416B-A78F-5F053AAF652E}"/>
              </a:ext>
            </a:extLst>
          </p:cNvPr>
          <p:cNvCxnSpPr>
            <a:cxnSpLocks/>
          </p:cNvCxnSpPr>
          <p:nvPr/>
        </p:nvCxnSpPr>
        <p:spPr>
          <a:xfrm flipV="1">
            <a:off x="2057400" y="3845739"/>
            <a:ext cx="0" cy="218111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C97E23C-3014-43D9-AA5B-C629454365B9}"/>
              </a:ext>
            </a:extLst>
          </p:cNvPr>
          <p:cNvCxnSpPr>
            <a:cxnSpLocks/>
          </p:cNvCxnSpPr>
          <p:nvPr/>
        </p:nvCxnSpPr>
        <p:spPr>
          <a:xfrm>
            <a:off x="2047875" y="5998278"/>
            <a:ext cx="214046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F2939B0-89A4-4DEE-A939-5FF41F22F4D5}"/>
              </a:ext>
            </a:extLst>
          </p:cNvPr>
          <p:cNvCxnSpPr>
            <a:cxnSpLocks/>
          </p:cNvCxnSpPr>
          <p:nvPr/>
        </p:nvCxnSpPr>
        <p:spPr>
          <a:xfrm>
            <a:off x="4197865" y="5988419"/>
            <a:ext cx="0" cy="18697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61E65938-F17A-46DC-9AFE-20E082A5ED3E}"/>
              </a:ext>
            </a:extLst>
          </p:cNvPr>
          <p:cNvSpPr/>
          <p:nvPr/>
        </p:nvSpPr>
        <p:spPr>
          <a:xfrm>
            <a:off x="1980450" y="3604710"/>
            <a:ext cx="2275313" cy="241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endParaRPr lang="en-US" sz="1600" baseline="-25000" dirty="0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4B6B4C1-0E80-4474-8245-DEDBB6E251C2}"/>
              </a:ext>
            </a:extLst>
          </p:cNvPr>
          <p:cNvCxnSpPr>
            <a:cxnSpLocks/>
          </p:cNvCxnSpPr>
          <p:nvPr/>
        </p:nvCxnSpPr>
        <p:spPr>
          <a:xfrm>
            <a:off x="1980450" y="4074228"/>
            <a:ext cx="2487839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492F9A3E-05C6-4BDC-9166-FD4DD016762E}"/>
              </a:ext>
            </a:extLst>
          </p:cNvPr>
          <p:cNvCxnSpPr>
            <a:cxnSpLocks/>
          </p:cNvCxnSpPr>
          <p:nvPr/>
        </p:nvCxnSpPr>
        <p:spPr>
          <a:xfrm>
            <a:off x="4468289" y="4074228"/>
            <a:ext cx="0" cy="250122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1AC9EED-9C42-4BDE-B0D5-46751AE1EA6A}"/>
              </a:ext>
            </a:extLst>
          </p:cNvPr>
          <p:cNvCxnSpPr>
            <a:cxnSpLocks/>
          </p:cNvCxnSpPr>
          <p:nvPr/>
        </p:nvCxnSpPr>
        <p:spPr>
          <a:xfrm>
            <a:off x="1980450" y="4312353"/>
            <a:ext cx="2487839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E22D7A4-8DF9-4879-9A21-E6EDACD6FCC1}"/>
              </a:ext>
            </a:extLst>
          </p:cNvPr>
          <p:cNvCxnSpPr>
            <a:cxnSpLocks/>
          </p:cNvCxnSpPr>
          <p:nvPr/>
        </p:nvCxnSpPr>
        <p:spPr>
          <a:xfrm>
            <a:off x="1980450" y="4324350"/>
            <a:ext cx="0" cy="250122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FB553D0-8777-4F1A-B4C9-7526BAC410BB}"/>
              </a:ext>
            </a:extLst>
          </p:cNvPr>
          <p:cNvCxnSpPr>
            <a:cxnSpLocks/>
          </p:cNvCxnSpPr>
          <p:nvPr/>
        </p:nvCxnSpPr>
        <p:spPr>
          <a:xfrm>
            <a:off x="1980449" y="4574472"/>
            <a:ext cx="2782051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FA892130-AC63-4066-9450-CC0C75D89B5C}"/>
              </a:ext>
            </a:extLst>
          </p:cNvPr>
          <p:cNvCxnSpPr>
            <a:cxnSpLocks/>
          </p:cNvCxnSpPr>
          <p:nvPr/>
        </p:nvCxnSpPr>
        <p:spPr>
          <a:xfrm>
            <a:off x="4754039" y="4574472"/>
            <a:ext cx="0" cy="250122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5FA94F2-BB19-44C4-AB49-D24074C0ED36}"/>
              </a:ext>
            </a:extLst>
          </p:cNvPr>
          <p:cNvCxnSpPr>
            <a:cxnSpLocks/>
          </p:cNvCxnSpPr>
          <p:nvPr/>
        </p:nvCxnSpPr>
        <p:spPr>
          <a:xfrm>
            <a:off x="1980449" y="4824594"/>
            <a:ext cx="277359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5E6C8BF-E77D-429C-BCC8-F811516A2558}"/>
              </a:ext>
            </a:extLst>
          </p:cNvPr>
          <p:cNvCxnSpPr>
            <a:cxnSpLocks/>
          </p:cNvCxnSpPr>
          <p:nvPr/>
        </p:nvCxnSpPr>
        <p:spPr>
          <a:xfrm>
            <a:off x="1989224" y="4811235"/>
            <a:ext cx="0" cy="250122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CBEE1DA-4153-4B22-9B35-2266282F59EE}"/>
              </a:ext>
            </a:extLst>
          </p:cNvPr>
          <p:cNvCxnSpPr>
            <a:cxnSpLocks/>
          </p:cNvCxnSpPr>
          <p:nvPr/>
        </p:nvCxnSpPr>
        <p:spPr>
          <a:xfrm>
            <a:off x="1971988" y="5061357"/>
            <a:ext cx="3047687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7F021A54-77A0-46BB-BB8F-545D3E52C6FF}"/>
              </a:ext>
            </a:extLst>
          </p:cNvPr>
          <p:cNvCxnSpPr>
            <a:cxnSpLocks/>
          </p:cNvCxnSpPr>
          <p:nvPr/>
        </p:nvCxnSpPr>
        <p:spPr>
          <a:xfrm>
            <a:off x="5011214" y="5061357"/>
            <a:ext cx="0" cy="250122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B9AA0D3-D2BC-48A4-A973-9343BDC6202B}"/>
              </a:ext>
            </a:extLst>
          </p:cNvPr>
          <p:cNvCxnSpPr>
            <a:cxnSpLocks/>
          </p:cNvCxnSpPr>
          <p:nvPr/>
        </p:nvCxnSpPr>
        <p:spPr>
          <a:xfrm>
            <a:off x="1980449" y="5311479"/>
            <a:ext cx="3030765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54679A9-7EC7-4BB8-B014-C35FFC6DCFEF}"/>
              </a:ext>
            </a:extLst>
          </p:cNvPr>
          <p:cNvCxnSpPr>
            <a:cxnSpLocks/>
          </p:cNvCxnSpPr>
          <p:nvPr/>
        </p:nvCxnSpPr>
        <p:spPr>
          <a:xfrm>
            <a:off x="2006773" y="5311479"/>
            <a:ext cx="0" cy="250122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B213572-9E1F-4B29-A993-8BDB036F2D2B}"/>
              </a:ext>
            </a:extLst>
          </p:cNvPr>
          <p:cNvCxnSpPr>
            <a:cxnSpLocks/>
          </p:cNvCxnSpPr>
          <p:nvPr/>
        </p:nvCxnSpPr>
        <p:spPr>
          <a:xfrm>
            <a:off x="2006773" y="5561601"/>
            <a:ext cx="3260552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6">
            <a:extLst>
              <a:ext uri="{FF2B5EF4-FFF2-40B4-BE49-F238E27FC236}">
                <a16:creationId xmlns:a16="http://schemas.microsoft.com/office/drawing/2014/main" id="{D4B09C42-175A-40B7-A1AF-2EC93FCBE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349" y="6175395"/>
            <a:ext cx="674682" cy="400110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M’</a:t>
            </a:r>
          </a:p>
        </p:txBody>
      </p:sp>
      <p:cxnSp>
        <p:nvCxnSpPr>
          <p:cNvPr id="27" name="直接箭头连接符 69">
            <a:extLst>
              <a:ext uri="{FF2B5EF4-FFF2-40B4-BE49-F238E27FC236}">
                <a16:creationId xmlns:a16="http://schemas.microsoft.com/office/drawing/2014/main" id="{EA971380-6A18-4471-A917-5A98298F6628}"/>
              </a:ext>
            </a:extLst>
          </p:cNvPr>
          <p:cNvCxnSpPr>
            <a:cxnSpLocks/>
          </p:cNvCxnSpPr>
          <p:nvPr/>
        </p:nvCxnSpPr>
        <p:spPr>
          <a:xfrm flipV="1">
            <a:off x="6226690" y="5892116"/>
            <a:ext cx="0" cy="2832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AB3C95F-E3E3-427F-8831-20C11E0618AF}"/>
              </a:ext>
            </a:extLst>
          </p:cNvPr>
          <p:cNvSpPr txBox="1"/>
          <p:nvPr/>
        </p:nvSpPr>
        <p:spPr>
          <a:xfrm>
            <a:off x="5294112" y="5299194"/>
            <a:ext cx="1545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Trajectory of the </a:t>
            </a:r>
          </a:p>
          <a:p>
            <a:r>
              <a:rPr lang="en-US" sz="1400" dirty="0">
                <a:solidFill>
                  <a:srgbClr val="FF0000"/>
                </a:solidFill>
              </a:rPr>
              <a:t>tape head of M’</a:t>
            </a:r>
          </a:p>
        </p:txBody>
      </p:sp>
    </p:spTree>
    <p:extLst>
      <p:ext uri="{BB962C8B-B14F-4D97-AF65-F5344CB8AC3E}">
        <p14:creationId xmlns:p14="http://schemas.microsoft.com/office/powerpoint/2010/main" val="27568375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0"/>
            <a:ext cx="7755476" cy="767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If language L is accepted by a det. poly-time TM M, then L is accepted by an oblivious det. poly-time TM M’.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C4C40E2-BD2C-404A-86DA-B15C5BC27065}"/>
              </a:ext>
            </a:extLst>
          </p:cNvPr>
          <p:cNvSpPr txBox="1">
            <a:spLocks/>
          </p:cNvSpPr>
          <p:nvPr/>
        </p:nvSpPr>
        <p:spPr bwMode="auto">
          <a:xfrm>
            <a:off x="590551" y="2362200"/>
            <a:ext cx="7755476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/>
              <a:t> The TM M’ repeatedly scans the entire used area in the tape, and extends the work space by one cell in each scan. Each scan simulates one step of M.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77E3A18-A214-4984-A2F9-BF95F7C02406}"/>
              </a:ext>
            </a:extLst>
          </p:cNvPr>
          <p:cNvSpPr txBox="1"/>
          <p:nvPr/>
        </p:nvSpPr>
        <p:spPr>
          <a:xfrm>
            <a:off x="5773036" y="3745885"/>
            <a:ext cx="2800703" cy="120032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If M runs in time</a:t>
            </a:r>
          </a:p>
          <a:p>
            <a:r>
              <a:rPr lang="en-US" dirty="0"/>
              <a:t>T(n), then M’ runs</a:t>
            </a:r>
          </a:p>
          <a:p>
            <a:r>
              <a:rPr lang="en-US" dirty="0"/>
              <a:t>In time O((T(n))</a:t>
            </a:r>
            <a:r>
              <a:rPr lang="en-US" baseline="30000" dirty="0"/>
              <a:t>2</a:t>
            </a:r>
            <a:r>
              <a:rPr lang="en-US" dirty="0"/>
              <a:t>).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AFB23FD-7041-4F40-8214-42B8C198DD52}"/>
              </a:ext>
            </a:extLst>
          </p:cNvPr>
          <p:cNvGrpSpPr/>
          <p:nvPr/>
        </p:nvGrpSpPr>
        <p:grpSpPr>
          <a:xfrm>
            <a:off x="1971988" y="3604710"/>
            <a:ext cx="4867227" cy="2999370"/>
            <a:chOff x="1971988" y="3604710"/>
            <a:chExt cx="4867227" cy="2999370"/>
          </a:xfrm>
        </p:grpSpPr>
        <p:sp>
          <p:nvSpPr>
            <p:cNvPr id="15" name="Text Box 6">
              <a:extLst>
                <a:ext uri="{FF2B5EF4-FFF2-40B4-BE49-F238E27FC236}">
                  <a16:creationId xmlns:a16="http://schemas.microsoft.com/office/drawing/2014/main" id="{E24871D8-624A-47EF-B9C6-54CB4E56B0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0049" y="6203970"/>
              <a:ext cx="674682" cy="40011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2000" dirty="0">
                  <a:latin typeface="Comic Sans MS" charset="0"/>
                </a:rPr>
                <a:t>M</a:t>
              </a:r>
            </a:p>
          </p:txBody>
        </p:sp>
        <p:cxnSp>
          <p:nvCxnSpPr>
            <p:cNvPr id="17" name="直接箭头连接符 69">
              <a:extLst>
                <a:ext uri="{FF2B5EF4-FFF2-40B4-BE49-F238E27FC236}">
                  <a16:creationId xmlns:a16="http://schemas.microsoft.com/office/drawing/2014/main" id="{0878B846-12FD-416B-A78F-5F053AAF65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57400" y="3845739"/>
              <a:ext cx="0" cy="2181115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C97E23C-3014-43D9-AA5B-C629454365B9}"/>
                </a:ext>
              </a:extLst>
            </p:cNvPr>
            <p:cNvCxnSpPr>
              <a:cxnSpLocks/>
            </p:cNvCxnSpPr>
            <p:nvPr/>
          </p:nvCxnSpPr>
          <p:spPr>
            <a:xfrm>
              <a:off x="2047875" y="5998278"/>
              <a:ext cx="214046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F2939B0-89A4-4DEE-A939-5FF41F22F4D5}"/>
                </a:ext>
              </a:extLst>
            </p:cNvPr>
            <p:cNvCxnSpPr>
              <a:cxnSpLocks/>
            </p:cNvCxnSpPr>
            <p:nvPr/>
          </p:nvCxnSpPr>
          <p:spPr>
            <a:xfrm>
              <a:off x="4197865" y="5988419"/>
              <a:ext cx="0" cy="18697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1E65938-F17A-46DC-9AFE-20E082A5ED3E}"/>
                </a:ext>
              </a:extLst>
            </p:cNvPr>
            <p:cNvSpPr/>
            <p:nvPr/>
          </p:nvSpPr>
          <p:spPr>
            <a:xfrm>
              <a:off x="1980450" y="3604710"/>
              <a:ext cx="2275313" cy="24102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x</a:t>
              </a:r>
              <a:endParaRPr lang="en-US" sz="1600" baseline="-25000" dirty="0"/>
            </a:p>
          </p:txBody>
        </p:sp>
        <p:sp>
          <p:nvSpPr>
            <p:cNvPr id="40" name="Text Box 6">
              <a:extLst>
                <a:ext uri="{FF2B5EF4-FFF2-40B4-BE49-F238E27FC236}">
                  <a16:creationId xmlns:a16="http://schemas.microsoft.com/office/drawing/2014/main" id="{E1B9C73D-81DE-4EFE-8B09-28B93A5224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89349" y="6175395"/>
              <a:ext cx="674682" cy="400110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2000" dirty="0">
                  <a:latin typeface="Comic Sans MS" charset="0"/>
                </a:rPr>
                <a:t>M’</a:t>
              </a:r>
            </a:p>
          </p:txBody>
        </p:sp>
        <p:cxnSp>
          <p:nvCxnSpPr>
            <p:cNvPr id="44" name="直接箭头连接符 69">
              <a:extLst>
                <a:ext uri="{FF2B5EF4-FFF2-40B4-BE49-F238E27FC236}">
                  <a16:creationId xmlns:a16="http://schemas.microsoft.com/office/drawing/2014/main" id="{0444AB09-E782-4D0A-93BB-9EF7408E8A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26690" y="5892116"/>
              <a:ext cx="0" cy="28327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4B6B4C1-0E80-4474-8245-DEDBB6E251C2}"/>
                </a:ext>
              </a:extLst>
            </p:cNvPr>
            <p:cNvCxnSpPr>
              <a:cxnSpLocks/>
            </p:cNvCxnSpPr>
            <p:nvPr/>
          </p:nvCxnSpPr>
          <p:spPr>
            <a:xfrm>
              <a:off x="1980450" y="4074228"/>
              <a:ext cx="2487839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92F9A3E-05C6-4BDC-9166-FD4DD016762E}"/>
                </a:ext>
              </a:extLst>
            </p:cNvPr>
            <p:cNvCxnSpPr>
              <a:cxnSpLocks/>
            </p:cNvCxnSpPr>
            <p:nvPr/>
          </p:nvCxnSpPr>
          <p:spPr>
            <a:xfrm>
              <a:off x="4468289" y="4074228"/>
              <a:ext cx="0" cy="250122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1AC9EED-9C42-4BDE-B0D5-46751AE1EA6A}"/>
                </a:ext>
              </a:extLst>
            </p:cNvPr>
            <p:cNvCxnSpPr>
              <a:cxnSpLocks/>
            </p:cNvCxnSpPr>
            <p:nvPr/>
          </p:nvCxnSpPr>
          <p:spPr>
            <a:xfrm>
              <a:off x="1980450" y="4312353"/>
              <a:ext cx="2487839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1E22D7A4-8DF9-4879-9A21-E6EDACD6FCC1}"/>
                </a:ext>
              </a:extLst>
            </p:cNvPr>
            <p:cNvCxnSpPr>
              <a:cxnSpLocks/>
            </p:cNvCxnSpPr>
            <p:nvPr/>
          </p:nvCxnSpPr>
          <p:spPr>
            <a:xfrm>
              <a:off x="1980450" y="4324350"/>
              <a:ext cx="0" cy="250122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FB553D0-8777-4F1A-B4C9-7526BAC410BB}"/>
                </a:ext>
              </a:extLst>
            </p:cNvPr>
            <p:cNvCxnSpPr>
              <a:cxnSpLocks/>
            </p:cNvCxnSpPr>
            <p:nvPr/>
          </p:nvCxnSpPr>
          <p:spPr>
            <a:xfrm>
              <a:off x="1980449" y="4574472"/>
              <a:ext cx="2782051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FA892130-AC63-4066-9450-CC0C75D89B5C}"/>
                </a:ext>
              </a:extLst>
            </p:cNvPr>
            <p:cNvCxnSpPr>
              <a:cxnSpLocks/>
            </p:cNvCxnSpPr>
            <p:nvPr/>
          </p:nvCxnSpPr>
          <p:spPr>
            <a:xfrm>
              <a:off x="4754039" y="4574472"/>
              <a:ext cx="0" cy="250122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5FA94F2-BB19-44C4-AB49-D24074C0ED36}"/>
                </a:ext>
              </a:extLst>
            </p:cNvPr>
            <p:cNvCxnSpPr>
              <a:cxnSpLocks/>
            </p:cNvCxnSpPr>
            <p:nvPr/>
          </p:nvCxnSpPr>
          <p:spPr>
            <a:xfrm>
              <a:off x="1980449" y="4824594"/>
              <a:ext cx="277359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5E6C8BF-E77D-429C-BCC8-F811516A2558}"/>
                </a:ext>
              </a:extLst>
            </p:cNvPr>
            <p:cNvCxnSpPr>
              <a:cxnSpLocks/>
            </p:cNvCxnSpPr>
            <p:nvPr/>
          </p:nvCxnSpPr>
          <p:spPr>
            <a:xfrm>
              <a:off x="1989224" y="4811235"/>
              <a:ext cx="0" cy="250122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CBEE1DA-4153-4B22-9B35-2266282F59EE}"/>
                </a:ext>
              </a:extLst>
            </p:cNvPr>
            <p:cNvCxnSpPr>
              <a:cxnSpLocks/>
            </p:cNvCxnSpPr>
            <p:nvPr/>
          </p:nvCxnSpPr>
          <p:spPr>
            <a:xfrm>
              <a:off x="1971988" y="5061357"/>
              <a:ext cx="3047687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7F021A54-77A0-46BB-BB8F-545D3E52C6FF}"/>
                </a:ext>
              </a:extLst>
            </p:cNvPr>
            <p:cNvCxnSpPr>
              <a:cxnSpLocks/>
            </p:cNvCxnSpPr>
            <p:nvPr/>
          </p:nvCxnSpPr>
          <p:spPr>
            <a:xfrm>
              <a:off x="5011214" y="5061357"/>
              <a:ext cx="0" cy="250122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B9AA0D3-D2BC-48A4-A973-9343BDC6202B}"/>
                </a:ext>
              </a:extLst>
            </p:cNvPr>
            <p:cNvCxnSpPr>
              <a:cxnSpLocks/>
            </p:cNvCxnSpPr>
            <p:nvPr/>
          </p:nvCxnSpPr>
          <p:spPr>
            <a:xfrm>
              <a:off x="1980449" y="5311479"/>
              <a:ext cx="3030765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A54679A9-7EC7-4BB8-B014-C35FFC6DCFEF}"/>
                </a:ext>
              </a:extLst>
            </p:cNvPr>
            <p:cNvCxnSpPr>
              <a:cxnSpLocks/>
            </p:cNvCxnSpPr>
            <p:nvPr/>
          </p:nvCxnSpPr>
          <p:spPr>
            <a:xfrm>
              <a:off x="2006773" y="5311479"/>
              <a:ext cx="0" cy="250122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3B213572-9E1F-4B29-A993-8BDB036F2D2B}"/>
                </a:ext>
              </a:extLst>
            </p:cNvPr>
            <p:cNvCxnSpPr>
              <a:cxnSpLocks/>
            </p:cNvCxnSpPr>
            <p:nvPr/>
          </p:nvCxnSpPr>
          <p:spPr>
            <a:xfrm>
              <a:off x="2006773" y="5561601"/>
              <a:ext cx="3260552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D238C5D-C4B8-4EC3-B043-A584E4861E92}"/>
                </a:ext>
              </a:extLst>
            </p:cNvPr>
            <p:cNvSpPr txBox="1"/>
            <p:nvPr/>
          </p:nvSpPr>
          <p:spPr>
            <a:xfrm>
              <a:off x="5294112" y="5299194"/>
              <a:ext cx="15451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Trajectory of the </a:t>
              </a:r>
            </a:p>
            <a:p>
              <a:r>
                <a:rPr lang="en-US" sz="1400" dirty="0">
                  <a:solidFill>
                    <a:srgbClr val="FF0000"/>
                  </a:solidFill>
                </a:rPr>
                <a:t>tape head of M’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87658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1"/>
            <a:ext cx="4343399" cy="45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Simulating Oblivious TM by Circuit.</a:t>
            </a: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5963296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1"/>
            <a:ext cx="4343399" cy="45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Simulating Oblivious TM by Circuit.</a:t>
            </a:r>
            <a:endParaRPr lang="en-US" sz="2000" kern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347C41-EEFD-4F97-A493-45A94EBDBC93}"/>
              </a:ext>
            </a:extLst>
          </p:cNvPr>
          <p:cNvSpPr/>
          <p:nvPr/>
        </p:nvSpPr>
        <p:spPr>
          <a:xfrm>
            <a:off x="837450" y="2404560"/>
            <a:ext cx="4677523" cy="241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endParaRPr lang="en-US" sz="1600" baseline="-25000" dirty="0"/>
          </a:p>
        </p:txBody>
      </p:sp>
      <p:cxnSp>
        <p:nvCxnSpPr>
          <p:cNvPr id="15" name="直接箭头连接符 69">
            <a:extLst>
              <a:ext uri="{FF2B5EF4-FFF2-40B4-BE49-F238E27FC236}">
                <a16:creationId xmlns:a16="http://schemas.microsoft.com/office/drawing/2014/main" id="{5F74ADF3-B31F-4AB5-990D-7CD2858FBD44}"/>
              </a:ext>
            </a:extLst>
          </p:cNvPr>
          <p:cNvCxnSpPr>
            <a:cxnSpLocks/>
          </p:cNvCxnSpPr>
          <p:nvPr/>
        </p:nvCxnSpPr>
        <p:spPr>
          <a:xfrm flipV="1">
            <a:off x="3265163" y="5426111"/>
            <a:ext cx="0" cy="2832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39E3A4-89CA-4295-9CBC-54D5D0E38421}"/>
              </a:ext>
            </a:extLst>
          </p:cNvPr>
          <p:cNvCxnSpPr>
            <a:cxnSpLocks/>
          </p:cNvCxnSpPr>
          <p:nvPr/>
        </p:nvCxnSpPr>
        <p:spPr>
          <a:xfrm>
            <a:off x="837450" y="3159828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3B7A54-4928-41C9-B38C-0472866258FC}"/>
              </a:ext>
            </a:extLst>
          </p:cNvPr>
          <p:cNvCxnSpPr>
            <a:cxnSpLocks/>
          </p:cNvCxnSpPr>
          <p:nvPr/>
        </p:nvCxnSpPr>
        <p:spPr>
          <a:xfrm>
            <a:off x="6106589" y="3159828"/>
            <a:ext cx="8460" cy="885825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CAEBED-BDA1-478B-8A55-EA4E285387C4}"/>
              </a:ext>
            </a:extLst>
          </p:cNvPr>
          <p:cNvCxnSpPr>
            <a:cxnSpLocks/>
          </p:cNvCxnSpPr>
          <p:nvPr/>
        </p:nvCxnSpPr>
        <p:spPr>
          <a:xfrm>
            <a:off x="837450" y="4045653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F4595C39-4125-4FE4-9548-31838FD76282}"/>
              </a:ext>
            </a:extLst>
          </p:cNvPr>
          <p:cNvSpPr/>
          <p:nvPr/>
        </p:nvSpPr>
        <p:spPr>
          <a:xfrm>
            <a:off x="2609850" y="5713302"/>
            <a:ext cx="1352525" cy="801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M’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4AF3831-8003-4AC3-8BFD-0D66A653D43F}"/>
              </a:ext>
            </a:extLst>
          </p:cNvPr>
          <p:cNvCxnSpPr>
            <a:cxnSpLocks/>
          </p:cNvCxnSpPr>
          <p:nvPr/>
        </p:nvCxnSpPr>
        <p:spPr>
          <a:xfrm>
            <a:off x="3382134" y="2262760"/>
            <a:ext cx="21328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5FFDC6C-273C-46A8-ADDF-16CB5AF66C97}"/>
              </a:ext>
            </a:extLst>
          </p:cNvPr>
          <p:cNvCxnSpPr>
            <a:cxnSpLocks/>
          </p:cNvCxnSpPr>
          <p:nvPr/>
        </p:nvCxnSpPr>
        <p:spPr>
          <a:xfrm flipH="1" flipV="1">
            <a:off x="837451" y="2259058"/>
            <a:ext cx="2176976" cy="7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8218796-F12F-462B-9697-3940C981A369}"/>
              </a:ext>
            </a:extLst>
          </p:cNvPr>
          <p:cNvSpPr txBox="1"/>
          <p:nvPr/>
        </p:nvSpPr>
        <p:spPr>
          <a:xfrm>
            <a:off x="3098082" y="208915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n</a:t>
            </a:r>
            <a:endParaRPr lang="en-US" sz="1400" baseline="-250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3F8F525-4E1F-4E5A-840C-6D69548B024E}"/>
              </a:ext>
            </a:extLst>
          </p:cNvPr>
          <p:cNvGrpSpPr/>
          <p:nvPr/>
        </p:nvGrpSpPr>
        <p:grpSpPr>
          <a:xfrm>
            <a:off x="837450" y="4126797"/>
            <a:ext cx="5906250" cy="1114425"/>
            <a:chOff x="837450" y="4126797"/>
            <a:chExt cx="5906250" cy="1114425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3946400-D4AF-40CE-9996-EDCAAFE24189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5241222"/>
              <a:ext cx="5895661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CCFB0A5-600E-4553-A074-7A70B80BC5A1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4126797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1455FC6-CB96-4803-838E-523C34A789EA}"/>
                </a:ext>
              </a:extLst>
            </p:cNvPr>
            <p:cNvCxnSpPr>
              <a:cxnSpLocks/>
            </p:cNvCxnSpPr>
            <p:nvPr/>
          </p:nvCxnSpPr>
          <p:spPr>
            <a:xfrm>
              <a:off x="837450" y="5015094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400909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1"/>
            <a:ext cx="4343399" cy="45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Simulating Oblivious TM by Circuit.</a:t>
            </a:r>
            <a:endParaRPr lang="en-US" sz="2000" kern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347C41-EEFD-4F97-A493-45A94EBDBC93}"/>
              </a:ext>
            </a:extLst>
          </p:cNvPr>
          <p:cNvSpPr/>
          <p:nvPr/>
        </p:nvSpPr>
        <p:spPr>
          <a:xfrm>
            <a:off x="837450" y="2404560"/>
            <a:ext cx="4677523" cy="241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endParaRPr lang="en-US" sz="1600" baseline="-25000" dirty="0"/>
          </a:p>
        </p:txBody>
      </p:sp>
      <p:cxnSp>
        <p:nvCxnSpPr>
          <p:cNvPr id="15" name="直接箭头连接符 69">
            <a:extLst>
              <a:ext uri="{FF2B5EF4-FFF2-40B4-BE49-F238E27FC236}">
                <a16:creationId xmlns:a16="http://schemas.microsoft.com/office/drawing/2014/main" id="{5F74ADF3-B31F-4AB5-990D-7CD2858FBD44}"/>
              </a:ext>
            </a:extLst>
          </p:cNvPr>
          <p:cNvCxnSpPr>
            <a:cxnSpLocks/>
          </p:cNvCxnSpPr>
          <p:nvPr/>
        </p:nvCxnSpPr>
        <p:spPr>
          <a:xfrm flipV="1">
            <a:off x="3265163" y="5426111"/>
            <a:ext cx="0" cy="2832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39E3A4-89CA-4295-9CBC-54D5D0E38421}"/>
              </a:ext>
            </a:extLst>
          </p:cNvPr>
          <p:cNvCxnSpPr>
            <a:cxnSpLocks/>
          </p:cNvCxnSpPr>
          <p:nvPr/>
        </p:nvCxnSpPr>
        <p:spPr>
          <a:xfrm>
            <a:off x="837450" y="3159828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3B7A54-4928-41C9-B38C-0472866258FC}"/>
              </a:ext>
            </a:extLst>
          </p:cNvPr>
          <p:cNvCxnSpPr>
            <a:cxnSpLocks/>
          </p:cNvCxnSpPr>
          <p:nvPr/>
        </p:nvCxnSpPr>
        <p:spPr>
          <a:xfrm>
            <a:off x="6106589" y="3159828"/>
            <a:ext cx="8460" cy="885825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CAEBED-BDA1-478B-8A55-EA4E285387C4}"/>
              </a:ext>
            </a:extLst>
          </p:cNvPr>
          <p:cNvCxnSpPr>
            <a:cxnSpLocks/>
          </p:cNvCxnSpPr>
          <p:nvPr/>
        </p:nvCxnSpPr>
        <p:spPr>
          <a:xfrm>
            <a:off x="837450" y="4045653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A250116-C5C2-4EDA-AB2E-0DFC9C0EC8F8}"/>
              </a:ext>
            </a:extLst>
          </p:cNvPr>
          <p:cNvSpPr txBox="1"/>
          <p:nvPr/>
        </p:nvSpPr>
        <p:spPr>
          <a:xfrm>
            <a:off x="848039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1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4595C39-4125-4FE4-9548-31838FD76282}"/>
              </a:ext>
            </a:extLst>
          </p:cNvPr>
          <p:cNvSpPr/>
          <p:nvPr/>
        </p:nvSpPr>
        <p:spPr>
          <a:xfrm>
            <a:off x="2609850" y="5713302"/>
            <a:ext cx="1352525" cy="801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M’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BBEB63F-7441-4509-B983-D0CA8CDA9FB0}"/>
              </a:ext>
            </a:extLst>
          </p:cNvPr>
          <p:cNvSpPr txBox="1"/>
          <p:nvPr/>
        </p:nvSpPr>
        <p:spPr>
          <a:xfrm>
            <a:off x="517573" y="2962275"/>
            <a:ext cx="349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q</a:t>
            </a:r>
            <a:r>
              <a:rPr lang="en-US" sz="1400" baseline="-25000" dirty="0"/>
              <a:t>0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61F7FE6-F146-4829-8790-EB684BA31C5D}"/>
              </a:ext>
            </a:extLst>
          </p:cNvPr>
          <p:cNvCxnSpPr>
            <a:cxnSpLocks/>
          </p:cNvCxnSpPr>
          <p:nvPr/>
        </p:nvCxnSpPr>
        <p:spPr>
          <a:xfrm>
            <a:off x="3382134" y="2262760"/>
            <a:ext cx="21328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67531D4-2928-4DC5-9D37-78853F21A1E6}"/>
              </a:ext>
            </a:extLst>
          </p:cNvPr>
          <p:cNvCxnSpPr>
            <a:cxnSpLocks/>
          </p:cNvCxnSpPr>
          <p:nvPr/>
        </p:nvCxnSpPr>
        <p:spPr>
          <a:xfrm flipH="1" flipV="1">
            <a:off x="837451" y="2259058"/>
            <a:ext cx="2176976" cy="7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D941BE1-01A5-4701-81A7-183B65B572CF}"/>
              </a:ext>
            </a:extLst>
          </p:cNvPr>
          <p:cNvSpPr txBox="1"/>
          <p:nvPr/>
        </p:nvSpPr>
        <p:spPr>
          <a:xfrm>
            <a:off x="3098082" y="208915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n</a:t>
            </a:r>
            <a:endParaRPr lang="en-US" sz="1400" baseline="-25000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C89C18B-25CF-443C-8CD4-073DF2DD2152}"/>
              </a:ext>
            </a:extLst>
          </p:cNvPr>
          <p:cNvGrpSpPr/>
          <p:nvPr/>
        </p:nvGrpSpPr>
        <p:grpSpPr>
          <a:xfrm>
            <a:off x="837450" y="4126797"/>
            <a:ext cx="5906250" cy="1114425"/>
            <a:chOff x="837450" y="4126797"/>
            <a:chExt cx="5906250" cy="1114425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22CF8E5-5048-42E4-898A-9D2D0FD6AF84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5241222"/>
              <a:ext cx="5895661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EAC2725-E918-41FD-A2AF-E8C1B6BE598C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4126797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F85FA93-BFED-4384-B524-358BF94A78CC}"/>
                </a:ext>
              </a:extLst>
            </p:cNvPr>
            <p:cNvCxnSpPr>
              <a:cxnSpLocks/>
            </p:cNvCxnSpPr>
            <p:nvPr/>
          </p:nvCxnSpPr>
          <p:spPr>
            <a:xfrm>
              <a:off x="837450" y="5015094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822948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1"/>
            <a:ext cx="4343399" cy="45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Simulating Oblivious TM by Circuit.</a:t>
            </a:r>
            <a:endParaRPr lang="en-US" sz="2000" kern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347C41-EEFD-4F97-A493-45A94EBDBC93}"/>
              </a:ext>
            </a:extLst>
          </p:cNvPr>
          <p:cNvSpPr/>
          <p:nvPr/>
        </p:nvSpPr>
        <p:spPr>
          <a:xfrm>
            <a:off x="837450" y="2404560"/>
            <a:ext cx="4677523" cy="241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endParaRPr lang="en-US" sz="1600" baseline="-25000" dirty="0"/>
          </a:p>
        </p:txBody>
      </p:sp>
      <p:cxnSp>
        <p:nvCxnSpPr>
          <p:cNvPr id="15" name="直接箭头连接符 69">
            <a:extLst>
              <a:ext uri="{FF2B5EF4-FFF2-40B4-BE49-F238E27FC236}">
                <a16:creationId xmlns:a16="http://schemas.microsoft.com/office/drawing/2014/main" id="{5F74ADF3-B31F-4AB5-990D-7CD2858FBD44}"/>
              </a:ext>
            </a:extLst>
          </p:cNvPr>
          <p:cNvCxnSpPr>
            <a:cxnSpLocks/>
          </p:cNvCxnSpPr>
          <p:nvPr/>
        </p:nvCxnSpPr>
        <p:spPr>
          <a:xfrm flipV="1">
            <a:off x="3265163" y="5426111"/>
            <a:ext cx="0" cy="2832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39E3A4-89CA-4295-9CBC-54D5D0E38421}"/>
              </a:ext>
            </a:extLst>
          </p:cNvPr>
          <p:cNvCxnSpPr>
            <a:cxnSpLocks/>
          </p:cNvCxnSpPr>
          <p:nvPr/>
        </p:nvCxnSpPr>
        <p:spPr>
          <a:xfrm>
            <a:off x="837450" y="3159828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3B7A54-4928-41C9-B38C-0472866258FC}"/>
              </a:ext>
            </a:extLst>
          </p:cNvPr>
          <p:cNvCxnSpPr>
            <a:cxnSpLocks/>
          </p:cNvCxnSpPr>
          <p:nvPr/>
        </p:nvCxnSpPr>
        <p:spPr>
          <a:xfrm>
            <a:off x="6106589" y="3159828"/>
            <a:ext cx="8460" cy="885825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CAEBED-BDA1-478B-8A55-EA4E285387C4}"/>
              </a:ext>
            </a:extLst>
          </p:cNvPr>
          <p:cNvCxnSpPr>
            <a:cxnSpLocks/>
          </p:cNvCxnSpPr>
          <p:nvPr/>
        </p:nvCxnSpPr>
        <p:spPr>
          <a:xfrm>
            <a:off x="837450" y="4045653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A250116-C5C2-4EDA-AB2E-0DFC9C0EC8F8}"/>
              </a:ext>
            </a:extLst>
          </p:cNvPr>
          <p:cNvSpPr txBox="1"/>
          <p:nvPr/>
        </p:nvSpPr>
        <p:spPr>
          <a:xfrm>
            <a:off x="848039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CDD5BD7-3236-48EA-B988-4079946E2DAA}"/>
              </a:ext>
            </a:extLst>
          </p:cNvPr>
          <p:cNvSpPr txBox="1"/>
          <p:nvPr/>
        </p:nvSpPr>
        <p:spPr>
          <a:xfrm>
            <a:off x="487673" y="537083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0</a:t>
            </a:r>
            <a:r>
              <a:rPr lang="en-US" sz="1600" dirty="0"/>
              <a:t>,x</a:t>
            </a:r>
            <a:r>
              <a:rPr lang="en-US" sz="1600" baseline="-25000" dirty="0"/>
              <a:t>1</a:t>
            </a:r>
            <a:r>
              <a:rPr lang="en-US" sz="1600" dirty="0"/>
              <a:t>) = (q</a:t>
            </a:r>
            <a:r>
              <a:rPr lang="en-US" sz="1600" baseline="-25000" dirty="0"/>
              <a:t>1</a:t>
            </a:r>
            <a:r>
              <a:rPr lang="en-US" sz="1600" dirty="0"/>
              <a:t>,y</a:t>
            </a:r>
            <a:r>
              <a:rPr lang="en-US" sz="1600" baseline="-25000" dirty="0"/>
              <a:t>1</a:t>
            </a:r>
            <a:r>
              <a:rPr lang="en-US" sz="1600" dirty="0"/>
              <a:t>,v)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4595C39-4125-4FE4-9548-31838FD76282}"/>
              </a:ext>
            </a:extLst>
          </p:cNvPr>
          <p:cNvSpPr/>
          <p:nvPr/>
        </p:nvSpPr>
        <p:spPr>
          <a:xfrm>
            <a:off x="2609850" y="5713302"/>
            <a:ext cx="1352525" cy="801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M’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BBEB63F-7441-4509-B983-D0CA8CDA9FB0}"/>
              </a:ext>
            </a:extLst>
          </p:cNvPr>
          <p:cNvSpPr txBox="1"/>
          <p:nvPr/>
        </p:nvSpPr>
        <p:spPr>
          <a:xfrm>
            <a:off x="517573" y="2962275"/>
            <a:ext cx="349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q</a:t>
            </a:r>
            <a:r>
              <a:rPr lang="en-US" sz="1400" baseline="-25000" dirty="0"/>
              <a:t>0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DFC2BE7-C798-47E4-A141-CCE8468ACF82}"/>
              </a:ext>
            </a:extLst>
          </p:cNvPr>
          <p:cNvCxnSpPr>
            <a:cxnSpLocks/>
          </p:cNvCxnSpPr>
          <p:nvPr/>
        </p:nvCxnSpPr>
        <p:spPr>
          <a:xfrm>
            <a:off x="3382134" y="2262760"/>
            <a:ext cx="21328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CE7E3DA-88F3-47CC-A29A-804CFD5A2466}"/>
              </a:ext>
            </a:extLst>
          </p:cNvPr>
          <p:cNvCxnSpPr>
            <a:cxnSpLocks/>
          </p:cNvCxnSpPr>
          <p:nvPr/>
        </p:nvCxnSpPr>
        <p:spPr>
          <a:xfrm flipH="1" flipV="1">
            <a:off x="837451" y="2259058"/>
            <a:ext cx="2176976" cy="7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3F884B2-3072-4161-A2EE-F0260BB59105}"/>
              </a:ext>
            </a:extLst>
          </p:cNvPr>
          <p:cNvSpPr txBox="1"/>
          <p:nvPr/>
        </p:nvSpPr>
        <p:spPr>
          <a:xfrm>
            <a:off x="3098082" y="208915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n</a:t>
            </a:r>
            <a:endParaRPr lang="en-US" sz="1400" baseline="-250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787A623-C7DD-4CE6-87E2-A968294341CC}"/>
              </a:ext>
            </a:extLst>
          </p:cNvPr>
          <p:cNvGrpSpPr/>
          <p:nvPr/>
        </p:nvGrpSpPr>
        <p:grpSpPr>
          <a:xfrm>
            <a:off x="837450" y="4126797"/>
            <a:ext cx="5906250" cy="1114425"/>
            <a:chOff x="837450" y="4126797"/>
            <a:chExt cx="5906250" cy="111442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8BEF509-7D36-488B-916C-BBE577258D11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5241222"/>
              <a:ext cx="5895661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647A34C-660E-4CCA-AAE0-F4C1A872DC5E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4126797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EBA1F96-20D0-4232-9472-36C42B8A0BD9}"/>
                </a:ext>
              </a:extLst>
            </p:cNvPr>
            <p:cNvCxnSpPr>
              <a:cxnSpLocks/>
            </p:cNvCxnSpPr>
            <p:nvPr/>
          </p:nvCxnSpPr>
          <p:spPr>
            <a:xfrm>
              <a:off x="837450" y="5015094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46495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1"/>
            <a:ext cx="4343399" cy="45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Simulating Oblivious TM by Circuit.</a:t>
            </a:r>
            <a:endParaRPr lang="en-US" sz="2000" kern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347C41-EEFD-4F97-A493-45A94EBDBC93}"/>
              </a:ext>
            </a:extLst>
          </p:cNvPr>
          <p:cNvSpPr/>
          <p:nvPr/>
        </p:nvSpPr>
        <p:spPr>
          <a:xfrm>
            <a:off x="837450" y="2404560"/>
            <a:ext cx="4677523" cy="241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endParaRPr lang="en-US" sz="1600" baseline="-25000" dirty="0"/>
          </a:p>
        </p:txBody>
      </p:sp>
      <p:cxnSp>
        <p:nvCxnSpPr>
          <p:cNvPr id="15" name="直接箭头连接符 69">
            <a:extLst>
              <a:ext uri="{FF2B5EF4-FFF2-40B4-BE49-F238E27FC236}">
                <a16:creationId xmlns:a16="http://schemas.microsoft.com/office/drawing/2014/main" id="{5F74ADF3-B31F-4AB5-990D-7CD2858FBD44}"/>
              </a:ext>
            </a:extLst>
          </p:cNvPr>
          <p:cNvCxnSpPr>
            <a:cxnSpLocks/>
          </p:cNvCxnSpPr>
          <p:nvPr/>
        </p:nvCxnSpPr>
        <p:spPr>
          <a:xfrm flipV="1">
            <a:off x="3265163" y="5426111"/>
            <a:ext cx="0" cy="2832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39E3A4-89CA-4295-9CBC-54D5D0E38421}"/>
              </a:ext>
            </a:extLst>
          </p:cNvPr>
          <p:cNvCxnSpPr>
            <a:cxnSpLocks/>
          </p:cNvCxnSpPr>
          <p:nvPr/>
        </p:nvCxnSpPr>
        <p:spPr>
          <a:xfrm>
            <a:off x="837450" y="3159828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3B7A54-4928-41C9-B38C-0472866258FC}"/>
              </a:ext>
            </a:extLst>
          </p:cNvPr>
          <p:cNvCxnSpPr>
            <a:cxnSpLocks/>
          </p:cNvCxnSpPr>
          <p:nvPr/>
        </p:nvCxnSpPr>
        <p:spPr>
          <a:xfrm>
            <a:off x="6106589" y="3159828"/>
            <a:ext cx="8460" cy="885825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CAEBED-BDA1-478B-8A55-EA4E285387C4}"/>
              </a:ext>
            </a:extLst>
          </p:cNvPr>
          <p:cNvCxnSpPr>
            <a:cxnSpLocks/>
          </p:cNvCxnSpPr>
          <p:nvPr/>
        </p:nvCxnSpPr>
        <p:spPr>
          <a:xfrm>
            <a:off x="837450" y="4045653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A250116-C5C2-4EDA-AB2E-0DFC9C0EC8F8}"/>
              </a:ext>
            </a:extLst>
          </p:cNvPr>
          <p:cNvSpPr txBox="1"/>
          <p:nvPr/>
        </p:nvSpPr>
        <p:spPr>
          <a:xfrm>
            <a:off x="848039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CDD5BD7-3236-48EA-B988-4079946E2DAA}"/>
              </a:ext>
            </a:extLst>
          </p:cNvPr>
          <p:cNvSpPr txBox="1"/>
          <p:nvPr/>
        </p:nvSpPr>
        <p:spPr>
          <a:xfrm>
            <a:off x="487673" y="537083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0</a:t>
            </a:r>
            <a:r>
              <a:rPr lang="en-US" sz="1600" dirty="0"/>
              <a:t>,x</a:t>
            </a:r>
            <a:r>
              <a:rPr lang="en-US" sz="1600" baseline="-25000" dirty="0"/>
              <a:t>1</a:t>
            </a:r>
            <a:r>
              <a:rPr lang="en-US" sz="1600" dirty="0"/>
              <a:t>) = (q</a:t>
            </a:r>
            <a:r>
              <a:rPr lang="en-US" sz="1600" baseline="-25000" dirty="0"/>
              <a:t>1</a:t>
            </a:r>
            <a:r>
              <a:rPr lang="en-US" sz="1600" dirty="0"/>
              <a:t>,y</a:t>
            </a:r>
            <a:r>
              <a:rPr lang="en-US" sz="1600" baseline="-25000" dirty="0"/>
              <a:t>1</a:t>
            </a:r>
            <a:r>
              <a:rPr lang="en-US" sz="1600" dirty="0"/>
              <a:t>,v)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4595C39-4125-4FE4-9548-31838FD76282}"/>
              </a:ext>
            </a:extLst>
          </p:cNvPr>
          <p:cNvSpPr/>
          <p:nvPr/>
        </p:nvSpPr>
        <p:spPr>
          <a:xfrm>
            <a:off x="2609850" y="5713302"/>
            <a:ext cx="1352525" cy="801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M’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7C1D18E-0BFB-41CC-B9A5-81D1757FC258}"/>
              </a:ext>
            </a:extLst>
          </p:cNvPr>
          <p:cNvSpPr/>
          <p:nvPr/>
        </p:nvSpPr>
        <p:spPr>
          <a:xfrm>
            <a:off x="7219950" y="3429000"/>
            <a:ext cx="589605" cy="3905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A03913E-A91B-4C2B-A473-79F256182850}"/>
              </a:ext>
            </a:extLst>
          </p:cNvPr>
          <p:cNvCxnSpPr>
            <a:endCxn id="36" idx="1"/>
          </p:cNvCxnSpPr>
          <p:nvPr/>
        </p:nvCxnSpPr>
        <p:spPr>
          <a:xfrm>
            <a:off x="6981825" y="3619500"/>
            <a:ext cx="238125" cy="47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34317F4-4750-4466-BC06-BEC064D56825}"/>
              </a:ext>
            </a:extLst>
          </p:cNvPr>
          <p:cNvCxnSpPr/>
          <p:nvPr/>
        </p:nvCxnSpPr>
        <p:spPr>
          <a:xfrm>
            <a:off x="7809555" y="3619500"/>
            <a:ext cx="238125" cy="47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8009055-1B39-4241-9CFE-4C428ADE8088}"/>
              </a:ext>
            </a:extLst>
          </p:cNvPr>
          <p:cNvCxnSpPr>
            <a:cxnSpLocks/>
          </p:cNvCxnSpPr>
          <p:nvPr/>
        </p:nvCxnSpPr>
        <p:spPr>
          <a:xfrm>
            <a:off x="7514752" y="3819525"/>
            <a:ext cx="0" cy="40957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203C62A-F6B8-4A55-BAC3-2E02881CE1B9}"/>
              </a:ext>
            </a:extLst>
          </p:cNvPr>
          <p:cNvCxnSpPr>
            <a:cxnSpLocks/>
          </p:cNvCxnSpPr>
          <p:nvPr/>
        </p:nvCxnSpPr>
        <p:spPr>
          <a:xfrm>
            <a:off x="7514752" y="3072560"/>
            <a:ext cx="0" cy="35644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B87E185C-57D8-4E42-8E9B-8458C9D54EDF}"/>
              </a:ext>
            </a:extLst>
          </p:cNvPr>
          <p:cNvSpPr txBox="1"/>
          <p:nvPr/>
        </p:nvSpPr>
        <p:spPr>
          <a:xfrm>
            <a:off x="6925999" y="3299018"/>
            <a:ext cx="349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q</a:t>
            </a:r>
            <a:r>
              <a:rPr lang="en-US" sz="1400" baseline="-25000" dirty="0"/>
              <a:t>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1B4859E-1E55-45B9-94C3-6CDD54CDA114}"/>
              </a:ext>
            </a:extLst>
          </p:cNvPr>
          <p:cNvSpPr txBox="1"/>
          <p:nvPr/>
        </p:nvSpPr>
        <p:spPr>
          <a:xfrm>
            <a:off x="7237675" y="3029500"/>
            <a:ext cx="349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5B245FD-42F0-4253-87A6-F166B051D0FF}"/>
              </a:ext>
            </a:extLst>
          </p:cNvPr>
          <p:cNvSpPr txBox="1"/>
          <p:nvPr/>
        </p:nvSpPr>
        <p:spPr>
          <a:xfrm>
            <a:off x="7774421" y="3294963"/>
            <a:ext cx="349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q</a:t>
            </a:r>
            <a:r>
              <a:rPr lang="en-US" sz="1400" baseline="-25000" dirty="0"/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F5237E7-D580-4E4B-AB8A-AA4187307914}"/>
              </a:ext>
            </a:extLst>
          </p:cNvPr>
          <p:cNvSpPr txBox="1"/>
          <p:nvPr/>
        </p:nvSpPr>
        <p:spPr>
          <a:xfrm>
            <a:off x="7219950" y="3819020"/>
            <a:ext cx="349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y</a:t>
            </a:r>
            <a:r>
              <a:rPr lang="en-US" sz="1400" baseline="-25000" dirty="0"/>
              <a:t>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BBEB63F-7441-4509-B983-D0CA8CDA9FB0}"/>
              </a:ext>
            </a:extLst>
          </p:cNvPr>
          <p:cNvSpPr txBox="1"/>
          <p:nvPr/>
        </p:nvSpPr>
        <p:spPr>
          <a:xfrm>
            <a:off x="517573" y="2962275"/>
            <a:ext cx="349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q</a:t>
            </a:r>
            <a:r>
              <a:rPr lang="en-US" sz="1400" baseline="-25000" dirty="0"/>
              <a:t>0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2B54D15-8A9A-468A-A5BF-B41CD1ED24CD}"/>
              </a:ext>
            </a:extLst>
          </p:cNvPr>
          <p:cNvCxnSpPr>
            <a:cxnSpLocks/>
          </p:cNvCxnSpPr>
          <p:nvPr/>
        </p:nvCxnSpPr>
        <p:spPr>
          <a:xfrm>
            <a:off x="3382134" y="2262760"/>
            <a:ext cx="21328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A2B3700-9821-4429-8C66-132C4C7A3759}"/>
              </a:ext>
            </a:extLst>
          </p:cNvPr>
          <p:cNvCxnSpPr>
            <a:cxnSpLocks/>
          </p:cNvCxnSpPr>
          <p:nvPr/>
        </p:nvCxnSpPr>
        <p:spPr>
          <a:xfrm flipH="1" flipV="1">
            <a:off x="837451" y="2259058"/>
            <a:ext cx="2176976" cy="7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FDFCEB5-A64F-44B9-8778-3EA8DEAAB28D}"/>
              </a:ext>
            </a:extLst>
          </p:cNvPr>
          <p:cNvSpPr txBox="1"/>
          <p:nvPr/>
        </p:nvSpPr>
        <p:spPr>
          <a:xfrm>
            <a:off x="3098082" y="208915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n</a:t>
            </a:r>
            <a:endParaRPr lang="en-US" sz="1400" baseline="-25000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03F60D-0549-4F1E-8E50-AD1A0D92B7BE}"/>
              </a:ext>
            </a:extLst>
          </p:cNvPr>
          <p:cNvGrpSpPr/>
          <p:nvPr/>
        </p:nvGrpSpPr>
        <p:grpSpPr>
          <a:xfrm>
            <a:off x="837450" y="4126797"/>
            <a:ext cx="5906250" cy="1114425"/>
            <a:chOff x="837450" y="4126797"/>
            <a:chExt cx="5906250" cy="1114425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31861BA-1E34-432B-982E-1F9D5E5B561F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5241222"/>
              <a:ext cx="5895661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01CC28D-415A-4F22-8DC8-D4087659CC10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4126797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3273505-9904-436C-B08D-4165C30ED90C}"/>
                </a:ext>
              </a:extLst>
            </p:cNvPr>
            <p:cNvCxnSpPr>
              <a:cxnSpLocks/>
            </p:cNvCxnSpPr>
            <p:nvPr/>
          </p:nvCxnSpPr>
          <p:spPr>
            <a:xfrm>
              <a:off x="837450" y="5015094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051796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1"/>
            <a:ext cx="4343399" cy="45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Simulating Oblivious TM by Circuit.</a:t>
            </a:r>
            <a:endParaRPr lang="en-US" sz="2000" kern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347C41-EEFD-4F97-A493-45A94EBDBC93}"/>
              </a:ext>
            </a:extLst>
          </p:cNvPr>
          <p:cNvSpPr/>
          <p:nvPr/>
        </p:nvSpPr>
        <p:spPr>
          <a:xfrm>
            <a:off x="837450" y="2404560"/>
            <a:ext cx="4677523" cy="241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endParaRPr lang="en-US" sz="1600" baseline="-25000" dirty="0"/>
          </a:p>
        </p:txBody>
      </p:sp>
      <p:cxnSp>
        <p:nvCxnSpPr>
          <p:cNvPr id="15" name="直接箭头连接符 69">
            <a:extLst>
              <a:ext uri="{FF2B5EF4-FFF2-40B4-BE49-F238E27FC236}">
                <a16:creationId xmlns:a16="http://schemas.microsoft.com/office/drawing/2014/main" id="{5F74ADF3-B31F-4AB5-990D-7CD2858FBD44}"/>
              </a:ext>
            </a:extLst>
          </p:cNvPr>
          <p:cNvCxnSpPr>
            <a:cxnSpLocks/>
          </p:cNvCxnSpPr>
          <p:nvPr/>
        </p:nvCxnSpPr>
        <p:spPr>
          <a:xfrm flipV="1">
            <a:off x="3265163" y="5426111"/>
            <a:ext cx="0" cy="2832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39E3A4-89CA-4295-9CBC-54D5D0E38421}"/>
              </a:ext>
            </a:extLst>
          </p:cNvPr>
          <p:cNvCxnSpPr>
            <a:cxnSpLocks/>
          </p:cNvCxnSpPr>
          <p:nvPr/>
        </p:nvCxnSpPr>
        <p:spPr>
          <a:xfrm>
            <a:off x="837450" y="3159828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3B7A54-4928-41C9-B38C-0472866258FC}"/>
              </a:ext>
            </a:extLst>
          </p:cNvPr>
          <p:cNvCxnSpPr>
            <a:cxnSpLocks/>
          </p:cNvCxnSpPr>
          <p:nvPr/>
        </p:nvCxnSpPr>
        <p:spPr>
          <a:xfrm>
            <a:off x="6106589" y="3159828"/>
            <a:ext cx="8460" cy="885825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CAEBED-BDA1-478B-8A55-EA4E285387C4}"/>
              </a:ext>
            </a:extLst>
          </p:cNvPr>
          <p:cNvCxnSpPr>
            <a:cxnSpLocks/>
          </p:cNvCxnSpPr>
          <p:nvPr/>
        </p:nvCxnSpPr>
        <p:spPr>
          <a:xfrm>
            <a:off x="837450" y="4045653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A250116-C5C2-4EDA-AB2E-0DFC9C0EC8F8}"/>
              </a:ext>
            </a:extLst>
          </p:cNvPr>
          <p:cNvSpPr txBox="1"/>
          <p:nvPr/>
        </p:nvSpPr>
        <p:spPr>
          <a:xfrm>
            <a:off x="848039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CDD5BD7-3236-48EA-B988-4079946E2DAA}"/>
              </a:ext>
            </a:extLst>
          </p:cNvPr>
          <p:cNvSpPr txBox="1"/>
          <p:nvPr/>
        </p:nvSpPr>
        <p:spPr>
          <a:xfrm>
            <a:off x="487673" y="537083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0</a:t>
            </a:r>
            <a:r>
              <a:rPr lang="en-US" sz="1600" dirty="0"/>
              <a:t>,x</a:t>
            </a:r>
            <a:r>
              <a:rPr lang="en-US" sz="1600" baseline="-25000" dirty="0"/>
              <a:t>1</a:t>
            </a:r>
            <a:r>
              <a:rPr lang="en-US" sz="1600" dirty="0"/>
              <a:t>) = (q</a:t>
            </a:r>
            <a:r>
              <a:rPr lang="en-US" sz="1600" baseline="-25000" dirty="0"/>
              <a:t>1</a:t>
            </a:r>
            <a:r>
              <a:rPr lang="en-US" sz="1600" dirty="0"/>
              <a:t>,y</a:t>
            </a:r>
            <a:r>
              <a:rPr lang="en-US" sz="1600" baseline="-25000" dirty="0"/>
              <a:t>1</a:t>
            </a:r>
            <a:r>
              <a:rPr lang="en-US" sz="1600" dirty="0"/>
              <a:t>,v)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4595C39-4125-4FE4-9548-31838FD76282}"/>
              </a:ext>
            </a:extLst>
          </p:cNvPr>
          <p:cNvSpPr/>
          <p:nvPr/>
        </p:nvSpPr>
        <p:spPr>
          <a:xfrm>
            <a:off x="2609850" y="5713302"/>
            <a:ext cx="1352525" cy="801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M’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F4EB1EB-D835-4947-8B5A-41BB663860E6}"/>
              </a:ext>
            </a:extLst>
          </p:cNvPr>
          <p:cNvGrpSpPr/>
          <p:nvPr/>
        </p:nvGrpSpPr>
        <p:grpSpPr>
          <a:xfrm>
            <a:off x="418217" y="2662489"/>
            <a:ext cx="1198198" cy="1196855"/>
            <a:chOff x="6925999" y="3111072"/>
            <a:chExt cx="1198198" cy="119685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7C1D18E-0BFB-41CC-B9A5-81D1757FC258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CA03913E-A91B-4C2B-A473-79F256182850}"/>
                </a:ext>
              </a:extLst>
            </p:cNvPr>
            <p:cNvCxnSpPr>
              <a:endCxn id="36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34317F4-4750-4466-BC06-BEC064D56825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8009055-1B39-4241-9CFE-4C428ADE80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01049" y="3819525"/>
              <a:ext cx="4180" cy="48840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203C62A-F6B8-4A55-BAC3-2E02881CE1B9}"/>
                </a:ext>
              </a:extLst>
            </p:cNvPr>
            <p:cNvCxnSpPr>
              <a:cxnSpLocks/>
              <a:stCxn id="34" idx="2"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87E185C-57D8-4E42-8E9B-8458C9D54EDF}"/>
                </a:ext>
              </a:extLst>
            </p:cNvPr>
            <p:cNvSpPr txBox="1"/>
            <p:nvPr/>
          </p:nvSpPr>
          <p:spPr>
            <a:xfrm>
              <a:off x="6925999" y="3299018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5B245FD-42F0-4253-87A6-F166B051D0FF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1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F5237E7-D580-4E4B-AB8A-AA4187307914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1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D16AD9D-807C-4C4E-978C-5239B9A1529C}"/>
              </a:ext>
            </a:extLst>
          </p:cNvPr>
          <p:cNvSpPr txBox="1"/>
          <p:nvPr/>
        </p:nvSpPr>
        <p:spPr>
          <a:xfrm>
            <a:off x="1673565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2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E7E85A5-4E43-4E94-AF55-56DE2D255D45}"/>
              </a:ext>
            </a:extLst>
          </p:cNvPr>
          <p:cNvCxnSpPr>
            <a:cxnSpLocks/>
          </p:cNvCxnSpPr>
          <p:nvPr/>
        </p:nvCxnSpPr>
        <p:spPr>
          <a:xfrm>
            <a:off x="3382134" y="2262760"/>
            <a:ext cx="21328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3C1C931-126E-4EA1-AFDD-D42935695EE3}"/>
              </a:ext>
            </a:extLst>
          </p:cNvPr>
          <p:cNvCxnSpPr>
            <a:cxnSpLocks/>
          </p:cNvCxnSpPr>
          <p:nvPr/>
        </p:nvCxnSpPr>
        <p:spPr>
          <a:xfrm flipH="1" flipV="1">
            <a:off x="837451" y="2259058"/>
            <a:ext cx="2176976" cy="7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AFBC3C68-B710-4BB3-B7BC-655C3CDDF969}"/>
              </a:ext>
            </a:extLst>
          </p:cNvPr>
          <p:cNvSpPr txBox="1"/>
          <p:nvPr/>
        </p:nvSpPr>
        <p:spPr>
          <a:xfrm>
            <a:off x="3098082" y="208915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n</a:t>
            </a:r>
            <a:endParaRPr lang="en-US" sz="1400" baseline="-25000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0ED897A-7BD7-4CD2-A126-6F74330D25DD}"/>
              </a:ext>
            </a:extLst>
          </p:cNvPr>
          <p:cNvGrpSpPr/>
          <p:nvPr/>
        </p:nvGrpSpPr>
        <p:grpSpPr>
          <a:xfrm>
            <a:off x="837450" y="4126797"/>
            <a:ext cx="5906250" cy="1114425"/>
            <a:chOff x="837450" y="4126797"/>
            <a:chExt cx="5906250" cy="1114425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60B489E-73C1-4F12-BCDE-A9C45D5DFC36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5241222"/>
              <a:ext cx="5895661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F62BD73-A82E-451B-BCD3-A618466AB4D6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4126797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342F296-1DE6-470A-8917-EE29A1F26499}"/>
                </a:ext>
              </a:extLst>
            </p:cNvPr>
            <p:cNvCxnSpPr>
              <a:cxnSpLocks/>
            </p:cNvCxnSpPr>
            <p:nvPr/>
          </p:nvCxnSpPr>
          <p:spPr>
            <a:xfrm>
              <a:off x="837450" y="5015094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218833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1"/>
            <a:ext cx="4343399" cy="45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Simulating Oblivious TM by Circuit.</a:t>
            </a:r>
            <a:endParaRPr lang="en-US" sz="2000" kern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347C41-EEFD-4F97-A493-45A94EBDBC93}"/>
              </a:ext>
            </a:extLst>
          </p:cNvPr>
          <p:cNvSpPr/>
          <p:nvPr/>
        </p:nvSpPr>
        <p:spPr>
          <a:xfrm>
            <a:off x="837450" y="2404560"/>
            <a:ext cx="4677523" cy="241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endParaRPr lang="en-US" sz="1600" baseline="-25000" dirty="0"/>
          </a:p>
        </p:txBody>
      </p:sp>
      <p:cxnSp>
        <p:nvCxnSpPr>
          <p:cNvPr id="15" name="直接箭头连接符 69">
            <a:extLst>
              <a:ext uri="{FF2B5EF4-FFF2-40B4-BE49-F238E27FC236}">
                <a16:creationId xmlns:a16="http://schemas.microsoft.com/office/drawing/2014/main" id="{5F74ADF3-B31F-4AB5-990D-7CD2858FBD44}"/>
              </a:ext>
            </a:extLst>
          </p:cNvPr>
          <p:cNvCxnSpPr>
            <a:cxnSpLocks/>
          </p:cNvCxnSpPr>
          <p:nvPr/>
        </p:nvCxnSpPr>
        <p:spPr>
          <a:xfrm flipV="1">
            <a:off x="3265163" y="5426111"/>
            <a:ext cx="0" cy="2832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39E3A4-89CA-4295-9CBC-54D5D0E38421}"/>
              </a:ext>
            </a:extLst>
          </p:cNvPr>
          <p:cNvCxnSpPr>
            <a:cxnSpLocks/>
          </p:cNvCxnSpPr>
          <p:nvPr/>
        </p:nvCxnSpPr>
        <p:spPr>
          <a:xfrm>
            <a:off x="837450" y="3159828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3B7A54-4928-41C9-B38C-0472866258FC}"/>
              </a:ext>
            </a:extLst>
          </p:cNvPr>
          <p:cNvCxnSpPr>
            <a:cxnSpLocks/>
          </p:cNvCxnSpPr>
          <p:nvPr/>
        </p:nvCxnSpPr>
        <p:spPr>
          <a:xfrm>
            <a:off x="6106589" y="3159828"/>
            <a:ext cx="8460" cy="885825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CAEBED-BDA1-478B-8A55-EA4E285387C4}"/>
              </a:ext>
            </a:extLst>
          </p:cNvPr>
          <p:cNvCxnSpPr>
            <a:cxnSpLocks/>
          </p:cNvCxnSpPr>
          <p:nvPr/>
        </p:nvCxnSpPr>
        <p:spPr>
          <a:xfrm>
            <a:off x="837450" y="4045653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A250116-C5C2-4EDA-AB2E-0DFC9C0EC8F8}"/>
              </a:ext>
            </a:extLst>
          </p:cNvPr>
          <p:cNvSpPr txBox="1"/>
          <p:nvPr/>
        </p:nvSpPr>
        <p:spPr>
          <a:xfrm>
            <a:off x="848039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CDD5BD7-3236-48EA-B988-4079946E2DAA}"/>
              </a:ext>
            </a:extLst>
          </p:cNvPr>
          <p:cNvSpPr txBox="1"/>
          <p:nvPr/>
        </p:nvSpPr>
        <p:spPr>
          <a:xfrm>
            <a:off x="487673" y="537083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0</a:t>
            </a:r>
            <a:r>
              <a:rPr lang="en-US" sz="1600" dirty="0"/>
              <a:t>,x</a:t>
            </a:r>
            <a:r>
              <a:rPr lang="en-US" sz="1600" baseline="-25000" dirty="0"/>
              <a:t>1</a:t>
            </a:r>
            <a:r>
              <a:rPr lang="en-US" sz="1600" dirty="0"/>
              <a:t>) = (q</a:t>
            </a:r>
            <a:r>
              <a:rPr lang="en-US" sz="1600" baseline="-25000" dirty="0"/>
              <a:t>1</a:t>
            </a:r>
            <a:r>
              <a:rPr lang="en-US" sz="1600" dirty="0"/>
              <a:t>,y</a:t>
            </a:r>
            <a:r>
              <a:rPr lang="en-US" sz="1600" baseline="-25000" dirty="0"/>
              <a:t>1</a:t>
            </a:r>
            <a:r>
              <a:rPr lang="en-US" sz="1600" dirty="0"/>
              <a:t>,v)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4595C39-4125-4FE4-9548-31838FD76282}"/>
              </a:ext>
            </a:extLst>
          </p:cNvPr>
          <p:cNvSpPr/>
          <p:nvPr/>
        </p:nvSpPr>
        <p:spPr>
          <a:xfrm>
            <a:off x="2609850" y="5713302"/>
            <a:ext cx="1352525" cy="801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M’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F4EB1EB-D835-4947-8B5A-41BB663860E6}"/>
              </a:ext>
            </a:extLst>
          </p:cNvPr>
          <p:cNvGrpSpPr/>
          <p:nvPr/>
        </p:nvGrpSpPr>
        <p:grpSpPr>
          <a:xfrm>
            <a:off x="418217" y="2662489"/>
            <a:ext cx="1198198" cy="1196855"/>
            <a:chOff x="6925999" y="3111072"/>
            <a:chExt cx="1198198" cy="119685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7C1D18E-0BFB-41CC-B9A5-81D1757FC258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CA03913E-A91B-4C2B-A473-79F256182850}"/>
                </a:ext>
              </a:extLst>
            </p:cNvPr>
            <p:cNvCxnSpPr>
              <a:endCxn id="36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34317F4-4750-4466-BC06-BEC064D56825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8009055-1B39-4241-9CFE-4C428ADE80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01049" y="3819525"/>
              <a:ext cx="4180" cy="48840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203C62A-F6B8-4A55-BAC3-2E02881CE1B9}"/>
                </a:ext>
              </a:extLst>
            </p:cNvPr>
            <p:cNvCxnSpPr>
              <a:cxnSpLocks/>
              <a:stCxn id="34" idx="2"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87E185C-57D8-4E42-8E9B-8458C9D54EDF}"/>
                </a:ext>
              </a:extLst>
            </p:cNvPr>
            <p:cNvSpPr txBox="1"/>
            <p:nvPr/>
          </p:nvSpPr>
          <p:spPr>
            <a:xfrm>
              <a:off x="6925999" y="3299018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5B245FD-42F0-4253-87A6-F166B051D0FF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1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F5237E7-D580-4E4B-AB8A-AA4187307914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1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D16AD9D-807C-4C4E-978C-5239B9A1529C}"/>
              </a:ext>
            </a:extLst>
          </p:cNvPr>
          <p:cNvSpPr txBox="1"/>
          <p:nvPr/>
        </p:nvSpPr>
        <p:spPr>
          <a:xfrm>
            <a:off x="1673565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2FF581C-4BFF-4849-BF1F-C9B319810D1B}"/>
              </a:ext>
            </a:extLst>
          </p:cNvPr>
          <p:cNvSpPr txBox="1"/>
          <p:nvPr/>
        </p:nvSpPr>
        <p:spPr>
          <a:xfrm>
            <a:off x="493166" y="574424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1</a:t>
            </a:r>
            <a:r>
              <a:rPr lang="en-US" sz="1600" dirty="0"/>
              <a:t>,x</a:t>
            </a:r>
            <a:r>
              <a:rPr lang="en-US" sz="1600" baseline="-25000" dirty="0"/>
              <a:t>2</a:t>
            </a:r>
            <a:r>
              <a:rPr lang="en-US" sz="1600" dirty="0"/>
              <a:t>) = (q</a:t>
            </a:r>
            <a:r>
              <a:rPr lang="en-US" sz="1600" baseline="-25000" dirty="0"/>
              <a:t>2</a:t>
            </a:r>
            <a:r>
              <a:rPr lang="en-US" sz="1600" dirty="0"/>
              <a:t>,y</a:t>
            </a:r>
            <a:r>
              <a:rPr lang="en-US" sz="1600" baseline="-25000" dirty="0"/>
              <a:t>2</a:t>
            </a:r>
            <a:r>
              <a:rPr lang="en-US" sz="1600" dirty="0"/>
              <a:t>,v)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AD74286-E858-4BA6-988D-5210F9FC895F}"/>
              </a:ext>
            </a:extLst>
          </p:cNvPr>
          <p:cNvCxnSpPr>
            <a:cxnSpLocks/>
          </p:cNvCxnSpPr>
          <p:nvPr/>
        </p:nvCxnSpPr>
        <p:spPr>
          <a:xfrm>
            <a:off x="3382134" y="2262760"/>
            <a:ext cx="21328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3342D7D-044E-4F05-902B-C5505339F836}"/>
              </a:ext>
            </a:extLst>
          </p:cNvPr>
          <p:cNvCxnSpPr>
            <a:cxnSpLocks/>
          </p:cNvCxnSpPr>
          <p:nvPr/>
        </p:nvCxnSpPr>
        <p:spPr>
          <a:xfrm flipH="1" flipV="1">
            <a:off x="837451" y="2259058"/>
            <a:ext cx="2176976" cy="7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8C37868-F308-4196-A930-52B1B34109EB}"/>
              </a:ext>
            </a:extLst>
          </p:cNvPr>
          <p:cNvSpPr txBox="1"/>
          <p:nvPr/>
        </p:nvSpPr>
        <p:spPr>
          <a:xfrm>
            <a:off x="3098082" y="208915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n</a:t>
            </a:r>
            <a:endParaRPr lang="en-US" sz="1400" baseline="-25000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DB0CC4F-2349-4050-81AC-FB92775DBA6D}"/>
              </a:ext>
            </a:extLst>
          </p:cNvPr>
          <p:cNvGrpSpPr/>
          <p:nvPr/>
        </p:nvGrpSpPr>
        <p:grpSpPr>
          <a:xfrm>
            <a:off x="837450" y="4126797"/>
            <a:ext cx="5906250" cy="1114425"/>
            <a:chOff x="837450" y="4126797"/>
            <a:chExt cx="5906250" cy="1114425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8A1F134-95A7-4E53-80B5-6D4DFB4F826C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5241222"/>
              <a:ext cx="5895661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F558F08-D86C-4B18-80E7-2A9D1797A5AA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4126797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82AA6A0-B5DF-4C85-B69C-7B9D723087E7}"/>
                </a:ext>
              </a:extLst>
            </p:cNvPr>
            <p:cNvCxnSpPr>
              <a:cxnSpLocks/>
            </p:cNvCxnSpPr>
            <p:nvPr/>
          </p:nvCxnSpPr>
          <p:spPr>
            <a:xfrm>
              <a:off x="837450" y="5015094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761039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1"/>
            <a:ext cx="4343399" cy="45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Simulating Oblivious TM by Circuit.</a:t>
            </a:r>
            <a:endParaRPr lang="en-US" sz="2000" kern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347C41-EEFD-4F97-A493-45A94EBDBC93}"/>
              </a:ext>
            </a:extLst>
          </p:cNvPr>
          <p:cNvSpPr/>
          <p:nvPr/>
        </p:nvSpPr>
        <p:spPr>
          <a:xfrm>
            <a:off x="837450" y="2404560"/>
            <a:ext cx="4677523" cy="241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endParaRPr lang="en-US" sz="1600" baseline="-25000" dirty="0"/>
          </a:p>
        </p:txBody>
      </p:sp>
      <p:cxnSp>
        <p:nvCxnSpPr>
          <p:cNvPr id="15" name="直接箭头连接符 69">
            <a:extLst>
              <a:ext uri="{FF2B5EF4-FFF2-40B4-BE49-F238E27FC236}">
                <a16:creationId xmlns:a16="http://schemas.microsoft.com/office/drawing/2014/main" id="{5F74ADF3-B31F-4AB5-990D-7CD2858FBD44}"/>
              </a:ext>
            </a:extLst>
          </p:cNvPr>
          <p:cNvCxnSpPr>
            <a:cxnSpLocks/>
          </p:cNvCxnSpPr>
          <p:nvPr/>
        </p:nvCxnSpPr>
        <p:spPr>
          <a:xfrm flipV="1">
            <a:off x="3265163" y="5426111"/>
            <a:ext cx="0" cy="2832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39E3A4-89CA-4295-9CBC-54D5D0E38421}"/>
              </a:ext>
            </a:extLst>
          </p:cNvPr>
          <p:cNvCxnSpPr>
            <a:cxnSpLocks/>
          </p:cNvCxnSpPr>
          <p:nvPr/>
        </p:nvCxnSpPr>
        <p:spPr>
          <a:xfrm>
            <a:off x="837450" y="3159828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3B7A54-4928-41C9-B38C-0472866258FC}"/>
              </a:ext>
            </a:extLst>
          </p:cNvPr>
          <p:cNvCxnSpPr>
            <a:cxnSpLocks/>
          </p:cNvCxnSpPr>
          <p:nvPr/>
        </p:nvCxnSpPr>
        <p:spPr>
          <a:xfrm>
            <a:off x="6106589" y="3159828"/>
            <a:ext cx="8460" cy="885825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CAEBED-BDA1-478B-8A55-EA4E285387C4}"/>
              </a:ext>
            </a:extLst>
          </p:cNvPr>
          <p:cNvCxnSpPr>
            <a:cxnSpLocks/>
          </p:cNvCxnSpPr>
          <p:nvPr/>
        </p:nvCxnSpPr>
        <p:spPr>
          <a:xfrm>
            <a:off x="837450" y="4045653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A250116-C5C2-4EDA-AB2E-0DFC9C0EC8F8}"/>
              </a:ext>
            </a:extLst>
          </p:cNvPr>
          <p:cNvSpPr txBox="1"/>
          <p:nvPr/>
        </p:nvSpPr>
        <p:spPr>
          <a:xfrm>
            <a:off x="848039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CDD5BD7-3236-48EA-B988-4079946E2DAA}"/>
              </a:ext>
            </a:extLst>
          </p:cNvPr>
          <p:cNvSpPr txBox="1"/>
          <p:nvPr/>
        </p:nvSpPr>
        <p:spPr>
          <a:xfrm>
            <a:off x="487673" y="537083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0</a:t>
            </a:r>
            <a:r>
              <a:rPr lang="en-US" sz="1600" dirty="0"/>
              <a:t>,x</a:t>
            </a:r>
            <a:r>
              <a:rPr lang="en-US" sz="1600" baseline="-25000" dirty="0"/>
              <a:t>1</a:t>
            </a:r>
            <a:r>
              <a:rPr lang="en-US" sz="1600" dirty="0"/>
              <a:t>) = (q</a:t>
            </a:r>
            <a:r>
              <a:rPr lang="en-US" sz="1600" baseline="-25000" dirty="0"/>
              <a:t>1</a:t>
            </a:r>
            <a:r>
              <a:rPr lang="en-US" sz="1600" dirty="0"/>
              <a:t>,y</a:t>
            </a:r>
            <a:r>
              <a:rPr lang="en-US" sz="1600" baseline="-25000" dirty="0"/>
              <a:t>1</a:t>
            </a:r>
            <a:r>
              <a:rPr lang="en-US" sz="1600" dirty="0"/>
              <a:t>,v)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4595C39-4125-4FE4-9548-31838FD76282}"/>
              </a:ext>
            </a:extLst>
          </p:cNvPr>
          <p:cNvSpPr/>
          <p:nvPr/>
        </p:nvSpPr>
        <p:spPr>
          <a:xfrm>
            <a:off x="2609850" y="5713302"/>
            <a:ext cx="1352525" cy="801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M’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F4EB1EB-D835-4947-8B5A-41BB663860E6}"/>
              </a:ext>
            </a:extLst>
          </p:cNvPr>
          <p:cNvGrpSpPr/>
          <p:nvPr/>
        </p:nvGrpSpPr>
        <p:grpSpPr>
          <a:xfrm>
            <a:off x="418217" y="2662489"/>
            <a:ext cx="1198198" cy="1196855"/>
            <a:chOff x="6925999" y="3111072"/>
            <a:chExt cx="1198198" cy="119685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7C1D18E-0BFB-41CC-B9A5-81D1757FC258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CA03913E-A91B-4C2B-A473-79F256182850}"/>
                </a:ext>
              </a:extLst>
            </p:cNvPr>
            <p:cNvCxnSpPr>
              <a:endCxn id="36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34317F4-4750-4466-BC06-BEC064D56825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8009055-1B39-4241-9CFE-4C428ADE80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01049" y="3819525"/>
              <a:ext cx="4180" cy="48840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203C62A-F6B8-4A55-BAC3-2E02881CE1B9}"/>
                </a:ext>
              </a:extLst>
            </p:cNvPr>
            <p:cNvCxnSpPr>
              <a:cxnSpLocks/>
              <a:stCxn id="34" idx="2"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87E185C-57D8-4E42-8E9B-8458C9D54EDF}"/>
                </a:ext>
              </a:extLst>
            </p:cNvPr>
            <p:cNvSpPr txBox="1"/>
            <p:nvPr/>
          </p:nvSpPr>
          <p:spPr>
            <a:xfrm>
              <a:off x="6925999" y="3299018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5B245FD-42F0-4253-87A6-F166B051D0FF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1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F5237E7-D580-4E4B-AB8A-AA4187307914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1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D16AD9D-807C-4C4E-978C-5239B9A1529C}"/>
              </a:ext>
            </a:extLst>
          </p:cNvPr>
          <p:cNvSpPr txBox="1"/>
          <p:nvPr/>
        </p:nvSpPr>
        <p:spPr>
          <a:xfrm>
            <a:off x="1673565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A52177-D33D-42A3-806D-BCD4124ED770}"/>
              </a:ext>
            </a:extLst>
          </p:cNvPr>
          <p:cNvSpPr txBox="1"/>
          <p:nvPr/>
        </p:nvSpPr>
        <p:spPr>
          <a:xfrm>
            <a:off x="493166" y="574424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1</a:t>
            </a:r>
            <a:r>
              <a:rPr lang="en-US" sz="1600" dirty="0"/>
              <a:t>,x</a:t>
            </a:r>
            <a:r>
              <a:rPr lang="en-US" sz="1600" baseline="-25000" dirty="0"/>
              <a:t>2</a:t>
            </a:r>
            <a:r>
              <a:rPr lang="en-US" sz="1600" dirty="0"/>
              <a:t>) = (q</a:t>
            </a:r>
            <a:r>
              <a:rPr lang="en-US" sz="1600" baseline="-25000" dirty="0"/>
              <a:t>2</a:t>
            </a:r>
            <a:r>
              <a:rPr lang="en-US" sz="1600" dirty="0"/>
              <a:t>,y</a:t>
            </a:r>
            <a:r>
              <a:rPr lang="en-US" sz="1600" baseline="-25000" dirty="0"/>
              <a:t>2</a:t>
            </a:r>
            <a:r>
              <a:rPr lang="en-US" sz="1600" dirty="0"/>
              <a:t>,v)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D042DFF-0BCB-4B96-A3AA-1E7A76962B75}"/>
              </a:ext>
            </a:extLst>
          </p:cNvPr>
          <p:cNvGrpSpPr/>
          <p:nvPr/>
        </p:nvGrpSpPr>
        <p:grpSpPr>
          <a:xfrm>
            <a:off x="1551096" y="2662489"/>
            <a:ext cx="904247" cy="1185596"/>
            <a:chOff x="7219950" y="3111072"/>
            <a:chExt cx="904247" cy="118559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FB83C09-DD38-4820-BCC5-E367F0ACC54D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A7D3F0F9-1833-4311-9BB5-0C73055CDE51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1C29E83-84F0-4AD6-B284-F3CC4F60AD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06365" y="3819525"/>
              <a:ext cx="8388" cy="47714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8D5B0AC-8EE6-4FBB-B198-194A8EC291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1BC036E-31D0-44EF-AE27-43715ADBE2BA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E682434-4C4F-4306-8DD1-060F54964B3D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2</a:t>
              </a:r>
            </a:p>
          </p:txBody>
        </p:sp>
      </p:grp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DAEB397-353E-4C61-A7A1-81D3F223AE9E}"/>
              </a:ext>
            </a:extLst>
          </p:cNvPr>
          <p:cNvCxnSpPr>
            <a:cxnSpLocks/>
          </p:cNvCxnSpPr>
          <p:nvPr/>
        </p:nvCxnSpPr>
        <p:spPr>
          <a:xfrm>
            <a:off x="3382134" y="2262760"/>
            <a:ext cx="21328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7409727-292E-4FBB-A801-E353872FBFD2}"/>
              </a:ext>
            </a:extLst>
          </p:cNvPr>
          <p:cNvCxnSpPr>
            <a:cxnSpLocks/>
          </p:cNvCxnSpPr>
          <p:nvPr/>
        </p:nvCxnSpPr>
        <p:spPr>
          <a:xfrm flipH="1" flipV="1">
            <a:off x="837451" y="2259058"/>
            <a:ext cx="2176976" cy="7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02E4CF7C-80D7-4CEE-87BF-5AF7B81D8ABA}"/>
              </a:ext>
            </a:extLst>
          </p:cNvPr>
          <p:cNvSpPr txBox="1"/>
          <p:nvPr/>
        </p:nvSpPr>
        <p:spPr>
          <a:xfrm>
            <a:off x="3098082" y="208915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n</a:t>
            </a:r>
            <a:endParaRPr lang="en-US" sz="1400" baseline="-25000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880FE77-7128-40F8-B544-9F00D18647F3}"/>
              </a:ext>
            </a:extLst>
          </p:cNvPr>
          <p:cNvGrpSpPr/>
          <p:nvPr/>
        </p:nvGrpSpPr>
        <p:grpSpPr>
          <a:xfrm>
            <a:off x="837450" y="4126797"/>
            <a:ext cx="5906250" cy="1114425"/>
            <a:chOff x="837450" y="4126797"/>
            <a:chExt cx="5906250" cy="1114425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83B74EF-07D3-462D-B7B4-0A17DD721FE3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5241222"/>
              <a:ext cx="5895661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581251B-7582-468D-94B2-3D221B896ABB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4126797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72C91FB-2A60-4865-ADAA-AD4825064C19}"/>
                </a:ext>
              </a:extLst>
            </p:cNvPr>
            <p:cNvCxnSpPr>
              <a:cxnSpLocks/>
            </p:cNvCxnSpPr>
            <p:nvPr/>
          </p:nvCxnSpPr>
          <p:spPr>
            <a:xfrm>
              <a:off x="837450" y="5015094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210189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1"/>
            <a:ext cx="4343399" cy="45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Simulating Oblivious TM by Circuit.</a:t>
            </a:r>
            <a:endParaRPr lang="en-US" sz="2000" kern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347C41-EEFD-4F97-A493-45A94EBDBC93}"/>
              </a:ext>
            </a:extLst>
          </p:cNvPr>
          <p:cNvSpPr/>
          <p:nvPr/>
        </p:nvSpPr>
        <p:spPr>
          <a:xfrm>
            <a:off x="837450" y="2404560"/>
            <a:ext cx="4677523" cy="241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endParaRPr lang="en-US" sz="1600" baseline="-25000" dirty="0"/>
          </a:p>
        </p:txBody>
      </p:sp>
      <p:cxnSp>
        <p:nvCxnSpPr>
          <p:cNvPr id="15" name="直接箭头连接符 69">
            <a:extLst>
              <a:ext uri="{FF2B5EF4-FFF2-40B4-BE49-F238E27FC236}">
                <a16:creationId xmlns:a16="http://schemas.microsoft.com/office/drawing/2014/main" id="{5F74ADF3-B31F-4AB5-990D-7CD2858FBD44}"/>
              </a:ext>
            </a:extLst>
          </p:cNvPr>
          <p:cNvCxnSpPr>
            <a:cxnSpLocks/>
          </p:cNvCxnSpPr>
          <p:nvPr/>
        </p:nvCxnSpPr>
        <p:spPr>
          <a:xfrm flipV="1">
            <a:off x="3265163" y="5426111"/>
            <a:ext cx="0" cy="2832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39E3A4-89CA-4295-9CBC-54D5D0E38421}"/>
              </a:ext>
            </a:extLst>
          </p:cNvPr>
          <p:cNvCxnSpPr>
            <a:cxnSpLocks/>
          </p:cNvCxnSpPr>
          <p:nvPr/>
        </p:nvCxnSpPr>
        <p:spPr>
          <a:xfrm>
            <a:off x="837450" y="3159828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3B7A54-4928-41C9-B38C-0472866258FC}"/>
              </a:ext>
            </a:extLst>
          </p:cNvPr>
          <p:cNvCxnSpPr>
            <a:cxnSpLocks/>
          </p:cNvCxnSpPr>
          <p:nvPr/>
        </p:nvCxnSpPr>
        <p:spPr>
          <a:xfrm>
            <a:off x="6106589" y="3159828"/>
            <a:ext cx="8460" cy="885825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CAEBED-BDA1-478B-8A55-EA4E285387C4}"/>
              </a:ext>
            </a:extLst>
          </p:cNvPr>
          <p:cNvCxnSpPr>
            <a:cxnSpLocks/>
          </p:cNvCxnSpPr>
          <p:nvPr/>
        </p:nvCxnSpPr>
        <p:spPr>
          <a:xfrm>
            <a:off x="837450" y="4045653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A250116-C5C2-4EDA-AB2E-0DFC9C0EC8F8}"/>
              </a:ext>
            </a:extLst>
          </p:cNvPr>
          <p:cNvSpPr txBox="1"/>
          <p:nvPr/>
        </p:nvSpPr>
        <p:spPr>
          <a:xfrm>
            <a:off x="848039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CDD5BD7-3236-48EA-B988-4079946E2DAA}"/>
              </a:ext>
            </a:extLst>
          </p:cNvPr>
          <p:cNvSpPr txBox="1"/>
          <p:nvPr/>
        </p:nvSpPr>
        <p:spPr>
          <a:xfrm>
            <a:off x="487673" y="537083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0</a:t>
            </a:r>
            <a:r>
              <a:rPr lang="en-US" sz="1600" dirty="0"/>
              <a:t>,x</a:t>
            </a:r>
            <a:r>
              <a:rPr lang="en-US" sz="1600" baseline="-25000" dirty="0"/>
              <a:t>1</a:t>
            </a:r>
            <a:r>
              <a:rPr lang="en-US" sz="1600" dirty="0"/>
              <a:t>) = (q</a:t>
            </a:r>
            <a:r>
              <a:rPr lang="en-US" sz="1600" baseline="-25000" dirty="0"/>
              <a:t>1</a:t>
            </a:r>
            <a:r>
              <a:rPr lang="en-US" sz="1600" dirty="0"/>
              <a:t>,y</a:t>
            </a:r>
            <a:r>
              <a:rPr lang="en-US" sz="1600" baseline="-25000" dirty="0"/>
              <a:t>1</a:t>
            </a:r>
            <a:r>
              <a:rPr lang="en-US" sz="1600" dirty="0"/>
              <a:t>,v)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4595C39-4125-4FE4-9548-31838FD76282}"/>
              </a:ext>
            </a:extLst>
          </p:cNvPr>
          <p:cNvSpPr/>
          <p:nvPr/>
        </p:nvSpPr>
        <p:spPr>
          <a:xfrm>
            <a:off x="2609850" y="5713302"/>
            <a:ext cx="1352525" cy="801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M’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F4EB1EB-D835-4947-8B5A-41BB663860E6}"/>
              </a:ext>
            </a:extLst>
          </p:cNvPr>
          <p:cNvGrpSpPr/>
          <p:nvPr/>
        </p:nvGrpSpPr>
        <p:grpSpPr>
          <a:xfrm>
            <a:off x="418217" y="2662489"/>
            <a:ext cx="1198198" cy="1196855"/>
            <a:chOff x="6925999" y="3111072"/>
            <a:chExt cx="1198198" cy="119685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7C1D18E-0BFB-41CC-B9A5-81D1757FC258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CA03913E-A91B-4C2B-A473-79F256182850}"/>
                </a:ext>
              </a:extLst>
            </p:cNvPr>
            <p:cNvCxnSpPr>
              <a:endCxn id="36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34317F4-4750-4466-BC06-BEC064D56825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8009055-1B39-4241-9CFE-4C428ADE8088}"/>
                </a:ext>
              </a:extLst>
            </p:cNvPr>
            <p:cNvCxnSpPr>
              <a:cxnSpLocks/>
              <a:endCxn id="72" idx="0"/>
            </p:cNvCxnSpPr>
            <p:nvPr/>
          </p:nvCxnSpPr>
          <p:spPr>
            <a:xfrm flipH="1">
              <a:off x="7501049" y="3819525"/>
              <a:ext cx="4180" cy="48840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203C62A-F6B8-4A55-BAC3-2E02881CE1B9}"/>
                </a:ext>
              </a:extLst>
            </p:cNvPr>
            <p:cNvCxnSpPr>
              <a:cxnSpLocks/>
              <a:stCxn id="34" idx="2"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87E185C-57D8-4E42-8E9B-8458C9D54EDF}"/>
                </a:ext>
              </a:extLst>
            </p:cNvPr>
            <p:cNvSpPr txBox="1"/>
            <p:nvPr/>
          </p:nvSpPr>
          <p:spPr>
            <a:xfrm>
              <a:off x="6925999" y="3299018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5B245FD-42F0-4253-87A6-F166B051D0FF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1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F5237E7-D580-4E4B-AB8A-AA4187307914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1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D16AD9D-807C-4C4E-978C-5239B9A1529C}"/>
              </a:ext>
            </a:extLst>
          </p:cNvPr>
          <p:cNvSpPr txBox="1"/>
          <p:nvPr/>
        </p:nvSpPr>
        <p:spPr>
          <a:xfrm>
            <a:off x="1673565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A52177-D33D-42A3-806D-BCD4124ED770}"/>
              </a:ext>
            </a:extLst>
          </p:cNvPr>
          <p:cNvSpPr txBox="1"/>
          <p:nvPr/>
        </p:nvSpPr>
        <p:spPr>
          <a:xfrm>
            <a:off x="493166" y="574424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1</a:t>
            </a:r>
            <a:r>
              <a:rPr lang="en-US" sz="1600" dirty="0"/>
              <a:t>,x</a:t>
            </a:r>
            <a:r>
              <a:rPr lang="en-US" sz="1600" baseline="-25000" dirty="0"/>
              <a:t>2</a:t>
            </a:r>
            <a:r>
              <a:rPr lang="en-US" sz="1600" dirty="0"/>
              <a:t>) = (q</a:t>
            </a:r>
            <a:r>
              <a:rPr lang="en-US" sz="1600" baseline="-25000" dirty="0"/>
              <a:t>2</a:t>
            </a:r>
            <a:r>
              <a:rPr lang="en-US" sz="1600" dirty="0"/>
              <a:t>,y</a:t>
            </a:r>
            <a:r>
              <a:rPr lang="en-US" sz="1600" baseline="-25000" dirty="0"/>
              <a:t>2</a:t>
            </a:r>
            <a:r>
              <a:rPr lang="en-US" sz="1600" dirty="0"/>
              <a:t>,v)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D042DFF-0BCB-4B96-A3AA-1E7A76962B75}"/>
              </a:ext>
            </a:extLst>
          </p:cNvPr>
          <p:cNvGrpSpPr/>
          <p:nvPr/>
        </p:nvGrpSpPr>
        <p:grpSpPr>
          <a:xfrm>
            <a:off x="1551096" y="2662489"/>
            <a:ext cx="904247" cy="1185596"/>
            <a:chOff x="7219950" y="3111072"/>
            <a:chExt cx="904247" cy="118559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FB83C09-DD38-4820-BCC5-E367F0ACC54D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A7D3F0F9-1833-4311-9BB5-0C73055CDE51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1C29E83-84F0-4AD6-B284-F3CC4F60ADF4}"/>
                </a:ext>
              </a:extLst>
            </p:cNvPr>
            <p:cNvCxnSpPr>
              <a:cxnSpLocks/>
              <a:endCxn id="67" idx="0"/>
            </p:cNvCxnSpPr>
            <p:nvPr/>
          </p:nvCxnSpPr>
          <p:spPr>
            <a:xfrm flipH="1">
              <a:off x="7506365" y="3819525"/>
              <a:ext cx="8388" cy="47714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8D5B0AC-8EE6-4FBB-B198-194A8EC291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1BC036E-31D0-44EF-AE27-43715ADBE2BA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E682434-4C4F-4306-8DD1-060F54964B3D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2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D01E614-EE5B-4D6F-9A8E-D2DA8D4B2853}"/>
              </a:ext>
            </a:extLst>
          </p:cNvPr>
          <p:cNvGrpSpPr/>
          <p:nvPr/>
        </p:nvGrpSpPr>
        <p:grpSpPr>
          <a:xfrm>
            <a:off x="5577376" y="2645589"/>
            <a:ext cx="1065855" cy="1196664"/>
            <a:chOff x="6981825" y="3111072"/>
            <a:chExt cx="1065855" cy="1196664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273B007-57B5-4A2E-B4AE-6A53C269A732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B2C6E880-5BA8-4961-9D09-F9CA26973742}"/>
                </a:ext>
              </a:extLst>
            </p:cNvPr>
            <p:cNvCxnSpPr>
              <a:endCxn id="51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4107133B-9FF8-4791-B50F-EE3AD20D49BA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EEE9AE88-534C-4271-927F-274932DC7FF0}"/>
                </a:ext>
              </a:extLst>
            </p:cNvPr>
            <p:cNvCxnSpPr>
              <a:cxnSpLocks/>
              <a:endCxn id="60" idx="0"/>
            </p:cNvCxnSpPr>
            <p:nvPr/>
          </p:nvCxnSpPr>
          <p:spPr>
            <a:xfrm flipH="1">
              <a:off x="7521326" y="3819525"/>
              <a:ext cx="2951" cy="48821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66A6C2E-3D49-469E-98D8-68017C72D7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D495930-117B-4E9B-A6EE-3BEAFCE055CE}"/>
              </a:ext>
            </a:extLst>
          </p:cNvPr>
          <p:cNvGrpSpPr/>
          <p:nvPr/>
        </p:nvGrpSpPr>
        <p:grpSpPr>
          <a:xfrm flipH="1">
            <a:off x="5545998" y="3842253"/>
            <a:ext cx="1097229" cy="541720"/>
            <a:chOff x="7067444" y="3429000"/>
            <a:chExt cx="980236" cy="54172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8273568-7F83-4C86-A585-91C693EA1D6D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462ED713-32AD-418D-B955-DB03DC4802A4}"/>
                </a:ext>
              </a:extLst>
            </p:cNvPr>
            <p:cNvCxnSpPr>
              <a:cxnSpLocks/>
              <a:endCxn id="60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21F62466-5242-4DFB-9C63-CE6716AE6B63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F20628E2-8708-40D4-A0A6-0C18162217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51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4B9B7F-1361-4609-9717-2354F7C72278}"/>
              </a:ext>
            </a:extLst>
          </p:cNvPr>
          <p:cNvCxnSpPr/>
          <p:nvPr/>
        </p:nvCxnSpPr>
        <p:spPr>
          <a:xfrm>
            <a:off x="6643231" y="3154017"/>
            <a:ext cx="0" cy="8787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B990DAE-59CD-4026-9A95-6A1ABF56B1FB}"/>
              </a:ext>
            </a:extLst>
          </p:cNvPr>
          <p:cNvGrpSpPr/>
          <p:nvPr/>
        </p:nvGrpSpPr>
        <p:grpSpPr>
          <a:xfrm flipH="1">
            <a:off x="1266639" y="3848085"/>
            <a:ext cx="1097229" cy="556516"/>
            <a:chOff x="7067444" y="3429000"/>
            <a:chExt cx="980236" cy="556516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93E5B9E-A45E-4823-A6ED-12C2B5E6E616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B47B5885-2D94-4569-A12C-A9447D5E48E5}"/>
                </a:ext>
              </a:extLst>
            </p:cNvPr>
            <p:cNvCxnSpPr>
              <a:cxnSpLocks/>
              <a:endCxn id="67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9D681B6-FCC2-4099-914E-B3D17183CB2E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5453E39B-65F4-4C0D-AA53-45F1135D98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599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A3D9666-235B-4858-8A52-22310CA55E95}"/>
              </a:ext>
            </a:extLst>
          </p:cNvPr>
          <p:cNvGrpSpPr/>
          <p:nvPr/>
        </p:nvGrpSpPr>
        <p:grpSpPr>
          <a:xfrm flipH="1">
            <a:off x="516277" y="3859344"/>
            <a:ext cx="758103" cy="560396"/>
            <a:chOff x="7274309" y="3429000"/>
            <a:chExt cx="677271" cy="560396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F010F23-1888-4C66-9563-A2D318823584}"/>
                </a:ext>
              </a:extLst>
            </p:cNvPr>
            <p:cNvSpPr/>
            <p:nvPr/>
          </p:nvSpPr>
          <p:spPr>
            <a:xfrm>
              <a:off x="7274309" y="3429000"/>
              <a:ext cx="502253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0E4854E2-3A04-447B-B52F-8ED0EC690A6D}"/>
                </a:ext>
              </a:extLst>
            </p:cNvPr>
            <p:cNvCxnSpPr>
              <a:cxnSpLocks/>
            </p:cNvCxnSpPr>
            <p:nvPr/>
          </p:nvCxnSpPr>
          <p:spPr>
            <a:xfrm>
              <a:off x="7784026" y="3619500"/>
              <a:ext cx="167554" cy="47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17A67644-A10D-4DDF-AF72-34A3E52D57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987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B07653AB-D3EA-49D0-8428-05DB8B0B3091}"/>
              </a:ext>
            </a:extLst>
          </p:cNvPr>
          <p:cNvCxnSpPr>
            <a:cxnSpLocks/>
          </p:cNvCxnSpPr>
          <p:nvPr/>
        </p:nvCxnSpPr>
        <p:spPr>
          <a:xfrm>
            <a:off x="531193" y="4060390"/>
            <a:ext cx="0" cy="5136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2EAC50BE-C228-4E3D-B9F6-CE29DA6B183C}"/>
              </a:ext>
            </a:extLst>
          </p:cNvPr>
          <p:cNvCxnSpPr>
            <a:cxnSpLocks/>
          </p:cNvCxnSpPr>
          <p:nvPr/>
        </p:nvCxnSpPr>
        <p:spPr>
          <a:xfrm>
            <a:off x="3382134" y="2262760"/>
            <a:ext cx="21328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C7F4BDC7-0AB1-4CE0-8FAD-9CD5350A26FB}"/>
              </a:ext>
            </a:extLst>
          </p:cNvPr>
          <p:cNvCxnSpPr>
            <a:cxnSpLocks/>
          </p:cNvCxnSpPr>
          <p:nvPr/>
        </p:nvCxnSpPr>
        <p:spPr>
          <a:xfrm flipH="1" flipV="1">
            <a:off x="837451" y="2259058"/>
            <a:ext cx="2176976" cy="7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B9B8946C-56E6-406A-B9FF-938A97A6983A}"/>
              </a:ext>
            </a:extLst>
          </p:cNvPr>
          <p:cNvSpPr txBox="1"/>
          <p:nvPr/>
        </p:nvSpPr>
        <p:spPr>
          <a:xfrm>
            <a:off x="3098082" y="208915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n</a:t>
            </a:r>
            <a:endParaRPr lang="en-US" sz="1400" baseline="-25000" dirty="0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7DD2129-B27F-4D53-A288-04356C7F13E5}"/>
              </a:ext>
            </a:extLst>
          </p:cNvPr>
          <p:cNvGrpSpPr/>
          <p:nvPr/>
        </p:nvGrpSpPr>
        <p:grpSpPr>
          <a:xfrm>
            <a:off x="837450" y="4260147"/>
            <a:ext cx="5906250" cy="981075"/>
            <a:chOff x="837450" y="4260147"/>
            <a:chExt cx="5906250" cy="981075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8ACF87B8-A1B5-46D9-98CA-32AEC1F5C0B5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5241222"/>
              <a:ext cx="5895661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5F10FB1B-1FA8-4BB1-8272-094B5D8277AC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4260147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DD82155E-50EA-4787-9213-A043289FBFD6}"/>
                </a:ext>
              </a:extLst>
            </p:cNvPr>
            <p:cNvCxnSpPr>
              <a:cxnSpLocks/>
            </p:cNvCxnSpPr>
            <p:nvPr/>
          </p:nvCxnSpPr>
          <p:spPr>
            <a:xfrm>
              <a:off x="837450" y="5015094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452371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83">
            <a:extLst>
              <a:ext uri="{FF2B5EF4-FFF2-40B4-BE49-F238E27FC236}">
                <a16:creationId xmlns:a16="http://schemas.microsoft.com/office/drawing/2014/main" id="{CD18C369-642A-40E0-B241-9AA5897B9083}"/>
              </a:ext>
            </a:extLst>
          </p:cNvPr>
          <p:cNvGrpSpPr/>
          <p:nvPr/>
        </p:nvGrpSpPr>
        <p:grpSpPr>
          <a:xfrm>
            <a:off x="837450" y="4260147"/>
            <a:ext cx="5906250" cy="981075"/>
            <a:chOff x="837450" y="4260147"/>
            <a:chExt cx="5906250" cy="981075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C91A832A-F3FD-4CE2-9C10-C28DB62B75DB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5241222"/>
              <a:ext cx="5895661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33EEBD6-2472-42EF-A995-45B70D5F53B3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4260147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65337E91-5245-420A-9091-BF8428632B96}"/>
                </a:ext>
              </a:extLst>
            </p:cNvPr>
            <p:cNvCxnSpPr>
              <a:cxnSpLocks/>
            </p:cNvCxnSpPr>
            <p:nvPr/>
          </p:nvCxnSpPr>
          <p:spPr>
            <a:xfrm>
              <a:off x="837450" y="5015094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1"/>
            <a:ext cx="4343399" cy="45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Simulating Oblivious TM by Circuit.</a:t>
            </a:r>
            <a:endParaRPr lang="en-US" sz="2000" kern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347C41-EEFD-4F97-A493-45A94EBDBC93}"/>
              </a:ext>
            </a:extLst>
          </p:cNvPr>
          <p:cNvSpPr/>
          <p:nvPr/>
        </p:nvSpPr>
        <p:spPr>
          <a:xfrm>
            <a:off x="837450" y="2404560"/>
            <a:ext cx="4677523" cy="241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endParaRPr lang="en-US" sz="1600" baseline="-25000" dirty="0"/>
          </a:p>
        </p:txBody>
      </p:sp>
      <p:cxnSp>
        <p:nvCxnSpPr>
          <p:cNvPr id="15" name="直接箭头连接符 69">
            <a:extLst>
              <a:ext uri="{FF2B5EF4-FFF2-40B4-BE49-F238E27FC236}">
                <a16:creationId xmlns:a16="http://schemas.microsoft.com/office/drawing/2014/main" id="{5F74ADF3-B31F-4AB5-990D-7CD2858FBD44}"/>
              </a:ext>
            </a:extLst>
          </p:cNvPr>
          <p:cNvCxnSpPr>
            <a:cxnSpLocks/>
          </p:cNvCxnSpPr>
          <p:nvPr/>
        </p:nvCxnSpPr>
        <p:spPr>
          <a:xfrm flipV="1">
            <a:off x="3265163" y="5426111"/>
            <a:ext cx="0" cy="2832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39E3A4-89CA-4295-9CBC-54D5D0E38421}"/>
              </a:ext>
            </a:extLst>
          </p:cNvPr>
          <p:cNvCxnSpPr>
            <a:cxnSpLocks/>
          </p:cNvCxnSpPr>
          <p:nvPr/>
        </p:nvCxnSpPr>
        <p:spPr>
          <a:xfrm>
            <a:off x="837450" y="3159828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3B7A54-4928-41C9-B38C-0472866258FC}"/>
              </a:ext>
            </a:extLst>
          </p:cNvPr>
          <p:cNvCxnSpPr>
            <a:cxnSpLocks/>
          </p:cNvCxnSpPr>
          <p:nvPr/>
        </p:nvCxnSpPr>
        <p:spPr>
          <a:xfrm>
            <a:off x="6106589" y="3159828"/>
            <a:ext cx="8460" cy="885825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CAEBED-BDA1-478B-8A55-EA4E285387C4}"/>
              </a:ext>
            </a:extLst>
          </p:cNvPr>
          <p:cNvCxnSpPr>
            <a:cxnSpLocks/>
          </p:cNvCxnSpPr>
          <p:nvPr/>
        </p:nvCxnSpPr>
        <p:spPr>
          <a:xfrm>
            <a:off x="837450" y="4045653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A250116-C5C2-4EDA-AB2E-0DFC9C0EC8F8}"/>
              </a:ext>
            </a:extLst>
          </p:cNvPr>
          <p:cNvSpPr txBox="1"/>
          <p:nvPr/>
        </p:nvSpPr>
        <p:spPr>
          <a:xfrm>
            <a:off x="848039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CDD5BD7-3236-48EA-B988-4079946E2DAA}"/>
              </a:ext>
            </a:extLst>
          </p:cNvPr>
          <p:cNvSpPr txBox="1"/>
          <p:nvPr/>
        </p:nvSpPr>
        <p:spPr>
          <a:xfrm>
            <a:off x="487673" y="537083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0</a:t>
            </a:r>
            <a:r>
              <a:rPr lang="en-US" sz="1600" dirty="0"/>
              <a:t>,x</a:t>
            </a:r>
            <a:r>
              <a:rPr lang="en-US" sz="1600" baseline="-25000" dirty="0"/>
              <a:t>1</a:t>
            </a:r>
            <a:r>
              <a:rPr lang="en-US" sz="1600" dirty="0"/>
              <a:t>) = (q</a:t>
            </a:r>
            <a:r>
              <a:rPr lang="en-US" sz="1600" baseline="-25000" dirty="0"/>
              <a:t>1</a:t>
            </a:r>
            <a:r>
              <a:rPr lang="en-US" sz="1600" dirty="0"/>
              <a:t>,y</a:t>
            </a:r>
            <a:r>
              <a:rPr lang="en-US" sz="1600" baseline="-25000" dirty="0"/>
              <a:t>1</a:t>
            </a:r>
            <a:r>
              <a:rPr lang="en-US" sz="1600" dirty="0"/>
              <a:t>,v)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4595C39-4125-4FE4-9548-31838FD76282}"/>
              </a:ext>
            </a:extLst>
          </p:cNvPr>
          <p:cNvSpPr/>
          <p:nvPr/>
        </p:nvSpPr>
        <p:spPr>
          <a:xfrm>
            <a:off x="2609850" y="5713302"/>
            <a:ext cx="1352525" cy="801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M’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F4EB1EB-D835-4947-8B5A-41BB663860E6}"/>
              </a:ext>
            </a:extLst>
          </p:cNvPr>
          <p:cNvGrpSpPr/>
          <p:nvPr/>
        </p:nvGrpSpPr>
        <p:grpSpPr>
          <a:xfrm>
            <a:off x="418217" y="2662489"/>
            <a:ext cx="1198198" cy="1196855"/>
            <a:chOff x="6925999" y="3111072"/>
            <a:chExt cx="1198198" cy="119685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7C1D18E-0BFB-41CC-B9A5-81D1757FC258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CA03913E-A91B-4C2B-A473-79F256182850}"/>
                </a:ext>
              </a:extLst>
            </p:cNvPr>
            <p:cNvCxnSpPr>
              <a:endCxn id="36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34317F4-4750-4466-BC06-BEC064D56825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8009055-1B39-4241-9CFE-4C428ADE8088}"/>
                </a:ext>
              </a:extLst>
            </p:cNvPr>
            <p:cNvCxnSpPr>
              <a:cxnSpLocks/>
              <a:endCxn id="72" idx="0"/>
            </p:cNvCxnSpPr>
            <p:nvPr/>
          </p:nvCxnSpPr>
          <p:spPr>
            <a:xfrm flipH="1">
              <a:off x="7501049" y="3819525"/>
              <a:ext cx="4180" cy="48840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203C62A-F6B8-4A55-BAC3-2E02881CE1B9}"/>
                </a:ext>
              </a:extLst>
            </p:cNvPr>
            <p:cNvCxnSpPr>
              <a:cxnSpLocks/>
              <a:stCxn id="34" idx="2"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87E185C-57D8-4E42-8E9B-8458C9D54EDF}"/>
                </a:ext>
              </a:extLst>
            </p:cNvPr>
            <p:cNvSpPr txBox="1"/>
            <p:nvPr/>
          </p:nvSpPr>
          <p:spPr>
            <a:xfrm>
              <a:off x="6925999" y="3299018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5B245FD-42F0-4253-87A6-F166B051D0FF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1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F5237E7-D580-4E4B-AB8A-AA4187307914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1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D16AD9D-807C-4C4E-978C-5239B9A1529C}"/>
              </a:ext>
            </a:extLst>
          </p:cNvPr>
          <p:cNvSpPr txBox="1"/>
          <p:nvPr/>
        </p:nvSpPr>
        <p:spPr>
          <a:xfrm>
            <a:off x="1673565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A52177-D33D-42A3-806D-BCD4124ED770}"/>
              </a:ext>
            </a:extLst>
          </p:cNvPr>
          <p:cNvSpPr txBox="1"/>
          <p:nvPr/>
        </p:nvSpPr>
        <p:spPr>
          <a:xfrm>
            <a:off x="493166" y="574424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1</a:t>
            </a:r>
            <a:r>
              <a:rPr lang="en-US" sz="1600" dirty="0"/>
              <a:t>,x</a:t>
            </a:r>
            <a:r>
              <a:rPr lang="en-US" sz="1600" baseline="-25000" dirty="0"/>
              <a:t>2</a:t>
            </a:r>
            <a:r>
              <a:rPr lang="en-US" sz="1600" dirty="0"/>
              <a:t>) = (q</a:t>
            </a:r>
            <a:r>
              <a:rPr lang="en-US" sz="1600" baseline="-25000" dirty="0"/>
              <a:t>2</a:t>
            </a:r>
            <a:r>
              <a:rPr lang="en-US" sz="1600" dirty="0"/>
              <a:t>,y</a:t>
            </a:r>
            <a:r>
              <a:rPr lang="en-US" sz="1600" baseline="-25000" dirty="0"/>
              <a:t>2</a:t>
            </a:r>
            <a:r>
              <a:rPr lang="en-US" sz="1600" dirty="0"/>
              <a:t>,v)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D042DFF-0BCB-4B96-A3AA-1E7A76962B75}"/>
              </a:ext>
            </a:extLst>
          </p:cNvPr>
          <p:cNvGrpSpPr/>
          <p:nvPr/>
        </p:nvGrpSpPr>
        <p:grpSpPr>
          <a:xfrm>
            <a:off x="1551096" y="2662489"/>
            <a:ext cx="904247" cy="1185596"/>
            <a:chOff x="7219950" y="3111072"/>
            <a:chExt cx="904247" cy="118559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FB83C09-DD38-4820-BCC5-E367F0ACC54D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A7D3F0F9-1833-4311-9BB5-0C73055CDE51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1C29E83-84F0-4AD6-B284-F3CC4F60ADF4}"/>
                </a:ext>
              </a:extLst>
            </p:cNvPr>
            <p:cNvCxnSpPr>
              <a:cxnSpLocks/>
              <a:endCxn id="67" idx="0"/>
            </p:cNvCxnSpPr>
            <p:nvPr/>
          </p:nvCxnSpPr>
          <p:spPr>
            <a:xfrm flipH="1">
              <a:off x="7506365" y="3819525"/>
              <a:ext cx="8388" cy="47714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8D5B0AC-8EE6-4FBB-B198-194A8EC291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1BC036E-31D0-44EF-AE27-43715ADBE2BA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E682434-4C4F-4306-8DD1-060F54964B3D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2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D01E614-EE5B-4D6F-9A8E-D2DA8D4B2853}"/>
              </a:ext>
            </a:extLst>
          </p:cNvPr>
          <p:cNvGrpSpPr/>
          <p:nvPr/>
        </p:nvGrpSpPr>
        <p:grpSpPr>
          <a:xfrm>
            <a:off x="5577376" y="2645589"/>
            <a:ext cx="1065855" cy="1196664"/>
            <a:chOff x="6981825" y="3111072"/>
            <a:chExt cx="1065855" cy="1196664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273B007-57B5-4A2E-B4AE-6A53C269A732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B2C6E880-5BA8-4961-9D09-F9CA26973742}"/>
                </a:ext>
              </a:extLst>
            </p:cNvPr>
            <p:cNvCxnSpPr>
              <a:endCxn id="51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4107133B-9FF8-4791-B50F-EE3AD20D49BA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EEE9AE88-534C-4271-927F-274932DC7FF0}"/>
                </a:ext>
              </a:extLst>
            </p:cNvPr>
            <p:cNvCxnSpPr>
              <a:cxnSpLocks/>
              <a:endCxn id="60" idx="0"/>
            </p:cNvCxnSpPr>
            <p:nvPr/>
          </p:nvCxnSpPr>
          <p:spPr>
            <a:xfrm flipH="1">
              <a:off x="7521326" y="3819525"/>
              <a:ext cx="2951" cy="48821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66A6C2E-3D49-469E-98D8-68017C72D7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D495930-117B-4E9B-A6EE-3BEAFCE055CE}"/>
              </a:ext>
            </a:extLst>
          </p:cNvPr>
          <p:cNvGrpSpPr/>
          <p:nvPr/>
        </p:nvGrpSpPr>
        <p:grpSpPr>
          <a:xfrm flipH="1">
            <a:off x="5545998" y="3842253"/>
            <a:ext cx="1097229" cy="541720"/>
            <a:chOff x="7067444" y="3429000"/>
            <a:chExt cx="980236" cy="54172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8273568-7F83-4C86-A585-91C693EA1D6D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462ED713-32AD-418D-B955-DB03DC4802A4}"/>
                </a:ext>
              </a:extLst>
            </p:cNvPr>
            <p:cNvCxnSpPr>
              <a:cxnSpLocks/>
              <a:endCxn id="60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21F62466-5242-4DFB-9C63-CE6716AE6B63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F20628E2-8708-40D4-A0A6-0C18162217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51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4B9B7F-1361-4609-9717-2354F7C72278}"/>
              </a:ext>
            </a:extLst>
          </p:cNvPr>
          <p:cNvCxnSpPr/>
          <p:nvPr/>
        </p:nvCxnSpPr>
        <p:spPr>
          <a:xfrm>
            <a:off x="6643231" y="3154017"/>
            <a:ext cx="0" cy="8787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B990DAE-59CD-4026-9A95-6A1ABF56B1FB}"/>
              </a:ext>
            </a:extLst>
          </p:cNvPr>
          <p:cNvGrpSpPr/>
          <p:nvPr/>
        </p:nvGrpSpPr>
        <p:grpSpPr>
          <a:xfrm flipH="1">
            <a:off x="1266639" y="3848085"/>
            <a:ext cx="1097229" cy="556516"/>
            <a:chOff x="7067444" y="3429000"/>
            <a:chExt cx="980236" cy="556516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93E5B9E-A45E-4823-A6ED-12C2B5E6E616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B47B5885-2D94-4569-A12C-A9447D5E48E5}"/>
                </a:ext>
              </a:extLst>
            </p:cNvPr>
            <p:cNvCxnSpPr>
              <a:cxnSpLocks/>
              <a:endCxn id="67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9D681B6-FCC2-4099-914E-B3D17183CB2E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5453E39B-65F4-4C0D-AA53-45F1135D98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599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A3D9666-235B-4858-8A52-22310CA55E95}"/>
              </a:ext>
            </a:extLst>
          </p:cNvPr>
          <p:cNvGrpSpPr/>
          <p:nvPr/>
        </p:nvGrpSpPr>
        <p:grpSpPr>
          <a:xfrm flipH="1">
            <a:off x="516277" y="3859344"/>
            <a:ext cx="758103" cy="560396"/>
            <a:chOff x="7274309" y="3429000"/>
            <a:chExt cx="677271" cy="560396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F010F23-1888-4C66-9563-A2D318823584}"/>
                </a:ext>
              </a:extLst>
            </p:cNvPr>
            <p:cNvSpPr/>
            <p:nvPr/>
          </p:nvSpPr>
          <p:spPr>
            <a:xfrm>
              <a:off x="7274309" y="3429000"/>
              <a:ext cx="502253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0E4854E2-3A04-447B-B52F-8ED0EC690A6D}"/>
                </a:ext>
              </a:extLst>
            </p:cNvPr>
            <p:cNvCxnSpPr>
              <a:cxnSpLocks/>
            </p:cNvCxnSpPr>
            <p:nvPr/>
          </p:nvCxnSpPr>
          <p:spPr>
            <a:xfrm>
              <a:off x="7784026" y="3619500"/>
              <a:ext cx="167554" cy="47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17A67644-A10D-4DDF-AF72-34A3E52D57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987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7158A86-1D3B-401A-AF34-E5E834E547A7}"/>
              </a:ext>
            </a:extLst>
          </p:cNvPr>
          <p:cNvGrpSpPr/>
          <p:nvPr/>
        </p:nvGrpSpPr>
        <p:grpSpPr>
          <a:xfrm>
            <a:off x="5879707" y="4840741"/>
            <a:ext cx="1065855" cy="589463"/>
            <a:chOff x="6981825" y="3230062"/>
            <a:chExt cx="1065855" cy="589463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F22784A-C2A4-47E9-9972-243683165FD2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267B06E7-0DDB-4E81-B3B3-D7E79319F745}"/>
                </a:ext>
              </a:extLst>
            </p:cNvPr>
            <p:cNvCxnSpPr>
              <a:endCxn id="77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B7EAA9F0-4B80-4086-A33E-7D028291D88D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569896D7-C7BF-4AFC-9A59-1B3A1DC6D283}"/>
                </a:ext>
              </a:extLst>
            </p:cNvPr>
            <p:cNvCxnSpPr>
              <a:cxnSpLocks/>
            </p:cNvCxnSpPr>
            <p:nvPr/>
          </p:nvCxnSpPr>
          <p:spPr>
            <a:xfrm>
              <a:off x="7514752" y="3230062"/>
              <a:ext cx="0" cy="19893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B07653AB-D3EA-49D0-8428-05DB8B0B3091}"/>
              </a:ext>
            </a:extLst>
          </p:cNvPr>
          <p:cNvCxnSpPr>
            <a:cxnSpLocks/>
          </p:cNvCxnSpPr>
          <p:nvPr/>
        </p:nvCxnSpPr>
        <p:spPr>
          <a:xfrm>
            <a:off x="531193" y="4060390"/>
            <a:ext cx="0" cy="5136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9DBCCD40-C88B-4B76-963A-EF98B97D265F}"/>
              </a:ext>
            </a:extLst>
          </p:cNvPr>
          <p:cNvCxnSpPr>
            <a:cxnSpLocks/>
          </p:cNvCxnSpPr>
          <p:nvPr/>
        </p:nvCxnSpPr>
        <p:spPr>
          <a:xfrm>
            <a:off x="3382134" y="2262760"/>
            <a:ext cx="21328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A56D9A33-6058-42BF-A00A-1E319A5A160E}"/>
              </a:ext>
            </a:extLst>
          </p:cNvPr>
          <p:cNvCxnSpPr>
            <a:cxnSpLocks/>
          </p:cNvCxnSpPr>
          <p:nvPr/>
        </p:nvCxnSpPr>
        <p:spPr>
          <a:xfrm flipH="1" flipV="1">
            <a:off x="837451" y="2259058"/>
            <a:ext cx="2176976" cy="7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0A73E095-FD3B-45E5-9B64-8A4F4E8D6D73}"/>
              </a:ext>
            </a:extLst>
          </p:cNvPr>
          <p:cNvSpPr txBox="1"/>
          <p:nvPr/>
        </p:nvSpPr>
        <p:spPr>
          <a:xfrm>
            <a:off x="3098082" y="208915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n</a:t>
            </a:r>
            <a:endParaRPr lang="en-US" sz="1400" baseline="-25000" dirty="0"/>
          </a:p>
        </p:txBody>
      </p:sp>
    </p:spTree>
    <p:extLst>
      <p:ext uri="{BB962C8B-B14F-4D97-AF65-F5344CB8AC3E}">
        <p14:creationId xmlns:p14="http://schemas.microsoft.com/office/powerpoint/2010/main" val="13980114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1"/>
            <a:ext cx="4343399" cy="45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Simulating Oblivious TM by Circuit.</a:t>
            </a:r>
            <a:endParaRPr lang="en-US" sz="2000" kern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347C41-EEFD-4F97-A493-45A94EBDBC93}"/>
              </a:ext>
            </a:extLst>
          </p:cNvPr>
          <p:cNvSpPr/>
          <p:nvPr/>
        </p:nvSpPr>
        <p:spPr>
          <a:xfrm>
            <a:off x="837450" y="2404560"/>
            <a:ext cx="4677523" cy="241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endParaRPr lang="en-US" sz="1600" baseline="-25000" dirty="0"/>
          </a:p>
        </p:txBody>
      </p:sp>
      <p:cxnSp>
        <p:nvCxnSpPr>
          <p:cNvPr id="15" name="直接箭头连接符 69">
            <a:extLst>
              <a:ext uri="{FF2B5EF4-FFF2-40B4-BE49-F238E27FC236}">
                <a16:creationId xmlns:a16="http://schemas.microsoft.com/office/drawing/2014/main" id="{5F74ADF3-B31F-4AB5-990D-7CD2858FBD44}"/>
              </a:ext>
            </a:extLst>
          </p:cNvPr>
          <p:cNvCxnSpPr>
            <a:cxnSpLocks/>
          </p:cNvCxnSpPr>
          <p:nvPr/>
        </p:nvCxnSpPr>
        <p:spPr>
          <a:xfrm flipV="1">
            <a:off x="3265163" y="5426111"/>
            <a:ext cx="0" cy="2832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39E3A4-89CA-4295-9CBC-54D5D0E38421}"/>
              </a:ext>
            </a:extLst>
          </p:cNvPr>
          <p:cNvCxnSpPr>
            <a:cxnSpLocks/>
          </p:cNvCxnSpPr>
          <p:nvPr/>
        </p:nvCxnSpPr>
        <p:spPr>
          <a:xfrm>
            <a:off x="837450" y="3159828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3B7A54-4928-41C9-B38C-0472866258FC}"/>
              </a:ext>
            </a:extLst>
          </p:cNvPr>
          <p:cNvCxnSpPr>
            <a:cxnSpLocks/>
          </p:cNvCxnSpPr>
          <p:nvPr/>
        </p:nvCxnSpPr>
        <p:spPr>
          <a:xfrm>
            <a:off x="6106589" y="3159828"/>
            <a:ext cx="8460" cy="885825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CAEBED-BDA1-478B-8A55-EA4E285387C4}"/>
              </a:ext>
            </a:extLst>
          </p:cNvPr>
          <p:cNvCxnSpPr>
            <a:cxnSpLocks/>
          </p:cNvCxnSpPr>
          <p:nvPr/>
        </p:nvCxnSpPr>
        <p:spPr>
          <a:xfrm>
            <a:off x="837450" y="4045653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A250116-C5C2-4EDA-AB2E-0DFC9C0EC8F8}"/>
              </a:ext>
            </a:extLst>
          </p:cNvPr>
          <p:cNvSpPr txBox="1"/>
          <p:nvPr/>
        </p:nvSpPr>
        <p:spPr>
          <a:xfrm>
            <a:off x="848039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CDD5BD7-3236-48EA-B988-4079946E2DAA}"/>
              </a:ext>
            </a:extLst>
          </p:cNvPr>
          <p:cNvSpPr txBox="1"/>
          <p:nvPr/>
        </p:nvSpPr>
        <p:spPr>
          <a:xfrm>
            <a:off x="487673" y="537083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0</a:t>
            </a:r>
            <a:r>
              <a:rPr lang="en-US" sz="1600" dirty="0"/>
              <a:t>,x</a:t>
            </a:r>
            <a:r>
              <a:rPr lang="en-US" sz="1600" baseline="-25000" dirty="0"/>
              <a:t>1</a:t>
            </a:r>
            <a:r>
              <a:rPr lang="en-US" sz="1600" dirty="0"/>
              <a:t>) = (q</a:t>
            </a:r>
            <a:r>
              <a:rPr lang="en-US" sz="1600" baseline="-25000" dirty="0"/>
              <a:t>1</a:t>
            </a:r>
            <a:r>
              <a:rPr lang="en-US" sz="1600" dirty="0"/>
              <a:t>,y</a:t>
            </a:r>
            <a:r>
              <a:rPr lang="en-US" sz="1600" baseline="-25000" dirty="0"/>
              <a:t>1</a:t>
            </a:r>
            <a:r>
              <a:rPr lang="en-US" sz="1600" dirty="0"/>
              <a:t>,v)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4595C39-4125-4FE4-9548-31838FD76282}"/>
              </a:ext>
            </a:extLst>
          </p:cNvPr>
          <p:cNvSpPr/>
          <p:nvPr/>
        </p:nvSpPr>
        <p:spPr>
          <a:xfrm>
            <a:off x="2609850" y="5713302"/>
            <a:ext cx="1352525" cy="801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M’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F4EB1EB-D835-4947-8B5A-41BB663860E6}"/>
              </a:ext>
            </a:extLst>
          </p:cNvPr>
          <p:cNvGrpSpPr/>
          <p:nvPr/>
        </p:nvGrpSpPr>
        <p:grpSpPr>
          <a:xfrm>
            <a:off x="418217" y="2662489"/>
            <a:ext cx="1198198" cy="1196855"/>
            <a:chOff x="6925999" y="3111072"/>
            <a:chExt cx="1198198" cy="119685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7C1D18E-0BFB-41CC-B9A5-81D1757FC258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CA03913E-A91B-4C2B-A473-79F256182850}"/>
                </a:ext>
              </a:extLst>
            </p:cNvPr>
            <p:cNvCxnSpPr>
              <a:endCxn id="36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34317F4-4750-4466-BC06-BEC064D56825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8009055-1B39-4241-9CFE-4C428ADE8088}"/>
                </a:ext>
              </a:extLst>
            </p:cNvPr>
            <p:cNvCxnSpPr>
              <a:cxnSpLocks/>
              <a:endCxn id="72" idx="0"/>
            </p:cNvCxnSpPr>
            <p:nvPr/>
          </p:nvCxnSpPr>
          <p:spPr>
            <a:xfrm flipH="1">
              <a:off x="7501049" y="3819525"/>
              <a:ext cx="4180" cy="48840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203C62A-F6B8-4A55-BAC3-2E02881CE1B9}"/>
                </a:ext>
              </a:extLst>
            </p:cNvPr>
            <p:cNvCxnSpPr>
              <a:cxnSpLocks/>
              <a:stCxn id="34" idx="2"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87E185C-57D8-4E42-8E9B-8458C9D54EDF}"/>
                </a:ext>
              </a:extLst>
            </p:cNvPr>
            <p:cNvSpPr txBox="1"/>
            <p:nvPr/>
          </p:nvSpPr>
          <p:spPr>
            <a:xfrm>
              <a:off x="6925999" y="3299018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5B245FD-42F0-4253-87A6-F166B051D0FF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1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F5237E7-D580-4E4B-AB8A-AA4187307914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1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D16AD9D-807C-4C4E-978C-5239B9A1529C}"/>
              </a:ext>
            </a:extLst>
          </p:cNvPr>
          <p:cNvSpPr txBox="1"/>
          <p:nvPr/>
        </p:nvSpPr>
        <p:spPr>
          <a:xfrm>
            <a:off x="1673565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A52177-D33D-42A3-806D-BCD4124ED770}"/>
              </a:ext>
            </a:extLst>
          </p:cNvPr>
          <p:cNvSpPr txBox="1"/>
          <p:nvPr/>
        </p:nvSpPr>
        <p:spPr>
          <a:xfrm>
            <a:off x="493166" y="574424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1</a:t>
            </a:r>
            <a:r>
              <a:rPr lang="en-US" sz="1600" dirty="0"/>
              <a:t>,x</a:t>
            </a:r>
            <a:r>
              <a:rPr lang="en-US" sz="1600" baseline="-25000" dirty="0"/>
              <a:t>2</a:t>
            </a:r>
            <a:r>
              <a:rPr lang="en-US" sz="1600" dirty="0"/>
              <a:t>) = (q</a:t>
            </a:r>
            <a:r>
              <a:rPr lang="en-US" sz="1600" baseline="-25000" dirty="0"/>
              <a:t>2</a:t>
            </a:r>
            <a:r>
              <a:rPr lang="en-US" sz="1600" dirty="0"/>
              <a:t>,y</a:t>
            </a:r>
            <a:r>
              <a:rPr lang="en-US" sz="1600" baseline="-25000" dirty="0"/>
              <a:t>2</a:t>
            </a:r>
            <a:r>
              <a:rPr lang="en-US" sz="1600" dirty="0"/>
              <a:t>,v)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D042DFF-0BCB-4B96-A3AA-1E7A76962B75}"/>
              </a:ext>
            </a:extLst>
          </p:cNvPr>
          <p:cNvGrpSpPr/>
          <p:nvPr/>
        </p:nvGrpSpPr>
        <p:grpSpPr>
          <a:xfrm>
            <a:off x="1551096" y="2662489"/>
            <a:ext cx="904247" cy="1185596"/>
            <a:chOff x="7219950" y="3111072"/>
            <a:chExt cx="904247" cy="118559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FB83C09-DD38-4820-BCC5-E367F0ACC54D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A7D3F0F9-1833-4311-9BB5-0C73055CDE51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1C29E83-84F0-4AD6-B284-F3CC4F60ADF4}"/>
                </a:ext>
              </a:extLst>
            </p:cNvPr>
            <p:cNvCxnSpPr>
              <a:cxnSpLocks/>
              <a:endCxn id="67" idx="0"/>
            </p:cNvCxnSpPr>
            <p:nvPr/>
          </p:nvCxnSpPr>
          <p:spPr>
            <a:xfrm flipH="1">
              <a:off x="7506365" y="3819525"/>
              <a:ext cx="8388" cy="47714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8D5B0AC-8EE6-4FBB-B198-194A8EC291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1BC036E-31D0-44EF-AE27-43715ADBE2BA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E682434-4C4F-4306-8DD1-060F54964B3D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2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D01E614-EE5B-4D6F-9A8E-D2DA8D4B2853}"/>
              </a:ext>
            </a:extLst>
          </p:cNvPr>
          <p:cNvGrpSpPr/>
          <p:nvPr/>
        </p:nvGrpSpPr>
        <p:grpSpPr>
          <a:xfrm>
            <a:off x="5577376" y="2645589"/>
            <a:ext cx="1065855" cy="1196664"/>
            <a:chOff x="6981825" y="3111072"/>
            <a:chExt cx="1065855" cy="1196664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273B007-57B5-4A2E-B4AE-6A53C269A732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B2C6E880-5BA8-4961-9D09-F9CA26973742}"/>
                </a:ext>
              </a:extLst>
            </p:cNvPr>
            <p:cNvCxnSpPr>
              <a:endCxn id="51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4107133B-9FF8-4791-B50F-EE3AD20D49BA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EEE9AE88-534C-4271-927F-274932DC7FF0}"/>
                </a:ext>
              </a:extLst>
            </p:cNvPr>
            <p:cNvCxnSpPr>
              <a:cxnSpLocks/>
              <a:endCxn id="60" idx="0"/>
            </p:cNvCxnSpPr>
            <p:nvPr/>
          </p:nvCxnSpPr>
          <p:spPr>
            <a:xfrm flipH="1">
              <a:off x="7521326" y="3819525"/>
              <a:ext cx="2951" cy="48821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66A6C2E-3D49-469E-98D8-68017C72D7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D495930-117B-4E9B-A6EE-3BEAFCE055CE}"/>
              </a:ext>
            </a:extLst>
          </p:cNvPr>
          <p:cNvGrpSpPr/>
          <p:nvPr/>
        </p:nvGrpSpPr>
        <p:grpSpPr>
          <a:xfrm flipH="1">
            <a:off x="5545998" y="3842253"/>
            <a:ext cx="1097229" cy="541720"/>
            <a:chOff x="7067444" y="3429000"/>
            <a:chExt cx="980236" cy="54172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8273568-7F83-4C86-A585-91C693EA1D6D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462ED713-32AD-418D-B955-DB03DC4802A4}"/>
                </a:ext>
              </a:extLst>
            </p:cNvPr>
            <p:cNvCxnSpPr>
              <a:cxnSpLocks/>
              <a:endCxn id="60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21F62466-5242-4DFB-9C63-CE6716AE6B63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F20628E2-8708-40D4-A0A6-0C18162217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51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4B9B7F-1361-4609-9717-2354F7C72278}"/>
              </a:ext>
            </a:extLst>
          </p:cNvPr>
          <p:cNvCxnSpPr/>
          <p:nvPr/>
        </p:nvCxnSpPr>
        <p:spPr>
          <a:xfrm>
            <a:off x="6643231" y="3154017"/>
            <a:ext cx="0" cy="8787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B990DAE-59CD-4026-9A95-6A1ABF56B1FB}"/>
              </a:ext>
            </a:extLst>
          </p:cNvPr>
          <p:cNvGrpSpPr/>
          <p:nvPr/>
        </p:nvGrpSpPr>
        <p:grpSpPr>
          <a:xfrm flipH="1">
            <a:off x="1266639" y="3848085"/>
            <a:ext cx="1097229" cy="556516"/>
            <a:chOff x="7067444" y="3429000"/>
            <a:chExt cx="980236" cy="556516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93E5B9E-A45E-4823-A6ED-12C2B5E6E616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B47B5885-2D94-4569-A12C-A9447D5E48E5}"/>
                </a:ext>
              </a:extLst>
            </p:cNvPr>
            <p:cNvCxnSpPr>
              <a:cxnSpLocks/>
              <a:endCxn id="67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9D681B6-FCC2-4099-914E-B3D17183CB2E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5453E39B-65F4-4C0D-AA53-45F1135D98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599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A3D9666-235B-4858-8A52-22310CA55E95}"/>
              </a:ext>
            </a:extLst>
          </p:cNvPr>
          <p:cNvGrpSpPr/>
          <p:nvPr/>
        </p:nvGrpSpPr>
        <p:grpSpPr>
          <a:xfrm flipH="1">
            <a:off x="516277" y="3859344"/>
            <a:ext cx="758103" cy="560396"/>
            <a:chOff x="7274309" y="3429000"/>
            <a:chExt cx="677271" cy="560396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F010F23-1888-4C66-9563-A2D318823584}"/>
                </a:ext>
              </a:extLst>
            </p:cNvPr>
            <p:cNvSpPr/>
            <p:nvPr/>
          </p:nvSpPr>
          <p:spPr>
            <a:xfrm>
              <a:off x="7274309" y="3429000"/>
              <a:ext cx="502253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0E4854E2-3A04-447B-B52F-8ED0EC690A6D}"/>
                </a:ext>
              </a:extLst>
            </p:cNvPr>
            <p:cNvCxnSpPr>
              <a:cxnSpLocks/>
            </p:cNvCxnSpPr>
            <p:nvPr/>
          </p:nvCxnSpPr>
          <p:spPr>
            <a:xfrm>
              <a:off x="7784026" y="3619500"/>
              <a:ext cx="167554" cy="47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17A67644-A10D-4DDF-AF72-34A3E52D57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987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B07653AB-D3EA-49D0-8428-05DB8B0B3091}"/>
              </a:ext>
            </a:extLst>
          </p:cNvPr>
          <p:cNvCxnSpPr>
            <a:cxnSpLocks/>
          </p:cNvCxnSpPr>
          <p:nvPr/>
        </p:nvCxnSpPr>
        <p:spPr>
          <a:xfrm>
            <a:off x="531193" y="4060390"/>
            <a:ext cx="0" cy="5136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2AEF95A-0870-495B-83B3-C6F284766A8B}"/>
              </a:ext>
            </a:extLst>
          </p:cNvPr>
          <p:cNvSpPr txBox="1"/>
          <p:nvPr/>
        </p:nvSpPr>
        <p:spPr>
          <a:xfrm>
            <a:off x="6958251" y="5065621"/>
            <a:ext cx="15872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= </a:t>
            </a:r>
            <a:r>
              <a:rPr lang="en-US" sz="1400" dirty="0" err="1"/>
              <a:t>q</a:t>
            </a:r>
            <a:r>
              <a:rPr lang="en-US" sz="1400" baseline="-25000" dirty="0" err="1"/>
              <a:t>acc</a:t>
            </a:r>
            <a:r>
              <a:rPr lang="en-US" sz="1400" dirty="0"/>
              <a:t> if and only </a:t>
            </a:r>
          </a:p>
          <a:p>
            <a:r>
              <a:rPr lang="en-US" sz="1400" dirty="0"/>
              <a:t>if M’ accepts x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C460A5A-7518-42C8-B32F-A4CF16A2ADA4}"/>
              </a:ext>
            </a:extLst>
          </p:cNvPr>
          <p:cNvCxnSpPr>
            <a:cxnSpLocks/>
          </p:cNvCxnSpPr>
          <p:nvPr/>
        </p:nvCxnSpPr>
        <p:spPr>
          <a:xfrm>
            <a:off x="3382134" y="2262760"/>
            <a:ext cx="21328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71D25B41-1EC4-43C1-8086-4B5BFBD47295}"/>
              </a:ext>
            </a:extLst>
          </p:cNvPr>
          <p:cNvCxnSpPr>
            <a:cxnSpLocks/>
          </p:cNvCxnSpPr>
          <p:nvPr/>
        </p:nvCxnSpPr>
        <p:spPr>
          <a:xfrm flipH="1" flipV="1">
            <a:off x="837451" y="2259058"/>
            <a:ext cx="2176976" cy="7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13960E2D-C2EC-47B7-AAF0-2F559FED6B80}"/>
              </a:ext>
            </a:extLst>
          </p:cNvPr>
          <p:cNvSpPr txBox="1"/>
          <p:nvPr/>
        </p:nvSpPr>
        <p:spPr>
          <a:xfrm>
            <a:off x="3098082" y="208915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n</a:t>
            </a:r>
            <a:endParaRPr lang="en-US" sz="1400" baseline="-25000" dirty="0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3EE95E9-0E98-4DF2-9DE1-968DC20BE322}"/>
              </a:ext>
            </a:extLst>
          </p:cNvPr>
          <p:cNvGrpSpPr/>
          <p:nvPr/>
        </p:nvGrpSpPr>
        <p:grpSpPr>
          <a:xfrm>
            <a:off x="837450" y="4260147"/>
            <a:ext cx="5906250" cy="981075"/>
            <a:chOff x="837450" y="4260147"/>
            <a:chExt cx="5906250" cy="981075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D22DB7EA-ECC6-4A20-A839-D6EBB1C128B0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5241222"/>
              <a:ext cx="5895661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C177417-F362-48FA-9D1D-353D140A289E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4260147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231A9A91-C0F7-4851-B65C-60EEF195735F}"/>
                </a:ext>
              </a:extLst>
            </p:cNvPr>
            <p:cNvCxnSpPr>
              <a:cxnSpLocks/>
            </p:cNvCxnSpPr>
            <p:nvPr/>
          </p:nvCxnSpPr>
          <p:spPr>
            <a:xfrm>
              <a:off x="837450" y="5015094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9B3A312-4707-459A-BE39-CCD829CD892F}"/>
              </a:ext>
            </a:extLst>
          </p:cNvPr>
          <p:cNvGrpSpPr/>
          <p:nvPr/>
        </p:nvGrpSpPr>
        <p:grpSpPr>
          <a:xfrm>
            <a:off x="5879707" y="4840741"/>
            <a:ext cx="1065855" cy="589463"/>
            <a:chOff x="6981825" y="3230062"/>
            <a:chExt cx="1065855" cy="589463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54FE1B95-872D-474E-B389-9B9C5E0CAEEF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FE86B419-DE9B-4D11-94E3-31E0028C4348}"/>
                </a:ext>
              </a:extLst>
            </p:cNvPr>
            <p:cNvCxnSpPr>
              <a:endCxn id="95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D1041CE9-7FD0-4F0A-BD9B-C126C9F08AD7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DF5C2786-2F1F-4D3C-BFCD-A3C1EB51F5BC}"/>
                </a:ext>
              </a:extLst>
            </p:cNvPr>
            <p:cNvCxnSpPr>
              <a:cxnSpLocks/>
            </p:cNvCxnSpPr>
            <p:nvPr/>
          </p:nvCxnSpPr>
          <p:spPr>
            <a:xfrm>
              <a:off x="7514752" y="3230062"/>
              <a:ext cx="0" cy="19893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667837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1"/>
            <a:ext cx="4343399" cy="45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Simulating Oblivious TM by Circuit.</a:t>
            </a:r>
            <a:endParaRPr lang="en-US" sz="2000" kern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347C41-EEFD-4F97-A493-45A94EBDBC93}"/>
              </a:ext>
            </a:extLst>
          </p:cNvPr>
          <p:cNvSpPr/>
          <p:nvPr/>
        </p:nvSpPr>
        <p:spPr>
          <a:xfrm>
            <a:off x="837450" y="2404560"/>
            <a:ext cx="4677523" cy="241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endParaRPr lang="en-US" sz="1600" baseline="-25000" dirty="0"/>
          </a:p>
        </p:txBody>
      </p:sp>
      <p:cxnSp>
        <p:nvCxnSpPr>
          <p:cNvPr id="15" name="直接箭头连接符 69">
            <a:extLst>
              <a:ext uri="{FF2B5EF4-FFF2-40B4-BE49-F238E27FC236}">
                <a16:creationId xmlns:a16="http://schemas.microsoft.com/office/drawing/2014/main" id="{5F74ADF3-B31F-4AB5-990D-7CD2858FBD44}"/>
              </a:ext>
            </a:extLst>
          </p:cNvPr>
          <p:cNvCxnSpPr>
            <a:cxnSpLocks/>
          </p:cNvCxnSpPr>
          <p:nvPr/>
        </p:nvCxnSpPr>
        <p:spPr>
          <a:xfrm flipV="1">
            <a:off x="3265163" y="5426111"/>
            <a:ext cx="0" cy="2832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39E3A4-89CA-4295-9CBC-54D5D0E38421}"/>
              </a:ext>
            </a:extLst>
          </p:cNvPr>
          <p:cNvCxnSpPr>
            <a:cxnSpLocks/>
          </p:cNvCxnSpPr>
          <p:nvPr/>
        </p:nvCxnSpPr>
        <p:spPr>
          <a:xfrm>
            <a:off x="837450" y="3159828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3B7A54-4928-41C9-B38C-0472866258FC}"/>
              </a:ext>
            </a:extLst>
          </p:cNvPr>
          <p:cNvCxnSpPr>
            <a:cxnSpLocks/>
          </p:cNvCxnSpPr>
          <p:nvPr/>
        </p:nvCxnSpPr>
        <p:spPr>
          <a:xfrm>
            <a:off x="6106589" y="3159828"/>
            <a:ext cx="8460" cy="885825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CAEBED-BDA1-478B-8A55-EA4E285387C4}"/>
              </a:ext>
            </a:extLst>
          </p:cNvPr>
          <p:cNvCxnSpPr>
            <a:cxnSpLocks/>
          </p:cNvCxnSpPr>
          <p:nvPr/>
        </p:nvCxnSpPr>
        <p:spPr>
          <a:xfrm>
            <a:off x="837450" y="4045653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A250116-C5C2-4EDA-AB2E-0DFC9C0EC8F8}"/>
              </a:ext>
            </a:extLst>
          </p:cNvPr>
          <p:cNvSpPr txBox="1"/>
          <p:nvPr/>
        </p:nvSpPr>
        <p:spPr>
          <a:xfrm>
            <a:off x="848039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CDD5BD7-3236-48EA-B988-4079946E2DAA}"/>
              </a:ext>
            </a:extLst>
          </p:cNvPr>
          <p:cNvSpPr txBox="1"/>
          <p:nvPr/>
        </p:nvSpPr>
        <p:spPr>
          <a:xfrm>
            <a:off x="487673" y="537083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0</a:t>
            </a:r>
            <a:r>
              <a:rPr lang="en-US" sz="1600" dirty="0"/>
              <a:t>,x</a:t>
            </a:r>
            <a:r>
              <a:rPr lang="en-US" sz="1600" baseline="-25000" dirty="0"/>
              <a:t>1</a:t>
            </a:r>
            <a:r>
              <a:rPr lang="en-US" sz="1600" dirty="0"/>
              <a:t>) = (q</a:t>
            </a:r>
            <a:r>
              <a:rPr lang="en-US" sz="1600" baseline="-25000" dirty="0"/>
              <a:t>1</a:t>
            </a:r>
            <a:r>
              <a:rPr lang="en-US" sz="1600" dirty="0"/>
              <a:t>,y</a:t>
            </a:r>
            <a:r>
              <a:rPr lang="en-US" sz="1600" baseline="-25000" dirty="0"/>
              <a:t>1</a:t>
            </a:r>
            <a:r>
              <a:rPr lang="en-US" sz="1600" dirty="0"/>
              <a:t>,v)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4595C39-4125-4FE4-9548-31838FD76282}"/>
              </a:ext>
            </a:extLst>
          </p:cNvPr>
          <p:cNvSpPr/>
          <p:nvPr/>
        </p:nvSpPr>
        <p:spPr>
          <a:xfrm>
            <a:off x="2609850" y="5713302"/>
            <a:ext cx="1352525" cy="801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M’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F4EB1EB-D835-4947-8B5A-41BB663860E6}"/>
              </a:ext>
            </a:extLst>
          </p:cNvPr>
          <p:cNvGrpSpPr/>
          <p:nvPr/>
        </p:nvGrpSpPr>
        <p:grpSpPr>
          <a:xfrm>
            <a:off x="418217" y="2662489"/>
            <a:ext cx="1198198" cy="1196855"/>
            <a:chOff x="6925999" y="3111072"/>
            <a:chExt cx="1198198" cy="119685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7C1D18E-0BFB-41CC-B9A5-81D1757FC258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CA03913E-A91B-4C2B-A473-79F256182850}"/>
                </a:ext>
              </a:extLst>
            </p:cNvPr>
            <p:cNvCxnSpPr>
              <a:endCxn id="36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34317F4-4750-4466-BC06-BEC064D56825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8009055-1B39-4241-9CFE-4C428ADE8088}"/>
                </a:ext>
              </a:extLst>
            </p:cNvPr>
            <p:cNvCxnSpPr>
              <a:cxnSpLocks/>
              <a:endCxn id="72" idx="0"/>
            </p:cNvCxnSpPr>
            <p:nvPr/>
          </p:nvCxnSpPr>
          <p:spPr>
            <a:xfrm flipH="1">
              <a:off x="7501049" y="3819525"/>
              <a:ext cx="4180" cy="48840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203C62A-F6B8-4A55-BAC3-2E02881CE1B9}"/>
                </a:ext>
              </a:extLst>
            </p:cNvPr>
            <p:cNvCxnSpPr>
              <a:cxnSpLocks/>
              <a:stCxn id="34" idx="2"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87E185C-57D8-4E42-8E9B-8458C9D54EDF}"/>
                </a:ext>
              </a:extLst>
            </p:cNvPr>
            <p:cNvSpPr txBox="1"/>
            <p:nvPr/>
          </p:nvSpPr>
          <p:spPr>
            <a:xfrm>
              <a:off x="6925999" y="3299018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5B245FD-42F0-4253-87A6-F166B051D0FF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1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F5237E7-D580-4E4B-AB8A-AA4187307914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1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D16AD9D-807C-4C4E-978C-5239B9A1529C}"/>
              </a:ext>
            </a:extLst>
          </p:cNvPr>
          <p:cNvSpPr txBox="1"/>
          <p:nvPr/>
        </p:nvSpPr>
        <p:spPr>
          <a:xfrm>
            <a:off x="1673565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A52177-D33D-42A3-806D-BCD4124ED770}"/>
              </a:ext>
            </a:extLst>
          </p:cNvPr>
          <p:cNvSpPr txBox="1"/>
          <p:nvPr/>
        </p:nvSpPr>
        <p:spPr>
          <a:xfrm>
            <a:off x="493166" y="574424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1</a:t>
            </a:r>
            <a:r>
              <a:rPr lang="en-US" sz="1600" dirty="0"/>
              <a:t>,x</a:t>
            </a:r>
            <a:r>
              <a:rPr lang="en-US" sz="1600" baseline="-25000" dirty="0"/>
              <a:t>2</a:t>
            </a:r>
            <a:r>
              <a:rPr lang="en-US" sz="1600" dirty="0"/>
              <a:t>) = (q</a:t>
            </a:r>
            <a:r>
              <a:rPr lang="en-US" sz="1600" baseline="-25000" dirty="0"/>
              <a:t>2</a:t>
            </a:r>
            <a:r>
              <a:rPr lang="en-US" sz="1600" dirty="0"/>
              <a:t>,y</a:t>
            </a:r>
            <a:r>
              <a:rPr lang="en-US" sz="1600" baseline="-25000" dirty="0"/>
              <a:t>2</a:t>
            </a:r>
            <a:r>
              <a:rPr lang="en-US" sz="1600" dirty="0"/>
              <a:t>,v)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D042DFF-0BCB-4B96-A3AA-1E7A76962B75}"/>
              </a:ext>
            </a:extLst>
          </p:cNvPr>
          <p:cNvGrpSpPr/>
          <p:nvPr/>
        </p:nvGrpSpPr>
        <p:grpSpPr>
          <a:xfrm>
            <a:off x="1551096" y="2662489"/>
            <a:ext cx="904247" cy="1185596"/>
            <a:chOff x="7219950" y="3111072"/>
            <a:chExt cx="904247" cy="118559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FB83C09-DD38-4820-BCC5-E367F0ACC54D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A7D3F0F9-1833-4311-9BB5-0C73055CDE51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1C29E83-84F0-4AD6-B284-F3CC4F60ADF4}"/>
                </a:ext>
              </a:extLst>
            </p:cNvPr>
            <p:cNvCxnSpPr>
              <a:cxnSpLocks/>
              <a:endCxn id="67" idx="0"/>
            </p:cNvCxnSpPr>
            <p:nvPr/>
          </p:nvCxnSpPr>
          <p:spPr>
            <a:xfrm flipH="1">
              <a:off x="7506365" y="3819525"/>
              <a:ext cx="8388" cy="47714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8D5B0AC-8EE6-4FBB-B198-194A8EC291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1BC036E-31D0-44EF-AE27-43715ADBE2BA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E682434-4C4F-4306-8DD1-060F54964B3D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2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D01E614-EE5B-4D6F-9A8E-D2DA8D4B2853}"/>
              </a:ext>
            </a:extLst>
          </p:cNvPr>
          <p:cNvGrpSpPr/>
          <p:nvPr/>
        </p:nvGrpSpPr>
        <p:grpSpPr>
          <a:xfrm>
            <a:off x="5577376" y="2645589"/>
            <a:ext cx="1065855" cy="1196664"/>
            <a:chOff x="6981825" y="3111072"/>
            <a:chExt cx="1065855" cy="1196664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273B007-57B5-4A2E-B4AE-6A53C269A732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B2C6E880-5BA8-4961-9D09-F9CA26973742}"/>
                </a:ext>
              </a:extLst>
            </p:cNvPr>
            <p:cNvCxnSpPr>
              <a:endCxn id="51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4107133B-9FF8-4791-B50F-EE3AD20D49BA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EEE9AE88-534C-4271-927F-274932DC7FF0}"/>
                </a:ext>
              </a:extLst>
            </p:cNvPr>
            <p:cNvCxnSpPr>
              <a:cxnSpLocks/>
              <a:endCxn id="60" idx="0"/>
            </p:cNvCxnSpPr>
            <p:nvPr/>
          </p:nvCxnSpPr>
          <p:spPr>
            <a:xfrm flipH="1">
              <a:off x="7521326" y="3819525"/>
              <a:ext cx="2951" cy="48821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66A6C2E-3D49-469E-98D8-68017C72D7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D495930-117B-4E9B-A6EE-3BEAFCE055CE}"/>
              </a:ext>
            </a:extLst>
          </p:cNvPr>
          <p:cNvGrpSpPr/>
          <p:nvPr/>
        </p:nvGrpSpPr>
        <p:grpSpPr>
          <a:xfrm flipH="1">
            <a:off x="5545998" y="3842253"/>
            <a:ext cx="1097229" cy="541720"/>
            <a:chOff x="7067444" y="3429000"/>
            <a:chExt cx="980236" cy="54172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8273568-7F83-4C86-A585-91C693EA1D6D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462ED713-32AD-418D-B955-DB03DC4802A4}"/>
                </a:ext>
              </a:extLst>
            </p:cNvPr>
            <p:cNvCxnSpPr>
              <a:cxnSpLocks/>
              <a:endCxn id="60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21F62466-5242-4DFB-9C63-CE6716AE6B63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F20628E2-8708-40D4-A0A6-0C18162217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51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4B9B7F-1361-4609-9717-2354F7C72278}"/>
              </a:ext>
            </a:extLst>
          </p:cNvPr>
          <p:cNvCxnSpPr/>
          <p:nvPr/>
        </p:nvCxnSpPr>
        <p:spPr>
          <a:xfrm>
            <a:off x="6643231" y="3154017"/>
            <a:ext cx="0" cy="8787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B990DAE-59CD-4026-9A95-6A1ABF56B1FB}"/>
              </a:ext>
            </a:extLst>
          </p:cNvPr>
          <p:cNvGrpSpPr/>
          <p:nvPr/>
        </p:nvGrpSpPr>
        <p:grpSpPr>
          <a:xfrm flipH="1">
            <a:off x="1266639" y="3848085"/>
            <a:ext cx="1097229" cy="556516"/>
            <a:chOff x="7067444" y="3429000"/>
            <a:chExt cx="980236" cy="556516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93E5B9E-A45E-4823-A6ED-12C2B5E6E616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B47B5885-2D94-4569-A12C-A9447D5E48E5}"/>
                </a:ext>
              </a:extLst>
            </p:cNvPr>
            <p:cNvCxnSpPr>
              <a:cxnSpLocks/>
              <a:endCxn id="67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9D681B6-FCC2-4099-914E-B3D17183CB2E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5453E39B-65F4-4C0D-AA53-45F1135D98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599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A3D9666-235B-4858-8A52-22310CA55E95}"/>
              </a:ext>
            </a:extLst>
          </p:cNvPr>
          <p:cNvGrpSpPr/>
          <p:nvPr/>
        </p:nvGrpSpPr>
        <p:grpSpPr>
          <a:xfrm flipH="1">
            <a:off x="516277" y="3859344"/>
            <a:ext cx="758103" cy="560396"/>
            <a:chOff x="7274309" y="3429000"/>
            <a:chExt cx="677271" cy="560396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F010F23-1888-4C66-9563-A2D318823584}"/>
                </a:ext>
              </a:extLst>
            </p:cNvPr>
            <p:cNvSpPr/>
            <p:nvPr/>
          </p:nvSpPr>
          <p:spPr>
            <a:xfrm>
              <a:off x="7274309" y="3429000"/>
              <a:ext cx="502253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0E4854E2-3A04-447B-B52F-8ED0EC690A6D}"/>
                </a:ext>
              </a:extLst>
            </p:cNvPr>
            <p:cNvCxnSpPr>
              <a:cxnSpLocks/>
            </p:cNvCxnSpPr>
            <p:nvPr/>
          </p:nvCxnSpPr>
          <p:spPr>
            <a:xfrm>
              <a:off x="7784026" y="3619500"/>
              <a:ext cx="167554" cy="47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17A67644-A10D-4DDF-AF72-34A3E52D57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987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B07653AB-D3EA-49D0-8428-05DB8B0B3091}"/>
              </a:ext>
            </a:extLst>
          </p:cNvPr>
          <p:cNvCxnSpPr>
            <a:cxnSpLocks/>
          </p:cNvCxnSpPr>
          <p:nvPr/>
        </p:nvCxnSpPr>
        <p:spPr>
          <a:xfrm>
            <a:off x="531193" y="4060390"/>
            <a:ext cx="0" cy="5136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2BB50154-EA8E-4236-87D2-928C70331AD4}"/>
              </a:ext>
            </a:extLst>
          </p:cNvPr>
          <p:cNvCxnSpPr>
            <a:cxnSpLocks/>
          </p:cNvCxnSpPr>
          <p:nvPr/>
        </p:nvCxnSpPr>
        <p:spPr>
          <a:xfrm>
            <a:off x="3382134" y="2262760"/>
            <a:ext cx="21328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0D363D81-1944-437B-A740-445F51E02A2F}"/>
              </a:ext>
            </a:extLst>
          </p:cNvPr>
          <p:cNvCxnSpPr>
            <a:cxnSpLocks/>
          </p:cNvCxnSpPr>
          <p:nvPr/>
        </p:nvCxnSpPr>
        <p:spPr>
          <a:xfrm flipH="1" flipV="1">
            <a:off x="837451" y="2259058"/>
            <a:ext cx="2176976" cy="7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70EBC1B2-DE78-477C-AABE-DAD98A1889A5}"/>
              </a:ext>
            </a:extLst>
          </p:cNvPr>
          <p:cNvSpPr txBox="1"/>
          <p:nvPr/>
        </p:nvSpPr>
        <p:spPr>
          <a:xfrm>
            <a:off x="3098082" y="208915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n</a:t>
            </a:r>
            <a:endParaRPr lang="en-US" sz="1400" baseline="-25000" dirty="0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8891444-3BE8-45C2-85A0-CE5EB3A2393A}"/>
              </a:ext>
            </a:extLst>
          </p:cNvPr>
          <p:cNvGrpSpPr/>
          <p:nvPr/>
        </p:nvGrpSpPr>
        <p:grpSpPr>
          <a:xfrm>
            <a:off x="837450" y="4260147"/>
            <a:ext cx="5906250" cy="981075"/>
            <a:chOff x="837450" y="4260147"/>
            <a:chExt cx="5906250" cy="981075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8959EAD-AE82-4C88-98A1-56826CB04887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5241222"/>
              <a:ext cx="5895661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58ABF5C6-E333-4568-A214-848244BC3ADC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4260147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AE7FB013-2F9E-45D8-8D85-FA1E32250DAB}"/>
                </a:ext>
              </a:extLst>
            </p:cNvPr>
            <p:cNvCxnSpPr>
              <a:cxnSpLocks/>
            </p:cNvCxnSpPr>
            <p:nvPr/>
          </p:nvCxnSpPr>
          <p:spPr>
            <a:xfrm>
              <a:off x="837450" y="5015094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C57D5F6-A143-4D7D-98F7-19DD359A6B1D}"/>
              </a:ext>
            </a:extLst>
          </p:cNvPr>
          <p:cNvGrpSpPr/>
          <p:nvPr/>
        </p:nvGrpSpPr>
        <p:grpSpPr>
          <a:xfrm>
            <a:off x="5879707" y="4840741"/>
            <a:ext cx="1844211" cy="1436783"/>
            <a:chOff x="5879707" y="4574041"/>
            <a:chExt cx="1844211" cy="1436783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BFD0E0BD-DEE0-480F-AEC6-104745081D2B}"/>
                </a:ext>
              </a:extLst>
            </p:cNvPr>
            <p:cNvGrpSpPr/>
            <p:nvPr/>
          </p:nvGrpSpPr>
          <p:grpSpPr>
            <a:xfrm>
              <a:off x="5879707" y="4574041"/>
              <a:ext cx="1065855" cy="589463"/>
              <a:chOff x="6981825" y="3230062"/>
              <a:chExt cx="1065855" cy="589463"/>
            </a:xfrm>
          </p:grpSpPr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E13484BE-5DFE-482C-A9B1-13D645FC3D9C}"/>
                  </a:ext>
                </a:extLst>
              </p:cNvPr>
              <p:cNvSpPr/>
              <p:nvPr/>
            </p:nvSpPr>
            <p:spPr>
              <a:xfrm>
                <a:off x="7219950" y="3429000"/>
                <a:ext cx="589605" cy="39052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3" name="Straight Arrow Connector 102">
                <a:extLst>
                  <a:ext uri="{FF2B5EF4-FFF2-40B4-BE49-F238E27FC236}">
                    <a16:creationId xmlns:a16="http://schemas.microsoft.com/office/drawing/2014/main" id="{351E7797-8C71-479C-A92C-072E184D0227}"/>
                  </a:ext>
                </a:extLst>
              </p:cNvPr>
              <p:cNvCxnSpPr>
                <a:endCxn id="102" idx="1"/>
              </p:cNvCxnSpPr>
              <p:nvPr/>
            </p:nvCxnSpPr>
            <p:spPr>
              <a:xfrm>
                <a:off x="6981825" y="3619500"/>
                <a:ext cx="238125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304F4C94-F908-4121-8EB8-EB6B966AE83E}"/>
                  </a:ext>
                </a:extLst>
              </p:cNvPr>
              <p:cNvCxnSpPr/>
              <p:nvPr/>
            </p:nvCxnSpPr>
            <p:spPr>
              <a:xfrm>
                <a:off x="7809555" y="3619500"/>
                <a:ext cx="238125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Arrow Connector 104">
                <a:extLst>
                  <a:ext uri="{FF2B5EF4-FFF2-40B4-BE49-F238E27FC236}">
                    <a16:creationId xmlns:a16="http://schemas.microsoft.com/office/drawing/2014/main" id="{76C24899-275D-47E8-BA86-60C792ACA0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4752" y="3230062"/>
                <a:ext cx="0" cy="19893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4FFAB404-6D1D-4FF9-ABF0-24F54E329044}"/>
                </a:ext>
              </a:extLst>
            </p:cNvPr>
            <p:cNvSpPr/>
            <p:nvPr/>
          </p:nvSpPr>
          <p:spPr>
            <a:xfrm>
              <a:off x="6952740" y="5251062"/>
              <a:ext cx="349615" cy="292947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=</a:t>
              </a:r>
              <a:endParaRPr lang="en-US" sz="1400" baseline="-25000" dirty="0">
                <a:solidFill>
                  <a:schemeClr val="tx1"/>
                </a:solidFill>
              </a:endParaRPr>
            </a:p>
          </p:txBody>
        </p: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344D2E08-455F-4B08-AF6D-54B2B22FED4F}"/>
                </a:ext>
              </a:extLst>
            </p:cNvPr>
            <p:cNvCxnSpPr>
              <a:cxnSpLocks/>
            </p:cNvCxnSpPr>
            <p:nvPr/>
          </p:nvCxnSpPr>
          <p:spPr>
            <a:xfrm>
              <a:off x="6909935" y="4955155"/>
              <a:ext cx="131888" cy="32448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C2FF16E-7FBA-4F61-AFBF-3493EFF9D011}"/>
                </a:ext>
              </a:extLst>
            </p:cNvPr>
            <p:cNvSpPr txBox="1"/>
            <p:nvPr/>
          </p:nvSpPr>
          <p:spPr>
            <a:xfrm>
              <a:off x="6777932" y="5703047"/>
              <a:ext cx="6992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output</a:t>
              </a:r>
              <a:endParaRPr lang="en-US" sz="1400" baseline="-25000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5B01635-0D90-4EBE-A1D5-AAF5949E7363}"/>
                </a:ext>
              </a:extLst>
            </p:cNvPr>
            <p:cNvSpPr txBox="1"/>
            <p:nvPr/>
          </p:nvSpPr>
          <p:spPr>
            <a:xfrm>
              <a:off x="7268665" y="4736614"/>
              <a:ext cx="4552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err="1"/>
                <a:t>q</a:t>
              </a:r>
              <a:r>
                <a:rPr lang="en-US" sz="1400" baseline="-25000" dirty="0" err="1"/>
                <a:t>acc</a:t>
              </a:r>
              <a:endParaRPr lang="en-US" sz="1400" baseline="-25000" dirty="0"/>
            </a:p>
          </p:txBody>
        </p: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678DA731-5ECC-47BA-99A0-96AB5F52C3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94223" y="5011104"/>
              <a:ext cx="150937" cy="26853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545AFB8F-34BE-4EB4-A6F5-C971E2034D23}"/>
                </a:ext>
              </a:extLst>
            </p:cNvPr>
            <p:cNvCxnSpPr>
              <a:cxnSpLocks/>
            </p:cNvCxnSpPr>
            <p:nvPr/>
          </p:nvCxnSpPr>
          <p:spPr>
            <a:xfrm>
              <a:off x="7127547" y="5545308"/>
              <a:ext cx="0" cy="19893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665736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1"/>
            <a:ext cx="4343399" cy="45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Simulating Oblivious TM by Circuit.</a:t>
            </a:r>
            <a:endParaRPr lang="en-US" sz="2000" kern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347C41-EEFD-4F97-A493-45A94EBDBC93}"/>
              </a:ext>
            </a:extLst>
          </p:cNvPr>
          <p:cNvSpPr/>
          <p:nvPr/>
        </p:nvSpPr>
        <p:spPr>
          <a:xfrm>
            <a:off x="837450" y="2404560"/>
            <a:ext cx="4677523" cy="241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endParaRPr lang="en-US" sz="1600" baseline="-25000" dirty="0"/>
          </a:p>
        </p:txBody>
      </p:sp>
      <p:cxnSp>
        <p:nvCxnSpPr>
          <p:cNvPr id="15" name="直接箭头连接符 69">
            <a:extLst>
              <a:ext uri="{FF2B5EF4-FFF2-40B4-BE49-F238E27FC236}">
                <a16:creationId xmlns:a16="http://schemas.microsoft.com/office/drawing/2014/main" id="{5F74ADF3-B31F-4AB5-990D-7CD2858FBD44}"/>
              </a:ext>
            </a:extLst>
          </p:cNvPr>
          <p:cNvCxnSpPr>
            <a:cxnSpLocks/>
          </p:cNvCxnSpPr>
          <p:nvPr/>
        </p:nvCxnSpPr>
        <p:spPr>
          <a:xfrm flipV="1">
            <a:off x="3265163" y="5426111"/>
            <a:ext cx="0" cy="2832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39E3A4-89CA-4295-9CBC-54D5D0E38421}"/>
              </a:ext>
            </a:extLst>
          </p:cNvPr>
          <p:cNvCxnSpPr>
            <a:cxnSpLocks/>
          </p:cNvCxnSpPr>
          <p:nvPr/>
        </p:nvCxnSpPr>
        <p:spPr>
          <a:xfrm>
            <a:off x="837450" y="3159828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3B7A54-4928-41C9-B38C-0472866258FC}"/>
              </a:ext>
            </a:extLst>
          </p:cNvPr>
          <p:cNvCxnSpPr>
            <a:cxnSpLocks/>
          </p:cNvCxnSpPr>
          <p:nvPr/>
        </p:nvCxnSpPr>
        <p:spPr>
          <a:xfrm>
            <a:off x="6106589" y="3159828"/>
            <a:ext cx="8460" cy="885825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CAEBED-BDA1-478B-8A55-EA4E285387C4}"/>
              </a:ext>
            </a:extLst>
          </p:cNvPr>
          <p:cNvCxnSpPr>
            <a:cxnSpLocks/>
          </p:cNvCxnSpPr>
          <p:nvPr/>
        </p:nvCxnSpPr>
        <p:spPr>
          <a:xfrm>
            <a:off x="837450" y="4045653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A250116-C5C2-4EDA-AB2E-0DFC9C0EC8F8}"/>
              </a:ext>
            </a:extLst>
          </p:cNvPr>
          <p:cNvSpPr txBox="1"/>
          <p:nvPr/>
        </p:nvSpPr>
        <p:spPr>
          <a:xfrm>
            <a:off x="848039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CDD5BD7-3236-48EA-B988-4079946E2DAA}"/>
              </a:ext>
            </a:extLst>
          </p:cNvPr>
          <p:cNvSpPr txBox="1"/>
          <p:nvPr/>
        </p:nvSpPr>
        <p:spPr>
          <a:xfrm>
            <a:off x="487673" y="537083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0</a:t>
            </a:r>
            <a:r>
              <a:rPr lang="en-US" sz="1600" dirty="0"/>
              <a:t>,x</a:t>
            </a:r>
            <a:r>
              <a:rPr lang="en-US" sz="1600" baseline="-25000" dirty="0"/>
              <a:t>1</a:t>
            </a:r>
            <a:r>
              <a:rPr lang="en-US" sz="1600" dirty="0"/>
              <a:t>) = (q</a:t>
            </a:r>
            <a:r>
              <a:rPr lang="en-US" sz="1600" baseline="-25000" dirty="0"/>
              <a:t>1</a:t>
            </a:r>
            <a:r>
              <a:rPr lang="en-US" sz="1600" dirty="0"/>
              <a:t>,y</a:t>
            </a:r>
            <a:r>
              <a:rPr lang="en-US" sz="1600" baseline="-25000" dirty="0"/>
              <a:t>1</a:t>
            </a:r>
            <a:r>
              <a:rPr lang="en-US" sz="1600" dirty="0"/>
              <a:t>,v)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4595C39-4125-4FE4-9548-31838FD76282}"/>
              </a:ext>
            </a:extLst>
          </p:cNvPr>
          <p:cNvSpPr/>
          <p:nvPr/>
        </p:nvSpPr>
        <p:spPr>
          <a:xfrm>
            <a:off x="2609850" y="5713302"/>
            <a:ext cx="1352525" cy="801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M’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F4EB1EB-D835-4947-8B5A-41BB663860E6}"/>
              </a:ext>
            </a:extLst>
          </p:cNvPr>
          <p:cNvGrpSpPr/>
          <p:nvPr/>
        </p:nvGrpSpPr>
        <p:grpSpPr>
          <a:xfrm>
            <a:off x="418217" y="2662489"/>
            <a:ext cx="1198198" cy="1196855"/>
            <a:chOff x="6925999" y="3111072"/>
            <a:chExt cx="1198198" cy="119685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7C1D18E-0BFB-41CC-B9A5-81D1757FC258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CA03913E-A91B-4C2B-A473-79F256182850}"/>
                </a:ext>
              </a:extLst>
            </p:cNvPr>
            <p:cNvCxnSpPr>
              <a:endCxn id="36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34317F4-4750-4466-BC06-BEC064D56825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8009055-1B39-4241-9CFE-4C428ADE8088}"/>
                </a:ext>
              </a:extLst>
            </p:cNvPr>
            <p:cNvCxnSpPr>
              <a:cxnSpLocks/>
              <a:endCxn id="72" idx="0"/>
            </p:cNvCxnSpPr>
            <p:nvPr/>
          </p:nvCxnSpPr>
          <p:spPr>
            <a:xfrm flipH="1">
              <a:off x="7501049" y="3819525"/>
              <a:ext cx="4180" cy="48840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203C62A-F6B8-4A55-BAC3-2E02881CE1B9}"/>
                </a:ext>
              </a:extLst>
            </p:cNvPr>
            <p:cNvCxnSpPr>
              <a:cxnSpLocks/>
              <a:stCxn id="34" idx="2"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87E185C-57D8-4E42-8E9B-8458C9D54EDF}"/>
                </a:ext>
              </a:extLst>
            </p:cNvPr>
            <p:cNvSpPr txBox="1"/>
            <p:nvPr/>
          </p:nvSpPr>
          <p:spPr>
            <a:xfrm>
              <a:off x="6925999" y="3299018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5B245FD-42F0-4253-87A6-F166B051D0FF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1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F5237E7-D580-4E4B-AB8A-AA4187307914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1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D16AD9D-807C-4C4E-978C-5239B9A1529C}"/>
              </a:ext>
            </a:extLst>
          </p:cNvPr>
          <p:cNvSpPr txBox="1"/>
          <p:nvPr/>
        </p:nvSpPr>
        <p:spPr>
          <a:xfrm>
            <a:off x="1673565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A52177-D33D-42A3-806D-BCD4124ED770}"/>
              </a:ext>
            </a:extLst>
          </p:cNvPr>
          <p:cNvSpPr txBox="1"/>
          <p:nvPr/>
        </p:nvSpPr>
        <p:spPr>
          <a:xfrm>
            <a:off x="493166" y="574424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1</a:t>
            </a:r>
            <a:r>
              <a:rPr lang="en-US" sz="1600" dirty="0"/>
              <a:t>,x</a:t>
            </a:r>
            <a:r>
              <a:rPr lang="en-US" sz="1600" baseline="-25000" dirty="0"/>
              <a:t>2</a:t>
            </a:r>
            <a:r>
              <a:rPr lang="en-US" sz="1600" dirty="0"/>
              <a:t>) = (q</a:t>
            </a:r>
            <a:r>
              <a:rPr lang="en-US" sz="1600" baseline="-25000" dirty="0"/>
              <a:t>2</a:t>
            </a:r>
            <a:r>
              <a:rPr lang="en-US" sz="1600" dirty="0"/>
              <a:t>,y</a:t>
            </a:r>
            <a:r>
              <a:rPr lang="en-US" sz="1600" baseline="-25000" dirty="0"/>
              <a:t>2</a:t>
            </a:r>
            <a:r>
              <a:rPr lang="en-US" sz="1600" dirty="0"/>
              <a:t>,v)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D042DFF-0BCB-4B96-A3AA-1E7A76962B75}"/>
              </a:ext>
            </a:extLst>
          </p:cNvPr>
          <p:cNvGrpSpPr/>
          <p:nvPr/>
        </p:nvGrpSpPr>
        <p:grpSpPr>
          <a:xfrm>
            <a:off x="1551096" y="2662489"/>
            <a:ext cx="904247" cy="1185596"/>
            <a:chOff x="7219950" y="3111072"/>
            <a:chExt cx="904247" cy="118559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FB83C09-DD38-4820-BCC5-E367F0ACC54D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A7D3F0F9-1833-4311-9BB5-0C73055CDE51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1C29E83-84F0-4AD6-B284-F3CC4F60ADF4}"/>
                </a:ext>
              </a:extLst>
            </p:cNvPr>
            <p:cNvCxnSpPr>
              <a:cxnSpLocks/>
              <a:endCxn id="67" idx="0"/>
            </p:cNvCxnSpPr>
            <p:nvPr/>
          </p:nvCxnSpPr>
          <p:spPr>
            <a:xfrm flipH="1">
              <a:off x="7506365" y="3819525"/>
              <a:ext cx="8388" cy="47714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8D5B0AC-8EE6-4FBB-B198-194A8EC291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1BC036E-31D0-44EF-AE27-43715ADBE2BA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E682434-4C4F-4306-8DD1-060F54964B3D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2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D01E614-EE5B-4D6F-9A8E-D2DA8D4B2853}"/>
              </a:ext>
            </a:extLst>
          </p:cNvPr>
          <p:cNvGrpSpPr/>
          <p:nvPr/>
        </p:nvGrpSpPr>
        <p:grpSpPr>
          <a:xfrm>
            <a:off x="5577376" y="2645589"/>
            <a:ext cx="1065855" cy="1196664"/>
            <a:chOff x="6981825" y="3111072"/>
            <a:chExt cx="1065855" cy="1196664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273B007-57B5-4A2E-B4AE-6A53C269A732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B2C6E880-5BA8-4961-9D09-F9CA26973742}"/>
                </a:ext>
              </a:extLst>
            </p:cNvPr>
            <p:cNvCxnSpPr>
              <a:endCxn id="51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4107133B-9FF8-4791-B50F-EE3AD20D49BA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EEE9AE88-534C-4271-927F-274932DC7FF0}"/>
                </a:ext>
              </a:extLst>
            </p:cNvPr>
            <p:cNvCxnSpPr>
              <a:cxnSpLocks/>
              <a:endCxn id="60" idx="0"/>
            </p:cNvCxnSpPr>
            <p:nvPr/>
          </p:nvCxnSpPr>
          <p:spPr>
            <a:xfrm flipH="1">
              <a:off x="7521326" y="3819525"/>
              <a:ext cx="2951" cy="48821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66A6C2E-3D49-469E-98D8-68017C72D7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D495930-117B-4E9B-A6EE-3BEAFCE055CE}"/>
              </a:ext>
            </a:extLst>
          </p:cNvPr>
          <p:cNvGrpSpPr/>
          <p:nvPr/>
        </p:nvGrpSpPr>
        <p:grpSpPr>
          <a:xfrm flipH="1">
            <a:off x="5545998" y="3842253"/>
            <a:ext cx="1097229" cy="541720"/>
            <a:chOff x="7067444" y="3429000"/>
            <a:chExt cx="980236" cy="54172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8273568-7F83-4C86-A585-91C693EA1D6D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462ED713-32AD-418D-B955-DB03DC4802A4}"/>
                </a:ext>
              </a:extLst>
            </p:cNvPr>
            <p:cNvCxnSpPr>
              <a:cxnSpLocks/>
              <a:endCxn id="60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21F62466-5242-4DFB-9C63-CE6716AE6B63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F20628E2-8708-40D4-A0A6-0C18162217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51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4B9B7F-1361-4609-9717-2354F7C72278}"/>
              </a:ext>
            </a:extLst>
          </p:cNvPr>
          <p:cNvCxnSpPr/>
          <p:nvPr/>
        </p:nvCxnSpPr>
        <p:spPr>
          <a:xfrm>
            <a:off x="6643231" y="3154017"/>
            <a:ext cx="0" cy="8787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B990DAE-59CD-4026-9A95-6A1ABF56B1FB}"/>
              </a:ext>
            </a:extLst>
          </p:cNvPr>
          <p:cNvGrpSpPr/>
          <p:nvPr/>
        </p:nvGrpSpPr>
        <p:grpSpPr>
          <a:xfrm flipH="1">
            <a:off x="1266639" y="3848085"/>
            <a:ext cx="1097229" cy="556516"/>
            <a:chOff x="7067444" y="3429000"/>
            <a:chExt cx="980236" cy="556516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93E5B9E-A45E-4823-A6ED-12C2B5E6E616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B47B5885-2D94-4569-A12C-A9447D5E48E5}"/>
                </a:ext>
              </a:extLst>
            </p:cNvPr>
            <p:cNvCxnSpPr>
              <a:cxnSpLocks/>
              <a:endCxn id="67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9D681B6-FCC2-4099-914E-B3D17183CB2E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5453E39B-65F4-4C0D-AA53-45F1135D98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599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A3D9666-235B-4858-8A52-22310CA55E95}"/>
              </a:ext>
            </a:extLst>
          </p:cNvPr>
          <p:cNvGrpSpPr/>
          <p:nvPr/>
        </p:nvGrpSpPr>
        <p:grpSpPr>
          <a:xfrm flipH="1">
            <a:off x="516277" y="3859344"/>
            <a:ext cx="758103" cy="560396"/>
            <a:chOff x="7274309" y="3429000"/>
            <a:chExt cx="677271" cy="560396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F010F23-1888-4C66-9563-A2D318823584}"/>
                </a:ext>
              </a:extLst>
            </p:cNvPr>
            <p:cNvSpPr/>
            <p:nvPr/>
          </p:nvSpPr>
          <p:spPr>
            <a:xfrm>
              <a:off x="7274309" y="3429000"/>
              <a:ext cx="502253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0E4854E2-3A04-447B-B52F-8ED0EC690A6D}"/>
                </a:ext>
              </a:extLst>
            </p:cNvPr>
            <p:cNvCxnSpPr>
              <a:cxnSpLocks/>
            </p:cNvCxnSpPr>
            <p:nvPr/>
          </p:nvCxnSpPr>
          <p:spPr>
            <a:xfrm>
              <a:off x="7784026" y="3619500"/>
              <a:ext cx="167554" cy="47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17A67644-A10D-4DDF-AF72-34A3E52D57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987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B07653AB-D3EA-49D0-8428-05DB8B0B3091}"/>
              </a:ext>
            </a:extLst>
          </p:cNvPr>
          <p:cNvCxnSpPr>
            <a:cxnSpLocks/>
          </p:cNvCxnSpPr>
          <p:nvPr/>
        </p:nvCxnSpPr>
        <p:spPr>
          <a:xfrm>
            <a:off x="531193" y="4060390"/>
            <a:ext cx="0" cy="5136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56175BE2-E241-4FE6-9FAB-98813DAE6B5A}"/>
              </a:ext>
            </a:extLst>
          </p:cNvPr>
          <p:cNvCxnSpPr>
            <a:cxnSpLocks/>
          </p:cNvCxnSpPr>
          <p:nvPr/>
        </p:nvCxnSpPr>
        <p:spPr>
          <a:xfrm>
            <a:off x="3382134" y="2262760"/>
            <a:ext cx="21328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C1BD3CC8-A7FF-4036-B48C-F4950003B32E}"/>
              </a:ext>
            </a:extLst>
          </p:cNvPr>
          <p:cNvCxnSpPr>
            <a:cxnSpLocks/>
          </p:cNvCxnSpPr>
          <p:nvPr/>
        </p:nvCxnSpPr>
        <p:spPr>
          <a:xfrm flipH="1" flipV="1">
            <a:off x="837451" y="2259058"/>
            <a:ext cx="2176976" cy="7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71226706-934B-4202-A362-C221D3F02E4F}"/>
              </a:ext>
            </a:extLst>
          </p:cNvPr>
          <p:cNvSpPr txBox="1"/>
          <p:nvPr/>
        </p:nvSpPr>
        <p:spPr>
          <a:xfrm>
            <a:off x="3098082" y="208915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n</a:t>
            </a:r>
            <a:endParaRPr lang="en-US" sz="1400" baseline="-25000" dirty="0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58813144-73F5-4E13-9680-91BC1E041BDE}"/>
              </a:ext>
            </a:extLst>
          </p:cNvPr>
          <p:cNvGrpSpPr/>
          <p:nvPr/>
        </p:nvGrpSpPr>
        <p:grpSpPr>
          <a:xfrm>
            <a:off x="837450" y="4260147"/>
            <a:ext cx="5906250" cy="981075"/>
            <a:chOff x="837450" y="4260147"/>
            <a:chExt cx="5906250" cy="981075"/>
          </a:xfrm>
        </p:grpSpPr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ECE95321-ED1B-4A47-9AEA-84706E655F72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5241222"/>
              <a:ext cx="5895661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6C99AE12-A1AD-426E-B21F-7CC03B245837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4260147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461A5104-7938-4389-9720-23AA70BF3A73}"/>
                </a:ext>
              </a:extLst>
            </p:cNvPr>
            <p:cNvCxnSpPr>
              <a:cxnSpLocks/>
            </p:cNvCxnSpPr>
            <p:nvPr/>
          </p:nvCxnSpPr>
          <p:spPr>
            <a:xfrm>
              <a:off x="837450" y="5015094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E7945BE3-53B8-4EE2-9631-644EEF4BAD43}"/>
              </a:ext>
            </a:extLst>
          </p:cNvPr>
          <p:cNvGrpSpPr/>
          <p:nvPr/>
        </p:nvGrpSpPr>
        <p:grpSpPr>
          <a:xfrm>
            <a:off x="5879707" y="4840741"/>
            <a:ext cx="2180257" cy="1877600"/>
            <a:chOff x="5879707" y="4574041"/>
            <a:chExt cx="2180257" cy="1877600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EC529FA5-0B67-4F39-A3EE-DAB187400063}"/>
                </a:ext>
              </a:extLst>
            </p:cNvPr>
            <p:cNvGrpSpPr/>
            <p:nvPr/>
          </p:nvGrpSpPr>
          <p:grpSpPr>
            <a:xfrm>
              <a:off x="5879707" y="4574041"/>
              <a:ext cx="1065855" cy="589463"/>
              <a:chOff x="6981825" y="3230062"/>
              <a:chExt cx="1065855" cy="589463"/>
            </a:xfrm>
          </p:grpSpPr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2B4B4DA6-0CF7-442C-ACC8-20C1EB46527A}"/>
                  </a:ext>
                </a:extLst>
              </p:cNvPr>
              <p:cNvSpPr/>
              <p:nvPr/>
            </p:nvSpPr>
            <p:spPr>
              <a:xfrm>
                <a:off x="7219950" y="3429000"/>
                <a:ext cx="589605" cy="39052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3" name="Straight Arrow Connector 112">
                <a:extLst>
                  <a:ext uri="{FF2B5EF4-FFF2-40B4-BE49-F238E27FC236}">
                    <a16:creationId xmlns:a16="http://schemas.microsoft.com/office/drawing/2014/main" id="{0DA82A5B-CBC7-4344-8748-FCC2F679EA66}"/>
                  </a:ext>
                </a:extLst>
              </p:cNvPr>
              <p:cNvCxnSpPr>
                <a:endCxn id="112" idx="1"/>
              </p:cNvCxnSpPr>
              <p:nvPr/>
            </p:nvCxnSpPr>
            <p:spPr>
              <a:xfrm>
                <a:off x="6981825" y="3619500"/>
                <a:ext cx="238125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Arrow Connector 113">
                <a:extLst>
                  <a:ext uri="{FF2B5EF4-FFF2-40B4-BE49-F238E27FC236}">
                    <a16:creationId xmlns:a16="http://schemas.microsoft.com/office/drawing/2014/main" id="{F8E9ADE5-DD8E-469E-A17F-534F29AE4353}"/>
                  </a:ext>
                </a:extLst>
              </p:cNvPr>
              <p:cNvCxnSpPr/>
              <p:nvPr/>
            </p:nvCxnSpPr>
            <p:spPr>
              <a:xfrm>
                <a:off x="7809555" y="3619500"/>
                <a:ext cx="238125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Arrow Connector 114">
                <a:extLst>
                  <a:ext uri="{FF2B5EF4-FFF2-40B4-BE49-F238E27FC236}">
                    <a16:creationId xmlns:a16="http://schemas.microsoft.com/office/drawing/2014/main" id="{0A4C6743-AE54-452C-8EA3-5229692F26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4752" y="3230062"/>
                <a:ext cx="0" cy="19893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190F35D5-5255-42EC-B00D-CD6A50B573DA}"/>
                </a:ext>
              </a:extLst>
            </p:cNvPr>
            <p:cNvSpPr/>
            <p:nvPr/>
          </p:nvSpPr>
          <p:spPr>
            <a:xfrm>
              <a:off x="6952740" y="5251062"/>
              <a:ext cx="349615" cy="292947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=</a:t>
              </a:r>
              <a:endParaRPr lang="en-US" sz="1400" baseline="-25000" dirty="0">
                <a:solidFill>
                  <a:schemeClr val="tx1"/>
                </a:solidFill>
              </a:endParaRPr>
            </a:p>
          </p:txBody>
        </p: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D52FFBDC-8C64-4F72-AB52-ECD2E42961C3}"/>
                </a:ext>
              </a:extLst>
            </p:cNvPr>
            <p:cNvCxnSpPr>
              <a:cxnSpLocks/>
            </p:cNvCxnSpPr>
            <p:nvPr/>
          </p:nvCxnSpPr>
          <p:spPr>
            <a:xfrm>
              <a:off x="6909935" y="4955155"/>
              <a:ext cx="131888" cy="32448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FF1ACA8-A75B-4E57-9A23-A483EEDB72D9}"/>
                </a:ext>
              </a:extLst>
            </p:cNvPr>
            <p:cNvSpPr txBox="1"/>
            <p:nvPr/>
          </p:nvSpPr>
          <p:spPr>
            <a:xfrm>
              <a:off x="6777932" y="5703047"/>
              <a:ext cx="6992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output</a:t>
              </a:r>
              <a:endParaRPr lang="en-US" sz="1400" baseline="-25000" dirty="0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8F4B12C-82A8-4D90-A66D-14014598ADE2}"/>
                </a:ext>
              </a:extLst>
            </p:cNvPr>
            <p:cNvSpPr txBox="1"/>
            <p:nvPr/>
          </p:nvSpPr>
          <p:spPr>
            <a:xfrm>
              <a:off x="7268665" y="4736614"/>
              <a:ext cx="4552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err="1"/>
                <a:t>q</a:t>
              </a:r>
              <a:r>
                <a:rPr lang="en-US" sz="1400" baseline="-25000" dirty="0" err="1"/>
                <a:t>acc</a:t>
              </a:r>
              <a:endParaRPr lang="en-US" sz="1400" baseline="-25000" dirty="0"/>
            </a:p>
          </p:txBody>
        </p: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65B610D1-3F3A-4EDA-8D2E-1ADA8E0F46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94223" y="5011104"/>
              <a:ext cx="150937" cy="26853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2D6174E1-D211-4E7C-8D50-F040A6EFD286}"/>
                </a:ext>
              </a:extLst>
            </p:cNvPr>
            <p:cNvCxnSpPr>
              <a:cxnSpLocks/>
            </p:cNvCxnSpPr>
            <p:nvPr/>
          </p:nvCxnSpPr>
          <p:spPr>
            <a:xfrm>
              <a:off x="7127547" y="5545308"/>
              <a:ext cx="0" cy="19893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91033A7-45C8-48E5-ADE2-1A1C55D57DBA}"/>
                </a:ext>
              </a:extLst>
            </p:cNvPr>
            <p:cNvSpPr txBox="1"/>
            <p:nvPr/>
          </p:nvSpPr>
          <p:spPr>
            <a:xfrm>
              <a:off x="6707438" y="5928421"/>
              <a:ext cx="13525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= 1 if and only </a:t>
              </a:r>
            </a:p>
            <a:p>
              <a:r>
                <a:rPr lang="en-US" sz="1400" dirty="0"/>
                <a:t>if M’ accepts 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43235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Box 89">
            <a:extLst>
              <a:ext uri="{FF2B5EF4-FFF2-40B4-BE49-F238E27FC236}">
                <a16:creationId xmlns:a16="http://schemas.microsoft.com/office/drawing/2014/main" id="{19E073CC-57AF-45DC-9B33-6A490313F576}"/>
              </a:ext>
            </a:extLst>
          </p:cNvPr>
          <p:cNvSpPr txBox="1"/>
          <p:nvPr/>
        </p:nvSpPr>
        <p:spPr>
          <a:xfrm>
            <a:off x="7110855" y="1859094"/>
            <a:ext cx="1883819" cy="249299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Can we construct a single box such</a:t>
            </a:r>
          </a:p>
          <a:p>
            <a:r>
              <a:rPr lang="en-US" sz="1600" dirty="0"/>
              <a:t>that for </a:t>
            </a:r>
            <a:r>
              <a:rPr lang="en-US" sz="1600" dirty="0">
                <a:solidFill>
                  <a:srgbClr val="FF0000"/>
                </a:solidFill>
              </a:rPr>
              <a:t>all</a:t>
            </a:r>
            <a:r>
              <a:rPr lang="en-US" sz="1600" dirty="0"/>
              <a:t> </a:t>
            </a:r>
          </a:p>
          <a:p>
            <a:r>
              <a:rPr lang="el-GR" sz="1600" dirty="0"/>
              <a:t>δ</a:t>
            </a:r>
            <a:r>
              <a:rPr lang="en-US" sz="1600" dirty="0"/>
              <a:t>(</a:t>
            </a:r>
            <a:r>
              <a:rPr lang="en-US" sz="1600" dirty="0" err="1"/>
              <a:t>q</a:t>
            </a:r>
            <a:r>
              <a:rPr lang="en-US" sz="1600" baseline="-25000" dirty="0" err="1"/>
              <a:t>i</a:t>
            </a:r>
            <a:r>
              <a:rPr lang="en-US" sz="1600" dirty="0" err="1"/>
              <a:t>,x</a:t>
            </a:r>
            <a:r>
              <a:rPr lang="en-US" sz="1600" baseline="-25000" dirty="0" err="1"/>
              <a:t>i</a:t>
            </a:r>
            <a:r>
              <a:rPr lang="en-US" sz="1600" dirty="0"/>
              <a:t>) = (</a:t>
            </a:r>
            <a:r>
              <a:rPr lang="en-US" sz="1600" dirty="0" err="1"/>
              <a:t>q</a:t>
            </a:r>
            <a:r>
              <a:rPr lang="en-US" sz="1600" baseline="-25000" dirty="0" err="1"/>
              <a:t>h</a:t>
            </a:r>
            <a:r>
              <a:rPr lang="en-US" sz="1600" dirty="0" err="1"/>
              <a:t>,y</a:t>
            </a:r>
            <a:r>
              <a:rPr lang="en-US" sz="1600" baseline="-25000" dirty="0" err="1"/>
              <a:t>h</a:t>
            </a:r>
            <a:r>
              <a:rPr lang="en-US" sz="1600" dirty="0" err="1"/>
              <a:t>,v</a:t>
            </a:r>
            <a:r>
              <a:rPr lang="en-US" sz="1600" dirty="0"/>
              <a:t>) of M, we have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                     </a:t>
            </a:r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1"/>
            <a:ext cx="4343399" cy="45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Simulating Oblivious TM by Circuit.</a:t>
            </a:r>
            <a:endParaRPr lang="en-US" sz="2000" kern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347C41-EEFD-4F97-A493-45A94EBDBC93}"/>
              </a:ext>
            </a:extLst>
          </p:cNvPr>
          <p:cNvSpPr/>
          <p:nvPr/>
        </p:nvSpPr>
        <p:spPr>
          <a:xfrm>
            <a:off x="837450" y="2404560"/>
            <a:ext cx="4677523" cy="241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endParaRPr lang="en-US" sz="1600" baseline="-25000" dirty="0"/>
          </a:p>
        </p:txBody>
      </p:sp>
      <p:cxnSp>
        <p:nvCxnSpPr>
          <p:cNvPr id="15" name="直接箭头连接符 69">
            <a:extLst>
              <a:ext uri="{FF2B5EF4-FFF2-40B4-BE49-F238E27FC236}">
                <a16:creationId xmlns:a16="http://schemas.microsoft.com/office/drawing/2014/main" id="{5F74ADF3-B31F-4AB5-990D-7CD2858FBD44}"/>
              </a:ext>
            </a:extLst>
          </p:cNvPr>
          <p:cNvCxnSpPr>
            <a:cxnSpLocks/>
          </p:cNvCxnSpPr>
          <p:nvPr/>
        </p:nvCxnSpPr>
        <p:spPr>
          <a:xfrm flipV="1">
            <a:off x="3265163" y="5426111"/>
            <a:ext cx="0" cy="2832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39E3A4-89CA-4295-9CBC-54D5D0E38421}"/>
              </a:ext>
            </a:extLst>
          </p:cNvPr>
          <p:cNvCxnSpPr>
            <a:cxnSpLocks/>
          </p:cNvCxnSpPr>
          <p:nvPr/>
        </p:nvCxnSpPr>
        <p:spPr>
          <a:xfrm>
            <a:off x="837450" y="3159828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3B7A54-4928-41C9-B38C-0472866258FC}"/>
              </a:ext>
            </a:extLst>
          </p:cNvPr>
          <p:cNvCxnSpPr>
            <a:cxnSpLocks/>
          </p:cNvCxnSpPr>
          <p:nvPr/>
        </p:nvCxnSpPr>
        <p:spPr>
          <a:xfrm>
            <a:off x="6106589" y="3159828"/>
            <a:ext cx="8460" cy="885825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CAEBED-BDA1-478B-8A55-EA4E285387C4}"/>
              </a:ext>
            </a:extLst>
          </p:cNvPr>
          <p:cNvCxnSpPr>
            <a:cxnSpLocks/>
          </p:cNvCxnSpPr>
          <p:nvPr/>
        </p:nvCxnSpPr>
        <p:spPr>
          <a:xfrm>
            <a:off x="837450" y="4045653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A250116-C5C2-4EDA-AB2E-0DFC9C0EC8F8}"/>
              </a:ext>
            </a:extLst>
          </p:cNvPr>
          <p:cNvSpPr txBox="1"/>
          <p:nvPr/>
        </p:nvSpPr>
        <p:spPr>
          <a:xfrm>
            <a:off x="848039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CDD5BD7-3236-48EA-B988-4079946E2DAA}"/>
              </a:ext>
            </a:extLst>
          </p:cNvPr>
          <p:cNvSpPr txBox="1"/>
          <p:nvPr/>
        </p:nvSpPr>
        <p:spPr>
          <a:xfrm>
            <a:off x="487673" y="537083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0</a:t>
            </a:r>
            <a:r>
              <a:rPr lang="en-US" sz="1600" dirty="0"/>
              <a:t>,x</a:t>
            </a:r>
            <a:r>
              <a:rPr lang="en-US" sz="1600" baseline="-25000" dirty="0"/>
              <a:t>1</a:t>
            </a:r>
            <a:r>
              <a:rPr lang="en-US" sz="1600" dirty="0"/>
              <a:t>) = (q</a:t>
            </a:r>
            <a:r>
              <a:rPr lang="en-US" sz="1600" baseline="-25000" dirty="0"/>
              <a:t>1</a:t>
            </a:r>
            <a:r>
              <a:rPr lang="en-US" sz="1600" dirty="0"/>
              <a:t>,y</a:t>
            </a:r>
            <a:r>
              <a:rPr lang="en-US" sz="1600" baseline="-25000" dirty="0"/>
              <a:t>1</a:t>
            </a:r>
            <a:r>
              <a:rPr lang="en-US" sz="1600" dirty="0"/>
              <a:t>,v)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4595C39-4125-4FE4-9548-31838FD76282}"/>
              </a:ext>
            </a:extLst>
          </p:cNvPr>
          <p:cNvSpPr/>
          <p:nvPr/>
        </p:nvSpPr>
        <p:spPr>
          <a:xfrm>
            <a:off x="2609850" y="5713302"/>
            <a:ext cx="1352525" cy="801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M’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F4EB1EB-D835-4947-8B5A-41BB663860E6}"/>
              </a:ext>
            </a:extLst>
          </p:cNvPr>
          <p:cNvGrpSpPr/>
          <p:nvPr/>
        </p:nvGrpSpPr>
        <p:grpSpPr>
          <a:xfrm>
            <a:off x="418217" y="2662489"/>
            <a:ext cx="1198198" cy="1196855"/>
            <a:chOff x="6925999" y="3111072"/>
            <a:chExt cx="1198198" cy="119685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7C1D18E-0BFB-41CC-B9A5-81D1757FC258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CA03913E-A91B-4C2B-A473-79F256182850}"/>
                </a:ext>
              </a:extLst>
            </p:cNvPr>
            <p:cNvCxnSpPr>
              <a:endCxn id="36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34317F4-4750-4466-BC06-BEC064D56825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8009055-1B39-4241-9CFE-4C428ADE8088}"/>
                </a:ext>
              </a:extLst>
            </p:cNvPr>
            <p:cNvCxnSpPr>
              <a:cxnSpLocks/>
              <a:endCxn id="72" idx="0"/>
            </p:cNvCxnSpPr>
            <p:nvPr/>
          </p:nvCxnSpPr>
          <p:spPr>
            <a:xfrm flipH="1">
              <a:off x="7501049" y="3819525"/>
              <a:ext cx="4180" cy="48840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203C62A-F6B8-4A55-BAC3-2E02881CE1B9}"/>
                </a:ext>
              </a:extLst>
            </p:cNvPr>
            <p:cNvCxnSpPr>
              <a:cxnSpLocks/>
              <a:stCxn id="34" idx="2"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87E185C-57D8-4E42-8E9B-8458C9D54EDF}"/>
                </a:ext>
              </a:extLst>
            </p:cNvPr>
            <p:cNvSpPr txBox="1"/>
            <p:nvPr/>
          </p:nvSpPr>
          <p:spPr>
            <a:xfrm>
              <a:off x="6925999" y="3299018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5B245FD-42F0-4253-87A6-F166B051D0FF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1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F5237E7-D580-4E4B-AB8A-AA4187307914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1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D16AD9D-807C-4C4E-978C-5239B9A1529C}"/>
              </a:ext>
            </a:extLst>
          </p:cNvPr>
          <p:cNvSpPr txBox="1"/>
          <p:nvPr/>
        </p:nvSpPr>
        <p:spPr>
          <a:xfrm>
            <a:off x="1673565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A52177-D33D-42A3-806D-BCD4124ED770}"/>
              </a:ext>
            </a:extLst>
          </p:cNvPr>
          <p:cNvSpPr txBox="1"/>
          <p:nvPr/>
        </p:nvSpPr>
        <p:spPr>
          <a:xfrm>
            <a:off x="493166" y="574424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1</a:t>
            </a:r>
            <a:r>
              <a:rPr lang="en-US" sz="1600" dirty="0"/>
              <a:t>,x</a:t>
            </a:r>
            <a:r>
              <a:rPr lang="en-US" sz="1600" baseline="-25000" dirty="0"/>
              <a:t>2</a:t>
            </a:r>
            <a:r>
              <a:rPr lang="en-US" sz="1600" dirty="0"/>
              <a:t>) = (q</a:t>
            </a:r>
            <a:r>
              <a:rPr lang="en-US" sz="1600" baseline="-25000" dirty="0"/>
              <a:t>2</a:t>
            </a:r>
            <a:r>
              <a:rPr lang="en-US" sz="1600" dirty="0"/>
              <a:t>,y</a:t>
            </a:r>
            <a:r>
              <a:rPr lang="en-US" sz="1600" baseline="-25000" dirty="0"/>
              <a:t>2</a:t>
            </a:r>
            <a:r>
              <a:rPr lang="en-US" sz="1600" dirty="0"/>
              <a:t>,v)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D042DFF-0BCB-4B96-A3AA-1E7A76962B75}"/>
              </a:ext>
            </a:extLst>
          </p:cNvPr>
          <p:cNvGrpSpPr/>
          <p:nvPr/>
        </p:nvGrpSpPr>
        <p:grpSpPr>
          <a:xfrm>
            <a:off x="1551096" y="2662489"/>
            <a:ext cx="904247" cy="1185596"/>
            <a:chOff x="7219950" y="3111072"/>
            <a:chExt cx="904247" cy="118559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FB83C09-DD38-4820-BCC5-E367F0ACC54D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A7D3F0F9-1833-4311-9BB5-0C73055CDE51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1C29E83-84F0-4AD6-B284-F3CC4F60ADF4}"/>
                </a:ext>
              </a:extLst>
            </p:cNvPr>
            <p:cNvCxnSpPr>
              <a:cxnSpLocks/>
              <a:endCxn id="67" idx="0"/>
            </p:cNvCxnSpPr>
            <p:nvPr/>
          </p:nvCxnSpPr>
          <p:spPr>
            <a:xfrm flipH="1">
              <a:off x="7506365" y="3819525"/>
              <a:ext cx="8388" cy="47714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8D5B0AC-8EE6-4FBB-B198-194A8EC291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1BC036E-31D0-44EF-AE27-43715ADBE2BA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E682434-4C4F-4306-8DD1-060F54964B3D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2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D01E614-EE5B-4D6F-9A8E-D2DA8D4B2853}"/>
              </a:ext>
            </a:extLst>
          </p:cNvPr>
          <p:cNvGrpSpPr/>
          <p:nvPr/>
        </p:nvGrpSpPr>
        <p:grpSpPr>
          <a:xfrm>
            <a:off x="5577376" y="2645589"/>
            <a:ext cx="1065855" cy="1196664"/>
            <a:chOff x="6981825" y="3111072"/>
            <a:chExt cx="1065855" cy="1196664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273B007-57B5-4A2E-B4AE-6A53C269A732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B2C6E880-5BA8-4961-9D09-F9CA26973742}"/>
                </a:ext>
              </a:extLst>
            </p:cNvPr>
            <p:cNvCxnSpPr>
              <a:endCxn id="51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4107133B-9FF8-4791-B50F-EE3AD20D49BA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EEE9AE88-534C-4271-927F-274932DC7FF0}"/>
                </a:ext>
              </a:extLst>
            </p:cNvPr>
            <p:cNvCxnSpPr>
              <a:cxnSpLocks/>
              <a:endCxn id="60" idx="0"/>
            </p:cNvCxnSpPr>
            <p:nvPr/>
          </p:nvCxnSpPr>
          <p:spPr>
            <a:xfrm flipH="1">
              <a:off x="7521326" y="3819525"/>
              <a:ext cx="2951" cy="48821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66A6C2E-3D49-469E-98D8-68017C72D7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D495930-117B-4E9B-A6EE-3BEAFCE055CE}"/>
              </a:ext>
            </a:extLst>
          </p:cNvPr>
          <p:cNvGrpSpPr/>
          <p:nvPr/>
        </p:nvGrpSpPr>
        <p:grpSpPr>
          <a:xfrm flipH="1">
            <a:off x="5545998" y="3842253"/>
            <a:ext cx="1097229" cy="541720"/>
            <a:chOff x="7067444" y="3429000"/>
            <a:chExt cx="980236" cy="54172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8273568-7F83-4C86-A585-91C693EA1D6D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462ED713-32AD-418D-B955-DB03DC4802A4}"/>
                </a:ext>
              </a:extLst>
            </p:cNvPr>
            <p:cNvCxnSpPr>
              <a:cxnSpLocks/>
              <a:endCxn id="60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21F62466-5242-4DFB-9C63-CE6716AE6B63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F20628E2-8708-40D4-A0A6-0C18162217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51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4B9B7F-1361-4609-9717-2354F7C72278}"/>
              </a:ext>
            </a:extLst>
          </p:cNvPr>
          <p:cNvCxnSpPr/>
          <p:nvPr/>
        </p:nvCxnSpPr>
        <p:spPr>
          <a:xfrm>
            <a:off x="6643231" y="3154017"/>
            <a:ext cx="0" cy="8787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B990DAE-59CD-4026-9A95-6A1ABF56B1FB}"/>
              </a:ext>
            </a:extLst>
          </p:cNvPr>
          <p:cNvGrpSpPr/>
          <p:nvPr/>
        </p:nvGrpSpPr>
        <p:grpSpPr>
          <a:xfrm flipH="1">
            <a:off x="1266639" y="3848085"/>
            <a:ext cx="1097229" cy="556516"/>
            <a:chOff x="7067444" y="3429000"/>
            <a:chExt cx="980236" cy="556516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93E5B9E-A45E-4823-A6ED-12C2B5E6E616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B47B5885-2D94-4569-A12C-A9447D5E48E5}"/>
                </a:ext>
              </a:extLst>
            </p:cNvPr>
            <p:cNvCxnSpPr>
              <a:cxnSpLocks/>
              <a:endCxn id="67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9D681B6-FCC2-4099-914E-B3D17183CB2E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5453E39B-65F4-4C0D-AA53-45F1135D98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599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A3D9666-235B-4858-8A52-22310CA55E95}"/>
              </a:ext>
            </a:extLst>
          </p:cNvPr>
          <p:cNvGrpSpPr/>
          <p:nvPr/>
        </p:nvGrpSpPr>
        <p:grpSpPr>
          <a:xfrm flipH="1">
            <a:off x="516277" y="3859344"/>
            <a:ext cx="758103" cy="560396"/>
            <a:chOff x="7274309" y="3429000"/>
            <a:chExt cx="677271" cy="560396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F010F23-1888-4C66-9563-A2D318823584}"/>
                </a:ext>
              </a:extLst>
            </p:cNvPr>
            <p:cNvSpPr/>
            <p:nvPr/>
          </p:nvSpPr>
          <p:spPr>
            <a:xfrm>
              <a:off x="7274309" y="3429000"/>
              <a:ext cx="502253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0E4854E2-3A04-447B-B52F-8ED0EC690A6D}"/>
                </a:ext>
              </a:extLst>
            </p:cNvPr>
            <p:cNvCxnSpPr>
              <a:cxnSpLocks/>
            </p:cNvCxnSpPr>
            <p:nvPr/>
          </p:nvCxnSpPr>
          <p:spPr>
            <a:xfrm>
              <a:off x="7784026" y="3619500"/>
              <a:ext cx="167554" cy="47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17A67644-A10D-4DDF-AF72-34A3E52D57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987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6D76650-D50A-4FA0-AAED-461A8ADF6914}"/>
              </a:ext>
            </a:extLst>
          </p:cNvPr>
          <p:cNvGrpSpPr/>
          <p:nvPr/>
        </p:nvGrpSpPr>
        <p:grpSpPr>
          <a:xfrm>
            <a:off x="7440466" y="3247682"/>
            <a:ext cx="1198198" cy="1026381"/>
            <a:chOff x="6925999" y="3111072"/>
            <a:chExt cx="1198198" cy="1026381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C07D334-D447-4597-8875-44E882B85F64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EABC29B6-1A45-4C19-9E0E-6F73EC5AB8C6}"/>
                </a:ext>
              </a:extLst>
            </p:cNvPr>
            <p:cNvCxnSpPr>
              <a:endCxn id="80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BFF69203-D99D-4807-B437-362F48746F88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B61C3A1C-3194-4791-BA22-2499958F7811}"/>
                </a:ext>
              </a:extLst>
            </p:cNvPr>
            <p:cNvCxnSpPr>
              <a:cxnSpLocks/>
            </p:cNvCxnSpPr>
            <p:nvPr/>
          </p:nvCxnSpPr>
          <p:spPr>
            <a:xfrm>
              <a:off x="7505229" y="3819525"/>
              <a:ext cx="0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B53FDE83-1636-4BFF-AF37-CD15CB9C5D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0FF4B66-6AB1-4F62-A55C-FBCE01C2A3A8}"/>
                </a:ext>
              </a:extLst>
            </p:cNvPr>
            <p:cNvSpPr txBox="1"/>
            <p:nvPr/>
          </p:nvSpPr>
          <p:spPr>
            <a:xfrm>
              <a:off x="6925999" y="3299018"/>
              <a:ext cx="3113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i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8AEAA42-B5FC-4A6D-8A26-6A9D7AC2D4F5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q</a:t>
              </a:r>
              <a:r>
                <a:rPr lang="en-US" sz="1400" baseline="-25000" dirty="0" err="1"/>
                <a:t>h</a:t>
              </a:r>
              <a:endParaRPr lang="en-US" sz="1400" baseline="-25000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C7780ED-BF18-4DC8-9971-E5C6189C4612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y</a:t>
              </a:r>
              <a:r>
                <a:rPr lang="en-US" sz="1400" baseline="-25000" dirty="0" err="1"/>
                <a:t>h</a:t>
              </a:r>
              <a:endParaRPr lang="en-US" sz="1400" baseline="-25000" dirty="0"/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BD68F643-49E4-4E6A-8C94-59BC564F7806}"/>
              </a:ext>
            </a:extLst>
          </p:cNvPr>
          <p:cNvSpPr txBox="1"/>
          <p:nvPr/>
        </p:nvSpPr>
        <p:spPr>
          <a:xfrm>
            <a:off x="7784111" y="3156540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i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B07653AB-D3EA-49D0-8428-05DB8B0B3091}"/>
              </a:ext>
            </a:extLst>
          </p:cNvPr>
          <p:cNvCxnSpPr>
            <a:cxnSpLocks/>
          </p:cNvCxnSpPr>
          <p:nvPr/>
        </p:nvCxnSpPr>
        <p:spPr>
          <a:xfrm>
            <a:off x="531193" y="4060390"/>
            <a:ext cx="0" cy="5136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1283ED07-C8F6-41B3-9C1F-B271696B3E33}"/>
              </a:ext>
            </a:extLst>
          </p:cNvPr>
          <p:cNvCxnSpPr>
            <a:cxnSpLocks/>
          </p:cNvCxnSpPr>
          <p:nvPr/>
        </p:nvCxnSpPr>
        <p:spPr>
          <a:xfrm>
            <a:off x="3382134" y="2262760"/>
            <a:ext cx="21328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9C2D0302-556D-4FDA-BBFC-584A0CF1BD48}"/>
              </a:ext>
            </a:extLst>
          </p:cNvPr>
          <p:cNvCxnSpPr>
            <a:cxnSpLocks/>
          </p:cNvCxnSpPr>
          <p:nvPr/>
        </p:nvCxnSpPr>
        <p:spPr>
          <a:xfrm flipH="1" flipV="1">
            <a:off x="837451" y="2259058"/>
            <a:ext cx="2176976" cy="7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F2402F6F-82CE-484A-91C7-778787DD35E1}"/>
              </a:ext>
            </a:extLst>
          </p:cNvPr>
          <p:cNvSpPr txBox="1"/>
          <p:nvPr/>
        </p:nvSpPr>
        <p:spPr>
          <a:xfrm>
            <a:off x="3098082" y="208915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n</a:t>
            </a:r>
            <a:endParaRPr lang="en-US" sz="1400" baseline="-25000" dirty="0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D276C272-9519-4E58-A215-87366740A179}"/>
              </a:ext>
            </a:extLst>
          </p:cNvPr>
          <p:cNvGrpSpPr/>
          <p:nvPr/>
        </p:nvGrpSpPr>
        <p:grpSpPr>
          <a:xfrm>
            <a:off x="837450" y="4260147"/>
            <a:ext cx="5906250" cy="981075"/>
            <a:chOff x="837450" y="4260147"/>
            <a:chExt cx="5906250" cy="981075"/>
          </a:xfrm>
        </p:grpSpPr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5F3D1D8E-22AD-4E1B-AB46-4491CBA0B4C4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5241222"/>
              <a:ext cx="5895661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97AD2B7-3676-4A9E-8800-9191F9C390BF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4260147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83E3736C-0870-4B0A-83BF-5BBE1EE382C6}"/>
                </a:ext>
              </a:extLst>
            </p:cNvPr>
            <p:cNvCxnSpPr>
              <a:cxnSpLocks/>
            </p:cNvCxnSpPr>
            <p:nvPr/>
          </p:nvCxnSpPr>
          <p:spPr>
            <a:xfrm>
              <a:off x="837450" y="5015094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CB3A8A3D-F735-425B-AEEA-915B04B61454}"/>
              </a:ext>
            </a:extLst>
          </p:cNvPr>
          <p:cNvGrpSpPr/>
          <p:nvPr/>
        </p:nvGrpSpPr>
        <p:grpSpPr>
          <a:xfrm>
            <a:off x="5879707" y="4840741"/>
            <a:ext cx="2180257" cy="1877600"/>
            <a:chOff x="5879707" y="4574041"/>
            <a:chExt cx="2180257" cy="1877600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DA35D662-7714-422C-B610-D0850449F980}"/>
                </a:ext>
              </a:extLst>
            </p:cNvPr>
            <p:cNvGrpSpPr/>
            <p:nvPr/>
          </p:nvGrpSpPr>
          <p:grpSpPr>
            <a:xfrm>
              <a:off x="5879707" y="4574041"/>
              <a:ext cx="1065855" cy="589463"/>
              <a:chOff x="6981825" y="3230062"/>
              <a:chExt cx="1065855" cy="589463"/>
            </a:xfrm>
          </p:grpSpPr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3E9EC754-4DDC-4CA6-BE17-E44DDBB895A5}"/>
                  </a:ext>
                </a:extLst>
              </p:cNvPr>
              <p:cNvSpPr/>
              <p:nvPr/>
            </p:nvSpPr>
            <p:spPr>
              <a:xfrm>
                <a:off x="7219950" y="3429000"/>
                <a:ext cx="589605" cy="39052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3" name="Straight Arrow Connector 112">
                <a:extLst>
                  <a:ext uri="{FF2B5EF4-FFF2-40B4-BE49-F238E27FC236}">
                    <a16:creationId xmlns:a16="http://schemas.microsoft.com/office/drawing/2014/main" id="{828CB535-489C-4FFC-B419-075C048A0ADC}"/>
                  </a:ext>
                </a:extLst>
              </p:cNvPr>
              <p:cNvCxnSpPr>
                <a:endCxn id="112" idx="1"/>
              </p:cNvCxnSpPr>
              <p:nvPr/>
            </p:nvCxnSpPr>
            <p:spPr>
              <a:xfrm>
                <a:off x="6981825" y="3619500"/>
                <a:ext cx="238125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Arrow Connector 113">
                <a:extLst>
                  <a:ext uri="{FF2B5EF4-FFF2-40B4-BE49-F238E27FC236}">
                    <a16:creationId xmlns:a16="http://schemas.microsoft.com/office/drawing/2014/main" id="{33C53036-C560-4FEA-B5B7-24ECDC0A319D}"/>
                  </a:ext>
                </a:extLst>
              </p:cNvPr>
              <p:cNvCxnSpPr/>
              <p:nvPr/>
            </p:nvCxnSpPr>
            <p:spPr>
              <a:xfrm>
                <a:off x="7809555" y="3619500"/>
                <a:ext cx="238125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Arrow Connector 114">
                <a:extLst>
                  <a:ext uri="{FF2B5EF4-FFF2-40B4-BE49-F238E27FC236}">
                    <a16:creationId xmlns:a16="http://schemas.microsoft.com/office/drawing/2014/main" id="{A247116A-C271-49DA-897D-A4E8BD2AC5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4752" y="3230062"/>
                <a:ext cx="0" cy="19893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21C96CD7-3608-4DF3-8A8F-D042BFF18926}"/>
                </a:ext>
              </a:extLst>
            </p:cNvPr>
            <p:cNvSpPr/>
            <p:nvPr/>
          </p:nvSpPr>
          <p:spPr>
            <a:xfrm>
              <a:off x="6952740" y="5251062"/>
              <a:ext cx="349615" cy="292947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=</a:t>
              </a:r>
              <a:endParaRPr lang="en-US" sz="1400" baseline="-25000" dirty="0">
                <a:solidFill>
                  <a:schemeClr val="tx1"/>
                </a:solidFill>
              </a:endParaRPr>
            </a:p>
          </p:txBody>
        </p: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984C7C45-BF8B-4EAC-9EAD-4BC34D053B42}"/>
                </a:ext>
              </a:extLst>
            </p:cNvPr>
            <p:cNvCxnSpPr>
              <a:cxnSpLocks/>
            </p:cNvCxnSpPr>
            <p:nvPr/>
          </p:nvCxnSpPr>
          <p:spPr>
            <a:xfrm>
              <a:off x="6909935" y="4955155"/>
              <a:ext cx="131888" cy="32448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64E08638-1C8A-4B77-B6AA-C0D28630ABCD}"/>
                </a:ext>
              </a:extLst>
            </p:cNvPr>
            <p:cNvSpPr txBox="1"/>
            <p:nvPr/>
          </p:nvSpPr>
          <p:spPr>
            <a:xfrm>
              <a:off x="6777932" y="5703047"/>
              <a:ext cx="6992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output</a:t>
              </a:r>
              <a:endParaRPr lang="en-US" sz="1400" baseline="-25000" dirty="0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6E98F9C-16D5-45C7-B32B-EFFDACFD3BF8}"/>
                </a:ext>
              </a:extLst>
            </p:cNvPr>
            <p:cNvSpPr txBox="1"/>
            <p:nvPr/>
          </p:nvSpPr>
          <p:spPr>
            <a:xfrm>
              <a:off x="7268665" y="4736614"/>
              <a:ext cx="4552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err="1"/>
                <a:t>q</a:t>
              </a:r>
              <a:r>
                <a:rPr lang="en-US" sz="1400" baseline="-25000" dirty="0" err="1"/>
                <a:t>acc</a:t>
              </a:r>
              <a:endParaRPr lang="en-US" sz="1400" baseline="-25000" dirty="0"/>
            </a:p>
          </p:txBody>
        </p: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95F7B6C8-7AB1-40A4-9BD8-8EA7B5A8F7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94223" y="5011104"/>
              <a:ext cx="150937" cy="26853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D0D2A234-6CF4-4164-A5C3-02222FE46C30}"/>
                </a:ext>
              </a:extLst>
            </p:cNvPr>
            <p:cNvCxnSpPr>
              <a:cxnSpLocks/>
            </p:cNvCxnSpPr>
            <p:nvPr/>
          </p:nvCxnSpPr>
          <p:spPr>
            <a:xfrm>
              <a:off x="7127547" y="5545308"/>
              <a:ext cx="0" cy="19893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4DB1CCB1-9196-4907-932D-9E361FBC0233}"/>
                </a:ext>
              </a:extLst>
            </p:cNvPr>
            <p:cNvSpPr txBox="1"/>
            <p:nvPr/>
          </p:nvSpPr>
          <p:spPr>
            <a:xfrm>
              <a:off x="6707438" y="5928421"/>
              <a:ext cx="13525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= 1 if and only </a:t>
              </a:r>
            </a:p>
            <a:p>
              <a:r>
                <a:rPr lang="en-US" sz="1400" dirty="0"/>
                <a:t>if M’ accepts 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13787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Box 89">
            <a:extLst>
              <a:ext uri="{FF2B5EF4-FFF2-40B4-BE49-F238E27FC236}">
                <a16:creationId xmlns:a16="http://schemas.microsoft.com/office/drawing/2014/main" id="{19E073CC-57AF-45DC-9B33-6A490313F576}"/>
              </a:ext>
            </a:extLst>
          </p:cNvPr>
          <p:cNvSpPr txBox="1"/>
          <p:nvPr/>
        </p:nvSpPr>
        <p:spPr>
          <a:xfrm>
            <a:off x="7110855" y="1859094"/>
            <a:ext cx="1883819" cy="249299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Can we construct a single box such</a:t>
            </a:r>
          </a:p>
          <a:p>
            <a:r>
              <a:rPr lang="en-US" sz="1600" dirty="0"/>
              <a:t>that for </a:t>
            </a:r>
            <a:r>
              <a:rPr lang="en-US" sz="1600" dirty="0">
                <a:solidFill>
                  <a:srgbClr val="FF0000"/>
                </a:solidFill>
              </a:rPr>
              <a:t>all</a:t>
            </a:r>
            <a:r>
              <a:rPr lang="en-US" sz="1600" dirty="0"/>
              <a:t> </a:t>
            </a:r>
          </a:p>
          <a:p>
            <a:r>
              <a:rPr lang="el-GR" sz="1600" dirty="0"/>
              <a:t>δ</a:t>
            </a:r>
            <a:r>
              <a:rPr lang="en-US" sz="1600" dirty="0"/>
              <a:t>(</a:t>
            </a:r>
            <a:r>
              <a:rPr lang="en-US" sz="1600" dirty="0" err="1"/>
              <a:t>q</a:t>
            </a:r>
            <a:r>
              <a:rPr lang="en-US" sz="1600" baseline="-25000" dirty="0" err="1"/>
              <a:t>i</a:t>
            </a:r>
            <a:r>
              <a:rPr lang="en-US" sz="1600" dirty="0" err="1"/>
              <a:t>,x</a:t>
            </a:r>
            <a:r>
              <a:rPr lang="en-US" sz="1600" baseline="-25000" dirty="0" err="1"/>
              <a:t>i</a:t>
            </a:r>
            <a:r>
              <a:rPr lang="en-US" sz="1600" dirty="0"/>
              <a:t>) = (</a:t>
            </a:r>
            <a:r>
              <a:rPr lang="en-US" sz="1600" dirty="0" err="1"/>
              <a:t>q</a:t>
            </a:r>
            <a:r>
              <a:rPr lang="en-US" sz="1600" baseline="-25000" dirty="0" err="1"/>
              <a:t>h</a:t>
            </a:r>
            <a:r>
              <a:rPr lang="en-US" sz="1600" dirty="0" err="1"/>
              <a:t>,y</a:t>
            </a:r>
            <a:r>
              <a:rPr lang="en-US" sz="1600" baseline="-25000" dirty="0" err="1"/>
              <a:t>h</a:t>
            </a:r>
            <a:r>
              <a:rPr lang="en-US" sz="1600" dirty="0" err="1"/>
              <a:t>,v</a:t>
            </a:r>
            <a:r>
              <a:rPr lang="en-US" sz="1600" dirty="0"/>
              <a:t>) of M, we have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                     </a:t>
            </a:r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1"/>
            <a:ext cx="4343399" cy="45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Simulating Oblivious TM by Circuit.</a:t>
            </a:r>
            <a:endParaRPr lang="en-US" sz="2000" kern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347C41-EEFD-4F97-A493-45A94EBDBC93}"/>
              </a:ext>
            </a:extLst>
          </p:cNvPr>
          <p:cNvSpPr/>
          <p:nvPr/>
        </p:nvSpPr>
        <p:spPr>
          <a:xfrm>
            <a:off x="837450" y="2404560"/>
            <a:ext cx="4677523" cy="241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endParaRPr lang="en-US" sz="1600" baseline="-25000" dirty="0"/>
          </a:p>
        </p:txBody>
      </p:sp>
      <p:cxnSp>
        <p:nvCxnSpPr>
          <p:cNvPr id="15" name="直接箭头连接符 69">
            <a:extLst>
              <a:ext uri="{FF2B5EF4-FFF2-40B4-BE49-F238E27FC236}">
                <a16:creationId xmlns:a16="http://schemas.microsoft.com/office/drawing/2014/main" id="{5F74ADF3-B31F-4AB5-990D-7CD2858FBD44}"/>
              </a:ext>
            </a:extLst>
          </p:cNvPr>
          <p:cNvCxnSpPr>
            <a:cxnSpLocks/>
          </p:cNvCxnSpPr>
          <p:nvPr/>
        </p:nvCxnSpPr>
        <p:spPr>
          <a:xfrm flipV="1">
            <a:off x="3265163" y="5426111"/>
            <a:ext cx="0" cy="2832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39E3A4-89CA-4295-9CBC-54D5D0E38421}"/>
              </a:ext>
            </a:extLst>
          </p:cNvPr>
          <p:cNvCxnSpPr>
            <a:cxnSpLocks/>
          </p:cNvCxnSpPr>
          <p:nvPr/>
        </p:nvCxnSpPr>
        <p:spPr>
          <a:xfrm>
            <a:off x="837450" y="3159828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3B7A54-4928-41C9-B38C-0472866258FC}"/>
              </a:ext>
            </a:extLst>
          </p:cNvPr>
          <p:cNvCxnSpPr>
            <a:cxnSpLocks/>
          </p:cNvCxnSpPr>
          <p:nvPr/>
        </p:nvCxnSpPr>
        <p:spPr>
          <a:xfrm>
            <a:off x="6106589" y="3159828"/>
            <a:ext cx="8460" cy="885825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CAEBED-BDA1-478B-8A55-EA4E285387C4}"/>
              </a:ext>
            </a:extLst>
          </p:cNvPr>
          <p:cNvCxnSpPr>
            <a:cxnSpLocks/>
          </p:cNvCxnSpPr>
          <p:nvPr/>
        </p:nvCxnSpPr>
        <p:spPr>
          <a:xfrm>
            <a:off x="837450" y="4045653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A250116-C5C2-4EDA-AB2E-0DFC9C0EC8F8}"/>
              </a:ext>
            </a:extLst>
          </p:cNvPr>
          <p:cNvSpPr txBox="1"/>
          <p:nvPr/>
        </p:nvSpPr>
        <p:spPr>
          <a:xfrm>
            <a:off x="848039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CDD5BD7-3236-48EA-B988-4079946E2DAA}"/>
              </a:ext>
            </a:extLst>
          </p:cNvPr>
          <p:cNvSpPr txBox="1"/>
          <p:nvPr/>
        </p:nvSpPr>
        <p:spPr>
          <a:xfrm>
            <a:off x="487673" y="537083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0</a:t>
            </a:r>
            <a:r>
              <a:rPr lang="en-US" sz="1600" dirty="0"/>
              <a:t>,x</a:t>
            </a:r>
            <a:r>
              <a:rPr lang="en-US" sz="1600" baseline="-25000" dirty="0"/>
              <a:t>1</a:t>
            </a:r>
            <a:r>
              <a:rPr lang="en-US" sz="1600" dirty="0"/>
              <a:t>) = (q</a:t>
            </a:r>
            <a:r>
              <a:rPr lang="en-US" sz="1600" baseline="-25000" dirty="0"/>
              <a:t>1</a:t>
            </a:r>
            <a:r>
              <a:rPr lang="en-US" sz="1600" dirty="0"/>
              <a:t>,y</a:t>
            </a:r>
            <a:r>
              <a:rPr lang="en-US" sz="1600" baseline="-25000" dirty="0"/>
              <a:t>1</a:t>
            </a:r>
            <a:r>
              <a:rPr lang="en-US" sz="1600" dirty="0"/>
              <a:t>,v)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4595C39-4125-4FE4-9548-31838FD76282}"/>
              </a:ext>
            </a:extLst>
          </p:cNvPr>
          <p:cNvSpPr/>
          <p:nvPr/>
        </p:nvSpPr>
        <p:spPr>
          <a:xfrm>
            <a:off x="2609850" y="5713302"/>
            <a:ext cx="1352525" cy="801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M’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F4EB1EB-D835-4947-8B5A-41BB663860E6}"/>
              </a:ext>
            </a:extLst>
          </p:cNvPr>
          <p:cNvGrpSpPr/>
          <p:nvPr/>
        </p:nvGrpSpPr>
        <p:grpSpPr>
          <a:xfrm>
            <a:off x="418217" y="2662489"/>
            <a:ext cx="1198198" cy="1196855"/>
            <a:chOff x="6925999" y="3111072"/>
            <a:chExt cx="1198198" cy="119685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7C1D18E-0BFB-41CC-B9A5-81D1757FC258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CA03913E-A91B-4C2B-A473-79F256182850}"/>
                </a:ext>
              </a:extLst>
            </p:cNvPr>
            <p:cNvCxnSpPr>
              <a:endCxn id="36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34317F4-4750-4466-BC06-BEC064D56825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8009055-1B39-4241-9CFE-4C428ADE8088}"/>
                </a:ext>
              </a:extLst>
            </p:cNvPr>
            <p:cNvCxnSpPr>
              <a:cxnSpLocks/>
              <a:endCxn id="72" idx="0"/>
            </p:cNvCxnSpPr>
            <p:nvPr/>
          </p:nvCxnSpPr>
          <p:spPr>
            <a:xfrm flipH="1">
              <a:off x="7501049" y="3819525"/>
              <a:ext cx="4180" cy="48840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203C62A-F6B8-4A55-BAC3-2E02881CE1B9}"/>
                </a:ext>
              </a:extLst>
            </p:cNvPr>
            <p:cNvCxnSpPr>
              <a:cxnSpLocks/>
              <a:stCxn id="34" idx="2"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87E185C-57D8-4E42-8E9B-8458C9D54EDF}"/>
                </a:ext>
              </a:extLst>
            </p:cNvPr>
            <p:cNvSpPr txBox="1"/>
            <p:nvPr/>
          </p:nvSpPr>
          <p:spPr>
            <a:xfrm>
              <a:off x="6925999" y="3299018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5B245FD-42F0-4253-87A6-F166B051D0FF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1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F5237E7-D580-4E4B-AB8A-AA4187307914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1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D16AD9D-807C-4C4E-978C-5239B9A1529C}"/>
              </a:ext>
            </a:extLst>
          </p:cNvPr>
          <p:cNvSpPr txBox="1"/>
          <p:nvPr/>
        </p:nvSpPr>
        <p:spPr>
          <a:xfrm>
            <a:off x="1673565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A52177-D33D-42A3-806D-BCD4124ED770}"/>
              </a:ext>
            </a:extLst>
          </p:cNvPr>
          <p:cNvSpPr txBox="1"/>
          <p:nvPr/>
        </p:nvSpPr>
        <p:spPr>
          <a:xfrm>
            <a:off x="493166" y="574424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1</a:t>
            </a:r>
            <a:r>
              <a:rPr lang="en-US" sz="1600" dirty="0"/>
              <a:t>,x</a:t>
            </a:r>
            <a:r>
              <a:rPr lang="en-US" sz="1600" baseline="-25000" dirty="0"/>
              <a:t>2</a:t>
            </a:r>
            <a:r>
              <a:rPr lang="en-US" sz="1600" dirty="0"/>
              <a:t>) = (q</a:t>
            </a:r>
            <a:r>
              <a:rPr lang="en-US" sz="1600" baseline="-25000" dirty="0"/>
              <a:t>2</a:t>
            </a:r>
            <a:r>
              <a:rPr lang="en-US" sz="1600" dirty="0"/>
              <a:t>,y</a:t>
            </a:r>
            <a:r>
              <a:rPr lang="en-US" sz="1600" baseline="-25000" dirty="0"/>
              <a:t>2</a:t>
            </a:r>
            <a:r>
              <a:rPr lang="en-US" sz="1600" dirty="0"/>
              <a:t>,v)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D042DFF-0BCB-4B96-A3AA-1E7A76962B75}"/>
              </a:ext>
            </a:extLst>
          </p:cNvPr>
          <p:cNvGrpSpPr/>
          <p:nvPr/>
        </p:nvGrpSpPr>
        <p:grpSpPr>
          <a:xfrm>
            <a:off x="1551096" y="2662489"/>
            <a:ext cx="904247" cy="1185596"/>
            <a:chOff x="7219950" y="3111072"/>
            <a:chExt cx="904247" cy="118559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FB83C09-DD38-4820-BCC5-E367F0ACC54D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A7D3F0F9-1833-4311-9BB5-0C73055CDE51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1C29E83-84F0-4AD6-B284-F3CC4F60ADF4}"/>
                </a:ext>
              </a:extLst>
            </p:cNvPr>
            <p:cNvCxnSpPr>
              <a:cxnSpLocks/>
              <a:endCxn id="67" idx="0"/>
            </p:cNvCxnSpPr>
            <p:nvPr/>
          </p:nvCxnSpPr>
          <p:spPr>
            <a:xfrm flipH="1">
              <a:off x="7506365" y="3819525"/>
              <a:ext cx="8388" cy="47714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8D5B0AC-8EE6-4FBB-B198-194A8EC291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1BC036E-31D0-44EF-AE27-43715ADBE2BA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E682434-4C4F-4306-8DD1-060F54964B3D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2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D01E614-EE5B-4D6F-9A8E-D2DA8D4B2853}"/>
              </a:ext>
            </a:extLst>
          </p:cNvPr>
          <p:cNvGrpSpPr/>
          <p:nvPr/>
        </p:nvGrpSpPr>
        <p:grpSpPr>
          <a:xfrm>
            <a:off x="5577376" y="2645589"/>
            <a:ext cx="1065855" cy="1196664"/>
            <a:chOff x="6981825" y="3111072"/>
            <a:chExt cx="1065855" cy="1196664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273B007-57B5-4A2E-B4AE-6A53C269A732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B2C6E880-5BA8-4961-9D09-F9CA26973742}"/>
                </a:ext>
              </a:extLst>
            </p:cNvPr>
            <p:cNvCxnSpPr>
              <a:endCxn id="51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4107133B-9FF8-4791-B50F-EE3AD20D49BA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EEE9AE88-534C-4271-927F-274932DC7FF0}"/>
                </a:ext>
              </a:extLst>
            </p:cNvPr>
            <p:cNvCxnSpPr>
              <a:cxnSpLocks/>
              <a:endCxn id="60" idx="0"/>
            </p:cNvCxnSpPr>
            <p:nvPr/>
          </p:nvCxnSpPr>
          <p:spPr>
            <a:xfrm flipH="1">
              <a:off x="7521326" y="3819525"/>
              <a:ext cx="2951" cy="48821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66A6C2E-3D49-469E-98D8-68017C72D7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D495930-117B-4E9B-A6EE-3BEAFCE055CE}"/>
              </a:ext>
            </a:extLst>
          </p:cNvPr>
          <p:cNvGrpSpPr/>
          <p:nvPr/>
        </p:nvGrpSpPr>
        <p:grpSpPr>
          <a:xfrm flipH="1">
            <a:off x="5545998" y="3842253"/>
            <a:ext cx="1097229" cy="541720"/>
            <a:chOff x="7067444" y="3429000"/>
            <a:chExt cx="980236" cy="54172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8273568-7F83-4C86-A585-91C693EA1D6D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462ED713-32AD-418D-B955-DB03DC4802A4}"/>
                </a:ext>
              </a:extLst>
            </p:cNvPr>
            <p:cNvCxnSpPr>
              <a:cxnSpLocks/>
              <a:endCxn id="60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21F62466-5242-4DFB-9C63-CE6716AE6B63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F20628E2-8708-40D4-A0A6-0C18162217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51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4B9B7F-1361-4609-9717-2354F7C72278}"/>
              </a:ext>
            </a:extLst>
          </p:cNvPr>
          <p:cNvCxnSpPr/>
          <p:nvPr/>
        </p:nvCxnSpPr>
        <p:spPr>
          <a:xfrm>
            <a:off x="6643231" y="3154017"/>
            <a:ext cx="0" cy="8787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B990DAE-59CD-4026-9A95-6A1ABF56B1FB}"/>
              </a:ext>
            </a:extLst>
          </p:cNvPr>
          <p:cNvGrpSpPr/>
          <p:nvPr/>
        </p:nvGrpSpPr>
        <p:grpSpPr>
          <a:xfrm flipH="1">
            <a:off x="1266639" y="3848085"/>
            <a:ext cx="1097229" cy="556516"/>
            <a:chOff x="7067444" y="3429000"/>
            <a:chExt cx="980236" cy="556516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93E5B9E-A45E-4823-A6ED-12C2B5E6E616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B47B5885-2D94-4569-A12C-A9447D5E48E5}"/>
                </a:ext>
              </a:extLst>
            </p:cNvPr>
            <p:cNvCxnSpPr>
              <a:cxnSpLocks/>
              <a:endCxn id="67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9D681B6-FCC2-4099-914E-B3D17183CB2E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5453E39B-65F4-4C0D-AA53-45F1135D98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599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A3D9666-235B-4858-8A52-22310CA55E95}"/>
              </a:ext>
            </a:extLst>
          </p:cNvPr>
          <p:cNvGrpSpPr/>
          <p:nvPr/>
        </p:nvGrpSpPr>
        <p:grpSpPr>
          <a:xfrm flipH="1">
            <a:off x="516277" y="3859344"/>
            <a:ext cx="758103" cy="560396"/>
            <a:chOff x="7274309" y="3429000"/>
            <a:chExt cx="677271" cy="560396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F010F23-1888-4C66-9563-A2D318823584}"/>
                </a:ext>
              </a:extLst>
            </p:cNvPr>
            <p:cNvSpPr/>
            <p:nvPr/>
          </p:nvSpPr>
          <p:spPr>
            <a:xfrm>
              <a:off x="7274309" y="3429000"/>
              <a:ext cx="502253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0E4854E2-3A04-447B-B52F-8ED0EC690A6D}"/>
                </a:ext>
              </a:extLst>
            </p:cNvPr>
            <p:cNvCxnSpPr>
              <a:cxnSpLocks/>
            </p:cNvCxnSpPr>
            <p:nvPr/>
          </p:nvCxnSpPr>
          <p:spPr>
            <a:xfrm>
              <a:off x="7784026" y="3619500"/>
              <a:ext cx="167554" cy="47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17A67644-A10D-4DDF-AF72-34A3E52D57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987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6D76650-D50A-4FA0-AAED-461A8ADF6914}"/>
              </a:ext>
            </a:extLst>
          </p:cNvPr>
          <p:cNvGrpSpPr/>
          <p:nvPr/>
        </p:nvGrpSpPr>
        <p:grpSpPr>
          <a:xfrm>
            <a:off x="7440466" y="3247682"/>
            <a:ext cx="1198198" cy="1026381"/>
            <a:chOff x="6925999" y="3111072"/>
            <a:chExt cx="1198198" cy="1026381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C07D334-D447-4597-8875-44E882B85F64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EABC29B6-1A45-4C19-9E0E-6F73EC5AB8C6}"/>
                </a:ext>
              </a:extLst>
            </p:cNvPr>
            <p:cNvCxnSpPr>
              <a:endCxn id="80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BFF69203-D99D-4807-B437-362F48746F88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B61C3A1C-3194-4791-BA22-2499958F7811}"/>
                </a:ext>
              </a:extLst>
            </p:cNvPr>
            <p:cNvCxnSpPr>
              <a:cxnSpLocks/>
            </p:cNvCxnSpPr>
            <p:nvPr/>
          </p:nvCxnSpPr>
          <p:spPr>
            <a:xfrm>
              <a:off x="7505229" y="3819525"/>
              <a:ext cx="0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B53FDE83-1636-4BFF-AF37-CD15CB9C5D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0FF4B66-6AB1-4F62-A55C-FBCE01C2A3A8}"/>
                </a:ext>
              </a:extLst>
            </p:cNvPr>
            <p:cNvSpPr txBox="1"/>
            <p:nvPr/>
          </p:nvSpPr>
          <p:spPr>
            <a:xfrm>
              <a:off x="6925999" y="3299018"/>
              <a:ext cx="3113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i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8AEAA42-B5FC-4A6D-8A26-6A9D7AC2D4F5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q</a:t>
              </a:r>
              <a:r>
                <a:rPr lang="en-US" sz="1400" baseline="-25000" dirty="0" err="1"/>
                <a:t>h</a:t>
              </a:r>
              <a:endParaRPr lang="en-US" sz="1400" baseline="-25000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C7780ED-BF18-4DC8-9971-E5C6189C4612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y</a:t>
              </a:r>
              <a:r>
                <a:rPr lang="en-US" sz="1400" baseline="-25000" dirty="0" err="1"/>
                <a:t>h</a:t>
              </a:r>
              <a:endParaRPr lang="en-US" sz="1400" baseline="-25000" dirty="0"/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BD68F643-49E4-4E6A-8C94-59BC564F7806}"/>
              </a:ext>
            </a:extLst>
          </p:cNvPr>
          <p:cNvSpPr txBox="1"/>
          <p:nvPr/>
        </p:nvSpPr>
        <p:spPr>
          <a:xfrm>
            <a:off x="7784111" y="3156540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i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B07653AB-D3EA-49D0-8428-05DB8B0B3091}"/>
              </a:ext>
            </a:extLst>
          </p:cNvPr>
          <p:cNvCxnSpPr>
            <a:cxnSpLocks/>
          </p:cNvCxnSpPr>
          <p:nvPr/>
        </p:nvCxnSpPr>
        <p:spPr>
          <a:xfrm>
            <a:off x="531193" y="4060390"/>
            <a:ext cx="0" cy="5136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D5C6063-09DE-43D3-A010-431BA437F509}"/>
              </a:ext>
            </a:extLst>
          </p:cNvPr>
          <p:cNvSpPr txBox="1"/>
          <p:nvPr/>
        </p:nvSpPr>
        <p:spPr>
          <a:xfrm>
            <a:off x="7707826" y="4379574"/>
            <a:ext cx="1274247" cy="89255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YES!</a:t>
            </a:r>
          </a:p>
          <a:p>
            <a:pPr algn="ctr"/>
            <a:r>
              <a:rPr lang="en-US" sz="1400" dirty="0"/>
              <a:t>the box has a </a:t>
            </a:r>
          </a:p>
          <a:p>
            <a:pPr algn="ctr"/>
            <a:r>
              <a:rPr lang="en-US" sz="1400" dirty="0"/>
              <a:t>constant size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ED7F62AA-8375-4C5E-802D-D0B66AF4C737}"/>
              </a:ext>
            </a:extLst>
          </p:cNvPr>
          <p:cNvCxnSpPr>
            <a:cxnSpLocks/>
          </p:cNvCxnSpPr>
          <p:nvPr/>
        </p:nvCxnSpPr>
        <p:spPr>
          <a:xfrm>
            <a:off x="3382134" y="2262760"/>
            <a:ext cx="21328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358D5017-233B-462A-AFC5-325017FDFB3C}"/>
              </a:ext>
            </a:extLst>
          </p:cNvPr>
          <p:cNvCxnSpPr>
            <a:cxnSpLocks/>
          </p:cNvCxnSpPr>
          <p:nvPr/>
        </p:nvCxnSpPr>
        <p:spPr>
          <a:xfrm flipH="1" flipV="1">
            <a:off x="837451" y="2259058"/>
            <a:ext cx="2176976" cy="7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83DEAE25-EF3F-4153-90B7-0F211D988C11}"/>
              </a:ext>
            </a:extLst>
          </p:cNvPr>
          <p:cNvSpPr txBox="1"/>
          <p:nvPr/>
        </p:nvSpPr>
        <p:spPr>
          <a:xfrm>
            <a:off x="3098082" y="208915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n</a:t>
            </a:r>
            <a:endParaRPr lang="en-US" sz="1400" baseline="-25000" dirty="0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AE46531F-A2EC-481A-B075-3DD297A9C834}"/>
              </a:ext>
            </a:extLst>
          </p:cNvPr>
          <p:cNvGrpSpPr/>
          <p:nvPr/>
        </p:nvGrpSpPr>
        <p:grpSpPr>
          <a:xfrm>
            <a:off x="837450" y="4260147"/>
            <a:ext cx="5906250" cy="981075"/>
            <a:chOff x="837450" y="4260147"/>
            <a:chExt cx="5906250" cy="981075"/>
          </a:xfrm>
        </p:grpSpPr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EE460087-061F-4891-A388-5972C37F8A84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5241222"/>
              <a:ext cx="5895661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EA17BDCD-1756-4997-9B46-DA5AB1A31A30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4260147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EB8BBA7D-71C0-47F8-89CE-3B0AAD66504A}"/>
                </a:ext>
              </a:extLst>
            </p:cNvPr>
            <p:cNvCxnSpPr>
              <a:cxnSpLocks/>
            </p:cNvCxnSpPr>
            <p:nvPr/>
          </p:nvCxnSpPr>
          <p:spPr>
            <a:xfrm>
              <a:off x="837450" y="5015094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BDDD1F56-CD35-4363-937F-23097B3EB253}"/>
              </a:ext>
            </a:extLst>
          </p:cNvPr>
          <p:cNvGrpSpPr/>
          <p:nvPr/>
        </p:nvGrpSpPr>
        <p:grpSpPr>
          <a:xfrm>
            <a:off x="5879707" y="4840741"/>
            <a:ext cx="2180257" cy="1877600"/>
            <a:chOff x="5879707" y="4574041"/>
            <a:chExt cx="2180257" cy="1877600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352D5BAF-E231-4BF9-B070-A231968CB7E0}"/>
                </a:ext>
              </a:extLst>
            </p:cNvPr>
            <p:cNvGrpSpPr/>
            <p:nvPr/>
          </p:nvGrpSpPr>
          <p:grpSpPr>
            <a:xfrm>
              <a:off x="5879707" y="4574041"/>
              <a:ext cx="1065855" cy="589463"/>
              <a:chOff x="6981825" y="3230062"/>
              <a:chExt cx="1065855" cy="589463"/>
            </a:xfrm>
          </p:grpSpPr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489A7CBC-C649-4F06-A5D8-97193FABBABF}"/>
                  </a:ext>
                </a:extLst>
              </p:cNvPr>
              <p:cNvSpPr/>
              <p:nvPr/>
            </p:nvSpPr>
            <p:spPr>
              <a:xfrm>
                <a:off x="7219950" y="3429000"/>
                <a:ext cx="589605" cy="39052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3" name="Straight Arrow Connector 112">
                <a:extLst>
                  <a:ext uri="{FF2B5EF4-FFF2-40B4-BE49-F238E27FC236}">
                    <a16:creationId xmlns:a16="http://schemas.microsoft.com/office/drawing/2014/main" id="{03C183D2-DBFE-496B-A6A3-EF3023397717}"/>
                  </a:ext>
                </a:extLst>
              </p:cNvPr>
              <p:cNvCxnSpPr>
                <a:endCxn id="112" idx="1"/>
              </p:cNvCxnSpPr>
              <p:nvPr/>
            </p:nvCxnSpPr>
            <p:spPr>
              <a:xfrm>
                <a:off x="6981825" y="3619500"/>
                <a:ext cx="238125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Arrow Connector 113">
                <a:extLst>
                  <a:ext uri="{FF2B5EF4-FFF2-40B4-BE49-F238E27FC236}">
                    <a16:creationId xmlns:a16="http://schemas.microsoft.com/office/drawing/2014/main" id="{035EEE7E-33CE-40EC-A89A-F9B8952CA1D4}"/>
                  </a:ext>
                </a:extLst>
              </p:cNvPr>
              <p:cNvCxnSpPr/>
              <p:nvPr/>
            </p:nvCxnSpPr>
            <p:spPr>
              <a:xfrm>
                <a:off x="7809555" y="3619500"/>
                <a:ext cx="238125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Arrow Connector 114">
                <a:extLst>
                  <a:ext uri="{FF2B5EF4-FFF2-40B4-BE49-F238E27FC236}">
                    <a16:creationId xmlns:a16="http://schemas.microsoft.com/office/drawing/2014/main" id="{C7583D0D-9FEE-48D0-87BB-00A69DFC7A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4752" y="3230062"/>
                <a:ext cx="0" cy="19893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28F6025E-AA93-43D9-B7CA-5D8B4C22BE0F}"/>
                </a:ext>
              </a:extLst>
            </p:cNvPr>
            <p:cNvSpPr/>
            <p:nvPr/>
          </p:nvSpPr>
          <p:spPr>
            <a:xfrm>
              <a:off x="6952740" y="5251062"/>
              <a:ext cx="349615" cy="292947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=</a:t>
              </a:r>
              <a:endParaRPr lang="en-US" sz="1400" baseline="-25000" dirty="0">
                <a:solidFill>
                  <a:schemeClr val="tx1"/>
                </a:solidFill>
              </a:endParaRPr>
            </a:p>
          </p:txBody>
        </p: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0B136DAA-D5BC-4648-8F67-421701E9F9E6}"/>
                </a:ext>
              </a:extLst>
            </p:cNvPr>
            <p:cNvCxnSpPr>
              <a:cxnSpLocks/>
            </p:cNvCxnSpPr>
            <p:nvPr/>
          </p:nvCxnSpPr>
          <p:spPr>
            <a:xfrm>
              <a:off x="6909935" y="4955155"/>
              <a:ext cx="131888" cy="32448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77BC6E5E-D289-49BA-933F-2C19C714815B}"/>
                </a:ext>
              </a:extLst>
            </p:cNvPr>
            <p:cNvSpPr txBox="1"/>
            <p:nvPr/>
          </p:nvSpPr>
          <p:spPr>
            <a:xfrm>
              <a:off x="6777932" y="5703047"/>
              <a:ext cx="6992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output</a:t>
              </a:r>
              <a:endParaRPr lang="en-US" sz="1400" baseline="-25000" dirty="0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B0B2674F-ACF6-43E0-8813-5C716602C889}"/>
                </a:ext>
              </a:extLst>
            </p:cNvPr>
            <p:cNvSpPr txBox="1"/>
            <p:nvPr/>
          </p:nvSpPr>
          <p:spPr>
            <a:xfrm>
              <a:off x="7268665" y="4736614"/>
              <a:ext cx="4552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err="1"/>
                <a:t>q</a:t>
              </a:r>
              <a:r>
                <a:rPr lang="en-US" sz="1400" baseline="-25000" dirty="0" err="1"/>
                <a:t>acc</a:t>
              </a:r>
              <a:endParaRPr lang="en-US" sz="1400" baseline="-25000" dirty="0"/>
            </a:p>
          </p:txBody>
        </p: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B4D99AE6-B50D-4785-9F00-16C24849CB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94223" y="5011104"/>
              <a:ext cx="150937" cy="26853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A0CAF0D5-ED6B-4B6B-A895-CD68CAF66B85}"/>
                </a:ext>
              </a:extLst>
            </p:cNvPr>
            <p:cNvCxnSpPr>
              <a:cxnSpLocks/>
            </p:cNvCxnSpPr>
            <p:nvPr/>
          </p:nvCxnSpPr>
          <p:spPr>
            <a:xfrm>
              <a:off x="7127547" y="5545308"/>
              <a:ext cx="0" cy="19893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2E615EC-9C46-4C86-B546-79C52E741A9E}"/>
                </a:ext>
              </a:extLst>
            </p:cNvPr>
            <p:cNvSpPr txBox="1"/>
            <p:nvPr/>
          </p:nvSpPr>
          <p:spPr>
            <a:xfrm>
              <a:off x="6707438" y="5928421"/>
              <a:ext cx="13525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= 1 if and only </a:t>
              </a:r>
            </a:p>
            <a:p>
              <a:r>
                <a:rPr lang="en-US" sz="1400" dirty="0"/>
                <a:t>if M’ accepts 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0559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Box 89">
            <a:extLst>
              <a:ext uri="{FF2B5EF4-FFF2-40B4-BE49-F238E27FC236}">
                <a16:creationId xmlns:a16="http://schemas.microsoft.com/office/drawing/2014/main" id="{19E073CC-57AF-45DC-9B33-6A490313F576}"/>
              </a:ext>
            </a:extLst>
          </p:cNvPr>
          <p:cNvSpPr txBox="1"/>
          <p:nvPr/>
        </p:nvSpPr>
        <p:spPr>
          <a:xfrm>
            <a:off x="6909935" y="1603834"/>
            <a:ext cx="1883819" cy="280076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Therefore, </a:t>
            </a:r>
          </a:p>
          <a:p>
            <a:r>
              <a:rPr lang="en-US" sz="1600" dirty="0"/>
              <a:t>1. this circuit C</a:t>
            </a:r>
            <a:r>
              <a:rPr lang="en-US" sz="1600" baseline="-25000" dirty="0"/>
              <a:t>n</a:t>
            </a:r>
            <a:r>
              <a:rPr lang="en-US" sz="1600" dirty="0"/>
              <a:t> has a polynomial size. </a:t>
            </a:r>
          </a:p>
          <a:p>
            <a:r>
              <a:rPr lang="en-US" sz="1600" dirty="0"/>
              <a:t>2. since the trajectory of the tape-head of M is very regular, the circuit C</a:t>
            </a:r>
            <a:r>
              <a:rPr lang="en-US" sz="1600" baseline="-25000" dirty="0"/>
              <a:t>n</a:t>
            </a:r>
            <a:r>
              <a:rPr lang="en-US" sz="1600" dirty="0"/>
              <a:t> can be constructed in O(log n) space.             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1"/>
            <a:ext cx="4343399" cy="45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Simulating Oblivious TM by Circuit.</a:t>
            </a:r>
            <a:endParaRPr lang="en-US" sz="2000" kern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347C41-EEFD-4F97-A493-45A94EBDBC93}"/>
              </a:ext>
            </a:extLst>
          </p:cNvPr>
          <p:cNvSpPr/>
          <p:nvPr/>
        </p:nvSpPr>
        <p:spPr>
          <a:xfrm>
            <a:off x="837450" y="2404560"/>
            <a:ext cx="4677523" cy="241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endParaRPr lang="en-US" sz="1600" baseline="-25000" dirty="0"/>
          </a:p>
        </p:txBody>
      </p:sp>
      <p:cxnSp>
        <p:nvCxnSpPr>
          <p:cNvPr id="15" name="直接箭头连接符 69">
            <a:extLst>
              <a:ext uri="{FF2B5EF4-FFF2-40B4-BE49-F238E27FC236}">
                <a16:creationId xmlns:a16="http://schemas.microsoft.com/office/drawing/2014/main" id="{5F74ADF3-B31F-4AB5-990D-7CD2858FBD44}"/>
              </a:ext>
            </a:extLst>
          </p:cNvPr>
          <p:cNvCxnSpPr>
            <a:cxnSpLocks/>
          </p:cNvCxnSpPr>
          <p:nvPr/>
        </p:nvCxnSpPr>
        <p:spPr>
          <a:xfrm flipV="1">
            <a:off x="3265163" y="5426111"/>
            <a:ext cx="0" cy="2832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39E3A4-89CA-4295-9CBC-54D5D0E38421}"/>
              </a:ext>
            </a:extLst>
          </p:cNvPr>
          <p:cNvCxnSpPr>
            <a:cxnSpLocks/>
          </p:cNvCxnSpPr>
          <p:nvPr/>
        </p:nvCxnSpPr>
        <p:spPr>
          <a:xfrm>
            <a:off x="837450" y="3159828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3B7A54-4928-41C9-B38C-0472866258FC}"/>
              </a:ext>
            </a:extLst>
          </p:cNvPr>
          <p:cNvCxnSpPr>
            <a:cxnSpLocks/>
          </p:cNvCxnSpPr>
          <p:nvPr/>
        </p:nvCxnSpPr>
        <p:spPr>
          <a:xfrm>
            <a:off x="6106589" y="3159828"/>
            <a:ext cx="8460" cy="885825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CAEBED-BDA1-478B-8A55-EA4E285387C4}"/>
              </a:ext>
            </a:extLst>
          </p:cNvPr>
          <p:cNvCxnSpPr>
            <a:cxnSpLocks/>
          </p:cNvCxnSpPr>
          <p:nvPr/>
        </p:nvCxnSpPr>
        <p:spPr>
          <a:xfrm>
            <a:off x="837450" y="4045653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A250116-C5C2-4EDA-AB2E-0DFC9C0EC8F8}"/>
              </a:ext>
            </a:extLst>
          </p:cNvPr>
          <p:cNvSpPr txBox="1"/>
          <p:nvPr/>
        </p:nvSpPr>
        <p:spPr>
          <a:xfrm>
            <a:off x="848039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CDD5BD7-3236-48EA-B988-4079946E2DAA}"/>
              </a:ext>
            </a:extLst>
          </p:cNvPr>
          <p:cNvSpPr txBox="1"/>
          <p:nvPr/>
        </p:nvSpPr>
        <p:spPr>
          <a:xfrm>
            <a:off x="487673" y="537083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0</a:t>
            </a:r>
            <a:r>
              <a:rPr lang="en-US" sz="1600" dirty="0"/>
              <a:t>,x</a:t>
            </a:r>
            <a:r>
              <a:rPr lang="en-US" sz="1600" baseline="-25000" dirty="0"/>
              <a:t>1</a:t>
            </a:r>
            <a:r>
              <a:rPr lang="en-US" sz="1600" dirty="0"/>
              <a:t>) = (q</a:t>
            </a:r>
            <a:r>
              <a:rPr lang="en-US" sz="1600" baseline="-25000" dirty="0"/>
              <a:t>1</a:t>
            </a:r>
            <a:r>
              <a:rPr lang="en-US" sz="1600" dirty="0"/>
              <a:t>,y</a:t>
            </a:r>
            <a:r>
              <a:rPr lang="en-US" sz="1600" baseline="-25000" dirty="0"/>
              <a:t>1</a:t>
            </a:r>
            <a:r>
              <a:rPr lang="en-US" sz="1600" dirty="0"/>
              <a:t>,v)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4595C39-4125-4FE4-9548-31838FD76282}"/>
              </a:ext>
            </a:extLst>
          </p:cNvPr>
          <p:cNvSpPr/>
          <p:nvPr/>
        </p:nvSpPr>
        <p:spPr>
          <a:xfrm>
            <a:off x="2609850" y="5713302"/>
            <a:ext cx="1352525" cy="801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M’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F4EB1EB-D835-4947-8B5A-41BB663860E6}"/>
              </a:ext>
            </a:extLst>
          </p:cNvPr>
          <p:cNvGrpSpPr/>
          <p:nvPr/>
        </p:nvGrpSpPr>
        <p:grpSpPr>
          <a:xfrm>
            <a:off x="418217" y="2662489"/>
            <a:ext cx="1198198" cy="1196855"/>
            <a:chOff x="6925999" y="3111072"/>
            <a:chExt cx="1198198" cy="119685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7C1D18E-0BFB-41CC-B9A5-81D1757FC258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CA03913E-A91B-4C2B-A473-79F256182850}"/>
                </a:ext>
              </a:extLst>
            </p:cNvPr>
            <p:cNvCxnSpPr>
              <a:endCxn id="36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34317F4-4750-4466-BC06-BEC064D56825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8009055-1B39-4241-9CFE-4C428ADE8088}"/>
                </a:ext>
              </a:extLst>
            </p:cNvPr>
            <p:cNvCxnSpPr>
              <a:cxnSpLocks/>
              <a:endCxn id="72" idx="0"/>
            </p:cNvCxnSpPr>
            <p:nvPr/>
          </p:nvCxnSpPr>
          <p:spPr>
            <a:xfrm flipH="1">
              <a:off x="7501049" y="3819525"/>
              <a:ext cx="4180" cy="48840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203C62A-F6B8-4A55-BAC3-2E02881CE1B9}"/>
                </a:ext>
              </a:extLst>
            </p:cNvPr>
            <p:cNvCxnSpPr>
              <a:cxnSpLocks/>
              <a:stCxn id="34" idx="2"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87E185C-57D8-4E42-8E9B-8458C9D54EDF}"/>
                </a:ext>
              </a:extLst>
            </p:cNvPr>
            <p:cNvSpPr txBox="1"/>
            <p:nvPr/>
          </p:nvSpPr>
          <p:spPr>
            <a:xfrm>
              <a:off x="6925999" y="3299018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5B245FD-42F0-4253-87A6-F166B051D0FF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1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F5237E7-D580-4E4B-AB8A-AA4187307914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1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D16AD9D-807C-4C4E-978C-5239B9A1529C}"/>
              </a:ext>
            </a:extLst>
          </p:cNvPr>
          <p:cNvSpPr txBox="1"/>
          <p:nvPr/>
        </p:nvSpPr>
        <p:spPr>
          <a:xfrm>
            <a:off x="1673565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A52177-D33D-42A3-806D-BCD4124ED770}"/>
              </a:ext>
            </a:extLst>
          </p:cNvPr>
          <p:cNvSpPr txBox="1"/>
          <p:nvPr/>
        </p:nvSpPr>
        <p:spPr>
          <a:xfrm>
            <a:off x="493166" y="574424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1</a:t>
            </a:r>
            <a:r>
              <a:rPr lang="en-US" sz="1600" dirty="0"/>
              <a:t>,x</a:t>
            </a:r>
            <a:r>
              <a:rPr lang="en-US" sz="1600" baseline="-25000" dirty="0"/>
              <a:t>2</a:t>
            </a:r>
            <a:r>
              <a:rPr lang="en-US" sz="1600" dirty="0"/>
              <a:t>) = (q</a:t>
            </a:r>
            <a:r>
              <a:rPr lang="en-US" sz="1600" baseline="-25000" dirty="0"/>
              <a:t>2</a:t>
            </a:r>
            <a:r>
              <a:rPr lang="en-US" sz="1600" dirty="0"/>
              <a:t>,y</a:t>
            </a:r>
            <a:r>
              <a:rPr lang="en-US" sz="1600" baseline="-25000" dirty="0"/>
              <a:t>2</a:t>
            </a:r>
            <a:r>
              <a:rPr lang="en-US" sz="1600" dirty="0"/>
              <a:t>,v)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D042DFF-0BCB-4B96-A3AA-1E7A76962B75}"/>
              </a:ext>
            </a:extLst>
          </p:cNvPr>
          <p:cNvGrpSpPr/>
          <p:nvPr/>
        </p:nvGrpSpPr>
        <p:grpSpPr>
          <a:xfrm>
            <a:off x="1551096" y="2662489"/>
            <a:ext cx="904247" cy="1185596"/>
            <a:chOff x="7219950" y="3111072"/>
            <a:chExt cx="904247" cy="118559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FB83C09-DD38-4820-BCC5-E367F0ACC54D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A7D3F0F9-1833-4311-9BB5-0C73055CDE51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1C29E83-84F0-4AD6-B284-F3CC4F60ADF4}"/>
                </a:ext>
              </a:extLst>
            </p:cNvPr>
            <p:cNvCxnSpPr>
              <a:cxnSpLocks/>
              <a:endCxn id="67" idx="0"/>
            </p:cNvCxnSpPr>
            <p:nvPr/>
          </p:nvCxnSpPr>
          <p:spPr>
            <a:xfrm flipH="1">
              <a:off x="7506365" y="3819525"/>
              <a:ext cx="8388" cy="47714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8D5B0AC-8EE6-4FBB-B198-194A8EC291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1BC036E-31D0-44EF-AE27-43715ADBE2BA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E682434-4C4F-4306-8DD1-060F54964B3D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2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D01E614-EE5B-4D6F-9A8E-D2DA8D4B2853}"/>
              </a:ext>
            </a:extLst>
          </p:cNvPr>
          <p:cNvGrpSpPr/>
          <p:nvPr/>
        </p:nvGrpSpPr>
        <p:grpSpPr>
          <a:xfrm>
            <a:off x="5577376" y="2645589"/>
            <a:ext cx="1065855" cy="1196664"/>
            <a:chOff x="6981825" y="3111072"/>
            <a:chExt cx="1065855" cy="1196664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273B007-57B5-4A2E-B4AE-6A53C269A732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B2C6E880-5BA8-4961-9D09-F9CA26973742}"/>
                </a:ext>
              </a:extLst>
            </p:cNvPr>
            <p:cNvCxnSpPr>
              <a:endCxn id="51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4107133B-9FF8-4791-B50F-EE3AD20D49BA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EEE9AE88-534C-4271-927F-274932DC7FF0}"/>
                </a:ext>
              </a:extLst>
            </p:cNvPr>
            <p:cNvCxnSpPr>
              <a:cxnSpLocks/>
              <a:endCxn id="60" idx="0"/>
            </p:cNvCxnSpPr>
            <p:nvPr/>
          </p:nvCxnSpPr>
          <p:spPr>
            <a:xfrm flipH="1">
              <a:off x="7521326" y="3819525"/>
              <a:ext cx="2951" cy="48821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66A6C2E-3D49-469E-98D8-68017C72D7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D495930-117B-4E9B-A6EE-3BEAFCE055CE}"/>
              </a:ext>
            </a:extLst>
          </p:cNvPr>
          <p:cNvGrpSpPr/>
          <p:nvPr/>
        </p:nvGrpSpPr>
        <p:grpSpPr>
          <a:xfrm flipH="1">
            <a:off x="5545998" y="3842253"/>
            <a:ext cx="1097229" cy="541720"/>
            <a:chOff x="7067444" y="3429000"/>
            <a:chExt cx="980236" cy="54172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8273568-7F83-4C86-A585-91C693EA1D6D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462ED713-32AD-418D-B955-DB03DC4802A4}"/>
                </a:ext>
              </a:extLst>
            </p:cNvPr>
            <p:cNvCxnSpPr>
              <a:cxnSpLocks/>
              <a:endCxn id="60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21F62466-5242-4DFB-9C63-CE6716AE6B63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F20628E2-8708-40D4-A0A6-0C18162217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51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4B9B7F-1361-4609-9717-2354F7C72278}"/>
              </a:ext>
            </a:extLst>
          </p:cNvPr>
          <p:cNvCxnSpPr/>
          <p:nvPr/>
        </p:nvCxnSpPr>
        <p:spPr>
          <a:xfrm>
            <a:off x="6643231" y="3154017"/>
            <a:ext cx="0" cy="8787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B990DAE-59CD-4026-9A95-6A1ABF56B1FB}"/>
              </a:ext>
            </a:extLst>
          </p:cNvPr>
          <p:cNvGrpSpPr/>
          <p:nvPr/>
        </p:nvGrpSpPr>
        <p:grpSpPr>
          <a:xfrm flipH="1">
            <a:off x="1266639" y="3848085"/>
            <a:ext cx="1097229" cy="556516"/>
            <a:chOff x="7067444" y="3429000"/>
            <a:chExt cx="980236" cy="556516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93E5B9E-A45E-4823-A6ED-12C2B5E6E616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B47B5885-2D94-4569-A12C-A9447D5E48E5}"/>
                </a:ext>
              </a:extLst>
            </p:cNvPr>
            <p:cNvCxnSpPr>
              <a:cxnSpLocks/>
              <a:endCxn id="67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9D681B6-FCC2-4099-914E-B3D17183CB2E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5453E39B-65F4-4C0D-AA53-45F1135D98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599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A3D9666-235B-4858-8A52-22310CA55E95}"/>
              </a:ext>
            </a:extLst>
          </p:cNvPr>
          <p:cNvGrpSpPr/>
          <p:nvPr/>
        </p:nvGrpSpPr>
        <p:grpSpPr>
          <a:xfrm flipH="1">
            <a:off x="516277" y="3859344"/>
            <a:ext cx="758103" cy="560396"/>
            <a:chOff x="7274309" y="3429000"/>
            <a:chExt cx="677271" cy="560396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F010F23-1888-4C66-9563-A2D318823584}"/>
                </a:ext>
              </a:extLst>
            </p:cNvPr>
            <p:cNvSpPr/>
            <p:nvPr/>
          </p:nvSpPr>
          <p:spPr>
            <a:xfrm>
              <a:off x="7274309" y="3429000"/>
              <a:ext cx="502253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0E4854E2-3A04-447B-B52F-8ED0EC690A6D}"/>
                </a:ext>
              </a:extLst>
            </p:cNvPr>
            <p:cNvCxnSpPr>
              <a:cxnSpLocks/>
            </p:cNvCxnSpPr>
            <p:nvPr/>
          </p:nvCxnSpPr>
          <p:spPr>
            <a:xfrm>
              <a:off x="7784026" y="3619500"/>
              <a:ext cx="167554" cy="47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17A67644-A10D-4DDF-AF72-34A3E52D57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987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B07653AB-D3EA-49D0-8428-05DB8B0B3091}"/>
              </a:ext>
            </a:extLst>
          </p:cNvPr>
          <p:cNvCxnSpPr>
            <a:cxnSpLocks/>
          </p:cNvCxnSpPr>
          <p:nvPr/>
        </p:nvCxnSpPr>
        <p:spPr>
          <a:xfrm>
            <a:off x="531193" y="4060390"/>
            <a:ext cx="0" cy="5136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1DCE718D-DEE1-444A-8ACF-DC7184C8B9A3}"/>
              </a:ext>
            </a:extLst>
          </p:cNvPr>
          <p:cNvSpPr/>
          <p:nvPr/>
        </p:nvSpPr>
        <p:spPr>
          <a:xfrm>
            <a:off x="6952740" y="5517762"/>
            <a:ext cx="349615" cy="29294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=</a:t>
            </a:r>
            <a:endParaRPr lang="en-US" sz="1400" baseline="-25000" dirty="0">
              <a:solidFill>
                <a:schemeClr val="tx1"/>
              </a:solidFill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D7ECA7C-C3B5-4BBE-9EBF-72884A28CD3C}"/>
              </a:ext>
            </a:extLst>
          </p:cNvPr>
          <p:cNvCxnSpPr>
            <a:cxnSpLocks/>
          </p:cNvCxnSpPr>
          <p:nvPr/>
        </p:nvCxnSpPr>
        <p:spPr>
          <a:xfrm>
            <a:off x="6909935" y="5221855"/>
            <a:ext cx="131888" cy="32448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98201B8F-243F-4A28-9DB6-6020DF865459}"/>
              </a:ext>
            </a:extLst>
          </p:cNvPr>
          <p:cNvSpPr txBox="1"/>
          <p:nvPr/>
        </p:nvSpPr>
        <p:spPr>
          <a:xfrm>
            <a:off x="6777932" y="5969747"/>
            <a:ext cx="699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output</a:t>
            </a:r>
            <a:endParaRPr lang="en-US" sz="1400" baseline="-25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A7FB49-09A2-4B4A-9768-2D576EA26D9F}"/>
              </a:ext>
            </a:extLst>
          </p:cNvPr>
          <p:cNvSpPr txBox="1"/>
          <p:nvPr/>
        </p:nvSpPr>
        <p:spPr>
          <a:xfrm>
            <a:off x="7268665" y="5003314"/>
            <a:ext cx="455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/>
              <a:t>q</a:t>
            </a:r>
            <a:r>
              <a:rPr lang="en-US" sz="1400" baseline="-25000" dirty="0" err="1"/>
              <a:t>acc</a:t>
            </a:r>
            <a:endParaRPr lang="en-US" sz="1400" baseline="-25000" dirty="0"/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9B79FE64-A568-4450-A961-670A4FA653D2}"/>
              </a:ext>
            </a:extLst>
          </p:cNvPr>
          <p:cNvCxnSpPr>
            <a:cxnSpLocks/>
          </p:cNvCxnSpPr>
          <p:nvPr/>
        </p:nvCxnSpPr>
        <p:spPr>
          <a:xfrm flipH="1">
            <a:off x="7194223" y="5277804"/>
            <a:ext cx="150937" cy="26853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4689AC71-1D62-452C-8533-1C7FACC4B7A5}"/>
              </a:ext>
            </a:extLst>
          </p:cNvPr>
          <p:cNvCxnSpPr>
            <a:cxnSpLocks/>
          </p:cNvCxnSpPr>
          <p:nvPr/>
        </p:nvCxnSpPr>
        <p:spPr>
          <a:xfrm>
            <a:off x="7127547" y="5812008"/>
            <a:ext cx="0" cy="19893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C1F37777-3517-4BDA-84A0-1C26C5ABA0B3}"/>
              </a:ext>
            </a:extLst>
          </p:cNvPr>
          <p:cNvSpPr txBox="1"/>
          <p:nvPr/>
        </p:nvSpPr>
        <p:spPr>
          <a:xfrm>
            <a:off x="6707438" y="6195121"/>
            <a:ext cx="1352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= 1 if and only </a:t>
            </a:r>
          </a:p>
          <a:p>
            <a:r>
              <a:rPr lang="en-US" sz="1400" dirty="0"/>
              <a:t>if M’ accepts x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D06F9616-AC39-42A0-A259-334043998A93}"/>
              </a:ext>
            </a:extLst>
          </p:cNvPr>
          <p:cNvCxnSpPr>
            <a:cxnSpLocks/>
          </p:cNvCxnSpPr>
          <p:nvPr/>
        </p:nvCxnSpPr>
        <p:spPr>
          <a:xfrm>
            <a:off x="3382134" y="2262760"/>
            <a:ext cx="21328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3904692E-573F-4D18-8AF3-98474E2DA596}"/>
              </a:ext>
            </a:extLst>
          </p:cNvPr>
          <p:cNvCxnSpPr>
            <a:cxnSpLocks/>
          </p:cNvCxnSpPr>
          <p:nvPr/>
        </p:nvCxnSpPr>
        <p:spPr>
          <a:xfrm flipH="1" flipV="1">
            <a:off x="837451" y="2259058"/>
            <a:ext cx="2176976" cy="7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6E1F5DD3-F324-481B-A217-3A5B19DE6667}"/>
              </a:ext>
            </a:extLst>
          </p:cNvPr>
          <p:cNvSpPr txBox="1"/>
          <p:nvPr/>
        </p:nvSpPr>
        <p:spPr>
          <a:xfrm>
            <a:off x="3098082" y="208915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n</a:t>
            </a:r>
            <a:endParaRPr lang="en-US" sz="1400" baseline="-25000" dirty="0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A6BA0429-1A23-4C4B-9B9D-E6A1516AEF5F}"/>
              </a:ext>
            </a:extLst>
          </p:cNvPr>
          <p:cNvGrpSpPr/>
          <p:nvPr/>
        </p:nvGrpSpPr>
        <p:grpSpPr>
          <a:xfrm>
            <a:off x="837450" y="4260147"/>
            <a:ext cx="5906250" cy="981075"/>
            <a:chOff x="837450" y="4260147"/>
            <a:chExt cx="5906250" cy="981075"/>
          </a:xfrm>
        </p:grpSpPr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34386901-AF0A-459C-B26A-82F8F09DA767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5241222"/>
              <a:ext cx="5895661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1A3C6538-AD44-4EC1-B079-3785210247E9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4260147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A719DEE1-8CFA-417D-92D0-3077CE012210}"/>
                </a:ext>
              </a:extLst>
            </p:cNvPr>
            <p:cNvCxnSpPr>
              <a:cxnSpLocks/>
            </p:cNvCxnSpPr>
            <p:nvPr/>
          </p:nvCxnSpPr>
          <p:spPr>
            <a:xfrm>
              <a:off x="837450" y="5015094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7158A86-1D3B-401A-AF34-E5E834E547A7}"/>
              </a:ext>
            </a:extLst>
          </p:cNvPr>
          <p:cNvGrpSpPr/>
          <p:nvPr/>
        </p:nvGrpSpPr>
        <p:grpSpPr>
          <a:xfrm>
            <a:off x="5879707" y="4840741"/>
            <a:ext cx="1065855" cy="589463"/>
            <a:chOff x="6981825" y="3230062"/>
            <a:chExt cx="1065855" cy="589463"/>
          </a:xfrm>
        </p:grpSpPr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267B06E7-0DDB-4E81-B3B3-D7E79319F745}"/>
                </a:ext>
              </a:extLst>
            </p:cNvPr>
            <p:cNvCxnSpPr>
              <a:endCxn id="77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B7EAA9F0-4B80-4086-A33E-7D028291D88D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569896D7-C7BF-4AFC-9A59-1B3A1DC6D283}"/>
                </a:ext>
              </a:extLst>
            </p:cNvPr>
            <p:cNvCxnSpPr>
              <a:cxnSpLocks/>
            </p:cNvCxnSpPr>
            <p:nvPr/>
          </p:nvCxnSpPr>
          <p:spPr>
            <a:xfrm>
              <a:off x="7514752" y="3230062"/>
              <a:ext cx="0" cy="19893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F22784A-C2A4-47E9-9972-243683165FD2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699537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Box 89">
            <a:extLst>
              <a:ext uri="{FF2B5EF4-FFF2-40B4-BE49-F238E27FC236}">
                <a16:creationId xmlns:a16="http://schemas.microsoft.com/office/drawing/2014/main" id="{19E073CC-57AF-45DC-9B33-6A490313F576}"/>
              </a:ext>
            </a:extLst>
          </p:cNvPr>
          <p:cNvSpPr txBox="1"/>
          <p:nvPr/>
        </p:nvSpPr>
        <p:spPr>
          <a:xfrm>
            <a:off x="6909935" y="1603834"/>
            <a:ext cx="1883819" cy="280076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Therefore, </a:t>
            </a:r>
          </a:p>
          <a:p>
            <a:r>
              <a:rPr lang="en-US" sz="1600" dirty="0"/>
              <a:t>1. this circuit C</a:t>
            </a:r>
            <a:r>
              <a:rPr lang="en-US" sz="1600" baseline="-25000" dirty="0"/>
              <a:t>n</a:t>
            </a:r>
            <a:r>
              <a:rPr lang="en-US" sz="1600" dirty="0"/>
              <a:t> has a polynomial size. </a:t>
            </a:r>
          </a:p>
          <a:p>
            <a:r>
              <a:rPr lang="en-US" sz="1600" dirty="0"/>
              <a:t>2. since the trajectory of the tape-head of M is very regular, the circuit C</a:t>
            </a:r>
            <a:r>
              <a:rPr lang="en-US" sz="1600" baseline="-25000" dirty="0"/>
              <a:t>n</a:t>
            </a:r>
            <a:r>
              <a:rPr lang="en-US" sz="1600" dirty="0"/>
              <a:t> can be constructed in O(log n) space.             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to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590551" y="937881"/>
            <a:ext cx="7755476" cy="5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If language L is accepted by a det. poly-time Turing machine M (i.e., L is in </a:t>
            </a:r>
            <a:r>
              <a:rPr lang="en-US" sz="1600" kern="0" dirty="0">
                <a:solidFill>
                  <a:srgbClr val="FF0000"/>
                </a:solidFill>
              </a:rPr>
              <a:t>P</a:t>
            </a:r>
            <a:r>
              <a:rPr lang="en-US" sz="1600" kern="0" dirty="0"/>
              <a:t>), then L is accepted by a uniform circuit family F = {C</a:t>
            </a:r>
            <a:r>
              <a:rPr lang="en-US" sz="1600" kern="0" baseline="-25000" dirty="0"/>
              <a:t>1</a:t>
            </a:r>
            <a:r>
              <a:rPr lang="en-US" sz="1600" kern="0" dirty="0"/>
              <a:t>, C</a:t>
            </a:r>
            <a:r>
              <a:rPr lang="en-US" sz="1600" kern="0" baseline="-25000" dirty="0"/>
              <a:t>2</a:t>
            </a:r>
            <a:r>
              <a:rPr lang="en-US" sz="1600" kern="0" dirty="0"/>
              <a:t>, …, C</a:t>
            </a:r>
            <a:r>
              <a:rPr lang="en-US" sz="1600" kern="0" baseline="-25000" dirty="0"/>
              <a:t>n</a:t>
            </a:r>
            <a:r>
              <a:rPr lang="en-US" sz="1600" kern="0" dirty="0"/>
              <a:t>, …}.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596FE3-67B3-4012-8B4F-D51D759A770C}"/>
              </a:ext>
            </a:extLst>
          </p:cNvPr>
          <p:cNvSpPr txBox="1">
            <a:spLocks/>
          </p:cNvSpPr>
          <p:nvPr/>
        </p:nvSpPr>
        <p:spPr bwMode="auto">
          <a:xfrm>
            <a:off x="590551" y="1623681"/>
            <a:ext cx="4343399" cy="45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Simulating Oblivious TM by Circuit.</a:t>
            </a:r>
            <a:endParaRPr lang="en-US" sz="2000" kern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347C41-EEFD-4F97-A493-45A94EBDBC93}"/>
              </a:ext>
            </a:extLst>
          </p:cNvPr>
          <p:cNvSpPr/>
          <p:nvPr/>
        </p:nvSpPr>
        <p:spPr>
          <a:xfrm>
            <a:off x="837450" y="2404560"/>
            <a:ext cx="4677523" cy="241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endParaRPr lang="en-US" sz="1600" baseline="-25000" dirty="0"/>
          </a:p>
        </p:txBody>
      </p:sp>
      <p:cxnSp>
        <p:nvCxnSpPr>
          <p:cNvPr id="15" name="直接箭头连接符 69">
            <a:extLst>
              <a:ext uri="{FF2B5EF4-FFF2-40B4-BE49-F238E27FC236}">
                <a16:creationId xmlns:a16="http://schemas.microsoft.com/office/drawing/2014/main" id="{5F74ADF3-B31F-4AB5-990D-7CD2858FBD44}"/>
              </a:ext>
            </a:extLst>
          </p:cNvPr>
          <p:cNvCxnSpPr>
            <a:cxnSpLocks/>
          </p:cNvCxnSpPr>
          <p:nvPr/>
        </p:nvCxnSpPr>
        <p:spPr>
          <a:xfrm flipV="1">
            <a:off x="3265163" y="5426111"/>
            <a:ext cx="0" cy="2832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39E3A4-89CA-4295-9CBC-54D5D0E38421}"/>
              </a:ext>
            </a:extLst>
          </p:cNvPr>
          <p:cNvCxnSpPr>
            <a:cxnSpLocks/>
          </p:cNvCxnSpPr>
          <p:nvPr/>
        </p:nvCxnSpPr>
        <p:spPr>
          <a:xfrm>
            <a:off x="837450" y="3159828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3B7A54-4928-41C9-B38C-0472866258FC}"/>
              </a:ext>
            </a:extLst>
          </p:cNvPr>
          <p:cNvCxnSpPr>
            <a:cxnSpLocks/>
          </p:cNvCxnSpPr>
          <p:nvPr/>
        </p:nvCxnSpPr>
        <p:spPr>
          <a:xfrm>
            <a:off x="6106589" y="3159828"/>
            <a:ext cx="8460" cy="885825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CAEBED-BDA1-478B-8A55-EA4E285387C4}"/>
              </a:ext>
            </a:extLst>
          </p:cNvPr>
          <p:cNvCxnSpPr>
            <a:cxnSpLocks/>
          </p:cNvCxnSpPr>
          <p:nvPr/>
        </p:nvCxnSpPr>
        <p:spPr>
          <a:xfrm>
            <a:off x="837450" y="4045653"/>
            <a:ext cx="52776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A250116-C5C2-4EDA-AB2E-0DFC9C0EC8F8}"/>
              </a:ext>
            </a:extLst>
          </p:cNvPr>
          <p:cNvSpPr txBox="1"/>
          <p:nvPr/>
        </p:nvSpPr>
        <p:spPr>
          <a:xfrm>
            <a:off x="848039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CDD5BD7-3236-48EA-B988-4079946E2DAA}"/>
              </a:ext>
            </a:extLst>
          </p:cNvPr>
          <p:cNvSpPr txBox="1"/>
          <p:nvPr/>
        </p:nvSpPr>
        <p:spPr>
          <a:xfrm>
            <a:off x="487673" y="537083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0</a:t>
            </a:r>
            <a:r>
              <a:rPr lang="en-US" sz="1600" dirty="0"/>
              <a:t>,x</a:t>
            </a:r>
            <a:r>
              <a:rPr lang="en-US" sz="1600" baseline="-25000" dirty="0"/>
              <a:t>1</a:t>
            </a:r>
            <a:r>
              <a:rPr lang="en-US" sz="1600" dirty="0"/>
              <a:t>) = (q</a:t>
            </a:r>
            <a:r>
              <a:rPr lang="en-US" sz="1600" baseline="-25000" dirty="0"/>
              <a:t>1</a:t>
            </a:r>
            <a:r>
              <a:rPr lang="en-US" sz="1600" dirty="0"/>
              <a:t>,y</a:t>
            </a:r>
            <a:r>
              <a:rPr lang="en-US" sz="1600" baseline="-25000" dirty="0"/>
              <a:t>1</a:t>
            </a:r>
            <a:r>
              <a:rPr lang="en-US" sz="1600" dirty="0"/>
              <a:t>,v)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4595C39-4125-4FE4-9548-31838FD76282}"/>
              </a:ext>
            </a:extLst>
          </p:cNvPr>
          <p:cNvSpPr/>
          <p:nvPr/>
        </p:nvSpPr>
        <p:spPr>
          <a:xfrm>
            <a:off x="2609850" y="5713302"/>
            <a:ext cx="1352525" cy="801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M’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F4EB1EB-D835-4947-8B5A-41BB663860E6}"/>
              </a:ext>
            </a:extLst>
          </p:cNvPr>
          <p:cNvGrpSpPr/>
          <p:nvPr/>
        </p:nvGrpSpPr>
        <p:grpSpPr>
          <a:xfrm>
            <a:off x="418217" y="2662489"/>
            <a:ext cx="1198198" cy="1196855"/>
            <a:chOff x="6925999" y="3111072"/>
            <a:chExt cx="1198198" cy="119685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7C1D18E-0BFB-41CC-B9A5-81D1757FC258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CA03913E-A91B-4C2B-A473-79F256182850}"/>
                </a:ext>
              </a:extLst>
            </p:cNvPr>
            <p:cNvCxnSpPr>
              <a:endCxn id="36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34317F4-4750-4466-BC06-BEC064D56825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8009055-1B39-4241-9CFE-4C428ADE8088}"/>
                </a:ext>
              </a:extLst>
            </p:cNvPr>
            <p:cNvCxnSpPr>
              <a:cxnSpLocks/>
              <a:endCxn id="72" idx="0"/>
            </p:cNvCxnSpPr>
            <p:nvPr/>
          </p:nvCxnSpPr>
          <p:spPr>
            <a:xfrm flipH="1">
              <a:off x="7501049" y="3819525"/>
              <a:ext cx="4180" cy="48840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203C62A-F6B8-4A55-BAC3-2E02881CE1B9}"/>
                </a:ext>
              </a:extLst>
            </p:cNvPr>
            <p:cNvCxnSpPr>
              <a:cxnSpLocks/>
              <a:stCxn id="34" idx="2"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87E185C-57D8-4E42-8E9B-8458C9D54EDF}"/>
                </a:ext>
              </a:extLst>
            </p:cNvPr>
            <p:cNvSpPr txBox="1"/>
            <p:nvPr/>
          </p:nvSpPr>
          <p:spPr>
            <a:xfrm>
              <a:off x="6925999" y="3299018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5B245FD-42F0-4253-87A6-F166B051D0FF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1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F5237E7-D580-4E4B-AB8A-AA4187307914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1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D16AD9D-807C-4C4E-978C-5239B9A1529C}"/>
              </a:ext>
            </a:extLst>
          </p:cNvPr>
          <p:cNvSpPr txBox="1"/>
          <p:nvPr/>
        </p:nvSpPr>
        <p:spPr>
          <a:xfrm>
            <a:off x="1673565" y="235471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A52177-D33D-42A3-806D-BCD4124ED770}"/>
              </a:ext>
            </a:extLst>
          </p:cNvPr>
          <p:cNvSpPr txBox="1"/>
          <p:nvPr/>
        </p:nvSpPr>
        <p:spPr>
          <a:xfrm>
            <a:off x="493166" y="5744246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/>
              <a:t>δ</a:t>
            </a:r>
            <a:r>
              <a:rPr lang="en-US" sz="1600" dirty="0"/>
              <a:t>(q</a:t>
            </a:r>
            <a:r>
              <a:rPr lang="en-US" sz="1600" baseline="-25000" dirty="0"/>
              <a:t>1</a:t>
            </a:r>
            <a:r>
              <a:rPr lang="en-US" sz="1600" dirty="0"/>
              <a:t>,x</a:t>
            </a:r>
            <a:r>
              <a:rPr lang="en-US" sz="1600" baseline="-25000" dirty="0"/>
              <a:t>2</a:t>
            </a:r>
            <a:r>
              <a:rPr lang="en-US" sz="1600" dirty="0"/>
              <a:t>) = (q</a:t>
            </a:r>
            <a:r>
              <a:rPr lang="en-US" sz="1600" baseline="-25000" dirty="0"/>
              <a:t>2</a:t>
            </a:r>
            <a:r>
              <a:rPr lang="en-US" sz="1600" dirty="0"/>
              <a:t>,y</a:t>
            </a:r>
            <a:r>
              <a:rPr lang="en-US" sz="1600" baseline="-25000" dirty="0"/>
              <a:t>2</a:t>
            </a:r>
            <a:r>
              <a:rPr lang="en-US" sz="1600" dirty="0"/>
              <a:t>,v)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D042DFF-0BCB-4B96-A3AA-1E7A76962B75}"/>
              </a:ext>
            </a:extLst>
          </p:cNvPr>
          <p:cNvGrpSpPr/>
          <p:nvPr/>
        </p:nvGrpSpPr>
        <p:grpSpPr>
          <a:xfrm>
            <a:off x="1551096" y="2662489"/>
            <a:ext cx="904247" cy="1185596"/>
            <a:chOff x="7219950" y="3111072"/>
            <a:chExt cx="904247" cy="118559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FB83C09-DD38-4820-BCC5-E367F0ACC54D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A7D3F0F9-1833-4311-9BB5-0C73055CDE51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1C29E83-84F0-4AD6-B284-F3CC4F60ADF4}"/>
                </a:ext>
              </a:extLst>
            </p:cNvPr>
            <p:cNvCxnSpPr>
              <a:cxnSpLocks/>
              <a:endCxn id="67" idx="0"/>
            </p:cNvCxnSpPr>
            <p:nvPr/>
          </p:nvCxnSpPr>
          <p:spPr>
            <a:xfrm flipH="1">
              <a:off x="7506365" y="3819525"/>
              <a:ext cx="8388" cy="47714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8D5B0AC-8EE6-4FBB-B198-194A8EC291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1BC036E-31D0-44EF-AE27-43715ADBE2BA}"/>
                </a:ext>
              </a:extLst>
            </p:cNvPr>
            <p:cNvSpPr txBox="1"/>
            <p:nvPr/>
          </p:nvSpPr>
          <p:spPr>
            <a:xfrm>
              <a:off x="7774421" y="3294963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</a:t>
              </a:r>
              <a:r>
                <a:rPr lang="en-US" sz="1400" baseline="-25000" dirty="0"/>
                <a:t>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E682434-4C4F-4306-8DD1-060F54964B3D}"/>
                </a:ext>
              </a:extLst>
            </p:cNvPr>
            <p:cNvSpPr txBox="1"/>
            <p:nvPr/>
          </p:nvSpPr>
          <p:spPr>
            <a:xfrm>
              <a:off x="7219950" y="3819020"/>
              <a:ext cx="349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</a:t>
              </a:r>
              <a:r>
                <a:rPr lang="en-US" sz="1400" baseline="-25000" dirty="0"/>
                <a:t>2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D01E614-EE5B-4D6F-9A8E-D2DA8D4B2853}"/>
              </a:ext>
            </a:extLst>
          </p:cNvPr>
          <p:cNvGrpSpPr/>
          <p:nvPr/>
        </p:nvGrpSpPr>
        <p:grpSpPr>
          <a:xfrm>
            <a:off x="5577376" y="2645589"/>
            <a:ext cx="1065855" cy="1196664"/>
            <a:chOff x="6981825" y="3111072"/>
            <a:chExt cx="1065855" cy="1196664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273B007-57B5-4A2E-B4AE-6A53C269A732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B2C6E880-5BA8-4961-9D09-F9CA26973742}"/>
                </a:ext>
              </a:extLst>
            </p:cNvPr>
            <p:cNvCxnSpPr>
              <a:endCxn id="51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4107133B-9FF8-4791-B50F-EE3AD20D49BA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EEE9AE88-534C-4271-927F-274932DC7FF0}"/>
                </a:ext>
              </a:extLst>
            </p:cNvPr>
            <p:cNvCxnSpPr>
              <a:cxnSpLocks/>
              <a:endCxn id="60" idx="0"/>
            </p:cNvCxnSpPr>
            <p:nvPr/>
          </p:nvCxnSpPr>
          <p:spPr>
            <a:xfrm flipH="1">
              <a:off x="7521326" y="3819525"/>
              <a:ext cx="2951" cy="48821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66A6C2E-3D49-469E-98D8-68017C72D7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111072"/>
              <a:ext cx="10346" cy="3179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D495930-117B-4E9B-A6EE-3BEAFCE055CE}"/>
              </a:ext>
            </a:extLst>
          </p:cNvPr>
          <p:cNvGrpSpPr/>
          <p:nvPr/>
        </p:nvGrpSpPr>
        <p:grpSpPr>
          <a:xfrm flipH="1">
            <a:off x="5545998" y="3842253"/>
            <a:ext cx="1097229" cy="541720"/>
            <a:chOff x="7067444" y="3429000"/>
            <a:chExt cx="980236" cy="54172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8273568-7F83-4C86-A585-91C693EA1D6D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462ED713-32AD-418D-B955-DB03DC4802A4}"/>
                </a:ext>
              </a:extLst>
            </p:cNvPr>
            <p:cNvCxnSpPr>
              <a:cxnSpLocks/>
              <a:endCxn id="60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21F62466-5242-4DFB-9C63-CE6716AE6B63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F20628E2-8708-40D4-A0A6-0C18162217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51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4B9B7F-1361-4609-9717-2354F7C72278}"/>
              </a:ext>
            </a:extLst>
          </p:cNvPr>
          <p:cNvCxnSpPr/>
          <p:nvPr/>
        </p:nvCxnSpPr>
        <p:spPr>
          <a:xfrm>
            <a:off x="6643231" y="3154017"/>
            <a:ext cx="0" cy="8787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B990DAE-59CD-4026-9A95-6A1ABF56B1FB}"/>
              </a:ext>
            </a:extLst>
          </p:cNvPr>
          <p:cNvGrpSpPr/>
          <p:nvPr/>
        </p:nvGrpSpPr>
        <p:grpSpPr>
          <a:xfrm flipH="1">
            <a:off x="1266639" y="3848085"/>
            <a:ext cx="1097229" cy="556516"/>
            <a:chOff x="7067444" y="3429000"/>
            <a:chExt cx="980236" cy="556516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93E5B9E-A45E-4823-A6ED-12C2B5E6E616}"/>
                </a:ext>
              </a:extLst>
            </p:cNvPr>
            <p:cNvSpPr/>
            <p:nvPr/>
          </p:nvSpPr>
          <p:spPr>
            <a:xfrm>
              <a:off x="7274309" y="3429000"/>
              <a:ext cx="526737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B47B5885-2D94-4569-A12C-A9447D5E48E5}"/>
                </a:ext>
              </a:extLst>
            </p:cNvPr>
            <p:cNvCxnSpPr>
              <a:cxnSpLocks/>
              <a:endCxn id="67" idx="1"/>
            </p:cNvCxnSpPr>
            <p:nvPr/>
          </p:nvCxnSpPr>
          <p:spPr>
            <a:xfrm>
              <a:off x="7067444" y="3619500"/>
              <a:ext cx="20686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9D681B6-FCC2-4099-914E-B3D17183CB2E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5453E39B-65F4-4C0D-AA53-45F1135D98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599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A3D9666-235B-4858-8A52-22310CA55E95}"/>
              </a:ext>
            </a:extLst>
          </p:cNvPr>
          <p:cNvGrpSpPr/>
          <p:nvPr/>
        </p:nvGrpSpPr>
        <p:grpSpPr>
          <a:xfrm flipH="1">
            <a:off x="516277" y="3859344"/>
            <a:ext cx="758103" cy="560396"/>
            <a:chOff x="7274309" y="3429000"/>
            <a:chExt cx="677271" cy="560396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F010F23-1888-4C66-9563-A2D318823584}"/>
                </a:ext>
              </a:extLst>
            </p:cNvPr>
            <p:cNvSpPr/>
            <p:nvPr/>
          </p:nvSpPr>
          <p:spPr>
            <a:xfrm>
              <a:off x="7274309" y="3429000"/>
              <a:ext cx="502253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0E4854E2-3A04-447B-B52F-8ED0EC690A6D}"/>
                </a:ext>
              </a:extLst>
            </p:cNvPr>
            <p:cNvCxnSpPr>
              <a:cxnSpLocks/>
            </p:cNvCxnSpPr>
            <p:nvPr/>
          </p:nvCxnSpPr>
          <p:spPr>
            <a:xfrm>
              <a:off x="7784026" y="3619500"/>
              <a:ext cx="167554" cy="47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17A67644-A10D-4DDF-AF72-34A3E52D57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4752" y="3819525"/>
              <a:ext cx="0" cy="16987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B07653AB-D3EA-49D0-8428-05DB8B0B3091}"/>
              </a:ext>
            </a:extLst>
          </p:cNvPr>
          <p:cNvCxnSpPr>
            <a:cxnSpLocks/>
          </p:cNvCxnSpPr>
          <p:nvPr/>
        </p:nvCxnSpPr>
        <p:spPr>
          <a:xfrm>
            <a:off x="531193" y="4060390"/>
            <a:ext cx="0" cy="5136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1DCE718D-DEE1-444A-8ACF-DC7184C8B9A3}"/>
              </a:ext>
            </a:extLst>
          </p:cNvPr>
          <p:cNvSpPr/>
          <p:nvPr/>
        </p:nvSpPr>
        <p:spPr>
          <a:xfrm>
            <a:off x="6952740" y="5517762"/>
            <a:ext cx="349615" cy="29294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=</a:t>
            </a:r>
            <a:endParaRPr lang="en-US" sz="1400" baseline="-25000" dirty="0">
              <a:solidFill>
                <a:schemeClr val="tx1"/>
              </a:solidFill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D7ECA7C-C3B5-4BBE-9EBF-72884A28CD3C}"/>
              </a:ext>
            </a:extLst>
          </p:cNvPr>
          <p:cNvCxnSpPr>
            <a:cxnSpLocks/>
          </p:cNvCxnSpPr>
          <p:nvPr/>
        </p:nvCxnSpPr>
        <p:spPr>
          <a:xfrm>
            <a:off x="6909935" y="5221855"/>
            <a:ext cx="131888" cy="32448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98201B8F-243F-4A28-9DB6-6020DF865459}"/>
              </a:ext>
            </a:extLst>
          </p:cNvPr>
          <p:cNvSpPr txBox="1"/>
          <p:nvPr/>
        </p:nvSpPr>
        <p:spPr>
          <a:xfrm>
            <a:off x="6777932" y="5969747"/>
            <a:ext cx="699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output</a:t>
            </a:r>
            <a:endParaRPr lang="en-US" sz="1400" baseline="-25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A7FB49-09A2-4B4A-9768-2D576EA26D9F}"/>
              </a:ext>
            </a:extLst>
          </p:cNvPr>
          <p:cNvSpPr txBox="1"/>
          <p:nvPr/>
        </p:nvSpPr>
        <p:spPr>
          <a:xfrm>
            <a:off x="7268665" y="5003314"/>
            <a:ext cx="455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/>
              <a:t>q</a:t>
            </a:r>
            <a:r>
              <a:rPr lang="en-US" sz="1400" baseline="-25000" dirty="0" err="1"/>
              <a:t>acc</a:t>
            </a:r>
            <a:endParaRPr lang="en-US" sz="1400" baseline="-25000" dirty="0"/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9B79FE64-A568-4450-A961-670A4FA653D2}"/>
              </a:ext>
            </a:extLst>
          </p:cNvPr>
          <p:cNvCxnSpPr>
            <a:cxnSpLocks/>
          </p:cNvCxnSpPr>
          <p:nvPr/>
        </p:nvCxnSpPr>
        <p:spPr>
          <a:xfrm flipH="1">
            <a:off x="7194223" y="5277804"/>
            <a:ext cx="150937" cy="26853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4689AC71-1D62-452C-8533-1C7FACC4B7A5}"/>
              </a:ext>
            </a:extLst>
          </p:cNvPr>
          <p:cNvCxnSpPr>
            <a:cxnSpLocks/>
          </p:cNvCxnSpPr>
          <p:nvPr/>
        </p:nvCxnSpPr>
        <p:spPr>
          <a:xfrm>
            <a:off x="7127547" y="5812008"/>
            <a:ext cx="0" cy="19893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C1F37777-3517-4BDA-84A0-1C26C5ABA0B3}"/>
              </a:ext>
            </a:extLst>
          </p:cNvPr>
          <p:cNvSpPr txBox="1"/>
          <p:nvPr/>
        </p:nvSpPr>
        <p:spPr>
          <a:xfrm>
            <a:off x="6707438" y="6195121"/>
            <a:ext cx="1352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= 1 if and only </a:t>
            </a:r>
          </a:p>
          <a:p>
            <a:r>
              <a:rPr lang="en-US" sz="1400" dirty="0"/>
              <a:t>if M’ accepts x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D06F9616-AC39-42A0-A259-334043998A93}"/>
              </a:ext>
            </a:extLst>
          </p:cNvPr>
          <p:cNvCxnSpPr>
            <a:cxnSpLocks/>
          </p:cNvCxnSpPr>
          <p:nvPr/>
        </p:nvCxnSpPr>
        <p:spPr>
          <a:xfrm>
            <a:off x="3382134" y="2262760"/>
            <a:ext cx="21328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3904692E-573F-4D18-8AF3-98474E2DA596}"/>
              </a:ext>
            </a:extLst>
          </p:cNvPr>
          <p:cNvCxnSpPr>
            <a:cxnSpLocks/>
          </p:cNvCxnSpPr>
          <p:nvPr/>
        </p:nvCxnSpPr>
        <p:spPr>
          <a:xfrm flipH="1" flipV="1">
            <a:off x="837451" y="2259058"/>
            <a:ext cx="2176976" cy="7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6E1F5DD3-F324-481B-A217-3A5B19DE6667}"/>
              </a:ext>
            </a:extLst>
          </p:cNvPr>
          <p:cNvSpPr txBox="1"/>
          <p:nvPr/>
        </p:nvSpPr>
        <p:spPr>
          <a:xfrm>
            <a:off x="3098082" y="208915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n</a:t>
            </a:r>
            <a:endParaRPr lang="en-US" sz="1400" baseline="-25000" dirty="0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A6BA0429-1A23-4C4B-9B9D-E6A1516AEF5F}"/>
              </a:ext>
            </a:extLst>
          </p:cNvPr>
          <p:cNvGrpSpPr/>
          <p:nvPr/>
        </p:nvGrpSpPr>
        <p:grpSpPr>
          <a:xfrm>
            <a:off x="837450" y="4260147"/>
            <a:ext cx="5906250" cy="981075"/>
            <a:chOff x="837450" y="4260147"/>
            <a:chExt cx="5906250" cy="981075"/>
          </a:xfrm>
        </p:grpSpPr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34386901-AF0A-459C-B26A-82F8F09DA767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5241222"/>
              <a:ext cx="5895661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1A3C6538-AD44-4EC1-B079-3785210247E9}"/>
                </a:ext>
              </a:extLst>
            </p:cNvPr>
            <p:cNvCxnSpPr>
              <a:cxnSpLocks/>
            </p:cNvCxnSpPr>
            <p:nvPr/>
          </p:nvCxnSpPr>
          <p:spPr>
            <a:xfrm>
              <a:off x="848039" y="4260147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A719DEE1-8CFA-417D-92D0-3077CE012210}"/>
                </a:ext>
              </a:extLst>
            </p:cNvPr>
            <p:cNvCxnSpPr>
              <a:cxnSpLocks/>
            </p:cNvCxnSpPr>
            <p:nvPr/>
          </p:nvCxnSpPr>
          <p:spPr>
            <a:xfrm>
              <a:off x="837450" y="5015094"/>
              <a:ext cx="0" cy="22612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7158A86-1D3B-401A-AF34-E5E834E547A7}"/>
              </a:ext>
            </a:extLst>
          </p:cNvPr>
          <p:cNvGrpSpPr/>
          <p:nvPr/>
        </p:nvGrpSpPr>
        <p:grpSpPr>
          <a:xfrm>
            <a:off x="5879707" y="4840741"/>
            <a:ext cx="1065855" cy="589463"/>
            <a:chOff x="6981825" y="3230062"/>
            <a:chExt cx="1065855" cy="589463"/>
          </a:xfrm>
        </p:grpSpPr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267B06E7-0DDB-4E81-B3B3-D7E79319F745}"/>
                </a:ext>
              </a:extLst>
            </p:cNvPr>
            <p:cNvCxnSpPr>
              <a:endCxn id="77" idx="1"/>
            </p:cNvCxnSpPr>
            <p:nvPr/>
          </p:nvCxnSpPr>
          <p:spPr>
            <a:xfrm>
              <a:off x="698182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B7EAA9F0-4B80-4086-A33E-7D028291D88D}"/>
                </a:ext>
              </a:extLst>
            </p:cNvPr>
            <p:cNvCxnSpPr/>
            <p:nvPr/>
          </p:nvCxnSpPr>
          <p:spPr>
            <a:xfrm>
              <a:off x="7809555" y="3619500"/>
              <a:ext cx="238125" cy="4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569896D7-C7BF-4AFC-9A59-1B3A1DC6D283}"/>
                </a:ext>
              </a:extLst>
            </p:cNvPr>
            <p:cNvCxnSpPr>
              <a:cxnSpLocks/>
            </p:cNvCxnSpPr>
            <p:nvPr/>
          </p:nvCxnSpPr>
          <p:spPr>
            <a:xfrm>
              <a:off x="7514752" y="3230062"/>
              <a:ext cx="0" cy="19893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F22784A-C2A4-47E9-9972-243683165FD2}"/>
                </a:ext>
              </a:extLst>
            </p:cNvPr>
            <p:cNvSpPr/>
            <p:nvPr/>
          </p:nvSpPr>
          <p:spPr>
            <a:xfrm>
              <a:off x="7219950" y="3429000"/>
              <a:ext cx="589605" cy="390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D6808A2A-18F3-4D6B-8EF8-18659A6EFA88}"/>
              </a:ext>
            </a:extLst>
          </p:cNvPr>
          <p:cNvSpPr txBox="1"/>
          <p:nvPr/>
        </p:nvSpPr>
        <p:spPr>
          <a:xfrm>
            <a:off x="2165354" y="2615143"/>
            <a:ext cx="4027634" cy="193899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Therefore, the language L is accepted by the uniform circuit family </a:t>
            </a:r>
          </a:p>
          <a:p>
            <a:r>
              <a:rPr lang="en-US" kern="0" dirty="0"/>
              <a:t>F = {C</a:t>
            </a:r>
            <a:r>
              <a:rPr lang="en-US" kern="0" baseline="-25000" dirty="0"/>
              <a:t>1</a:t>
            </a:r>
            <a:r>
              <a:rPr lang="en-US" kern="0" dirty="0"/>
              <a:t>, C</a:t>
            </a:r>
            <a:r>
              <a:rPr lang="en-US" kern="0" baseline="-25000" dirty="0"/>
              <a:t>2</a:t>
            </a:r>
            <a:r>
              <a:rPr lang="en-US" kern="0" dirty="0"/>
              <a:t>, …, C</a:t>
            </a:r>
            <a:r>
              <a:rPr lang="en-US" kern="0" baseline="-25000" dirty="0"/>
              <a:t>n</a:t>
            </a:r>
            <a:r>
              <a:rPr lang="en-US" kern="0" dirty="0"/>
              <a:t>, …}.</a:t>
            </a:r>
          </a:p>
          <a:p>
            <a:r>
              <a:rPr lang="en-US" kern="0" dirty="0"/>
              <a:t>This proves the theorem.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3529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and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694260" y="1200278"/>
            <a:ext cx="7906813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 2.</a:t>
            </a:r>
            <a:r>
              <a:rPr lang="en-US" sz="2400" kern="0" dirty="0"/>
              <a:t> If a language L is accepted by a det. poly-time Turing machine M (i.e.,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), then L is accepted by a uniform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…}.</a:t>
            </a:r>
          </a:p>
        </p:txBody>
      </p:sp>
    </p:spTree>
    <p:extLst>
      <p:ext uri="{BB962C8B-B14F-4D97-AF65-F5344CB8AC3E}">
        <p14:creationId xmlns:p14="http://schemas.microsoft.com/office/powerpoint/2010/main" val="40073871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and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694260" y="1200278"/>
            <a:ext cx="7906813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 2.</a:t>
            </a:r>
            <a:r>
              <a:rPr lang="en-US" sz="2400" kern="0" dirty="0"/>
              <a:t> If a language L is accepted by a det. poly-time Turing machine M (i.e.,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), then L is accepted by a uniform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0BC49A1-33DC-4C66-B1D9-66F974D4B451}"/>
              </a:ext>
            </a:extLst>
          </p:cNvPr>
          <p:cNvSpPr txBox="1">
            <a:spLocks/>
          </p:cNvSpPr>
          <p:nvPr/>
        </p:nvSpPr>
        <p:spPr bwMode="auto">
          <a:xfrm>
            <a:off x="694260" y="2680717"/>
            <a:ext cx="7755476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 1.</a:t>
            </a:r>
            <a:r>
              <a:rPr lang="en-US" sz="2400" kern="0" dirty="0"/>
              <a:t> If a language L is accepted by a uniform 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…}, then L is accepted by a det. poly-time Turing machine M (i.e.,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).  </a:t>
            </a:r>
          </a:p>
        </p:txBody>
      </p:sp>
    </p:spTree>
    <p:extLst>
      <p:ext uri="{BB962C8B-B14F-4D97-AF65-F5344CB8AC3E}">
        <p14:creationId xmlns:p14="http://schemas.microsoft.com/office/powerpoint/2010/main" val="41699613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and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694260" y="1200278"/>
            <a:ext cx="7906813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 2.</a:t>
            </a:r>
            <a:r>
              <a:rPr lang="en-US" sz="2400" kern="0" dirty="0"/>
              <a:t> If a language L is accepted by a det. poly-time Turing machine M (i.e.,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), then L is accepted by a uniform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0BC49A1-33DC-4C66-B1D9-66F974D4B451}"/>
              </a:ext>
            </a:extLst>
          </p:cNvPr>
          <p:cNvSpPr txBox="1">
            <a:spLocks/>
          </p:cNvSpPr>
          <p:nvPr/>
        </p:nvSpPr>
        <p:spPr bwMode="auto">
          <a:xfrm>
            <a:off x="694260" y="2680717"/>
            <a:ext cx="7755476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 1.</a:t>
            </a:r>
            <a:r>
              <a:rPr lang="en-US" sz="2400" kern="0" dirty="0"/>
              <a:t> If a language L is accepted by a uniform 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…}, then L is accepted by a det. poly-time Turing machine M (i.e.,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). 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694260" y="4161156"/>
            <a:ext cx="7906813" cy="84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A language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 if and only if L is accepted by a uniform circuit family.</a:t>
            </a:r>
          </a:p>
        </p:txBody>
      </p:sp>
    </p:spTree>
    <p:extLst>
      <p:ext uri="{BB962C8B-B14F-4D97-AF65-F5344CB8AC3E}">
        <p14:creationId xmlns:p14="http://schemas.microsoft.com/office/powerpoint/2010/main" val="22783782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Turing Machine and Circuit Family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F7069C-0030-4253-AA91-8C751D281500}"/>
              </a:ext>
            </a:extLst>
          </p:cNvPr>
          <p:cNvSpPr txBox="1">
            <a:spLocks/>
          </p:cNvSpPr>
          <p:nvPr/>
        </p:nvSpPr>
        <p:spPr bwMode="auto">
          <a:xfrm>
            <a:off x="694260" y="1200278"/>
            <a:ext cx="7906813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 2.</a:t>
            </a:r>
            <a:r>
              <a:rPr lang="en-US" sz="2400" kern="0" dirty="0"/>
              <a:t> If a language L is accepted by a det. poly-time Turing machine M (i.e.,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), then L is accepted by a uniform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0BC49A1-33DC-4C66-B1D9-66F974D4B451}"/>
              </a:ext>
            </a:extLst>
          </p:cNvPr>
          <p:cNvSpPr txBox="1">
            <a:spLocks/>
          </p:cNvSpPr>
          <p:nvPr/>
        </p:nvSpPr>
        <p:spPr bwMode="auto">
          <a:xfrm>
            <a:off x="694260" y="2680717"/>
            <a:ext cx="7755476" cy="1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 1.</a:t>
            </a:r>
            <a:r>
              <a:rPr lang="en-US" sz="2400" kern="0" dirty="0"/>
              <a:t> If a language L is accepted by a uniform  circuit family F = {C</a:t>
            </a:r>
            <a:r>
              <a:rPr lang="en-US" sz="2400" kern="0" baseline="-25000" dirty="0"/>
              <a:t>1</a:t>
            </a:r>
            <a:r>
              <a:rPr lang="en-US" sz="2400" kern="0" dirty="0"/>
              <a:t>, C</a:t>
            </a:r>
            <a:r>
              <a:rPr lang="en-US" sz="2400" kern="0" baseline="-25000" dirty="0"/>
              <a:t>2</a:t>
            </a:r>
            <a:r>
              <a:rPr lang="en-US" sz="2400" kern="0" dirty="0"/>
              <a:t>, …, C</a:t>
            </a:r>
            <a:r>
              <a:rPr lang="en-US" sz="2400" kern="0" baseline="-25000" dirty="0"/>
              <a:t>n</a:t>
            </a:r>
            <a:r>
              <a:rPr lang="en-US" sz="2400" kern="0" dirty="0"/>
              <a:t>, …}, then L is accepted by a det. poly-time Turing machine M (i.e.,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). 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ABFF7-B1FA-49F2-B902-6BB94B62D7F1}"/>
              </a:ext>
            </a:extLst>
          </p:cNvPr>
          <p:cNvSpPr txBox="1">
            <a:spLocks/>
          </p:cNvSpPr>
          <p:nvPr/>
        </p:nvSpPr>
        <p:spPr bwMode="auto">
          <a:xfrm>
            <a:off x="694260" y="4161156"/>
            <a:ext cx="7906813" cy="84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 P.</a:t>
            </a:r>
            <a:r>
              <a:rPr lang="en-US" sz="2400" kern="0" dirty="0"/>
              <a:t> A language L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 if and only if L is accepted by a uniform circuit family.</a:t>
            </a:r>
          </a:p>
        </p:txBody>
      </p:sp>
    </p:spTree>
    <p:extLst>
      <p:ext uri="{BB962C8B-B14F-4D97-AF65-F5344CB8AC3E}">
        <p14:creationId xmlns:p14="http://schemas.microsoft.com/office/powerpoint/2010/main" val="94452314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5677</TotalTime>
  <Words>5013</Words>
  <Application>Microsoft Office PowerPoint</Application>
  <PresentationFormat>On-screen Show (4:3)</PresentationFormat>
  <Paragraphs>562</Paragraphs>
  <Slides>56</Slides>
  <Notes>56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4" baseType="lpstr">
      <vt:lpstr>ＭＳ Ｐゴシック</vt:lpstr>
      <vt:lpstr>宋体</vt:lpstr>
      <vt:lpstr>Arial</vt:lpstr>
      <vt:lpstr>Cambria Math</vt:lpstr>
      <vt:lpstr>Comic Sans MS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451</cp:revision>
  <cp:lastPrinted>2001-01-16T17:12:14Z</cp:lastPrinted>
  <dcterms:created xsi:type="dcterms:W3CDTF">1999-07-13T19:55:20Z</dcterms:created>
  <dcterms:modified xsi:type="dcterms:W3CDTF">2020-09-11T13:56:02Z</dcterms:modified>
</cp:coreProperties>
</file>