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93" r:id="rId2"/>
    <p:sldId id="708" r:id="rId3"/>
    <p:sldId id="713" r:id="rId4"/>
    <p:sldId id="810" r:id="rId5"/>
    <p:sldId id="809" r:id="rId6"/>
    <p:sldId id="808" r:id="rId7"/>
    <p:sldId id="720" r:id="rId8"/>
    <p:sldId id="756" r:id="rId9"/>
    <p:sldId id="755" r:id="rId10"/>
    <p:sldId id="754" r:id="rId11"/>
    <p:sldId id="745" r:id="rId12"/>
    <p:sldId id="728" r:id="rId13"/>
    <p:sldId id="733" r:id="rId14"/>
    <p:sldId id="740" r:id="rId15"/>
    <p:sldId id="739" r:id="rId16"/>
    <p:sldId id="764" r:id="rId17"/>
    <p:sldId id="763" r:id="rId18"/>
    <p:sldId id="762" r:id="rId19"/>
    <p:sldId id="761" r:id="rId20"/>
    <p:sldId id="760" r:id="rId21"/>
    <p:sldId id="759" r:id="rId22"/>
    <p:sldId id="758" r:id="rId23"/>
    <p:sldId id="757" r:id="rId24"/>
    <p:sldId id="765" r:id="rId25"/>
    <p:sldId id="738" r:id="rId26"/>
    <p:sldId id="737" r:id="rId27"/>
    <p:sldId id="736" r:id="rId28"/>
    <p:sldId id="743" r:id="rId29"/>
    <p:sldId id="741" r:id="rId30"/>
    <p:sldId id="753" r:id="rId31"/>
    <p:sldId id="752" r:id="rId32"/>
    <p:sldId id="750" r:id="rId33"/>
    <p:sldId id="767" r:id="rId34"/>
    <p:sldId id="768" r:id="rId35"/>
    <p:sldId id="766" r:id="rId36"/>
    <p:sldId id="749" r:id="rId37"/>
    <p:sldId id="774" r:id="rId38"/>
    <p:sldId id="773" r:id="rId39"/>
    <p:sldId id="770" r:id="rId40"/>
    <p:sldId id="772" r:id="rId41"/>
    <p:sldId id="775" r:id="rId42"/>
    <p:sldId id="776" r:id="rId43"/>
    <p:sldId id="778" r:id="rId44"/>
    <p:sldId id="784" r:id="rId45"/>
    <p:sldId id="783" r:id="rId46"/>
    <p:sldId id="801" r:id="rId47"/>
    <p:sldId id="782" r:id="rId48"/>
    <p:sldId id="781" r:id="rId49"/>
    <p:sldId id="780" r:id="rId50"/>
    <p:sldId id="779" r:id="rId51"/>
    <p:sldId id="785" r:id="rId52"/>
    <p:sldId id="792" r:id="rId53"/>
    <p:sldId id="791" r:id="rId54"/>
    <p:sldId id="790" r:id="rId55"/>
    <p:sldId id="789" r:id="rId56"/>
    <p:sldId id="788" r:id="rId57"/>
    <p:sldId id="786" r:id="rId58"/>
    <p:sldId id="787" r:id="rId59"/>
    <p:sldId id="795" r:id="rId60"/>
    <p:sldId id="794" r:id="rId61"/>
    <p:sldId id="793" r:id="rId62"/>
    <p:sldId id="796" r:id="rId63"/>
    <p:sldId id="802" r:id="rId64"/>
    <p:sldId id="805" r:id="rId65"/>
    <p:sldId id="806" r:id="rId66"/>
    <p:sldId id="807" r:id="rId6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FF0000"/>
    <a:srgbClr val="FFCCCC"/>
    <a:srgbClr val="33CC33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943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8692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891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951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589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9059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179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4770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5730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25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4645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3975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11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2141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1447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7052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019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384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63512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7127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0411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3285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642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31294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330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7224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0597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46064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29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1552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85690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7651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4077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84765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06475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98838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29204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61093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79444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5132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03384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61168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05562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9957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42596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27866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5535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60508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36990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7357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7120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73369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963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08622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43933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47676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91551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68166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434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8413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565177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549934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44062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16088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6598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6: log-space computation and circuits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C0100E-BFB9-44F2-93FE-FBECE71BF1FA}"/>
              </a:ext>
            </a:extLst>
          </p:cNvPr>
          <p:cNvSpPr txBox="1"/>
          <p:nvPr/>
        </p:nvSpPr>
        <p:spPr>
          <a:xfrm>
            <a:off x="829865" y="957172"/>
            <a:ext cx="7617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Suppose that we have two complexity classes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and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(defined based on computational resources, e.g., time, space, model), where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NP</a:t>
            </a:r>
            <a:r>
              <a:rPr lang="en-US" dirty="0">
                <a:solidFill>
                  <a:schemeClr val="tx1"/>
                </a:solidFill>
              </a:rPr>
              <a:t>) seems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(e.g.,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), and we believe that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 strictly stronger than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(but we cannot prove it).  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" y="310823"/>
            <a:ext cx="7915275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General remark: reduction &amp; completeness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7FAC1-7A62-40FA-9F2E-936BFB011B23}"/>
              </a:ext>
            </a:extLst>
          </p:cNvPr>
          <p:cNvSpPr txBox="1"/>
          <p:nvPr/>
        </p:nvSpPr>
        <p:spPr>
          <a:xfrm>
            <a:off x="829865" y="2896164"/>
            <a:ext cx="761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general technique to “distinguish” 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from 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is:</a:t>
            </a:r>
            <a:endParaRPr lang="en-US" sz="1800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/>
              <p:nvPr/>
            </p:nvSpPr>
            <p:spPr>
              <a:xfrm>
                <a:off x="829865" y="3414979"/>
                <a:ext cx="7617619" cy="3069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/>
                    </a:solidFill>
                  </a:rPr>
                  <a:t>Introduce a reduction ≤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C</a:t>
                </a:r>
                <a:r>
                  <a:rPr lang="en-US" sz="2000" baseline="-40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in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, the complexity resource required by the </a:t>
                </a:r>
                <a:r>
                  <a:rPr lang="en-US" dirty="0"/>
                  <a:t>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should </a:t>
                </a:r>
                <a:r>
                  <a:rPr lang="en-US" dirty="0">
                    <a:solidFill>
                      <a:schemeClr val="tx1"/>
                    </a:solidFill>
                  </a:rPr>
                  <a:t>not be more than that of C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(e.g., poly-time reduction</a:t>
                </a:r>
                <a:r>
                  <a:rPr lang="en-US" kern="0" baseline="-250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/>
                  <a:t>, not stronger than 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/>
                  <a:t>);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Define C</a:t>
                </a:r>
                <a:r>
                  <a:rPr lang="en-US" baseline="-25000" dirty="0"/>
                  <a:t>2</a:t>
                </a:r>
                <a:r>
                  <a:rPr lang="en-US" dirty="0"/>
                  <a:t>-hardness &amp; C</a:t>
                </a:r>
                <a:r>
                  <a:rPr lang="en-US" baseline="-25000" dirty="0"/>
                  <a:t>2</a:t>
                </a:r>
                <a:r>
                  <a:rPr lang="en-US" dirty="0"/>
                  <a:t>-completeness based on the reduction ≤</a:t>
                </a:r>
                <a:r>
                  <a:rPr lang="en-US" baseline="-25000" dirty="0"/>
                  <a:t>C</a:t>
                </a:r>
                <a:r>
                  <a:rPr lang="en-US" sz="2000" baseline="-40000" dirty="0"/>
                  <a:t>1</a:t>
                </a:r>
                <a:r>
                  <a:rPr lang="en-US" dirty="0"/>
                  <a:t> (e.g.NP-hardness &amp; NP-completeness)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The C</a:t>
                </a:r>
                <a:r>
                  <a:rPr lang="en-US" baseline="-25000" dirty="0"/>
                  <a:t>2</a:t>
                </a:r>
                <a:r>
                  <a:rPr lang="en-US" dirty="0"/>
                  <a:t>-hardness and C</a:t>
                </a:r>
                <a:r>
                  <a:rPr lang="en-US" baseline="-25000" dirty="0"/>
                  <a:t>2</a:t>
                </a:r>
                <a:r>
                  <a:rPr lang="en-US" dirty="0"/>
                  <a:t>-completeness of a problem Q will be an “evidence” that problem Q is not in C</a:t>
                </a:r>
                <a:r>
                  <a:rPr lang="en-US" baseline="-25000" dirty="0"/>
                  <a:t>1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D82C8B-996C-4A1F-A022-2518ED0E4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65" y="3414979"/>
                <a:ext cx="7617619" cy="3069174"/>
              </a:xfrm>
              <a:prstGeom prst="rect">
                <a:avLst/>
              </a:prstGeom>
              <a:blipFill>
                <a:blip r:embed="rId3"/>
                <a:stretch>
                  <a:fillRect l="-1040" t="-1587" r="-1840" b="-3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885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81503"/>
              </p:ext>
            </p:extLst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03927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153930"/>
            <a:ext cx="2931005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Remarks.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 L-machine is very weak;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sorting, it can remember only a few elements;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it is for a graph problem, it can remember only a few vertices.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323769"/>
              </p:ext>
            </p:extLst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4429"/>
              </p:ext>
            </p:extLst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D1B654-50AA-4E95-97A6-1BF257B24122}"/>
              </a:ext>
            </a:extLst>
          </p:cNvPr>
          <p:cNvSpPr txBox="1"/>
          <p:nvPr/>
        </p:nvSpPr>
        <p:spPr>
          <a:xfrm>
            <a:off x="5973030" y="4433334"/>
            <a:ext cx="283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{L, R, -}</a:t>
            </a:r>
            <a:r>
              <a:rPr lang="en-US" sz="1600" baseline="30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033A3B-5F80-4E8A-88C3-94771013E347}"/>
              </a:ext>
            </a:extLst>
          </p:cNvPr>
          <p:cNvSpPr txBox="1"/>
          <p:nvPr/>
        </p:nvSpPr>
        <p:spPr>
          <a:xfrm>
            <a:off x="5779055" y="5081989"/>
            <a:ext cx="3080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</a:rPr>
              <a:t>δ</a:t>
            </a:r>
            <a:r>
              <a:rPr lang="en-US" sz="1600" dirty="0">
                <a:solidFill>
                  <a:srgbClr val="FF0000"/>
                </a:solidFill>
              </a:rPr>
              <a:t>(q, a, b) = (q’, b’, c’, {L, R, -}</a:t>
            </a:r>
            <a:r>
              <a:rPr lang="en-US" sz="1600" baseline="30000" dirty="0">
                <a:solidFill>
                  <a:srgbClr val="FF0000"/>
                </a:solidFill>
              </a:rPr>
              <a:t>3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03F76F-03EE-4E8B-8771-BD6D8D60E8F0}"/>
              </a:ext>
            </a:extLst>
          </p:cNvPr>
          <p:cNvSpPr txBox="1"/>
          <p:nvPr/>
        </p:nvSpPr>
        <p:spPr>
          <a:xfrm>
            <a:off x="6948542" y="4733806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CC3289-40C5-4511-AD42-5133316EB4C2}"/>
              </a:ext>
            </a:extLst>
          </p:cNvPr>
          <p:cNvSpPr txBox="1"/>
          <p:nvPr/>
        </p:nvSpPr>
        <p:spPr>
          <a:xfrm>
            <a:off x="3367761" y="4181635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</p:spTree>
    <p:extLst>
      <p:ext uri="{BB962C8B-B14F-4D97-AF65-F5344CB8AC3E}">
        <p14:creationId xmlns:p14="http://schemas.microsoft.com/office/powerpoint/2010/main" val="75918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367761" y="4181635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077730"/>
            <a:ext cx="3071098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The current state of M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25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367761" y="4181635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077730"/>
            <a:ext cx="3071098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The current state of M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229400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</p:spTree>
    <p:extLst>
      <p:ext uri="{BB962C8B-B14F-4D97-AF65-F5344CB8AC3E}">
        <p14:creationId xmlns:p14="http://schemas.microsoft.com/office/powerpoint/2010/main" val="284332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367761" y="4181635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077730"/>
            <a:ext cx="3071098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The current state of M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229400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5506B9-06F5-4445-8050-716940E60F0F}"/>
              </a:ext>
            </a:extLst>
          </p:cNvPr>
          <p:cNvSpPr txBox="1"/>
          <p:nvPr/>
        </p:nvSpPr>
        <p:spPr>
          <a:xfrm>
            <a:off x="5901446" y="5051057"/>
            <a:ext cx="30710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Thus, if we add a clock to M, and stop and reject when M runs more than p(n) steps, we will get a new L-machine M’ that accepts the same language and runs in polynomial time.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9D91BB-3A19-4FA3-AAFB-DB1D4051C2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23435" y="4703532"/>
          <a:ext cx="164378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6">
                  <a:extLst>
                    <a:ext uri="{9D8B030D-6E8A-4147-A177-3AD203B41FA5}">
                      <a16:colId xmlns:a16="http://schemas.microsoft.com/office/drawing/2014/main" val="65202933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459269318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2693127071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246196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7041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042E91-DF76-435A-8403-FB8876668F78}"/>
              </a:ext>
            </a:extLst>
          </p:cNvPr>
          <p:cNvSpPr txBox="1"/>
          <p:nvPr/>
        </p:nvSpPr>
        <p:spPr>
          <a:xfrm>
            <a:off x="4245767" y="4749447"/>
            <a:ext cx="7991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counter</a:t>
            </a:r>
          </a:p>
        </p:txBody>
      </p:sp>
    </p:spTree>
    <p:extLst>
      <p:ext uri="{BB962C8B-B14F-4D97-AF65-F5344CB8AC3E}">
        <p14:creationId xmlns:p14="http://schemas.microsoft.com/office/powerpoint/2010/main" val="14501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DFAB52A-11C4-4B3C-A011-7F2C66AA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705" y="3506337"/>
            <a:ext cx="1050885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>
                <a:latin typeface="Comic Sans MS" charset="0"/>
              </a:rPr>
              <a:t>finite control</a:t>
            </a:r>
          </a:p>
        </p:txBody>
      </p:sp>
      <p:graphicFrame>
        <p:nvGraphicFramePr>
          <p:cNvPr id="18" name="表格 22">
            <a:extLst>
              <a:ext uri="{FF2B5EF4-FFF2-40B4-BE49-F238E27FC236}">
                <a16:creationId xmlns:a16="http://schemas.microsoft.com/office/drawing/2014/main" id="{C2F56670-4920-4870-B35F-11C7F8DB836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2576576"/>
          <a:ext cx="418837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80901261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88673124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41096079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7568250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12918316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4202448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831990386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251259212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16824575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89890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11439"/>
                  </a:ext>
                </a:extLst>
              </a:tr>
            </a:tbl>
          </a:graphicData>
        </a:graphic>
      </p:graphicFrame>
      <p:cxnSp>
        <p:nvCxnSpPr>
          <p:cNvPr id="25" name="直接箭头连接符 61">
            <a:extLst>
              <a:ext uri="{FF2B5EF4-FFF2-40B4-BE49-F238E27FC236}">
                <a16:creationId xmlns:a16="http://schemas.microsoft.com/office/drawing/2014/main" id="{C373893C-BC84-41EB-9651-610A1116545D}"/>
              </a:ext>
            </a:extLst>
          </p:cNvPr>
          <p:cNvCxnSpPr>
            <a:cxnSpLocks/>
          </p:cNvCxnSpPr>
          <p:nvPr/>
        </p:nvCxnSpPr>
        <p:spPr>
          <a:xfrm>
            <a:off x="1917882" y="4377087"/>
            <a:ext cx="0" cy="340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69">
            <a:extLst>
              <a:ext uri="{FF2B5EF4-FFF2-40B4-BE49-F238E27FC236}">
                <a16:creationId xmlns:a16="http://schemas.microsoft.com/office/drawing/2014/main" id="{9366C7EB-7D7A-40A2-8B98-B7F92309285A}"/>
              </a:ext>
            </a:extLst>
          </p:cNvPr>
          <p:cNvCxnSpPr>
            <a:cxnSpLocks/>
          </p:cNvCxnSpPr>
          <p:nvPr/>
        </p:nvCxnSpPr>
        <p:spPr>
          <a:xfrm flipV="1">
            <a:off x="904874" y="2924175"/>
            <a:ext cx="0" cy="321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0DD91C-2803-493F-96BD-4CB1EADB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09730"/>
              </p:ext>
            </p:extLst>
          </p:nvPr>
        </p:nvGraphicFramePr>
        <p:xfrm>
          <a:off x="1690218" y="4702527"/>
          <a:ext cx="2129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72">
                  <a:extLst>
                    <a:ext uri="{9D8B030D-6E8A-4147-A177-3AD203B41FA5}">
                      <a16:colId xmlns:a16="http://schemas.microsoft.com/office/drawing/2014/main" val="3977111558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1896516761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4089693026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631397319"/>
                    </a:ext>
                  </a:extLst>
                </a:gridCol>
                <a:gridCol w="425972">
                  <a:extLst>
                    <a:ext uri="{9D8B030D-6E8A-4147-A177-3AD203B41FA5}">
                      <a16:colId xmlns:a16="http://schemas.microsoft.com/office/drawing/2014/main" val="212245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489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5DCCB9-B0D2-4F7F-82E6-37F90131CBA1}"/>
              </a:ext>
            </a:extLst>
          </p:cNvPr>
          <p:cNvCxnSpPr>
            <a:cxnSpLocks/>
          </p:cNvCxnSpPr>
          <p:nvPr/>
        </p:nvCxnSpPr>
        <p:spPr>
          <a:xfrm>
            <a:off x="885824" y="3234087"/>
            <a:ext cx="186932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225F8-1343-4888-8CA5-0A9A4FB21EF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755148" y="3215037"/>
            <a:ext cx="0" cy="291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85CC9B-969D-4971-B6F5-48C1E1A6161C}"/>
              </a:ext>
            </a:extLst>
          </p:cNvPr>
          <p:cNvCxnSpPr>
            <a:cxnSpLocks/>
          </p:cNvCxnSpPr>
          <p:nvPr/>
        </p:nvCxnSpPr>
        <p:spPr>
          <a:xfrm>
            <a:off x="1905000" y="4386612"/>
            <a:ext cx="85014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4BA70-C263-4AB0-B758-882A8431991F}"/>
              </a:ext>
            </a:extLst>
          </p:cNvPr>
          <p:cNvCxnSpPr>
            <a:cxnSpLocks/>
          </p:cNvCxnSpPr>
          <p:nvPr/>
        </p:nvCxnSpPr>
        <p:spPr>
          <a:xfrm>
            <a:off x="2755147" y="4214223"/>
            <a:ext cx="0" cy="181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582039C-3BC6-4BAF-8CC4-903CF441E806}"/>
              </a:ext>
            </a:extLst>
          </p:cNvPr>
          <p:cNvSpPr txBox="1"/>
          <p:nvPr/>
        </p:nvSpPr>
        <p:spPr>
          <a:xfrm>
            <a:off x="2229705" y="5037718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O(log 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71390-F7A2-4BC8-B35D-3B8784C6F526}"/>
              </a:ext>
            </a:extLst>
          </p:cNvPr>
          <p:cNvSpPr txBox="1"/>
          <p:nvPr/>
        </p:nvSpPr>
        <p:spPr>
          <a:xfrm>
            <a:off x="2624957" y="22380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6BB34B-2200-4A82-9A78-8A34D78F6431}"/>
              </a:ext>
            </a:extLst>
          </p:cNvPr>
          <p:cNvCxnSpPr>
            <a:cxnSpLocks/>
          </p:cNvCxnSpPr>
          <p:nvPr/>
        </p:nvCxnSpPr>
        <p:spPr>
          <a:xfrm>
            <a:off x="2904387" y="2437683"/>
            <a:ext cx="1944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413522-CDBD-4B98-8324-C0A11C7C4AB7}"/>
              </a:ext>
            </a:extLst>
          </p:cNvPr>
          <p:cNvCxnSpPr>
            <a:cxnSpLocks/>
          </p:cNvCxnSpPr>
          <p:nvPr/>
        </p:nvCxnSpPr>
        <p:spPr>
          <a:xfrm flipH="1">
            <a:off x="660964" y="2436897"/>
            <a:ext cx="190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927B93-826E-43F2-99C2-424F8225F661}"/>
              </a:ext>
            </a:extLst>
          </p:cNvPr>
          <p:cNvCxnSpPr>
            <a:cxnSpLocks/>
          </p:cNvCxnSpPr>
          <p:nvPr/>
        </p:nvCxnSpPr>
        <p:spPr>
          <a:xfrm>
            <a:off x="3132986" y="5206995"/>
            <a:ext cx="6870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FF2E7D-DA0E-49FB-A515-52069EA15151}"/>
              </a:ext>
            </a:extLst>
          </p:cNvPr>
          <p:cNvCxnSpPr>
            <a:cxnSpLocks/>
          </p:cNvCxnSpPr>
          <p:nvPr/>
        </p:nvCxnSpPr>
        <p:spPr>
          <a:xfrm flipH="1">
            <a:off x="1690218" y="5206995"/>
            <a:ext cx="550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920CAD-C42A-4064-9DA2-09F10D842F65}"/>
              </a:ext>
            </a:extLst>
          </p:cNvPr>
          <p:cNvSpPr txBox="1"/>
          <p:nvPr/>
        </p:nvSpPr>
        <p:spPr>
          <a:xfrm>
            <a:off x="4903530" y="2519426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</a:t>
            </a:r>
          </a:p>
          <a:p>
            <a:r>
              <a:rPr lang="en-US" sz="1200" dirty="0"/>
              <a:t>(read-only)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4BBCD-C6F8-47E7-91EB-584A0561F0DF}"/>
              </a:ext>
            </a:extLst>
          </p:cNvPr>
          <p:cNvSpPr txBox="1"/>
          <p:nvPr/>
        </p:nvSpPr>
        <p:spPr>
          <a:xfrm>
            <a:off x="3367761" y="4181635"/>
            <a:ext cx="100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 tape</a:t>
            </a:r>
          </a:p>
          <a:p>
            <a:r>
              <a:rPr lang="en-US" sz="1200" dirty="0"/>
              <a:t>(read/write)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2D493-452D-49C2-80BF-F78B5EAF32DB}"/>
              </a:ext>
            </a:extLst>
          </p:cNvPr>
          <p:cNvSpPr txBox="1"/>
          <p:nvPr/>
        </p:nvSpPr>
        <p:spPr>
          <a:xfrm>
            <a:off x="5901446" y="2077730"/>
            <a:ext cx="3071098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 configuration</a:t>
            </a:r>
            <a:r>
              <a:rPr lang="en-US" sz="1600" dirty="0"/>
              <a:t> of </a:t>
            </a:r>
            <a:r>
              <a:rPr lang="en-US" sz="1600" dirty="0">
                <a:solidFill>
                  <a:srgbClr val="FF0000"/>
                </a:solidFill>
              </a:rPr>
              <a:t>L</a:t>
            </a:r>
            <a:r>
              <a:rPr lang="en-US" sz="1600" dirty="0"/>
              <a:t>-machine 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Input head position:  an integer in [1..n]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Worktape</a:t>
            </a:r>
            <a:r>
              <a:rPr lang="en-US" sz="1600" dirty="0"/>
              <a:t> content:          </a:t>
            </a:r>
            <a:r>
              <a:rPr lang="en-US" sz="1600" dirty="0" err="1"/>
              <a:t>c</a:t>
            </a:r>
            <a:r>
              <a:rPr lang="en-US" sz="1600" baseline="30000" dirty="0" err="1"/>
              <a:t>O</a:t>
            </a:r>
            <a:r>
              <a:rPr lang="en-US" sz="1600" baseline="30000" dirty="0"/>
              <a:t>(log n) </a:t>
            </a:r>
            <a:r>
              <a:rPr lang="en-US" sz="1600" dirty="0"/>
              <a:t>= poly(n) 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Work head position: an integer in [1 .. </a:t>
            </a:r>
            <a:r>
              <a:rPr lang="en-US" sz="1600" dirty="0" err="1"/>
              <a:t>d‧log</a:t>
            </a:r>
            <a:r>
              <a:rPr lang="en-US" sz="1600" dirty="0"/>
              <a:t> n]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The current state of M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0BF501-8843-4709-9EE9-E30AAD014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964" y="5590847"/>
          <a:ext cx="41883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37">
                  <a:extLst>
                    <a:ext uri="{9D8B030D-6E8A-4147-A177-3AD203B41FA5}">
                      <a16:colId xmlns:a16="http://schemas.microsoft.com/office/drawing/2014/main" val="146050573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62251196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396796529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212299093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74331694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63642386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3701691917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4028632070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975770733"/>
                    </a:ext>
                  </a:extLst>
                </a:gridCol>
                <a:gridCol w="418837">
                  <a:extLst>
                    <a:ext uri="{9D8B030D-6E8A-4147-A177-3AD203B41FA5}">
                      <a16:colId xmlns:a16="http://schemas.microsoft.com/office/drawing/2014/main" val="18205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4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56D1A2-6BAB-4508-B1D4-3A17B1FA50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2113" y="5590847"/>
          <a:ext cx="19873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62">
                  <a:extLst>
                    <a:ext uri="{9D8B030D-6E8A-4147-A177-3AD203B41FA5}">
                      <a16:colId xmlns:a16="http://schemas.microsoft.com/office/drawing/2014/main" val="1686201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922422279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3662388193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420617690"/>
                    </a:ext>
                  </a:extLst>
                </a:gridCol>
                <a:gridCol w="397462">
                  <a:extLst>
                    <a:ext uri="{9D8B030D-6E8A-4147-A177-3AD203B41FA5}">
                      <a16:colId xmlns:a16="http://schemas.microsoft.com/office/drawing/2014/main" val="27960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3659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770EA912-F5AF-4363-BDE3-5C72B3AD6868}"/>
              </a:ext>
            </a:extLst>
          </p:cNvPr>
          <p:cNvSpPr txBox="1"/>
          <p:nvPr/>
        </p:nvSpPr>
        <p:spPr>
          <a:xfrm>
            <a:off x="3132986" y="59341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output tape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(write-only)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4B40C6-F450-4536-9B7E-A1C780E8FE3E}"/>
              </a:ext>
            </a:extLst>
          </p:cNvPr>
          <p:cNvCxnSpPr>
            <a:cxnSpLocks/>
          </p:cNvCxnSpPr>
          <p:nvPr/>
        </p:nvCxnSpPr>
        <p:spPr>
          <a:xfrm>
            <a:off x="885824" y="3860280"/>
            <a:ext cx="1335923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BA819C5-6A5E-48AA-A961-79F00EF5FC93}"/>
              </a:ext>
            </a:extLst>
          </p:cNvPr>
          <p:cNvCxnSpPr>
            <a:cxnSpLocks/>
          </p:cNvCxnSpPr>
          <p:nvPr/>
        </p:nvCxnSpPr>
        <p:spPr>
          <a:xfrm>
            <a:off x="904874" y="3860280"/>
            <a:ext cx="0" cy="162612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61">
            <a:extLst>
              <a:ext uri="{FF2B5EF4-FFF2-40B4-BE49-F238E27FC236}">
                <a16:creationId xmlns:a16="http://schemas.microsoft.com/office/drawing/2014/main" id="{269D8E31-7993-49FF-8EA1-05EA60CB3566}"/>
              </a:ext>
            </a:extLst>
          </p:cNvPr>
          <p:cNvCxnSpPr>
            <a:cxnSpLocks/>
          </p:cNvCxnSpPr>
          <p:nvPr/>
        </p:nvCxnSpPr>
        <p:spPr>
          <a:xfrm>
            <a:off x="904874" y="5250240"/>
            <a:ext cx="0" cy="340607"/>
          </a:xfrm>
          <a:prstGeom prst="straightConnector1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0C248BC-DB73-4064-9487-E35254E96BB5}"/>
              </a:ext>
            </a:extLst>
          </p:cNvPr>
          <p:cNvSpPr txBox="1"/>
          <p:nvPr/>
        </p:nvSpPr>
        <p:spPr>
          <a:xfrm>
            <a:off x="763190" y="1042897"/>
            <a:ext cx="7617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 </a:t>
            </a:r>
            <a:r>
              <a:rPr lang="en-US" sz="2800" dirty="0">
                <a:solidFill>
                  <a:schemeClr val="tx1"/>
                </a:solidFill>
              </a:rPr>
              <a:t>= the class of languages accepted by det. 	Turing machines in O(log n) space.</a:t>
            </a:r>
            <a:endParaRPr lang="en-US" sz="2800" baseline="-250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0BF50C-C64D-46E1-82AD-2211E2A862A7}"/>
              </a:ext>
            </a:extLst>
          </p:cNvPr>
          <p:cNvSpPr txBox="1"/>
          <p:nvPr/>
        </p:nvSpPr>
        <p:spPr>
          <a:xfrm>
            <a:off x="5901446" y="4229400"/>
            <a:ext cx="307109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Thus, if M runs more than </a:t>
            </a:r>
          </a:p>
          <a:p>
            <a:r>
              <a:rPr lang="en-US" sz="1400" dirty="0"/>
              <a:t> p(n) = </a:t>
            </a:r>
            <a:r>
              <a:rPr lang="en-US" sz="1400" dirty="0" err="1"/>
              <a:t>n‧c</a:t>
            </a:r>
            <a:r>
              <a:rPr lang="en-US" sz="1400" baseline="30000" dirty="0" err="1"/>
              <a:t>O</a:t>
            </a:r>
            <a:r>
              <a:rPr lang="en-US" sz="1400" baseline="30000" dirty="0"/>
              <a:t>(log n)</a:t>
            </a:r>
            <a:r>
              <a:rPr lang="en-US" sz="1400" dirty="0"/>
              <a:t>‧</a:t>
            </a:r>
            <a:r>
              <a:rPr lang="en-US" sz="1400" dirty="0" err="1"/>
              <a:t>d‧log</a:t>
            </a:r>
            <a:r>
              <a:rPr lang="en-US" sz="1400" dirty="0"/>
              <a:t> n (=poly(n)) steps, then M must be looping.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5506B9-06F5-4445-8050-716940E60F0F}"/>
              </a:ext>
            </a:extLst>
          </p:cNvPr>
          <p:cNvSpPr txBox="1"/>
          <p:nvPr/>
        </p:nvSpPr>
        <p:spPr>
          <a:xfrm>
            <a:off x="5901446" y="5051057"/>
            <a:ext cx="30710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Thus, if we add a clock to M, and stop and reject when M runs more than p(n) steps, we will get a new L-machine M’ that accepts the same language and runs in polynomial time.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1917882" y="5556515"/>
                <a:ext cx="2148369" cy="95410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This gives:</a:t>
                </a:r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882" y="5556515"/>
                <a:ext cx="2148369" cy="954107"/>
              </a:xfrm>
              <a:prstGeom prst="rect">
                <a:avLst/>
              </a:prstGeom>
              <a:blipFill>
                <a:blip r:embed="rId3"/>
                <a:stretch>
                  <a:fillRect t="-6329" b="-158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9D91BB-3A19-4FA3-AAFB-DB1D4051C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948277"/>
              </p:ext>
            </p:extLst>
          </p:nvPr>
        </p:nvGraphicFramePr>
        <p:xfrm>
          <a:off x="3823435" y="4703532"/>
          <a:ext cx="164378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6">
                  <a:extLst>
                    <a:ext uri="{9D8B030D-6E8A-4147-A177-3AD203B41FA5}">
                      <a16:colId xmlns:a16="http://schemas.microsoft.com/office/drawing/2014/main" val="65202933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459269318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2693127071"/>
                    </a:ext>
                  </a:extLst>
                </a:gridCol>
                <a:gridCol w="410946">
                  <a:extLst>
                    <a:ext uri="{9D8B030D-6E8A-4147-A177-3AD203B41FA5}">
                      <a16:colId xmlns:a16="http://schemas.microsoft.com/office/drawing/2014/main" val="246196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7041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042E91-DF76-435A-8403-FB8876668F78}"/>
              </a:ext>
            </a:extLst>
          </p:cNvPr>
          <p:cNvSpPr txBox="1"/>
          <p:nvPr/>
        </p:nvSpPr>
        <p:spPr>
          <a:xfrm>
            <a:off x="4245767" y="4749447"/>
            <a:ext cx="7991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counter</a:t>
            </a:r>
          </a:p>
        </p:txBody>
      </p:sp>
    </p:spTree>
    <p:extLst>
      <p:ext uri="{BB962C8B-B14F-4D97-AF65-F5344CB8AC3E}">
        <p14:creationId xmlns:p14="http://schemas.microsoft.com/office/powerpoint/2010/main" val="334268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blipFill>
                <a:blip r:embed="rId4"/>
                <a:stretch>
                  <a:fillRect l="-1234" t="-18750" r="-576" b="-839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699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blipFill>
                <a:blip r:embed="rId4"/>
                <a:stretch>
                  <a:fillRect l="-1234" t="-18750" r="-576" b="-839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3">
            <a:extLst>
              <a:ext uri="{FF2B5EF4-FFF2-40B4-BE49-F238E27FC236}">
                <a16:creationId xmlns:a16="http://schemas.microsoft.com/office/drawing/2014/main" id="{1BF3373F-22F0-4473-8E34-EA2499A7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041901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We do not know, but we believe NOT.</a:t>
            </a:r>
          </a:p>
        </p:txBody>
      </p:sp>
    </p:spTree>
    <p:extLst>
      <p:ext uri="{BB962C8B-B14F-4D97-AF65-F5344CB8AC3E}">
        <p14:creationId xmlns:p14="http://schemas.microsoft.com/office/powerpoint/2010/main" val="412456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blipFill>
                <a:blip r:embed="rId4"/>
                <a:stretch>
                  <a:fillRect l="-1234" t="-18750" r="-576" b="-839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3">
            <a:extLst>
              <a:ext uri="{FF2B5EF4-FFF2-40B4-BE49-F238E27FC236}">
                <a16:creationId xmlns:a16="http://schemas.microsoft.com/office/drawing/2014/main" id="{1BF3373F-22F0-4473-8E34-EA2499A7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041901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We do not know, but we believe NOT.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BAFFD065-5F74-4013-A49F-670536032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613027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Using reduction and completeness.</a:t>
            </a:r>
          </a:p>
        </p:txBody>
      </p:sp>
    </p:spTree>
    <p:extLst>
      <p:ext uri="{BB962C8B-B14F-4D97-AF65-F5344CB8AC3E}">
        <p14:creationId xmlns:p14="http://schemas.microsoft.com/office/powerpoint/2010/main" val="1446898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NP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l="-282" t="-12500" r="-282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Is </a:t>
                </a:r>
                <a:r>
                  <a:rPr lang="en-US" altLang="en-US" sz="2400" kern="0" dirty="0">
                    <a:solidFill>
                      <a:srgbClr val="FF0000"/>
                    </a:solidFill>
                    <a:ea typeface="ＭＳ Ｐゴシック" charset="-128"/>
                  </a:rPr>
                  <a:t>L = P </a:t>
                </a:r>
                <a:r>
                  <a:rPr lang="en-US" altLang="en-US" sz="2400" kern="0" dirty="0">
                    <a:ea typeface="ＭＳ Ｐゴシック" charset="-128"/>
                  </a:rPr>
                  <a:t>(i.e.,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dirty="0"/>
                  <a:t>)</a:t>
                </a:r>
                <a:r>
                  <a:rPr lang="en-US" altLang="en-US" sz="2400" kern="0" dirty="0">
                    <a:ea typeface="ＭＳ Ｐゴシック" charset="-128"/>
                  </a:rPr>
                  <a:t>? That is, can each efficient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algorithm be converted into one using a tiny amount </a:t>
                </a:r>
              </a:p>
              <a:p>
                <a:pPr marL="0" indent="0" eaLnBrk="1" hangingPunct="1">
                  <a:lnSpc>
                    <a:spcPct val="80000"/>
                  </a:lnSpc>
                  <a:buNone/>
                </a:pPr>
                <a:r>
                  <a:rPr lang="en-US" altLang="en-US" sz="2400" kern="0" dirty="0">
                    <a:ea typeface="ＭＳ Ｐゴシック" charset="-128"/>
                  </a:rPr>
                  <a:t>of space? </a:t>
                </a:r>
              </a:p>
            </p:txBody>
          </p:sp>
        </mc:Choice>
        <mc:Fallback xmlns=""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088DF447-0BA5-4D72-89D5-8A6467CB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9" y="1811545"/>
                <a:ext cx="7410491" cy="678895"/>
              </a:xfrm>
              <a:prstGeom prst="rect">
                <a:avLst/>
              </a:prstGeom>
              <a:blipFill>
                <a:blip r:embed="rId4"/>
                <a:stretch>
                  <a:fillRect l="-1234" t="-18750" r="-576" b="-839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3">
            <a:extLst>
              <a:ext uri="{FF2B5EF4-FFF2-40B4-BE49-F238E27FC236}">
                <a16:creationId xmlns:a16="http://schemas.microsoft.com/office/drawing/2014/main" id="{1BF3373F-22F0-4473-8E34-EA2499A7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041901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We do not know, but we believe NOT.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BAFFD065-5F74-4013-A49F-670536032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613027"/>
            <a:ext cx="7572456" cy="38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kern="0" dirty="0">
                <a:ea typeface="ＭＳ Ｐゴシック" charset="-128"/>
              </a:rPr>
              <a:t>Using reduction and completeness.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EED074-B5D4-4BE5-AD01-CF880E7DDA41}"/>
              </a:ext>
            </a:extLst>
          </p:cNvPr>
          <p:cNvSpPr txBox="1">
            <a:spLocks/>
          </p:cNvSpPr>
          <p:nvPr/>
        </p:nvSpPr>
        <p:spPr bwMode="auto">
          <a:xfrm>
            <a:off x="778708" y="4184153"/>
            <a:ext cx="7691438" cy="200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decision problem Q</a:t>
            </a:r>
            <a:r>
              <a:rPr lang="en-US" sz="2400" kern="0" baseline="-25000" dirty="0"/>
              <a:t>1</a:t>
            </a:r>
            <a:r>
              <a:rPr lang="en-US" sz="2400" kern="0" dirty="0"/>
              <a:t> is </a:t>
            </a:r>
            <a:r>
              <a:rPr lang="en-US" sz="2400" kern="0" dirty="0">
                <a:solidFill>
                  <a:srgbClr val="33CC33"/>
                </a:solidFill>
              </a:rPr>
              <a:t>log-space reducible to </a:t>
            </a:r>
            <a:r>
              <a:rPr lang="en-US" sz="2400" kern="0" dirty="0"/>
              <a:t>a decision problem Q</a:t>
            </a:r>
            <a:r>
              <a:rPr lang="en-US" sz="2400" kern="0" baseline="-25000" dirty="0"/>
              <a:t>2</a:t>
            </a:r>
            <a:r>
              <a:rPr lang="en-US" sz="2400" kern="0" dirty="0"/>
              <a:t> (</a:t>
            </a:r>
            <a:r>
              <a:rPr lang="en-US" sz="2400" kern="0" dirty="0">
                <a:solidFill>
                  <a:srgbClr val="FF0000"/>
                </a:solidFill>
              </a:rPr>
              <a:t>Q</a:t>
            </a:r>
            <a:r>
              <a:rPr lang="en-US" sz="2400" kern="0" baseline="-25000" dirty="0">
                <a:solidFill>
                  <a:srgbClr val="FF0000"/>
                </a:solidFill>
              </a:rPr>
              <a:t>1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 </a:t>
            </a:r>
            <a:r>
              <a:rPr lang="en-US" sz="2400" kern="0" dirty="0">
                <a:solidFill>
                  <a:srgbClr val="FF0000"/>
                </a:solidFill>
              </a:rPr>
              <a:t>Q</a:t>
            </a:r>
            <a:r>
              <a:rPr lang="en-US" sz="2400" kern="0" baseline="-25000" dirty="0">
                <a:solidFill>
                  <a:srgbClr val="FF0000"/>
                </a:solidFill>
              </a:rPr>
              <a:t>2</a:t>
            </a:r>
            <a:r>
              <a:rPr lang="en-US" sz="2400" kern="0" dirty="0"/>
              <a:t>) if there is a (det.) O(log n)-space algorithm </a:t>
            </a:r>
            <a:r>
              <a:rPr lang="en-US" sz="2400" kern="0" dirty="0">
                <a:solidFill>
                  <a:srgbClr val="FF0000"/>
                </a:solidFill>
              </a:rPr>
              <a:t>R</a:t>
            </a:r>
            <a:r>
              <a:rPr lang="en-US" sz="2400" kern="0" dirty="0"/>
              <a:t> that on an instance x</a:t>
            </a:r>
            <a:r>
              <a:rPr lang="en-US" sz="2400" kern="0" baseline="-25000" dirty="0"/>
              <a:t>1</a:t>
            </a:r>
            <a:r>
              <a:rPr lang="en-US" sz="2400" kern="0" dirty="0"/>
              <a:t> of Q</a:t>
            </a:r>
            <a:r>
              <a:rPr lang="en-US" sz="2400" kern="0" baseline="-25000" dirty="0"/>
              <a:t>1</a:t>
            </a:r>
            <a:r>
              <a:rPr lang="en-US" sz="2400" kern="0" dirty="0"/>
              <a:t> produces an instance x</a:t>
            </a:r>
            <a:r>
              <a:rPr lang="en-US" sz="2400" kern="0" baseline="-25000" dirty="0"/>
              <a:t>2</a:t>
            </a:r>
            <a:r>
              <a:rPr lang="en-US" sz="2400" kern="0" dirty="0"/>
              <a:t> of Q</a:t>
            </a:r>
            <a:r>
              <a:rPr lang="en-US" sz="2400" kern="0" baseline="-25000" dirty="0"/>
              <a:t>2</a:t>
            </a:r>
            <a:r>
              <a:rPr lang="en-US" sz="2400" kern="0" dirty="0"/>
              <a:t> such that x</a:t>
            </a:r>
            <a:r>
              <a:rPr lang="en-US" sz="2400" kern="0" baseline="-25000" dirty="0"/>
              <a:t>1</a:t>
            </a:r>
            <a:r>
              <a:rPr lang="en-US" sz="2400" kern="0" dirty="0"/>
              <a:t> is a YES-instance for Q</a:t>
            </a:r>
            <a:r>
              <a:rPr lang="en-US" sz="2400" kern="0" baseline="-25000" dirty="0"/>
              <a:t>1</a:t>
            </a:r>
            <a:r>
              <a:rPr lang="en-US" sz="2400" kern="0" dirty="0"/>
              <a:t> if and only if x</a:t>
            </a:r>
            <a:r>
              <a:rPr lang="en-US" sz="2400" kern="0" baseline="-25000" dirty="0"/>
              <a:t>2</a:t>
            </a:r>
            <a:r>
              <a:rPr lang="en-US" sz="2400" kern="0" dirty="0"/>
              <a:t> is a YES-instance for Q</a:t>
            </a:r>
            <a:r>
              <a:rPr lang="en-US" sz="2400" kern="0" baseline="-25000" dirty="0"/>
              <a:t>2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299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389765-DA91-476A-A275-672E3A06E15D}"/>
              </a:ext>
            </a:extLst>
          </p:cNvPr>
          <p:cNvSpPr txBox="1"/>
          <p:nvPr/>
        </p:nvSpPr>
        <p:spPr>
          <a:xfrm>
            <a:off x="3795174" y="291430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23B442-181C-42F4-9F56-271C87782367}"/>
              </a:ext>
            </a:extLst>
          </p:cNvPr>
          <p:cNvGrpSpPr/>
          <p:nvPr/>
        </p:nvGrpSpPr>
        <p:grpSpPr>
          <a:xfrm>
            <a:off x="1831181" y="3113172"/>
            <a:ext cx="5562704" cy="3449656"/>
            <a:chOff x="1831181" y="3113172"/>
            <a:chExt cx="5562704" cy="3449656"/>
          </a:xfrm>
        </p:grpSpPr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EB9F7587-6569-45CD-A627-6343344F7B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9922" y="4182612"/>
              <a:ext cx="1050885" cy="7078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finite control</a:t>
              </a:r>
            </a:p>
          </p:txBody>
        </p:sp>
        <p:cxnSp>
          <p:nvCxnSpPr>
            <p:cNvPr id="11" name="直接箭头连接符 61">
              <a:extLst>
                <a:ext uri="{FF2B5EF4-FFF2-40B4-BE49-F238E27FC236}">
                  <a16:creationId xmlns:a16="http://schemas.microsoft.com/office/drawing/2014/main" id="{21E4BBCD-CA23-400E-8B80-352BBA890C62}"/>
                </a:ext>
              </a:extLst>
            </p:cNvPr>
            <p:cNvCxnSpPr>
              <a:cxnSpLocks/>
            </p:cNvCxnSpPr>
            <p:nvPr/>
          </p:nvCxnSpPr>
          <p:spPr>
            <a:xfrm>
              <a:off x="3088099" y="5053362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69">
              <a:extLst>
                <a:ext uri="{FF2B5EF4-FFF2-40B4-BE49-F238E27FC236}">
                  <a16:creationId xmlns:a16="http://schemas.microsoft.com/office/drawing/2014/main" id="{936BF009-51C3-40AE-B74D-41D613E548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5091" y="3600450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7621E3F-E809-41E8-A62E-B2DA2B0CCA80}"/>
                </a:ext>
              </a:extLst>
            </p:cNvPr>
            <p:cNvCxnSpPr>
              <a:cxnSpLocks/>
            </p:cNvCxnSpPr>
            <p:nvPr/>
          </p:nvCxnSpPr>
          <p:spPr>
            <a:xfrm>
              <a:off x="2056041" y="3910362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42CA6B-09F7-4750-A58B-0DE37179E89E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3925365" y="3891312"/>
              <a:ext cx="0" cy="2913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BBA8AA7-78E3-45AA-BDC5-A42E209CB5D5}"/>
                </a:ext>
              </a:extLst>
            </p:cNvPr>
            <p:cNvCxnSpPr>
              <a:cxnSpLocks/>
            </p:cNvCxnSpPr>
            <p:nvPr/>
          </p:nvCxnSpPr>
          <p:spPr>
            <a:xfrm>
              <a:off x="3075217" y="5062887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E21749C-7546-4EFC-8B8D-2C3F55C537A8}"/>
                </a:ext>
              </a:extLst>
            </p:cNvPr>
            <p:cNvCxnSpPr>
              <a:cxnSpLocks/>
            </p:cNvCxnSpPr>
            <p:nvPr/>
          </p:nvCxnSpPr>
          <p:spPr>
            <a:xfrm>
              <a:off x="3925364" y="4890498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231541-24BA-471B-ACB7-FDE821989939}"/>
                </a:ext>
              </a:extLst>
            </p:cNvPr>
            <p:cNvSpPr txBox="1"/>
            <p:nvPr/>
          </p:nvSpPr>
          <p:spPr>
            <a:xfrm>
              <a:off x="3399922" y="5713993"/>
              <a:ext cx="938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O(log n)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15D7007-E70C-4162-96B7-3A3FF72AB0D6}"/>
                </a:ext>
              </a:extLst>
            </p:cNvPr>
            <p:cNvCxnSpPr>
              <a:cxnSpLocks/>
            </p:cNvCxnSpPr>
            <p:nvPr/>
          </p:nvCxnSpPr>
          <p:spPr>
            <a:xfrm>
              <a:off x="4074604" y="3113958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231177C-1089-4B98-B836-96E6250AB8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1181" y="3113172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7502740-F284-46BD-A609-FC1EE4A4ADFB}"/>
                </a:ext>
              </a:extLst>
            </p:cNvPr>
            <p:cNvCxnSpPr>
              <a:cxnSpLocks/>
            </p:cNvCxnSpPr>
            <p:nvPr/>
          </p:nvCxnSpPr>
          <p:spPr>
            <a:xfrm>
              <a:off x="4303203" y="5883270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F7A0A91-AC16-4246-A17A-CF1D33F23F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60435" y="5883270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05DC03-4B38-4A3A-87FE-24D0D0E42AD0}"/>
                </a:ext>
              </a:extLst>
            </p:cNvPr>
            <p:cNvSpPr txBox="1"/>
            <p:nvPr/>
          </p:nvSpPr>
          <p:spPr>
            <a:xfrm>
              <a:off x="6073747" y="3195701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9653F8-CE2F-45D9-B39B-B88DC5304CD7}"/>
                </a:ext>
              </a:extLst>
            </p:cNvPr>
            <p:cNvSpPr txBox="1"/>
            <p:nvPr/>
          </p:nvSpPr>
          <p:spPr>
            <a:xfrm>
              <a:off x="5047077" y="5345325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61A9F5-DEA2-44D9-AAAD-BA2DDA3FFDD9}"/>
                </a:ext>
              </a:extLst>
            </p:cNvPr>
            <p:cNvSpPr txBox="1"/>
            <p:nvPr/>
          </p:nvSpPr>
          <p:spPr>
            <a:xfrm>
              <a:off x="6263461" y="5806224"/>
              <a:ext cx="974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output tape</a:t>
              </a:r>
            </a:p>
            <a:p>
              <a:r>
                <a:rPr lang="en-US" sz="1200" dirty="0"/>
                <a:t>(write-only)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BE22475-AC51-4DC9-9BBF-FE7ADC4D5429}"/>
                </a:ext>
              </a:extLst>
            </p:cNvPr>
            <p:cNvCxnSpPr>
              <a:cxnSpLocks/>
            </p:cNvCxnSpPr>
            <p:nvPr/>
          </p:nvCxnSpPr>
          <p:spPr>
            <a:xfrm>
              <a:off x="2056041" y="4536555"/>
              <a:ext cx="1335923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E40BCE-05B6-40C9-A6D2-BDA918FC621A}"/>
                </a:ext>
              </a:extLst>
            </p:cNvPr>
            <p:cNvCxnSpPr>
              <a:cxnSpLocks/>
            </p:cNvCxnSpPr>
            <p:nvPr/>
          </p:nvCxnSpPr>
          <p:spPr>
            <a:xfrm>
              <a:off x="2075091" y="4536555"/>
              <a:ext cx="0" cy="162612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61">
              <a:extLst>
                <a:ext uri="{FF2B5EF4-FFF2-40B4-BE49-F238E27FC236}">
                  <a16:creationId xmlns:a16="http://schemas.microsoft.com/office/drawing/2014/main" id="{76F10FE2-7FB0-46C2-BE9F-33C699D3F345}"/>
                </a:ext>
              </a:extLst>
            </p:cNvPr>
            <p:cNvCxnSpPr>
              <a:cxnSpLocks/>
            </p:cNvCxnSpPr>
            <p:nvPr/>
          </p:nvCxnSpPr>
          <p:spPr>
            <a:xfrm>
              <a:off x="2075091" y="5926515"/>
              <a:ext cx="0" cy="3406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B9BE524-AB7E-4287-8EA9-6E005B8099C3}"/>
                </a:ext>
              </a:extLst>
            </p:cNvPr>
            <p:cNvSpPr/>
            <p:nvPr/>
          </p:nvSpPr>
          <p:spPr>
            <a:xfrm>
              <a:off x="1831181" y="3284170"/>
              <a:ext cx="4219248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x</a:t>
              </a:r>
              <a:r>
                <a:rPr lang="en-US" sz="1600" baseline="-25000" dirty="0"/>
                <a:t>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741BA21-8777-4785-9E1B-6D92B54F4A86}"/>
                </a:ext>
              </a:extLst>
            </p:cNvPr>
            <p:cNvSpPr/>
            <p:nvPr/>
          </p:nvSpPr>
          <p:spPr>
            <a:xfrm>
              <a:off x="2860435" y="5389333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B9D6B60-44E1-4BAD-A398-88CC126B2461}"/>
                </a:ext>
              </a:extLst>
            </p:cNvPr>
            <p:cNvSpPr/>
            <p:nvPr/>
          </p:nvSpPr>
          <p:spPr>
            <a:xfrm>
              <a:off x="1899612" y="6271544"/>
              <a:ext cx="5494273" cy="2912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x</a:t>
              </a:r>
              <a:r>
                <a:rPr lang="en-US" sz="1600" baseline="-25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5468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855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</p:spTree>
    <p:extLst>
      <p:ext uri="{BB962C8B-B14F-4D97-AF65-F5344CB8AC3E}">
        <p14:creationId xmlns:p14="http://schemas.microsoft.com/office/powerpoint/2010/main" val="3950281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B2254-BA37-422A-B36B-446C3FAC6936}"/>
              </a:ext>
            </a:extLst>
          </p:cNvPr>
          <p:cNvSpPr txBox="1">
            <a:spLocks/>
          </p:cNvSpPr>
          <p:nvPr/>
        </p:nvSpPr>
        <p:spPr bwMode="auto">
          <a:xfrm>
            <a:off x="726281" y="4283178"/>
            <a:ext cx="7691438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4250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1294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1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57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580C203-10C8-41D8-B07C-1226ED8F6022}"/>
              </a:ext>
            </a:extLst>
          </p:cNvPr>
          <p:cNvSpPr txBox="1"/>
          <p:nvPr/>
        </p:nvSpPr>
        <p:spPr>
          <a:xfrm>
            <a:off x="6252622" y="3164792"/>
            <a:ext cx="2615149" cy="5847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n’=|x</a:t>
            </a:r>
            <a:r>
              <a:rPr lang="en-US" sz="1600" baseline="-25000" dirty="0"/>
              <a:t>2</a:t>
            </a:r>
            <a:r>
              <a:rPr lang="en-US" sz="1600" dirty="0"/>
              <a:t>|=poly(|x</a:t>
            </a:r>
            <a:r>
              <a:rPr lang="en-US" sz="1600" baseline="-25000" dirty="0"/>
              <a:t>1</a:t>
            </a:r>
            <a:r>
              <a:rPr lang="en-US" sz="1600" dirty="0"/>
              <a:t>|)=poly(n)</a:t>
            </a:r>
          </a:p>
          <a:p>
            <a:r>
              <a:rPr lang="en-US" sz="1600" dirty="0"/>
              <a:t>log n’ = O(log n)</a:t>
            </a:r>
          </a:p>
        </p:txBody>
      </p:sp>
    </p:spTree>
    <p:extLst>
      <p:ext uri="{BB962C8B-B14F-4D97-AF65-F5344CB8AC3E}">
        <p14:creationId xmlns:p14="http://schemas.microsoft.com/office/powerpoint/2010/main" val="1255683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E0A96C80-CBEB-4986-B0BE-DD8C59A7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540461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3</a:t>
            </a:r>
          </a:p>
        </p:txBody>
      </p:sp>
      <p:cxnSp>
        <p:nvCxnSpPr>
          <p:cNvPr id="121" name="直接箭头连接符 61">
            <a:extLst>
              <a:ext uri="{FF2B5EF4-FFF2-40B4-BE49-F238E27FC236}">
                <a16:creationId xmlns:a16="http://schemas.microsoft.com/office/drawing/2014/main" id="{C16BC135-F74B-40F8-9183-D9D475A9E6D5}"/>
              </a:ext>
            </a:extLst>
          </p:cNvPr>
          <p:cNvCxnSpPr>
            <a:cxnSpLocks/>
          </p:cNvCxnSpPr>
          <p:nvPr/>
        </p:nvCxnSpPr>
        <p:spPr>
          <a:xfrm>
            <a:off x="4463050" y="587755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箭头连接符 69">
            <a:extLst>
              <a:ext uri="{FF2B5EF4-FFF2-40B4-BE49-F238E27FC236}">
                <a16:creationId xmlns:a16="http://schemas.microsoft.com/office/drawing/2014/main" id="{4D4BAA96-391B-4E1A-9F08-D050D780A020}"/>
              </a:ext>
            </a:extLst>
          </p:cNvPr>
          <p:cNvCxnSpPr>
            <a:cxnSpLocks/>
          </p:cNvCxnSpPr>
          <p:nvPr/>
        </p:nvCxnSpPr>
        <p:spPr>
          <a:xfrm flipV="1">
            <a:off x="2600325" y="507972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AAD0064-AC1F-4D3E-AB8F-E6B9918C61A0}"/>
              </a:ext>
            </a:extLst>
          </p:cNvPr>
          <p:cNvCxnSpPr>
            <a:cxnSpLocks/>
          </p:cNvCxnSpPr>
          <p:nvPr/>
        </p:nvCxnSpPr>
        <p:spPr>
          <a:xfrm>
            <a:off x="3622428" y="587755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5B826CD-6466-4033-A96A-105C58CD7B12}"/>
              </a:ext>
            </a:extLst>
          </p:cNvPr>
          <p:cNvCxnSpPr>
            <a:cxnSpLocks/>
          </p:cNvCxnSpPr>
          <p:nvPr/>
        </p:nvCxnSpPr>
        <p:spPr>
          <a:xfrm>
            <a:off x="3631953" y="574316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F1CF1A1-F0A8-47B6-90DD-C4ED048A089D}"/>
              </a:ext>
            </a:extLst>
          </p:cNvPr>
          <p:cNvCxnSpPr>
            <a:cxnSpLocks/>
          </p:cNvCxnSpPr>
          <p:nvPr/>
        </p:nvCxnSpPr>
        <p:spPr>
          <a:xfrm>
            <a:off x="4048125" y="475210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3757BE80-9BB2-4ADC-A5CA-D946A2074391}"/>
              </a:ext>
            </a:extLst>
          </p:cNvPr>
          <p:cNvCxnSpPr>
            <a:cxnSpLocks/>
          </p:cNvCxnSpPr>
          <p:nvPr/>
        </p:nvCxnSpPr>
        <p:spPr>
          <a:xfrm flipH="1" flipV="1">
            <a:off x="1939438" y="4755841"/>
            <a:ext cx="14049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4BE4CE94-612C-407C-A3BA-3A1CA092E15A}"/>
              </a:ext>
            </a:extLst>
          </p:cNvPr>
          <p:cNvSpPr txBox="1"/>
          <p:nvPr/>
        </p:nvSpPr>
        <p:spPr>
          <a:xfrm>
            <a:off x="6026395" y="4828403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5AAE7EE-B804-4497-965A-25EFE994405E}"/>
              </a:ext>
            </a:extLst>
          </p:cNvPr>
          <p:cNvCxnSpPr>
            <a:cxnSpLocks/>
          </p:cNvCxnSpPr>
          <p:nvPr/>
        </p:nvCxnSpPr>
        <p:spPr>
          <a:xfrm>
            <a:off x="2600325" y="529029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7D7842D-A8B4-4084-AF1A-8894A0D1931B}"/>
              </a:ext>
            </a:extLst>
          </p:cNvPr>
          <p:cNvSpPr/>
          <p:nvPr/>
        </p:nvSpPr>
        <p:spPr>
          <a:xfrm>
            <a:off x="1939438" y="484609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EA9239E-6EAB-44D1-A1D8-7BDD98D82D17}"/>
              </a:ext>
            </a:extLst>
          </p:cNvPr>
          <p:cNvSpPr txBox="1"/>
          <p:nvPr/>
        </p:nvSpPr>
        <p:spPr>
          <a:xfrm>
            <a:off x="3344338" y="458876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161848-95FF-4688-9A44-57C9A664676A}"/>
              </a:ext>
            </a:extLst>
          </p:cNvPr>
          <p:cNvSpPr/>
          <p:nvPr/>
        </p:nvSpPr>
        <p:spPr>
          <a:xfrm>
            <a:off x="1539472" y="6083561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00E1035-87FB-4C72-8F16-77EEB2C98741}"/>
              </a:ext>
            </a:extLst>
          </p:cNvPr>
          <p:cNvCxnSpPr>
            <a:cxnSpLocks/>
          </p:cNvCxnSpPr>
          <p:nvPr/>
        </p:nvCxnSpPr>
        <p:spPr>
          <a:xfrm flipH="1">
            <a:off x="3622429" y="529479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C22CC1C-AC82-4D09-94AF-EFDF32BD3D85}"/>
              </a:ext>
            </a:extLst>
          </p:cNvPr>
          <p:cNvSpPr txBox="1"/>
          <p:nvPr/>
        </p:nvSpPr>
        <p:spPr>
          <a:xfrm>
            <a:off x="832186" y="481268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CB724F6-7DE0-4F85-9290-CF333092D73C}"/>
              </a:ext>
            </a:extLst>
          </p:cNvPr>
          <p:cNvSpPr txBox="1"/>
          <p:nvPr/>
        </p:nvSpPr>
        <p:spPr>
          <a:xfrm>
            <a:off x="832186" y="600524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0DA1DDC-2FBC-43BD-9645-B3F634E5E944}"/>
              </a:ext>
            </a:extLst>
          </p:cNvPr>
          <p:cNvSpPr txBox="1"/>
          <p:nvPr/>
        </p:nvSpPr>
        <p:spPr>
          <a:xfrm>
            <a:off x="6699312" y="6060690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90770930-20F6-4ECC-BFE8-C5A44AE47618}"/>
              </a:ext>
            </a:extLst>
          </p:cNvPr>
          <p:cNvSpPr/>
          <p:nvPr/>
        </p:nvSpPr>
        <p:spPr>
          <a:xfrm>
            <a:off x="943223" y="531695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580C203-10C8-41D8-B07C-1226ED8F6022}"/>
              </a:ext>
            </a:extLst>
          </p:cNvPr>
          <p:cNvSpPr txBox="1"/>
          <p:nvPr/>
        </p:nvSpPr>
        <p:spPr>
          <a:xfrm>
            <a:off x="6252622" y="3164792"/>
            <a:ext cx="2615149" cy="5847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n’=|x</a:t>
            </a:r>
            <a:r>
              <a:rPr lang="en-US" sz="1600" baseline="-25000" dirty="0"/>
              <a:t>2</a:t>
            </a:r>
            <a:r>
              <a:rPr lang="en-US" sz="1600" dirty="0"/>
              <a:t>|=poly(|x</a:t>
            </a:r>
            <a:r>
              <a:rPr lang="en-US" sz="1600" baseline="-25000" dirty="0"/>
              <a:t>1</a:t>
            </a:r>
            <a:r>
              <a:rPr lang="en-US" sz="1600" dirty="0"/>
              <a:t>|)=poly(n)</a:t>
            </a:r>
          </a:p>
          <a:p>
            <a:r>
              <a:rPr lang="en-US" sz="1600" dirty="0"/>
              <a:t>log n’ = O(log n)</a:t>
            </a:r>
          </a:p>
        </p:txBody>
      </p:sp>
    </p:spTree>
    <p:extLst>
      <p:ext uri="{BB962C8B-B14F-4D97-AF65-F5344CB8AC3E}">
        <p14:creationId xmlns:p14="http://schemas.microsoft.com/office/powerpoint/2010/main" val="148759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E0A96C80-CBEB-4986-B0BE-DD8C59A7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540461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3</a:t>
            </a:r>
          </a:p>
        </p:txBody>
      </p:sp>
      <p:cxnSp>
        <p:nvCxnSpPr>
          <p:cNvPr id="121" name="直接箭头连接符 61">
            <a:extLst>
              <a:ext uri="{FF2B5EF4-FFF2-40B4-BE49-F238E27FC236}">
                <a16:creationId xmlns:a16="http://schemas.microsoft.com/office/drawing/2014/main" id="{C16BC135-F74B-40F8-9183-D9D475A9E6D5}"/>
              </a:ext>
            </a:extLst>
          </p:cNvPr>
          <p:cNvCxnSpPr>
            <a:cxnSpLocks/>
          </p:cNvCxnSpPr>
          <p:nvPr/>
        </p:nvCxnSpPr>
        <p:spPr>
          <a:xfrm>
            <a:off x="4463050" y="587755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箭头连接符 69">
            <a:extLst>
              <a:ext uri="{FF2B5EF4-FFF2-40B4-BE49-F238E27FC236}">
                <a16:creationId xmlns:a16="http://schemas.microsoft.com/office/drawing/2014/main" id="{4D4BAA96-391B-4E1A-9F08-D050D780A020}"/>
              </a:ext>
            </a:extLst>
          </p:cNvPr>
          <p:cNvCxnSpPr>
            <a:cxnSpLocks/>
          </p:cNvCxnSpPr>
          <p:nvPr/>
        </p:nvCxnSpPr>
        <p:spPr>
          <a:xfrm flipV="1">
            <a:off x="2600325" y="507972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AAD0064-AC1F-4D3E-AB8F-E6B9918C61A0}"/>
              </a:ext>
            </a:extLst>
          </p:cNvPr>
          <p:cNvCxnSpPr>
            <a:cxnSpLocks/>
          </p:cNvCxnSpPr>
          <p:nvPr/>
        </p:nvCxnSpPr>
        <p:spPr>
          <a:xfrm>
            <a:off x="3622428" y="587755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5B826CD-6466-4033-A96A-105C58CD7B12}"/>
              </a:ext>
            </a:extLst>
          </p:cNvPr>
          <p:cNvCxnSpPr>
            <a:cxnSpLocks/>
          </p:cNvCxnSpPr>
          <p:nvPr/>
        </p:nvCxnSpPr>
        <p:spPr>
          <a:xfrm>
            <a:off x="3631953" y="574316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F1CF1A1-F0A8-47B6-90DD-C4ED048A089D}"/>
              </a:ext>
            </a:extLst>
          </p:cNvPr>
          <p:cNvCxnSpPr>
            <a:cxnSpLocks/>
          </p:cNvCxnSpPr>
          <p:nvPr/>
        </p:nvCxnSpPr>
        <p:spPr>
          <a:xfrm>
            <a:off x="4048125" y="475210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3757BE80-9BB2-4ADC-A5CA-D946A2074391}"/>
              </a:ext>
            </a:extLst>
          </p:cNvPr>
          <p:cNvCxnSpPr>
            <a:cxnSpLocks/>
          </p:cNvCxnSpPr>
          <p:nvPr/>
        </p:nvCxnSpPr>
        <p:spPr>
          <a:xfrm flipH="1" flipV="1">
            <a:off x="1939438" y="4755841"/>
            <a:ext cx="14049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4BE4CE94-612C-407C-A3BA-3A1CA092E15A}"/>
              </a:ext>
            </a:extLst>
          </p:cNvPr>
          <p:cNvSpPr txBox="1"/>
          <p:nvPr/>
        </p:nvSpPr>
        <p:spPr>
          <a:xfrm>
            <a:off x="6026395" y="4828403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5AAE7EE-B804-4497-965A-25EFE994405E}"/>
              </a:ext>
            </a:extLst>
          </p:cNvPr>
          <p:cNvCxnSpPr>
            <a:cxnSpLocks/>
          </p:cNvCxnSpPr>
          <p:nvPr/>
        </p:nvCxnSpPr>
        <p:spPr>
          <a:xfrm>
            <a:off x="2600325" y="529029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7D7842D-A8B4-4084-AF1A-8894A0D1931B}"/>
              </a:ext>
            </a:extLst>
          </p:cNvPr>
          <p:cNvSpPr/>
          <p:nvPr/>
        </p:nvSpPr>
        <p:spPr>
          <a:xfrm>
            <a:off x="1939438" y="484609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EA9239E-6EAB-44D1-A1D8-7BDD98D82D17}"/>
              </a:ext>
            </a:extLst>
          </p:cNvPr>
          <p:cNvSpPr txBox="1"/>
          <p:nvPr/>
        </p:nvSpPr>
        <p:spPr>
          <a:xfrm>
            <a:off x="3344338" y="458876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C4B0EC7-F630-46CC-B975-53608E66AFB6}"/>
              </a:ext>
            </a:extLst>
          </p:cNvPr>
          <p:cNvSpPr/>
          <p:nvPr/>
        </p:nvSpPr>
        <p:spPr>
          <a:xfrm>
            <a:off x="4572000" y="5409153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161848-95FF-4688-9A44-57C9A664676A}"/>
              </a:ext>
            </a:extLst>
          </p:cNvPr>
          <p:cNvSpPr/>
          <p:nvPr/>
        </p:nvSpPr>
        <p:spPr>
          <a:xfrm>
            <a:off x="1539472" y="6083561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00E1035-87FB-4C72-8F16-77EEB2C98741}"/>
              </a:ext>
            </a:extLst>
          </p:cNvPr>
          <p:cNvCxnSpPr>
            <a:cxnSpLocks/>
          </p:cNvCxnSpPr>
          <p:nvPr/>
        </p:nvCxnSpPr>
        <p:spPr>
          <a:xfrm flipH="1">
            <a:off x="3622429" y="529479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BCB296EA-55BA-4493-888B-B2E04E3AB913}"/>
              </a:ext>
            </a:extLst>
          </p:cNvPr>
          <p:cNvSpPr txBox="1"/>
          <p:nvPr/>
        </p:nvSpPr>
        <p:spPr>
          <a:xfrm>
            <a:off x="4883952" y="5580881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8E681010-BB6C-4AC5-B18A-412AF7DC4338}"/>
              </a:ext>
            </a:extLst>
          </p:cNvPr>
          <p:cNvCxnSpPr>
            <a:cxnSpLocks/>
          </p:cNvCxnSpPr>
          <p:nvPr/>
        </p:nvCxnSpPr>
        <p:spPr>
          <a:xfrm>
            <a:off x="5603156" y="5709855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2BC53C0-0F9E-47A1-8506-A999952FA5BC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5701288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箭头连接符 61">
            <a:extLst>
              <a:ext uri="{FF2B5EF4-FFF2-40B4-BE49-F238E27FC236}">
                <a16:creationId xmlns:a16="http://schemas.microsoft.com/office/drawing/2014/main" id="{3F4E6ED0-C600-43DA-8E26-C0E8DD655FB4}"/>
              </a:ext>
            </a:extLst>
          </p:cNvPr>
          <p:cNvCxnSpPr>
            <a:cxnSpLocks/>
            <a:endCxn id="131" idx="1"/>
          </p:cNvCxnSpPr>
          <p:nvPr/>
        </p:nvCxnSpPr>
        <p:spPr>
          <a:xfrm flipV="1">
            <a:off x="3929263" y="5508798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C22CC1C-AC82-4D09-94AF-EFDF32BD3D85}"/>
              </a:ext>
            </a:extLst>
          </p:cNvPr>
          <p:cNvSpPr txBox="1"/>
          <p:nvPr/>
        </p:nvSpPr>
        <p:spPr>
          <a:xfrm>
            <a:off x="832186" y="481268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CB724F6-7DE0-4F85-9290-CF333092D73C}"/>
              </a:ext>
            </a:extLst>
          </p:cNvPr>
          <p:cNvSpPr txBox="1"/>
          <p:nvPr/>
        </p:nvSpPr>
        <p:spPr>
          <a:xfrm>
            <a:off x="832186" y="600524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0DA1DDC-2FBC-43BD-9645-B3F634E5E944}"/>
              </a:ext>
            </a:extLst>
          </p:cNvPr>
          <p:cNvSpPr txBox="1"/>
          <p:nvPr/>
        </p:nvSpPr>
        <p:spPr>
          <a:xfrm>
            <a:off x="6699312" y="6060690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90770930-20F6-4ECC-BFE8-C5A44AE47618}"/>
              </a:ext>
            </a:extLst>
          </p:cNvPr>
          <p:cNvSpPr/>
          <p:nvPr/>
        </p:nvSpPr>
        <p:spPr>
          <a:xfrm>
            <a:off x="943223" y="531695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2AF56A0-DEC8-43A7-B6FD-A42DB74823CD}"/>
              </a:ext>
            </a:extLst>
          </p:cNvPr>
          <p:cNvSpPr/>
          <p:nvPr/>
        </p:nvSpPr>
        <p:spPr>
          <a:xfrm>
            <a:off x="6026395" y="5409153"/>
            <a:ext cx="1190625" cy="1955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041BC36-A7D9-4505-9B71-C9DCF0D64616}"/>
              </a:ext>
            </a:extLst>
          </p:cNvPr>
          <p:cNvSpPr txBox="1"/>
          <p:nvPr/>
        </p:nvSpPr>
        <p:spPr>
          <a:xfrm>
            <a:off x="6252622" y="5580881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n)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0393EEC3-B2B3-40A5-A75A-A66FDE3B5603}"/>
              </a:ext>
            </a:extLst>
          </p:cNvPr>
          <p:cNvCxnSpPr>
            <a:cxnSpLocks/>
          </p:cNvCxnSpPr>
          <p:nvPr/>
        </p:nvCxnSpPr>
        <p:spPr>
          <a:xfrm flipV="1">
            <a:off x="6966111" y="5717877"/>
            <a:ext cx="24421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F994ACD-CE7C-4519-A45D-B5BB3ED93974}"/>
              </a:ext>
            </a:extLst>
          </p:cNvPr>
          <p:cNvCxnSpPr>
            <a:cxnSpLocks/>
            <a:stCxn id="151" idx="1"/>
          </p:cNvCxnSpPr>
          <p:nvPr/>
        </p:nvCxnSpPr>
        <p:spPr>
          <a:xfrm flipH="1" flipV="1">
            <a:off x="6026396" y="5709141"/>
            <a:ext cx="226226" cy="10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2580C203-10C8-41D8-B07C-1226ED8F6022}"/>
              </a:ext>
            </a:extLst>
          </p:cNvPr>
          <p:cNvSpPr txBox="1"/>
          <p:nvPr/>
        </p:nvSpPr>
        <p:spPr>
          <a:xfrm>
            <a:off x="6252622" y="3164792"/>
            <a:ext cx="2615149" cy="5847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n’=|x</a:t>
            </a:r>
            <a:r>
              <a:rPr lang="en-US" sz="1600" baseline="-25000" dirty="0"/>
              <a:t>2</a:t>
            </a:r>
            <a:r>
              <a:rPr lang="en-US" sz="1600" dirty="0"/>
              <a:t>|=poly(|x</a:t>
            </a:r>
            <a:r>
              <a:rPr lang="en-US" sz="1600" baseline="-25000" dirty="0"/>
              <a:t>1</a:t>
            </a:r>
            <a:r>
              <a:rPr lang="en-US" sz="1600" dirty="0"/>
              <a:t>|)=poly(n)</a:t>
            </a:r>
          </a:p>
          <a:p>
            <a:r>
              <a:rPr lang="en-US" sz="1600" dirty="0"/>
              <a:t>log n’ = O(log n)</a:t>
            </a:r>
          </a:p>
        </p:txBody>
      </p:sp>
    </p:spTree>
    <p:extLst>
      <p:ext uri="{BB962C8B-B14F-4D97-AF65-F5344CB8AC3E}">
        <p14:creationId xmlns:p14="http://schemas.microsoft.com/office/powerpoint/2010/main" val="310332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E0A96C80-CBEB-4986-B0BE-DD8C59A7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540461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3</a:t>
            </a:r>
          </a:p>
        </p:txBody>
      </p:sp>
      <p:cxnSp>
        <p:nvCxnSpPr>
          <p:cNvPr id="121" name="直接箭头连接符 61">
            <a:extLst>
              <a:ext uri="{FF2B5EF4-FFF2-40B4-BE49-F238E27FC236}">
                <a16:creationId xmlns:a16="http://schemas.microsoft.com/office/drawing/2014/main" id="{C16BC135-F74B-40F8-9183-D9D475A9E6D5}"/>
              </a:ext>
            </a:extLst>
          </p:cNvPr>
          <p:cNvCxnSpPr>
            <a:cxnSpLocks/>
          </p:cNvCxnSpPr>
          <p:nvPr/>
        </p:nvCxnSpPr>
        <p:spPr>
          <a:xfrm>
            <a:off x="4463050" y="587755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箭头连接符 69">
            <a:extLst>
              <a:ext uri="{FF2B5EF4-FFF2-40B4-BE49-F238E27FC236}">
                <a16:creationId xmlns:a16="http://schemas.microsoft.com/office/drawing/2014/main" id="{4D4BAA96-391B-4E1A-9F08-D050D780A020}"/>
              </a:ext>
            </a:extLst>
          </p:cNvPr>
          <p:cNvCxnSpPr>
            <a:cxnSpLocks/>
          </p:cNvCxnSpPr>
          <p:nvPr/>
        </p:nvCxnSpPr>
        <p:spPr>
          <a:xfrm flipV="1">
            <a:off x="2600325" y="507972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AAD0064-AC1F-4D3E-AB8F-E6B9918C61A0}"/>
              </a:ext>
            </a:extLst>
          </p:cNvPr>
          <p:cNvCxnSpPr>
            <a:cxnSpLocks/>
          </p:cNvCxnSpPr>
          <p:nvPr/>
        </p:nvCxnSpPr>
        <p:spPr>
          <a:xfrm>
            <a:off x="3622428" y="587755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5B826CD-6466-4033-A96A-105C58CD7B12}"/>
              </a:ext>
            </a:extLst>
          </p:cNvPr>
          <p:cNvCxnSpPr>
            <a:cxnSpLocks/>
          </p:cNvCxnSpPr>
          <p:nvPr/>
        </p:nvCxnSpPr>
        <p:spPr>
          <a:xfrm>
            <a:off x="3631953" y="574316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F1CF1A1-F0A8-47B6-90DD-C4ED048A089D}"/>
              </a:ext>
            </a:extLst>
          </p:cNvPr>
          <p:cNvCxnSpPr>
            <a:cxnSpLocks/>
          </p:cNvCxnSpPr>
          <p:nvPr/>
        </p:nvCxnSpPr>
        <p:spPr>
          <a:xfrm>
            <a:off x="4048125" y="475210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3757BE80-9BB2-4ADC-A5CA-D946A2074391}"/>
              </a:ext>
            </a:extLst>
          </p:cNvPr>
          <p:cNvCxnSpPr>
            <a:cxnSpLocks/>
          </p:cNvCxnSpPr>
          <p:nvPr/>
        </p:nvCxnSpPr>
        <p:spPr>
          <a:xfrm flipH="1" flipV="1">
            <a:off x="1939438" y="4755841"/>
            <a:ext cx="14049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4BE4CE94-612C-407C-A3BA-3A1CA092E15A}"/>
              </a:ext>
            </a:extLst>
          </p:cNvPr>
          <p:cNvSpPr txBox="1"/>
          <p:nvPr/>
        </p:nvSpPr>
        <p:spPr>
          <a:xfrm>
            <a:off x="6026395" y="4828403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5AAE7EE-B804-4497-965A-25EFE994405E}"/>
              </a:ext>
            </a:extLst>
          </p:cNvPr>
          <p:cNvCxnSpPr>
            <a:cxnSpLocks/>
          </p:cNvCxnSpPr>
          <p:nvPr/>
        </p:nvCxnSpPr>
        <p:spPr>
          <a:xfrm>
            <a:off x="2600325" y="529029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7D7842D-A8B4-4084-AF1A-8894A0D1931B}"/>
              </a:ext>
            </a:extLst>
          </p:cNvPr>
          <p:cNvSpPr/>
          <p:nvPr/>
        </p:nvSpPr>
        <p:spPr>
          <a:xfrm>
            <a:off x="1939438" y="484609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EA9239E-6EAB-44D1-A1D8-7BDD98D82D17}"/>
              </a:ext>
            </a:extLst>
          </p:cNvPr>
          <p:cNvSpPr txBox="1"/>
          <p:nvPr/>
        </p:nvSpPr>
        <p:spPr>
          <a:xfrm>
            <a:off x="3344338" y="458876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C4B0EC7-F630-46CC-B975-53608E66AFB6}"/>
              </a:ext>
            </a:extLst>
          </p:cNvPr>
          <p:cNvSpPr/>
          <p:nvPr/>
        </p:nvSpPr>
        <p:spPr>
          <a:xfrm>
            <a:off x="4572000" y="5409153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161848-95FF-4688-9A44-57C9A664676A}"/>
              </a:ext>
            </a:extLst>
          </p:cNvPr>
          <p:cNvSpPr/>
          <p:nvPr/>
        </p:nvSpPr>
        <p:spPr>
          <a:xfrm>
            <a:off x="1539472" y="6083561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00E1035-87FB-4C72-8F16-77EEB2C98741}"/>
              </a:ext>
            </a:extLst>
          </p:cNvPr>
          <p:cNvCxnSpPr>
            <a:cxnSpLocks/>
          </p:cNvCxnSpPr>
          <p:nvPr/>
        </p:nvCxnSpPr>
        <p:spPr>
          <a:xfrm flipH="1">
            <a:off x="3622429" y="529479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BCB296EA-55BA-4493-888B-B2E04E3AB913}"/>
              </a:ext>
            </a:extLst>
          </p:cNvPr>
          <p:cNvSpPr txBox="1"/>
          <p:nvPr/>
        </p:nvSpPr>
        <p:spPr>
          <a:xfrm>
            <a:off x="4883952" y="5580881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8E681010-BB6C-4AC5-B18A-412AF7DC4338}"/>
              </a:ext>
            </a:extLst>
          </p:cNvPr>
          <p:cNvCxnSpPr>
            <a:cxnSpLocks/>
          </p:cNvCxnSpPr>
          <p:nvPr/>
        </p:nvCxnSpPr>
        <p:spPr>
          <a:xfrm>
            <a:off x="5603156" y="5709855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2BC53C0-0F9E-47A1-8506-A999952FA5BC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5701288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箭头连接符 61">
            <a:extLst>
              <a:ext uri="{FF2B5EF4-FFF2-40B4-BE49-F238E27FC236}">
                <a16:creationId xmlns:a16="http://schemas.microsoft.com/office/drawing/2014/main" id="{3F4E6ED0-C600-43DA-8E26-C0E8DD655FB4}"/>
              </a:ext>
            </a:extLst>
          </p:cNvPr>
          <p:cNvCxnSpPr>
            <a:cxnSpLocks/>
            <a:endCxn id="131" idx="1"/>
          </p:cNvCxnSpPr>
          <p:nvPr/>
        </p:nvCxnSpPr>
        <p:spPr>
          <a:xfrm flipV="1">
            <a:off x="3929263" y="5508798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C22CC1C-AC82-4D09-94AF-EFDF32BD3D85}"/>
              </a:ext>
            </a:extLst>
          </p:cNvPr>
          <p:cNvSpPr txBox="1"/>
          <p:nvPr/>
        </p:nvSpPr>
        <p:spPr>
          <a:xfrm>
            <a:off x="832186" y="481268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CB724F6-7DE0-4F85-9290-CF333092D73C}"/>
              </a:ext>
            </a:extLst>
          </p:cNvPr>
          <p:cNvSpPr txBox="1"/>
          <p:nvPr/>
        </p:nvSpPr>
        <p:spPr>
          <a:xfrm>
            <a:off x="832186" y="600524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0DA1DDC-2FBC-43BD-9645-B3F634E5E944}"/>
              </a:ext>
            </a:extLst>
          </p:cNvPr>
          <p:cNvSpPr txBox="1"/>
          <p:nvPr/>
        </p:nvSpPr>
        <p:spPr>
          <a:xfrm>
            <a:off x="6699312" y="6060690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90770930-20F6-4ECC-BFE8-C5A44AE47618}"/>
              </a:ext>
            </a:extLst>
          </p:cNvPr>
          <p:cNvSpPr/>
          <p:nvPr/>
        </p:nvSpPr>
        <p:spPr>
          <a:xfrm>
            <a:off x="943223" y="531695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2AF56A0-DEC8-43A7-B6FD-A42DB74823CD}"/>
              </a:ext>
            </a:extLst>
          </p:cNvPr>
          <p:cNvSpPr/>
          <p:nvPr/>
        </p:nvSpPr>
        <p:spPr>
          <a:xfrm>
            <a:off x="6026395" y="5409153"/>
            <a:ext cx="1190625" cy="1955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041BC36-A7D9-4505-9B71-C9DCF0D64616}"/>
              </a:ext>
            </a:extLst>
          </p:cNvPr>
          <p:cNvSpPr txBox="1"/>
          <p:nvPr/>
        </p:nvSpPr>
        <p:spPr>
          <a:xfrm>
            <a:off x="6252622" y="5580881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n)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0393EEC3-B2B3-40A5-A75A-A66FDE3B5603}"/>
              </a:ext>
            </a:extLst>
          </p:cNvPr>
          <p:cNvCxnSpPr>
            <a:cxnSpLocks/>
          </p:cNvCxnSpPr>
          <p:nvPr/>
        </p:nvCxnSpPr>
        <p:spPr>
          <a:xfrm flipV="1">
            <a:off x="6966111" y="5717877"/>
            <a:ext cx="24421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F994ACD-CE7C-4519-A45D-B5BB3ED93974}"/>
              </a:ext>
            </a:extLst>
          </p:cNvPr>
          <p:cNvCxnSpPr>
            <a:cxnSpLocks/>
            <a:stCxn id="151" idx="1"/>
          </p:cNvCxnSpPr>
          <p:nvPr/>
        </p:nvCxnSpPr>
        <p:spPr>
          <a:xfrm flipH="1" flipV="1">
            <a:off x="6026396" y="5709141"/>
            <a:ext cx="226226" cy="10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EDC2C33C-7D84-4E1B-B6F2-0E03D3F102C6}"/>
              </a:ext>
            </a:extLst>
          </p:cNvPr>
          <p:cNvSpPr txBox="1"/>
          <p:nvPr/>
        </p:nvSpPr>
        <p:spPr>
          <a:xfrm>
            <a:off x="2466026" y="3285615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</a:t>
            </a:r>
            <a:r>
              <a:rPr lang="en-US" sz="12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519D319-B032-4A75-A2C1-4EDE51422239}"/>
              </a:ext>
            </a:extLst>
          </p:cNvPr>
          <p:cNvSpPr/>
          <p:nvPr/>
        </p:nvSpPr>
        <p:spPr>
          <a:xfrm>
            <a:off x="7242583" y="5409153"/>
            <a:ext cx="675429" cy="1955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04B6B6B-2616-450B-B58C-B41319F9B077}"/>
              </a:ext>
            </a:extLst>
          </p:cNvPr>
          <p:cNvSpPr txBox="1"/>
          <p:nvPr/>
        </p:nvSpPr>
        <p:spPr>
          <a:xfrm>
            <a:off x="7446092" y="5369018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</a:t>
            </a:r>
            <a:r>
              <a:rPr lang="en-US" sz="12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580C203-10C8-41D8-B07C-1226ED8F6022}"/>
              </a:ext>
            </a:extLst>
          </p:cNvPr>
          <p:cNvSpPr txBox="1"/>
          <p:nvPr/>
        </p:nvSpPr>
        <p:spPr>
          <a:xfrm>
            <a:off x="6252622" y="3164792"/>
            <a:ext cx="2615149" cy="5847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n’=|x</a:t>
            </a:r>
            <a:r>
              <a:rPr lang="en-US" sz="1600" baseline="-25000" dirty="0"/>
              <a:t>2</a:t>
            </a:r>
            <a:r>
              <a:rPr lang="en-US" sz="1600" dirty="0"/>
              <a:t>|=poly(|x</a:t>
            </a:r>
            <a:r>
              <a:rPr lang="en-US" sz="1600" baseline="-25000" dirty="0"/>
              <a:t>1</a:t>
            </a:r>
            <a:r>
              <a:rPr lang="en-US" sz="1600" dirty="0"/>
              <a:t>|)=poly(n)</a:t>
            </a:r>
          </a:p>
          <a:p>
            <a:r>
              <a:rPr lang="en-US" sz="1600" dirty="0"/>
              <a:t>log n’ = O(log n)</a:t>
            </a:r>
          </a:p>
        </p:txBody>
      </p:sp>
    </p:spTree>
    <p:extLst>
      <p:ext uri="{BB962C8B-B14F-4D97-AF65-F5344CB8AC3E}">
        <p14:creationId xmlns:p14="http://schemas.microsoft.com/office/powerpoint/2010/main" val="1554412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3" y="66572"/>
            <a:ext cx="6964872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8C68626-9083-4553-B29F-F3D2F362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155588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1</a:t>
            </a:r>
          </a:p>
        </p:txBody>
      </p:sp>
      <p:cxnSp>
        <p:nvCxnSpPr>
          <p:cNvPr id="9" name="直接箭头连接符 61">
            <a:extLst>
              <a:ext uri="{FF2B5EF4-FFF2-40B4-BE49-F238E27FC236}">
                <a16:creationId xmlns:a16="http://schemas.microsoft.com/office/drawing/2014/main" id="{E77E1168-CD93-4A2C-82E2-C10BA1453BC2}"/>
              </a:ext>
            </a:extLst>
          </p:cNvPr>
          <p:cNvCxnSpPr>
            <a:cxnSpLocks/>
          </p:cNvCxnSpPr>
          <p:nvPr/>
        </p:nvCxnSpPr>
        <p:spPr>
          <a:xfrm>
            <a:off x="4463050" y="202882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69">
            <a:extLst>
              <a:ext uri="{FF2B5EF4-FFF2-40B4-BE49-F238E27FC236}">
                <a16:creationId xmlns:a16="http://schemas.microsoft.com/office/drawing/2014/main" id="{0597F225-C0B6-454C-B63D-C3DBBFB3C7B2}"/>
              </a:ext>
            </a:extLst>
          </p:cNvPr>
          <p:cNvCxnSpPr>
            <a:cxnSpLocks/>
          </p:cNvCxnSpPr>
          <p:nvPr/>
        </p:nvCxnSpPr>
        <p:spPr>
          <a:xfrm flipV="1">
            <a:off x="2600325" y="123099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D9DA2-5258-48A3-BA31-26B32B6CBBCE}"/>
              </a:ext>
            </a:extLst>
          </p:cNvPr>
          <p:cNvCxnSpPr>
            <a:cxnSpLocks/>
          </p:cNvCxnSpPr>
          <p:nvPr/>
        </p:nvCxnSpPr>
        <p:spPr>
          <a:xfrm>
            <a:off x="3622428" y="202882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01CA4F-A8E0-4FA3-A9AB-ED36AC26BE64}"/>
              </a:ext>
            </a:extLst>
          </p:cNvPr>
          <p:cNvCxnSpPr>
            <a:cxnSpLocks/>
          </p:cNvCxnSpPr>
          <p:nvPr/>
        </p:nvCxnSpPr>
        <p:spPr>
          <a:xfrm>
            <a:off x="3631953" y="189443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A6A57B-3A24-4BDC-B88E-D911A55D6BA9}"/>
              </a:ext>
            </a:extLst>
          </p:cNvPr>
          <p:cNvCxnSpPr>
            <a:cxnSpLocks/>
          </p:cNvCxnSpPr>
          <p:nvPr/>
        </p:nvCxnSpPr>
        <p:spPr>
          <a:xfrm>
            <a:off x="4048125" y="90337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D0293-D6B7-42E2-A3AE-EA4173791DE4}"/>
              </a:ext>
            </a:extLst>
          </p:cNvPr>
          <p:cNvCxnSpPr>
            <a:cxnSpLocks/>
          </p:cNvCxnSpPr>
          <p:nvPr/>
        </p:nvCxnSpPr>
        <p:spPr>
          <a:xfrm flipH="1">
            <a:off x="1939438" y="907111"/>
            <a:ext cx="1404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C62-6EC6-48D2-B622-A39BB08C3D17}"/>
              </a:ext>
            </a:extLst>
          </p:cNvPr>
          <p:cNvSpPr txBox="1"/>
          <p:nvPr/>
        </p:nvSpPr>
        <p:spPr>
          <a:xfrm>
            <a:off x="5324844" y="976271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0C6007-BE67-40A6-8226-37D0CB788DFA}"/>
              </a:ext>
            </a:extLst>
          </p:cNvPr>
          <p:cNvCxnSpPr>
            <a:cxnSpLocks/>
          </p:cNvCxnSpPr>
          <p:nvPr/>
        </p:nvCxnSpPr>
        <p:spPr>
          <a:xfrm>
            <a:off x="2600325" y="144156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11BB9-19EA-4C39-A00D-3845827BEF3D}"/>
              </a:ext>
            </a:extLst>
          </p:cNvPr>
          <p:cNvSpPr/>
          <p:nvPr/>
        </p:nvSpPr>
        <p:spPr>
          <a:xfrm>
            <a:off x="1939438" y="99736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EC99F-E0B1-4954-8CA3-EB8223750E58}"/>
              </a:ext>
            </a:extLst>
          </p:cNvPr>
          <p:cNvSpPr txBox="1"/>
          <p:nvPr/>
        </p:nvSpPr>
        <p:spPr>
          <a:xfrm>
            <a:off x="3344338" y="74003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527DEC-6E85-4062-A148-DE6EF64B0C8D}"/>
              </a:ext>
            </a:extLst>
          </p:cNvPr>
          <p:cNvSpPr/>
          <p:nvPr/>
        </p:nvSpPr>
        <p:spPr>
          <a:xfrm>
            <a:off x="1539472" y="2234831"/>
            <a:ext cx="4461361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556DAB-6B9B-460B-85FC-165A151D5A47}"/>
              </a:ext>
            </a:extLst>
          </p:cNvPr>
          <p:cNvCxnSpPr>
            <a:cxnSpLocks/>
          </p:cNvCxnSpPr>
          <p:nvPr/>
        </p:nvCxnSpPr>
        <p:spPr>
          <a:xfrm flipH="1">
            <a:off x="3622429" y="144606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F71E16-7378-4BC5-AE2F-416EE7F9D84F}"/>
              </a:ext>
            </a:extLst>
          </p:cNvPr>
          <p:cNvGrpSpPr/>
          <p:nvPr/>
        </p:nvGrpSpPr>
        <p:grpSpPr>
          <a:xfrm>
            <a:off x="4572000" y="1560423"/>
            <a:ext cx="1190625" cy="448727"/>
            <a:chOff x="4572000" y="1560423"/>
            <a:chExt cx="1190625" cy="44872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F7BF78-53E6-4329-9134-52CE337BD5E3}"/>
                </a:ext>
              </a:extLst>
            </p:cNvPr>
            <p:cNvSpPr/>
            <p:nvPr/>
          </p:nvSpPr>
          <p:spPr>
            <a:xfrm>
              <a:off x="4572000" y="1560423"/>
              <a:ext cx="1190625" cy="19552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aseline="-25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3362C1-2E04-4337-8283-0924FBB9AB0D}"/>
                </a:ext>
              </a:extLst>
            </p:cNvPr>
            <p:cNvSpPr txBox="1"/>
            <p:nvPr/>
          </p:nvSpPr>
          <p:spPr>
            <a:xfrm>
              <a:off x="4798227" y="1732151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O(log n)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0742094-8AD6-4185-8D6E-416BF5467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1716" y="1869147"/>
              <a:ext cx="24421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78F8A28-C724-42A4-9215-60F32964EFDB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4572001" y="1860411"/>
              <a:ext cx="226226" cy="10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箭头连接符 61">
            <a:extLst>
              <a:ext uri="{FF2B5EF4-FFF2-40B4-BE49-F238E27FC236}">
                <a16:creationId xmlns:a16="http://schemas.microsoft.com/office/drawing/2014/main" id="{049FFDC3-0263-4756-8900-A8E91BE92E68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3929263" y="1658187"/>
            <a:ext cx="642737" cy="30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DC660C-8163-4F79-BC87-B5245C3879EB}"/>
              </a:ext>
            </a:extLst>
          </p:cNvPr>
          <p:cNvSpPr txBox="1"/>
          <p:nvPr/>
        </p:nvSpPr>
        <p:spPr>
          <a:xfrm>
            <a:off x="832186" y="96395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3E73C-3275-4D3D-82CF-20FB9108BFD7}"/>
              </a:ext>
            </a:extLst>
          </p:cNvPr>
          <p:cNvSpPr txBox="1"/>
          <p:nvPr/>
        </p:nvSpPr>
        <p:spPr>
          <a:xfrm>
            <a:off x="832186" y="215651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FB0840-D687-4BB8-9341-BF283D54A58C}"/>
              </a:ext>
            </a:extLst>
          </p:cNvPr>
          <p:cNvSpPr txBox="1"/>
          <p:nvPr/>
        </p:nvSpPr>
        <p:spPr>
          <a:xfrm>
            <a:off x="6107580" y="217296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DB13771-627D-4C74-8EB4-409DE33987FB}"/>
              </a:ext>
            </a:extLst>
          </p:cNvPr>
          <p:cNvSpPr/>
          <p:nvPr/>
        </p:nvSpPr>
        <p:spPr>
          <a:xfrm>
            <a:off x="943223" y="146822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2DE798A6-781B-4E20-A7A0-B603B88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3434700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2</a:t>
            </a:r>
          </a:p>
        </p:txBody>
      </p:sp>
      <p:cxnSp>
        <p:nvCxnSpPr>
          <p:cNvPr id="93" name="直接箭头连接符 61">
            <a:extLst>
              <a:ext uri="{FF2B5EF4-FFF2-40B4-BE49-F238E27FC236}">
                <a16:creationId xmlns:a16="http://schemas.microsoft.com/office/drawing/2014/main" id="{8AC736E8-7505-466A-87B8-2E6F5EBBC801}"/>
              </a:ext>
            </a:extLst>
          </p:cNvPr>
          <p:cNvCxnSpPr>
            <a:cxnSpLocks/>
          </p:cNvCxnSpPr>
          <p:nvPr/>
        </p:nvCxnSpPr>
        <p:spPr>
          <a:xfrm>
            <a:off x="4463050" y="3907642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69">
            <a:extLst>
              <a:ext uri="{FF2B5EF4-FFF2-40B4-BE49-F238E27FC236}">
                <a16:creationId xmlns:a16="http://schemas.microsoft.com/office/drawing/2014/main" id="{7E02C429-F5DC-4E8E-8C0B-C6EBCB4A6937}"/>
              </a:ext>
            </a:extLst>
          </p:cNvPr>
          <p:cNvCxnSpPr>
            <a:cxnSpLocks/>
          </p:cNvCxnSpPr>
          <p:nvPr/>
        </p:nvCxnSpPr>
        <p:spPr>
          <a:xfrm flipV="1">
            <a:off x="2600325" y="3109816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C5B5D7B-A773-4C20-B39F-035718224D5C}"/>
              </a:ext>
            </a:extLst>
          </p:cNvPr>
          <p:cNvCxnSpPr>
            <a:cxnSpLocks/>
          </p:cNvCxnSpPr>
          <p:nvPr/>
        </p:nvCxnSpPr>
        <p:spPr>
          <a:xfrm>
            <a:off x="3622428" y="3907642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E79DB31-BE68-4C1F-A5DD-9E7D7A089723}"/>
              </a:ext>
            </a:extLst>
          </p:cNvPr>
          <p:cNvCxnSpPr>
            <a:cxnSpLocks/>
          </p:cNvCxnSpPr>
          <p:nvPr/>
        </p:nvCxnSpPr>
        <p:spPr>
          <a:xfrm>
            <a:off x="3631953" y="3773254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83824D-840D-426D-B9BC-F8DFB3D19634}"/>
              </a:ext>
            </a:extLst>
          </p:cNvPr>
          <p:cNvCxnSpPr>
            <a:cxnSpLocks/>
          </p:cNvCxnSpPr>
          <p:nvPr/>
        </p:nvCxnSpPr>
        <p:spPr>
          <a:xfrm>
            <a:off x="4048125" y="2782189"/>
            <a:ext cx="1885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198BD56-A246-4C1B-8E8B-F068D29E006D}"/>
              </a:ext>
            </a:extLst>
          </p:cNvPr>
          <p:cNvCxnSpPr>
            <a:cxnSpLocks/>
          </p:cNvCxnSpPr>
          <p:nvPr/>
        </p:nvCxnSpPr>
        <p:spPr>
          <a:xfrm flipH="1" flipV="1">
            <a:off x="1539472" y="2782189"/>
            <a:ext cx="1804866" cy="37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1335DC9-49EF-4124-AD12-ACC2538B5AA2}"/>
              </a:ext>
            </a:extLst>
          </p:cNvPr>
          <p:cNvSpPr txBox="1"/>
          <p:nvPr/>
        </p:nvSpPr>
        <p:spPr>
          <a:xfrm>
            <a:off x="6026395" y="2858490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AF1DC34-38D9-4ECD-8F55-DF230EDB6081}"/>
              </a:ext>
            </a:extLst>
          </p:cNvPr>
          <p:cNvCxnSpPr>
            <a:cxnSpLocks/>
          </p:cNvCxnSpPr>
          <p:nvPr/>
        </p:nvCxnSpPr>
        <p:spPr>
          <a:xfrm>
            <a:off x="2600325" y="3320383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DC0995-BCFC-4133-A865-A8FF63893243}"/>
              </a:ext>
            </a:extLst>
          </p:cNvPr>
          <p:cNvSpPr/>
          <p:nvPr/>
        </p:nvSpPr>
        <p:spPr>
          <a:xfrm>
            <a:off x="1539472" y="2876186"/>
            <a:ext cx="4461360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DD60E2-B13D-468A-94C5-95B263191C97}"/>
              </a:ext>
            </a:extLst>
          </p:cNvPr>
          <p:cNvSpPr txBox="1"/>
          <p:nvPr/>
        </p:nvSpPr>
        <p:spPr>
          <a:xfrm>
            <a:off x="3344338" y="2618853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n’ = |x</a:t>
            </a:r>
            <a:r>
              <a:rPr lang="en-US" sz="1200" baseline="-25000" dirty="0"/>
              <a:t>2</a:t>
            </a:r>
            <a:r>
              <a:rPr lang="en-US" sz="1200" dirty="0"/>
              <a:t>|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3DE60D-1C33-4D24-BF4C-289C1D1953CB}"/>
              </a:ext>
            </a:extLst>
          </p:cNvPr>
          <p:cNvSpPr/>
          <p:nvPr/>
        </p:nvSpPr>
        <p:spPr>
          <a:xfrm>
            <a:off x="4572000" y="3439240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1B02F1-82EF-4F97-B48C-61E4E442C263}"/>
              </a:ext>
            </a:extLst>
          </p:cNvPr>
          <p:cNvSpPr/>
          <p:nvPr/>
        </p:nvSpPr>
        <p:spPr>
          <a:xfrm>
            <a:off x="1539472" y="4113648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FB3F7D3-6344-488D-8453-93D0566FE8FF}"/>
              </a:ext>
            </a:extLst>
          </p:cNvPr>
          <p:cNvCxnSpPr>
            <a:cxnSpLocks/>
          </p:cNvCxnSpPr>
          <p:nvPr/>
        </p:nvCxnSpPr>
        <p:spPr>
          <a:xfrm flipH="1">
            <a:off x="3622429" y="3324884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105BDBF3-0B1A-4769-98F3-EA2814EEF2A2}"/>
              </a:ext>
            </a:extLst>
          </p:cNvPr>
          <p:cNvSpPr txBox="1"/>
          <p:nvPr/>
        </p:nvSpPr>
        <p:spPr>
          <a:xfrm>
            <a:off x="4883952" y="3610968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5E1AFF5-F26E-445F-AB7E-5347ACD6B0F8}"/>
              </a:ext>
            </a:extLst>
          </p:cNvPr>
          <p:cNvCxnSpPr>
            <a:cxnSpLocks/>
          </p:cNvCxnSpPr>
          <p:nvPr/>
        </p:nvCxnSpPr>
        <p:spPr>
          <a:xfrm>
            <a:off x="5603156" y="3739942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E978761-BCF8-43B2-9CA1-47F85D7E64CD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3731375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61">
            <a:extLst>
              <a:ext uri="{FF2B5EF4-FFF2-40B4-BE49-F238E27FC236}">
                <a16:creationId xmlns:a16="http://schemas.microsoft.com/office/drawing/2014/main" id="{4EC6CB4B-523D-437C-8D8B-D6AC3E397012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3929263" y="3538885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BF6B57C-BD98-48B8-BF43-7374EA51C706}"/>
              </a:ext>
            </a:extLst>
          </p:cNvPr>
          <p:cNvSpPr txBox="1"/>
          <p:nvPr/>
        </p:nvSpPr>
        <p:spPr>
          <a:xfrm>
            <a:off x="832186" y="2842773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3C38F88-0A47-46B6-9404-277278E2D1E4}"/>
              </a:ext>
            </a:extLst>
          </p:cNvPr>
          <p:cNvSpPr txBox="1"/>
          <p:nvPr/>
        </p:nvSpPr>
        <p:spPr>
          <a:xfrm>
            <a:off x="832186" y="4035328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C40FC5-912F-4598-9C9F-D7C3D0CDB3C1}"/>
              </a:ext>
            </a:extLst>
          </p:cNvPr>
          <p:cNvSpPr txBox="1"/>
          <p:nvPr/>
        </p:nvSpPr>
        <p:spPr>
          <a:xfrm>
            <a:off x="6699312" y="4090777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7AB1E4AC-9352-4D6C-8D5B-0BD1AE8AF9E9}"/>
              </a:ext>
            </a:extLst>
          </p:cNvPr>
          <p:cNvSpPr/>
          <p:nvPr/>
        </p:nvSpPr>
        <p:spPr>
          <a:xfrm>
            <a:off x="943223" y="3347046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E0A96C80-CBEB-4986-B0BE-DD8C59A7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624" y="5404613"/>
            <a:ext cx="626806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>
                <a:latin typeface="Comic Sans MS" charset="0"/>
              </a:rPr>
              <a:t>M</a:t>
            </a:r>
            <a:r>
              <a:rPr lang="en-US" altLang="en-US" sz="1600" baseline="-25000" dirty="0">
                <a:latin typeface="Comic Sans MS" charset="0"/>
              </a:rPr>
              <a:t>3</a:t>
            </a:r>
          </a:p>
        </p:txBody>
      </p:sp>
      <p:cxnSp>
        <p:nvCxnSpPr>
          <p:cNvPr id="121" name="直接箭头连接符 61">
            <a:extLst>
              <a:ext uri="{FF2B5EF4-FFF2-40B4-BE49-F238E27FC236}">
                <a16:creationId xmlns:a16="http://schemas.microsoft.com/office/drawing/2014/main" id="{C16BC135-F74B-40F8-9183-D9D475A9E6D5}"/>
              </a:ext>
            </a:extLst>
          </p:cNvPr>
          <p:cNvCxnSpPr>
            <a:cxnSpLocks/>
          </p:cNvCxnSpPr>
          <p:nvPr/>
        </p:nvCxnSpPr>
        <p:spPr>
          <a:xfrm>
            <a:off x="4463050" y="5877555"/>
            <a:ext cx="0" cy="206006"/>
          </a:xfrm>
          <a:prstGeom prst="straightConnector1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箭头连接符 69">
            <a:extLst>
              <a:ext uri="{FF2B5EF4-FFF2-40B4-BE49-F238E27FC236}">
                <a16:creationId xmlns:a16="http://schemas.microsoft.com/office/drawing/2014/main" id="{4D4BAA96-391B-4E1A-9F08-D050D780A020}"/>
              </a:ext>
            </a:extLst>
          </p:cNvPr>
          <p:cNvCxnSpPr>
            <a:cxnSpLocks/>
          </p:cNvCxnSpPr>
          <p:nvPr/>
        </p:nvCxnSpPr>
        <p:spPr>
          <a:xfrm flipV="1">
            <a:off x="2600325" y="5079729"/>
            <a:ext cx="0" cy="21056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AAD0064-AC1F-4D3E-AB8F-E6B9918C61A0}"/>
              </a:ext>
            </a:extLst>
          </p:cNvPr>
          <p:cNvCxnSpPr>
            <a:cxnSpLocks/>
          </p:cNvCxnSpPr>
          <p:nvPr/>
        </p:nvCxnSpPr>
        <p:spPr>
          <a:xfrm>
            <a:off x="3622428" y="5877555"/>
            <a:ext cx="850147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5B826CD-6466-4033-A96A-105C58CD7B12}"/>
              </a:ext>
            </a:extLst>
          </p:cNvPr>
          <p:cNvCxnSpPr>
            <a:cxnSpLocks/>
          </p:cNvCxnSpPr>
          <p:nvPr/>
        </p:nvCxnSpPr>
        <p:spPr>
          <a:xfrm>
            <a:off x="3631953" y="5743167"/>
            <a:ext cx="0" cy="134388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F1CF1A1-F0A8-47B6-90DD-C4ED048A089D}"/>
              </a:ext>
            </a:extLst>
          </p:cNvPr>
          <p:cNvCxnSpPr>
            <a:cxnSpLocks/>
          </p:cNvCxnSpPr>
          <p:nvPr/>
        </p:nvCxnSpPr>
        <p:spPr>
          <a:xfrm>
            <a:off x="4048125" y="4752102"/>
            <a:ext cx="1257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3757BE80-9BB2-4ADC-A5CA-D946A2074391}"/>
              </a:ext>
            </a:extLst>
          </p:cNvPr>
          <p:cNvCxnSpPr>
            <a:cxnSpLocks/>
          </p:cNvCxnSpPr>
          <p:nvPr/>
        </p:nvCxnSpPr>
        <p:spPr>
          <a:xfrm flipH="1" flipV="1">
            <a:off x="1939438" y="4755841"/>
            <a:ext cx="14049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4BE4CE94-612C-407C-A3BA-3A1CA092E15A}"/>
              </a:ext>
            </a:extLst>
          </p:cNvPr>
          <p:cNvSpPr txBox="1"/>
          <p:nvPr/>
        </p:nvSpPr>
        <p:spPr>
          <a:xfrm>
            <a:off x="6026395" y="4828403"/>
            <a:ext cx="1674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input tape (read only)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5AAE7EE-B804-4497-965A-25EFE994405E}"/>
              </a:ext>
            </a:extLst>
          </p:cNvPr>
          <p:cNvCxnSpPr>
            <a:cxnSpLocks/>
          </p:cNvCxnSpPr>
          <p:nvPr/>
        </p:nvCxnSpPr>
        <p:spPr>
          <a:xfrm>
            <a:off x="2600325" y="5290296"/>
            <a:ext cx="1031628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7D7842D-A8B4-4084-AF1A-8894A0D1931B}"/>
              </a:ext>
            </a:extLst>
          </p:cNvPr>
          <p:cNvSpPr/>
          <p:nvPr/>
        </p:nvSpPr>
        <p:spPr>
          <a:xfrm>
            <a:off x="1939438" y="4846099"/>
            <a:ext cx="3365981" cy="241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x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EA9239E-6EAB-44D1-A1D8-7BDD98D82D17}"/>
              </a:ext>
            </a:extLst>
          </p:cNvPr>
          <p:cNvSpPr txBox="1"/>
          <p:nvPr/>
        </p:nvSpPr>
        <p:spPr>
          <a:xfrm>
            <a:off x="3344338" y="4588766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 = |x</a:t>
            </a:r>
            <a:r>
              <a:rPr lang="en-US" sz="1200" baseline="-25000" dirty="0"/>
              <a:t>1</a:t>
            </a:r>
            <a:r>
              <a:rPr lang="en-US" sz="1200" dirty="0"/>
              <a:t>|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C4B0EC7-F630-46CC-B975-53608E66AFB6}"/>
              </a:ext>
            </a:extLst>
          </p:cNvPr>
          <p:cNvSpPr/>
          <p:nvPr/>
        </p:nvSpPr>
        <p:spPr>
          <a:xfrm>
            <a:off x="4572000" y="5409153"/>
            <a:ext cx="1428832" cy="19929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161848-95FF-4688-9A44-57C9A664676A}"/>
              </a:ext>
            </a:extLst>
          </p:cNvPr>
          <p:cNvSpPr/>
          <p:nvPr/>
        </p:nvSpPr>
        <p:spPr>
          <a:xfrm>
            <a:off x="1539472" y="6083561"/>
            <a:ext cx="5159828" cy="231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</a:t>
            </a:r>
            <a:r>
              <a:rPr lang="en-US" sz="1600" baseline="-25000" dirty="0"/>
              <a:t>3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00E1035-87FB-4C72-8F16-77EEB2C98741}"/>
              </a:ext>
            </a:extLst>
          </p:cNvPr>
          <p:cNvCxnSpPr>
            <a:cxnSpLocks/>
          </p:cNvCxnSpPr>
          <p:nvPr/>
        </p:nvCxnSpPr>
        <p:spPr>
          <a:xfrm flipH="1">
            <a:off x="3622429" y="5294797"/>
            <a:ext cx="9524" cy="109816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BCB296EA-55BA-4493-888B-B2E04E3AB913}"/>
              </a:ext>
            </a:extLst>
          </p:cNvPr>
          <p:cNvSpPr txBox="1"/>
          <p:nvPr/>
        </p:nvSpPr>
        <p:spPr>
          <a:xfrm>
            <a:off x="4883952" y="5580881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n’)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8E681010-BB6C-4AC5-B18A-412AF7DC4338}"/>
              </a:ext>
            </a:extLst>
          </p:cNvPr>
          <p:cNvCxnSpPr>
            <a:cxnSpLocks/>
          </p:cNvCxnSpPr>
          <p:nvPr/>
        </p:nvCxnSpPr>
        <p:spPr>
          <a:xfrm>
            <a:off x="5603156" y="5709855"/>
            <a:ext cx="3976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2BC53C0-0F9E-47A1-8506-A999952FA5BC}"/>
              </a:ext>
            </a:extLst>
          </p:cNvPr>
          <p:cNvCxnSpPr>
            <a:cxnSpLocks/>
          </p:cNvCxnSpPr>
          <p:nvPr/>
        </p:nvCxnSpPr>
        <p:spPr>
          <a:xfrm flipH="1" flipV="1">
            <a:off x="4563517" y="5701288"/>
            <a:ext cx="38711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箭头连接符 61">
            <a:extLst>
              <a:ext uri="{FF2B5EF4-FFF2-40B4-BE49-F238E27FC236}">
                <a16:creationId xmlns:a16="http://schemas.microsoft.com/office/drawing/2014/main" id="{3F4E6ED0-C600-43DA-8E26-C0E8DD655FB4}"/>
              </a:ext>
            </a:extLst>
          </p:cNvPr>
          <p:cNvCxnSpPr>
            <a:cxnSpLocks/>
            <a:endCxn id="131" idx="1"/>
          </p:cNvCxnSpPr>
          <p:nvPr/>
        </p:nvCxnSpPr>
        <p:spPr>
          <a:xfrm flipV="1">
            <a:off x="3929263" y="5508798"/>
            <a:ext cx="642737" cy="1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C22CC1C-AC82-4D09-94AF-EFDF32BD3D85}"/>
              </a:ext>
            </a:extLst>
          </p:cNvPr>
          <p:cNvSpPr txBox="1"/>
          <p:nvPr/>
        </p:nvSpPr>
        <p:spPr>
          <a:xfrm>
            <a:off x="832186" y="481268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CB724F6-7DE0-4F85-9290-CF333092D73C}"/>
              </a:ext>
            </a:extLst>
          </p:cNvPr>
          <p:cNvSpPr txBox="1"/>
          <p:nvPr/>
        </p:nvSpPr>
        <p:spPr>
          <a:xfrm>
            <a:off x="832186" y="6005241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  <a:r>
              <a:rPr lang="en-US" sz="1600" baseline="-25000" dirty="0"/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0DA1DDC-2FBC-43BD-9645-B3F634E5E944}"/>
              </a:ext>
            </a:extLst>
          </p:cNvPr>
          <p:cNvSpPr txBox="1"/>
          <p:nvPr/>
        </p:nvSpPr>
        <p:spPr>
          <a:xfrm>
            <a:off x="6699312" y="6060690"/>
            <a:ext cx="181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output tape (write only)</a:t>
            </a:r>
          </a:p>
        </p:txBody>
      </p:sp>
      <p:sp>
        <p:nvSpPr>
          <p:cNvPr id="141" name="Arrow: Down 140">
            <a:extLst>
              <a:ext uri="{FF2B5EF4-FFF2-40B4-BE49-F238E27FC236}">
                <a16:creationId xmlns:a16="http://schemas.microsoft.com/office/drawing/2014/main" id="{90770930-20F6-4ECC-BFE8-C5A44AE47618}"/>
              </a:ext>
            </a:extLst>
          </p:cNvPr>
          <p:cNvSpPr/>
          <p:nvPr/>
        </p:nvSpPr>
        <p:spPr>
          <a:xfrm>
            <a:off x="943223" y="5316959"/>
            <a:ext cx="114300" cy="52784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2AF56A0-DEC8-43A7-B6FD-A42DB74823CD}"/>
              </a:ext>
            </a:extLst>
          </p:cNvPr>
          <p:cNvSpPr/>
          <p:nvPr/>
        </p:nvSpPr>
        <p:spPr>
          <a:xfrm>
            <a:off x="6026395" y="5409153"/>
            <a:ext cx="1190625" cy="1955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041BC36-A7D9-4505-9B71-C9DCF0D64616}"/>
              </a:ext>
            </a:extLst>
          </p:cNvPr>
          <p:cNvSpPr txBox="1"/>
          <p:nvPr/>
        </p:nvSpPr>
        <p:spPr>
          <a:xfrm>
            <a:off x="6252622" y="5580881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n)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0393EEC3-B2B3-40A5-A75A-A66FDE3B5603}"/>
              </a:ext>
            </a:extLst>
          </p:cNvPr>
          <p:cNvCxnSpPr>
            <a:cxnSpLocks/>
          </p:cNvCxnSpPr>
          <p:nvPr/>
        </p:nvCxnSpPr>
        <p:spPr>
          <a:xfrm flipV="1">
            <a:off x="6966111" y="5717877"/>
            <a:ext cx="24421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F994ACD-CE7C-4519-A45D-B5BB3ED93974}"/>
              </a:ext>
            </a:extLst>
          </p:cNvPr>
          <p:cNvCxnSpPr>
            <a:cxnSpLocks/>
            <a:stCxn id="151" idx="1"/>
          </p:cNvCxnSpPr>
          <p:nvPr/>
        </p:nvCxnSpPr>
        <p:spPr>
          <a:xfrm flipH="1" flipV="1">
            <a:off x="6026396" y="5709141"/>
            <a:ext cx="226226" cy="10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EDC2C33C-7D84-4E1B-B6F2-0E03D3F102C6}"/>
              </a:ext>
            </a:extLst>
          </p:cNvPr>
          <p:cNvSpPr txBox="1"/>
          <p:nvPr/>
        </p:nvSpPr>
        <p:spPr>
          <a:xfrm>
            <a:off x="2466026" y="3285615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</a:t>
            </a:r>
            <a:r>
              <a:rPr lang="en-US" sz="12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519D319-B032-4A75-A2C1-4EDE51422239}"/>
              </a:ext>
            </a:extLst>
          </p:cNvPr>
          <p:cNvSpPr/>
          <p:nvPr/>
        </p:nvSpPr>
        <p:spPr>
          <a:xfrm>
            <a:off x="7242583" y="5409153"/>
            <a:ext cx="675429" cy="1955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04B6B6B-2616-450B-B58C-B41319F9B077}"/>
              </a:ext>
            </a:extLst>
          </p:cNvPr>
          <p:cNvSpPr txBox="1"/>
          <p:nvPr/>
        </p:nvSpPr>
        <p:spPr>
          <a:xfrm>
            <a:off x="7446092" y="5369018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</a:t>
            </a:r>
            <a:r>
              <a:rPr lang="en-US" sz="12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E5A139F-10FC-4748-97D7-F9940A3B5699}"/>
              </a:ext>
            </a:extLst>
          </p:cNvPr>
          <p:cNvSpPr txBox="1"/>
          <p:nvPr/>
        </p:nvSpPr>
        <p:spPr>
          <a:xfrm>
            <a:off x="6214030" y="1432108"/>
            <a:ext cx="2295714" cy="255454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600" baseline="-25000" dirty="0"/>
              <a:t>3</a:t>
            </a:r>
            <a:r>
              <a:rPr lang="en-US" sz="1600" dirty="0"/>
              <a:t> simulates M</a:t>
            </a:r>
            <a:r>
              <a:rPr lang="en-US" sz="1600" baseline="-25000" dirty="0"/>
              <a:t>2</a:t>
            </a:r>
            <a:r>
              <a:rPr lang="en-US" sz="1600" dirty="0"/>
              <a:t>, and remembers the input head position H</a:t>
            </a:r>
            <a:r>
              <a:rPr lang="en-US" sz="1600" baseline="-25000" dirty="0"/>
              <a:t>2</a:t>
            </a:r>
            <a:r>
              <a:rPr lang="en-US" sz="1600" dirty="0"/>
              <a:t> of M</a:t>
            </a:r>
            <a:r>
              <a:rPr lang="en-US" sz="1600" baseline="-25000" dirty="0"/>
              <a:t>2</a:t>
            </a:r>
            <a:r>
              <a:rPr lang="en-US" sz="1600" dirty="0"/>
              <a:t>.</a:t>
            </a:r>
          </a:p>
          <a:p>
            <a:r>
              <a:rPr lang="en-US" sz="1600" dirty="0"/>
              <a:t>Whenever M</a:t>
            </a:r>
            <a:r>
              <a:rPr lang="en-US" sz="1600" baseline="-25000" dirty="0"/>
              <a:t>2</a:t>
            </a:r>
            <a:r>
              <a:rPr lang="en-US" sz="1600" dirty="0"/>
              <a:t> needs to read the symbol under H</a:t>
            </a:r>
            <a:r>
              <a:rPr lang="en-US" sz="1600" baseline="-25000" dirty="0"/>
              <a:t>2</a:t>
            </a:r>
            <a:r>
              <a:rPr lang="en-US" sz="1600" dirty="0"/>
              <a:t>, M</a:t>
            </a:r>
            <a:r>
              <a:rPr lang="en-US" sz="1600" baseline="-25000" dirty="0"/>
              <a:t>3</a:t>
            </a:r>
            <a:r>
              <a:rPr lang="en-US" sz="1600" dirty="0"/>
              <a:t> simulates the entire computation of M</a:t>
            </a:r>
            <a:r>
              <a:rPr lang="en-US" sz="1600" baseline="-25000" dirty="0"/>
              <a:t>1</a:t>
            </a:r>
            <a:r>
              <a:rPr lang="en-US" sz="1600" dirty="0"/>
              <a:t> on input x</a:t>
            </a:r>
            <a:r>
              <a:rPr lang="en-US" sz="1600" baseline="-25000" dirty="0"/>
              <a:t>1</a:t>
            </a:r>
            <a:r>
              <a:rPr lang="en-US" sz="1600" dirty="0"/>
              <a:t> to find out the H</a:t>
            </a:r>
            <a:r>
              <a:rPr lang="en-US" sz="1600" baseline="-25000" dirty="0"/>
              <a:t>2</a:t>
            </a:r>
            <a:r>
              <a:rPr lang="en-US" sz="1600" dirty="0"/>
              <a:t>-th symbol in the output of M</a:t>
            </a:r>
            <a:r>
              <a:rPr lang="en-US" sz="1600" baseline="-25000" dirty="0"/>
              <a:t>1</a:t>
            </a:r>
            <a:r>
              <a:rPr lang="en-US" sz="1600" dirty="0"/>
              <a:t> on x</a:t>
            </a:r>
            <a:r>
              <a:rPr lang="en-US" sz="1600" baseline="-25000" dirty="0"/>
              <a:t>1</a:t>
            </a:r>
            <a:r>
              <a:rPr lang="en-US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9828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B2254-BA37-422A-B36B-446C3FAC6936}"/>
              </a:ext>
            </a:extLst>
          </p:cNvPr>
          <p:cNvSpPr txBox="1">
            <a:spLocks/>
          </p:cNvSpPr>
          <p:nvPr/>
        </p:nvSpPr>
        <p:spPr bwMode="auto">
          <a:xfrm>
            <a:off x="726281" y="4283178"/>
            <a:ext cx="7691438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7849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B2254-BA37-422A-B36B-446C3FAC6936}"/>
              </a:ext>
            </a:extLst>
          </p:cNvPr>
          <p:cNvSpPr txBox="1">
            <a:spLocks/>
          </p:cNvSpPr>
          <p:nvPr/>
        </p:nvSpPr>
        <p:spPr bwMode="auto">
          <a:xfrm>
            <a:off x="726281" y="4283178"/>
            <a:ext cx="7691438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10704-6A75-4D38-93C4-E001F28AB7FF}"/>
              </a:ext>
            </a:extLst>
          </p:cNvPr>
          <p:cNvSpPr txBox="1">
            <a:spLocks/>
          </p:cNvSpPr>
          <p:nvPr/>
        </p:nvSpPr>
        <p:spPr bwMode="auto">
          <a:xfrm>
            <a:off x="726281" y="4768953"/>
            <a:ext cx="7874794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1 </a:t>
            </a:r>
            <a:r>
              <a:rPr lang="en-US" sz="2400" kern="0" dirty="0"/>
              <a:t>is P-hard, then Q</a:t>
            </a:r>
            <a:r>
              <a:rPr lang="en-US" sz="2400" kern="0" baseline="-25000" dirty="0"/>
              <a:t>2</a:t>
            </a:r>
            <a:r>
              <a:rPr lang="en-US" sz="2400" kern="0" dirty="0"/>
              <a:t> is P-hard.</a:t>
            </a:r>
          </a:p>
        </p:txBody>
      </p:sp>
    </p:spTree>
    <p:extLst>
      <p:ext uri="{BB962C8B-B14F-4D97-AF65-F5344CB8AC3E}">
        <p14:creationId xmlns:p14="http://schemas.microsoft.com/office/powerpoint/2010/main" val="3070428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B2254-BA37-422A-B36B-446C3FAC6936}"/>
              </a:ext>
            </a:extLst>
          </p:cNvPr>
          <p:cNvSpPr txBox="1">
            <a:spLocks/>
          </p:cNvSpPr>
          <p:nvPr/>
        </p:nvSpPr>
        <p:spPr bwMode="auto">
          <a:xfrm>
            <a:off x="726281" y="4283178"/>
            <a:ext cx="7691438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10704-6A75-4D38-93C4-E001F28AB7FF}"/>
              </a:ext>
            </a:extLst>
          </p:cNvPr>
          <p:cNvSpPr txBox="1">
            <a:spLocks/>
          </p:cNvSpPr>
          <p:nvPr/>
        </p:nvSpPr>
        <p:spPr bwMode="auto">
          <a:xfrm>
            <a:off x="726281" y="4768953"/>
            <a:ext cx="7874794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1 </a:t>
            </a:r>
            <a:r>
              <a:rPr lang="en-US" sz="2400" kern="0" dirty="0"/>
              <a:t>is P-hard, then Q</a:t>
            </a:r>
            <a:r>
              <a:rPr lang="en-US" sz="2400" kern="0" baseline="-25000" dirty="0"/>
              <a:t>2</a:t>
            </a:r>
            <a:r>
              <a:rPr lang="en-US" sz="2400" kern="0" dirty="0"/>
              <a:t> is P-hard.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BECA78-C112-441B-81E9-3316FA694851}"/>
              </a:ext>
            </a:extLst>
          </p:cNvPr>
          <p:cNvSpPr txBox="1">
            <a:spLocks/>
          </p:cNvSpPr>
          <p:nvPr/>
        </p:nvSpPr>
        <p:spPr bwMode="auto">
          <a:xfrm>
            <a:off x="726281" y="5280231"/>
            <a:ext cx="7691438" cy="48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The following problem is P-complete: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6887FE-E8D1-4F6A-8952-8DD19AC3369C}"/>
              </a:ext>
            </a:extLst>
          </p:cNvPr>
          <p:cNvSpPr txBox="1">
            <a:spLocks/>
          </p:cNvSpPr>
          <p:nvPr/>
        </p:nvSpPr>
        <p:spPr bwMode="auto">
          <a:xfrm>
            <a:off x="1012036" y="5769078"/>
            <a:ext cx="6788940" cy="3780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C000"/>
                </a:solidFill>
              </a:rPr>
              <a:t>Circuit-Value.</a:t>
            </a:r>
            <a:r>
              <a:rPr lang="en-US" sz="1800" kern="0" dirty="0"/>
              <a:t> Given a circuit C and an input x</a:t>
            </a:r>
            <a:r>
              <a:rPr lang="en-US" sz="1800" kern="0" baseline="-25000" dirty="0"/>
              <a:t>0</a:t>
            </a:r>
            <a:r>
              <a:rPr lang="en-US" sz="1800" kern="0" dirty="0"/>
              <a:t> to C, is C(x</a:t>
            </a:r>
            <a:r>
              <a:rPr lang="en-US" sz="1800" kern="0" baseline="-25000" dirty="0"/>
              <a:t>0</a:t>
            </a:r>
            <a:r>
              <a:rPr lang="en-US" sz="1800" kern="0" dirty="0"/>
              <a:t>) = 1? </a:t>
            </a:r>
          </a:p>
        </p:txBody>
      </p:sp>
    </p:spTree>
    <p:extLst>
      <p:ext uri="{BB962C8B-B14F-4D97-AF65-F5344CB8AC3E}">
        <p14:creationId xmlns:p14="http://schemas.microsoft.com/office/powerpoint/2010/main" val="1581362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B2254-BA37-422A-B36B-446C3FAC6936}"/>
              </a:ext>
            </a:extLst>
          </p:cNvPr>
          <p:cNvSpPr txBox="1">
            <a:spLocks/>
          </p:cNvSpPr>
          <p:nvPr/>
        </p:nvSpPr>
        <p:spPr bwMode="auto">
          <a:xfrm>
            <a:off x="726281" y="4283178"/>
            <a:ext cx="7691438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2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, then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3</a:t>
            </a:r>
            <a:r>
              <a:rPr lang="en-US" sz="2400" kern="0" dirty="0"/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F10704-6A75-4D38-93C4-E001F28AB7FF}"/>
              </a:ext>
            </a:extLst>
          </p:cNvPr>
          <p:cNvSpPr txBox="1">
            <a:spLocks/>
          </p:cNvSpPr>
          <p:nvPr/>
        </p:nvSpPr>
        <p:spPr bwMode="auto">
          <a:xfrm>
            <a:off x="726281" y="4768953"/>
            <a:ext cx="7874794" cy="5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If Q</a:t>
            </a:r>
            <a:r>
              <a:rPr lang="en-US" sz="2400" kern="0" baseline="-25000" dirty="0"/>
              <a:t>1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</a:t>
            </a:r>
            <a:r>
              <a:rPr lang="en-US" sz="2400" kern="0" baseline="-25000" dirty="0"/>
              <a:t>2</a:t>
            </a:r>
            <a:r>
              <a:rPr lang="en-US" sz="2400" kern="0" dirty="0"/>
              <a:t> and Q</a:t>
            </a:r>
            <a:r>
              <a:rPr lang="en-US" sz="2400" kern="0" baseline="-25000" dirty="0"/>
              <a:t>1 </a:t>
            </a:r>
            <a:r>
              <a:rPr lang="en-US" sz="2400" kern="0" dirty="0"/>
              <a:t>is P-hard, then Q</a:t>
            </a:r>
            <a:r>
              <a:rPr lang="en-US" sz="2400" kern="0" baseline="-25000" dirty="0"/>
              <a:t>2</a:t>
            </a:r>
            <a:r>
              <a:rPr lang="en-US" sz="2400" kern="0" dirty="0"/>
              <a:t> is P-hard.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BECA78-C112-441B-81E9-3316FA694851}"/>
              </a:ext>
            </a:extLst>
          </p:cNvPr>
          <p:cNvSpPr txBox="1">
            <a:spLocks/>
          </p:cNvSpPr>
          <p:nvPr/>
        </p:nvSpPr>
        <p:spPr bwMode="auto">
          <a:xfrm>
            <a:off x="726281" y="5280231"/>
            <a:ext cx="7691438" cy="48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Theorem.</a:t>
            </a:r>
            <a:r>
              <a:rPr lang="en-US" sz="2400" kern="0" dirty="0"/>
              <a:t> The following problem is P-complete: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6887FE-E8D1-4F6A-8952-8DD19AC3369C}"/>
              </a:ext>
            </a:extLst>
          </p:cNvPr>
          <p:cNvSpPr txBox="1">
            <a:spLocks/>
          </p:cNvSpPr>
          <p:nvPr/>
        </p:nvSpPr>
        <p:spPr bwMode="auto">
          <a:xfrm>
            <a:off x="1012036" y="5769078"/>
            <a:ext cx="6788940" cy="3780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C000"/>
                </a:solidFill>
              </a:rPr>
              <a:t>Circuit-Value.</a:t>
            </a:r>
            <a:r>
              <a:rPr lang="en-US" sz="1800" kern="0" dirty="0"/>
              <a:t> Given a circuit C and an input x</a:t>
            </a:r>
            <a:r>
              <a:rPr lang="en-US" sz="1800" kern="0" baseline="-25000" dirty="0"/>
              <a:t>0</a:t>
            </a:r>
            <a:r>
              <a:rPr lang="en-US" sz="1800" kern="0" dirty="0"/>
              <a:t> to C, is C(x</a:t>
            </a:r>
            <a:r>
              <a:rPr lang="en-US" sz="1800" kern="0" baseline="-25000" dirty="0"/>
              <a:t>0</a:t>
            </a:r>
            <a:r>
              <a:rPr lang="en-US" sz="1800" kern="0" dirty="0"/>
              <a:t>) = 1?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7B2A30-FEE5-4A04-9CE8-3F541B39E15D}"/>
              </a:ext>
            </a:extLst>
          </p:cNvPr>
          <p:cNvSpPr txBox="1">
            <a:spLocks/>
          </p:cNvSpPr>
          <p:nvPr/>
        </p:nvSpPr>
        <p:spPr bwMode="auto">
          <a:xfrm>
            <a:off x="773906" y="6224088"/>
            <a:ext cx="7589044" cy="48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We will give a detailed proof later for the last theorem.</a:t>
            </a:r>
          </a:p>
        </p:txBody>
      </p:sp>
    </p:spTree>
    <p:extLst>
      <p:ext uri="{BB962C8B-B14F-4D97-AF65-F5344CB8AC3E}">
        <p14:creationId xmlns:p14="http://schemas.microsoft.com/office/powerpoint/2010/main" val="1955422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A02D6DB-A5E4-4836-9D16-D23DC0C7FF3F}"/>
              </a:ext>
            </a:extLst>
          </p:cNvPr>
          <p:cNvSpPr txBox="1">
            <a:spLocks/>
          </p:cNvSpPr>
          <p:nvPr/>
        </p:nvSpPr>
        <p:spPr bwMode="auto">
          <a:xfrm>
            <a:off x="726281" y="4434696"/>
            <a:ext cx="7350919" cy="10326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R. </a:t>
            </a:r>
            <a:r>
              <a:rPr lang="en-US" sz="1800" kern="0" dirty="0" err="1"/>
              <a:t>Greenlaw</a:t>
            </a:r>
            <a:r>
              <a:rPr lang="en-US" sz="1800" kern="0" dirty="0"/>
              <a:t>, J. Hoover, and R. Walter (1995).</a:t>
            </a:r>
          </a:p>
          <a:p>
            <a:pPr marL="0" indent="0">
              <a:buNone/>
            </a:pPr>
            <a:r>
              <a:rPr lang="en-US" sz="1800" i="1" kern="0" dirty="0"/>
              <a:t>Limits to Parallel Computation: P-completeness Theory</a:t>
            </a:r>
            <a:r>
              <a:rPr lang="en-US" sz="1800" kern="0" dirty="0"/>
              <a:t>.</a:t>
            </a:r>
          </a:p>
          <a:p>
            <a:pPr marL="0" indent="0">
              <a:buNone/>
            </a:pPr>
            <a:r>
              <a:rPr lang="en-US" sz="1800" kern="0" dirty="0"/>
              <a:t>Oxford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3389259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Space-bounded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/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L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P?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8E86B9-4503-478C-845B-476CA5D03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163" y="1108340"/>
                <a:ext cx="2148369" cy="523220"/>
              </a:xfrm>
              <a:prstGeom prst="rect">
                <a:avLst/>
              </a:prstGeom>
              <a:blipFill>
                <a:blip r:embed="rId3"/>
                <a:stretch>
                  <a:fillRect t="-12500" b="-284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731132"/>
            <a:ext cx="7691438" cy="122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Definition.</a:t>
            </a:r>
            <a:r>
              <a:rPr lang="en-US" sz="1800" kern="0" dirty="0"/>
              <a:t> A decision problem Q</a:t>
            </a:r>
            <a:r>
              <a:rPr lang="en-US" sz="1800" kern="0" baseline="-25000" dirty="0"/>
              <a:t>1</a:t>
            </a:r>
            <a:r>
              <a:rPr lang="en-US" sz="1800" kern="0" dirty="0"/>
              <a:t> is </a:t>
            </a:r>
            <a:r>
              <a:rPr lang="en-US" sz="1800" kern="0" dirty="0">
                <a:solidFill>
                  <a:srgbClr val="33CC33"/>
                </a:solidFill>
              </a:rPr>
              <a:t>log-space reducible to </a:t>
            </a:r>
            <a:r>
              <a:rPr lang="en-US" sz="1800" kern="0" dirty="0"/>
              <a:t>a decision problem Q</a:t>
            </a:r>
            <a:r>
              <a:rPr lang="en-US" sz="1800" kern="0" baseline="-25000" dirty="0"/>
              <a:t>2</a:t>
            </a:r>
            <a:r>
              <a:rPr lang="en-US" sz="1800" kern="0" dirty="0"/>
              <a:t> (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1 </a:t>
            </a:r>
            <a:r>
              <a:rPr lang="en-US" sz="1800" kern="0" dirty="0">
                <a:solidFill>
                  <a:srgbClr val="FF0000"/>
                </a:solidFill>
              </a:rPr>
              <a:t>≤</a:t>
            </a:r>
            <a:r>
              <a:rPr lang="en-US" sz="1800" kern="0" baseline="-25000" dirty="0">
                <a:solidFill>
                  <a:srgbClr val="FF0000"/>
                </a:solidFill>
              </a:rPr>
              <a:t>L </a:t>
            </a:r>
            <a:r>
              <a:rPr lang="en-US" sz="1800" kern="0" dirty="0">
                <a:solidFill>
                  <a:srgbClr val="FF0000"/>
                </a:solidFill>
              </a:rPr>
              <a:t>Q</a:t>
            </a:r>
            <a:r>
              <a:rPr lang="en-US" sz="1800" kern="0" baseline="-25000" dirty="0">
                <a:solidFill>
                  <a:srgbClr val="FF0000"/>
                </a:solidFill>
              </a:rPr>
              <a:t>2</a:t>
            </a:r>
            <a:r>
              <a:rPr lang="en-US" sz="1800" kern="0" dirty="0"/>
              <a:t>) if there is a (det.) O(log n)-space algorithm </a:t>
            </a:r>
            <a:r>
              <a:rPr lang="en-US" sz="1800" kern="0" dirty="0">
                <a:solidFill>
                  <a:srgbClr val="FF0000"/>
                </a:solidFill>
              </a:rPr>
              <a:t>R</a:t>
            </a:r>
            <a:r>
              <a:rPr lang="en-US" sz="1800" kern="0" dirty="0"/>
              <a:t> that on an instance x</a:t>
            </a:r>
            <a:r>
              <a:rPr lang="en-US" sz="1800" kern="0" baseline="-25000" dirty="0"/>
              <a:t>1</a:t>
            </a:r>
            <a:r>
              <a:rPr lang="en-US" sz="1800" kern="0" dirty="0"/>
              <a:t> of Q</a:t>
            </a:r>
            <a:r>
              <a:rPr lang="en-US" sz="1800" kern="0" baseline="-25000" dirty="0"/>
              <a:t>1</a:t>
            </a:r>
            <a:r>
              <a:rPr lang="en-US" sz="1800" kern="0" dirty="0"/>
              <a:t> produces an instance x</a:t>
            </a:r>
            <a:r>
              <a:rPr lang="en-US" sz="1800" kern="0" baseline="-25000" dirty="0"/>
              <a:t>2</a:t>
            </a:r>
            <a:r>
              <a:rPr lang="en-US" sz="1800" kern="0" dirty="0"/>
              <a:t> of Q</a:t>
            </a:r>
            <a:r>
              <a:rPr lang="en-US" sz="1800" kern="0" baseline="-25000" dirty="0"/>
              <a:t>2</a:t>
            </a:r>
            <a:r>
              <a:rPr lang="en-US" sz="1800" kern="0" dirty="0"/>
              <a:t> such that x</a:t>
            </a:r>
            <a:r>
              <a:rPr lang="en-US" sz="1800" kern="0" baseline="-25000" dirty="0"/>
              <a:t>1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1</a:t>
            </a:r>
            <a:r>
              <a:rPr lang="en-US" sz="1800" kern="0" dirty="0"/>
              <a:t> if and only if x</a:t>
            </a:r>
            <a:r>
              <a:rPr lang="en-US" sz="1800" kern="0" baseline="-25000" dirty="0"/>
              <a:t>2</a:t>
            </a:r>
            <a:r>
              <a:rPr lang="en-US" sz="1800" kern="0" dirty="0"/>
              <a:t> is a YES-instance for Q</a:t>
            </a:r>
            <a:r>
              <a:rPr lang="en-US" sz="1800" kern="0" baseline="-25000" dirty="0"/>
              <a:t>2</a:t>
            </a:r>
            <a:r>
              <a:rPr lang="en-US" sz="1800" kern="0" dirty="0"/>
              <a:t>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4E38CE9-68C6-415D-A393-0331327A179E}"/>
              </a:ext>
            </a:extLst>
          </p:cNvPr>
          <p:cNvSpPr txBox="1">
            <a:spLocks/>
          </p:cNvSpPr>
          <p:nvPr/>
        </p:nvSpPr>
        <p:spPr bwMode="auto">
          <a:xfrm>
            <a:off x="726281" y="2950005"/>
            <a:ext cx="7350919" cy="12216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problem Q is </a:t>
            </a:r>
            <a:r>
              <a:rPr lang="en-US" sz="2400" kern="0" dirty="0">
                <a:solidFill>
                  <a:srgbClr val="FF0000"/>
                </a:solidFill>
              </a:rPr>
              <a:t>P-hard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for every problem Q’ in P, Q’</a:t>
            </a:r>
            <a:r>
              <a:rPr lang="en-US" sz="2400" kern="0" baseline="-25000" dirty="0"/>
              <a:t> </a:t>
            </a:r>
            <a:r>
              <a:rPr lang="en-US" sz="2400" kern="0" dirty="0"/>
              <a:t>≤</a:t>
            </a:r>
            <a:r>
              <a:rPr lang="en-US" sz="2400" kern="0" baseline="-25000" dirty="0"/>
              <a:t>L </a:t>
            </a:r>
            <a:r>
              <a:rPr lang="en-US" sz="2400" kern="0" dirty="0"/>
              <a:t>Q. </a:t>
            </a:r>
          </a:p>
          <a:p>
            <a:pPr marL="0" indent="0">
              <a:buNone/>
            </a:pPr>
            <a:r>
              <a:rPr lang="en-US" sz="2400" kern="0" dirty="0"/>
              <a:t>Q is </a:t>
            </a:r>
            <a:r>
              <a:rPr lang="en-US" sz="2400" kern="0" dirty="0">
                <a:solidFill>
                  <a:srgbClr val="FF0000"/>
                </a:solidFill>
              </a:rPr>
              <a:t>P-complete</a:t>
            </a:r>
            <a:r>
              <a:rPr lang="en-US" sz="2400" kern="0" dirty="0"/>
              <a:t> (under </a:t>
            </a:r>
            <a:r>
              <a:rPr lang="en-US" sz="2400" kern="0" dirty="0">
                <a:solidFill>
                  <a:srgbClr val="FF0000"/>
                </a:solidFill>
              </a:rPr>
              <a:t>≤</a:t>
            </a:r>
            <a:r>
              <a:rPr lang="en-US" sz="2400" kern="0" baseline="-25000" dirty="0">
                <a:solidFill>
                  <a:srgbClr val="FF0000"/>
                </a:solidFill>
              </a:rPr>
              <a:t>L</a:t>
            </a:r>
            <a:r>
              <a:rPr lang="en-US" sz="2400" kern="0" dirty="0"/>
              <a:t>) if Q is in P and is P-hard.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8D5D22F-EA4A-47F1-82EC-FBE1900F7202}"/>
              </a:ext>
            </a:extLst>
          </p:cNvPr>
          <p:cNvSpPr txBox="1">
            <a:spLocks/>
          </p:cNvSpPr>
          <p:nvPr/>
        </p:nvSpPr>
        <p:spPr bwMode="auto">
          <a:xfrm>
            <a:off x="750103" y="5746360"/>
            <a:ext cx="7339008" cy="75921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Thus, if we believe </a:t>
            </a:r>
            <a:r>
              <a:rPr lang="en-US" sz="2000" kern="0" dirty="0">
                <a:solidFill>
                  <a:srgbClr val="FF0000"/>
                </a:solidFill>
              </a:rPr>
              <a:t>L ≠ P</a:t>
            </a:r>
            <a:r>
              <a:rPr lang="en-US" sz="2000" kern="0" dirty="0"/>
              <a:t>, then P-hard problems, including the </a:t>
            </a:r>
            <a:r>
              <a:rPr lang="en-US" sz="2000" kern="0" dirty="0">
                <a:solidFill>
                  <a:srgbClr val="FFC000"/>
                </a:solidFill>
              </a:rPr>
              <a:t>Circuit-Value</a:t>
            </a:r>
            <a:r>
              <a:rPr lang="en-US" sz="2000" kern="0" dirty="0"/>
              <a:t> problem, cannot be solved in O(log n) space.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A02D6DB-A5E4-4836-9D16-D23DC0C7FF3F}"/>
              </a:ext>
            </a:extLst>
          </p:cNvPr>
          <p:cNvSpPr txBox="1">
            <a:spLocks/>
          </p:cNvSpPr>
          <p:nvPr/>
        </p:nvSpPr>
        <p:spPr bwMode="auto">
          <a:xfrm>
            <a:off x="726281" y="4434696"/>
            <a:ext cx="7350919" cy="10326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R. </a:t>
            </a:r>
            <a:r>
              <a:rPr lang="en-US" sz="1800" kern="0" dirty="0" err="1"/>
              <a:t>Greenlaw</a:t>
            </a:r>
            <a:r>
              <a:rPr lang="en-US" sz="1800" kern="0" dirty="0"/>
              <a:t>, J. Hoover, and R. Walter (1995).</a:t>
            </a:r>
          </a:p>
          <a:p>
            <a:pPr marL="0" indent="0">
              <a:buNone/>
            </a:pPr>
            <a:r>
              <a:rPr lang="en-US" sz="1800" i="1" kern="0" dirty="0"/>
              <a:t>Limits to Parallel Computation: P-completeness Theory</a:t>
            </a:r>
            <a:r>
              <a:rPr lang="en-US" sz="1800" kern="0" dirty="0"/>
              <a:t>.</a:t>
            </a:r>
          </a:p>
          <a:p>
            <a:pPr marL="0" indent="0">
              <a:buNone/>
            </a:pPr>
            <a:r>
              <a:rPr lang="en-US" sz="1800" kern="0" dirty="0"/>
              <a:t>Oxford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508608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</p:spTree>
    <p:extLst>
      <p:ext uri="{BB962C8B-B14F-4D97-AF65-F5344CB8AC3E}">
        <p14:creationId xmlns:p14="http://schemas.microsoft.com/office/powerpoint/2010/main" val="3582635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602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2643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6"/>
            <a:ext cx="7674072" cy="7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3288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6"/>
            <a:ext cx="7674072" cy="7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 </a:t>
            </a:r>
            <a:r>
              <a:rPr lang="en-US" sz="2000" kern="0" dirty="0">
                <a:solidFill>
                  <a:srgbClr val="33CC33"/>
                </a:solidFill>
              </a:rPr>
              <a:t>= the computational </a:t>
            </a:r>
            <a:r>
              <a:rPr lang="en-US" sz="2000" kern="0" dirty="0">
                <a:solidFill>
                  <a:srgbClr val="FF0000"/>
                </a:solidFill>
              </a:rPr>
              <a:t>cost</a:t>
            </a:r>
            <a:r>
              <a:rPr lang="en-US" sz="2000" kern="0" dirty="0">
                <a:solidFill>
                  <a:srgbClr val="33CC33"/>
                </a:solidFill>
              </a:rPr>
              <a:t>  = # operations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513276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6"/>
            <a:ext cx="7674072" cy="7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 </a:t>
            </a:r>
            <a:r>
              <a:rPr lang="en-US" sz="2000" kern="0" dirty="0">
                <a:solidFill>
                  <a:srgbClr val="33CC33"/>
                </a:solidFill>
              </a:rPr>
              <a:t>= the computational </a:t>
            </a:r>
            <a:r>
              <a:rPr lang="en-US" sz="2000" kern="0" dirty="0">
                <a:solidFill>
                  <a:srgbClr val="FF0000"/>
                </a:solidFill>
              </a:rPr>
              <a:t>work</a:t>
            </a:r>
            <a:r>
              <a:rPr lang="en-US" sz="2000" kern="0" dirty="0">
                <a:solidFill>
                  <a:srgbClr val="33CC33"/>
                </a:solidFill>
              </a:rPr>
              <a:t> = # operations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667603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8" y="329873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600" kern="0" dirty="0">
                <a:ea typeface="ＭＳ Ｐゴシック" charset="-128"/>
              </a:rPr>
              <a:t>Boolean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726281" y="1112006"/>
            <a:ext cx="3978362" cy="22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</a:t>
            </a:r>
            <a:r>
              <a:rPr lang="en-US" sz="2000" kern="0" dirty="0">
                <a:solidFill>
                  <a:srgbClr val="FF0000"/>
                </a:solidFill>
              </a:rPr>
              <a:t>circuit</a:t>
            </a:r>
            <a:r>
              <a:rPr lang="en-US" sz="2000" kern="0" dirty="0"/>
              <a:t> C is a directed acyclic graph, in which each internal node (gate) is labeled with ¬ (</a:t>
            </a:r>
            <a:r>
              <a:rPr lang="en-US" sz="2000" kern="0" dirty="0" err="1"/>
              <a:t>fanin</a:t>
            </a:r>
            <a:r>
              <a:rPr lang="en-US" sz="2000" kern="0" dirty="0"/>
              <a:t>=1), ˅, or ˄ (</a:t>
            </a:r>
            <a:r>
              <a:rPr lang="en-US" sz="2000" kern="0" dirty="0" err="1"/>
              <a:t>fanin</a:t>
            </a:r>
            <a:r>
              <a:rPr lang="en-US" sz="2000" kern="0" dirty="0"/>
              <a:t>=2), and each leaf (input gate) is labeled with a variable x</a:t>
            </a:r>
            <a:r>
              <a:rPr lang="en-US" sz="2000" kern="0" baseline="-25000" dirty="0"/>
              <a:t>i</a:t>
            </a:r>
            <a:r>
              <a:rPr lang="en-US" sz="2000" kern="0" dirty="0"/>
              <a:t>. The node of fanout 0 is the output node.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E4885B4-B116-4628-BA68-813887529830}"/>
              </a:ext>
            </a:extLst>
          </p:cNvPr>
          <p:cNvSpPr/>
          <p:nvPr/>
        </p:nvSpPr>
        <p:spPr>
          <a:xfrm>
            <a:off x="6829425" y="33432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DE7E0E-290C-4AB9-BE6C-2F38A7FC40C3}"/>
              </a:ext>
            </a:extLst>
          </p:cNvPr>
          <p:cNvSpPr/>
          <p:nvPr/>
        </p:nvSpPr>
        <p:spPr>
          <a:xfrm>
            <a:off x="6829424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A58E3F-1548-4A62-A542-1424FD1FB1F2}"/>
              </a:ext>
            </a:extLst>
          </p:cNvPr>
          <p:cNvSpPr/>
          <p:nvPr/>
        </p:nvSpPr>
        <p:spPr>
          <a:xfrm>
            <a:off x="5743575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D93FF-EA0F-43AA-BDBC-2E6AC6209BE9}"/>
              </a:ext>
            </a:extLst>
          </p:cNvPr>
          <p:cNvSpPr/>
          <p:nvPr/>
        </p:nvSpPr>
        <p:spPr>
          <a:xfrm>
            <a:off x="7334250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CDF167-6DC4-4EDC-ACF0-54B3FC15889F}"/>
              </a:ext>
            </a:extLst>
          </p:cNvPr>
          <p:cNvSpPr/>
          <p:nvPr/>
        </p:nvSpPr>
        <p:spPr>
          <a:xfrm>
            <a:off x="6276975" y="274320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54CD41-6051-4624-B626-3B4AE7166EE7}"/>
              </a:ext>
            </a:extLst>
          </p:cNvPr>
          <p:cNvSpPr/>
          <p:nvPr/>
        </p:nvSpPr>
        <p:spPr>
          <a:xfrm>
            <a:off x="7824787" y="208597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E53E3-E2F0-4276-A5EB-4E50D503244F}"/>
              </a:ext>
            </a:extLst>
          </p:cNvPr>
          <p:cNvSpPr txBox="1"/>
          <p:nvPr/>
        </p:nvSpPr>
        <p:spPr>
          <a:xfrm>
            <a:off x="5743575" y="20193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44E91-ED72-45E9-A718-114D66C6152D}"/>
              </a:ext>
            </a:extLst>
          </p:cNvPr>
          <p:cNvSpPr txBox="1"/>
          <p:nvPr/>
        </p:nvSpPr>
        <p:spPr>
          <a:xfrm>
            <a:off x="6829424" y="204784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D43ABB-08F8-4BCD-B469-8705216D147C}"/>
              </a:ext>
            </a:extLst>
          </p:cNvPr>
          <p:cNvSpPr txBox="1"/>
          <p:nvPr/>
        </p:nvSpPr>
        <p:spPr>
          <a:xfrm>
            <a:off x="6276975" y="27050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774CA-756C-4A1F-A93C-272A9CD42CC4}"/>
              </a:ext>
            </a:extLst>
          </p:cNvPr>
          <p:cNvSpPr txBox="1"/>
          <p:nvPr/>
        </p:nvSpPr>
        <p:spPr>
          <a:xfrm>
            <a:off x="6829424" y="326710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FE818-EE96-47B4-BF0A-7FEC211783FE}"/>
              </a:ext>
            </a:extLst>
          </p:cNvPr>
          <p:cNvSpPr txBox="1"/>
          <p:nvPr/>
        </p:nvSpPr>
        <p:spPr>
          <a:xfrm>
            <a:off x="7334250" y="26955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D2AB-1A9C-4EEA-9150-B250676D20F3}"/>
              </a:ext>
            </a:extLst>
          </p:cNvPr>
          <p:cNvSpPr txBox="1"/>
          <p:nvPr/>
        </p:nvSpPr>
        <p:spPr>
          <a:xfrm>
            <a:off x="7806598" y="200971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121B68-DD69-4EBA-ABC5-276B66F9E60C}"/>
              </a:ext>
            </a:extLst>
          </p:cNvPr>
          <p:cNvCxnSpPr>
            <a:cxnSpLocks/>
          </p:cNvCxnSpPr>
          <p:nvPr/>
        </p:nvCxnSpPr>
        <p:spPr>
          <a:xfrm>
            <a:off x="6557532" y="3028980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8CA1D9-829B-4DAB-AEFE-63875776F569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357846" y="1765501"/>
            <a:ext cx="70149" cy="10159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D177D3-B104-4B0D-9E15-7EC23442AB00}"/>
              </a:ext>
            </a:extLst>
          </p:cNvPr>
          <p:cNvCxnSpPr>
            <a:cxnSpLocks/>
          </p:cNvCxnSpPr>
          <p:nvPr/>
        </p:nvCxnSpPr>
        <p:spPr>
          <a:xfrm>
            <a:off x="6462282" y="1743120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7D572D-F94C-46BF-83C9-3903AB688492}"/>
              </a:ext>
            </a:extLst>
          </p:cNvPr>
          <p:cNvCxnSpPr>
            <a:cxnSpLocks/>
          </p:cNvCxnSpPr>
          <p:nvPr/>
        </p:nvCxnSpPr>
        <p:spPr>
          <a:xfrm>
            <a:off x="5584466" y="1771680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3017B-2460-4E9A-92F1-2B675774D76E}"/>
              </a:ext>
            </a:extLst>
          </p:cNvPr>
          <p:cNvCxnSpPr>
            <a:cxnSpLocks/>
          </p:cNvCxnSpPr>
          <p:nvPr/>
        </p:nvCxnSpPr>
        <p:spPr>
          <a:xfrm>
            <a:off x="6018939" y="2409825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54EE07-04B5-41DE-8F24-16EFFE140455}"/>
              </a:ext>
            </a:extLst>
          </p:cNvPr>
          <p:cNvCxnSpPr>
            <a:cxnSpLocks/>
          </p:cNvCxnSpPr>
          <p:nvPr/>
        </p:nvCxnSpPr>
        <p:spPr>
          <a:xfrm flipH="1">
            <a:off x="6038849" y="1742836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1D41385-9CA3-41C1-A42E-B97F08DBC353}"/>
              </a:ext>
            </a:extLst>
          </p:cNvPr>
          <p:cNvCxnSpPr>
            <a:cxnSpLocks/>
          </p:cNvCxnSpPr>
          <p:nvPr/>
        </p:nvCxnSpPr>
        <p:spPr>
          <a:xfrm flipH="1">
            <a:off x="7578641" y="240018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C8F7CB-B824-456B-9B90-8603FD4965D1}"/>
              </a:ext>
            </a:extLst>
          </p:cNvPr>
          <p:cNvCxnSpPr>
            <a:cxnSpLocks/>
          </p:cNvCxnSpPr>
          <p:nvPr/>
        </p:nvCxnSpPr>
        <p:spPr>
          <a:xfrm flipH="1">
            <a:off x="6543675" y="2371440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3679F4-42EA-4B1B-8953-04C014CDF050}"/>
              </a:ext>
            </a:extLst>
          </p:cNvPr>
          <p:cNvCxnSpPr>
            <a:cxnSpLocks/>
          </p:cNvCxnSpPr>
          <p:nvPr/>
        </p:nvCxnSpPr>
        <p:spPr>
          <a:xfrm flipH="1">
            <a:off x="7118203" y="3038355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17C633-7506-4E63-A1C0-50D4A35F090F}"/>
              </a:ext>
            </a:extLst>
          </p:cNvPr>
          <p:cNvCxnSpPr>
            <a:cxnSpLocks/>
          </p:cNvCxnSpPr>
          <p:nvPr/>
        </p:nvCxnSpPr>
        <p:spPr>
          <a:xfrm>
            <a:off x="7479403" y="1752540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1F0878E-EAFE-408D-A27B-4562F09E83DA}"/>
              </a:ext>
            </a:extLst>
          </p:cNvPr>
          <p:cNvSpPr txBox="1"/>
          <p:nvPr/>
        </p:nvSpPr>
        <p:spPr>
          <a:xfrm>
            <a:off x="6597717" y="366935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1B1927-D908-4BF4-8229-1FD8C7E02CF6}"/>
              </a:ext>
            </a:extLst>
          </p:cNvPr>
          <p:cNvSpPr txBox="1"/>
          <p:nvPr/>
        </p:nvSpPr>
        <p:spPr>
          <a:xfrm>
            <a:off x="7166928" y="139616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C3303C-412C-455A-9195-E111F66DD521}"/>
              </a:ext>
            </a:extLst>
          </p:cNvPr>
          <p:cNvSpPr txBox="1"/>
          <p:nvPr/>
        </p:nvSpPr>
        <p:spPr>
          <a:xfrm>
            <a:off x="6247564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647A7F-778B-4372-AB3E-4C00C64CA85A}"/>
              </a:ext>
            </a:extLst>
          </p:cNvPr>
          <p:cNvSpPr txBox="1"/>
          <p:nvPr/>
        </p:nvSpPr>
        <p:spPr>
          <a:xfrm>
            <a:off x="5419878" y="13980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B290FA-226E-40FF-9D95-BBD1572E4C24}"/>
              </a:ext>
            </a:extLst>
          </p:cNvPr>
          <p:cNvSpPr txBox="1"/>
          <p:nvPr/>
        </p:nvSpPr>
        <p:spPr>
          <a:xfrm>
            <a:off x="7892097" y="1392675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x</a:t>
            </a:r>
            <a:r>
              <a:rPr lang="en-US" sz="1800" baseline="-25000" dirty="0"/>
              <a:t>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6CF3A3-D78F-4D08-B53B-7E5170A930A3}"/>
              </a:ext>
            </a:extLst>
          </p:cNvPr>
          <p:cNvCxnSpPr>
            <a:cxnSpLocks/>
          </p:cNvCxnSpPr>
          <p:nvPr/>
        </p:nvCxnSpPr>
        <p:spPr>
          <a:xfrm flipH="1">
            <a:off x="7153052" y="1733754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DAE18F-901A-441E-903D-50952FD80851}"/>
              </a:ext>
            </a:extLst>
          </p:cNvPr>
          <p:cNvSpPr txBox="1">
            <a:spLocks/>
          </p:cNvSpPr>
          <p:nvPr/>
        </p:nvSpPr>
        <p:spPr bwMode="auto">
          <a:xfrm>
            <a:off x="746028" y="3467160"/>
            <a:ext cx="3978362" cy="144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circuit of n inputs computes a Boolean function </a:t>
            </a:r>
          </a:p>
          <a:p>
            <a:pPr marL="0" indent="0" algn="ctr">
              <a:buNone/>
            </a:pPr>
            <a:r>
              <a:rPr lang="en-US" sz="2000" kern="0" dirty="0">
                <a:solidFill>
                  <a:srgbClr val="FF0000"/>
                </a:solidFill>
              </a:rPr>
              <a:t>f: {0, 1}</a:t>
            </a:r>
            <a:r>
              <a:rPr lang="en-US" sz="2000" kern="0" baseline="3000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0000"/>
                </a:solidFill>
              </a:rPr>
              <a:t> → {0, 1} </a:t>
            </a:r>
          </a:p>
          <a:p>
            <a:pPr marL="0" indent="0">
              <a:buNone/>
            </a:pPr>
            <a:r>
              <a:rPr lang="en-US" sz="2000" kern="0" dirty="0"/>
              <a:t>in a natural way.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1206D015-E821-41EC-8504-D0A084AEE950}"/>
              </a:ext>
            </a:extLst>
          </p:cNvPr>
          <p:cNvSpPr txBox="1">
            <a:spLocks/>
          </p:cNvSpPr>
          <p:nvPr/>
        </p:nvSpPr>
        <p:spPr bwMode="auto">
          <a:xfrm>
            <a:off x="5801714" y="4262904"/>
            <a:ext cx="2921741" cy="74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computes a Boolean function </a:t>
            </a:r>
            <a:r>
              <a:rPr lang="en-US" sz="2000" kern="0" dirty="0">
                <a:solidFill>
                  <a:srgbClr val="FF0000"/>
                </a:solidFill>
              </a:rPr>
              <a:t>f(x</a:t>
            </a:r>
            <a:r>
              <a:rPr lang="en-US" sz="2000" kern="0" baseline="-25000" dirty="0">
                <a:solidFill>
                  <a:srgbClr val="FF0000"/>
                </a:solidFill>
              </a:rPr>
              <a:t>1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2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3</a:t>
            </a:r>
            <a:r>
              <a:rPr lang="en-US" sz="2000" kern="0" dirty="0">
                <a:solidFill>
                  <a:srgbClr val="FF0000"/>
                </a:solidFill>
              </a:rPr>
              <a:t>, x</a:t>
            </a:r>
            <a:r>
              <a:rPr lang="en-US" sz="2000" kern="0" baseline="-25000" dirty="0">
                <a:solidFill>
                  <a:srgbClr val="FF0000"/>
                </a:solidFill>
              </a:rPr>
              <a:t>4</a:t>
            </a:r>
            <a:r>
              <a:rPr lang="en-US" sz="2000" kern="0" dirty="0">
                <a:solidFill>
                  <a:srgbClr val="FF0000"/>
                </a:solidFill>
              </a:rPr>
              <a:t>)</a:t>
            </a:r>
            <a:r>
              <a:rPr lang="en-US" sz="2000" kern="0" dirty="0"/>
              <a:t>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5726C82-A25B-46A2-8EF4-3511EB47BC43}"/>
              </a:ext>
            </a:extLst>
          </p:cNvPr>
          <p:cNvSpPr txBox="1">
            <a:spLocks/>
          </p:cNvSpPr>
          <p:nvPr/>
        </p:nvSpPr>
        <p:spPr bwMode="auto">
          <a:xfrm>
            <a:off x="734964" y="5056825"/>
            <a:ext cx="7674072" cy="15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size </a:t>
            </a:r>
            <a:r>
              <a:rPr lang="en-US" sz="2000" kern="0" dirty="0"/>
              <a:t>= # gates = </a:t>
            </a:r>
            <a:r>
              <a:rPr lang="en-US" sz="2000" kern="0" dirty="0">
                <a:solidFill>
                  <a:srgbClr val="33CC33"/>
                </a:solidFill>
              </a:rPr>
              <a:t>the computational </a:t>
            </a:r>
            <a:r>
              <a:rPr lang="en-US" sz="2000" kern="0" dirty="0">
                <a:solidFill>
                  <a:srgbClr val="FF0000"/>
                </a:solidFill>
              </a:rPr>
              <a:t>work</a:t>
            </a:r>
            <a:r>
              <a:rPr lang="en-US" sz="2000" kern="0" dirty="0">
                <a:solidFill>
                  <a:srgbClr val="33CC33"/>
                </a:solidFill>
              </a:rPr>
              <a:t> = # operations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circuit depth </a:t>
            </a:r>
            <a:r>
              <a:rPr lang="en-US" sz="2000" kern="0" dirty="0"/>
              <a:t>= the length of the longest path from input to output</a:t>
            </a:r>
          </a:p>
          <a:p>
            <a:pPr marL="0" indent="0">
              <a:buNone/>
            </a:pPr>
            <a:r>
              <a:rPr lang="en-US" sz="2000" kern="0" dirty="0"/>
              <a:t>                            </a:t>
            </a:r>
            <a:r>
              <a:rPr lang="en-US" sz="2000" kern="0" dirty="0">
                <a:solidFill>
                  <a:srgbClr val="33CC33"/>
                </a:solidFill>
              </a:rPr>
              <a:t>the (parallel) computation </a:t>
            </a:r>
            <a:r>
              <a:rPr lang="en-US" sz="2000" kern="0" dirty="0">
                <a:solidFill>
                  <a:srgbClr val="FF0000"/>
                </a:solidFill>
              </a:rPr>
              <a:t>time</a:t>
            </a:r>
            <a:r>
              <a:rPr lang="en-US" sz="2000" kern="0" dirty="0">
                <a:solidFill>
                  <a:srgbClr val="33CC33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kern="0" dirty="0">
                <a:solidFill>
                  <a:srgbClr val="33CC33"/>
                </a:solidFill>
              </a:rPr>
              <a:t>                            = time to complete the computation</a:t>
            </a:r>
          </a:p>
        </p:txBody>
      </p:sp>
    </p:spTree>
    <p:extLst>
      <p:ext uri="{BB962C8B-B14F-4D97-AF65-F5344CB8AC3E}">
        <p14:creationId xmlns:p14="http://schemas.microsoft.com/office/powerpoint/2010/main" val="291530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3181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D0314B7E-3CEE-4441-B2E5-B5448DBE26F9}"/>
              </a:ext>
            </a:extLst>
          </p:cNvPr>
          <p:cNvSpPr txBox="1">
            <a:spLocks/>
          </p:cNvSpPr>
          <p:nvPr/>
        </p:nvSpPr>
        <p:spPr bwMode="auto">
          <a:xfrm>
            <a:off x="834628" y="1977053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Every Boolean function F can be written in conjunctive normal form: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F(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= 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˄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7</a:t>
                </a:r>
                <a:r>
                  <a:rPr lang="en-US" sz="2000" kern="0" dirty="0"/>
                  <a:t>˅ … 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n-1</a:t>
                </a:r>
                <a:r>
                  <a:rPr lang="en-US" sz="2000" kern="0" dirty="0"/>
                  <a:t>) ˄ ‧‧‧ ˄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1" kern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US" sz="2000" kern="0" baseline="-25000" dirty="0"/>
                  <a:t>10</a:t>
                </a:r>
                <a:r>
                  <a:rPr lang="en-US" sz="2000" kern="0" dirty="0"/>
                  <a:t>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5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</a:t>
                </a:r>
                <a:endParaRPr lang="en-US" sz="2000" i="1" kern="0" dirty="0"/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blipFill>
                <a:blip r:embed="rId3"/>
                <a:stretch>
                  <a:fillRect l="-816" t="-4196" r="-8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1836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D0314B7E-3CEE-4441-B2E5-B5448DBE26F9}"/>
              </a:ext>
            </a:extLst>
          </p:cNvPr>
          <p:cNvSpPr txBox="1">
            <a:spLocks/>
          </p:cNvSpPr>
          <p:nvPr/>
        </p:nvSpPr>
        <p:spPr bwMode="auto">
          <a:xfrm>
            <a:off x="834628" y="1977053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Every Boolean function F can be written in conjunctive normal form: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F(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= 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˄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7</a:t>
                </a:r>
                <a:r>
                  <a:rPr lang="en-US" sz="2000" kern="0" dirty="0"/>
                  <a:t>˅ … 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n-1</a:t>
                </a:r>
                <a:r>
                  <a:rPr lang="en-US" sz="2000" kern="0" dirty="0"/>
                  <a:t>) ˄ ‧‧‧ ˄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1" kern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US" sz="2000" kern="0" baseline="-25000" dirty="0"/>
                  <a:t>10</a:t>
                </a:r>
                <a:r>
                  <a:rPr lang="en-US" sz="2000" kern="0" dirty="0"/>
                  <a:t>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5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</a:t>
                </a:r>
                <a:endParaRPr lang="en-US" sz="2000" i="1" kern="0" dirty="0"/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blipFill>
                <a:blip r:embed="rId3"/>
                <a:stretch>
                  <a:fillRect l="-816" t="-4196" r="-8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396E18E6-47F1-429A-8262-EDB5317568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30128" y="3889650"/>
                <a:ext cx="3146822" cy="36195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1</a:t>
                </a:r>
                <a:r>
                  <a:rPr lang="en-US" sz="1800" kern="0" dirty="0"/>
                  <a:t>   </a:t>
                </a:r>
                <a:r>
                  <a:rPr lang="en-US" sz="18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/>
                  <a:t>2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2     </a:t>
                </a:r>
                <a:r>
                  <a:rPr lang="en-US" sz="1800" kern="0" dirty="0"/>
                  <a:t>……</a:t>
                </a:r>
                <a:r>
                  <a:rPr lang="en-US" sz="1800" kern="0" baseline="-25000" dirty="0"/>
                  <a:t>    </a:t>
                </a:r>
                <a:r>
                  <a:rPr lang="en-US" sz="18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 err="1"/>
                  <a:t>n</a:t>
                </a:r>
                <a:r>
                  <a:rPr lang="en-US" sz="1800" kern="0" dirty="0"/>
                  <a:t>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n </a:t>
                </a:r>
                <a:r>
                  <a:rPr lang="en-US" sz="1800" i="1" kern="0" dirty="0"/>
                  <a:t>		      </a:t>
                </a:r>
              </a:p>
              <a:p>
                <a:pPr marL="0" indent="0">
                  <a:buNone/>
                </a:pPr>
                <a:endParaRPr lang="en-US" sz="1800" kern="0" dirty="0"/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396E18E6-47F1-429A-8262-EDB531756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0128" y="3889650"/>
                <a:ext cx="3146822" cy="361950"/>
              </a:xfrm>
              <a:prstGeom prst="rect">
                <a:avLst/>
              </a:prstGeom>
              <a:blipFill>
                <a:blip r:embed="rId4"/>
                <a:stretch>
                  <a:fillRect l="-1544" t="-8197" r="-2703" b="-2623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8FB1D59-E91B-45F0-AD6D-7541D236C41A}"/>
              </a:ext>
            </a:extLst>
          </p:cNvPr>
          <p:cNvSpPr txBox="1">
            <a:spLocks/>
          </p:cNvSpPr>
          <p:nvPr/>
        </p:nvSpPr>
        <p:spPr bwMode="auto">
          <a:xfrm>
            <a:off x="4181202" y="4627522"/>
            <a:ext cx="600348" cy="361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……</a:t>
            </a:r>
            <a:r>
              <a:rPr lang="en-US" sz="1800" kern="0" baseline="-25000" dirty="0"/>
              <a:t>    </a:t>
            </a:r>
            <a:r>
              <a:rPr lang="en-US" sz="1800" i="1" kern="0" dirty="0"/>
              <a:t>	      </a:t>
            </a:r>
          </a:p>
          <a:p>
            <a:pPr marL="0" indent="0">
              <a:buNone/>
            </a:pPr>
            <a:endParaRPr lang="en-US" sz="1800" kern="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5079F4-E93B-4333-B286-B9BE92EFE1D9}"/>
              </a:ext>
            </a:extLst>
          </p:cNvPr>
          <p:cNvCxnSpPr>
            <a:cxnSpLocks/>
            <a:endCxn id="78" idx="0"/>
          </p:cNvCxnSpPr>
          <p:nvPr/>
        </p:nvCxnSpPr>
        <p:spPr>
          <a:xfrm flipH="1">
            <a:off x="1853831" y="4251600"/>
            <a:ext cx="1222128" cy="392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9B4B4E9-9594-4BC2-A1B7-ADE0B3166EE4}"/>
              </a:ext>
            </a:extLst>
          </p:cNvPr>
          <p:cNvCxnSpPr>
            <a:cxnSpLocks/>
          </p:cNvCxnSpPr>
          <p:nvPr/>
        </p:nvCxnSpPr>
        <p:spPr>
          <a:xfrm flipH="1">
            <a:off x="2039138" y="4251600"/>
            <a:ext cx="1929216" cy="445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EC387DB-FBC1-41F4-BA4D-2841DAF05569}"/>
              </a:ext>
            </a:extLst>
          </p:cNvPr>
          <p:cNvCxnSpPr>
            <a:cxnSpLocks/>
          </p:cNvCxnSpPr>
          <p:nvPr/>
        </p:nvCxnSpPr>
        <p:spPr>
          <a:xfrm flipH="1">
            <a:off x="2085730" y="4260520"/>
            <a:ext cx="2891704" cy="50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79B8268-3A12-409A-AADC-B62A2E611E98}"/>
              </a:ext>
            </a:extLst>
          </p:cNvPr>
          <p:cNvCxnSpPr>
            <a:cxnSpLocks/>
          </p:cNvCxnSpPr>
          <p:nvPr/>
        </p:nvCxnSpPr>
        <p:spPr>
          <a:xfrm flipH="1">
            <a:off x="3499390" y="4250831"/>
            <a:ext cx="2145042" cy="508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6F19770-7A09-404E-9837-DA2021929794}"/>
              </a:ext>
            </a:extLst>
          </p:cNvPr>
          <p:cNvCxnSpPr>
            <a:cxnSpLocks/>
            <a:endCxn id="81" idx="7"/>
          </p:cNvCxnSpPr>
          <p:nvPr/>
        </p:nvCxnSpPr>
        <p:spPr>
          <a:xfrm flipH="1">
            <a:off x="3452251" y="4260520"/>
            <a:ext cx="1525184" cy="4511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9E3F8E-9162-4665-8A7F-686A09B5A514}"/>
              </a:ext>
            </a:extLst>
          </p:cNvPr>
          <p:cNvGrpSpPr/>
          <p:nvPr/>
        </p:nvGrpSpPr>
        <p:grpSpPr>
          <a:xfrm>
            <a:off x="6925624" y="4643626"/>
            <a:ext cx="561532" cy="464583"/>
            <a:chOff x="1732934" y="4400550"/>
            <a:chExt cx="333746" cy="262899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BB23A35-3ECF-4B4E-A7A7-69AE338F4598}"/>
                </a:ext>
              </a:extLst>
            </p:cNvPr>
            <p:cNvSpPr/>
            <p:nvPr/>
          </p:nvSpPr>
          <p:spPr>
            <a:xfrm>
              <a:off x="1732934" y="4400550"/>
              <a:ext cx="333746" cy="26289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C91E61C-AEA2-4E04-8AEB-FD5B0E9B3820}"/>
                </a:ext>
              </a:extLst>
            </p:cNvPr>
            <p:cNvSpPr txBox="1"/>
            <p:nvPr/>
          </p:nvSpPr>
          <p:spPr>
            <a:xfrm>
              <a:off x="1789670" y="4418792"/>
              <a:ext cx="220274" cy="226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B4459A0-236F-456D-A629-893EB4FB13F9}"/>
              </a:ext>
            </a:extLst>
          </p:cNvPr>
          <p:cNvGrpSpPr/>
          <p:nvPr/>
        </p:nvGrpSpPr>
        <p:grpSpPr>
          <a:xfrm>
            <a:off x="1573065" y="4643626"/>
            <a:ext cx="561532" cy="464583"/>
            <a:chOff x="1732934" y="4400550"/>
            <a:chExt cx="333746" cy="262899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F5C29E8-924B-465B-B58E-E8FB55FEAD01}"/>
                </a:ext>
              </a:extLst>
            </p:cNvPr>
            <p:cNvSpPr/>
            <p:nvPr/>
          </p:nvSpPr>
          <p:spPr>
            <a:xfrm>
              <a:off x="1732934" y="4400550"/>
              <a:ext cx="333746" cy="26289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E84F04F-5F9C-40E4-A1F2-A85C48BEF4FB}"/>
                </a:ext>
              </a:extLst>
            </p:cNvPr>
            <p:cNvSpPr txBox="1"/>
            <p:nvPr/>
          </p:nvSpPr>
          <p:spPr>
            <a:xfrm>
              <a:off x="1789670" y="4418792"/>
              <a:ext cx="220274" cy="226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95EF4CD-E3AE-45D7-BF5A-F820DE829647}"/>
              </a:ext>
            </a:extLst>
          </p:cNvPr>
          <p:cNvGrpSpPr/>
          <p:nvPr/>
        </p:nvGrpSpPr>
        <p:grpSpPr>
          <a:xfrm>
            <a:off x="2972953" y="4643626"/>
            <a:ext cx="561532" cy="464583"/>
            <a:chOff x="1732934" y="4400550"/>
            <a:chExt cx="333746" cy="262899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9DA2993-1230-4976-9A97-5C55255972EC}"/>
                </a:ext>
              </a:extLst>
            </p:cNvPr>
            <p:cNvSpPr/>
            <p:nvPr/>
          </p:nvSpPr>
          <p:spPr>
            <a:xfrm>
              <a:off x="1732934" y="4400550"/>
              <a:ext cx="333746" cy="26289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03D1EB-67BD-4D6C-80F1-FF3782EB02F7}"/>
                </a:ext>
              </a:extLst>
            </p:cNvPr>
            <p:cNvSpPr txBox="1"/>
            <p:nvPr/>
          </p:nvSpPr>
          <p:spPr>
            <a:xfrm>
              <a:off x="1789670" y="4418792"/>
              <a:ext cx="220274" cy="226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68F66-4AAD-4E05-9386-DCA7AE9D04C2}"/>
              </a:ext>
            </a:extLst>
          </p:cNvPr>
          <p:cNvGrpSpPr/>
          <p:nvPr/>
        </p:nvGrpSpPr>
        <p:grpSpPr>
          <a:xfrm>
            <a:off x="5482675" y="4643626"/>
            <a:ext cx="561532" cy="464583"/>
            <a:chOff x="1732934" y="4400550"/>
            <a:chExt cx="333746" cy="26289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F327F1D-9EF4-4D51-B21A-1FE8D44C3737}"/>
                </a:ext>
              </a:extLst>
            </p:cNvPr>
            <p:cNvSpPr/>
            <p:nvPr/>
          </p:nvSpPr>
          <p:spPr>
            <a:xfrm>
              <a:off x="1732934" y="4400550"/>
              <a:ext cx="333746" cy="26289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23BAD69-208C-4869-805F-D16A0C3B12B7}"/>
                </a:ext>
              </a:extLst>
            </p:cNvPr>
            <p:cNvSpPr txBox="1"/>
            <p:nvPr/>
          </p:nvSpPr>
          <p:spPr>
            <a:xfrm>
              <a:off x="1789670" y="4418792"/>
              <a:ext cx="220274" cy="226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˅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F96D3A4-F3ED-4A9E-9931-3EEB248E9AE3}"/>
              </a:ext>
            </a:extLst>
          </p:cNvPr>
          <p:cNvGrpSpPr/>
          <p:nvPr/>
        </p:nvGrpSpPr>
        <p:grpSpPr>
          <a:xfrm>
            <a:off x="4244700" y="5739645"/>
            <a:ext cx="561532" cy="464583"/>
            <a:chOff x="1732934" y="4400550"/>
            <a:chExt cx="333746" cy="262899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61A700A-219B-425D-B907-4D0A17D62A73}"/>
                </a:ext>
              </a:extLst>
            </p:cNvPr>
            <p:cNvSpPr/>
            <p:nvPr/>
          </p:nvSpPr>
          <p:spPr>
            <a:xfrm>
              <a:off x="1732934" y="4400550"/>
              <a:ext cx="333746" cy="26289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DC23C8-ADCE-4FB2-B6D1-978E0E7399CD}"/>
                </a:ext>
              </a:extLst>
            </p:cNvPr>
            <p:cNvSpPr txBox="1"/>
            <p:nvPr/>
          </p:nvSpPr>
          <p:spPr>
            <a:xfrm>
              <a:off x="1789670" y="4400550"/>
              <a:ext cx="220274" cy="226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kern="0" dirty="0"/>
                <a:t>˄</a:t>
              </a:r>
              <a:endParaRPr lang="en-US" sz="2000" dirty="0"/>
            </a:p>
          </p:txBody>
        </p:sp>
      </p:grp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79B5E53-7393-4CE8-BFD0-D8645DDF9F84}"/>
              </a:ext>
            </a:extLst>
          </p:cNvPr>
          <p:cNvCxnSpPr>
            <a:cxnSpLocks/>
            <a:endCxn id="81" idx="0"/>
          </p:cNvCxnSpPr>
          <p:nvPr/>
        </p:nvCxnSpPr>
        <p:spPr>
          <a:xfrm flipH="1">
            <a:off x="3253719" y="4260520"/>
            <a:ext cx="60364" cy="383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C5099D1-1269-49EE-84FA-ED71D3667268}"/>
              </a:ext>
            </a:extLst>
          </p:cNvPr>
          <p:cNvCxnSpPr>
            <a:cxnSpLocks/>
          </p:cNvCxnSpPr>
          <p:nvPr/>
        </p:nvCxnSpPr>
        <p:spPr>
          <a:xfrm flipH="1">
            <a:off x="3373150" y="4255625"/>
            <a:ext cx="596337" cy="420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305DE01-0D85-48A5-A2C2-D4E2C2DB7D50}"/>
              </a:ext>
            </a:extLst>
          </p:cNvPr>
          <p:cNvCxnSpPr>
            <a:cxnSpLocks/>
            <a:endCxn id="84" idx="1"/>
          </p:cNvCxnSpPr>
          <p:nvPr/>
        </p:nvCxnSpPr>
        <p:spPr>
          <a:xfrm>
            <a:off x="3342459" y="4249517"/>
            <a:ext cx="2222450" cy="462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834BE3E-0E6A-4F81-9437-652A436FFA73}"/>
              </a:ext>
            </a:extLst>
          </p:cNvPr>
          <p:cNvCxnSpPr>
            <a:cxnSpLocks/>
            <a:endCxn id="84" idx="0"/>
          </p:cNvCxnSpPr>
          <p:nvPr/>
        </p:nvCxnSpPr>
        <p:spPr>
          <a:xfrm>
            <a:off x="4965725" y="4249517"/>
            <a:ext cx="797716" cy="394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1268E10-D214-4684-9BFA-7368412B9D46}"/>
              </a:ext>
            </a:extLst>
          </p:cNvPr>
          <p:cNvCxnSpPr>
            <a:cxnSpLocks/>
          </p:cNvCxnSpPr>
          <p:nvPr/>
        </p:nvCxnSpPr>
        <p:spPr>
          <a:xfrm>
            <a:off x="5856147" y="4255625"/>
            <a:ext cx="60397" cy="420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9FB204F3-1C8A-4922-88B6-2B180B93BA0D}"/>
              </a:ext>
            </a:extLst>
          </p:cNvPr>
          <p:cNvCxnSpPr>
            <a:cxnSpLocks/>
            <a:endCxn id="75" idx="2"/>
          </p:cNvCxnSpPr>
          <p:nvPr/>
        </p:nvCxnSpPr>
        <p:spPr>
          <a:xfrm>
            <a:off x="4441557" y="4249517"/>
            <a:ext cx="2484067" cy="626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AADC5E2-0DFD-4B42-B3F4-E8080CE03352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5847846" y="4255625"/>
            <a:ext cx="1358544" cy="388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3258B2A-BB87-438C-BB49-A6F3CC8FE29C}"/>
              </a:ext>
            </a:extLst>
          </p:cNvPr>
          <p:cNvCxnSpPr>
            <a:cxnSpLocks/>
          </p:cNvCxnSpPr>
          <p:nvPr/>
        </p:nvCxnSpPr>
        <p:spPr>
          <a:xfrm>
            <a:off x="5400037" y="4241390"/>
            <a:ext cx="1658233" cy="441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10E3BB5-EB01-4C4C-AE5A-58461C6C83A1}"/>
              </a:ext>
            </a:extLst>
          </p:cNvPr>
          <p:cNvCxnSpPr>
            <a:cxnSpLocks/>
            <a:endCxn id="87" idx="1"/>
          </p:cNvCxnSpPr>
          <p:nvPr/>
        </p:nvCxnSpPr>
        <p:spPr>
          <a:xfrm>
            <a:off x="1892521" y="5117311"/>
            <a:ext cx="2434413" cy="690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CF15593-4AE4-4DE6-9863-538D83F5832E}"/>
              </a:ext>
            </a:extLst>
          </p:cNvPr>
          <p:cNvCxnSpPr>
            <a:cxnSpLocks/>
          </p:cNvCxnSpPr>
          <p:nvPr/>
        </p:nvCxnSpPr>
        <p:spPr>
          <a:xfrm>
            <a:off x="3243400" y="5111299"/>
            <a:ext cx="1185222" cy="627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8335128-17A3-4FB6-9FAB-138144B415EC}"/>
              </a:ext>
            </a:extLst>
          </p:cNvPr>
          <p:cNvCxnSpPr>
            <a:cxnSpLocks/>
          </p:cNvCxnSpPr>
          <p:nvPr/>
        </p:nvCxnSpPr>
        <p:spPr>
          <a:xfrm flipH="1">
            <a:off x="4613344" y="5089159"/>
            <a:ext cx="1102472" cy="672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C04E741-18AA-49AF-99CF-EA3EEA248795}"/>
              </a:ext>
            </a:extLst>
          </p:cNvPr>
          <p:cNvCxnSpPr>
            <a:cxnSpLocks/>
            <a:endCxn id="87" idx="7"/>
          </p:cNvCxnSpPr>
          <p:nvPr/>
        </p:nvCxnSpPr>
        <p:spPr>
          <a:xfrm flipH="1">
            <a:off x="4723998" y="5069971"/>
            <a:ext cx="2324798" cy="737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27DADD-3985-45BF-911C-A534300D7104}"/>
              </a:ext>
            </a:extLst>
          </p:cNvPr>
          <p:cNvCxnSpPr>
            <a:cxnSpLocks/>
          </p:cNvCxnSpPr>
          <p:nvPr/>
        </p:nvCxnSpPr>
        <p:spPr>
          <a:xfrm>
            <a:off x="5189149" y="4264787"/>
            <a:ext cx="1774575" cy="515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0844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D0314B7E-3CEE-4441-B2E5-B5448DBE26F9}"/>
              </a:ext>
            </a:extLst>
          </p:cNvPr>
          <p:cNvSpPr txBox="1">
            <a:spLocks/>
          </p:cNvSpPr>
          <p:nvPr/>
        </p:nvSpPr>
        <p:spPr bwMode="auto">
          <a:xfrm>
            <a:off x="834628" y="1977053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Proof.</a:t>
            </a:r>
            <a:r>
              <a:rPr lang="en-US" sz="2400" kern="0" dirty="0"/>
              <a:t> Every Boolean function F can be written in conjunctive normal form: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/>
                  <a:t>F(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,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2000" kern="0" baseline="-25000" dirty="0"/>
                  <a:t>2</a:t>
                </a:r>
                <a:r>
                  <a:rPr lang="en-US" sz="2000" kern="0" dirty="0"/>
                  <a:t>, …, 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</a:t>
                </a:r>
              </a:p>
              <a:p>
                <a:pPr marL="0" indent="0">
                  <a:buNone/>
                </a:pPr>
                <a:r>
                  <a:rPr lang="en-US" sz="2000" kern="0" dirty="0"/>
                  <a:t> = (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1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 ˄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2</a:t>
                </a:r>
                <a:r>
                  <a:rPr lang="en-US" sz="2000" kern="0" dirty="0"/>
                  <a:t>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kern="0" baseline="-25000" dirty="0"/>
                  <a:t>7</a:t>
                </a:r>
                <a:r>
                  <a:rPr lang="en-US" sz="2000" kern="0" dirty="0"/>
                  <a:t>˅ … 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n-1</a:t>
                </a:r>
                <a:r>
                  <a:rPr lang="en-US" sz="2000" kern="0" dirty="0"/>
                  <a:t>) ˄ ‧‧‧ ˄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1" kern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US" sz="2000" kern="0" baseline="-25000" dirty="0"/>
                  <a:t>10</a:t>
                </a:r>
                <a:r>
                  <a:rPr lang="en-US" sz="2000" kern="0" dirty="0"/>
                  <a:t>˅</a:t>
                </a:r>
                <a:r>
                  <a:rPr lang="en-US" sz="20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/>
                  <a:t>5</a:t>
                </a:r>
                <a:r>
                  <a:rPr lang="en-US" sz="2000" kern="0" dirty="0"/>
                  <a:t>˅ … ˅</a:t>
                </a:r>
                <a:r>
                  <a:rPr lang="en-US" sz="20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000" kern="0" baseline="-25000" dirty="0" err="1"/>
                  <a:t>n</a:t>
                </a:r>
                <a:r>
                  <a:rPr lang="en-US" sz="2000" kern="0" dirty="0"/>
                  <a:t>)</a:t>
                </a:r>
                <a:endParaRPr lang="en-US" sz="2000" i="1" kern="0" dirty="0"/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4FD65641-F4FE-4CCA-8355-48C278482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9403" y="2902562"/>
                <a:ext cx="7474744" cy="868359"/>
              </a:xfrm>
              <a:prstGeom prst="rect">
                <a:avLst/>
              </a:prstGeom>
              <a:blipFill>
                <a:blip r:embed="rId3"/>
                <a:stretch>
                  <a:fillRect l="-816" t="-4196" r="-8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396E18E6-47F1-429A-8262-EDB5317568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30128" y="3889650"/>
                <a:ext cx="3146822" cy="36195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/>
                  <a:t>1</a:t>
                </a:r>
                <a:r>
                  <a:rPr lang="en-US" sz="1800" kern="0" dirty="0"/>
                  <a:t>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1</a:t>
                </a:r>
                <a:r>
                  <a:rPr lang="en-US" sz="1800" kern="0" dirty="0"/>
                  <a:t>   </a:t>
                </a:r>
                <a:r>
                  <a:rPr lang="en-US" sz="1800" i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/>
                  <a:t>2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2     </a:t>
                </a:r>
                <a:r>
                  <a:rPr lang="en-US" sz="1800" kern="0" dirty="0"/>
                  <a:t>……</a:t>
                </a:r>
                <a:r>
                  <a:rPr lang="en-US" sz="1800" kern="0" baseline="-25000" dirty="0"/>
                  <a:t>    </a:t>
                </a:r>
                <a:r>
                  <a:rPr lang="en-US" sz="1800" i="1" kern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kern="0" baseline="-25000" dirty="0" err="1"/>
                  <a:t>n</a:t>
                </a:r>
                <a:r>
                  <a:rPr lang="en-US" sz="1800" kern="0" dirty="0"/>
                  <a:t>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0" baseline="-25000" dirty="0"/>
                  <a:t>n </a:t>
                </a:r>
                <a:r>
                  <a:rPr lang="en-US" sz="1800" i="1" kern="0" dirty="0"/>
                  <a:t>		      </a:t>
                </a:r>
              </a:p>
              <a:p>
                <a:pPr marL="0" indent="0">
                  <a:buNone/>
                </a:pPr>
                <a:endParaRPr lang="en-US" sz="1800" kern="0" dirty="0"/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396E18E6-47F1-429A-8262-EDB531756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0128" y="3889650"/>
                <a:ext cx="3146822" cy="361950"/>
              </a:xfrm>
              <a:prstGeom prst="rect">
                <a:avLst/>
              </a:prstGeom>
              <a:blipFill>
                <a:blip r:embed="rId4"/>
                <a:stretch>
                  <a:fillRect l="-1544" t="-8197" r="-2703" b="-26230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8FB1D59-E91B-45F0-AD6D-7541D236C41A}"/>
              </a:ext>
            </a:extLst>
          </p:cNvPr>
          <p:cNvSpPr txBox="1">
            <a:spLocks/>
          </p:cNvSpPr>
          <p:nvPr/>
        </p:nvSpPr>
        <p:spPr bwMode="auto">
          <a:xfrm>
            <a:off x="4171590" y="4864639"/>
            <a:ext cx="600348" cy="361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……</a:t>
            </a:r>
            <a:r>
              <a:rPr lang="en-US" sz="1800" kern="0" baseline="-25000" dirty="0"/>
              <a:t>    </a:t>
            </a:r>
            <a:r>
              <a:rPr lang="en-US" sz="1800" i="1" kern="0" dirty="0"/>
              <a:t>	      </a:t>
            </a:r>
          </a:p>
          <a:p>
            <a:pPr marL="0" indent="0">
              <a:buNone/>
            </a:pPr>
            <a:endParaRPr lang="en-US" sz="1800" kern="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5079F4-E93B-4333-B286-B9BE92EFE1D9}"/>
              </a:ext>
            </a:extLst>
          </p:cNvPr>
          <p:cNvCxnSpPr>
            <a:cxnSpLocks/>
          </p:cNvCxnSpPr>
          <p:nvPr/>
        </p:nvCxnSpPr>
        <p:spPr>
          <a:xfrm flipH="1">
            <a:off x="1479773" y="4251600"/>
            <a:ext cx="1596186" cy="365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9B4B4E9-9594-4BC2-A1B7-ADE0B3166EE4}"/>
              </a:ext>
            </a:extLst>
          </p:cNvPr>
          <p:cNvCxnSpPr>
            <a:cxnSpLocks/>
            <a:endCxn id="127" idx="3"/>
          </p:cNvCxnSpPr>
          <p:nvPr/>
        </p:nvCxnSpPr>
        <p:spPr>
          <a:xfrm flipH="1">
            <a:off x="1859554" y="4251600"/>
            <a:ext cx="2108800" cy="391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EC387DB-FBC1-41F4-BA4D-2841DAF05569}"/>
              </a:ext>
            </a:extLst>
          </p:cNvPr>
          <p:cNvCxnSpPr>
            <a:cxnSpLocks/>
          </p:cNvCxnSpPr>
          <p:nvPr/>
        </p:nvCxnSpPr>
        <p:spPr>
          <a:xfrm flipH="1">
            <a:off x="2414799" y="4260520"/>
            <a:ext cx="2562635" cy="36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79B8268-3A12-409A-AADC-B62A2E611E98}"/>
              </a:ext>
            </a:extLst>
          </p:cNvPr>
          <p:cNvCxnSpPr>
            <a:cxnSpLocks/>
          </p:cNvCxnSpPr>
          <p:nvPr/>
        </p:nvCxnSpPr>
        <p:spPr>
          <a:xfrm flipH="1">
            <a:off x="3906640" y="4250831"/>
            <a:ext cx="1737792" cy="378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6F19770-7A09-404E-9837-DA2021929794}"/>
              </a:ext>
            </a:extLst>
          </p:cNvPr>
          <p:cNvCxnSpPr>
            <a:cxnSpLocks/>
          </p:cNvCxnSpPr>
          <p:nvPr/>
        </p:nvCxnSpPr>
        <p:spPr>
          <a:xfrm flipH="1">
            <a:off x="3563330" y="4260520"/>
            <a:ext cx="1414105" cy="356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79B5E53-7393-4CE8-BFD0-D8645DDF9F84}"/>
              </a:ext>
            </a:extLst>
          </p:cNvPr>
          <p:cNvCxnSpPr>
            <a:cxnSpLocks/>
          </p:cNvCxnSpPr>
          <p:nvPr/>
        </p:nvCxnSpPr>
        <p:spPr>
          <a:xfrm flipH="1">
            <a:off x="3130744" y="4260520"/>
            <a:ext cx="183339" cy="365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C5099D1-1269-49EE-84FA-ED71D3667268}"/>
              </a:ext>
            </a:extLst>
          </p:cNvPr>
          <p:cNvCxnSpPr>
            <a:cxnSpLocks/>
          </p:cNvCxnSpPr>
          <p:nvPr/>
        </p:nvCxnSpPr>
        <p:spPr>
          <a:xfrm flipH="1">
            <a:off x="3331630" y="4255625"/>
            <a:ext cx="637858" cy="38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305DE01-0D85-48A5-A2C2-D4E2C2DB7D50}"/>
              </a:ext>
            </a:extLst>
          </p:cNvPr>
          <p:cNvCxnSpPr>
            <a:cxnSpLocks/>
          </p:cNvCxnSpPr>
          <p:nvPr/>
        </p:nvCxnSpPr>
        <p:spPr>
          <a:xfrm>
            <a:off x="3342459" y="4249517"/>
            <a:ext cx="1810975" cy="380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834BE3E-0E6A-4F81-9437-652A436FFA73}"/>
              </a:ext>
            </a:extLst>
          </p:cNvPr>
          <p:cNvCxnSpPr>
            <a:cxnSpLocks/>
          </p:cNvCxnSpPr>
          <p:nvPr/>
        </p:nvCxnSpPr>
        <p:spPr>
          <a:xfrm>
            <a:off x="4965725" y="4249517"/>
            <a:ext cx="395445" cy="387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1268E10-D214-4684-9BFA-7368412B9D46}"/>
              </a:ext>
            </a:extLst>
          </p:cNvPr>
          <p:cNvCxnSpPr>
            <a:cxnSpLocks/>
          </p:cNvCxnSpPr>
          <p:nvPr/>
        </p:nvCxnSpPr>
        <p:spPr>
          <a:xfrm>
            <a:off x="5856147" y="4255625"/>
            <a:ext cx="60397" cy="420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9FB204F3-1C8A-4922-88B6-2B180B93BA0D}"/>
              </a:ext>
            </a:extLst>
          </p:cNvPr>
          <p:cNvCxnSpPr>
            <a:cxnSpLocks/>
          </p:cNvCxnSpPr>
          <p:nvPr/>
        </p:nvCxnSpPr>
        <p:spPr>
          <a:xfrm>
            <a:off x="4441557" y="4249517"/>
            <a:ext cx="2288989" cy="362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AADC5E2-0DFD-4B42-B3F4-E8080CE03352}"/>
              </a:ext>
            </a:extLst>
          </p:cNvPr>
          <p:cNvCxnSpPr>
            <a:cxnSpLocks/>
          </p:cNvCxnSpPr>
          <p:nvPr/>
        </p:nvCxnSpPr>
        <p:spPr>
          <a:xfrm>
            <a:off x="5847846" y="4255625"/>
            <a:ext cx="1842304" cy="360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3258B2A-BB87-438C-BB49-A6F3CC8FE29C}"/>
              </a:ext>
            </a:extLst>
          </p:cNvPr>
          <p:cNvCxnSpPr>
            <a:cxnSpLocks/>
            <a:endCxn id="2" idx="3"/>
          </p:cNvCxnSpPr>
          <p:nvPr/>
        </p:nvCxnSpPr>
        <p:spPr>
          <a:xfrm>
            <a:off x="5400037" y="4241390"/>
            <a:ext cx="1914406" cy="4016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10E3BB5-EB01-4C4C-AE5A-58461C6C83A1}"/>
              </a:ext>
            </a:extLst>
          </p:cNvPr>
          <p:cNvCxnSpPr>
            <a:cxnSpLocks/>
          </p:cNvCxnSpPr>
          <p:nvPr/>
        </p:nvCxnSpPr>
        <p:spPr>
          <a:xfrm>
            <a:off x="1683793" y="5340708"/>
            <a:ext cx="2451969" cy="381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CF15593-4AE4-4DE6-9863-538D83F5832E}"/>
              </a:ext>
            </a:extLst>
          </p:cNvPr>
          <p:cNvCxnSpPr>
            <a:cxnSpLocks/>
            <a:stCxn id="158" idx="2"/>
          </p:cNvCxnSpPr>
          <p:nvPr/>
        </p:nvCxnSpPr>
        <p:spPr>
          <a:xfrm>
            <a:off x="3491383" y="5426434"/>
            <a:ext cx="842361" cy="286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48335128-17A3-4FB6-9FAB-138144B415EC}"/>
              </a:ext>
            </a:extLst>
          </p:cNvPr>
          <p:cNvCxnSpPr>
            <a:cxnSpLocks/>
          </p:cNvCxnSpPr>
          <p:nvPr/>
        </p:nvCxnSpPr>
        <p:spPr>
          <a:xfrm flipH="1">
            <a:off x="4817274" y="5384395"/>
            <a:ext cx="611345" cy="330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C04E741-18AA-49AF-99CF-EA3EEA248795}"/>
              </a:ext>
            </a:extLst>
          </p:cNvPr>
          <p:cNvCxnSpPr>
            <a:cxnSpLocks/>
            <a:endCxn id="246" idx="0"/>
          </p:cNvCxnSpPr>
          <p:nvPr/>
        </p:nvCxnSpPr>
        <p:spPr>
          <a:xfrm flipH="1">
            <a:off x="5010928" y="5394623"/>
            <a:ext cx="2265754" cy="321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27DADD-3985-45BF-911C-A534300D7104}"/>
              </a:ext>
            </a:extLst>
          </p:cNvPr>
          <p:cNvCxnSpPr>
            <a:cxnSpLocks/>
          </p:cNvCxnSpPr>
          <p:nvPr/>
        </p:nvCxnSpPr>
        <p:spPr>
          <a:xfrm>
            <a:off x="5189149" y="4264787"/>
            <a:ext cx="1744546" cy="355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09DEB20-EAA2-4BFC-85EC-FB28D326FB7F}"/>
              </a:ext>
            </a:extLst>
          </p:cNvPr>
          <p:cNvGrpSpPr/>
          <p:nvPr/>
        </p:nvGrpSpPr>
        <p:grpSpPr>
          <a:xfrm>
            <a:off x="6620043" y="4643021"/>
            <a:ext cx="1388801" cy="953466"/>
            <a:chOff x="465029" y="5409234"/>
            <a:chExt cx="1388801" cy="953466"/>
          </a:xfrm>
        </p:grpSpPr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30F8873-369B-4671-AD3C-5C0ABB8293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6792" y="586536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45CE85F0-4F43-46EA-B93C-3299EC49EE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239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BDC69955-9EC8-43A2-B4DD-79591C4C9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690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D9128D0-FD75-435D-9CAB-15CE0C7A7A1B}"/>
                </a:ext>
              </a:extLst>
            </p:cNvPr>
            <p:cNvCxnSpPr>
              <a:cxnSpLocks/>
            </p:cNvCxnSpPr>
            <p:nvPr/>
          </p:nvCxnSpPr>
          <p:spPr>
            <a:xfrm>
              <a:off x="1249884" y="5550557"/>
              <a:ext cx="148297" cy="213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98360AF-BB83-455C-90E2-03579FBC043A}"/>
                </a:ext>
              </a:extLst>
            </p:cNvPr>
            <p:cNvCxnSpPr>
              <a:cxnSpLocks/>
            </p:cNvCxnSpPr>
            <p:nvPr/>
          </p:nvCxnSpPr>
          <p:spPr>
            <a:xfrm>
              <a:off x="937304" y="5766906"/>
              <a:ext cx="145115" cy="2821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88A853C-F9F1-417D-9C55-AEE7729A1A2A}"/>
                </a:ext>
              </a:extLst>
            </p:cNvPr>
            <p:cNvCxnSpPr>
              <a:cxnSpLocks/>
            </p:cNvCxnSpPr>
            <p:nvPr/>
          </p:nvCxnSpPr>
          <p:spPr>
            <a:xfrm>
              <a:off x="779648" y="5590965"/>
              <a:ext cx="103080" cy="184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839DB19-2D26-497C-9DEB-16031F792A51}"/>
                </a:ext>
              </a:extLst>
            </p:cNvPr>
            <p:cNvGrpSpPr/>
            <p:nvPr/>
          </p:nvGrpSpPr>
          <p:grpSpPr>
            <a:xfrm>
              <a:off x="682718" y="5462493"/>
              <a:ext cx="205059" cy="218717"/>
              <a:chOff x="1732934" y="4400550"/>
              <a:chExt cx="173731" cy="13933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E4340294-E85B-470C-8403-0E39E0ADAC05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476E006-57A4-4E33-BB1C-0F333BAA99CE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908559E-5BC7-4585-8ACA-2838359C7C46}"/>
                </a:ext>
              </a:extLst>
            </p:cNvPr>
            <p:cNvGrpSpPr/>
            <p:nvPr/>
          </p:nvGrpSpPr>
          <p:grpSpPr>
            <a:xfrm>
              <a:off x="959310" y="5462493"/>
              <a:ext cx="205059" cy="218717"/>
              <a:chOff x="1732934" y="4400550"/>
              <a:chExt cx="173731" cy="139332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9C7BFADE-E67F-4A7D-BB31-18298C5CE5F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69627A7-45BC-44F6-A6A1-EDC1B1DE9FF0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09392FC-F689-4450-8D7D-C983DEA2903F}"/>
                </a:ext>
              </a:extLst>
            </p:cNvPr>
            <p:cNvGrpSpPr/>
            <p:nvPr/>
          </p:nvGrpSpPr>
          <p:grpSpPr>
            <a:xfrm>
              <a:off x="1216089" y="5453976"/>
              <a:ext cx="205059" cy="218717"/>
              <a:chOff x="1732934" y="4400550"/>
              <a:chExt cx="173731" cy="139332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49395D6-8CDA-427E-AFB2-F39CDBDFCA52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AEDB71A-0934-4449-9116-E7CFE9D99E81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EDD9B5-A682-4812-93FF-4E13EB067E4E}"/>
                </a:ext>
              </a:extLst>
            </p:cNvPr>
            <p:cNvGrpSpPr/>
            <p:nvPr/>
          </p:nvGrpSpPr>
          <p:grpSpPr>
            <a:xfrm>
              <a:off x="1492712" y="5444451"/>
              <a:ext cx="205059" cy="218717"/>
              <a:chOff x="1732934" y="4400550"/>
              <a:chExt cx="173731" cy="139332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8ED70359-FA2A-40A3-A49D-6A9D4EDDA930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A9A1B15-D4B0-4284-8430-DF0EC527B9BD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985EC86-5CFA-4A63-B6D0-4F70345C6477}"/>
                </a:ext>
              </a:extLst>
            </p:cNvPr>
            <p:cNvGrpSpPr/>
            <p:nvPr/>
          </p:nvGrpSpPr>
          <p:grpSpPr>
            <a:xfrm>
              <a:off x="829630" y="5738331"/>
              <a:ext cx="205059" cy="218717"/>
              <a:chOff x="1732934" y="4400550"/>
              <a:chExt cx="173731" cy="139332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F9B6B75-E498-49D4-AC46-FC83A8D3C5FA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2616C0F-BDF4-453A-870C-01220845F9FA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10FB3E1-C3ED-4DF2-8A58-17025825F645}"/>
                </a:ext>
              </a:extLst>
            </p:cNvPr>
            <p:cNvGrpSpPr/>
            <p:nvPr/>
          </p:nvGrpSpPr>
          <p:grpSpPr>
            <a:xfrm>
              <a:off x="1332004" y="5743455"/>
              <a:ext cx="205059" cy="218717"/>
              <a:chOff x="1732934" y="4400550"/>
              <a:chExt cx="173731" cy="139332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1EB139B-9540-468B-8667-FD83393CC5FD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96C2811-1CF6-4EE0-B84D-EEF31566F986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007772C-AD0D-4E0C-B881-861F4B00D9CE}"/>
                </a:ext>
              </a:extLst>
            </p:cNvPr>
            <p:cNvGrpSpPr/>
            <p:nvPr/>
          </p:nvGrpSpPr>
          <p:grpSpPr>
            <a:xfrm>
              <a:off x="1067166" y="5973930"/>
              <a:ext cx="205059" cy="218717"/>
              <a:chOff x="1732934" y="4400550"/>
              <a:chExt cx="173731" cy="139332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DC3F5005-9AAC-4FDD-A782-26AC5E52B9BA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4018FE6-8128-455E-98DD-FE0EAD01CAF4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2880DCA4-FB54-4380-877F-90E2379D6419}"/>
                </a:ext>
              </a:extLst>
            </p:cNvPr>
            <p:cNvSpPr/>
            <p:nvPr/>
          </p:nvSpPr>
          <p:spPr>
            <a:xfrm rot="10800000">
              <a:off x="465029" y="5409234"/>
              <a:ext cx="1388801" cy="953466"/>
            </a:xfrm>
            <a:prstGeom prst="triangle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0ECBAC5-AF71-4AF7-B7AA-43F53864AE0A}"/>
              </a:ext>
            </a:extLst>
          </p:cNvPr>
          <p:cNvGrpSpPr/>
          <p:nvPr/>
        </p:nvGrpSpPr>
        <p:grpSpPr>
          <a:xfrm>
            <a:off x="1165154" y="4643021"/>
            <a:ext cx="1388801" cy="953466"/>
            <a:chOff x="465029" y="5409234"/>
            <a:chExt cx="1388801" cy="953466"/>
          </a:xfrm>
        </p:grpSpPr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4F4C9828-05FB-4EB0-9BD2-3B2A6B7927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6792" y="586536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6060A339-C262-4127-ACC8-328C22624A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239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769EA29-E062-4BDF-8445-25A7C5BB5C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690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1DA92A01-6BC4-45AA-9C12-38CF5DED9D0B}"/>
                </a:ext>
              </a:extLst>
            </p:cNvPr>
            <p:cNvCxnSpPr>
              <a:cxnSpLocks/>
            </p:cNvCxnSpPr>
            <p:nvPr/>
          </p:nvCxnSpPr>
          <p:spPr>
            <a:xfrm>
              <a:off x="1249884" y="5550557"/>
              <a:ext cx="148297" cy="213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D6EFD28-9F03-4DEA-84FC-A6E7687B2C7F}"/>
                </a:ext>
              </a:extLst>
            </p:cNvPr>
            <p:cNvCxnSpPr>
              <a:cxnSpLocks/>
            </p:cNvCxnSpPr>
            <p:nvPr/>
          </p:nvCxnSpPr>
          <p:spPr>
            <a:xfrm>
              <a:off x="937304" y="5766906"/>
              <a:ext cx="145115" cy="2821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E34CC3B3-090A-4FE6-B364-1FB0FAFEB79D}"/>
                </a:ext>
              </a:extLst>
            </p:cNvPr>
            <p:cNvCxnSpPr>
              <a:cxnSpLocks/>
            </p:cNvCxnSpPr>
            <p:nvPr/>
          </p:nvCxnSpPr>
          <p:spPr>
            <a:xfrm>
              <a:off x="779648" y="5590965"/>
              <a:ext cx="103080" cy="184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247353EA-62C1-4FEA-AB54-3802907D55B4}"/>
                </a:ext>
              </a:extLst>
            </p:cNvPr>
            <p:cNvGrpSpPr/>
            <p:nvPr/>
          </p:nvGrpSpPr>
          <p:grpSpPr>
            <a:xfrm>
              <a:off x="682718" y="5462493"/>
              <a:ext cx="205059" cy="218717"/>
              <a:chOff x="1732934" y="4400550"/>
              <a:chExt cx="173731" cy="139332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B7FCA803-B098-4FEB-943A-9EDB9B2BD5DB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AE57CA7-349B-4DEE-98A0-55223BD51CA3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4D6DEE7E-C2D3-443F-B2DB-ED5CD29053C1}"/>
                </a:ext>
              </a:extLst>
            </p:cNvPr>
            <p:cNvGrpSpPr/>
            <p:nvPr/>
          </p:nvGrpSpPr>
          <p:grpSpPr>
            <a:xfrm>
              <a:off x="959310" y="5462493"/>
              <a:ext cx="205059" cy="218717"/>
              <a:chOff x="1732934" y="4400550"/>
              <a:chExt cx="173731" cy="139332"/>
            </a:xfrm>
          </p:grpSpPr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A5873C60-1CEF-4AA7-9C18-099861432DCE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706671A-F6EE-42C9-8486-0E4F93E8B223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BD7EAD4-3983-4076-8372-8F3CEC4E84D8}"/>
                </a:ext>
              </a:extLst>
            </p:cNvPr>
            <p:cNvGrpSpPr/>
            <p:nvPr/>
          </p:nvGrpSpPr>
          <p:grpSpPr>
            <a:xfrm>
              <a:off x="1216089" y="5453976"/>
              <a:ext cx="205059" cy="218717"/>
              <a:chOff x="1732934" y="4400550"/>
              <a:chExt cx="173731" cy="139332"/>
            </a:xfrm>
          </p:grpSpPr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1A0DC627-79ED-4CA0-A0F5-FCD87F010E2D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69149D37-1D41-47DD-966E-15E82B986506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7048E52A-25D2-4222-BCAA-5FF279857F9B}"/>
                </a:ext>
              </a:extLst>
            </p:cNvPr>
            <p:cNvGrpSpPr/>
            <p:nvPr/>
          </p:nvGrpSpPr>
          <p:grpSpPr>
            <a:xfrm>
              <a:off x="1492712" y="5444451"/>
              <a:ext cx="205059" cy="218717"/>
              <a:chOff x="1732934" y="4400550"/>
              <a:chExt cx="173731" cy="139332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DD3DD57B-D51E-476C-9DF3-97E837BBB304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A51BF1F5-DD3E-44C2-8BD2-099B20966423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CA487A0E-64B6-4964-8C4C-4D441EE14A5D}"/>
                </a:ext>
              </a:extLst>
            </p:cNvPr>
            <p:cNvGrpSpPr/>
            <p:nvPr/>
          </p:nvGrpSpPr>
          <p:grpSpPr>
            <a:xfrm>
              <a:off x="829630" y="5738331"/>
              <a:ext cx="205059" cy="218717"/>
              <a:chOff x="1732934" y="4400550"/>
              <a:chExt cx="173731" cy="139332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C0A529E-E9CA-469D-A691-687ED6F1A201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A23A9922-84D7-4AA5-A07D-98EE40BF07B4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833BA952-90D7-4C60-B9F0-97E25A390729}"/>
                </a:ext>
              </a:extLst>
            </p:cNvPr>
            <p:cNvGrpSpPr/>
            <p:nvPr/>
          </p:nvGrpSpPr>
          <p:grpSpPr>
            <a:xfrm>
              <a:off x="1332004" y="5743455"/>
              <a:ext cx="205059" cy="218717"/>
              <a:chOff x="1732934" y="4400550"/>
              <a:chExt cx="173731" cy="139332"/>
            </a:xfrm>
          </p:grpSpPr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1E4FF801-D7F2-470E-88FB-2F351386466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C2DF05B-D079-4E1F-8A25-234F4DE1B0BB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7CA2AC89-413F-4D5E-9EFA-278DCFB8140A}"/>
                </a:ext>
              </a:extLst>
            </p:cNvPr>
            <p:cNvGrpSpPr/>
            <p:nvPr/>
          </p:nvGrpSpPr>
          <p:grpSpPr>
            <a:xfrm>
              <a:off x="1067166" y="5973930"/>
              <a:ext cx="205059" cy="218717"/>
              <a:chOff x="1732934" y="4400550"/>
              <a:chExt cx="173731" cy="139332"/>
            </a:xfrm>
          </p:grpSpPr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8E638F74-D4A9-43D1-BCB0-3406CAEECCBC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A3AE0132-120F-4232-A348-8C2B50D7EAF7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AB6AEF85-007E-41B3-921F-7897A374BD16}"/>
                </a:ext>
              </a:extLst>
            </p:cNvPr>
            <p:cNvSpPr/>
            <p:nvPr/>
          </p:nvSpPr>
          <p:spPr>
            <a:xfrm rot="10800000">
              <a:off x="465029" y="5409234"/>
              <a:ext cx="1388801" cy="953466"/>
            </a:xfrm>
            <a:prstGeom prst="triangle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44EAD2C-3E8D-4F56-867E-D63ED7875A13}"/>
              </a:ext>
            </a:extLst>
          </p:cNvPr>
          <p:cNvGrpSpPr/>
          <p:nvPr/>
        </p:nvGrpSpPr>
        <p:grpSpPr>
          <a:xfrm>
            <a:off x="2781572" y="4643021"/>
            <a:ext cx="1388801" cy="953466"/>
            <a:chOff x="465029" y="5409234"/>
            <a:chExt cx="1388801" cy="953466"/>
          </a:xfrm>
        </p:grpSpPr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73A89F0F-3852-4E1C-A673-58375E42DD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6792" y="586536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9A26C023-DACA-4652-BC14-A8580A3C57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239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B57D38D5-594D-4C66-A11D-E21794FE3C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690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ED70197B-36D0-4506-8C3E-F7C3D3C1343C}"/>
                </a:ext>
              </a:extLst>
            </p:cNvPr>
            <p:cNvCxnSpPr>
              <a:cxnSpLocks/>
            </p:cNvCxnSpPr>
            <p:nvPr/>
          </p:nvCxnSpPr>
          <p:spPr>
            <a:xfrm>
              <a:off x="1249884" y="5550557"/>
              <a:ext cx="148297" cy="213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AB45C659-F759-4DB0-9D48-8915F6D78145}"/>
                </a:ext>
              </a:extLst>
            </p:cNvPr>
            <p:cNvCxnSpPr>
              <a:cxnSpLocks/>
            </p:cNvCxnSpPr>
            <p:nvPr/>
          </p:nvCxnSpPr>
          <p:spPr>
            <a:xfrm>
              <a:off x="937304" y="5766906"/>
              <a:ext cx="145115" cy="2821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1EEC8AF3-03B0-4B60-A80C-2A16FBA84140}"/>
                </a:ext>
              </a:extLst>
            </p:cNvPr>
            <p:cNvCxnSpPr>
              <a:cxnSpLocks/>
            </p:cNvCxnSpPr>
            <p:nvPr/>
          </p:nvCxnSpPr>
          <p:spPr>
            <a:xfrm>
              <a:off x="779648" y="5590965"/>
              <a:ext cx="103080" cy="184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040709DC-AF23-4D6F-8937-713CCAB23D2F}"/>
                </a:ext>
              </a:extLst>
            </p:cNvPr>
            <p:cNvGrpSpPr/>
            <p:nvPr/>
          </p:nvGrpSpPr>
          <p:grpSpPr>
            <a:xfrm>
              <a:off x="682718" y="5462493"/>
              <a:ext cx="205059" cy="218717"/>
              <a:chOff x="1732934" y="4400550"/>
              <a:chExt cx="173731" cy="139332"/>
            </a:xfrm>
          </p:grpSpPr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E257928A-80CA-4B21-9969-E0E24799DC58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E4E79886-2AB2-4765-AA94-F57472EB25A5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29997DC-8D0D-43F6-85D8-B355BB41097F}"/>
                </a:ext>
              </a:extLst>
            </p:cNvPr>
            <p:cNvGrpSpPr/>
            <p:nvPr/>
          </p:nvGrpSpPr>
          <p:grpSpPr>
            <a:xfrm>
              <a:off x="959310" y="5462493"/>
              <a:ext cx="205059" cy="218717"/>
              <a:chOff x="1732934" y="4400550"/>
              <a:chExt cx="173731" cy="139332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A8B4F24F-FD8A-4FC4-9A1D-2563045F1DFB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C4603C9D-6FC6-4DA8-84CF-435C507123F3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D7E85DAD-64D3-4683-B051-A4AF78CF87B0}"/>
                </a:ext>
              </a:extLst>
            </p:cNvPr>
            <p:cNvGrpSpPr/>
            <p:nvPr/>
          </p:nvGrpSpPr>
          <p:grpSpPr>
            <a:xfrm>
              <a:off x="1216089" y="5453976"/>
              <a:ext cx="205059" cy="218717"/>
              <a:chOff x="1732934" y="4400550"/>
              <a:chExt cx="173731" cy="139332"/>
            </a:xfrm>
          </p:grpSpPr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359DA995-ADC2-4D3F-BC6C-6D4B015DC1B6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B0120754-6CAC-44A8-BEBF-77E1D88B06A5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876E8A6-2ABD-4285-AACA-5386A4BF7C0E}"/>
                </a:ext>
              </a:extLst>
            </p:cNvPr>
            <p:cNvGrpSpPr/>
            <p:nvPr/>
          </p:nvGrpSpPr>
          <p:grpSpPr>
            <a:xfrm>
              <a:off x="1492712" y="5444451"/>
              <a:ext cx="205059" cy="218717"/>
              <a:chOff x="1732934" y="4400550"/>
              <a:chExt cx="173731" cy="139332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CC0F60E2-18FF-4397-9352-43486EDC1990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F681BEF-FAC3-43AE-85DB-AA1E1B800FF5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C5218795-7975-490F-9AC3-24E8CC8F243C}"/>
                </a:ext>
              </a:extLst>
            </p:cNvPr>
            <p:cNvGrpSpPr/>
            <p:nvPr/>
          </p:nvGrpSpPr>
          <p:grpSpPr>
            <a:xfrm>
              <a:off x="829630" y="5738331"/>
              <a:ext cx="205059" cy="218717"/>
              <a:chOff x="1732934" y="4400550"/>
              <a:chExt cx="173731" cy="139332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472DB691-AEE8-4894-A61D-B788CE9790B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832B19E7-6841-43E6-B036-2689DF75D57A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8555EAB-95C0-4D39-8D77-896F09BE2389}"/>
                </a:ext>
              </a:extLst>
            </p:cNvPr>
            <p:cNvGrpSpPr/>
            <p:nvPr/>
          </p:nvGrpSpPr>
          <p:grpSpPr>
            <a:xfrm>
              <a:off x="1332004" y="5743455"/>
              <a:ext cx="205059" cy="218717"/>
              <a:chOff x="1732934" y="4400550"/>
              <a:chExt cx="173731" cy="139332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D339A79F-8274-4B2F-A83A-C99C1796B529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F8707E22-5E49-43FF-9B12-087878E0F17F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01795AAB-574C-40BA-B1DD-DB30A7AEEA3C}"/>
                </a:ext>
              </a:extLst>
            </p:cNvPr>
            <p:cNvGrpSpPr/>
            <p:nvPr/>
          </p:nvGrpSpPr>
          <p:grpSpPr>
            <a:xfrm>
              <a:off x="1067166" y="5973930"/>
              <a:ext cx="205059" cy="218717"/>
              <a:chOff x="1732934" y="4400550"/>
              <a:chExt cx="173731" cy="139332"/>
            </a:xfrm>
          </p:grpSpPr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21BDD72A-D3D2-4ADC-831F-367A53EED738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5D8D76E1-3FA7-4B47-8138-D181F4B27901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sp>
          <p:nvSpPr>
            <p:cNvPr id="156" name="Isosceles Triangle 155">
              <a:extLst>
                <a:ext uri="{FF2B5EF4-FFF2-40B4-BE49-F238E27FC236}">
                  <a16:creationId xmlns:a16="http://schemas.microsoft.com/office/drawing/2014/main" id="{A638016F-575A-44E7-A897-D5CC32F498FE}"/>
                </a:ext>
              </a:extLst>
            </p:cNvPr>
            <p:cNvSpPr/>
            <p:nvPr/>
          </p:nvSpPr>
          <p:spPr>
            <a:xfrm rot="10800000">
              <a:off x="465029" y="5409234"/>
              <a:ext cx="1388801" cy="953466"/>
            </a:xfrm>
            <a:prstGeom prst="triangle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6A30DBA-BA6A-4233-8DC8-CE6D1AD58D5B}"/>
              </a:ext>
            </a:extLst>
          </p:cNvPr>
          <p:cNvGrpSpPr/>
          <p:nvPr/>
        </p:nvGrpSpPr>
        <p:grpSpPr>
          <a:xfrm>
            <a:off x="4801798" y="4643021"/>
            <a:ext cx="1388801" cy="953466"/>
            <a:chOff x="465029" y="5409234"/>
            <a:chExt cx="1388801" cy="953466"/>
          </a:xfrm>
        </p:grpSpPr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6392FD11-7035-4794-9D21-5342FD4FD9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6792" y="586536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9BDA23F0-4175-488D-A2D7-1F74DF64B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239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47BA3E62-244A-4B39-AEFB-9B8CEBD925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690" y="5597595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88163AB2-7337-4D66-8127-57D7DEAED603}"/>
                </a:ext>
              </a:extLst>
            </p:cNvPr>
            <p:cNvCxnSpPr>
              <a:cxnSpLocks/>
            </p:cNvCxnSpPr>
            <p:nvPr/>
          </p:nvCxnSpPr>
          <p:spPr>
            <a:xfrm>
              <a:off x="1249884" y="5550557"/>
              <a:ext cx="148297" cy="213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5C024508-02F4-4069-8FE7-A90D0BE99E6F}"/>
                </a:ext>
              </a:extLst>
            </p:cNvPr>
            <p:cNvCxnSpPr>
              <a:cxnSpLocks/>
            </p:cNvCxnSpPr>
            <p:nvPr/>
          </p:nvCxnSpPr>
          <p:spPr>
            <a:xfrm>
              <a:off x="937304" y="5766906"/>
              <a:ext cx="145115" cy="2821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039480F1-B9E1-48ED-A996-9002A49AF533}"/>
                </a:ext>
              </a:extLst>
            </p:cNvPr>
            <p:cNvCxnSpPr>
              <a:cxnSpLocks/>
            </p:cNvCxnSpPr>
            <p:nvPr/>
          </p:nvCxnSpPr>
          <p:spPr>
            <a:xfrm>
              <a:off x="779648" y="5590965"/>
              <a:ext cx="103080" cy="184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7AD9F2CC-AE85-4FE4-A8BA-2AB8D1937D25}"/>
                </a:ext>
              </a:extLst>
            </p:cNvPr>
            <p:cNvGrpSpPr/>
            <p:nvPr/>
          </p:nvGrpSpPr>
          <p:grpSpPr>
            <a:xfrm>
              <a:off x="682718" y="5462493"/>
              <a:ext cx="205059" cy="218717"/>
              <a:chOff x="1732934" y="4400550"/>
              <a:chExt cx="173731" cy="139332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18326431-0ADE-4A3B-BBD6-0B33C2C709D6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FF9B2AC9-B8B9-46DF-9C0A-6D5785AF0529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E4441BBA-A55A-4FFF-BA3E-40968B40935C}"/>
                </a:ext>
              </a:extLst>
            </p:cNvPr>
            <p:cNvGrpSpPr/>
            <p:nvPr/>
          </p:nvGrpSpPr>
          <p:grpSpPr>
            <a:xfrm>
              <a:off x="959310" y="5462493"/>
              <a:ext cx="205059" cy="218717"/>
              <a:chOff x="1732934" y="4400550"/>
              <a:chExt cx="173731" cy="139332"/>
            </a:xfrm>
          </p:grpSpPr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5AD8957D-344E-4C66-881A-C149FC6AEFBB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02C215E7-2CA2-4313-8EAD-882F986B4E97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16C9DC50-C643-4462-A241-16A60BCED044}"/>
                </a:ext>
              </a:extLst>
            </p:cNvPr>
            <p:cNvGrpSpPr/>
            <p:nvPr/>
          </p:nvGrpSpPr>
          <p:grpSpPr>
            <a:xfrm>
              <a:off x="1216089" y="5453976"/>
              <a:ext cx="205059" cy="218717"/>
              <a:chOff x="1732934" y="4400550"/>
              <a:chExt cx="173731" cy="139332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36B970F9-CCE9-4171-8CD4-1EDB91167E19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55E395FC-43E7-43F2-9DC5-A2D67959945D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2F73FFC-8115-43DD-B089-FAE0C40C6A70}"/>
                </a:ext>
              </a:extLst>
            </p:cNvPr>
            <p:cNvGrpSpPr/>
            <p:nvPr/>
          </p:nvGrpSpPr>
          <p:grpSpPr>
            <a:xfrm>
              <a:off x="1492712" y="5444451"/>
              <a:ext cx="205059" cy="218717"/>
              <a:chOff x="1732934" y="4400550"/>
              <a:chExt cx="173731" cy="139332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0811D714-D4B6-4BB7-8869-E4C24D366D3E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1A142203-B2CC-44A6-9171-F829863D85BB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62F6799B-761F-4030-9197-1F7A84BFF938}"/>
                </a:ext>
              </a:extLst>
            </p:cNvPr>
            <p:cNvGrpSpPr/>
            <p:nvPr/>
          </p:nvGrpSpPr>
          <p:grpSpPr>
            <a:xfrm>
              <a:off x="829630" y="5738331"/>
              <a:ext cx="205059" cy="218717"/>
              <a:chOff x="1732934" y="4400550"/>
              <a:chExt cx="173731" cy="139332"/>
            </a:xfrm>
          </p:grpSpPr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88022C8C-617D-47D7-A023-1F6E113DD80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23C6D64B-17BB-414B-A43B-3928D181C12D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ACB284E-68B7-4D85-B0B5-2741D1B291CB}"/>
                </a:ext>
              </a:extLst>
            </p:cNvPr>
            <p:cNvGrpSpPr/>
            <p:nvPr/>
          </p:nvGrpSpPr>
          <p:grpSpPr>
            <a:xfrm>
              <a:off x="1332004" y="5743455"/>
              <a:ext cx="205059" cy="218717"/>
              <a:chOff x="1732934" y="4400550"/>
              <a:chExt cx="173731" cy="139332"/>
            </a:xfrm>
          </p:grpSpPr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4E970FC3-E284-4D74-BE02-16CF56ABD180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8A5718E0-AFD8-451C-8187-EC92E2AC9BE1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483CCA7F-0BFF-48C4-86DE-5704257F24BB}"/>
                </a:ext>
              </a:extLst>
            </p:cNvPr>
            <p:cNvGrpSpPr/>
            <p:nvPr/>
          </p:nvGrpSpPr>
          <p:grpSpPr>
            <a:xfrm>
              <a:off x="1067166" y="5973930"/>
              <a:ext cx="205059" cy="218717"/>
              <a:chOff x="1732934" y="4400550"/>
              <a:chExt cx="173731" cy="139332"/>
            </a:xfrm>
          </p:grpSpPr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028C9076-B589-4252-8FDE-4E37D9FC8C9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030CF165-D747-416D-854D-50B770CA2267}"/>
                  </a:ext>
                </a:extLst>
              </p:cNvPr>
              <p:cNvSpPr txBox="1"/>
              <p:nvPr/>
            </p:nvSpPr>
            <p:spPr>
              <a:xfrm>
                <a:off x="1741650" y="4400550"/>
                <a:ext cx="165015" cy="1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/>
                  <a:t>˅</a:t>
                </a:r>
              </a:p>
            </p:txBody>
          </p:sp>
        </p:grpSp>
        <p:sp>
          <p:nvSpPr>
            <p:cNvPr id="185" name="Isosceles Triangle 184">
              <a:extLst>
                <a:ext uri="{FF2B5EF4-FFF2-40B4-BE49-F238E27FC236}">
                  <a16:creationId xmlns:a16="http://schemas.microsoft.com/office/drawing/2014/main" id="{9722A724-D4BD-444F-8D73-CBADECD8FE8D}"/>
                </a:ext>
              </a:extLst>
            </p:cNvPr>
            <p:cNvSpPr/>
            <p:nvPr/>
          </p:nvSpPr>
          <p:spPr>
            <a:xfrm rot="10800000">
              <a:off x="465029" y="5409234"/>
              <a:ext cx="1388801" cy="953466"/>
            </a:xfrm>
            <a:prstGeom prst="triangle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F414BC-FC9D-45D3-BB66-39C1E58D8DA2}"/>
              </a:ext>
            </a:extLst>
          </p:cNvPr>
          <p:cNvGrpSpPr/>
          <p:nvPr/>
        </p:nvGrpSpPr>
        <p:grpSpPr>
          <a:xfrm>
            <a:off x="3844875" y="5716214"/>
            <a:ext cx="1388801" cy="972570"/>
            <a:chOff x="188008" y="5443863"/>
            <a:chExt cx="1388801" cy="972570"/>
          </a:xfrm>
        </p:grpSpPr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91BD141A-CE4E-4CE3-9944-03CD99A5F7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9771" y="5919098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4EA16A64-C1E1-44AA-8BC6-EF3D9116F6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218" y="5651328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08F4B5E2-104D-4F62-B735-D0C2741ECF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7669" y="5651328"/>
              <a:ext cx="120892" cy="157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8F46CAC7-151E-4B94-A8C3-B48415F19C88}"/>
                </a:ext>
              </a:extLst>
            </p:cNvPr>
            <p:cNvCxnSpPr>
              <a:cxnSpLocks/>
            </p:cNvCxnSpPr>
            <p:nvPr/>
          </p:nvCxnSpPr>
          <p:spPr>
            <a:xfrm>
              <a:off x="972863" y="5604290"/>
              <a:ext cx="148297" cy="213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CB33AE65-5FDA-45E5-8D11-57B1141E622F}"/>
                </a:ext>
              </a:extLst>
            </p:cNvPr>
            <p:cNvCxnSpPr>
              <a:cxnSpLocks/>
            </p:cNvCxnSpPr>
            <p:nvPr/>
          </p:nvCxnSpPr>
          <p:spPr>
            <a:xfrm>
              <a:off x="660283" y="5820639"/>
              <a:ext cx="145115" cy="2821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38B74C10-DD58-4799-BAAF-AB912C6ECEB8}"/>
                </a:ext>
              </a:extLst>
            </p:cNvPr>
            <p:cNvCxnSpPr>
              <a:cxnSpLocks/>
            </p:cNvCxnSpPr>
            <p:nvPr/>
          </p:nvCxnSpPr>
          <p:spPr>
            <a:xfrm>
              <a:off x="502627" y="5644698"/>
              <a:ext cx="103080" cy="184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F4CD2099-FF7C-46D2-8CDD-A6AFB4111CA8}"/>
                </a:ext>
              </a:extLst>
            </p:cNvPr>
            <p:cNvGrpSpPr/>
            <p:nvPr/>
          </p:nvGrpSpPr>
          <p:grpSpPr>
            <a:xfrm>
              <a:off x="778353" y="6034150"/>
              <a:ext cx="270117" cy="246221"/>
              <a:chOff x="1709734" y="4385625"/>
              <a:chExt cx="235223" cy="156853"/>
            </a:xfrm>
          </p:grpSpPr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A56EC316-28C6-43B4-BBF8-4B585D85045F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A9E0C954-39F6-4BF0-94B9-1AB3F08763C6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sp>
          <p:nvSpPr>
            <p:cNvPr id="214" name="Isosceles Triangle 213">
              <a:extLst>
                <a:ext uri="{FF2B5EF4-FFF2-40B4-BE49-F238E27FC236}">
                  <a16:creationId xmlns:a16="http://schemas.microsoft.com/office/drawing/2014/main" id="{5143AAC9-C920-49E3-8D5C-8D651CDA9F3E}"/>
                </a:ext>
              </a:extLst>
            </p:cNvPr>
            <p:cNvSpPr/>
            <p:nvPr/>
          </p:nvSpPr>
          <p:spPr>
            <a:xfrm rot="10800000">
              <a:off x="188008" y="5462967"/>
              <a:ext cx="1388801" cy="953466"/>
            </a:xfrm>
            <a:prstGeom prst="triangle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BEAF9D0C-3178-497D-A011-8D34AC601DA1}"/>
                </a:ext>
              </a:extLst>
            </p:cNvPr>
            <p:cNvGrpSpPr/>
            <p:nvPr/>
          </p:nvGrpSpPr>
          <p:grpSpPr>
            <a:xfrm>
              <a:off x="895037" y="5453740"/>
              <a:ext cx="270117" cy="246221"/>
              <a:chOff x="1709734" y="4385625"/>
              <a:chExt cx="235223" cy="156853"/>
            </a:xfrm>
          </p:grpSpPr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F790682E-9453-4ABC-BB95-72799BDF028A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07A87F77-9AAC-4D9A-8EF4-AC1C719110AC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DD66B89C-3542-42A8-A2CD-DC115A0479A9}"/>
                </a:ext>
              </a:extLst>
            </p:cNvPr>
            <p:cNvGrpSpPr/>
            <p:nvPr/>
          </p:nvGrpSpPr>
          <p:grpSpPr>
            <a:xfrm>
              <a:off x="625053" y="5453741"/>
              <a:ext cx="270117" cy="246221"/>
              <a:chOff x="1709734" y="4385625"/>
              <a:chExt cx="235223" cy="156853"/>
            </a:xfrm>
          </p:grpSpPr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348C158C-EF3F-44D3-B569-2FB907473F50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8924B092-2A96-4147-AFE8-6822D14154F6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D887955-A313-4F8C-8B5C-2722B242CE1C}"/>
                </a:ext>
              </a:extLst>
            </p:cNvPr>
            <p:cNvGrpSpPr/>
            <p:nvPr/>
          </p:nvGrpSpPr>
          <p:grpSpPr>
            <a:xfrm>
              <a:off x="312242" y="5453850"/>
              <a:ext cx="270117" cy="246221"/>
              <a:chOff x="1709734" y="4385625"/>
              <a:chExt cx="235223" cy="156853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C168BC74-1E00-4BB9-B746-9F6750736695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D82EDAA4-CE34-440D-8569-AF8D2390EF1F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E738A340-E777-4B72-BDCF-13634CA2B30B}"/>
                </a:ext>
              </a:extLst>
            </p:cNvPr>
            <p:cNvGrpSpPr/>
            <p:nvPr/>
          </p:nvGrpSpPr>
          <p:grpSpPr>
            <a:xfrm>
              <a:off x="1027610" y="5786436"/>
              <a:ext cx="270117" cy="246221"/>
              <a:chOff x="1709734" y="4385625"/>
              <a:chExt cx="235223" cy="156853"/>
            </a:xfrm>
          </p:grpSpPr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50AA6987-1CF4-4044-8873-430200093BEB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B0E09B6F-B396-42EA-9D77-8246E1B317BA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E6D84A52-A73E-4425-9670-487402DAE568}"/>
                </a:ext>
              </a:extLst>
            </p:cNvPr>
            <p:cNvGrpSpPr/>
            <p:nvPr/>
          </p:nvGrpSpPr>
          <p:grpSpPr>
            <a:xfrm>
              <a:off x="541819" y="5787341"/>
              <a:ext cx="270117" cy="246221"/>
              <a:chOff x="1709734" y="4385625"/>
              <a:chExt cx="235223" cy="156853"/>
            </a:xfrm>
          </p:grpSpPr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7A9F087-E4A8-4A4B-A31E-DB9001C0E1E3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8E711AE-14AC-433D-B7A9-D526BA70F7B1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EF1ACD13-99A7-4562-A22B-4D67DBBE6EEF}"/>
                </a:ext>
              </a:extLst>
            </p:cNvPr>
            <p:cNvGrpSpPr/>
            <p:nvPr/>
          </p:nvGrpSpPr>
          <p:grpSpPr>
            <a:xfrm>
              <a:off x="1219002" y="5443863"/>
              <a:ext cx="270117" cy="246221"/>
              <a:chOff x="1709734" y="4385625"/>
              <a:chExt cx="235223" cy="156853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252F9672-E6BC-4316-898A-DB1B0870F7A0}"/>
                  </a:ext>
                </a:extLst>
              </p:cNvPr>
              <p:cNvSpPr/>
              <p:nvPr/>
            </p:nvSpPr>
            <p:spPr>
              <a:xfrm>
                <a:off x="1732934" y="4400550"/>
                <a:ext cx="165015" cy="13933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79D0DDF5-B9EE-4F05-9DB7-5392B51E8AA5}"/>
                  </a:ext>
                </a:extLst>
              </p:cNvPr>
              <p:cNvSpPr txBox="1"/>
              <p:nvPr/>
            </p:nvSpPr>
            <p:spPr>
              <a:xfrm>
                <a:off x="1709734" y="4385625"/>
                <a:ext cx="235223" cy="156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kern="0" dirty="0"/>
                  <a:t>˄</a:t>
                </a:r>
                <a:endParaRPr 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1713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774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Very few Boolean functions can be computed by circuits of small size.</a:t>
            </a:r>
          </a:p>
        </p:txBody>
      </p:sp>
    </p:spTree>
    <p:extLst>
      <p:ext uri="{BB962C8B-B14F-4D97-AF65-F5344CB8AC3E}">
        <p14:creationId xmlns:p14="http://schemas.microsoft.com/office/powerpoint/2010/main" val="38041667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6278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</a:p>
        </p:txBody>
      </p:sp>
    </p:spTree>
    <p:extLst>
      <p:ext uri="{BB962C8B-B14F-4D97-AF65-F5344CB8AC3E}">
        <p14:creationId xmlns:p14="http://schemas.microsoft.com/office/powerpoint/2010/main" val="5055845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802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34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42C4F-0774-425B-BD66-FD2158356231}"/>
              </a:ext>
            </a:extLst>
          </p:cNvPr>
          <p:cNvSpPr txBox="1">
            <a:spLocks/>
          </p:cNvSpPr>
          <p:nvPr/>
        </p:nvSpPr>
        <p:spPr bwMode="auto">
          <a:xfrm>
            <a:off x="1440933" y="4211987"/>
            <a:ext cx="602401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00..00     00..01     00..10     ……    11..10    11..11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601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69A1B-4D3B-4F41-93C0-585A955DA60A}"/>
              </a:ext>
            </a:extLst>
          </p:cNvPr>
          <p:cNvSpPr txBox="1">
            <a:spLocks/>
          </p:cNvSpPr>
          <p:nvPr/>
        </p:nvSpPr>
        <p:spPr bwMode="auto">
          <a:xfrm>
            <a:off x="721593" y="5379701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Giving each assignment a Boolean value defines a Boolean function.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42C4F-0774-425B-BD66-FD2158356231}"/>
              </a:ext>
            </a:extLst>
          </p:cNvPr>
          <p:cNvSpPr txBox="1">
            <a:spLocks/>
          </p:cNvSpPr>
          <p:nvPr/>
        </p:nvSpPr>
        <p:spPr bwMode="auto">
          <a:xfrm>
            <a:off x="1440933" y="4211987"/>
            <a:ext cx="602401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00..00     00..01     00..10     ……    11..10    11..11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142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69A1B-4D3B-4F41-93C0-585A955DA60A}"/>
              </a:ext>
            </a:extLst>
          </p:cNvPr>
          <p:cNvSpPr txBox="1">
            <a:spLocks/>
          </p:cNvSpPr>
          <p:nvPr/>
        </p:nvSpPr>
        <p:spPr bwMode="auto">
          <a:xfrm>
            <a:off x="721593" y="5379701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Giving each assignment a Boolean value defines a Boolean function.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25CAD4-EC83-4E09-BF35-4BC1F7DC413E}"/>
              </a:ext>
            </a:extLst>
          </p:cNvPr>
          <p:cNvSpPr txBox="1">
            <a:spLocks/>
          </p:cNvSpPr>
          <p:nvPr/>
        </p:nvSpPr>
        <p:spPr bwMode="auto">
          <a:xfrm>
            <a:off x="1757108" y="4811062"/>
            <a:ext cx="5781143" cy="31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0            1             1       ……         0          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42C4F-0774-425B-BD66-FD2158356231}"/>
              </a:ext>
            </a:extLst>
          </p:cNvPr>
          <p:cNvSpPr txBox="1">
            <a:spLocks/>
          </p:cNvSpPr>
          <p:nvPr/>
        </p:nvSpPr>
        <p:spPr bwMode="auto">
          <a:xfrm>
            <a:off x="1440933" y="4211987"/>
            <a:ext cx="602401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00..00     00..01     00..10     ……    11..10    11..11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308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69A1B-4D3B-4F41-93C0-585A955DA60A}"/>
              </a:ext>
            </a:extLst>
          </p:cNvPr>
          <p:cNvSpPr txBox="1">
            <a:spLocks/>
          </p:cNvSpPr>
          <p:nvPr/>
        </p:nvSpPr>
        <p:spPr bwMode="auto">
          <a:xfrm>
            <a:off x="721593" y="5379701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Giving each assignment a Boolean value defines a Boolean function.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25CAD4-EC83-4E09-BF35-4BC1F7DC413E}"/>
              </a:ext>
            </a:extLst>
          </p:cNvPr>
          <p:cNvSpPr txBox="1">
            <a:spLocks/>
          </p:cNvSpPr>
          <p:nvPr/>
        </p:nvSpPr>
        <p:spPr bwMode="auto">
          <a:xfrm>
            <a:off x="1757108" y="4811062"/>
            <a:ext cx="5781143" cy="31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0            1             1       ……         0          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42C4F-0774-425B-BD66-FD2158356231}"/>
              </a:ext>
            </a:extLst>
          </p:cNvPr>
          <p:cNvSpPr txBox="1">
            <a:spLocks/>
          </p:cNvSpPr>
          <p:nvPr/>
        </p:nvSpPr>
        <p:spPr bwMode="auto">
          <a:xfrm>
            <a:off x="1440933" y="4211987"/>
            <a:ext cx="602401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00..00     00..01     00..10     ……    11..10    11..11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C489D15-F0B6-44CA-952C-786F8B2DD6E1}"/>
              </a:ext>
            </a:extLst>
          </p:cNvPr>
          <p:cNvSpPr txBox="1">
            <a:spLocks/>
          </p:cNvSpPr>
          <p:nvPr/>
        </p:nvSpPr>
        <p:spPr bwMode="auto">
          <a:xfrm>
            <a:off x="721593" y="5858752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</a:t>
            </a:r>
            <a:r>
              <a:rPr lang="en-US" sz="2000" kern="0" dirty="0">
                <a:solidFill>
                  <a:srgbClr val="FF0000"/>
                </a:solidFill>
              </a:rPr>
              <a:t>2</a:t>
            </a:r>
            <a:r>
              <a:rPr lang="en-US" sz="2000" kern="0" baseline="30000" dirty="0">
                <a:solidFill>
                  <a:srgbClr val="FF0000"/>
                </a:solidFill>
              </a:rPr>
              <a:t>2</a:t>
            </a:r>
            <a:r>
              <a:rPr lang="en-US" sz="2000" kern="0" baseline="60000" dirty="0">
                <a:solidFill>
                  <a:srgbClr val="FF0000"/>
                </a:solidFill>
              </a:rPr>
              <a:t>n</a:t>
            </a:r>
            <a:r>
              <a:rPr lang="en-US" sz="2000" kern="0" dirty="0"/>
              <a:t> ways to give values to the assignments.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83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6674AA-7452-4FB1-A504-5CE1D6FFF602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6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 </a:t>
            </a:r>
            <a:r>
              <a:rPr lang="en-US" sz="2000" kern="0" dirty="0"/>
              <a:t>There are 2</a:t>
            </a:r>
            <a:r>
              <a:rPr lang="en-US" sz="2000" kern="0" baseline="30000" dirty="0"/>
              <a:t>n</a:t>
            </a:r>
            <a:r>
              <a:rPr lang="en-US" sz="2000" kern="0" dirty="0"/>
              <a:t> different assignments to the n variables: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FBD88-07FC-4F13-87E5-164067BACFA8}"/>
              </a:ext>
            </a:extLst>
          </p:cNvPr>
          <p:cNvSpPr txBox="1">
            <a:spLocks/>
          </p:cNvSpPr>
          <p:nvPr/>
        </p:nvSpPr>
        <p:spPr bwMode="auto">
          <a:xfrm>
            <a:off x="1679058" y="3851901"/>
            <a:ext cx="585919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A1          A2          A3       ……       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r>
              <a:rPr lang="en-US" sz="2000" kern="0" baseline="-26000" dirty="0"/>
              <a:t>-1</a:t>
            </a:r>
            <a:r>
              <a:rPr lang="en-US" sz="1400" kern="0" baseline="2000" dirty="0"/>
              <a:t>               </a:t>
            </a:r>
            <a:r>
              <a:rPr lang="en-US" sz="2000" kern="0" dirty="0"/>
              <a:t>A</a:t>
            </a:r>
            <a:r>
              <a:rPr lang="en-US" sz="2000" kern="0" baseline="-25000" dirty="0"/>
              <a:t>2</a:t>
            </a:r>
            <a:r>
              <a:rPr lang="en-US" sz="1400" kern="0" baseline="2000" dirty="0"/>
              <a:t>n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69A1B-4D3B-4F41-93C0-585A955DA60A}"/>
              </a:ext>
            </a:extLst>
          </p:cNvPr>
          <p:cNvSpPr txBox="1">
            <a:spLocks/>
          </p:cNvSpPr>
          <p:nvPr/>
        </p:nvSpPr>
        <p:spPr bwMode="auto">
          <a:xfrm>
            <a:off x="721593" y="5379701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Giving each assignment a Boolean value defines a Boolean function.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25CAD4-EC83-4E09-BF35-4BC1F7DC413E}"/>
              </a:ext>
            </a:extLst>
          </p:cNvPr>
          <p:cNvSpPr txBox="1">
            <a:spLocks/>
          </p:cNvSpPr>
          <p:nvPr/>
        </p:nvSpPr>
        <p:spPr bwMode="auto">
          <a:xfrm>
            <a:off x="1757108" y="4811062"/>
            <a:ext cx="5781143" cy="31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0            1             1       ……         0          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42C4F-0774-425B-BD66-FD2158356231}"/>
              </a:ext>
            </a:extLst>
          </p:cNvPr>
          <p:cNvSpPr txBox="1">
            <a:spLocks/>
          </p:cNvSpPr>
          <p:nvPr/>
        </p:nvSpPr>
        <p:spPr bwMode="auto">
          <a:xfrm>
            <a:off x="1440933" y="4211987"/>
            <a:ext cx="602401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00..00     00..01     00..10     ……    11..10    11..11</a:t>
            </a:r>
            <a:endParaRPr lang="en-US" sz="1400" kern="0" baseline="2000" dirty="0">
              <a:solidFill>
                <a:srgbClr val="FF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C489D15-F0B6-44CA-952C-786F8B2DD6E1}"/>
              </a:ext>
            </a:extLst>
          </p:cNvPr>
          <p:cNvSpPr txBox="1">
            <a:spLocks/>
          </p:cNvSpPr>
          <p:nvPr/>
        </p:nvSpPr>
        <p:spPr bwMode="auto">
          <a:xfrm>
            <a:off x="721593" y="5858752"/>
            <a:ext cx="7852172" cy="4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</a:t>
            </a:r>
            <a:r>
              <a:rPr lang="en-US" sz="2000" kern="0" dirty="0">
                <a:solidFill>
                  <a:srgbClr val="FF0000"/>
                </a:solidFill>
              </a:rPr>
              <a:t>2</a:t>
            </a:r>
            <a:r>
              <a:rPr lang="en-US" sz="2000" kern="0" baseline="30000" dirty="0">
                <a:solidFill>
                  <a:srgbClr val="FF0000"/>
                </a:solidFill>
              </a:rPr>
              <a:t>2</a:t>
            </a:r>
            <a:r>
              <a:rPr lang="en-US" sz="2000" kern="0" baseline="60000" dirty="0">
                <a:solidFill>
                  <a:srgbClr val="FF0000"/>
                </a:solidFill>
              </a:rPr>
              <a:t>n</a:t>
            </a:r>
            <a:r>
              <a:rPr lang="en-US" sz="2000" kern="0" dirty="0"/>
              <a:t> ways to give values to the assignments.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606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</p:spTree>
    <p:extLst>
      <p:ext uri="{BB962C8B-B14F-4D97-AF65-F5344CB8AC3E}">
        <p14:creationId xmlns:p14="http://schemas.microsoft.com/office/powerpoint/2010/main" val="29985061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442810-7E22-4834-B3AE-CC5C51E58731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 by: ˅, ˄, x</a:t>
            </a:r>
            <a:r>
              <a:rPr lang="en-US" sz="2000" kern="0" baseline="-25000" dirty="0"/>
              <a:t>1</a:t>
            </a:r>
            <a:r>
              <a:rPr lang="en-US" sz="2000" kern="0" dirty="0"/>
              <a:t>,</a:t>
            </a:r>
            <a:r>
              <a:rPr lang="en-US" sz="2000" kern="0" baseline="-25000" dirty="0"/>
              <a:t> </a:t>
            </a:r>
            <a:r>
              <a:rPr lang="en-US" sz="2000" kern="0" dirty="0"/>
              <a:t>…,</a:t>
            </a:r>
            <a:r>
              <a:rPr lang="en-US" sz="2000" kern="0" baseline="-25000" dirty="0"/>
              <a:t>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26864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D2D545-AD65-4368-A0AF-76F2FFDA5451}"/>
              </a:ext>
            </a:extLst>
          </p:cNvPr>
          <p:cNvSpPr txBox="1">
            <a:spLocks/>
          </p:cNvSpPr>
          <p:nvPr/>
        </p:nvSpPr>
        <p:spPr bwMode="auto">
          <a:xfrm>
            <a:off x="834628" y="41330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gate has at most 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get its inputs.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47B3E-1068-432E-B0D7-4B984E9CAA43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 by: ˅, ˄, x</a:t>
            </a:r>
            <a:r>
              <a:rPr lang="en-US" sz="2000" kern="0" baseline="-25000" dirty="0"/>
              <a:t>1</a:t>
            </a:r>
            <a:r>
              <a:rPr lang="en-US" sz="2000" kern="0" dirty="0"/>
              <a:t>,</a:t>
            </a:r>
            <a:r>
              <a:rPr lang="en-US" sz="2000" kern="0" baseline="-25000" dirty="0"/>
              <a:t> </a:t>
            </a:r>
            <a:r>
              <a:rPr lang="en-US" sz="2000" kern="0" dirty="0"/>
              <a:t>…,</a:t>
            </a:r>
            <a:r>
              <a:rPr lang="en-US" sz="2000" kern="0" baseline="-25000" dirty="0"/>
              <a:t> </a:t>
            </a:r>
            <a:r>
              <a:rPr lang="en-US" sz="2000" kern="0" dirty="0" err="1"/>
              <a:t>x</a:t>
            </a:r>
            <a:r>
              <a:rPr lang="en-US" sz="2000" kern="0" baseline="-25000" dirty="0" err="1"/>
              <a:t>n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47792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D2D545-AD65-4368-A0AF-76F2FFDA5451}"/>
              </a:ext>
            </a:extLst>
          </p:cNvPr>
          <p:cNvSpPr txBox="1">
            <a:spLocks/>
          </p:cNvSpPr>
          <p:nvPr/>
        </p:nvSpPr>
        <p:spPr bwMode="auto">
          <a:xfrm>
            <a:off x="834628" y="41330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gate has at most 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get its inputs. 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86376C-6411-45E9-8CC7-FAF6AC224691}"/>
              </a:ext>
            </a:extLst>
          </p:cNvPr>
          <p:cNvSpPr txBox="1">
            <a:spLocks/>
          </p:cNvSpPr>
          <p:nvPr/>
        </p:nvSpPr>
        <p:spPr bwMode="auto">
          <a:xfrm>
            <a:off x="834628" y="45479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describe a gate.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442810-7E22-4834-B3AE-CC5C51E58731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gate: ˅, ˄, x</a:t>
            </a:r>
            <a:r>
              <a:rPr lang="en-US" sz="2000" kern="0" baseline="-25000" dirty="0"/>
              <a:t>i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4857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D2D545-AD65-4368-A0AF-76F2FFDA5451}"/>
              </a:ext>
            </a:extLst>
          </p:cNvPr>
          <p:cNvSpPr txBox="1">
            <a:spLocks/>
          </p:cNvSpPr>
          <p:nvPr/>
        </p:nvSpPr>
        <p:spPr bwMode="auto">
          <a:xfrm>
            <a:off x="834628" y="41330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gate has at most 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get its inputs. 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86376C-6411-45E9-8CC7-FAF6AC224691}"/>
              </a:ext>
            </a:extLst>
          </p:cNvPr>
          <p:cNvSpPr txBox="1">
            <a:spLocks/>
          </p:cNvSpPr>
          <p:nvPr/>
        </p:nvSpPr>
        <p:spPr bwMode="auto">
          <a:xfrm>
            <a:off x="834628" y="45479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describe a gate.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009814-7E80-47A6-AB23-9FF65A5ABF21}"/>
              </a:ext>
            </a:extLst>
          </p:cNvPr>
          <p:cNvSpPr txBox="1">
            <a:spLocks/>
          </p:cNvSpPr>
          <p:nvPr/>
        </p:nvSpPr>
        <p:spPr bwMode="auto">
          <a:xfrm>
            <a:off x="834628" y="4986053"/>
            <a:ext cx="7474744" cy="43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)</a:t>
            </a:r>
            <a:r>
              <a:rPr lang="en-US" sz="2000" kern="0" baseline="30000" dirty="0"/>
              <a:t>s</a:t>
            </a:r>
            <a:r>
              <a:rPr lang="en-US" sz="2000" kern="0" dirty="0"/>
              <a:t> different ways to describe a circuit.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442810-7E22-4834-B3AE-CC5C51E58731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gate: ˅, ˄, x</a:t>
            </a:r>
            <a:r>
              <a:rPr lang="en-US" sz="2000" kern="0" baseline="-25000" dirty="0"/>
              <a:t>i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1732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D2D545-AD65-4368-A0AF-76F2FFDA5451}"/>
              </a:ext>
            </a:extLst>
          </p:cNvPr>
          <p:cNvSpPr txBox="1">
            <a:spLocks/>
          </p:cNvSpPr>
          <p:nvPr/>
        </p:nvSpPr>
        <p:spPr bwMode="auto">
          <a:xfrm>
            <a:off x="834628" y="41330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gate has at most 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get its inputs. 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86376C-6411-45E9-8CC7-FAF6AC224691}"/>
              </a:ext>
            </a:extLst>
          </p:cNvPr>
          <p:cNvSpPr txBox="1">
            <a:spLocks/>
          </p:cNvSpPr>
          <p:nvPr/>
        </p:nvSpPr>
        <p:spPr bwMode="auto">
          <a:xfrm>
            <a:off x="834628" y="45479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describe a gate.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009814-7E80-47A6-AB23-9FF65A5ABF21}"/>
              </a:ext>
            </a:extLst>
          </p:cNvPr>
          <p:cNvSpPr txBox="1">
            <a:spLocks/>
          </p:cNvSpPr>
          <p:nvPr/>
        </p:nvSpPr>
        <p:spPr bwMode="auto">
          <a:xfrm>
            <a:off x="834628" y="4986053"/>
            <a:ext cx="7474744" cy="43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)</a:t>
            </a:r>
            <a:r>
              <a:rPr lang="en-US" sz="2000" kern="0" baseline="30000" dirty="0"/>
              <a:t>s</a:t>
            </a:r>
            <a:r>
              <a:rPr lang="en-US" sz="2000" kern="0" dirty="0"/>
              <a:t> different ways to describe a circuit.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DD7BD86-713A-4E1F-8D84-0D8313625883}"/>
              </a:ext>
            </a:extLst>
          </p:cNvPr>
          <p:cNvSpPr txBox="1">
            <a:spLocks/>
          </p:cNvSpPr>
          <p:nvPr/>
        </p:nvSpPr>
        <p:spPr bwMode="auto">
          <a:xfrm>
            <a:off x="834628" y="5424204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there are at most ((n+3)s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)</a:t>
            </a:r>
            <a:r>
              <a:rPr lang="en-US" sz="2000" kern="0" baseline="30000" dirty="0"/>
              <a:t>s</a:t>
            </a:r>
            <a:r>
              <a:rPr lang="en-US" sz="2000" kern="0" dirty="0"/>
              <a:t> different circuits of size s.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442810-7E22-4834-B3AE-CC5C51E58731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gate: ˅, ˄, x</a:t>
            </a:r>
            <a:r>
              <a:rPr lang="en-US" sz="2000" kern="0" baseline="-25000" dirty="0"/>
              <a:t>i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69461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92D050"/>
                </a:solidFill>
              </a:rPr>
              <a:t>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779F8-5649-40B0-AF0A-00BAC745A20C}"/>
              </a:ext>
            </a:extLst>
          </p:cNvPr>
          <p:cNvSpPr txBox="1">
            <a:spLocks/>
          </p:cNvSpPr>
          <p:nvPr/>
        </p:nvSpPr>
        <p:spPr bwMode="auto">
          <a:xfrm>
            <a:off x="834628" y="332422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Proof.</a:t>
            </a:r>
            <a:r>
              <a:rPr lang="en-US" sz="2000" kern="0" dirty="0"/>
              <a:t> Fix the size s for circuits of n variables.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D2D545-AD65-4368-A0AF-76F2FFDA5451}"/>
              </a:ext>
            </a:extLst>
          </p:cNvPr>
          <p:cNvSpPr txBox="1">
            <a:spLocks/>
          </p:cNvSpPr>
          <p:nvPr/>
        </p:nvSpPr>
        <p:spPr bwMode="auto">
          <a:xfrm>
            <a:off x="834628" y="41330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 gate has at most 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get its inputs. 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86376C-6411-45E9-8CC7-FAF6AC224691}"/>
              </a:ext>
            </a:extLst>
          </p:cNvPr>
          <p:cNvSpPr txBox="1">
            <a:spLocks/>
          </p:cNvSpPr>
          <p:nvPr/>
        </p:nvSpPr>
        <p:spPr bwMode="auto">
          <a:xfrm>
            <a:off x="834628" y="4547903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 different ways to describe a gate.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009814-7E80-47A6-AB23-9FF65A5ABF21}"/>
              </a:ext>
            </a:extLst>
          </p:cNvPr>
          <p:cNvSpPr txBox="1">
            <a:spLocks/>
          </p:cNvSpPr>
          <p:nvPr/>
        </p:nvSpPr>
        <p:spPr bwMode="auto">
          <a:xfrm>
            <a:off x="834628" y="4986053"/>
            <a:ext cx="7474744" cy="43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at most ((n+3)s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)</a:t>
            </a:r>
            <a:r>
              <a:rPr lang="en-US" sz="2000" kern="0" baseline="30000" dirty="0"/>
              <a:t>s</a:t>
            </a:r>
            <a:r>
              <a:rPr lang="en-US" sz="2000" kern="0" dirty="0"/>
              <a:t> different ways to describe a circuit.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DD7BD86-713A-4E1F-8D84-0D8313625883}"/>
              </a:ext>
            </a:extLst>
          </p:cNvPr>
          <p:cNvSpPr txBox="1">
            <a:spLocks/>
          </p:cNvSpPr>
          <p:nvPr/>
        </p:nvSpPr>
        <p:spPr bwMode="auto">
          <a:xfrm>
            <a:off x="834628" y="5424204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So: there are at most ((n+3)s</a:t>
            </a:r>
            <a:r>
              <a:rPr lang="en-US" sz="2000" kern="0" baseline="30000" dirty="0"/>
              <a:t>2</a:t>
            </a:r>
            <a:r>
              <a:rPr lang="en-US" sz="2000" kern="0" dirty="0"/>
              <a:t>)</a:t>
            </a:r>
            <a:r>
              <a:rPr lang="en-US" sz="2000" kern="0" baseline="30000" dirty="0"/>
              <a:t>s</a:t>
            </a:r>
            <a:r>
              <a:rPr lang="en-US" sz="2000" kern="0" dirty="0"/>
              <a:t> different circuits of size s.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442810-7E22-4834-B3AE-CC5C51E58731}"/>
              </a:ext>
            </a:extLst>
          </p:cNvPr>
          <p:cNvSpPr txBox="1">
            <a:spLocks/>
          </p:cNvSpPr>
          <p:nvPr/>
        </p:nvSpPr>
        <p:spPr bwMode="auto">
          <a:xfrm>
            <a:off x="834628" y="3709705"/>
            <a:ext cx="747474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There are at most n+3 ways to label a gate: ˅, ˄, x</a:t>
            </a:r>
            <a:r>
              <a:rPr lang="en-US" sz="2000" kern="0" baseline="-25000" dirty="0"/>
              <a:t>i</a:t>
            </a:r>
            <a:r>
              <a:rPr lang="en-US" sz="20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3561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92D050"/>
                </a:solidFill>
              </a:rPr>
              <a:t>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FC9891-D86F-4C7D-A640-ED86F4F3D045}"/>
              </a:ext>
            </a:extLst>
          </p:cNvPr>
          <p:cNvSpPr txBox="1">
            <a:spLocks/>
          </p:cNvSpPr>
          <p:nvPr/>
        </p:nvSpPr>
        <p:spPr bwMode="auto">
          <a:xfrm>
            <a:off x="822123" y="3414379"/>
            <a:ext cx="407434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00B0F0"/>
                </a:solidFill>
              </a:rPr>
              <a:t>Example.</a:t>
            </a:r>
            <a:r>
              <a:rPr lang="en-US" sz="2400" kern="0" dirty="0"/>
              <a:t> Take s = n</a:t>
            </a:r>
            <a:r>
              <a:rPr lang="en-US" sz="2400" kern="0" baseline="30000" dirty="0"/>
              <a:t>10</a:t>
            </a:r>
            <a:r>
              <a:rPr lang="en-US" sz="2400" kern="0" dirty="0"/>
              <a:t>, then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6DE2542-7EFE-4129-9CC2-5F19DD173C4C}"/>
              </a:ext>
            </a:extLst>
          </p:cNvPr>
          <p:cNvSpPr txBox="1">
            <a:spLocks/>
          </p:cNvSpPr>
          <p:nvPr/>
        </p:nvSpPr>
        <p:spPr bwMode="auto">
          <a:xfrm>
            <a:off x="4744580" y="3414379"/>
            <a:ext cx="310156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((n+3)s</a:t>
            </a:r>
            <a:r>
              <a:rPr lang="en-US" sz="2400" kern="0" baseline="30000" dirty="0"/>
              <a:t>2</a:t>
            </a:r>
            <a:r>
              <a:rPr lang="en-US" sz="2400" kern="0" dirty="0"/>
              <a:t>)</a:t>
            </a:r>
            <a:r>
              <a:rPr lang="en-US" sz="2400" kern="0" baseline="30000" dirty="0"/>
              <a:t>s </a:t>
            </a:r>
            <a:r>
              <a:rPr lang="en-US" sz="2400" kern="0" dirty="0"/>
              <a:t> &lt; (n</a:t>
            </a:r>
            <a:r>
              <a:rPr lang="en-US" sz="2400" kern="0" baseline="30000" dirty="0"/>
              <a:t>22</a:t>
            </a:r>
            <a:r>
              <a:rPr lang="en-US" sz="2400" kern="0" dirty="0"/>
              <a:t>)</a:t>
            </a:r>
            <a:r>
              <a:rPr lang="en-US" sz="2400" kern="0" baseline="30000" dirty="0"/>
              <a:t>n</a:t>
            </a:r>
            <a:r>
              <a:rPr lang="en-US" sz="1600" kern="0" baseline="70000" dirty="0"/>
              <a:t>10</a:t>
            </a:r>
            <a:r>
              <a:rPr lang="en-US" sz="24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02725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92D050"/>
                </a:solidFill>
              </a:rPr>
              <a:t>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FC9891-D86F-4C7D-A640-ED86F4F3D045}"/>
              </a:ext>
            </a:extLst>
          </p:cNvPr>
          <p:cNvSpPr txBox="1">
            <a:spLocks/>
          </p:cNvSpPr>
          <p:nvPr/>
        </p:nvSpPr>
        <p:spPr bwMode="auto">
          <a:xfrm>
            <a:off x="822123" y="3414379"/>
            <a:ext cx="407434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00B0F0"/>
                </a:solidFill>
              </a:rPr>
              <a:t>Example.</a:t>
            </a:r>
            <a:r>
              <a:rPr lang="en-US" sz="2400" kern="0" dirty="0"/>
              <a:t> Take s = n</a:t>
            </a:r>
            <a:r>
              <a:rPr lang="en-US" sz="2400" kern="0" baseline="30000" dirty="0"/>
              <a:t>10</a:t>
            </a:r>
            <a:r>
              <a:rPr lang="en-US" sz="2400" kern="0" dirty="0"/>
              <a:t>, then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6DE2542-7EFE-4129-9CC2-5F19DD173C4C}"/>
              </a:ext>
            </a:extLst>
          </p:cNvPr>
          <p:cNvSpPr txBox="1">
            <a:spLocks/>
          </p:cNvSpPr>
          <p:nvPr/>
        </p:nvSpPr>
        <p:spPr bwMode="auto">
          <a:xfrm>
            <a:off x="4744580" y="3414379"/>
            <a:ext cx="310156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((n+3)s</a:t>
            </a:r>
            <a:r>
              <a:rPr lang="en-US" sz="2400" kern="0" baseline="30000" dirty="0"/>
              <a:t>2</a:t>
            </a:r>
            <a:r>
              <a:rPr lang="en-US" sz="2400" kern="0" dirty="0"/>
              <a:t>)</a:t>
            </a:r>
            <a:r>
              <a:rPr lang="en-US" sz="2400" kern="0" baseline="30000" dirty="0"/>
              <a:t>s </a:t>
            </a:r>
            <a:r>
              <a:rPr lang="en-US" sz="2400" kern="0" dirty="0"/>
              <a:t> &lt; (n</a:t>
            </a:r>
            <a:r>
              <a:rPr lang="en-US" sz="2400" kern="0" baseline="30000" dirty="0"/>
              <a:t>22</a:t>
            </a:r>
            <a:r>
              <a:rPr lang="en-US" sz="2400" kern="0" dirty="0"/>
              <a:t>)</a:t>
            </a:r>
            <a:r>
              <a:rPr lang="en-US" sz="2400" kern="0" baseline="30000" dirty="0"/>
              <a:t>n</a:t>
            </a:r>
            <a:r>
              <a:rPr lang="en-US" sz="1600" kern="0" baseline="70000" dirty="0"/>
              <a:t>10</a:t>
            </a:r>
            <a:r>
              <a:rPr lang="en-US" sz="2400" kern="0" dirty="0"/>
              <a:t>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371163A-680E-428F-8E25-8EAD6A6A0683}"/>
              </a:ext>
            </a:extLst>
          </p:cNvPr>
          <p:cNvSpPr txBox="1">
            <a:spLocks/>
          </p:cNvSpPr>
          <p:nvPr/>
        </p:nvSpPr>
        <p:spPr bwMode="auto">
          <a:xfrm>
            <a:off x="1342617" y="3945883"/>
            <a:ext cx="427160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loglog (((n+3)s</a:t>
            </a:r>
            <a:r>
              <a:rPr lang="en-US" sz="2400" kern="0" baseline="30000" dirty="0"/>
              <a:t>2</a:t>
            </a:r>
            <a:r>
              <a:rPr lang="en-US" sz="2400" kern="0" dirty="0"/>
              <a:t>)</a:t>
            </a:r>
            <a:r>
              <a:rPr lang="en-US" sz="2400" kern="0" baseline="30000" dirty="0"/>
              <a:t>s</a:t>
            </a:r>
            <a:r>
              <a:rPr lang="en-US" sz="2400" kern="0" dirty="0"/>
              <a:t>)&lt; 12 log 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6E3D420-A7D8-4860-9095-C0D99D51C68D}"/>
              </a:ext>
            </a:extLst>
          </p:cNvPr>
          <p:cNvSpPr txBox="1">
            <a:spLocks/>
          </p:cNvSpPr>
          <p:nvPr/>
        </p:nvSpPr>
        <p:spPr bwMode="auto">
          <a:xfrm>
            <a:off x="1342617" y="4477387"/>
            <a:ext cx="407434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loglog(2</a:t>
            </a:r>
            <a:r>
              <a:rPr lang="en-US" sz="2400" kern="0" baseline="30000" dirty="0"/>
              <a:t>2</a:t>
            </a:r>
            <a:r>
              <a:rPr lang="en-US" sz="2400" kern="0" baseline="60000" dirty="0"/>
              <a:t>n</a:t>
            </a:r>
            <a:r>
              <a:rPr lang="en-US" sz="2400" kern="0" dirty="0"/>
              <a:t>) = n</a:t>
            </a:r>
          </a:p>
        </p:txBody>
      </p:sp>
    </p:spTree>
    <p:extLst>
      <p:ext uri="{BB962C8B-B14F-4D97-AF65-F5344CB8AC3E}">
        <p14:creationId xmlns:p14="http://schemas.microsoft.com/office/powerpoint/2010/main" val="3653136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92D050"/>
                </a:solidFill>
              </a:rPr>
              <a:t>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2FC9891-D86F-4C7D-A640-ED86F4F3D045}"/>
              </a:ext>
            </a:extLst>
          </p:cNvPr>
          <p:cNvSpPr txBox="1">
            <a:spLocks/>
          </p:cNvSpPr>
          <p:nvPr/>
        </p:nvSpPr>
        <p:spPr bwMode="auto">
          <a:xfrm>
            <a:off x="822123" y="3414379"/>
            <a:ext cx="407434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00B0F0"/>
                </a:solidFill>
              </a:rPr>
              <a:t>Example.</a:t>
            </a:r>
            <a:r>
              <a:rPr lang="en-US" sz="2400" kern="0" dirty="0"/>
              <a:t> Take s = n</a:t>
            </a:r>
            <a:r>
              <a:rPr lang="en-US" sz="2400" kern="0" baseline="30000" dirty="0"/>
              <a:t>10</a:t>
            </a:r>
            <a:r>
              <a:rPr lang="en-US" sz="2400" kern="0" dirty="0"/>
              <a:t>, then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6DE2542-7EFE-4129-9CC2-5F19DD173C4C}"/>
              </a:ext>
            </a:extLst>
          </p:cNvPr>
          <p:cNvSpPr txBox="1">
            <a:spLocks/>
          </p:cNvSpPr>
          <p:nvPr/>
        </p:nvSpPr>
        <p:spPr bwMode="auto">
          <a:xfrm>
            <a:off x="4744580" y="3414379"/>
            <a:ext cx="310156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((n+3)s</a:t>
            </a:r>
            <a:r>
              <a:rPr lang="en-US" sz="2400" kern="0" baseline="30000" dirty="0"/>
              <a:t>2</a:t>
            </a:r>
            <a:r>
              <a:rPr lang="en-US" sz="2400" kern="0" dirty="0"/>
              <a:t>)</a:t>
            </a:r>
            <a:r>
              <a:rPr lang="en-US" sz="2400" kern="0" baseline="30000" dirty="0"/>
              <a:t>s </a:t>
            </a:r>
            <a:r>
              <a:rPr lang="en-US" sz="2400" kern="0" dirty="0"/>
              <a:t> &lt; (n</a:t>
            </a:r>
            <a:r>
              <a:rPr lang="en-US" sz="2400" kern="0" baseline="30000" dirty="0"/>
              <a:t>22</a:t>
            </a:r>
            <a:r>
              <a:rPr lang="en-US" sz="2400" kern="0" dirty="0"/>
              <a:t>)</a:t>
            </a:r>
            <a:r>
              <a:rPr lang="en-US" sz="2400" kern="0" baseline="30000" dirty="0"/>
              <a:t>n</a:t>
            </a:r>
            <a:r>
              <a:rPr lang="en-US" sz="1600" kern="0" baseline="70000" dirty="0"/>
              <a:t>10</a:t>
            </a:r>
            <a:r>
              <a:rPr lang="en-US" sz="2400" kern="0" dirty="0"/>
              <a:t>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371163A-680E-428F-8E25-8EAD6A6A0683}"/>
              </a:ext>
            </a:extLst>
          </p:cNvPr>
          <p:cNvSpPr txBox="1">
            <a:spLocks/>
          </p:cNvSpPr>
          <p:nvPr/>
        </p:nvSpPr>
        <p:spPr bwMode="auto">
          <a:xfrm>
            <a:off x="1342617" y="3945883"/>
            <a:ext cx="427160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loglog (((n+3)s</a:t>
            </a:r>
            <a:r>
              <a:rPr lang="en-US" sz="2400" kern="0" baseline="30000" dirty="0"/>
              <a:t>2</a:t>
            </a:r>
            <a:r>
              <a:rPr lang="en-US" sz="2400" kern="0" dirty="0"/>
              <a:t>)</a:t>
            </a:r>
            <a:r>
              <a:rPr lang="en-US" sz="2400" kern="0" baseline="30000" dirty="0"/>
              <a:t>s</a:t>
            </a:r>
            <a:r>
              <a:rPr lang="en-US" sz="2400" kern="0" dirty="0"/>
              <a:t>)&lt; 12 log 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6E3D420-A7D8-4860-9095-C0D99D51C68D}"/>
              </a:ext>
            </a:extLst>
          </p:cNvPr>
          <p:cNvSpPr txBox="1">
            <a:spLocks/>
          </p:cNvSpPr>
          <p:nvPr/>
        </p:nvSpPr>
        <p:spPr bwMode="auto">
          <a:xfrm>
            <a:off x="1342617" y="4477387"/>
            <a:ext cx="407434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loglog(2</a:t>
            </a:r>
            <a:r>
              <a:rPr lang="en-US" sz="2400" kern="0" baseline="30000" dirty="0"/>
              <a:t>2</a:t>
            </a:r>
            <a:r>
              <a:rPr lang="en-US" sz="2400" kern="0" baseline="60000" dirty="0"/>
              <a:t>n</a:t>
            </a:r>
            <a:r>
              <a:rPr lang="en-US" sz="2400" kern="0" dirty="0"/>
              <a:t>) = 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E4E0AB6-EB5F-4C6E-A270-2FA6F9144477}"/>
              </a:ext>
            </a:extLst>
          </p:cNvPr>
          <p:cNvSpPr txBox="1">
            <a:spLocks/>
          </p:cNvSpPr>
          <p:nvPr/>
        </p:nvSpPr>
        <p:spPr bwMode="auto">
          <a:xfrm>
            <a:off x="985940" y="5081988"/>
            <a:ext cx="7172120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Thus, asymptotically, not even 0.001% of the Boolean functions can be computed by circuits of size n</a:t>
            </a:r>
            <a:r>
              <a:rPr lang="en-US" sz="2400" kern="0" baseline="30000" dirty="0"/>
              <a:t>10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276600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8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CC00"/>
                </a:solidFill>
              </a:rPr>
              <a:t>The total number of Boolean functions of n variables is 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baseline="60000" dirty="0">
                <a:solidFill>
                  <a:srgbClr val="FF0000"/>
                </a:solidFill>
              </a:rPr>
              <a:t>n</a:t>
            </a:r>
            <a:r>
              <a:rPr lang="en-US" sz="2400" kern="0" dirty="0"/>
              <a:t>, </a:t>
            </a:r>
            <a:r>
              <a:rPr lang="en-US" sz="2400" kern="0" dirty="0">
                <a:solidFill>
                  <a:srgbClr val="92D050"/>
                </a:solidFill>
              </a:rPr>
              <a:t>while the number of different circuits  of size s with n inputs is bounded by </a:t>
            </a:r>
            <a:r>
              <a:rPr lang="en-US" sz="2400" kern="0" dirty="0">
                <a:solidFill>
                  <a:srgbClr val="FF0000"/>
                </a:solidFill>
              </a:rPr>
              <a:t>((n+3)s</a:t>
            </a:r>
            <a:r>
              <a:rPr lang="en-US" sz="2400" kern="0" baseline="30000" dirty="0">
                <a:solidFill>
                  <a:srgbClr val="FF0000"/>
                </a:solidFill>
              </a:rPr>
              <a:t>2</a:t>
            </a:r>
            <a:r>
              <a:rPr lang="en-US" sz="2400" kern="0" dirty="0">
                <a:solidFill>
                  <a:srgbClr val="FF0000"/>
                </a:solidFill>
              </a:rPr>
              <a:t>)</a:t>
            </a:r>
            <a:r>
              <a:rPr lang="en-US" sz="2400" kern="0" baseline="30000" dirty="0">
                <a:solidFill>
                  <a:srgbClr val="FF0000"/>
                </a:solidFill>
              </a:rPr>
              <a:t>s</a:t>
            </a:r>
            <a:r>
              <a:rPr lang="en-US" sz="2400" kern="0" dirty="0"/>
              <a:t>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E4E0AB6-EB5F-4C6E-A270-2FA6F9144477}"/>
              </a:ext>
            </a:extLst>
          </p:cNvPr>
          <p:cNvSpPr txBox="1">
            <a:spLocks/>
          </p:cNvSpPr>
          <p:nvPr/>
        </p:nvSpPr>
        <p:spPr bwMode="auto">
          <a:xfrm>
            <a:off x="985940" y="4605738"/>
            <a:ext cx="7172120" cy="167123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/>
              <a:t>Using this method, we can show that, asymptotically, only o(1)2</a:t>
            </a:r>
            <a:r>
              <a:rPr lang="en-US" sz="2400" kern="0" baseline="30000" dirty="0"/>
              <a:t>2</a:t>
            </a:r>
            <a:r>
              <a:rPr lang="en-US" sz="2400" kern="0" baseline="60000" dirty="0"/>
              <a:t>n</a:t>
            </a:r>
            <a:r>
              <a:rPr lang="en-US" sz="2400" kern="0" dirty="0"/>
              <a:t>, i.e., not even 0.001% of the Boolean functions of n variables can be computed by circuits of size ≤ 2</a:t>
            </a:r>
            <a:r>
              <a:rPr lang="en-US" sz="2400" kern="0" baseline="30000" dirty="0"/>
              <a:t>n</a:t>
            </a:r>
            <a:r>
              <a:rPr lang="en-US" sz="2400" kern="0" dirty="0"/>
              <a:t>/(10n). </a:t>
            </a:r>
          </a:p>
        </p:txBody>
      </p:sp>
    </p:spTree>
    <p:extLst>
      <p:ext uri="{BB962C8B-B14F-4D97-AF65-F5344CB8AC3E}">
        <p14:creationId xmlns:p14="http://schemas.microsoft.com/office/powerpoint/2010/main" val="9689165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B3065F1-C4CD-4E46-8BEB-30C40658037D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CCCC"/>
                </a:solidFill>
              </a:rPr>
              <a:t>Fact 1.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Every Boolean function of n variables can be computed by a circuit of size O(n‧2</a:t>
            </a:r>
            <a:r>
              <a:rPr lang="en-US" sz="2400" kern="0" baseline="30000" dirty="0">
                <a:solidFill>
                  <a:schemeClr val="accent3">
                    <a:lumMod val="95000"/>
                  </a:schemeClr>
                </a:solidFill>
              </a:rPr>
              <a:t>n</a:t>
            </a:r>
            <a:r>
              <a:rPr lang="en-US" sz="2400" kern="0" dirty="0">
                <a:solidFill>
                  <a:schemeClr val="accent3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C76427-9D48-4C85-92FC-4FB8B41B9F91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4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Most Boolean functions on n variables are computable only by circuits of exponential size (i.e., of size &gt; 2</a:t>
            </a:r>
            <a:r>
              <a:rPr lang="en-US" sz="2400" kern="0" baseline="30000" dirty="0"/>
              <a:t>n</a:t>
            </a:r>
            <a:r>
              <a:rPr lang="en-US" sz="2400" kern="0" dirty="0"/>
              <a:t>/(10n)). </a:t>
            </a:r>
          </a:p>
        </p:txBody>
      </p:sp>
    </p:spTree>
    <p:extLst>
      <p:ext uri="{BB962C8B-B14F-4D97-AF65-F5344CB8AC3E}">
        <p14:creationId xmlns:p14="http://schemas.microsoft.com/office/powerpoint/2010/main" val="16020110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O(n‧2</a:t>
            </a:r>
            <a:r>
              <a:rPr lang="en-US" sz="2400" kern="0" baseline="30000" dirty="0"/>
              <a:t>n</a:t>
            </a:r>
            <a:r>
              <a:rPr lang="en-US" sz="2400" kern="0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ED141C-A402-4562-AA85-01122033BBB8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4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Most Boolean functions on n variables are computable only by circuits of exponential size (i.e., of size &gt; 2</a:t>
            </a:r>
            <a:r>
              <a:rPr lang="en-US" sz="2400" kern="0" baseline="30000" dirty="0"/>
              <a:t>n</a:t>
            </a:r>
            <a:r>
              <a:rPr lang="en-US" sz="2400" kern="0" dirty="0"/>
              <a:t>/(10n)). </a:t>
            </a:r>
          </a:p>
        </p:txBody>
      </p:sp>
    </p:spTree>
    <p:extLst>
      <p:ext uri="{BB962C8B-B14F-4D97-AF65-F5344CB8AC3E}">
        <p14:creationId xmlns:p14="http://schemas.microsoft.com/office/powerpoint/2010/main" val="31898591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n</a:t>
            </a:r>
            <a:r>
              <a:rPr lang="en-US" sz="2400" kern="0" dirty="0">
                <a:solidFill>
                  <a:srgbClr val="FF0000"/>
                </a:solidFill>
              </a:rPr>
              <a:t>/n</a:t>
            </a:r>
            <a:r>
              <a:rPr lang="en-US" sz="2400" kern="0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ED141C-A402-4562-AA85-01122033BBB8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4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Most Boolean functions on n variables are computable only by circuits of exponential size (i.e., of size &gt; 2</a:t>
            </a:r>
            <a:r>
              <a:rPr lang="en-US" sz="2400" kern="0" baseline="30000" dirty="0"/>
              <a:t>n</a:t>
            </a:r>
            <a:r>
              <a:rPr lang="en-US" sz="2400" kern="0" dirty="0"/>
              <a:t>/(10n)). </a:t>
            </a:r>
          </a:p>
        </p:txBody>
      </p:sp>
    </p:spTree>
    <p:extLst>
      <p:ext uri="{BB962C8B-B14F-4D97-AF65-F5344CB8AC3E}">
        <p14:creationId xmlns:p14="http://schemas.microsoft.com/office/powerpoint/2010/main" val="34490814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Some Interesting Facts about Circuits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834628" y="1051544"/>
            <a:ext cx="7474744" cy="8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1.</a:t>
            </a:r>
            <a:r>
              <a:rPr lang="en-US" sz="2400" kern="0" dirty="0"/>
              <a:t> Every Boolean function of n variables can be computed by a circuit of size O(</a:t>
            </a:r>
            <a:r>
              <a:rPr lang="en-US" sz="2400" kern="0" dirty="0">
                <a:solidFill>
                  <a:srgbClr val="FF0000"/>
                </a:solidFill>
              </a:rPr>
              <a:t>2</a:t>
            </a:r>
            <a:r>
              <a:rPr lang="en-US" sz="2400" kern="0" baseline="30000" dirty="0">
                <a:solidFill>
                  <a:srgbClr val="FF0000"/>
                </a:solidFill>
              </a:rPr>
              <a:t>n</a:t>
            </a:r>
            <a:r>
              <a:rPr lang="en-US" sz="2400" kern="0" dirty="0">
                <a:solidFill>
                  <a:srgbClr val="FF0000"/>
                </a:solidFill>
              </a:rPr>
              <a:t>/n</a:t>
            </a:r>
            <a:r>
              <a:rPr lang="en-US" sz="2400" kern="0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ED141C-A402-4562-AA85-01122033BBB8}"/>
              </a:ext>
            </a:extLst>
          </p:cNvPr>
          <p:cNvSpPr txBox="1">
            <a:spLocks/>
          </p:cNvSpPr>
          <p:nvPr/>
        </p:nvSpPr>
        <p:spPr bwMode="auto">
          <a:xfrm>
            <a:off x="834628" y="2038632"/>
            <a:ext cx="7474744" cy="124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2.</a:t>
            </a:r>
            <a:r>
              <a:rPr lang="en-US" sz="2400" kern="0" dirty="0"/>
              <a:t> Most Boolean functions on n variables are computable only by circuits of exponential size (i.e., of size &gt; 2</a:t>
            </a:r>
            <a:r>
              <a:rPr lang="en-US" sz="2400" kern="0" baseline="30000" dirty="0"/>
              <a:t>n</a:t>
            </a:r>
            <a:r>
              <a:rPr lang="en-US" sz="2400" kern="0" dirty="0"/>
              <a:t>/(10n)).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3ED142-5F1D-4B8B-836C-358026EC1670}"/>
              </a:ext>
            </a:extLst>
          </p:cNvPr>
          <p:cNvSpPr txBox="1">
            <a:spLocks/>
          </p:cNvSpPr>
          <p:nvPr/>
        </p:nvSpPr>
        <p:spPr bwMode="auto">
          <a:xfrm>
            <a:off x="871283" y="3438525"/>
            <a:ext cx="747474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Fact 3.</a:t>
            </a:r>
            <a:r>
              <a:rPr lang="en-US" sz="2400" kern="0" dirty="0"/>
              <a:t> However, finding an (explicit) Boolean function that requires large size is extremely difficult, even for size 2n (non-trivial), 2.5n (much more efforts), 3n (very difficult), 4n (unknown). </a:t>
            </a:r>
          </a:p>
        </p:txBody>
      </p:sp>
    </p:spTree>
    <p:extLst>
      <p:ext uri="{BB962C8B-B14F-4D97-AF65-F5344CB8AC3E}">
        <p14:creationId xmlns:p14="http://schemas.microsoft.com/office/powerpoint/2010/main" val="30350209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5258</TotalTime>
  <Words>7113</Words>
  <Application>Microsoft Office PowerPoint</Application>
  <PresentationFormat>On-screen Show (4:3)</PresentationFormat>
  <Paragraphs>771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ＭＳ Ｐゴシック</vt:lpstr>
      <vt:lpstr>宋体</vt:lpstr>
      <vt:lpstr>Arial</vt:lpstr>
      <vt:lpstr>Cambria Math</vt:lpstr>
      <vt:lpstr>Comic Sans MS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403</cp:revision>
  <cp:lastPrinted>2001-01-16T17:12:14Z</cp:lastPrinted>
  <dcterms:created xsi:type="dcterms:W3CDTF">1999-07-13T19:55:20Z</dcterms:created>
  <dcterms:modified xsi:type="dcterms:W3CDTF">2020-09-11T14:29:24Z</dcterms:modified>
</cp:coreProperties>
</file>