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293" r:id="rId2"/>
    <p:sldId id="638" r:id="rId3"/>
    <p:sldId id="647" r:id="rId4"/>
    <p:sldId id="645" r:id="rId5"/>
    <p:sldId id="646" r:id="rId6"/>
    <p:sldId id="744" r:id="rId7"/>
    <p:sldId id="648" r:id="rId8"/>
    <p:sldId id="649" r:id="rId9"/>
    <p:sldId id="657" r:id="rId10"/>
    <p:sldId id="656" r:id="rId11"/>
    <p:sldId id="655" r:id="rId12"/>
    <p:sldId id="654" r:id="rId13"/>
    <p:sldId id="653" r:id="rId14"/>
    <p:sldId id="652" r:id="rId15"/>
    <p:sldId id="650" r:id="rId16"/>
    <p:sldId id="663" r:id="rId17"/>
    <p:sldId id="662" r:id="rId18"/>
    <p:sldId id="661" r:id="rId19"/>
    <p:sldId id="660" r:id="rId20"/>
    <p:sldId id="659" r:id="rId21"/>
    <p:sldId id="658" r:id="rId22"/>
    <p:sldId id="684" r:id="rId23"/>
    <p:sldId id="687" r:id="rId24"/>
    <p:sldId id="685" r:id="rId25"/>
    <p:sldId id="686" r:id="rId26"/>
    <p:sldId id="689" r:id="rId27"/>
    <p:sldId id="692" r:id="rId28"/>
    <p:sldId id="698" r:id="rId29"/>
    <p:sldId id="697" r:id="rId30"/>
    <p:sldId id="699" r:id="rId31"/>
    <p:sldId id="700" r:id="rId32"/>
    <p:sldId id="701" r:id="rId33"/>
    <p:sldId id="702" r:id="rId34"/>
    <p:sldId id="703" r:id="rId35"/>
    <p:sldId id="704" r:id="rId36"/>
    <p:sldId id="705" r:id="rId37"/>
    <p:sldId id="706" r:id="rId38"/>
    <p:sldId id="707" r:id="rId39"/>
    <p:sldId id="712" r:id="rId40"/>
    <p:sldId id="711" r:id="rId41"/>
    <p:sldId id="710" r:id="rId42"/>
    <p:sldId id="709" r:id="rId43"/>
    <p:sldId id="708" r:id="rId44"/>
    <p:sldId id="718" r:id="rId45"/>
    <p:sldId id="717" r:id="rId46"/>
    <p:sldId id="716" r:id="rId47"/>
    <p:sldId id="714" r:id="rId48"/>
    <p:sldId id="713" r:id="rId49"/>
    <p:sldId id="727" r:id="rId50"/>
    <p:sldId id="725" r:id="rId51"/>
    <p:sldId id="724" r:id="rId52"/>
    <p:sldId id="722" r:id="rId53"/>
    <p:sldId id="721" r:id="rId54"/>
    <p:sldId id="720" r:id="rId55"/>
    <p:sldId id="748" r:id="rId56"/>
    <p:sldId id="747" r:id="rId57"/>
    <p:sldId id="746" r:id="rId5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FFCCCC"/>
    <a:srgbClr val="33CC33"/>
    <a:srgbClr val="FF0000"/>
    <a:srgbClr val="FF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08" autoAdjust="0"/>
    <p:restoredTop sz="90962" autoAdjust="0"/>
  </p:normalViewPr>
  <p:slideViewPr>
    <p:cSldViewPr snapToGrid="0">
      <p:cViewPr varScale="1">
        <p:scale>
          <a:sx n="100" d="100"/>
          <a:sy n="100" d="100"/>
        </p:scale>
        <p:origin x="82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6527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1295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6778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771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8864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56087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16907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02071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8173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71752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74477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0165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26035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95798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21792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9136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99656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22970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97381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84598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50579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17902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56161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667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83348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34254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10433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02956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85462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98330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54315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04790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51664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13369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26078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98549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23249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03715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997836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05331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726360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943993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467392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820561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120558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198868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869229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690542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159674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436219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207984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2731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905996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614778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72168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2329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43338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5: Reductions and Completeness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DAACC2-0365-4173-AF61-0DB83EEE8CEB}"/>
              </a:ext>
            </a:extLst>
          </p:cNvPr>
          <p:cNvSpPr txBox="1">
            <a:spLocks/>
          </p:cNvSpPr>
          <p:nvPr/>
        </p:nvSpPr>
        <p:spPr bwMode="auto">
          <a:xfrm>
            <a:off x="909637" y="1058127"/>
            <a:ext cx="7324726" cy="513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Are problems in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 also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? 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4636F8D6-DC78-4526-B5FC-0B53DED4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4000" dirty="0">
                <a:ea typeface="ＭＳ Ｐゴシック" charset="-128"/>
              </a:rPr>
              <a:t>P = NP?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6E9E551-AA31-4DF4-853A-AEEEDF9626B3}"/>
              </a:ext>
            </a:extLst>
          </p:cNvPr>
          <p:cNvSpPr txBox="1">
            <a:spLocks/>
          </p:cNvSpPr>
          <p:nvPr/>
        </p:nvSpPr>
        <p:spPr bwMode="auto">
          <a:xfrm>
            <a:off x="854868" y="1571625"/>
            <a:ext cx="7434263" cy="36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There are many problems that are known in NP but unknown if in P.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42A6B2B-A353-4C02-A8D0-3CCEB8AAA0C7}"/>
              </a:ext>
            </a:extLst>
          </p:cNvPr>
          <p:cNvSpPr txBox="1">
            <a:spLocks/>
          </p:cNvSpPr>
          <p:nvPr/>
        </p:nvSpPr>
        <p:spPr bwMode="auto">
          <a:xfrm>
            <a:off x="695321" y="1969523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33CC33"/>
                </a:solidFill>
              </a:rPr>
              <a:t>Traveling Salesman, Satisfiability, Scheduling, Independent Set, ……  </a:t>
            </a:r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7656C97-3045-44F6-A8CD-2DE9E105C58E}"/>
              </a:ext>
            </a:extLst>
          </p:cNvPr>
          <p:cNvSpPr txBox="1">
            <a:spLocks/>
          </p:cNvSpPr>
          <p:nvPr/>
        </p:nvSpPr>
        <p:spPr bwMode="auto">
          <a:xfrm>
            <a:off x="695321" y="2409911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FF0000"/>
                </a:solidFill>
              </a:rPr>
              <a:t>But we know how they are reduced to each other:</a:t>
            </a:r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5EDB04B-C0B9-476F-8CC6-8D2B073A7AA8}"/>
              </a:ext>
            </a:extLst>
          </p:cNvPr>
          <p:cNvSpPr txBox="1">
            <a:spLocks/>
          </p:cNvSpPr>
          <p:nvPr/>
        </p:nvSpPr>
        <p:spPr bwMode="auto">
          <a:xfrm>
            <a:off x="695321" y="2953276"/>
            <a:ext cx="3705229" cy="5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C00"/>
                </a:solidFill>
              </a:rPr>
              <a:t>Satisfiability (SAT)</a:t>
            </a:r>
          </a:p>
          <a:p>
            <a:pPr marL="0" indent="0">
              <a:buFontTx/>
              <a:buNone/>
            </a:pPr>
            <a:r>
              <a:rPr lang="en-US" sz="1600" kern="0" dirty="0">
                <a:solidFill>
                  <a:srgbClr val="FFCC00"/>
                </a:solidFill>
              </a:rPr>
              <a:t>Given a CNF formula F, is F satisfiable? </a:t>
            </a:r>
          </a:p>
          <a:p>
            <a:pPr marL="0" indent="0">
              <a:buFontTx/>
              <a:buNone/>
            </a:pPr>
            <a:endParaRPr lang="en-US" sz="1600" kern="0" dirty="0">
              <a:solidFill>
                <a:srgbClr val="FFCC00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59F9237-44E9-4C91-AD99-AC237921E307}"/>
              </a:ext>
            </a:extLst>
          </p:cNvPr>
          <p:cNvSpPr txBox="1">
            <a:spLocks/>
          </p:cNvSpPr>
          <p:nvPr/>
        </p:nvSpPr>
        <p:spPr bwMode="auto">
          <a:xfrm>
            <a:off x="4743450" y="2948714"/>
            <a:ext cx="3705229" cy="851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/>
              <a:t>Independent Set (IS)</a:t>
            </a:r>
          </a:p>
          <a:p>
            <a:pPr marL="0" indent="0">
              <a:buFontTx/>
              <a:buNone/>
            </a:pPr>
            <a:r>
              <a:rPr lang="en-US" sz="1600" kern="0" dirty="0"/>
              <a:t>Given a graph G and k, is there an independent set of size k in G?</a:t>
            </a:r>
          </a:p>
          <a:p>
            <a:pPr marL="0" indent="0">
              <a:buFontTx/>
              <a:buNone/>
            </a:pPr>
            <a:endParaRPr lang="en-US" sz="16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95321" y="3800475"/>
                <a:ext cx="2162179" cy="1485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F =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b="0" i="1" kern="0" smtClea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b="0" i="1" kern="0" smtClea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b="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b="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     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</a:t>
                </a:r>
              </a:p>
              <a:p>
                <a:pPr marL="0" indent="0">
                  <a:buNone/>
                </a:pPr>
                <a:endParaRPr lang="en-US" sz="1600" kern="0" dirty="0">
                  <a:solidFill>
                    <a:srgbClr val="FFCC00"/>
                  </a:solidFill>
                </a:endParaRPr>
              </a:p>
              <a:p>
                <a:pPr marL="0" indent="0">
                  <a:buNone/>
                </a:pPr>
                <a:endParaRPr lang="en-US" sz="1600" kern="0" dirty="0">
                  <a:solidFill>
                    <a:srgbClr val="FFCC00"/>
                  </a:solidFill>
                </a:endParaRPr>
              </a:p>
              <a:p>
                <a:pPr marL="0" indent="0">
                  <a:buFontTx/>
                  <a:buNone/>
                </a:pPr>
                <a:endParaRPr lang="en-US" sz="1600" kern="0" dirty="0">
                  <a:solidFill>
                    <a:srgbClr val="FFCC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321" y="3800475"/>
                <a:ext cx="2162179" cy="1485900"/>
              </a:xfrm>
              <a:prstGeom prst="rect">
                <a:avLst/>
              </a:prstGeom>
              <a:blipFill>
                <a:blip r:embed="rId3"/>
                <a:stretch>
                  <a:fillRect l="-1408" t="-1639" b="-655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7E1DE86-542F-44C8-BCF1-651C0B102370}"/>
              </a:ext>
            </a:extLst>
          </p:cNvPr>
          <p:cNvGrpSpPr/>
          <p:nvPr/>
        </p:nvGrpSpPr>
        <p:grpSpPr>
          <a:xfrm>
            <a:off x="3832388" y="3947592"/>
            <a:ext cx="3654469" cy="2565781"/>
            <a:chOff x="4238627" y="4006867"/>
            <a:chExt cx="3654469" cy="2565781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90EEDA8-042E-474E-A0BD-1CC87443E0AB}"/>
                </a:ext>
              </a:extLst>
            </p:cNvPr>
            <p:cNvSpPr/>
            <p:nvPr/>
          </p:nvSpPr>
          <p:spPr>
            <a:xfrm>
              <a:off x="5333841" y="6238875"/>
              <a:ext cx="714534" cy="222624"/>
            </a:xfrm>
            <a:custGeom>
              <a:avLst/>
              <a:gdLst>
                <a:gd name="connsiteX0" fmla="*/ 159 w 714534"/>
                <a:gd name="connsiteY0" fmla="*/ 0 h 222624"/>
                <a:gd name="connsiteX1" fmla="*/ 76359 w 714534"/>
                <a:gd name="connsiteY1" fmla="*/ 180975 h 222624"/>
                <a:gd name="connsiteX2" fmla="*/ 466884 w 714534"/>
                <a:gd name="connsiteY2" fmla="*/ 209550 h 222624"/>
                <a:gd name="connsiteX3" fmla="*/ 714534 w 714534"/>
                <a:gd name="connsiteY3" fmla="*/ 9525 h 222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534" h="222624">
                  <a:moveTo>
                    <a:pt x="159" y="0"/>
                  </a:moveTo>
                  <a:cubicBezTo>
                    <a:pt x="-635" y="73025"/>
                    <a:pt x="-1428" y="146050"/>
                    <a:pt x="76359" y="180975"/>
                  </a:cubicBezTo>
                  <a:cubicBezTo>
                    <a:pt x="154146" y="215900"/>
                    <a:pt x="360522" y="238125"/>
                    <a:pt x="466884" y="209550"/>
                  </a:cubicBezTo>
                  <a:cubicBezTo>
                    <a:pt x="573247" y="180975"/>
                    <a:pt x="643890" y="95250"/>
                    <a:pt x="714534" y="95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FC81BB7-48CB-4D8D-998C-C97E30A2C90F}"/>
                </a:ext>
              </a:extLst>
            </p:cNvPr>
            <p:cNvSpPr/>
            <p:nvPr/>
          </p:nvSpPr>
          <p:spPr>
            <a:xfrm>
              <a:off x="4991100" y="5076825"/>
              <a:ext cx="2314575" cy="672717"/>
            </a:xfrm>
            <a:custGeom>
              <a:avLst/>
              <a:gdLst>
                <a:gd name="connsiteX0" fmla="*/ 2314575 w 2314575"/>
                <a:gd name="connsiteY0" fmla="*/ 0 h 672717"/>
                <a:gd name="connsiteX1" fmla="*/ 1323975 w 2314575"/>
                <a:gd name="connsiteY1" fmla="*/ 295275 h 672717"/>
                <a:gd name="connsiteX2" fmla="*/ 752475 w 2314575"/>
                <a:gd name="connsiteY2" fmla="*/ 352425 h 672717"/>
                <a:gd name="connsiteX3" fmla="*/ 228600 w 2314575"/>
                <a:gd name="connsiteY3" fmla="*/ 638175 h 672717"/>
                <a:gd name="connsiteX4" fmla="*/ 0 w 2314575"/>
                <a:gd name="connsiteY4" fmla="*/ 657225 h 672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4575" h="672717">
                  <a:moveTo>
                    <a:pt x="2314575" y="0"/>
                  </a:moveTo>
                  <a:cubicBezTo>
                    <a:pt x="1949450" y="118269"/>
                    <a:pt x="1584325" y="236538"/>
                    <a:pt x="1323975" y="295275"/>
                  </a:cubicBezTo>
                  <a:cubicBezTo>
                    <a:pt x="1063625" y="354012"/>
                    <a:pt x="935037" y="295275"/>
                    <a:pt x="752475" y="352425"/>
                  </a:cubicBezTo>
                  <a:cubicBezTo>
                    <a:pt x="569913" y="409575"/>
                    <a:pt x="354012" y="587375"/>
                    <a:pt x="228600" y="638175"/>
                  </a:cubicBezTo>
                  <a:cubicBezTo>
                    <a:pt x="103188" y="688975"/>
                    <a:pt x="51594" y="673100"/>
                    <a:pt x="0" y="6572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308630E-5AFF-4D2A-B584-AE43E8924115}"/>
                </a:ext>
              </a:extLst>
            </p:cNvPr>
            <p:cNvSpPr/>
            <p:nvPr/>
          </p:nvSpPr>
          <p:spPr>
            <a:xfrm>
              <a:off x="5029200" y="5076825"/>
              <a:ext cx="485775" cy="619125"/>
            </a:xfrm>
            <a:custGeom>
              <a:avLst/>
              <a:gdLst>
                <a:gd name="connsiteX0" fmla="*/ 485775 w 485775"/>
                <a:gd name="connsiteY0" fmla="*/ 0 h 619125"/>
                <a:gd name="connsiteX1" fmla="*/ 390525 w 485775"/>
                <a:gd name="connsiteY1" fmla="*/ 381000 h 619125"/>
                <a:gd name="connsiteX2" fmla="*/ 0 w 485775"/>
                <a:gd name="connsiteY2" fmla="*/ 619125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5775" h="619125">
                  <a:moveTo>
                    <a:pt x="485775" y="0"/>
                  </a:moveTo>
                  <a:cubicBezTo>
                    <a:pt x="478631" y="138906"/>
                    <a:pt x="471487" y="277813"/>
                    <a:pt x="390525" y="381000"/>
                  </a:cubicBezTo>
                  <a:cubicBezTo>
                    <a:pt x="309563" y="484187"/>
                    <a:pt x="154781" y="551656"/>
                    <a:pt x="0" y="6191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C412D8C-DF00-43B1-A953-23B91BAF573B}"/>
                </a:ext>
              </a:extLst>
            </p:cNvPr>
            <p:cNvSpPr/>
            <p:nvPr/>
          </p:nvSpPr>
          <p:spPr>
            <a:xfrm>
              <a:off x="4695825" y="5086350"/>
              <a:ext cx="660478" cy="1057275"/>
            </a:xfrm>
            <a:custGeom>
              <a:avLst/>
              <a:gdLst>
                <a:gd name="connsiteX0" fmla="*/ 0 w 660478"/>
                <a:gd name="connsiteY0" fmla="*/ 0 h 1057275"/>
                <a:gd name="connsiteX1" fmla="*/ 304800 w 660478"/>
                <a:gd name="connsiteY1" fmla="*/ 266700 h 1057275"/>
                <a:gd name="connsiteX2" fmla="*/ 619125 w 660478"/>
                <a:gd name="connsiteY2" fmla="*/ 533400 h 1057275"/>
                <a:gd name="connsiteX3" fmla="*/ 647700 w 660478"/>
                <a:gd name="connsiteY3" fmla="*/ 1057275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478" h="1057275">
                  <a:moveTo>
                    <a:pt x="0" y="0"/>
                  </a:moveTo>
                  <a:lnTo>
                    <a:pt x="304800" y="266700"/>
                  </a:lnTo>
                  <a:cubicBezTo>
                    <a:pt x="407988" y="355600"/>
                    <a:pt x="561975" y="401638"/>
                    <a:pt x="619125" y="533400"/>
                  </a:cubicBezTo>
                  <a:cubicBezTo>
                    <a:pt x="676275" y="665162"/>
                    <a:pt x="661987" y="861218"/>
                    <a:pt x="647700" y="105727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FA0381C-9D9F-4A22-9605-CBDF4AF86BC1}"/>
                </a:ext>
              </a:extLst>
            </p:cNvPr>
            <p:cNvSpPr/>
            <p:nvPr/>
          </p:nvSpPr>
          <p:spPr>
            <a:xfrm>
              <a:off x="6143625" y="5057775"/>
              <a:ext cx="543911" cy="1162050"/>
            </a:xfrm>
            <a:custGeom>
              <a:avLst/>
              <a:gdLst>
                <a:gd name="connsiteX0" fmla="*/ 0 w 543911"/>
                <a:gd name="connsiteY0" fmla="*/ 1162050 h 1162050"/>
                <a:gd name="connsiteX1" fmla="*/ 447675 w 543911"/>
                <a:gd name="connsiteY1" fmla="*/ 628650 h 1162050"/>
                <a:gd name="connsiteX2" fmla="*/ 542925 w 543911"/>
                <a:gd name="connsiteY2" fmla="*/ 180975 h 1162050"/>
                <a:gd name="connsiteX3" fmla="*/ 419100 w 543911"/>
                <a:gd name="connsiteY3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911" h="1162050">
                  <a:moveTo>
                    <a:pt x="0" y="1162050"/>
                  </a:moveTo>
                  <a:cubicBezTo>
                    <a:pt x="178594" y="977106"/>
                    <a:pt x="357188" y="792162"/>
                    <a:pt x="447675" y="628650"/>
                  </a:cubicBezTo>
                  <a:cubicBezTo>
                    <a:pt x="538163" y="465137"/>
                    <a:pt x="547688" y="285750"/>
                    <a:pt x="542925" y="180975"/>
                  </a:cubicBezTo>
                  <a:cubicBezTo>
                    <a:pt x="538162" y="76200"/>
                    <a:pt x="478631" y="38100"/>
                    <a:pt x="4191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BDC060A-E889-48FF-9323-7263B0CDF544}"/>
                </a:ext>
              </a:extLst>
            </p:cNvPr>
            <p:cNvSpPr/>
            <p:nvPr/>
          </p:nvSpPr>
          <p:spPr>
            <a:xfrm>
              <a:off x="4714875" y="5076825"/>
              <a:ext cx="1860878" cy="238604"/>
            </a:xfrm>
            <a:custGeom>
              <a:avLst/>
              <a:gdLst>
                <a:gd name="connsiteX0" fmla="*/ 0 w 1860878"/>
                <a:gd name="connsiteY0" fmla="*/ 9525 h 238604"/>
                <a:gd name="connsiteX1" fmla="*/ 647700 w 1860878"/>
                <a:gd name="connsiteY1" fmla="*/ 209550 h 238604"/>
                <a:gd name="connsiteX2" fmla="*/ 1495425 w 1860878"/>
                <a:gd name="connsiteY2" fmla="*/ 228600 h 238604"/>
                <a:gd name="connsiteX3" fmla="*/ 1828800 w 1860878"/>
                <a:gd name="connsiteY3" fmla="*/ 123825 h 238604"/>
                <a:gd name="connsiteX4" fmla="*/ 1828800 w 1860878"/>
                <a:gd name="connsiteY4" fmla="*/ 0 h 23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0878" h="238604">
                  <a:moveTo>
                    <a:pt x="0" y="9525"/>
                  </a:moveTo>
                  <a:cubicBezTo>
                    <a:pt x="199231" y="91281"/>
                    <a:pt x="398463" y="173038"/>
                    <a:pt x="647700" y="209550"/>
                  </a:cubicBezTo>
                  <a:cubicBezTo>
                    <a:pt x="896937" y="246062"/>
                    <a:pt x="1298575" y="242887"/>
                    <a:pt x="1495425" y="228600"/>
                  </a:cubicBezTo>
                  <a:cubicBezTo>
                    <a:pt x="1692275" y="214313"/>
                    <a:pt x="1773238" y="161925"/>
                    <a:pt x="1828800" y="123825"/>
                  </a:cubicBezTo>
                  <a:cubicBezTo>
                    <a:pt x="1884362" y="85725"/>
                    <a:pt x="1856581" y="42862"/>
                    <a:pt x="18288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1CC6D94-9273-4610-85D3-2B4553D30347}"/>
                </a:ext>
              </a:extLst>
            </p:cNvPr>
            <p:cNvSpPr/>
            <p:nvPr/>
          </p:nvSpPr>
          <p:spPr>
            <a:xfrm>
              <a:off x="4695825" y="4006868"/>
              <a:ext cx="3131339" cy="1708132"/>
            </a:xfrm>
            <a:custGeom>
              <a:avLst/>
              <a:gdLst>
                <a:gd name="connsiteX0" fmla="*/ 0 w 3131339"/>
                <a:gd name="connsiteY0" fmla="*/ 397356 h 1711806"/>
                <a:gd name="connsiteX1" fmla="*/ 704850 w 3131339"/>
                <a:gd name="connsiteY1" fmla="*/ 35406 h 1711806"/>
                <a:gd name="connsiteX2" fmla="*/ 2714625 w 3131339"/>
                <a:gd name="connsiteY2" fmla="*/ 44931 h 1711806"/>
                <a:gd name="connsiteX3" fmla="*/ 3124200 w 3131339"/>
                <a:gd name="connsiteY3" fmla="*/ 311631 h 1711806"/>
                <a:gd name="connsiteX4" fmla="*/ 2943225 w 3131339"/>
                <a:gd name="connsiteY4" fmla="*/ 1445106 h 1711806"/>
                <a:gd name="connsiteX5" fmla="*/ 2543175 w 3131339"/>
                <a:gd name="connsiteY5" fmla="*/ 1711806 h 1711806"/>
                <a:gd name="connsiteX6" fmla="*/ 2543175 w 3131339"/>
                <a:gd name="connsiteY6" fmla="*/ 1711806 h 171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1339" h="1711806">
                  <a:moveTo>
                    <a:pt x="0" y="397356"/>
                  </a:moveTo>
                  <a:cubicBezTo>
                    <a:pt x="126206" y="245749"/>
                    <a:pt x="252413" y="94143"/>
                    <a:pt x="704850" y="35406"/>
                  </a:cubicBezTo>
                  <a:cubicBezTo>
                    <a:pt x="1157287" y="-23331"/>
                    <a:pt x="2311400" y="-1106"/>
                    <a:pt x="2714625" y="44931"/>
                  </a:cubicBezTo>
                  <a:cubicBezTo>
                    <a:pt x="3117850" y="90968"/>
                    <a:pt x="3086100" y="78268"/>
                    <a:pt x="3124200" y="311631"/>
                  </a:cubicBezTo>
                  <a:cubicBezTo>
                    <a:pt x="3162300" y="544994"/>
                    <a:pt x="3040062" y="1211744"/>
                    <a:pt x="2943225" y="1445106"/>
                  </a:cubicBezTo>
                  <a:cubicBezTo>
                    <a:pt x="2846388" y="1678468"/>
                    <a:pt x="2543175" y="1711806"/>
                    <a:pt x="2543175" y="1711806"/>
                  </a:cubicBezTo>
                  <a:lnTo>
                    <a:pt x="2543175" y="1711806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7AD4A4F-CCE9-461C-BAF6-9ED3DB7F4DAC}"/>
                </a:ext>
              </a:extLst>
            </p:cNvPr>
            <p:cNvSpPr/>
            <p:nvPr/>
          </p:nvSpPr>
          <p:spPr>
            <a:xfrm>
              <a:off x="4705746" y="4159837"/>
              <a:ext cx="1808663" cy="256109"/>
            </a:xfrm>
            <a:custGeom>
              <a:avLst/>
              <a:gdLst>
                <a:gd name="connsiteX0" fmla="*/ 0 w 1876738"/>
                <a:gd name="connsiteY0" fmla="*/ 295324 h 341669"/>
                <a:gd name="connsiteX1" fmla="*/ 1190625 w 1876738"/>
                <a:gd name="connsiteY1" fmla="*/ 49 h 341669"/>
                <a:gd name="connsiteX2" fmla="*/ 1819275 w 1876738"/>
                <a:gd name="connsiteY2" fmla="*/ 314374 h 341669"/>
                <a:gd name="connsiteX3" fmla="*/ 1809750 w 1876738"/>
                <a:gd name="connsiteY3" fmla="*/ 304849 h 34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738" h="341669">
                  <a:moveTo>
                    <a:pt x="0" y="295324"/>
                  </a:moveTo>
                  <a:cubicBezTo>
                    <a:pt x="443706" y="146099"/>
                    <a:pt x="887413" y="-3126"/>
                    <a:pt x="1190625" y="49"/>
                  </a:cubicBezTo>
                  <a:cubicBezTo>
                    <a:pt x="1493837" y="3224"/>
                    <a:pt x="1716088" y="263574"/>
                    <a:pt x="1819275" y="314374"/>
                  </a:cubicBezTo>
                  <a:cubicBezTo>
                    <a:pt x="1922462" y="365174"/>
                    <a:pt x="1866106" y="335011"/>
                    <a:pt x="1809750" y="304849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D8C9168-E972-4C3B-B98F-5FC035F16050}"/>
                </a:ext>
              </a:extLst>
            </p:cNvPr>
            <p:cNvCxnSpPr/>
            <p:nvPr/>
          </p:nvCxnSpPr>
          <p:spPr>
            <a:xfrm flipV="1">
              <a:off x="6093294" y="564574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D010B66-20D4-47E6-8EF5-5BA477DAC064}"/>
                </a:ext>
              </a:extLst>
            </p:cNvPr>
            <p:cNvSpPr txBox="1"/>
            <p:nvPr/>
          </p:nvSpPr>
          <p:spPr>
            <a:xfrm>
              <a:off x="621652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1D89C77-FE7D-4CF3-B18B-591B93DAF058}"/>
                </a:ext>
              </a:extLst>
            </p:cNvPr>
            <p:cNvSpPr txBox="1"/>
            <p:nvPr/>
          </p:nvSpPr>
          <p:spPr>
            <a:xfrm>
              <a:off x="6326889" y="4066977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7A89325-BE6D-4532-B309-2DF07C759CF2}"/>
                </a:ext>
              </a:extLst>
            </p:cNvPr>
            <p:cNvCxnSpPr/>
            <p:nvPr/>
          </p:nvCxnSpPr>
          <p:spPr>
            <a:xfrm>
              <a:off x="4705747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DE07CA5-7836-4335-8264-1830262DADB5}"/>
                </a:ext>
              </a:extLst>
            </p:cNvPr>
            <p:cNvCxnSpPr/>
            <p:nvPr/>
          </p:nvCxnSpPr>
          <p:spPr>
            <a:xfrm>
              <a:off x="4705747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3C9DC06-BE99-407D-A731-4929BAF62480}"/>
                </a:ext>
              </a:extLst>
            </p:cNvPr>
            <p:cNvCxnSpPr/>
            <p:nvPr/>
          </p:nvCxnSpPr>
          <p:spPr>
            <a:xfrm flipV="1">
              <a:off x="4705747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4EAF2F-8C5A-44C5-B339-2DB7F4731377}"/>
                </a:ext>
              </a:extLst>
            </p:cNvPr>
            <p:cNvCxnSpPr/>
            <p:nvPr/>
          </p:nvCxnSpPr>
          <p:spPr>
            <a:xfrm flipV="1">
              <a:off x="5496322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497033B-EBFD-453B-A0DC-F427EA9DE8F2}"/>
                </a:ext>
              </a:extLst>
            </p:cNvPr>
            <p:cNvCxnSpPr/>
            <p:nvPr/>
          </p:nvCxnSpPr>
          <p:spPr>
            <a:xfrm flipH="1">
              <a:off x="4705747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225E176-2F56-40D9-9D21-B59AF75DE60C}"/>
                </a:ext>
              </a:extLst>
            </p:cNvPr>
            <p:cNvCxnSpPr/>
            <p:nvPr/>
          </p:nvCxnSpPr>
          <p:spPr>
            <a:xfrm>
              <a:off x="4705746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F792814-BD29-4A1E-9C26-1FB0C3EEB6BA}"/>
                </a:ext>
              </a:extLst>
            </p:cNvPr>
            <p:cNvSpPr/>
            <p:nvPr/>
          </p:nvSpPr>
          <p:spPr>
            <a:xfrm>
              <a:off x="5444425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8A56B67-8D34-47E9-B04B-C1BE3EA523B8}"/>
                </a:ext>
              </a:extLst>
            </p:cNvPr>
            <p:cNvSpPr/>
            <p:nvPr/>
          </p:nvSpPr>
          <p:spPr>
            <a:xfrm>
              <a:off x="5444910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16580EC-B74D-418B-9F96-153BD032F8D9}"/>
                </a:ext>
              </a:extLst>
            </p:cNvPr>
            <p:cNvSpPr/>
            <p:nvPr/>
          </p:nvSpPr>
          <p:spPr>
            <a:xfrm>
              <a:off x="4642859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CF8BB39-D78C-419E-98B6-06EF8FD1D8FC}"/>
                </a:ext>
              </a:extLst>
            </p:cNvPr>
            <p:cNvSpPr/>
            <p:nvPr/>
          </p:nvSpPr>
          <p:spPr>
            <a:xfrm>
              <a:off x="4642364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/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blipFill>
                  <a:blip r:embed="rId4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/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blipFill>
                  <a:blip r:embed="rId5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B83C7EA-ECD3-4E2D-A9AB-74F44FFACE47}"/>
                </a:ext>
              </a:extLst>
            </p:cNvPr>
            <p:cNvSpPr txBox="1"/>
            <p:nvPr/>
          </p:nvSpPr>
          <p:spPr>
            <a:xfrm>
              <a:off x="548531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71D633B-A059-4BB0-8603-313CDEA770DD}"/>
                </a:ext>
              </a:extLst>
            </p:cNvPr>
            <p:cNvSpPr txBox="1"/>
            <p:nvPr/>
          </p:nvSpPr>
          <p:spPr>
            <a:xfrm>
              <a:off x="5466557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sz="1400" dirty="0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93AE3AA-0606-4816-93DE-3C48F3832176}"/>
                </a:ext>
              </a:extLst>
            </p:cNvPr>
            <p:cNvCxnSpPr/>
            <p:nvPr/>
          </p:nvCxnSpPr>
          <p:spPr>
            <a:xfrm>
              <a:off x="6531444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3BFC18-E0BB-4E09-83BA-82B9315C8A39}"/>
                </a:ext>
              </a:extLst>
            </p:cNvPr>
            <p:cNvCxnSpPr/>
            <p:nvPr/>
          </p:nvCxnSpPr>
          <p:spPr>
            <a:xfrm>
              <a:off x="6531444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D2D68DA-1A65-431E-93D5-A3E04CF1D820}"/>
                </a:ext>
              </a:extLst>
            </p:cNvPr>
            <p:cNvCxnSpPr/>
            <p:nvPr/>
          </p:nvCxnSpPr>
          <p:spPr>
            <a:xfrm flipV="1">
              <a:off x="6531444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3000E08-BA20-4E16-8E13-1B9D08049F6B}"/>
                </a:ext>
              </a:extLst>
            </p:cNvPr>
            <p:cNvCxnSpPr/>
            <p:nvPr/>
          </p:nvCxnSpPr>
          <p:spPr>
            <a:xfrm flipV="1">
              <a:off x="7322019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0B409FD-53FA-4B32-A40B-FD8D3D1E02D0}"/>
                </a:ext>
              </a:extLst>
            </p:cNvPr>
            <p:cNvCxnSpPr/>
            <p:nvPr/>
          </p:nvCxnSpPr>
          <p:spPr>
            <a:xfrm flipH="1">
              <a:off x="6531444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7AC982B-660A-4C03-A516-2F85BCA9E5EA}"/>
                </a:ext>
              </a:extLst>
            </p:cNvPr>
            <p:cNvCxnSpPr/>
            <p:nvPr/>
          </p:nvCxnSpPr>
          <p:spPr>
            <a:xfrm>
              <a:off x="6531443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7A15C72-B242-4C0C-B9B5-B806956E39EA}"/>
                </a:ext>
              </a:extLst>
            </p:cNvPr>
            <p:cNvSpPr/>
            <p:nvPr/>
          </p:nvSpPr>
          <p:spPr>
            <a:xfrm>
              <a:off x="7270122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3336BDF-A1E4-4FD2-A39B-6D50EED267D2}"/>
                </a:ext>
              </a:extLst>
            </p:cNvPr>
            <p:cNvSpPr/>
            <p:nvPr/>
          </p:nvSpPr>
          <p:spPr>
            <a:xfrm>
              <a:off x="7270607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390E2D5-44A9-444D-8DF1-F0286DDF1552}"/>
                </a:ext>
              </a:extLst>
            </p:cNvPr>
            <p:cNvSpPr/>
            <p:nvPr/>
          </p:nvSpPr>
          <p:spPr>
            <a:xfrm>
              <a:off x="6468556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D61127C-B682-4383-85D2-CEFE8C501044}"/>
                </a:ext>
              </a:extLst>
            </p:cNvPr>
            <p:cNvSpPr/>
            <p:nvPr/>
          </p:nvSpPr>
          <p:spPr>
            <a:xfrm>
              <a:off x="6468061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C9543BD-FDA6-4AEE-8F07-0454615424FB}"/>
                </a:ext>
              </a:extLst>
            </p:cNvPr>
            <p:cNvSpPr txBox="1"/>
            <p:nvPr/>
          </p:nvSpPr>
          <p:spPr>
            <a:xfrm>
              <a:off x="7311016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C4E0E85-0F5E-49C8-84C5-72AEA3A2DBC5}"/>
                </a:ext>
              </a:extLst>
            </p:cNvPr>
            <p:cNvSpPr txBox="1"/>
            <p:nvPr/>
          </p:nvSpPr>
          <p:spPr>
            <a:xfrm>
              <a:off x="7292254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A45D3EB-CF8D-45EC-ACF5-FEF7C504811D}"/>
                </a:ext>
              </a:extLst>
            </p:cNvPr>
            <p:cNvSpPr/>
            <p:nvPr/>
          </p:nvSpPr>
          <p:spPr>
            <a:xfrm>
              <a:off x="6041397" y="617143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56C2484-7D41-4529-B6E6-D0AA1ACD98CE}"/>
                </a:ext>
              </a:extLst>
            </p:cNvPr>
            <p:cNvSpPr/>
            <p:nvPr/>
          </p:nvSpPr>
          <p:spPr>
            <a:xfrm>
              <a:off x="6041396" y="56119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/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blipFill>
                  <a:blip r:embed="rId6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29837C6-30A1-4EAC-BE17-112BCE9CA105}"/>
                </a:ext>
              </a:extLst>
            </p:cNvPr>
            <p:cNvSpPr txBox="1"/>
            <p:nvPr/>
          </p:nvSpPr>
          <p:spPr>
            <a:xfrm>
              <a:off x="5956813" y="5321091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3</a:t>
              </a:r>
              <a:endParaRPr lang="en-US" sz="1400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AAC3B09-E384-479D-AED4-59D8C8538EAA}"/>
                </a:ext>
              </a:extLst>
            </p:cNvPr>
            <p:cNvSpPr txBox="1"/>
            <p:nvPr/>
          </p:nvSpPr>
          <p:spPr>
            <a:xfrm>
              <a:off x="7049787" y="536165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/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blipFill>
                  <a:blip r:embed="rId7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6553D0A-812D-4FCD-8BA5-5DB6C327C8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4864" y="5714233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D6D100B-65D0-43A2-9029-A6431E90FC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58162" y="5714231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87FB1C1-000A-4545-8902-7A620FD9347F}"/>
                </a:ext>
              </a:extLst>
            </p:cNvPr>
            <p:cNvCxnSpPr>
              <a:cxnSpLocks/>
            </p:cNvCxnSpPr>
            <p:nvPr/>
          </p:nvCxnSpPr>
          <p:spPr>
            <a:xfrm>
              <a:off x="4614864" y="6203669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0A4E1F9-CE64-4A93-BBFA-18E852D7B620}"/>
                </a:ext>
              </a:extLst>
            </p:cNvPr>
            <p:cNvSpPr/>
            <p:nvPr/>
          </p:nvSpPr>
          <p:spPr>
            <a:xfrm>
              <a:off x="4906265" y="5669436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C4AB621-4885-4465-9C03-BE7D3E6E6701}"/>
                </a:ext>
              </a:extLst>
            </p:cNvPr>
            <p:cNvSpPr/>
            <p:nvPr/>
          </p:nvSpPr>
          <p:spPr>
            <a:xfrm>
              <a:off x="4562054" y="6154369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310DDC7-84B5-4B3A-9AF0-B3E55F95AD49}"/>
                </a:ext>
              </a:extLst>
            </p:cNvPr>
            <p:cNvSpPr/>
            <p:nvPr/>
          </p:nvSpPr>
          <p:spPr>
            <a:xfrm>
              <a:off x="5258293" y="61434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/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blipFill>
                  <a:blip r:embed="rId8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FF5B93F-7FBB-4726-A75E-D138CE18E4CB}"/>
                </a:ext>
              </a:extLst>
            </p:cNvPr>
            <p:cNvSpPr txBox="1"/>
            <p:nvPr/>
          </p:nvSpPr>
          <p:spPr>
            <a:xfrm>
              <a:off x="5323255" y="609907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/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blipFill>
                  <a:blip r:embed="rId9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6AAFDE2-B0DE-451B-96A9-08CCB16B3C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42826" y="5710592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8EDD87C-6488-44AF-9645-88C3723A59F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86124" y="5710590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765595F-FC2F-4CD8-A06D-50855C45826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826" y="6200028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1160DD8-64B4-4E15-AC4A-F6DA7BF1B717}"/>
                </a:ext>
              </a:extLst>
            </p:cNvPr>
            <p:cNvSpPr/>
            <p:nvPr/>
          </p:nvSpPr>
          <p:spPr>
            <a:xfrm>
              <a:off x="7134227" y="566579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814ABB2-EA97-4D6F-8AFF-63232AE12213}"/>
                </a:ext>
              </a:extLst>
            </p:cNvPr>
            <p:cNvSpPr/>
            <p:nvPr/>
          </p:nvSpPr>
          <p:spPr>
            <a:xfrm>
              <a:off x="6790016" y="615072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501E3AF1-FAB0-492E-AA3A-0F4742D1FC35}"/>
                </a:ext>
              </a:extLst>
            </p:cNvPr>
            <p:cNvSpPr/>
            <p:nvPr/>
          </p:nvSpPr>
          <p:spPr>
            <a:xfrm>
              <a:off x="7486255" y="613985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B646AEB-68EE-4853-98E1-FB79C659CC21}"/>
                </a:ext>
              </a:extLst>
            </p:cNvPr>
            <p:cNvSpPr txBox="1"/>
            <p:nvPr/>
          </p:nvSpPr>
          <p:spPr>
            <a:xfrm>
              <a:off x="6557683" y="6120336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ABF6AA4-EF9F-4740-9EF3-0708BDADA76C}"/>
                </a:ext>
              </a:extLst>
            </p:cNvPr>
            <p:cNvSpPr/>
            <p:nvPr/>
          </p:nvSpPr>
          <p:spPr>
            <a:xfrm>
              <a:off x="4238627" y="4006867"/>
              <a:ext cx="1228723" cy="2174858"/>
            </a:xfrm>
            <a:custGeom>
              <a:avLst/>
              <a:gdLst>
                <a:gd name="connsiteX0" fmla="*/ 1181662 w 1181662"/>
                <a:gd name="connsiteY0" fmla="*/ 406694 h 2216444"/>
                <a:gd name="connsiteX1" fmla="*/ 648262 w 1181662"/>
                <a:gd name="connsiteY1" fmla="*/ 82844 h 2216444"/>
                <a:gd name="connsiteX2" fmla="*/ 76762 w 1181662"/>
                <a:gd name="connsiteY2" fmla="*/ 159044 h 2216444"/>
                <a:gd name="connsiteX3" fmla="*/ 29137 w 1181662"/>
                <a:gd name="connsiteY3" fmla="*/ 1740194 h 2216444"/>
                <a:gd name="connsiteX4" fmla="*/ 295837 w 1181662"/>
                <a:gd name="connsiteY4" fmla="*/ 2216444 h 2216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1662" h="2216444">
                  <a:moveTo>
                    <a:pt x="1181662" y="406694"/>
                  </a:moveTo>
                  <a:cubicBezTo>
                    <a:pt x="1007037" y="265406"/>
                    <a:pt x="832412" y="124119"/>
                    <a:pt x="648262" y="82844"/>
                  </a:cubicBezTo>
                  <a:cubicBezTo>
                    <a:pt x="464112" y="41569"/>
                    <a:pt x="179949" y="-117181"/>
                    <a:pt x="76762" y="159044"/>
                  </a:cubicBezTo>
                  <a:cubicBezTo>
                    <a:pt x="-26425" y="435269"/>
                    <a:pt x="-7375" y="1397294"/>
                    <a:pt x="29137" y="1740194"/>
                  </a:cubicBezTo>
                  <a:cubicBezTo>
                    <a:pt x="65649" y="2083094"/>
                    <a:pt x="180743" y="2149769"/>
                    <a:pt x="295837" y="2216444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2AB434-C2BD-4F65-996A-F140FE067194}"/>
                </a:ext>
              </a:extLst>
            </p:cNvPr>
            <p:cNvSpPr/>
            <p:nvPr/>
          </p:nvSpPr>
          <p:spPr>
            <a:xfrm>
              <a:off x="6143625" y="5705475"/>
              <a:ext cx="1390650" cy="783527"/>
            </a:xfrm>
            <a:custGeom>
              <a:avLst/>
              <a:gdLst>
                <a:gd name="connsiteX0" fmla="*/ 0 w 1390650"/>
                <a:gd name="connsiteY0" fmla="*/ 0 h 783527"/>
                <a:gd name="connsiteX1" fmla="*/ 276225 w 1390650"/>
                <a:gd name="connsiteY1" fmla="*/ 466725 h 783527"/>
                <a:gd name="connsiteX2" fmla="*/ 466725 w 1390650"/>
                <a:gd name="connsiteY2" fmla="*/ 771525 h 783527"/>
                <a:gd name="connsiteX3" fmla="*/ 1228725 w 1390650"/>
                <a:gd name="connsiteY3" fmla="*/ 704850 h 783527"/>
                <a:gd name="connsiteX4" fmla="*/ 1390650 w 1390650"/>
                <a:gd name="connsiteY4" fmla="*/ 542925 h 78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650" h="783527">
                  <a:moveTo>
                    <a:pt x="0" y="0"/>
                  </a:moveTo>
                  <a:cubicBezTo>
                    <a:pt x="99219" y="169069"/>
                    <a:pt x="198438" y="338138"/>
                    <a:pt x="276225" y="466725"/>
                  </a:cubicBezTo>
                  <a:cubicBezTo>
                    <a:pt x="354013" y="595313"/>
                    <a:pt x="307975" y="731838"/>
                    <a:pt x="466725" y="771525"/>
                  </a:cubicBezTo>
                  <a:cubicBezTo>
                    <a:pt x="625475" y="811212"/>
                    <a:pt x="1074738" y="742950"/>
                    <a:pt x="1228725" y="704850"/>
                  </a:cubicBezTo>
                  <a:cubicBezTo>
                    <a:pt x="1382713" y="666750"/>
                    <a:pt x="1386681" y="604837"/>
                    <a:pt x="1390650" y="5429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3" name="Content Placeholder 2">
            <a:extLst>
              <a:ext uri="{FF2B5EF4-FFF2-40B4-BE49-F238E27FC236}">
                <a16:creationId xmlns:a16="http://schemas.microsoft.com/office/drawing/2014/main" id="{921A2D63-8D6F-4D58-A1A7-5E861C267FF9}"/>
              </a:ext>
            </a:extLst>
          </p:cNvPr>
          <p:cNvSpPr txBox="1">
            <a:spLocks/>
          </p:cNvSpPr>
          <p:nvPr/>
        </p:nvSpPr>
        <p:spPr bwMode="auto">
          <a:xfrm>
            <a:off x="7684184" y="4987801"/>
            <a:ext cx="951806" cy="4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/>
              <a:t>k = 5</a:t>
            </a:r>
            <a:endParaRPr lang="en-US" sz="2000" dirty="0"/>
          </a:p>
          <a:p>
            <a:pPr marL="0" indent="0">
              <a:buFontTx/>
              <a:buNone/>
            </a:pPr>
            <a:endParaRPr lang="en-US" sz="2000" kern="0" dirty="0"/>
          </a:p>
        </p:txBody>
      </p:sp>
      <p:sp>
        <p:nvSpPr>
          <p:cNvPr id="114" name="Content Placeholder 2">
            <a:extLst>
              <a:ext uri="{FF2B5EF4-FFF2-40B4-BE49-F238E27FC236}">
                <a16:creationId xmlns:a16="http://schemas.microsoft.com/office/drawing/2014/main" id="{EFBED311-6519-42A8-9DEE-494F7C5A145F}"/>
              </a:ext>
            </a:extLst>
          </p:cNvPr>
          <p:cNvSpPr txBox="1">
            <a:spLocks/>
          </p:cNvSpPr>
          <p:nvPr/>
        </p:nvSpPr>
        <p:spPr bwMode="auto">
          <a:xfrm>
            <a:off x="5295396" y="6529488"/>
            <a:ext cx="951806" cy="4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Graph G</a:t>
            </a:r>
            <a:endParaRPr lang="en-US" sz="1600" dirty="0"/>
          </a:p>
          <a:p>
            <a:pPr marL="0" indent="0">
              <a:buFontTx/>
              <a:buNone/>
            </a:pPr>
            <a:endParaRPr lang="en-US" sz="1600" kern="0" dirty="0"/>
          </a:p>
        </p:txBody>
      </p:sp>
      <p:sp>
        <p:nvSpPr>
          <p:cNvPr id="116" name="Arrow: Right 115">
            <a:extLst>
              <a:ext uri="{FF2B5EF4-FFF2-40B4-BE49-F238E27FC236}">
                <a16:creationId xmlns:a16="http://schemas.microsoft.com/office/drawing/2014/main" id="{459FD7BA-678A-4A48-ACBA-EB6A846FD9D2}"/>
              </a:ext>
            </a:extLst>
          </p:cNvPr>
          <p:cNvSpPr/>
          <p:nvPr/>
        </p:nvSpPr>
        <p:spPr>
          <a:xfrm>
            <a:off x="2952750" y="4610100"/>
            <a:ext cx="487821" cy="4119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07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DAACC2-0365-4173-AF61-0DB83EEE8CEB}"/>
              </a:ext>
            </a:extLst>
          </p:cNvPr>
          <p:cNvSpPr txBox="1">
            <a:spLocks/>
          </p:cNvSpPr>
          <p:nvPr/>
        </p:nvSpPr>
        <p:spPr bwMode="auto">
          <a:xfrm>
            <a:off x="909637" y="1058127"/>
            <a:ext cx="7324726" cy="513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Are problems in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 also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? 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4636F8D6-DC78-4526-B5FC-0B53DED4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4000" dirty="0">
                <a:ea typeface="ＭＳ Ｐゴシック" charset="-128"/>
              </a:rPr>
              <a:t>P = NP?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6E9E551-AA31-4DF4-853A-AEEEDF9626B3}"/>
              </a:ext>
            </a:extLst>
          </p:cNvPr>
          <p:cNvSpPr txBox="1">
            <a:spLocks/>
          </p:cNvSpPr>
          <p:nvPr/>
        </p:nvSpPr>
        <p:spPr bwMode="auto">
          <a:xfrm>
            <a:off x="854868" y="1571625"/>
            <a:ext cx="7434263" cy="36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There are many problems that are known in NP but unknown if in P.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42A6B2B-A353-4C02-A8D0-3CCEB8AAA0C7}"/>
              </a:ext>
            </a:extLst>
          </p:cNvPr>
          <p:cNvSpPr txBox="1">
            <a:spLocks/>
          </p:cNvSpPr>
          <p:nvPr/>
        </p:nvSpPr>
        <p:spPr bwMode="auto">
          <a:xfrm>
            <a:off x="695321" y="1969523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33CC33"/>
                </a:solidFill>
              </a:rPr>
              <a:t>Traveling Salesman, Satisfiability, Scheduling, Independent Set, ……  </a:t>
            </a:r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7656C97-3045-44F6-A8CD-2DE9E105C58E}"/>
              </a:ext>
            </a:extLst>
          </p:cNvPr>
          <p:cNvSpPr txBox="1">
            <a:spLocks/>
          </p:cNvSpPr>
          <p:nvPr/>
        </p:nvSpPr>
        <p:spPr bwMode="auto">
          <a:xfrm>
            <a:off x="695321" y="2409911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FF0000"/>
                </a:solidFill>
              </a:rPr>
              <a:t>But we know how they are reduced to each other:</a:t>
            </a:r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5EDB04B-C0B9-476F-8CC6-8D2B073A7AA8}"/>
              </a:ext>
            </a:extLst>
          </p:cNvPr>
          <p:cNvSpPr txBox="1">
            <a:spLocks/>
          </p:cNvSpPr>
          <p:nvPr/>
        </p:nvSpPr>
        <p:spPr bwMode="auto">
          <a:xfrm>
            <a:off x="695321" y="2953276"/>
            <a:ext cx="3705229" cy="5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C00"/>
                </a:solidFill>
              </a:rPr>
              <a:t>Satisfiability (SAT)</a:t>
            </a:r>
          </a:p>
          <a:p>
            <a:pPr marL="0" indent="0">
              <a:buFontTx/>
              <a:buNone/>
            </a:pPr>
            <a:r>
              <a:rPr lang="en-US" sz="1600" kern="0" dirty="0">
                <a:solidFill>
                  <a:srgbClr val="FFCC00"/>
                </a:solidFill>
              </a:rPr>
              <a:t>Given a CNF formula F, is F satisfiable? </a:t>
            </a:r>
          </a:p>
          <a:p>
            <a:pPr marL="0" indent="0">
              <a:buFontTx/>
              <a:buNone/>
            </a:pPr>
            <a:endParaRPr lang="en-US" sz="1600" kern="0" dirty="0">
              <a:solidFill>
                <a:srgbClr val="FFCC00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59F9237-44E9-4C91-AD99-AC237921E307}"/>
              </a:ext>
            </a:extLst>
          </p:cNvPr>
          <p:cNvSpPr txBox="1">
            <a:spLocks/>
          </p:cNvSpPr>
          <p:nvPr/>
        </p:nvSpPr>
        <p:spPr bwMode="auto">
          <a:xfrm>
            <a:off x="4743450" y="2948714"/>
            <a:ext cx="3705229" cy="851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/>
              <a:t>Independent Set (IS)</a:t>
            </a:r>
          </a:p>
          <a:p>
            <a:pPr marL="0" indent="0">
              <a:buFontTx/>
              <a:buNone/>
            </a:pPr>
            <a:r>
              <a:rPr lang="en-US" sz="1600" kern="0" dirty="0"/>
              <a:t>Given a graph G and k, is there an independent set of size k in G?</a:t>
            </a:r>
          </a:p>
          <a:p>
            <a:pPr marL="0" indent="0">
              <a:buFontTx/>
              <a:buNone/>
            </a:pPr>
            <a:endParaRPr lang="en-US" sz="16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95321" y="3800475"/>
                <a:ext cx="2162179" cy="1485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F =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b="0" i="1" kern="0" smtClea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b="0" i="1" kern="0" smtClea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b="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b="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     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</a:t>
                </a:r>
              </a:p>
              <a:p>
                <a:pPr marL="0" indent="0">
                  <a:buNone/>
                </a:pPr>
                <a:endParaRPr lang="en-US" sz="1600" kern="0" dirty="0">
                  <a:solidFill>
                    <a:srgbClr val="FFCC00"/>
                  </a:solidFill>
                </a:endParaRPr>
              </a:p>
              <a:p>
                <a:pPr marL="0" indent="0">
                  <a:buNone/>
                </a:pPr>
                <a:endParaRPr lang="en-US" sz="1600" kern="0" dirty="0">
                  <a:solidFill>
                    <a:srgbClr val="FFCC00"/>
                  </a:solidFill>
                </a:endParaRPr>
              </a:p>
              <a:p>
                <a:pPr marL="0" indent="0">
                  <a:buFontTx/>
                  <a:buNone/>
                </a:pPr>
                <a:endParaRPr lang="en-US" sz="1600" kern="0" dirty="0">
                  <a:solidFill>
                    <a:srgbClr val="FFCC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321" y="3800475"/>
                <a:ext cx="2162179" cy="1485900"/>
              </a:xfrm>
              <a:prstGeom prst="rect">
                <a:avLst/>
              </a:prstGeom>
              <a:blipFill>
                <a:blip r:embed="rId3"/>
                <a:stretch>
                  <a:fillRect l="-1408" t="-1639" b="-655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7E1DE86-542F-44C8-BCF1-651C0B102370}"/>
              </a:ext>
            </a:extLst>
          </p:cNvPr>
          <p:cNvGrpSpPr/>
          <p:nvPr/>
        </p:nvGrpSpPr>
        <p:grpSpPr>
          <a:xfrm>
            <a:off x="3832388" y="3947592"/>
            <a:ext cx="3654469" cy="2565781"/>
            <a:chOff x="4238627" y="4006867"/>
            <a:chExt cx="3654469" cy="2565781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90EEDA8-042E-474E-A0BD-1CC87443E0AB}"/>
                </a:ext>
              </a:extLst>
            </p:cNvPr>
            <p:cNvSpPr/>
            <p:nvPr/>
          </p:nvSpPr>
          <p:spPr>
            <a:xfrm>
              <a:off x="5333841" y="6238875"/>
              <a:ext cx="714534" cy="222624"/>
            </a:xfrm>
            <a:custGeom>
              <a:avLst/>
              <a:gdLst>
                <a:gd name="connsiteX0" fmla="*/ 159 w 714534"/>
                <a:gd name="connsiteY0" fmla="*/ 0 h 222624"/>
                <a:gd name="connsiteX1" fmla="*/ 76359 w 714534"/>
                <a:gd name="connsiteY1" fmla="*/ 180975 h 222624"/>
                <a:gd name="connsiteX2" fmla="*/ 466884 w 714534"/>
                <a:gd name="connsiteY2" fmla="*/ 209550 h 222624"/>
                <a:gd name="connsiteX3" fmla="*/ 714534 w 714534"/>
                <a:gd name="connsiteY3" fmla="*/ 9525 h 222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534" h="222624">
                  <a:moveTo>
                    <a:pt x="159" y="0"/>
                  </a:moveTo>
                  <a:cubicBezTo>
                    <a:pt x="-635" y="73025"/>
                    <a:pt x="-1428" y="146050"/>
                    <a:pt x="76359" y="180975"/>
                  </a:cubicBezTo>
                  <a:cubicBezTo>
                    <a:pt x="154146" y="215900"/>
                    <a:pt x="360522" y="238125"/>
                    <a:pt x="466884" y="209550"/>
                  </a:cubicBezTo>
                  <a:cubicBezTo>
                    <a:pt x="573247" y="180975"/>
                    <a:pt x="643890" y="95250"/>
                    <a:pt x="714534" y="95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FC81BB7-48CB-4D8D-998C-C97E30A2C90F}"/>
                </a:ext>
              </a:extLst>
            </p:cNvPr>
            <p:cNvSpPr/>
            <p:nvPr/>
          </p:nvSpPr>
          <p:spPr>
            <a:xfrm>
              <a:off x="4991100" y="5076825"/>
              <a:ext cx="2314575" cy="672717"/>
            </a:xfrm>
            <a:custGeom>
              <a:avLst/>
              <a:gdLst>
                <a:gd name="connsiteX0" fmla="*/ 2314575 w 2314575"/>
                <a:gd name="connsiteY0" fmla="*/ 0 h 672717"/>
                <a:gd name="connsiteX1" fmla="*/ 1323975 w 2314575"/>
                <a:gd name="connsiteY1" fmla="*/ 295275 h 672717"/>
                <a:gd name="connsiteX2" fmla="*/ 752475 w 2314575"/>
                <a:gd name="connsiteY2" fmla="*/ 352425 h 672717"/>
                <a:gd name="connsiteX3" fmla="*/ 228600 w 2314575"/>
                <a:gd name="connsiteY3" fmla="*/ 638175 h 672717"/>
                <a:gd name="connsiteX4" fmla="*/ 0 w 2314575"/>
                <a:gd name="connsiteY4" fmla="*/ 657225 h 672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4575" h="672717">
                  <a:moveTo>
                    <a:pt x="2314575" y="0"/>
                  </a:moveTo>
                  <a:cubicBezTo>
                    <a:pt x="1949450" y="118269"/>
                    <a:pt x="1584325" y="236538"/>
                    <a:pt x="1323975" y="295275"/>
                  </a:cubicBezTo>
                  <a:cubicBezTo>
                    <a:pt x="1063625" y="354012"/>
                    <a:pt x="935037" y="295275"/>
                    <a:pt x="752475" y="352425"/>
                  </a:cubicBezTo>
                  <a:cubicBezTo>
                    <a:pt x="569913" y="409575"/>
                    <a:pt x="354012" y="587375"/>
                    <a:pt x="228600" y="638175"/>
                  </a:cubicBezTo>
                  <a:cubicBezTo>
                    <a:pt x="103188" y="688975"/>
                    <a:pt x="51594" y="673100"/>
                    <a:pt x="0" y="6572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308630E-5AFF-4D2A-B584-AE43E8924115}"/>
                </a:ext>
              </a:extLst>
            </p:cNvPr>
            <p:cNvSpPr/>
            <p:nvPr/>
          </p:nvSpPr>
          <p:spPr>
            <a:xfrm>
              <a:off x="5029200" y="5076825"/>
              <a:ext cx="485775" cy="619125"/>
            </a:xfrm>
            <a:custGeom>
              <a:avLst/>
              <a:gdLst>
                <a:gd name="connsiteX0" fmla="*/ 485775 w 485775"/>
                <a:gd name="connsiteY0" fmla="*/ 0 h 619125"/>
                <a:gd name="connsiteX1" fmla="*/ 390525 w 485775"/>
                <a:gd name="connsiteY1" fmla="*/ 381000 h 619125"/>
                <a:gd name="connsiteX2" fmla="*/ 0 w 485775"/>
                <a:gd name="connsiteY2" fmla="*/ 619125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5775" h="619125">
                  <a:moveTo>
                    <a:pt x="485775" y="0"/>
                  </a:moveTo>
                  <a:cubicBezTo>
                    <a:pt x="478631" y="138906"/>
                    <a:pt x="471487" y="277813"/>
                    <a:pt x="390525" y="381000"/>
                  </a:cubicBezTo>
                  <a:cubicBezTo>
                    <a:pt x="309563" y="484187"/>
                    <a:pt x="154781" y="551656"/>
                    <a:pt x="0" y="6191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C412D8C-DF00-43B1-A953-23B91BAF573B}"/>
                </a:ext>
              </a:extLst>
            </p:cNvPr>
            <p:cNvSpPr/>
            <p:nvPr/>
          </p:nvSpPr>
          <p:spPr>
            <a:xfrm>
              <a:off x="4695825" y="5086350"/>
              <a:ext cx="660478" cy="1057275"/>
            </a:xfrm>
            <a:custGeom>
              <a:avLst/>
              <a:gdLst>
                <a:gd name="connsiteX0" fmla="*/ 0 w 660478"/>
                <a:gd name="connsiteY0" fmla="*/ 0 h 1057275"/>
                <a:gd name="connsiteX1" fmla="*/ 304800 w 660478"/>
                <a:gd name="connsiteY1" fmla="*/ 266700 h 1057275"/>
                <a:gd name="connsiteX2" fmla="*/ 619125 w 660478"/>
                <a:gd name="connsiteY2" fmla="*/ 533400 h 1057275"/>
                <a:gd name="connsiteX3" fmla="*/ 647700 w 660478"/>
                <a:gd name="connsiteY3" fmla="*/ 1057275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478" h="1057275">
                  <a:moveTo>
                    <a:pt x="0" y="0"/>
                  </a:moveTo>
                  <a:lnTo>
                    <a:pt x="304800" y="266700"/>
                  </a:lnTo>
                  <a:cubicBezTo>
                    <a:pt x="407988" y="355600"/>
                    <a:pt x="561975" y="401638"/>
                    <a:pt x="619125" y="533400"/>
                  </a:cubicBezTo>
                  <a:cubicBezTo>
                    <a:pt x="676275" y="665162"/>
                    <a:pt x="661987" y="861218"/>
                    <a:pt x="647700" y="105727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FA0381C-9D9F-4A22-9605-CBDF4AF86BC1}"/>
                </a:ext>
              </a:extLst>
            </p:cNvPr>
            <p:cNvSpPr/>
            <p:nvPr/>
          </p:nvSpPr>
          <p:spPr>
            <a:xfrm>
              <a:off x="6143625" y="5057775"/>
              <a:ext cx="543911" cy="1162050"/>
            </a:xfrm>
            <a:custGeom>
              <a:avLst/>
              <a:gdLst>
                <a:gd name="connsiteX0" fmla="*/ 0 w 543911"/>
                <a:gd name="connsiteY0" fmla="*/ 1162050 h 1162050"/>
                <a:gd name="connsiteX1" fmla="*/ 447675 w 543911"/>
                <a:gd name="connsiteY1" fmla="*/ 628650 h 1162050"/>
                <a:gd name="connsiteX2" fmla="*/ 542925 w 543911"/>
                <a:gd name="connsiteY2" fmla="*/ 180975 h 1162050"/>
                <a:gd name="connsiteX3" fmla="*/ 419100 w 543911"/>
                <a:gd name="connsiteY3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911" h="1162050">
                  <a:moveTo>
                    <a:pt x="0" y="1162050"/>
                  </a:moveTo>
                  <a:cubicBezTo>
                    <a:pt x="178594" y="977106"/>
                    <a:pt x="357188" y="792162"/>
                    <a:pt x="447675" y="628650"/>
                  </a:cubicBezTo>
                  <a:cubicBezTo>
                    <a:pt x="538163" y="465137"/>
                    <a:pt x="547688" y="285750"/>
                    <a:pt x="542925" y="180975"/>
                  </a:cubicBezTo>
                  <a:cubicBezTo>
                    <a:pt x="538162" y="76200"/>
                    <a:pt x="478631" y="38100"/>
                    <a:pt x="4191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BDC060A-E889-48FF-9323-7263B0CDF544}"/>
                </a:ext>
              </a:extLst>
            </p:cNvPr>
            <p:cNvSpPr/>
            <p:nvPr/>
          </p:nvSpPr>
          <p:spPr>
            <a:xfrm>
              <a:off x="4714875" y="5076825"/>
              <a:ext cx="1860878" cy="238604"/>
            </a:xfrm>
            <a:custGeom>
              <a:avLst/>
              <a:gdLst>
                <a:gd name="connsiteX0" fmla="*/ 0 w 1860878"/>
                <a:gd name="connsiteY0" fmla="*/ 9525 h 238604"/>
                <a:gd name="connsiteX1" fmla="*/ 647700 w 1860878"/>
                <a:gd name="connsiteY1" fmla="*/ 209550 h 238604"/>
                <a:gd name="connsiteX2" fmla="*/ 1495425 w 1860878"/>
                <a:gd name="connsiteY2" fmla="*/ 228600 h 238604"/>
                <a:gd name="connsiteX3" fmla="*/ 1828800 w 1860878"/>
                <a:gd name="connsiteY3" fmla="*/ 123825 h 238604"/>
                <a:gd name="connsiteX4" fmla="*/ 1828800 w 1860878"/>
                <a:gd name="connsiteY4" fmla="*/ 0 h 23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0878" h="238604">
                  <a:moveTo>
                    <a:pt x="0" y="9525"/>
                  </a:moveTo>
                  <a:cubicBezTo>
                    <a:pt x="199231" y="91281"/>
                    <a:pt x="398463" y="173038"/>
                    <a:pt x="647700" y="209550"/>
                  </a:cubicBezTo>
                  <a:cubicBezTo>
                    <a:pt x="896937" y="246062"/>
                    <a:pt x="1298575" y="242887"/>
                    <a:pt x="1495425" y="228600"/>
                  </a:cubicBezTo>
                  <a:cubicBezTo>
                    <a:pt x="1692275" y="214313"/>
                    <a:pt x="1773238" y="161925"/>
                    <a:pt x="1828800" y="123825"/>
                  </a:cubicBezTo>
                  <a:cubicBezTo>
                    <a:pt x="1884362" y="85725"/>
                    <a:pt x="1856581" y="42862"/>
                    <a:pt x="18288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1CC6D94-9273-4610-85D3-2B4553D30347}"/>
                </a:ext>
              </a:extLst>
            </p:cNvPr>
            <p:cNvSpPr/>
            <p:nvPr/>
          </p:nvSpPr>
          <p:spPr>
            <a:xfrm>
              <a:off x="4695825" y="4006868"/>
              <a:ext cx="3131339" cy="1708132"/>
            </a:xfrm>
            <a:custGeom>
              <a:avLst/>
              <a:gdLst>
                <a:gd name="connsiteX0" fmla="*/ 0 w 3131339"/>
                <a:gd name="connsiteY0" fmla="*/ 397356 h 1711806"/>
                <a:gd name="connsiteX1" fmla="*/ 704850 w 3131339"/>
                <a:gd name="connsiteY1" fmla="*/ 35406 h 1711806"/>
                <a:gd name="connsiteX2" fmla="*/ 2714625 w 3131339"/>
                <a:gd name="connsiteY2" fmla="*/ 44931 h 1711806"/>
                <a:gd name="connsiteX3" fmla="*/ 3124200 w 3131339"/>
                <a:gd name="connsiteY3" fmla="*/ 311631 h 1711806"/>
                <a:gd name="connsiteX4" fmla="*/ 2943225 w 3131339"/>
                <a:gd name="connsiteY4" fmla="*/ 1445106 h 1711806"/>
                <a:gd name="connsiteX5" fmla="*/ 2543175 w 3131339"/>
                <a:gd name="connsiteY5" fmla="*/ 1711806 h 1711806"/>
                <a:gd name="connsiteX6" fmla="*/ 2543175 w 3131339"/>
                <a:gd name="connsiteY6" fmla="*/ 1711806 h 171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1339" h="1711806">
                  <a:moveTo>
                    <a:pt x="0" y="397356"/>
                  </a:moveTo>
                  <a:cubicBezTo>
                    <a:pt x="126206" y="245749"/>
                    <a:pt x="252413" y="94143"/>
                    <a:pt x="704850" y="35406"/>
                  </a:cubicBezTo>
                  <a:cubicBezTo>
                    <a:pt x="1157287" y="-23331"/>
                    <a:pt x="2311400" y="-1106"/>
                    <a:pt x="2714625" y="44931"/>
                  </a:cubicBezTo>
                  <a:cubicBezTo>
                    <a:pt x="3117850" y="90968"/>
                    <a:pt x="3086100" y="78268"/>
                    <a:pt x="3124200" y="311631"/>
                  </a:cubicBezTo>
                  <a:cubicBezTo>
                    <a:pt x="3162300" y="544994"/>
                    <a:pt x="3040062" y="1211744"/>
                    <a:pt x="2943225" y="1445106"/>
                  </a:cubicBezTo>
                  <a:cubicBezTo>
                    <a:pt x="2846388" y="1678468"/>
                    <a:pt x="2543175" y="1711806"/>
                    <a:pt x="2543175" y="1711806"/>
                  </a:cubicBezTo>
                  <a:lnTo>
                    <a:pt x="2543175" y="1711806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7AD4A4F-CCE9-461C-BAF6-9ED3DB7F4DAC}"/>
                </a:ext>
              </a:extLst>
            </p:cNvPr>
            <p:cNvSpPr/>
            <p:nvPr/>
          </p:nvSpPr>
          <p:spPr>
            <a:xfrm>
              <a:off x="4705746" y="4159837"/>
              <a:ext cx="1808663" cy="256109"/>
            </a:xfrm>
            <a:custGeom>
              <a:avLst/>
              <a:gdLst>
                <a:gd name="connsiteX0" fmla="*/ 0 w 1876738"/>
                <a:gd name="connsiteY0" fmla="*/ 295324 h 341669"/>
                <a:gd name="connsiteX1" fmla="*/ 1190625 w 1876738"/>
                <a:gd name="connsiteY1" fmla="*/ 49 h 341669"/>
                <a:gd name="connsiteX2" fmla="*/ 1819275 w 1876738"/>
                <a:gd name="connsiteY2" fmla="*/ 314374 h 341669"/>
                <a:gd name="connsiteX3" fmla="*/ 1809750 w 1876738"/>
                <a:gd name="connsiteY3" fmla="*/ 304849 h 34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738" h="341669">
                  <a:moveTo>
                    <a:pt x="0" y="295324"/>
                  </a:moveTo>
                  <a:cubicBezTo>
                    <a:pt x="443706" y="146099"/>
                    <a:pt x="887413" y="-3126"/>
                    <a:pt x="1190625" y="49"/>
                  </a:cubicBezTo>
                  <a:cubicBezTo>
                    <a:pt x="1493837" y="3224"/>
                    <a:pt x="1716088" y="263574"/>
                    <a:pt x="1819275" y="314374"/>
                  </a:cubicBezTo>
                  <a:cubicBezTo>
                    <a:pt x="1922462" y="365174"/>
                    <a:pt x="1866106" y="335011"/>
                    <a:pt x="1809750" y="304849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D8C9168-E972-4C3B-B98F-5FC035F16050}"/>
                </a:ext>
              </a:extLst>
            </p:cNvPr>
            <p:cNvCxnSpPr/>
            <p:nvPr/>
          </p:nvCxnSpPr>
          <p:spPr>
            <a:xfrm flipV="1">
              <a:off x="6093294" y="564574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D010B66-20D4-47E6-8EF5-5BA477DAC064}"/>
                </a:ext>
              </a:extLst>
            </p:cNvPr>
            <p:cNvSpPr txBox="1"/>
            <p:nvPr/>
          </p:nvSpPr>
          <p:spPr>
            <a:xfrm>
              <a:off x="621652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1D89C77-FE7D-4CF3-B18B-591B93DAF058}"/>
                </a:ext>
              </a:extLst>
            </p:cNvPr>
            <p:cNvSpPr txBox="1"/>
            <p:nvPr/>
          </p:nvSpPr>
          <p:spPr>
            <a:xfrm>
              <a:off x="6326889" y="4066977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7A89325-BE6D-4532-B309-2DF07C759CF2}"/>
                </a:ext>
              </a:extLst>
            </p:cNvPr>
            <p:cNvCxnSpPr/>
            <p:nvPr/>
          </p:nvCxnSpPr>
          <p:spPr>
            <a:xfrm>
              <a:off x="4705747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DE07CA5-7836-4335-8264-1830262DADB5}"/>
                </a:ext>
              </a:extLst>
            </p:cNvPr>
            <p:cNvCxnSpPr/>
            <p:nvPr/>
          </p:nvCxnSpPr>
          <p:spPr>
            <a:xfrm>
              <a:off x="4705747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3C9DC06-BE99-407D-A731-4929BAF62480}"/>
                </a:ext>
              </a:extLst>
            </p:cNvPr>
            <p:cNvCxnSpPr/>
            <p:nvPr/>
          </p:nvCxnSpPr>
          <p:spPr>
            <a:xfrm flipV="1">
              <a:off x="4705747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4EAF2F-8C5A-44C5-B339-2DB7F4731377}"/>
                </a:ext>
              </a:extLst>
            </p:cNvPr>
            <p:cNvCxnSpPr/>
            <p:nvPr/>
          </p:nvCxnSpPr>
          <p:spPr>
            <a:xfrm flipV="1">
              <a:off x="5496322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497033B-EBFD-453B-A0DC-F427EA9DE8F2}"/>
                </a:ext>
              </a:extLst>
            </p:cNvPr>
            <p:cNvCxnSpPr/>
            <p:nvPr/>
          </p:nvCxnSpPr>
          <p:spPr>
            <a:xfrm flipH="1">
              <a:off x="4705747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225E176-2F56-40D9-9D21-B59AF75DE60C}"/>
                </a:ext>
              </a:extLst>
            </p:cNvPr>
            <p:cNvCxnSpPr/>
            <p:nvPr/>
          </p:nvCxnSpPr>
          <p:spPr>
            <a:xfrm>
              <a:off x="4705746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F792814-BD29-4A1E-9C26-1FB0C3EEB6BA}"/>
                </a:ext>
              </a:extLst>
            </p:cNvPr>
            <p:cNvSpPr/>
            <p:nvPr/>
          </p:nvSpPr>
          <p:spPr>
            <a:xfrm>
              <a:off x="5444425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8A56B67-8D34-47E9-B04B-C1BE3EA523B8}"/>
                </a:ext>
              </a:extLst>
            </p:cNvPr>
            <p:cNvSpPr/>
            <p:nvPr/>
          </p:nvSpPr>
          <p:spPr>
            <a:xfrm>
              <a:off x="5444910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16580EC-B74D-418B-9F96-153BD032F8D9}"/>
                </a:ext>
              </a:extLst>
            </p:cNvPr>
            <p:cNvSpPr/>
            <p:nvPr/>
          </p:nvSpPr>
          <p:spPr>
            <a:xfrm>
              <a:off x="4642859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CF8BB39-D78C-419E-98B6-06EF8FD1D8FC}"/>
                </a:ext>
              </a:extLst>
            </p:cNvPr>
            <p:cNvSpPr/>
            <p:nvPr/>
          </p:nvSpPr>
          <p:spPr>
            <a:xfrm>
              <a:off x="4642364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/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blipFill>
                  <a:blip r:embed="rId4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/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blipFill>
                  <a:blip r:embed="rId5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B83C7EA-ECD3-4E2D-A9AB-74F44FFACE47}"/>
                </a:ext>
              </a:extLst>
            </p:cNvPr>
            <p:cNvSpPr txBox="1"/>
            <p:nvPr/>
          </p:nvSpPr>
          <p:spPr>
            <a:xfrm>
              <a:off x="548531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71D633B-A059-4BB0-8603-313CDEA770DD}"/>
                </a:ext>
              </a:extLst>
            </p:cNvPr>
            <p:cNvSpPr txBox="1"/>
            <p:nvPr/>
          </p:nvSpPr>
          <p:spPr>
            <a:xfrm>
              <a:off x="5466557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sz="1400" dirty="0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93AE3AA-0606-4816-93DE-3C48F3832176}"/>
                </a:ext>
              </a:extLst>
            </p:cNvPr>
            <p:cNvCxnSpPr/>
            <p:nvPr/>
          </p:nvCxnSpPr>
          <p:spPr>
            <a:xfrm>
              <a:off x="6531444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3BFC18-E0BB-4E09-83BA-82B9315C8A39}"/>
                </a:ext>
              </a:extLst>
            </p:cNvPr>
            <p:cNvCxnSpPr/>
            <p:nvPr/>
          </p:nvCxnSpPr>
          <p:spPr>
            <a:xfrm>
              <a:off x="6531444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D2D68DA-1A65-431E-93D5-A3E04CF1D820}"/>
                </a:ext>
              </a:extLst>
            </p:cNvPr>
            <p:cNvCxnSpPr/>
            <p:nvPr/>
          </p:nvCxnSpPr>
          <p:spPr>
            <a:xfrm flipV="1">
              <a:off x="6531444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3000E08-BA20-4E16-8E13-1B9D08049F6B}"/>
                </a:ext>
              </a:extLst>
            </p:cNvPr>
            <p:cNvCxnSpPr/>
            <p:nvPr/>
          </p:nvCxnSpPr>
          <p:spPr>
            <a:xfrm flipV="1">
              <a:off x="7322019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0B409FD-53FA-4B32-A40B-FD8D3D1E02D0}"/>
                </a:ext>
              </a:extLst>
            </p:cNvPr>
            <p:cNvCxnSpPr/>
            <p:nvPr/>
          </p:nvCxnSpPr>
          <p:spPr>
            <a:xfrm flipH="1">
              <a:off x="6531444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7AC982B-660A-4C03-A516-2F85BCA9E5EA}"/>
                </a:ext>
              </a:extLst>
            </p:cNvPr>
            <p:cNvCxnSpPr/>
            <p:nvPr/>
          </p:nvCxnSpPr>
          <p:spPr>
            <a:xfrm>
              <a:off x="6531443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7A15C72-B242-4C0C-B9B5-B806956E39EA}"/>
                </a:ext>
              </a:extLst>
            </p:cNvPr>
            <p:cNvSpPr/>
            <p:nvPr/>
          </p:nvSpPr>
          <p:spPr>
            <a:xfrm>
              <a:off x="7270122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3336BDF-A1E4-4FD2-A39B-6D50EED267D2}"/>
                </a:ext>
              </a:extLst>
            </p:cNvPr>
            <p:cNvSpPr/>
            <p:nvPr/>
          </p:nvSpPr>
          <p:spPr>
            <a:xfrm>
              <a:off x="7270607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390E2D5-44A9-444D-8DF1-F0286DDF1552}"/>
                </a:ext>
              </a:extLst>
            </p:cNvPr>
            <p:cNvSpPr/>
            <p:nvPr/>
          </p:nvSpPr>
          <p:spPr>
            <a:xfrm>
              <a:off x="6468556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D61127C-B682-4383-85D2-CEFE8C501044}"/>
                </a:ext>
              </a:extLst>
            </p:cNvPr>
            <p:cNvSpPr/>
            <p:nvPr/>
          </p:nvSpPr>
          <p:spPr>
            <a:xfrm>
              <a:off x="6468061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C9543BD-FDA6-4AEE-8F07-0454615424FB}"/>
                </a:ext>
              </a:extLst>
            </p:cNvPr>
            <p:cNvSpPr txBox="1"/>
            <p:nvPr/>
          </p:nvSpPr>
          <p:spPr>
            <a:xfrm>
              <a:off x="7311016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C4E0E85-0F5E-49C8-84C5-72AEA3A2DBC5}"/>
                </a:ext>
              </a:extLst>
            </p:cNvPr>
            <p:cNvSpPr txBox="1"/>
            <p:nvPr/>
          </p:nvSpPr>
          <p:spPr>
            <a:xfrm>
              <a:off x="7292254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A45D3EB-CF8D-45EC-ACF5-FEF7C504811D}"/>
                </a:ext>
              </a:extLst>
            </p:cNvPr>
            <p:cNvSpPr/>
            <p:nvPr/>
          </p:nvSpPr>
          <p:spPr>
            <a:xfrm>
              <a:off x="6041397" y="617143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56C2484-7D41-4529-B6E6-D0AA1ACD98CE}"/>
                </a:ext>
              </a:extLst>
            </p:cNvPr>
            <p:cNvSpPr/>
            <p:nvPr/>
          </p:nvSpPr>
          <p:spPr>
            <a:xfrm>
              <a:off x="6041396" y="56119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/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blipFill>
                  <a:blip r:embed="rId6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29837C6-30A1-4EAC-BE17-112BCE9CA105}"/>
                </a:ext>
              </a:extLst>
            </p:cNvPr>
            <p:cNvSpPr txBox="1"/>
            <p:nvPr/>
          </p:nvSpPr>
          <p:spPr>
            <a:xfrm>
              <a:off x="5956813" y="5321091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3</a:t>
              </a:r>
              <a:endParaRPr lang="en-US" sz="1400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AAC3B09-E384-479D-AED4-59D8C8538EAA}"/>
                </a:ext>
              </a:extLst>
            </p:cNvPr>
            <p:cNvSpPr txBox="1"/>
            <p:nvPr/>
          </p:nvSpPr>
          <p:spPr>
            <a:xfrm>
              <a:off x="7049787" y="536165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/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blipFill>
                  <a:blip r:embed="rId7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6553D0A-812D-4FCD-8BA5-5DB6C327C8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4864" y="5714233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D6D100B-65D0-43A2-9029-A6431E90FC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58162" y="5714231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87FB1C1-000A-4545-8902-7A620FD9347F}"/>
                </a:ext>
              </a:extLst>
            </p:cNvPr>
            <p:cNvCxnSpPr>
              <a:cxnSpLocks/>
            </p:cNvCxnSpPr>
            <p:nvPr/>
          </p:nvCxnSpPr>
          <p:spPr>
            <a:xfrm>
              <a:off x="4614864" y="6203669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0A4E1F9-CE64-4A93-BBFA-18E852D7B620}"/>
                </a:ext>
              </a:extLst>
            </p:cNvPr>
            <p:cNvSpPr/>
            <p:nvPr/>
          </p:nvSpPr>
          <p:spPr>
            <a:xfrm>
              <a:off x="4906265" y="5669436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C4AB621-4885-4465-9C03-BE7D3E6E6701}"/>
                </a:ext>
              </a:extLst>
            </p:cNvPr>
            <p:cNvSpPr/>
            <p:nvPr/>
          </p:nvSpPr>
          <p:spPr>
            <a:xfrm>
              <a:off x="4562054" y="6154369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310DDC7-84B5-4B3A-9AF0-B3E55F95AD49}"/>
                </a:ext>
              </a:extLst>
            </p:cNvPr>
            <p:cNvSpPr/>
            <p:nvPr/>
          </p:nvSpPr>
          <p:spPr>
            <a:xfrm>
              <a:off x="5258293" y="61434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/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blipFill>
                  <a:blip r:embed="rId8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FF5B93F-7FBB-4726-A75E-D138CE18E4CB}"/>
                </a:ext>
              </a:extLst>
            </p:cNvPr>
            <p:cNvSpPr txBox="1"/>
            <p:nvPr/>
          </p:nvSpPr>
          <p:spPr>
            <a:xfrm>
              <a:off x="5323255" y="609907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/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blipFill>
                  <a:blip r:embed="rId9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6AAFDE2-B0DE-451B-96A9-08CCB16B3C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42826" y="5710592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8EDD87C-6488-44AF-9645-88C3723A59F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86124" y="5710590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765595F-FC2F-4CD8-A06D-50855C45826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826" y="6200028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1160DD8-64B4-4E15-AC4A-F6DA7BF1B717}"/>
                </a:ext>
              </a:extLst>
            </p:cNvPr>
            <p:cNvSpPr/>
            <p:nvPr/>
          </p:nvSpPr>
          <p:spPr>
            <a:xfrm>
              <a:off x="7134227" y="566579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814ABB2-EA97-4D6F-8AFF-63232AE12213}"/>
                </a:ext>
              </a:extLst>
            </p:cNvPr>
            <p:cNvSpPr/>
            <p:nvPr/>
          </p:nvSpPr>
          <p:spPr>
            <a:xfrm>
              <a:off x="6790016" y="615072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501E3AF1-FAB0-492E-AA3A-0F4742D1FC35}"/>
                </a:ext>
              </a:extLst>
            </p:cNvPr>
            <p:cNvSpPr/>
            <p:nvPr/>
          </p:nvSpPr>
          <p:spPr>
            <a:xfrm>
              <a:off x="7486255" y="613985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B646AEB-68EE-4853-98E1-FB79C659CC21}"/>
                </a:ext>
              </a:extLst>
            </p:cNvPr>
            <p:cNvSpPr txBox="1"/>
            <p:nvPr/>
          </p:nvSpPr>
          <p:spPr>
            <a:xfrm>
              <a:off x="6557683" y="6120336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ABF6AA4-EF9F-4740-9EF3-0708BDADA76C}"/>
                </a:ext>
              </a:extLst>
            </p:cNvPr>
            <p:cNvSpPr/>
            <p:nvPr/>
          </p:nvSpPr>
          <p:spPr>
            <a:xfrm>
              <a:off x="4238627" y="4006867"/>
              <a:ext cx="1228723" cy="2174858"/>
            </a:xfrm>
            <a:custGeom>
              <a:avLst/>
              <a:gdLst>
                <a:gd name="connsiteX0" fmla="*/ 1181662 w 1181662"/>
                <a:gd name="connsiteY0" fmla="*/ 406694 h 2216444"/>
                <a:gd name="connsiteX1" fmla="*/ 648262 w 1181662"/>
                <a:gd name="connsiteY1" fmla="*/ 82844 h 2216444"/>
                <a:gd name="connsiteX2" fmla="*/ 76762 w 1181662"/>
                <a:gd name="connsiteY2" fmla="*/ 159044 h 2216444"/>
                <a:gd name="connsiteX3" fmla="*/ 29137 w 1181662"/>
                <a:gd name="connsiteY3" fmla="*/ 1740194 h 2216444"/>
                <a:gd name="connsiteX4" fmla="*/ 295837 w 1181662"/>
                <a:gd name="connsiteY4" fmla="*/ 2216444 h 2216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1662" h="2216444">
                  <a:moveTo>
                    <a:pt x="1181662" y="406694"/>
                  </a:moveTo>
                  <a:cubicBezTo>
                    <a:pt x="1007037" y="265406"/>
                    <a:pt x="832412" y="124119"/>
                    <a:pt x="648262" y="82844"/>
                  </a:cubicBezTo>
                  <a:cubicBezTo>
                    <a:pt x="464112" y="41569"/>
                    <a:pt x="179949" y="-117181"/>
                    <a:pt x="76762" y="159044"/>
                  </a:cubicBezTo>
                  <a:cubicBezTo>
                    <a:pt x="-26425" y="435269"/>
                    <a:pt x="-7375" y="1397294"/>
                    <a:pt x="29137" y="1740194"/>
                  </a:cubicBezTo>
                  <a:cubicBezTo>
                    <a:pt x="65649" y="2083094"/>
                    <a:pt x="180743" y="2149769"/>
                    <a:pt x="295837" y="2216444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2AB434-C2BD-4F65-996A-F140FE067194}"/>
                </a:ext>
              </a:extLst>
            </p:cNvPr>
            <p:cNvSpPr/>
            <p:nvPr/>
          </p:nvSpPr>
          <p:spPr>
            <a:xfrm>
              <a:off x="6143625" y="5705475"/>
              <a:ext cx="1390650" cy="783527"/>
            </a:xfrm>
            <a:custGeom>
              <a:avLst/>
              <a:gdLst>
                <a:gd name="connsiteX0" fmla="*/ 0 w 1390650"/>
                <a:gd name="connsiteY0" fmla="*/ 0 h 783527"/>
                <a:gd name="connsiteX1" fmla="*/ 276225 w 1390650"/>
                <a:gd name="connsiteY1" fmla="*/ 466725 h 783527"/>
                <a:gd name="connsiteX2" fmla="*/ 466725 w 1390650"/>
                <a:gd name="connsiteY2" fmla="*/ 771525 h 783527"/>
                <a:gd name="connsiteX3" fmla="*/ 1228725 w 1390650"/>
                <a:gd name="connsiteY3" fmla="*/ 704850 h 783527"/>
                <a:gd name="connsiteX4" fmla="*/ 1390650 w 1390650"/>
                <a:gd name="connsiteY4" fmla="*/ 542925 h 78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650" h="783527">
                  <a:moveTo>
                    <a:pt x="0" y="0"/>
                  </a:moveTo>
                  <a:cubicBezTo>
                    <a:pt x="99219" y="169069"/>
                    <a:pt x="198438" y="338138"/>
                    <a:pt x="276225" y="466725"/>
                  </a:cubicBezTo>
                  <a:cubicBezTo>
                    <a:pt x="354013" y="595313"/>
                    <a:pt x="307975" y="731838"/>
                    <a:pt x="466725" y="771525"/>
                  </a:cubicBezTo>
                  <a:cubicBezTo>
                    <a:pt x="625475" y="811212"/>
                    <a:pt x="1074738" y="742950"/>
                    <a:pt x="1228725" y="704850"/>
                  </a:cubicBezTo>
                  <a:cubicBezTo>
                    <a:pt x="1382713" y="666750"/>
                    <a:pt x="1386681" y="604837"/>
                    <a:pt x="1390650" y="5429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3" name="Content Placeholder 2">
            <a:extLst>
              <a:ext uri="{FF2B5EF4-FFF2-40B4-BE49-F238E27FC236}">
                <a16:creationId xmlns:a16="http://schemas.microsoft.com/office/drawing/2014/main" id="{921A2D63-8D6F-4D58-A1A7-5E861C267FF9}"/>
              </a:ext>
            </a:extLst>
          </p:cNvPr>
          <p:cNvSpPr txBox="1">
            <a:spLocks/>
          </p:cNvSpPr>
          <p:nvPr/>
        </p:nvSpPr>
        <p:spPr bwMode="auto">
          <a:xfrm>
            <a:off x="7684184" y="4987801"/>
            <a:ext cx="951806" cy="4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/>
              <a:t>k = 5</a:t>
            </a:r>
            <a:endParaRPr lang="en-US" sz="2000" dirty="0"/>
          </a:p>
          <a:p>
            <a:pPr marL="0" indent="0">
              <a:buFontTx/>
              <a:buNone/>
            </a:pPr>
            <a:endParaRPr lang="en-US" sz="2000" kern="0" dirty="0"/>
          </a:p>
        </p:txBody>
      </p:sp>
      <p:sp>
        <p:nvSpPr>
          <p:cNvPr id="114" name="Content Placeholder 2">
            <a:extLst>
              <a:ext uri="{FF2B5EF4-FFF2-40B4-BE49-F238E27FC236}">
                <a16:creationId xmlns:a16="http://schemas.microsoft.com/office/drawing/2014/main" id="{EFBED311-6519-42A8-9DEE-494F7C5A145F}"/>
              </a:ext>
            </a:extLst>
          </p:cNvPr>
          <p:cNvSpPr txBox="1">
            <a:spLocks/>
          </p:cNvSpPr>
          <p:nvPr/>
        </p:nvSpPr>
        <p:spPr bwMode="auto">
          <a:xfrm>
            <a:off x="5295396" y="6529488"/>
            <a:ext cx="951806" cy="4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Graph G</a:t>
            </a:r>
            <a:endParaRPr lang="en-US" sz="1600" dirty="0"/>
          </a:p>
          <a:p>
            <a:pPr marL="0" indent="0">
              <a:buFontTx/>
              <a:buNone/>
            </a:pPr>
            <a:endParaRPr lang="en-US" sz="1600" kern="0" dirty="0"/>
          </a:p>
        </p:txBody>
      </p:sp>
      <p:sp>
        <p:nvSpPr>
          <p:cNvPr id="116" name="Arrow: Right 115">
            <a:extLst>
              <a:ext uri="{FF2B5EF4-FFF2-40B4-BE49-F238E27FC236}">
                <a16:creationId xmlns:a16="http://schemas.microsoft.com/office/drawing/2014/main" id="{459FD7BA-678A-4A48-ACBA-EB6A846FD9D2}"/>
              </a:ext>
            </a:extLst>
          </p:cNvPr>
          <p:cNvSpPr/>
          <p:nvPr/>
        </p:nvSpPr>
        <p:spPr>
          <a:xfrm>
            <a:off x="2952750" y="4610100"/>
            <a:ext cx="487821" cy="4119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2D81853-3F16-402E-9C5C-4ED3074B0491}"/>
              </a:ext>
            </a:extLst>
          </p:cNvPr>
          <p:cNvSpPr/>
          <p:nvPr/>
        </p:nvSpPr>
        <p:spPr>
          <a:xfrm>
            <a:off x="290581" y="5353908"/>
            <a:ext cx="3395650" cy="123689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>
                <a:solidFill>
                  <a:srgbClr val="00B050"/>
                </a:solidFill>
              </a:rPr>
              <a:t>The formula F is a YES-instance for SAT if and only if the constructed (G, k) is a YES-instance for IS</a:t>
            </a:r>
          </a:p>
        </p:txBody>
      </p:sp>
    </p:spTree>
    <p:extLst>
      <p:ext uri="{BB962C8B-B14F-4D97-AF65-F5344CB8AC3E}">
        <p14:creationId xmlns:p14="http://schemas.microsoft.com/office/powerpoint/2010/main" val="132490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DAACC2-0365-4173-AF61-0DB83EEE8CEB}"/>
              </a:ext>
            </a:extLst>
          </p:cNvPr>
          <p:cNvSpPr txBox="1">
            <a:spLocks/>
          </p:cNvSpPr>
          <p:nvPr/>
        </p:nvSpPr>
        <p:spPr bwMode="auto">
          <a:xfrm>
            <a:off x="909637" y="1058127"/>
            <a:ext cx="7324726" cy="513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Are problems in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 also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? 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4636F8D6-DC78-4526-B5FC-0B53DED4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4000" dirty="0">
                <a:ea typeface="ＭＳ Ｐゴシック" charset="-128"/>
              </a:rPr>
              <a:t>P = NP?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6E9E551-AA31-4DF4-853A-AEEEDF9626B3}"/>
              </a:ext>
            </a:extLst>
          </p:cNvPr>
          <p:cNvSpPr txBox="1">
            <a:spLocks/>
          </p:cNvSpPr>
          <p:nvPr/>
        </p:nvSpPr>
        <p:spPr bwMode="auto">
          <a:xfrm>
            <a:off x="854868" y="1571625"/>
            <a:ext cx="7434263" cy="36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There are many problems that are known in NP but unknown if in P.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42A6B2B-A353-4C02-A8D0-3CCEB8AAA0C7}"/>
              </a:ext>
            </a:extLst>
          </p:cNvPr>
          <p:cNvSpPr txBox="1">
            <a:spLocks/>
          </p:cNvSpPr>
          <p:nvPr/>
        </p:nvSpPr>
        <p:spPr bwMode="auto">
          <a:xfrm>
            <a:off x="695321" y="1969523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33CC33"/>
                </a:solidFill>
              </a:rPr>
              <a:t>Traveling Salesman, Satisfiability, Scheduling, Independent Set, ……  </a:t>
            </a:r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7656C97-3045-44F6-A8CD-2DE9E105C58E}"/>
              </a:ext>
            </a:extLst>
          </p:cNvPr>
          <p:cNvSpPr txBox="1">
            <a:spLocks/>
          </p:cNvSpPr>
          <p:nvPr/>
        </p:nvSpPr>
        <p:spPr bwMode="auto">
          <a:xfrm>
            <a:off x="695321" y="2409911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FF0000"/>
                </a:solidFill>
              </a:rPr>
              <a:t>But we know how they are reduced to each other:</a:t>
            </a:r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5EDB04B-C0B9-476F-8CC6-8D2B073A7AA8}"/>
              </a:ext>
            </a:extLst>
          </p:cNvPr>
          <p:cNvSpPr txBox="1">
            <a:spLocks/>
          </p:cNvSpPr>
          <p:nvPr/>
        </p:nvSpPr>
        <p:spPr bwMode="auto">
          <a:xfrm>
            <a:off x="695321" y="2953276"/>
            <a:ext cx="3705229" cy="5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C00"/>
                </a:solidFill>
              </a:rPr>
              <a:t>Satisfiability (SAT)</a:t>
            </a:r>
          </a:p>
          <a:p>
            <a:pPr marL="0" indent="0">
              <a:buFontTx/>
              <a:buNone/>
            </a:pPr>
            <a:r>
              <a:rPr lang="en-US" sz="1600" kern="0" dirty="0">
                <a:solidFill>
                  <a:srgbClr val="FFCC00"/>
                </a:solidFill>
              </a:rPr>
              <a:t>Given a CNF formula F, is F satisfiable? </a:t>
            </a:r>
          </a:p>
          <a:p>
            <a:pPr marL="0" indent="0">
              <a:buFontTx/>
              <a:buNone/>
            </a:pPr>
            <a:endParaRPr lang="en-US" sz="1600" kern="0" dirty="0">
              <a:solidFill>
                <a:srgbClr val="FFCC00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59F9237-44E9-4C91-AD99-AC237921E307}"/>
              </a:ext>
            </a:extLst>
          </p:cNvPr>
          <p:cNvSpPr txBox="1">
            <a:spLocks/>
          </p:cNvSpPr>
          <p:nvPr/>
        </p:nvSpPr>
        <p:spPr bwMode="auto">
          <a:xfrm>
            <a:off x="4743450" y="2948714"/>
            <a:ext cx="3705229" cy="851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/>
              <a:t>Independent Set (IS)</a:t>
            </a:r>
          </a:p>
          <a:p>
            <a:pPr marL="0" indent="0">
              <a:buFontTx/>
              <a:buNone/>
            </a:pPr>
            <a:r>
              <a:rPr lang="en-US" sz="1600" kern="0" dirty="0"/>
              <a:t>Given a graph G and k, is there an independent set of size k in G?</a:t>
            </a:r>
          </a:p>
          <a:p>
            <a:pPr marL="0" indent="0">
              <a:buFontTx/>
              <a:buNone/>
            </a:pPr>
            <a:endParaRPr lang="en-US" sz="16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95321" y="3800475"/>
                <a:ext cx="2162179" cy="1485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F =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b="0" i="1" kern="0" smtClea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b="0" i="1" kern="0" smtClea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b="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b="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     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</a:t>
                </a:r>
              </a:p>
              <a:p>
                <a:pPr marL="0" indent="0">
                  <a:buNone/>
                </a:pPr>
                <a:endParaRPr lang="en-US" sz="1600" kern="0" dirty="0">
                  <a:solidFill>
                    <a:srgbClr val="FFCC00"/>
                  </a:solidFill>
                </a:endParaRPr>
              </a:p>
              <a:p>
                <a:pPr marL="0" indent="0">
                  <a:buNone/>
                </a:pPr>
                <a:endParaRPr lang="en-US" sz="1600" kern="0" dirty="0">
                  <a:solidFill>
                    <a:srgbClr val="FFCC00"/>
                  </a:solidFill>
                </a:endParaRPr>
              </a:p>
              <a:p>
                <a:pPr marL="0" indent="0">
                  <a:buFontTx/>
                  <a:buNone/>
                </a:pPr>
                <a:endParaRPr lang="en-US" sz="1600" kern="0" dirty="0">
                  <a:solidFill>
                    <a:srgbClr val="FFCC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321" y="3800475"/>
                <a:ext cx="2162179" cy="1485900"/>
              </a:xfrm>
              <a:prstGeom prst="rect">
                <a:avLst/>
              </a:prstGeom>
              <a:blipFill>
                <a:blip r:embed="rId3"/>
                <a:stretch>
                  <a:fillRect l="-1408" t="-1639" b="-655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7E1DE86-542F-44C8-BCF1-651C0B102370}"/>
              </a:ext>
            </a:extLst>
          </p:cNvPr>
          <p:cNvGrpSpPr/>
          <p:nvPr/>
        </p:nvGrpSpPr>
        <p:grpSpPr>
          <a:xfrm>
            <a:off x="3832388" y="3947592"/>
            <a:ext cx="3654469" cy="2565781"/>
            <a:chOff x="4238627" y="4006867"/>
            <a:chExt cx="3654469" cy="2565781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90EEDA8-042E-474E-A0BD-1CC87443E0AB}"/>
                </a:ext>
              </a:extLst>
            </p:cNvPr>
            <p:cNvSpPr/>
            <p:nvPr/>
          </p:nvSpPr>
          <p:spPr>
            <a:xfrm>
              <a:off x="5333841" y="6238875"/>
              <a:ext cx="714534" cy="222624"/>
            </a:xfrm>
            <a:custGeom>
              <a:avLst/>
              <a:gdLst>
                <a:gd name="connsiteX0" fmla="*/ 159 w 714534"/>
                <a:gd name="connsiteY0" fmla="*/ 0 h 222624"/>
                <a:gd name="connsiteX1" fmla="*/ 76359 w 714534"/>
                <a:gd name="connsiteY1" fmla="*/ 180975 h 222624"/>
                <a:gd name="connsiteX2" fmla="*/ 466884 w 714534"/>
                <a:gd name="connsiteY2" fmla="*/ 209550 h 222624"/>
                <a:gd name="connsiteX3" fmla="*/ 714534 w 714534"/>
                <a:gd name="connsiteY3" fmla="*/ 9525 h 222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534" h="222624">
                  <a:moveTo>
                    <a:pt x="159" y="0"/>
                  </a:moveTo>
                  <a:cubicBezTo>
                    <a:pt x="-635" y="73025"/>
                    <a:pt x="-1428" y="146050"/>
                    <a:pt x="76359" y="180975"/>
                  </a:cubicBezTo>
                  <a:cubicBezTo>
                    <a:pt x="154146" y="215900"/>
                    <a:pt x="360522" y="238125"/>
                    <a:pt x="466884" y="209550"/>
                  </a:cubicBezTo>
                  <a:cubicBezTo>
                    <a:pt x="573247" y="180975"/>
                    <a:pt x="643890" y="95250"/>
                    <a:pt x="714534" y="95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FC81BB7-48CB-4D8D-998C-C97E30A2C90F}"/>
                </a:ext>
              </a:extLst>
            </p:cNvPr>
            <p:cNvSpPr/>
            <p:nvPr/>
          </p:nvSpPr>
          <p:spPr>
            <a:xfrm>
              <a:off x="4991100" y="5076825"/>
              <a:ext cx="2314575" cy="672717"/>
            </a:xfrm>
            <a:custGeom>
              <a:avLst/>
              <a:gdLst>
                <a:gd name="connsiteX0" fmla="*/ 2314575 w 2314575"/>
                <a:gd name="connsiteY0" fmla="*/ 0 h 672717"/>
                <a:gd name="connsiteX1" fmla="*/ 1323975 w 2314575"/>
                <a:gd name="connsiteY1" fmla="*/ 295275 h 672717"/>
                <a:gd name="connsiteX2" fmla="*/ 752475 w 2314575"/>
                <a:gd name="connsiteY2" fmla="*/ 352425 h 672717"/>
                <a:gd name="connsiteX3" fmla="*/ 228600 w 2314575"/>
                <a:gd name="connsiteY3" fmla="*/ 638175 h 672717"/>
                <a:gd name="connsiteX4" fmla="*/ 0 w 2314575"/>
                <a:gd name="connsiteY4" fmla="*/ 657225 h 672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4575" h="672717">
                  <a:moveTo>
                    <a:pt x="2314575" y="0"/>
                  </a:moveTo>
                  <a:cubicBezTo>
                    <a:pt x="1949450" y="118269"/>
                    <a:pt x="1584325" y="236538"/>
                    <a:pt x="1323975" y="295275"/>
                  </a:cubicBezTo>
                  <a:cubicBezTo>
                    <a:pt x="1063625" y="354012"/>
                    <a:pt x="935037" y="295275"/>
                    <a:pt x="752475" y="352425"/>
                  </a:cubicBezTo>
                  <a:cubicBezTo>
                    <a:pt x="569913" y="409575"/>
                    <a:pt x="354012" y="587375"/>
                    <a:pt x="228600" y="638175"/>
                  </a:cubicBezTo>
                  <a:cubicBezTo>
                    <a:pt x="103188" y="688975"/>
                    <a:pt x="51594" y="673100"/>
                    <a:pt x="0" y="6572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308630E-5AFF-4D2A-B584-AE43E8924115}"/>
                </a:ext>
              </a:extLst>
            </p:cNvPr>
            <p:cNvSpPr/>
            <p:nvPr/>
          </p:nvSpPr>
          <p:spPr>
            <a:xfrm>
              <a:off x="5029200" y="5076825"/>
              <a:ext cx="485775" cy="619125"/>
            </a:xfrm>
            <a:custGeom>
              <a:avLst/>
              <a:gdLst>
                <a:gd name="connsiteX0" fmla="*/ 485775 w 485775"/>
                <a:gd name="connsiteY0" fmla="*/ 0 h 619125"/>
                <a:gd name="connsiteX1" fmla="*/ 390525 w 485775"/>
                <a:gd name="connsiteY1" fmla="*/ 381000 h 619125"/>
                <a:gd name="connsiteX2" fmla="*/ 0 w 485775"/>
                <a:gd name="connsiteY2" fmla="*/ 619125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5775" h="619125">
                  <a:moveTo>
                    <a:pt x="485775" y="0"/>
                  </a:moveTo>
                  <a:cubicBezTo>
                    <a:pt x="478631" y="138906"/>
                    <a:pt x="471487" y="277813"/>
                    <a:pt x="390525" y="381000"/>
                  </a:cubicBezTo>
                  <a:cubicBezTo>
                    <a:pt x="309563" y="484187"/>
                    <a:pt x="154781" y="551656"/>
                    <a:pt x="0" y="6191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C412D8C-DF00-43B1-A953-23B91BAF573B}"/>
                </a:ext>
              </a:extLst>
            </p:cNvPr>
            <p:cNvSpPr/>
            <p:nvPr/>
          </p:nvSpPr>
          <p:spPr>
            <a:xfrm>
              <a:off x="4695825" y="5086350"/>
              <a:ext cx="660478" cy="1057275"/>
            </a:xfrm>
            <a:custGeom>
              <a:avLst/>
              <a:gdLst>
                <a:gd name="connsiteX0" fmla="*/ 0 w 660478"/>
                <a:gd name="connsiteY0" fmla="*/ 0 h 1057275"/>
                <a:gd name="connsiteX1" fmla="*/ 304800 w 660478"/>
                <a:gd name="connsiteY1" fmla="*/ 266700 h 1057275"/>
                <a:gd name="connsiteX2" fmla="*/ 619125 w 660478"/>
                <a:gd name="connsiteY2" fmla="*/ 533400 h 1057275"/>
                <a:gd name="connsiteX3" fmla="*/ 647700 w 660478"/>
                <a:gd name="connsiteY3" fmla="*/ 1057275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478" h="1057275">
                  <a:moveTo>
                    <a:pt x="0" y="0"/>
                  </a:moveTo>
                  <a:lnTo>
                    <a:pt x="304800" y="266700"/>
                  </a:lnTo>
                  <a:cubicBezTo>
                    <a:pt x="407988" y="355600"/>
                    <a:pt x="561975" y="401638"/>
                    <a:pt x="619125" y="533400"/>
                  </a:cubicBezTo>
                  <a:cubicBezTo>
                    <a:pt x="676275" y="665162"/>
                    <a:pt x="661987" y="861218"/>
                    <a:pt x="647700" y="105727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FA0381C-9D9F-4A22-9605-CBDF4AF86BC1}"/>
                </a:ext>
              </a:extLst>
            </p:cNvPr>
            <p:cNvSpPr/>
            <p:nvPr/>
          </p:nvSpPr>
          <p:spPr>
            <a:xfrm>
              <a:off x="6143625" y="5057775"/>
              <a:ext cx="543911" cy="1162050"/>
            </a:xfrm>
            <a:custGeom>
              <a:avLst/>
              <a:gdLst>
                <a:gd name="connsiteX0" fmla="*/ 0 w 543911"/>
                <a:gd name="connsiteY0" fmla="*/ 1162050 h 1162050"/>
                <a:gd name="connsiteX1" fmla="*/ 447675 w 543911"/>
                <a:gd name="connsiteY1" fmla="*/ 628650 h 1162050"/>
                <a:gd name="connsiteX2" fmla="*/ 542925 w 543911"/>
                <a:gd name="connsiteY2" fmla="*/ 180975 h 1162050"/>
                <a:gd name="connsiteX3" fmla="*/ 419100 w 543911"/>
                <a:gd name="connsiteY3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911" h="1162050">
                  <a:moveTo>
                    <a:pt x="0" y="1162050"/>
                  </a:moveTo>
                  <a:cubicBezTo>
                    <a:pt x="178594" y="977106"/>
                    <a:pt x="357188" y="792162"/>
                    <a:pt x="447675" y="628650"/>
                  </a:cubicBezTo>
                  <a:cubicBezTo>
                    <a:pt x="538163" y="465137"/>
                    <a:pt x="547688" y="285750"/>
                    <a:pt x="542925" y="180975"/>
                  </a:cubicBezTo>
                  <a:cubicBezTo>
                    <a:pt x="538162" y="76200"/>
                    <a:pt x="478631" y="38100"/>
                    <a:pt x="4191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BDC060A-E889-48FF-9323-7263B0CDF544}"/>
                </a:ext>
              </a:extLst>
            </p:cNvPr>
            <p:cNvSpPr/>
            <p:nvPr/>
          </p:nvSpPr>
          <p:spPr>
            <a:xfrm>
              <a:off x="4714875" y="5076825"/>
              <a:ext cx="1860878" cy="238604"/>
            </a:xfrm>
            <a:custGeom>
              <a:avLst/>
              <a:gdLst>
                <a:gd name="connsiteX0" fmla="*/ 0 w 1860878"/>
                <a:gd name="connsiteY0" fmla="*/ 9525 h 238604"/>
                <a:gd name="connsiteX1" fmla="*/ 647700 w 1860878"/>
                <a:gd name="connsiteY1" fmla="*/ 209550 h 238604"/>
                <a:gd name="connsiteX2" fmla="*/ 1495425 w 1860878"/>
                <a:gd name="connsiteY2" fmla="*/ 228600 h 238604"/>
                <a:gd name="connsiteX3" fmla="*/ 1828800 w 1860878"/>
                <a:gd name="connsiteY3" fmla="*/ 123825 h 238604"/>
                <a:gd name="connsiteX4" fmla="*/ 1828800 w 1860878"/>
                <a:gd name="connsiteY4" fmla="*/ 0 h 23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0878" h="238604">
                  <a:moveTo>
                    <a:pt x="0" y="9525"/>
                  </a:moveTo>
                  <a:cubicBezTo>
                    <a:pt x="199231" y="91281"/>
                    <a:pt x="398463" y="173038"/>
                    <a:pt x="647700" y="209550"/>
                  </a:cubicBezTo>
                  <a:cubicBezTo>
                    <a:pt x="896937" y="246062"/>
                    <a:pt x="1298575" y="242887"/>
                    <a:pt x="1495425" y="228600"/>
                  </a:cubicBezTo>
                  <a:cubicBezTo>
                    <a:pt x="1692275" y="214313"/>
                    <a:pt x="1773238" y="161925"/>
                    <a:pt x="1828800" y="123825"/>
                  </a:cubicBezTo>
                  <a:cubicBezTo>
                    <a:pt x="1884362" y="85725"/>
                    <a:pt x="1856581" y="42862"/>
                    <a:pt x="18288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1CC6D94-9273-4610-85D3-2B4553D30347}"/>
                </a:ext>
              </a:extLst>
            </p:cNvPr>
            <p:cNvSpPr/>
            <p:nvPr/>
          </p:nvSpPr>
          <p:spPr>
            <a:xfrm>
              <a:off x="4695825" y="4006868"/>
              <a:ext cx="3131339" cy="1708132"/>
            </a:xfrm>
            <a:custGeom>
              <a:avLst/>
              <a:gdLst>
                <a:gd name="connsiteX0" fmla="*/ 0 w 3131339"/>
                <a:gd name="connsiteY0" fmla="*/ 397356 h 1711806"/>
                <a:gd name="connsiteX1" fmla="*/ 704850 w 3131339"/>
                <a:gd name="connsiteY1" fmla="*/ 35406 h 1711806"/>
                <a:gd name="connsiteX2" fmla="*/ 2714625 w 3131339"/>
                <a:gd name="connsiteY2" fmla="*/ 44931 h 1711806"/>
                <a:gd name="connsiteX3" fmla="*/ 3124200 w 3131339"/>
                <a:gd name="connsiteY3" fmla="*/ 311631 h 1711806"/>
                <a:gd name="connsiteX4" fmla="*/ 2943225 w 3131339"/>
                <a:gd name="connsiteY4" fmla="*/ 1445106 h 1711806"/>
                <a:gd name="connsiteX5" fmla="*/ 2543175 w 3131339"/>
                <a:gd name="connsiteY5" fmla="*/ 1711806 h 1711806"/>
                <a:gd name="connsiteX6" fmla="*/ 2543175 w 3131339"/>
                <a:gd name="connsiteY6" fmla="*/ 1711806 h 171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1339" h="1711806">
                  <a:moveTo>
                    <a:pt x="0" y="397356"/>
                  </a:moveTo>
                  <a:cubicBezTo>
                    <a:pt x="126206" y="245749"/>
                    <a:pt x="252413" y="94143"/>
                    <a:pt x="704850" y="35406"/>
                  </a:cubicBezTo>
                  <a:cubicBezTo>
                    <a:pt x="1157287" y="-23331"/>
                    <a:pt x="2311400" y="-1106"/>
                    <a:pt x="2714625" y="44931"/>
                  </a:cubicBezTo>
                  <a:cubicBezTo>
                    <a:pt x="3117850" y="90968"/>
                    <a:pt x="3086100" y="78268"/>
                    <a:pt x="3124200" y="311631"/>
                  </a:cubicBezTo>
                  <a:cubicBezTo>
                    <a:pt x="3162300" y="544994"/>
                    <a:pt x="3040062" y="1211744"/>
                    <a:pt x="2943225" y="1445106"/>
                  </a:cubicBezTo>
                  <a:cubicBezTo>
                    <a:pt x="2846388" y="1678468"/>
                    <a:pt x="2543175" y="1711806"/>
                    <a:pt x="2543175" y="1711806"/>
                  </a:cubicBezTo>
                  <a:lnTo>
                    <a:pt x="2543175" y="1711806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7AD4A4F-CCE9-461C-BAF6-9ED3DB7F4DAC}"/>
                </a:ext>
              </a:extLst>
            </p:cNvPr>
            <p:cNvSpPr/>
            <p:nvPr/>
          </p:nvSpPr>
          <p:spPr>
            <a:xfrm>
              <a:off x="4705746" y="4159837"/>
              <a:ext cx="1808663" cy="256109"/>
            </a:xfrm>
            <a:custGeom>
              <a:avLst/>
              <a:gdLst>
                <a:gd name="connsiteX0" fmla="*/ 0 w 1876738"/>
                <a:gd name="connsiteY0" fmla="*/ 295324 h 341669"/>
                <a:gd name="connsiteX1" fmla="*/ 1190625 w 1876738"/>
                <a:gd name="connsiteY1" fmla="*/ 49 h 341669"/>
                <a:gd name="connsiteX2" fmla="*/ 1819275 w 1876738"/>
                <a:gd name="connsiteY2" fmla="*/ 314374 h 341669"/>
                <a:gd name="connsiteX3" fmla="*/ 1809750 w 1876738"/>
                <a:gd name="connsiteY3" fmla="*/ 304849 h 34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738" h="341669">
                  <a:moveTo>
                    <a:pt x="0" y="295324"/>
                  </a:moveTo>
                  <a:cubicBezTo>
                    <a:pt x="443706" y="146099"/>
                    <a:pt x="887413" y="-3126"/>
                    <a:pt x="1190625" y="49"/>
                  </a:cubicBezTo>
                  <a:cubicBezTo>
                    <a:pt x="1493837" y="3224"/>
                    <a:pt x="1716088" y="263574"/>
                    <a:pt x="1819275" y="314374"/>
                  </a:cubicBezTo>
                  <a:cubicBezTo>
                    <a:pt x="1922462" y="365174"/>
                    <a:pt x="1866106" y="335011"/>
                    <a:pt x="1809750" y="304849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D8C9168-E972-4C3B-B98F-5FC035F16050}"/>
                </a:ext>
              </a:extLst>
            </p:cNvPr>
            <p:cNvCxnSpPr/>
            <p:nvPr/>
          </p:nvCxnSpPr>
          <p:spPr>
            <a:xfrm flipV="1">
              <a:off x="6093294" y="564574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D010B66-20D4-47E6-8EF5-5BA477DAC064}"/>
                </a:ext>
              </a:extLst>
            </p:cNvPr>
            <p:cNvSpPr txBox="1"/>
            <p:nvPr/>
          </p:nvSpPr>
          <p:spPr>
            <a:xfrm>
              <a:off x="621652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1D89C77-FE7D-4CF3-B18B-591B93DAF058}"/>
                </a:ext>
              </a:extLst>
            </p:cNvPr>
            <p:cNvSpPr txBox="1"/>
            <p:nvPr/>
          </p:nvSpPr>
          <p:spPr>
            <a:xfrm>
              <a:off x="6326889" y="4066977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7A89325-BE6D-4532-B309-2DF07C759CF2}"/>
                </a:ext>
              </a:extLst>
            </p:cNvPr>
            <p:cNvCxnSpPr/>
            <p:nvPr/>
          </p:nvCxnSpPr>
          <p:spPr>
            <a:xfrm>
              <a:off x="4705747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DE07CA5-7836-4335-8264-1830262DADB5}"/>
                </a:ext>
              </a:extLst>
            </p:cNvPr>
            <p:cNvCxnSpPr/>
            <p:nvPr/>
          </p:nvCxnSpPr>
          <p:spPr>
            <a:xfrm>
              <a:off x="4705747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3C9DC06-BE99-407D-A731-4929BAF62480}"/>
                </a:ext>
              </a:extLst>
            </p:cNvPr>
            <p:cNvCxnSpPr/>
            <p:nvPr/>
          </p:nvCxnSpPr>
          <p:spPr>
            <a:xfrm flipV="1">
              <a:off x="4705747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4EAF2F-8C5A-44C5-B339-2DB7F4731377}"/>
                </a:ext>
              </a:extLst>
            </p:cNvPr>
            <p:cNvCxnSpPr/>
            <p:nvPr/>
          </p:nvCxnSpPr>
          <p:spPr>
            <a:xfrm flipV="1">
              <a:off x="5496322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497033B-EBFD-453B-A0DC-F427EA9DE8F2}"/>
                </a:ext>
              </a:extLst>
            </p:cNvPr>
            <p:cNvCxnSpPr/>
            <p:nvPr/>
          </p:nvCxnSpPr>
          <p:spPr>
            <a:xfrm flipH="1">
              <a:off x="4705747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225E176-2F56-40D9-9D21-B59AF75DE60C}"/>
                </a:ext>
              </a:extLst>
            </p:cNvPr>
            <p:cNvCxnSpPr/>
            <p:nvPr/>
          </p:nvCxnSpPr>
          <p:spPr>
            <a:xfrm>
              <a:off x="4705746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F792814-BD29-4A1E-9C26-1FB0C3EEB6BA}"/>
                </a:ext>
              </a:extLst>
            </p:cNvPr>
            <p:cNvSpPr/>
            <p:nvPr/>
          </p:nvSpPr>
          <p:spPr>
            <a:xfrm>
              <a:off x="5444425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8A56B67-8D34-47E9-B04B-C1BE3EA523B8}"/>
                </a:ext>
              </a:extLst>
            </p:cNvPr>
            <p:cNvSpPr/>
            <p:nvPr/>
          </p:nvSpPr>
          <p:spPr>
            <a:xfrm>
              <a:off x="5444910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16580EC-B74D-418B-9F96-153BD032F8D9}"/>
                </a:ext>
              </a:extLst>
            </p:cNvPr>
            <p:cNvSpPr/>
            <p:nvPr/>
          </p:nvSpPr>
          <p:spPr>
            <a:xfrm>
              <a:off x="4642859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CF8BB39-D78C-419E-98B6-06EF8FD1D8FC}"/>
                </a:ext>
              </a:extLst>
            </p:cNvPr>
            <p:cNvSpPr/>
            <p:nvPr/>
          </p:nvSpPr>
          <p:spPr>
            <a:xfrm>
              <a:off x="4642364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/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blipFill>
                  <a:blip r:embed="rId4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/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blipFill>
                  <a:blip r:embed="rId5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B83C7EA-ECD3-4E2D-A9AB-74F44FFACE47}"/>
                </a:ext>
              </a:extLst>
            </p:cNvPr>
            <p:cNvSpPr txBox="1"/>
            <p:nvPr/>
          </p:nvSpPr>
          <p:spPr>
            <a:xfrm>
              <a:off x="548531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71D633B-A059-4BB0-8603-313CDEA770DD}"/>
                </a:ext>
              </a:extLst>
            </p:cNvPr>
            <p:cNvSpPr txBox="1"/>
            <p:nvPr/>
          </p:nvSpPr>
          <p:spPr>
            <a:xfrm>
              <a:off x="5466557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sz="1400" dirty="0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93AE3AA-0606-4816-93DE-3C48F3832176}"/>
                </a:ext>
              </a:extLst>
            </p:cNvPr>
            <p:cNvCxnSpPr/>
            <p:nvPr/>
          </p:nvCxnSpPr>
          <p:spPr>
            <a:xfrm>
              <a:off x="6531444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3BFC18-E0BB-4E09-83BA-82B9315C8A39}"/>
                </a:ext>
              </a:extLst>
            </p:cNvPr>
            <p:cNvCxnSpPr/>
            <p:nvPr/>
          </p:nvCxnSpPr>
          <p:spPr>
            <a:xfrm>
              <a:off x="6531444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D2D68DA-1A65-431E-93D5-A3E04CF1D820}"/>
                </a:ext>
              </a:extLst>
            </p:cNvPr>
            <p:cNvCxnSpPr/>
            <p:nvPr/>
          </p:nvCxnSpPr>
          <p:spPr>
            <a:xfrm flipV="1">
              <a:off x="6531444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3000E08-BA20-4E16-8E13-1B9D08049F6B}"/>
                </a:ext>
              </a:extLst>
            </p:cNvPr>
            <p:cNvCxnSpPr/>
            <p:nvPr/>
          </p:nvCxnSpPr>
          <p:spPr>
            <a:xfrm flipV="1">
              <a:off x="7322019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0B409FD-53FA-4B32-A40B-FD8D3D1E02D0}"/>
                </a:ext>
              </a:extLst>
            </p:cNvPr>
            <p:cNvCxnSpPr/>
            <p:nvPr/>
          </p:nvCxnSpPr>
          <p:spPr>
            <a:xfrm flipH="1">
              <a:off x="6531444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7AC982B-660A-4C03-A516-2F85BCA9E5EA}"/>
                </a:ext>
              </a:extLst>
            </p:cNvPr>
            <p:cNvCxnSpPr/>
            <p:nvPr/>
          </p:nvCxnSpPr>
          <p:spPr>
            <a:xfrm>
              <a:off x="6531443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7A15C72-B242-4C0C-B9B5-B806956E39EA}"/>
                </a:ext>
              </a:extLst>
            </p:cNvPr>
            <p:cNvSpPr/>
            <p:nvPr/>
          </p:nvSpPr>
          <p:spPr>
            <a:xfrm>
              <a:off x="7270122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3336BDF-A1E4-4FD2-A39B-6D50EED267D2}"/>
                </a:ext>
              </a:extLst>
            </p:cNvPr>
            <p:cNvSpPr/>
            <p:nvPr/>
          </p:nvSpPr>
          <p:spPr>
            <a:xfrm>
              <a:off x="7270607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390E2D5-44A9-444D-8DF1-F0286DDF1552}"/>
                </a:ext>
              </a:extLst>
            </p:cNvPr>
            <p:cNvSpPr/>
            <p:nvPr/>
          </p:nvSpPr>
          <p:spPr>
            <a:xfrm>
              <a:off x="6468556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D61127C-B682-4383-85D2-CEFE8C501044}"/>
                </a:ext>
              </a:extLst>
            </p:cNvPr>
            <p:cNvSpPr/>
            <p:nvPr/>
          </p:nvSpPr>
          <p:spPr>
            <a:xfrm>
              <a:off x="6468061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C9543BD-FDA6-4AEE-8F07-0454615424FB}"/>
                </a:ext>
              </a:extLst>
            </p:cNvPr>
            <p:cNvSpPr txBox="1"/>
            <p:nvPr/>
          </p:nvSpPr>
          <p:spPr>
            <a:xfrm>
              <a:off x="7311016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C4E0E85-0F5E-49C8-84C5-72AEA3A2DBC5}"/>
                </a:ext>
              </a:extLst>
            </p:cNvPr>
            <p:cNvSpPr txBox="1"/>
            <p:nvPr/>
          </p:nvSpPr>
          <p:spPr>
            <a:xfrm>
              <a:off x="7292254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A45D3EB-CF8D-45EC-ACF5-FEF7C504811D}"/>
                </a:ext>
              </a:extLst>
            </p:cNvPr>
            <p:cNvSpPr/>
            <p:nvPr/>
          </p:nvSpPr>
          <p:spPr>
            <a:xfrm>
              <a:off x="6041397" y="617143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56C2484-7D41-4529-B6E6-D0AA1ACD98CE}"/>
                </a:ext>
              </a:extLst>
            </p:cNvPr>
            <p:cNvSpPr/>
            <p:nvPr/>
          </p:nvSpPr>
          <p:spPr>
            <a:xfrm>
              <a:off x="6041396" y="56119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/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blipFill>
                  <a:blip r:embed="rId6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29837C6-30A1-4EAC-BE17-112BCE9CA105}"/>
                </a:ext>
              </a:extLst>
            </p:cNvPr>
            <p:cNvSpPr txBox="1"/>
            <p:nvPr/>
          </p:nvSpPr>
          <p:spPr>
            <a:xfrm>
              <a:off x="5956813" y="5321091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3</a:t>
              </a:r>
              <a:endParaRPr lang="en-US" sz="1400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AAC3B09-E384-479D-AED4-59D8C8538EAA}"/>
                </a:ext>
              </a:extLst>
            </p:cNvPr>
            <p:cNvSpPr txBox="1"/>
            <p:nvPr/>
          </p:nvSpPr>
          <p:spPr>
            <a:xfrm>
              <a:off x="7049787" y="536165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/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blipFill>
                  <a:blip r:embed="rId7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6553D0A-812D-4FCD-8BA5-5DB6C327C8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4864" y="5714233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D6D100B-65D0-43A2-9029-A6431E90FC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58162" y="5714231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87FB1C1-000A-4545-8902-7A620FD9347F}"/>
                </a:ext>
              </a:extLst>
            </p:cNvPr>
            <p:cNvCxnSpPr>
              <a:cxnSpLocks/>
            </p:cNvCxnSpPr>
            <p:nvPr/>
          </p:nvCxnSpPr>
          <p:spPr>
            <a:xfrm>
              <a:off x="4614864" y="6203669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0A4E1F9-CE64-4A93-BBFA-18E852D7B620}"/>
                </a:ext>
              </a:extLst>
            </p:cNvPr>
            <p:cNvSpPr/>
            <p:nvPr/>
          </p:nvSpPr>
          <p:spPr>
            <a:xfrm>
              <a:off x="4906265" y="5669436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C4AB621-4885-4465-9C03-BE7D3E6E6701}"/>
                </a:ext>
              </a:extLst>
            </p:cNvPr>
            <p:cNvSpPr/>
            <p:nvPr/>
          </p:nvSpPr>
          <p:spPr>
            <a:xfrm>
              <a:off x="4562054" y="6154369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310DDC7-84B5-4B3A-9AF0-B3E55F95AD49}"/>
                </a:ext>
              </a:extLst>
            </p:cNvPr>
            <p:cNvSpPr/>
            <p:nvPr/>
          </p:nvSpPr>
          <p:spPr>
            <a:xfrm>
              <a:off x="5258293" y="61434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/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blipFill>
                  <a:blip r:embed="rId8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FF5B93F-7FBB-4726-A75E-D138CE18E4CB}"/>
                </a:ext>
              </a:extLst>
            </p:cNvPr>
            <p:cNvSpPr txBox="1"/>
            <p:nvPr/>
          </p:nvSpPr>
          <p:spPr>
            <a:xfrm>
              <a:off x="5323255" y="609907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/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blipFill>
                  <a:blip r:embed="rId9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6AAFDE2-B0DE-451B-96A9-08CCB16B3C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42826" y="5710592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8EDD87C-6488-44AF-9645-88C3723A59F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86124" y="5710590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765595F-FC2F-4CD8-A06D-50855C45826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826" y="6200028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1160DD8-64B4-4E15-AC4A-F6DA7BF1B717}"/>
                </a:ext>
              </a:extLst>
            </p:cNvPr>
            <p:cNvSpPr/>
            <p:nvPr/>
          </p:nvSpPr>
          <p:spPr>
            <a:xfrm>
              <a:off x="7134227" y="566579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814ABB2-EA97-4D6F-8AFF-63232AE12213}"/>
                </a:ext>
              </a:extLst>
            </p:cNvPr>
            <p:cNvSpPr/>
            <p:nvPr/>
          </p:nvSpPr>
          <p:spPr>
            <a:xfrm>
              <a:off x="6790016" y="615072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501E3AF1-FAB0-492E-AA3A-0F4742D1FC35}"/>
                </a:ext>
              </a:extLst>
            </p:cNvPr>
            <p:cNvSpPr/>
            <p:nvPr/>
          </p:nvSpPr>
          <p:spPr>
            <a:xfrm>
              <a:off x="7486255" y="613985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B646AEB-68EE-4853-98E1-FB79C659CC21}"/>
                </a:ext>
              </a:extLst>
            </p:cNvPr>
            <p:cNvSpPr txBox="1"/>
            <p:nvPr/>
          </p:nvSpPr>
          <p:spPr>
            <a:xfrm>
              <a:off x="6557683" y="6120336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ABF6AA4-EF9F-4740-9EF3-0708BDADA76C}"/>
                </a:ext>
              </a:extLst>
            </p:cNvPr>
            <p:cNvSpPr/>
            <p:nvPr/>
          </p:nvSpPr>
          <p:spPr>
            <a:xfrm>
              <a:off x="4238627" y="4006867"/>
              <a:ext cx="1228723" cy="2174858"/>
            </a:xfrm>
            <a:custGeom>
              <a:avLst/>
              <a:gdLst>
                <a:gd name="connsiteX0" fmla="*/ 1181662 w 1181662"/>
                <a:gd name="connsiteY0" fmla="*/ 406694 h 2216444"/>
                <a:gd name="connsiteX1" fmla="*/ 648262 w 1181662"/>
                <a:gd name="connsiteY1" fmla="*/ 82844 h 2216444"/>
                <a:gd name="connsiteX2" fmla="*/ 76762 w 1181662"/>
                <a:gd name="connsiteY2" fmla="*/ 159044 h 2216444"/>
                <a:gd name="connsiteX3" fmla="*/ 29137 w 1181662"/>
                <a:gd name="connsiteY3" fmla="*/ 1740194 h 2216444"/>
                <a:gd name="connsiteX4" fmla="*/ 295837 w 1181662"/>
                <a:gd name="connsiteY4" fmla="*/ 2216444 h 2216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1662" h="2216444">
                  <a:moveTo>
                    <a:pt x="1181662" y="406694"/>
                  </a:moveTo>
                  <a:cubicBezTo>
                    <a:pt x="1007037" y="265406"/>
                    <a:pt x="832412" y="124119"/>
                    <a:pt x="648262" y="82844"/>
                  </a:cubicBezTo>
                  <a:cubicBezTo>
                    <a:pt x="464112" y="41569"/>
                    <a:pt x="179949" y="-117181"/>
                    <a:pt x="76762" y="159044"/>
                  </a:cubicBezTo>
                  <a:cubicBezTo>
                    <a:pt x="-26425" y="435269"/>
                    <a:pt x="-7375" y="1397294"/>
                    <a:pt x="29137" y="1740194"/>
                  </a:cubicBezTo>
                  <a:cubicBezTo>
                    <a:pt x="65649" y="2083094"/>
                    <a:pt x="180743" y="2149769"/>
                    <a:pt x="295837" y="2216444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2AB434-C2BD-4F65-996A-F140FE067194}"/>
                </a:ext>
              </a:extLst>
            </p:cNvPr>
            <p:cNvSpPr/>
            <p:nvPr/>
          </p:nvSpPr>
          <p:spPr>
            <a:xfrm>
              <a:off x="6143625" y="5705475"/>
              <a:ext cx="1390650" cy="783527"/>
            </a:xfrm>
            <a:custGeom>
              <a:avLst/>
              <a:gdLst>
                <a:gd name="connsiteX0" fmla="*/ 0 w 1390650"/>
                <a:gd name="connsiteY0" fmla="*/ 0 h 783527"/>
                <a:gd name="connsiteX1" fmla="*/ 276225 w 1390650"/>
                <a:gd name="connsiteY1" fmla="*/ 466725 h 783527"/>
                <a:gd name="connsiteX2" fmla="*/ 466725 w 1390650"/>
                <a:gd name="connsiteY2" fmla="*/ 771525 h 783527"/>
                <a:gd name="connsiteX3" fmla="*/ 1228725 w 1390650"/>
                <a:gd name="connsiteY3" fmla="*/ 704850 h 783527"/>
                <a:gd name="connsiteX4" fmla="*/ 1390650 w 1390650"/>
                <a:gd name="connsiteY4" fmla="*/ 542925 h 78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650" h="783527">
                  <a:moveTo>
                    <a:pt x="0" y="0"/>
                  </a:moveTo>
                  <a:cubicBezTo>
                    <a:pt x="99219" y="169069"/>
                    <a:pt x="198438" y="338138"/>
                    <a:pt x="276225" y="466725"/>
                  </a:cubicBezTo>
                  <a:cubicBezTo>
                    <a:pt x="354013" y="595313"/>
                    <a:pt x="307975" y="731838"/>
                    <a:pt x="466725" y="771525"/>
                  </a:cubicBezTo>
                  <a:cubicBezTo>
                    <a:pt x="625475" y="811212"/>
                    <a:pt x="1074738" y="742950"/>
                    <a:pt x="1228725" y="704850"/>
                  </a:cubicBezTo>
                  <a:cubicBezTo>
                    <a:pt x="1382713" y="666750"/>
                    <a:pt x="1386681" y="604837"/>
                    <a:pt x="1390650" y="5429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3" name="Content Placeholder 2">
            <a:extLst>
              <a:ext uri="{FF2B5EF4-FFF2-40B4-BE49-F238E27FC236}">
                <a16:creationId xmlns:a16="http://schemas.microsoft.com/office/drawing/2014/main" id="{921A2D63-8D6F-4D58-A1A7-5E861C267FF9}"/>
              </a:ext>
            </a:extLst>
          </p:cNvPr>
          <p:cNvSpPr txBox="1">
            <a:spLocks/>
          </p:cNvSpPr>
          <p:nvPr/>
        </p:nvSpPr>
        <p:spPr bwMode="auto">
          <a:xfrm>
            <a:off x="7684184" y="4987801"/>
            <a:ext cx="951806" cy="4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/>
              <a:t>k = 5</a:t>
            </a:r>
            <a:endParaRPr lang="en-US" sz="2000" dirty="0"/>
          </a:p>
          <a:p>
            <a:pPr marL="0" indent="0">
              <a:buFontTx/>
              <a:buNone/>
            </a:pPr>
            <a:endParaRPr lang="en-US" sz="2000" kern="0" dirty="0"/>
          </a:p>
        </p:txBody>
      </p:sp>
      <p:sp>
        <p:nvSpPr>
          <p:cNvPr id="114" name="Content Placeholder 2">
            <a:extLst>
              <a:ext uri="{FF2B5EF4-FFF2-40B4-BE49-F238E27FC236}">
                <a16:creationId xmlns:a16="http://schemas.microsoft.com/office/drawing/2014/main" id="{EFBED311-6519-42A8-9DEE-494F7C5A145F}"/>
              </a:ext>
            </a:extLst>
          </p:cNvPr>
          <p:cNvSpPr txBox="1">
            <a:spLocks/>
          </p:cNvSpPr>
          <p:nvPr/>
        </p:nvSpPr>
        <p:spPr bwMode="auto">
          <a:xfrm>
            <a:off x="5295396" y="6529488"/>
            <a:ext cx="951806" cy="4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Graph G</a:t>
            </a:r>
            <a:endParaRPr lang="en-US" sz="1600" dirty="0"/>
          </a:p>
          <a:p>
            <a:pPr marL="0" indent="0">
              <a:buFontTx/>
              <a:buNone/>
            </a:pPr>
            <a:endParaRPr lang="en-US" sz="1600" kern="0" dirty="0"/>
          </a:p>
        </p:txBody>
      </p:sp>
      <p:sp>
        <p:nvSpPr>
          <p:cNvPr id="116" name="Arrow: Right 115">
            <a:extLst>
              <a:ext uri="{FF2B5EF4-FFF2-40B4-BE49-F238E27FC236}">
                <a16:creationId xmlns:a16="http://schemas.microsoft.com/office/drawing/2014/main" id="{459FD7BA-678A-4A48-ACBA-EB6A846FD9D2}"/>
              </a:ext>
            </a:extLst>
          </p:cNvPr>
          <p:cNvSpPr/>
          <p:nvPr/>
        </p:nvSpPr>
        <p:spPr>
          <a:xfrm>
            <a:off x="2952750" y="4610100"/>
            <a:ext cx="487821" cy="4119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2D81853-3F16-402E-9C5C-4ED3074B0491}"/>
              </a:ext>
            </a:extLst>
          </p:cNvPr>
          <p:cNvSpPr/>
          <p:nvPr/>
        </p:nvSpPr>
        <p:spPr>
          <a:xfrm>
            <a:off x="320275" y="5513408"/>
            <a:ext cx="3291871" cy="102090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>
                <a:solidFill>
                  <a:srgbClr val="00B050"/>
                </a:solidFill>
              </a:rPr>
              <a:t>Can this reduction be done in deterministic polynomial time?</a:t>
            </a:r>
          </a:p>
          <a:p>
            <a:pPr algn="ctr"/>
            <a:r>
              <a:rPr lang="en-US" sz="1800" dirty="0">
                <a:solidFill>
                  <a:srgbClr val="FF0000"/>
                </a:solidFill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4051049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DAACC2-0365-4173-AF61-0DB83EEE8CEB}"/>
              </a:ext>
            </a:extLst>
          </p:cNvPr>
          <p:cNvSpPr txBox="1">
            <a:spLocks/>
          </p:cNvSpPr>
          <p:nvPr/>
        </p:nvSpPr>
        <p:spPr bwMode="auto">
          <a:xfrm>
            <a:off x="909637" y="1058127"/>
            <a:ext cx="7324726" cy="513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Are problems in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 also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? 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4636F8D6-DC78-4526-B5FC-0B53DED4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4000" dirty="0">
                <a:ea typeface="ＭＳ Ｐゴシック" charset="-128"/>
              </a:rPr>
              <a:t>P = NP?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6E9E551-AA31-4DF4-853A-AEEEDF9626B3}"/>
              </a:ext>
            </a:extLst>
          </p:cNvPr>
          <p:cNvSpPr txBox="1">
            <a:spLocks/>
          </p:cNvSpPr>
          <p:nvPr/>
        </p:nvSpPr>
        <p:spPr bwMode="auto">
          <a:xfrm>
            <a:off x="854868" y="1571625"/>
            <a:ext cx="7434263" cy="36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There are many problems that are known in NP but unknown if in P.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42A6B2B-A353-4C02-A8D0-3CCEB8AAA0C7}"/>
              </a:ext>
            </a:extLst>
          </p:cNvPr>
          <p:cNvSpPr txBox="1">
            <a:spLocks/>
          </p:cNvSpPr>
          <p:nvPr/>
        </p:nvSpPr>
        <p:spPr bwMode="auto">
          <a:xfrm>
            <a:off x="695321" y="1969523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33CC33"/>
                </a:solidFill>
              </a:rPr>
              <a:t>Traveling Salesman, Satisfiability, Scheduling, Independent Set, ……  </a:t>
            </a:r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7656C97-3045-44F6-A8CD-2DE9E105C58E}"/>
              </a:ext>
            </a:extLst>
          </p:cNvPr>
          <p:cNvSpPr txBox="1">
            <a:spLocks/>
          </p:cNvSpPr>
          <p:nvPr/>
        </p:nvSpPr>
        <p:spPr bwMode="auto">
          <a:xfrm>
            <a:off x="695321" y="2409911"/>
            <a:ext cx="7820025" cy="4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FF0000"/>
                </a:solidFill>
              </a:rPr>
              <a:t>But we know how they are reduced to each other:</a:t>
            </a:r>
          </a:p>
          <a:p>
            <a:pPr marL="0" indent="0">
              <a:buFontTx/>
              <a:buNone/>
            </a:pPr>
            <a:endParaRPr lang="en-US" sz="2000" kern="0" dirty="0">
              <a:solidFill>
                <a:srgbClr val="33CC33"/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5EDB04B-C0B9-476F-8CC6-8D2B073A7AA8}"/>
              </a:ext>
            </a:extLst>
          </p:cNvPr>
          <p:cNvSpPr txBox="1">
            <a:spLocks/>
          </p:cNvSpPr>
          <p:nvPr/>
        </p:nvSpPr>
        <p:spPr bwMode="auto">
          <a:xfrm>
            <a:off x="695321" y="2953276"/>
            <a:ext cx="3705229" cy="5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>
                <a:solidFill>
                  <a:srgbClr val="FFCC00"/>
                </a:solidFill>
              </a:rPr>
              <a:t>Satisfiability (SAT)</a:t>
            </a:r>
          </a:p>
          <a:p>
            <a:pPr marL="0" indent="0">
              <a:buFontTx/>
              <a:buNone/>
            </a:pPr>
            <a:r>
              <a:rPr lang="en-US" sz="1600" kern="0" dirty="0">
                <a:solidFill>
                  <a:srgbClr val="FFCC00"/>
                </a:solidFill>
              </a:rPr>
              <a:t>Given a CNF formula F, is F satisfiable? </a:t>
            </a:r>
          </a:p>
          <a:p>
            <a:pPr marL="0" indent="0">
              <a:buFontTx/>
              <a:buNone/>
            </a:pPr>
            <a:endParaRPr lang="en-US" sz="1600" kern="0" dirty="0">
              <a:solidFill>
                <a:srgbClr val="FFCC00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59F9237-44E9-4C91-AD99-AC237921E307}"/>
              </a:ext>
            </a:extLst>
          </p:cNvPr>
          <p:cNvSpPr txBox="1">
            <a:spLocks/>
          </p:cNvSpPr>
          <p:nvPr/>
        </p:nvSpPr>
        <p:spPr bwMode="auto">
          <a:xfrm>
            <a:off x="4743450" y="2948714"/>
            <a:ext cx="3705229" cy="851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u="sng" kern="0" dirty="0"/>
              <a:t>Independent Set (IS)</a:t>
            </a:r>
          </a:p>
          <a:p>
            <a:pPr marL="0" indent="0">
              <a:buFontTx/>
              <a:buNone/>
            </a:pPr>
            <a:r>
              <a:rPr lang="en-US" sz="1600" kern="0" dirty="0"/>
              <a:t>Given a graph G and k, is there an independent set of size k in G?</a:t>
            </a:r>
          </a:p>
          <a:p>
            <a:pPr marL="0" indent="0">
              <a:buFontTx/>
              <a:buNone/>
            </a:pPr>
            <a:endParaRPr lang="en-US" sz="16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95321" y="3800475"/>
                <a:ext cx="2162179" cy="1485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F =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b="0" i="1" kern="0" smtClea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b="0" i="1" kern="0" smtClea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b="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b="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     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</a:t>
                </a:r>
              </a:p>
              <a:p>
                <a:pPr marL="0" indent="0">
                  <a:buNone/>
                </a:pPr>
                <a:endParaRPr lang="en-US" sz="1600" kern="0" dirty="0">
                  <a:solidFill>
                    <a:srgbClr val="FFCC00"/>
                  </a:solidFill>
                </a:endParaRPr>
              </a:p>
              <a:p>
                <a:pPr marL="0" indent="0">
                  <a:buNone/>
                </a:pPr>
                <a:endParaRPr lang="en-US" sz="1600" kern="0" dirty="0">
                  <a:solidFill>
                    <a:srgbClr val="FFCC00"/>
                  </a:solidFill>
                </a:endParaRPr>
              </a:p>
              <a:p>
                <a:pPr marL="0" indent="0">
                  <a:buFontTx/>
                  <a:buNone/>
                </a:pPr>
                <a:endParaRPr lang="en-US" sz="1600" kern="0" dirty="0">
                  <a:solidFill>
                    <a:srgbClr val="FFCC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0E77C4F-B4C0-4D6E-BDA0-9DEEE2B1D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321" y="3800475"/>
                <a:ext cx="2162179" cy="1485900"/>
              </a:xfrm>
              <a:prstGeom prst="rect">
                <a:avLst/>
              </a:prstGeom>
              <a:blipFill>
                <a:blip r:embed="rId3"/>
                <a:stretch>
                  <a:fillRect l="-1408" t="-1639" b="-655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7E1DE86-542F-44C8-BCF1-651C0B102370}"/>
              </a:ext>
            </a:extLst>
          </p:cNvPr>
          <p:cNvGrpSpPr/>
          <p:nvPr/>
        </p:nvGrpSpPr>
        <p:grpSpPr>
          <a:xfrm>
            <a:off x="3832388" y="3947592"/>
            <a:ext cx="3654469" cy="2565781"/>
            <a:chOff x="4238627" y="4006867"/>
            <a:chExt cx="3654469" cy="2565781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90EEDA8-042E-474E-A0BD-1CC87443E0AB}"/>
                </a:ext>
              </a:extLst>
            </p:cNvPr>
            <p:cNvSpPr/>
            <p:nvPr/>
          </p:nvSpPr>
          <p:spPr>
            <a:xfrm>
              <a:off x="5333841" y="6238875"/>
              <a:ext cx="714534" cy="222624"/>
            </a:xfrm>
            <a:custGeom>
              <a:avLst/>
              <a:gdLst>
                <a:gd name="connsiteX0" fmla="*/ 159 w 714534"/>
                <a:gd name="connsiteY0" fmla="*/ 0 h 222624"/>
                <a:gd name="connsiteX1" fmla="*/ 76359 w 714534"/>
                <a:gd name="connsiteY1" fmla="*/ 180975 h 222624"/>
                <a:gd name="connsiteX2" fmla="*/ 466884 w 714534"/>
                <a:gd name="connsiteY2" fmla="*/ 209550 h 222624"/>
                <a:gd name="connsiteX3" fmla="*/ 714534 w 714534"/>
                <a:gd name="connsiteY3" fmla="*/ 9525 h 222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534" h="222624">
                  <a:moveTo>
                    <a:pt x="159" y="0"/>
                  </a:moveTo>
                  <a:cubicBezTo>
                    <a:pt x="-635" y="73025"/>
                    <a:pt x="-1428" y="146050"/>
                    <a:pt x="76359" y="180975"/>
                  </a:cubicBezTo>
                  <a:cubicBezTo>
                    <a:pt x="154146" y="215900"/>
                    <a:pt x="360522" y="238125"/>
                    <a:pt x="466884" y="209550"/>
                  </a:cubicBezTo>
                  <a:cubicBezTo>
                    <a:pt x="573247" y="180975"/>
                    <a:pt x="643890" y="95250"/>
                    <a:pt x="714534" y="95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FC81BB7-48CB-4D8D-998C-C97E30A2C90F}"/>
                </a:ext>
              </a:extLst>
            </p:cNvPr>
            <p:cNvSpPr/>
            <p:nvPr/>
          </p:nvSpPr>
          <p:spPr>
            <a:xfrm>
              <a:off x="4991100" y="5076825"/>
              <a:ext cx="2314575" cy="672717"/>
            </a:xfrm>
            <a:custGeom>
              <a:avLst/>
              <a:gdLst>
                <a:gd name="connsiteX0" fmla="*/ 2314575 w 2314575"/>
                <a:gd name="connsiteY0" fmla="*/ 0 h 672717"/>
                <a:gd name="connsiteX1" fmla="*/ 1323975 w 2314575"/>
                <a:gd name="connsiteY1" fmla="*/ 295275 h 672717"/>
                <a:gd name="connsiteX2" fmla="*/ 752475 w 2314575"/>
                <a:gd name="connsiteY2" fmla="*/ 352425 h 672717"/>
                <a:gd name="connsiteX3" fmla="*/ 228600 w 2314575"/>
                <a:gd name="connsiteY3" fmla="*/ 638175 h 672717"/>
                <a:gd name="connsiteX4" fmla="*/ 0 w 2314575"/>
                <a:gd name="connsiteY4" fmla="*/ 657225 h 672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4575" h="672717">
                  <a:moveTo>
                    <a:pt x="2314575" y="0"/>
                  </a:moveTo>
                  <a:cubicBezTo>
                    <a:pt x="1949450" y="118269"/>
                    <a:pt x="1584325" y="236538"/>
                    <a:pt x="1323975" y="295275"/>
                  </a:cubicBezTo>
                  <a:cubicBezTo>
                    <a:pt x="1063625" y="354012"/>
                    <a:pt x="935037" y="295275"/>
                    <a:pt x="752475" y="352425"/>
                  </a:cubicBezTo>
                  <a:cubicBezTo>
                    <a:pt x="569913" y="409575"/>
                    <a:pt x="354012" y="587375"/>
                    <a:pt x="228600" y="638175"/>
                  </a:cubicBezTo>
                  <a:cubicBezTo>
                    <a:pt x="103188" y="688975"/>
                    <a:pt x="51594" y="673100"/>
                    <a:pt x="0" y="6572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308630E-5AFF-4D2A-B584-AE43E8924115}"/>
                </a:ext>
              </a:extLst>
            </p:cNvPr>
            <p:cNvSpPr/>
            <p:nvPr/>
          </p:nvSpPr>
          <p:spPr>
            <a:xfrm>
              <a:off x="5029200" y="5076825"/>
              <a:ext cx="485775" cy="619125"/>
            </a:xfrm>
            <a:custGeom>
              <a:avLst/>
              <a:gdLst>
                <a:gd name="connsiteX0" fmla="*/ 485775 w 485775"/>
                <a:gd name="connsiteY0" fmla="*/ 0 h 619125"/>
                <a:gd name="connsiteX1" fmla="*/ 390525 w 485775"/>
                <a:gd name="connsiteY1" fmla="*/ 381000 h 619125"/>
                <a:gd name="connsiteX2" fmla="*/ 0 w 485775"/>
                <a:gd name="connsiteY2" fmla="*/ 619125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5775" h="619125">
                  <a:moveTo>
                    <a:pt x="485775" y="0"/>
                  </a:moveTo>
                  <a:cubicBezTo>
                    <a:pt x="478631" y="138906"/>
                    <a:pt x="471487" y="277813"/>
                    <a:pt x="390525" y="381000"/>
                  </a:cubicBezTo>
                  <a:cubicBezTo>
                    <a:pt x="309563" y="484187"/>
                    <a:pt x="154781" y="551656"/>
                    <a:pt x="0" y="6191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C412D8C-DF00-43B1-A953-23B91BAF573B}"/>
                </a:ext>
              </a:extLst>
            </p:cNvPr>
            <p:cNvSpPr/>
            <p:nvPr/>
          </p:nvSpPr>
          <p:spPr>
            <a:xfrm>
              <a:off x="4695825" y="5086350"/>
              <a:ext cx="660478" cy="1057275"/>
            </a:xfrm>
            <a:custGeom>
              <a:avLst/>
              <a:gdLst>
                <a:gd name="connsiteX0" fmla="*/ 0 w 660478"/>
                <a:gd name="connsiteY0" fmla="*/ 0 h 1057275"/>
                <a:gd name="connsiteX1" fmla="*/ 304800 w 660478"/>
                <a:gd name="connsiteY1" fmla="*/ 266700 h 1057275"/>
                <a:gd name="connsiteX2" fmla="*/ 619125 w 660478"/>
                <a:gd name="connsiteY2" fmla="*/ 533400 h 1057275"/>
                <a:gd name="connsiteX3" fmla="*/ 647700 w 660478"/>
                <a:gd name="connsiteY3" fmla="*/ 1057275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478" h="1057275">
                  <a:moveTo>
                    <a:pt x="0" y="0"/>
                  </a:moveTo>
                  <a:lnTo>
                    <a:pt x="304800" y="266700"/>
                  </a:lnTo>
                  <a:cubicBezTo>
                    <a:pt x="407988" y="355600"/>
                    <a:pt x="561975" y="401638"/>
                    <a:pt x="619125" y="533400"/>
                  </a:cubicBezTo>
                  <a:cubicBezTo>
                    <a:pt x="676275" y="665162"/>
                    <a:pt x="661987" y="861218"/>
                    <a:pt x="647700" y="105727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FA0381C-9D9F-4A22-9605-CBDF4AF86BC1}"/>
                </a:ext>
              </a:extLst>
            </p:cNvPr>
            <p:cNvSpPr/>
            <p:nvPr/>
          </p:nvSpPr>
          <p:spPr>
            <a:xfrm>
              <a:off x="6143625" y="5057775"/>
              <a:ext cx="543911" cy="1162050"/>
            </a:xfrm>
            <a:custGeom>
              <a:avLst/>
              <a:gdLst>
                <a:gd name="connsiteX0" fmla="*/ 0 w 543911"/>
                <a:gd name="connsiteY0" fmla="*/ 1162050 h 1162050"/>
                <a:gd name="connsiteX1" fmla="*/ 447675 w 543911"/>
                <a:gd name="connsiteY1" fmla="*/ 628650 h 1162050"/>
                <a:gd name="connsiteX2" fmla="*/ 542925 w 543911"/>
                <a:gd name="connsiteY2" fmla="*/ 180975 h 1162050"/>
                <a:gd name="connsiteX3" fmla="*/ 419100 w 543911"/>
                <a:gd name="connsiteY3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911" h="1162050">
                  <a:moveTo>
                    <a:pt x="0" y="1162050"/>
                  </a:moveTo>
                  <a:cubicBezTo>
                    <a:pt x="178594" y="977106"/>
                    <a:pt x="357188" y="792162"/>
                    <a:pt x="447675" y="628650"/>
                  </a:cubicBezTo>
                  <a:cubicBezTo>
                    <a:pt x="538163" y="465137"/>
                    <a:pt x="547688" y="285750"/>
                    <a:pt x="542925" y="180975"/>
                  </a:cubicBezTo>
                  <a:cubicBezTo>
                    <a:pt x="538162" y="76200"/>
                    <a:pt x="478631" y="38100"/>
                    <a:pt x="4191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BDC060A-E889-48FF-9323-7263B0CDF544}"/>
                </a:ext>
              </a:extLst>
            </p:cNvPr>
            <p:cNvSpPr/>
            <p:nvPr/>
          </p:nvSpPr>
          <p:spPr>
            <a:xfrm>
              <a:off x="4714875" y="5076825"/>
              <a:ext cx="1860878" cy="238604"/>
            </a:xfrm>
            <a:custGeom>
              <a:avLst/>
              <a:gdLst>
                <a:gd name="connsiteX0" fmla="*/ 0 w 1860878"/>
                <a:gd name="connsiteY0" fmla="*/ 9525 h 238604"/>
                <a:gd name="connsiteX1" fmla="*/ 647700 w 1860878"/>
                <a:gd name="connsiteY1" fmla="*/ 209550 h 238604"/>
                <a:gd name="connsiteX2" fmla="*/ 1495425 w 1860878"/>
                <a:gd name="connsiteY2" fmla="*/ 228600 h 238604"/>
                <a:gd name="connsiteX3" fmla="*/ 1828800 w 1860878"/>
                <a:gd name="connsiteY3" fmla="*/ 123825 h 238604"/>
                <a:gd name="connsiteX4" fmla="*/ 1828800 w 1860878"/>
                <a:gd name="connsiteY4" fmla="*/ 0 h 23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0878" h="238604">
                  <a:moveTo>
                    <a:pt x="0" y="9525"/>
                  </a:moveTo>
                  <a:cubicBezTo>
                    <a:pt x="199231" y="91281"/>
                    <a:pt x="398463" y="173038"/>
                    <a:pt x="647700" y="209550"/>
                  </a:cubicBezTo>
                  <a:cubicBezTo>
                    <a:pt x="896937" y="246062"/>
                    <a:pt x="1298575" y="242887"/>
                    <a:pt x="1495425" y="228600"/>
                  </a:cubicBezTo>
                  <a:cubicBezTo>
                    <a:pt x="1692275" y="214313"/>
                    <a:pt x="1773238" y="161925"/>
                    <a:pt x="1828800" y="123825"/>
                  </a:cubicBezTo>
                  <a:cubicBezTo>
                    <a:pt x="1884362" y="85725"/>
                    <a:pt x="1856581" y="42862"/>
                    <a:pt x="18288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1CC6D94-9273-4610-85D3-2B4553D30347}"/>
                </a:ext>
              </a:extLst>
            </p:cNvPr>
            <p:cNvSpPr/>
            <p:nvPr/>
          </p:nvSpPr>
          <p:spPr>
            <a:xfrm>
              <a:off x="4695825" y="4006868"/>
              <a:ext cx="3131339" cy="1708132"/>
            </a:xfrm>
            <a:custGeom>
              <a:avLst/>
              <a:gdLst>
                <a:gd name="connsiteX0" fmla="*/ 0 w 3131339"/>
                <a:gd name="connsiteY0" fmla="*/ 397356 h 1711806"/>
                <a:gd name="connsiteX1" fmla="*/ 704850 w 3131339"/>
                <a:gd name="connsiteY1" fmla="*/ 35406 h 1711806"/>
                <a:gd name="connsiteX2" fmla="*/ 2714625 w 3131339"/>
                <a:gd name="connsiteY2" fmla="*/ 44931 h 1711806"/>
                <a:gd name="connsiteX3" fmla="*/ 3124200 w 3131339"/>
                <a:gd name="connsiteY3" fmla="*/ 311631 h 1711806"/>
                <a:gd name="connsiteX4" fmla="*/ 2943225 w 3131339"/>
                <a:gd name="connsiteY4" fmla="*/ 1445106 h 1711806"/>
                <a:gd name="connsiteX5" fmla="*/ 2543175 w 3131339"/>
                <a:gd name="connsiteY5" fmla="*/ 1711806 h 1711806"/>
                <a:gd name="connsiteX6" fmla="*/ 2543175 w 3131339"/>
                <a:gd name="connsiteY6" fmla="*/ 1711806 h 171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1339" h="1711806">
                  <a:moveTo>
                    <a:pt x="0" y="397356"/>
                  </a:moveTo>
                  <a:cubicBezTo>
                    <a:pt x="126206" y="245749"/>
                    <a:pt x="252413" y="94143"/>
                    <a:pt x="704850" y="35406"/>
                  </a:cubicBezTo>
                  <a:cubicBezTo>
                    <a:pt x="1157287" y="-23331"/>
                    <a:pt x="2311400" y="-1106"/>
                    <a:pt x="2714625" y="44931"/>
                  </a:cubicBezTo>
                  <a:cubicBezTo>
                    <a:pt x="3117850" y="90968"/>
                    <a:pt x="3086100" y="78268"/>
                    <a:pt x="3124200" y="311631"/>
                  </a:cubicBezTo>
                  <a:cubicBezTo>
                    <a:pt x="3162300" y="544994"/>
                    <a:pt x="3040062" y="1211744"/>
                    <a:pt x="2943225" y="1445106"/>
                  </a:cubicBezTo>
                  <a:cubicBezTo>
                    <a:pt x="2846388" y="1678468"/>
                    <a:pt x="2543175" y="1711806"/>
                    <a:pt x="2543175" y="1711806"/>
                  </a:cubicBezTo>
                  <a:lnTo>
                    <a:pt x="2543175" y="1711806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7AD4A4F-CCE9-461C-BAF6-9ED3DB7F4DAC}"/>
                </a:ext>
              </a:extLst>
            </p:cNvPr>
            <p:cNvSpPr/>
            <p:nvPr/>
          </p:nvSpPr>
          <p:spPr>
            <a:xfrm>
              <a:off x="4705746" y="4159837"/>
              <a:ext cx="1808663" cy="256109"/>
            </a:xfrm>
            <a:custGeom>
              <a:avLst/>
              <a:gdLst>
                <a:gd name="connsiteX0" fmla="*/ 0 w 1876738"/>
                <a:gd name="connsiteY0" fmla="*/ 295324 h 341669"/>
                <a:gd name="connsiteX1" fmla="*/ 1190625 w 1876738"/>
                <a:gd name="connsiteY1" fmla="*/ 49 h 341669"/>
                <a:gd name="connsiteX2" fmla="*/ 1819275 w 1876738"/>
                <a:gd name="connsiteY2" fmla="*/ 314374 h 341669"/>
                <a:gd name="connsiteX3" fmla="*/ 1809750 w 1876738"/>
                <a:gd name="connsiteY3" fmla="*/ 304849 h 34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738" h="341669">
                  <a:moveTo>
                    <a:pt x="0" y="295324"/>
                  </a:moveTo>
                  <a:cubicBezTo>
                    <a:pt x="443706" y="146099"/>
                    <a:pt x="887413" y="-3126"/>
                    <a:pt x="1190625" y="49"/>
                  </a:cubicBezTo>
                  <a:cubicBezTo>
                    <a:pt x="1493837" y="3224"/>
                    <a:pt x="1716088" y="263574"/>
                    <a:pt x="1819275" y="314374"/>
                  </a:cubicBezTo>
                  <a:cubicBezTo>
                    <a:pt x="1922462" y="365174"/>
                    <a:pt x="1866106" y="335011"/>
                    <a:pt x="1809750" y="304849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D8C9168-E972-4C3B-B98F-5FC035F16050}"/>
                </a:ext>
              </a:extLst>
            </p:cNvPr>
            <p:cNvCxnSpPr/>
            <p:nvPr/>
          </p:nvCxnSpPr>
          <p:spPr>
            <a:xfrm flipV="1">
              <a:off x="6093294" y="564574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D010B66-20D4-47E6-8EF5-5BA477DAC064}"/>
                </a:ext>
              </a:extLst>
            </p:cNvPr>
            <p:cNvSpPr txBox="1"/>
            <p:nvPr/>
          </p:nvSpPr>
          <p:spPr>
            <a:xfrm>
              <a:off x="621652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1D89C77-FE7D-4CF3-B18B-591B93DAF058}"/>
                </a:ext>
              </a:extLst>
            </p:cNvPr>
            <p:cNvSpPr txBox="1"/>
            <p:nvPr/>
          </p:nvSpPr>
          <p:spPr>
            <a:xfrm>
              <a:off x="6326889" y="4066977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7A89325-BE6D-4532-B309-2DF07C759CF2}"/>
                </a:ext>
              </a:extLst>
            </p:cNvPr>
            <p:cNvCxnSpPr/>
            <p:nvPr/>
          </p:nvCxnSpPr>
          <p:spPr>
            <a:xfrm>
              <a:off x="4705747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DE07CA5-7836-4335-8264-1830262DADB5}"/>
                </a:ext>
              </a:extLst>
            </p:cNvPr>
            <p:cNvCxnSpPr/>
            <p:nvPr/>
          </p:nvCxnSpPr>
          <p:spPr>
            <a:xfrm>
              <a:off x="4705747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3C9DC06-BE99-407D-A731-4929BAF62480}"/>
                </a:ext>
              </a:extLst>
            </p:cNvPr>
            <p:cNvCxnSpPr/>
            <p:nvPr/>
          </p:nvCxnSpPr>
          <p:spPr>
            <a:xfrm flipV="1">
              <a:off x="4705747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4EAF2F-8C5A-44C5-B339-2DB7F4731377}"/>
                </a:ext>
              </a:extLst>
            </p:cNvPr>
            <p:cNvCxnSpPr/>
            <p:nvPr/>
          </p:nvCxnSpPr>
          <p:spPr>
            <a:xfrm flipV="1">
              <a:off x="5496322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497033B-EBFD-453B-A0DC-F427EA9DE8F2}"/>
                </a:ext>
              </a:extLst>
            </p:cNvPr>
            <p:cNvCxnSpPr/>
            <p:nvPr/>
          </p:nvCxnSpPr>
          <p:spPr>
            <a:xfrm flipH="1">
              <a:off x="4705747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225E176-2F56-40D9-9D21-B59AF75DE60C}"/>
                </a:ext>
              </a:extLst>
            </p:cNvPr>
            <p:cNvCxnSpPr/>
            <p:nvPr/>
          </p:nvCxnSpPr>
          <p:spPr>
            <a:xfrm>
              <a:off x="4705746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F792814-BD29-4A1E-9C26-1FB0C3EEB6BA}"/>
                </a:ext>
              </a:extLst>
            </p:cNvPr>
            <p:cNvSpPr/>
            <p:nvPr/>
          </p:nvSpPr>
          <p:spPr>
            <a:xfrm>
              <a:off x="5444425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8A56B67-8D34-47E9-B04B-C1BE3EA523B8}"/>
                </a:ext>
              </a:extLst>
            </p:cNvPr>
            <p:cNvSpPr/>
            <p:nvPr/>
          </p:nvSpPr>
          <p:spPr>
            <a:xfrm>
              <a:off x="5444910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16580EC-B74D-418B-9F96-153BD032F8D9}"/>
                </a:ext>
              </a:extLst>
            </p:cNvPr>
            <p:cNvSpPr/>
            <p:nvPr/>
          </p:nvSpPr>
          <p:spPr>
            <a:xfrm>
              <a:off x="4642859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CF8BB39-D78C-419E-98B6-06EF8FD1D8FC}"/>
                </a:ext>
              </a:extLst>
            </p:cNvPr>
            <p:cNvSpPr/>
            <p:nvPr/>
          </p:nvSpPr>
          <p:spPr>
            <a:xfrm>
              <a:off x="4642364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/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FD16368-70FA-4B41-B0B3-EEE622B084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blipFill>
                  <a:blip r:embed="rId4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/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A6E8B29-11BF-4905-A0E3-3CDF004C0B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blipFill>
                  <a:blip r:embed="rId5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B83C7EA-ECD3-4E2D-A9AB-74F44FFACE47}"/>
                </a:ext>
              </a:extLst>
            </p:cNvPr>
            <p:cNvSpPr txBox="1"/>
            <p:nvPr/>
          </p:nvSpPr>
          <p:spPr>
            <a:xfrm>
              <a:off x="548531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71D633B-A059-4BB0-8603-313CDEA770DD}"/>
                </a:ext>
              </a:extLst>
            </p:cNvPr>
            <p:cNvSpPr txBox="1"/>
            <p:nvPr/>
          </p:nvSpPr>
          <p:spPr>
            <a:xfrm>
              <a:off x="5466557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sz="1400" dirty="0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93AE3AA-0606-4816-93DE-3C48F3832176}"/>
                </a:ext>
              </a:extLst>
            </p:cNvPr>
            <p:cNvCxnSpPr/>
            <p:nvPr/>
          </p:nvCxnSpPr>
          <p:spPr>
            <a:xfrm>
              <a:off x="6531444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3BFC18-E0BB-4E09-83BA-82B9315C8A39}"/>
                </a:ext>
              </a:extLst>
            </p:cNvPr>
            <p:cNvCxnSpPr/>
            <p:nvPr/>
          </p:nvCxnSpPr>
          <p:spPr>
            <a:xfrm>
              <a:off x="6531444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D2D68DA-1A65-431E-93D5-A3E04CF1D820}"/>
                </a:ext>
              </a:extLst>
            </p:cNvPr>
            <p:cNvCxnSpPr/>
            <p:nvPr/>
          </p:nvCxnSpPr>
          <p:spPr>
            <a:xfrm flipV="1">
              <a:off x="6531444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3000E08-BA20-4E16-8E13-1B9D08049F6B}"/>
                </a:ext>
              </a:extLst>
            </p:cNvPr>
            <p:cNvCxnSpPr/>
            <p:nvPr/>
          </p:nvCxnSpPr>
          <p:spPr>
            <a:xfrm flipV="1">
              <a:off x="7322019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0B409FD-53FA-4B32-A40B-FD8D3D1E02D0}"/>
                </a:ext>
              </a:extLst>
            </p:cNvPr>
            <p:cNvCxnSpPr/>
            <p:nvPr/>
          </p:nvCxnSpPr>
          <p:spPr>
            <a:xfrm flipH="1">
              <a:off x="6531444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7AC982B-660A-4C03-A516-2F85BCA9E5EA}"/>
                </a:ext>
              </a:extLst>
            </p:cNvPr>
            <p:cNvCxnSpPr/>
            <p:nvPr/>
          </p:nvCxnSpPr>
          <p:spPr>
            <a:xfrm>
              <a:off x="6531443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7A15C72-B242-4C0C-B9B5-B806956E39EA}"/>
                </a:ext>
              </a:extLst>
            </p:cNvPr>
            <p:cNvSpPr/>
            <p:nvPr/>
          </p:nvSpPr>
          <p:spPr>
            <a:xfrm>
              <a:off x="7270122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3336BDF-A1E4-4FD2-A39B-6D50EED267D2}"/>
                </a:ext>
              </a:extLst>
            </p:cNvPr>
            <p:cNvSpPr/>
            <p:nvPr/>
          </p:nvSpPr>
          <p:spPr>
            <a:xfrm>
              <a:off x="7270607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390E2D5-44A9-444D-8DF1-F0286DDF1552}"/>
                </a:ext>
              </a:extLst>
            </p:cNvPr>
            <p:cNvSpPr/>
            <p:nvPr/>
          </p:nvSpPr>
          <p:spPr>
            <a:xfrm>
              <a:off x="6468556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D61127C-B682-4383-85D2-CEFE8C501044}"/>
                </a:ext>
              </a:extLst>
            </p:cNvPr>
            <p:cNvSpPr/>
            <p:nvPr/>
          </p:nvSpPr>
          <p:spPr>
            <a:xfrm>
              <a:off x="6468061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C9543BD-FDA6-4AEE-8F07-0454615424FB}"/>
                </a:ext>
              </a:extLst>
            </p:cNvPr>
            <p:cNvSpPr txBox="1"/>
            <p:nvPr/>
          </p:nvSpPr>
          <p:spPr>
            <a:xfrm>
              <a:off x="7311016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C4E0E85-0F5E-49C8-84C5-72AEA3A2DBC5}"/>
                </a:ext>
              </a:extLst>
            </p:cNvPr>
            <p:cNvSpPr txBox="1"/>
            <p:nvPr/>
          </p:nvSpPr>
          <p:spPr>
            <a:xfrm>
              <a:off x="7292254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A45D3EB-CF8D-45EC-ACF5-FEF7C504811D}"/>
                </a:ext>
              </a:extLst>
            </p:cNvPr>
            <p:cNvSpPr/>
            <p:nvPr/>
          </p:nvSpPr>
          <p:spPr>
            <a:xfrm>
              <a:off x="6041397" y="617143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56C2484-7D41-4529-B6E6-D0AA1ACD98CE}"/>
                </a:ext>
              </a:extLst>
            </p:cNvPr>
            <p:cNvSpPr/>
            <p:nvPr/>
          </p:nvSpPr>
          <p:spPr>
            <a:xfrm>
              <a:off x="6041396" y="56119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/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DE7C531-A968-47EC-B2B8-C8B5F4D671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blipFill>
                  <a:blip r:embed="rId6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29837C6-30A1-4EAC-BE17-112BCE9CA105}"/>
                </a:ext>
              </a:extLst>
            </p:cNvPr>
            <p:cNvSpPr txBox="1"/>
            <p:nvPr/>
          </p:nvSpPr>
          <p:spPr>
            <a:xfrm>
              <a:off x="5956813" y="5321091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3</a:t>
              </a:r>
              <a:endParaRPr lang="en-US" sz="1400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AAC3B09-E384-479D-AED4-59D8C8538EAA}"/>
                </a:ext>
              </a:extLst>
            </p:cNvPr>
            <p:cNvSpPr txBox="1"/>
            <p:nvPr/>
          </p:nvSpPr>
          <p:spPr>
            <a:xfrm>
              <a:off x="7049787" y="536165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/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4EAF14B-05AB-4482-9504-A079CB0FA2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blipFill>
                  <a:blip r:embed="rId7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6553D0A-812D-4FCD-8BA5-5DB6C327C8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4864" y="5714233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D6D100B-65D0-43A2-9029-A6431E90FC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58162" y="5714231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87FB1C1-000A-4545-8902-7A620FD9347F}"/>
                </a:ext>
              </a:extLst>
            </p:cNvPr>
            <p:cNvCxnSpPr>
              <a:cxnSpLocks/>
            </p:cNvCxnSpPr>
            <p:nvPr/>
          </p:nvCxnSpPr>
          <p:spPr>
            <a:xfrm>
              <a:off x="4614864" y="6203669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0A4E1F9-CE64-4A93-BBFA-18E852D7B620}"/>
                </a:ext>
              </a:extLst>
            </p:cNvPr>
            <p:cNvSpPr/>
            <p:nvPr/>
          </p:nvSpPr>
          <p:spPr>
            <a:xfrm>
              <a:off x="4906265" y="5669436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C4AB621-4885-4465-9C03-BE7D3E6E6701}"/>
                </a:ext>
              </a:extLst>
            </p:cNvPr>
            <p:cNvSpPr/>
            <p:nvPr/>
          </p:nvSpPr>
          <p:spPr>
            <a:xfrm>
              <a:off x="4562054" y="6154369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310DDC7-84B5-4B3A-9AF0-B3E55F95AD49}"/>
                </a:ext>
              </a:extLst>
            </p:cNvPr>
            <p:cNvSpPr/>
            <p:nvPr/>
          </p:nvSpPr>
          <p:spPr>
            <a:xfrm>
              <a:off x="5258293" y="61434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/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A06FC2C-C4E8-42CA-951B-EC993CAE3E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blipFill>
                  <a:blip r:embed="rId8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FF5B93F-7FBB-4726-A75E-D138CE18E4CB}"/>
                </a:ext>
              </a:extLst>
            </p:cNvPr>
            <p:cNvSpPr txBox="1"/>
            <p:nvPr/>
          </p:nvSpPr>
          <p:spPr>
            <a:xfrm>
              <a:off x="5323255" y="609907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/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5D8C122-61F9-4F6E-BA15-B49F3FD1DF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blipFill>
                  <a:blip r:embed="rId9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6AAFDE2-B0DE-451B-96A9-08CCB16B3C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42826" y="5710592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8EDD87C-6488-44AF-9645-88C3723A59F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86124" y="5710590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765595F-FC2F-4CD8-A06D-50855C45826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826" y="6200028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1160DD8-64B4-4E15-AC4A-F6DA7BF1B717}"/>
                </a:ext>
              </a:extLst>
            </p:cNvPr>
            <p:cNvSpPr/>
            <p:nvPr/>
          </p:nvSpPr>
          <p:spPr>
            <a:xfrm>
              <a:off x="7134227" y="566579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814ABB2-EA97-4D6F-8AFF-63232AE12213}"/>
                </a:ext>
              </a:extLst>
            </p:cNvPr>
            <p:cNvSpPr/>
            <p:nvPr/>
          </p:nvSpPr>
          <p:spPr>
            <a:xfrm>
              <a:off x="6790016" y="615072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501E3AF1-FAB0-492E-AA3A-0F4742D1FC35}"/>
                </a:ext>
              </a:extLst>
            </p:cNvPr>
            <p:cNvSpPr/>
            <p:nvPr/>
          </p:nvSpPr>
          <p:spPr>
            <a:xfrm>
              <a:off x="7486255" y="613985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B646AEB-68EE-4853-98E1-FB79C659CC21}"/>
                </a:ext>
              </a:extLst>
            </p:cNvPr>
            <p:cNvSpPr txBox="1"/>
            <p:nvPr/>
          </p:nvSpPr>
          <p:spPr>
            <a:xfrm>
              <a:off x="6557683" y="6120336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ABF6AA4-EF9F-4740-9EF3-0708BDADA76C}"/>
                </a:ext>
              </a:extLst>
            </p:cNvPr>
            <p:cNvSpPr/>
            <p:nvPr/>
          </p:nvSpPr>
          <p:spPr>
            <a:xfrm>
              <a:off x="4238627" y="4006867"/>
              <a:ext cx="1228723" cy="2174858"/>
            </a:xfrm>
            <a:custGeom>
              <a:avLst/>
              <a:gdLst>
                <a:gd name="connsiteX0" fmla="*/ 1181662 w 1181662"/>
                <a:gd name="connsiteY0" fmla="*/ 406694 h 2216444"/>
                <a:gd name="connsiteX1" fmla="*/ 648262 w 1181662"/>
                <a:gd name="connsiteY1" fmla="*/ 82844 h 2216444"/>
                <a:gd name="connsiteX2" fmla="*/ 76762 w 1181662"/>
                <a:gd name="connsiteY2" fmla="*/ 159044 h 2216444"/>
                <a:gd name="connsiteX3" fmla="*/ 29137 w 1181662"/>
                <a:gd name="connsiteY3" fmla="*/ 1740194 h 2216444"/>
                <a:gd name="connsiteX4" fmla="*/ 295837 w 1181662"/>
                <a:gd name="connsiteY4" fmla="*/ 2216444 h 2216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1662" h="2216444">
                  <a:moveTo>
                    <a:pt x="1181662" y="406694"/>
                  </a:moveTo>
                  <a:cubicBezTo>
                    <a:pt x="1007037" y="265406"/>
                    <a:pt x="832412" y="124119"/>
                    <a:pt x="648262" y="82844"/>
                  </a:cubicBezTo>
                  <a:cubicBezTo>
                    <a:pt x="464112" y="41569"/>
                    <a:pt x="179949" y="-117181"/>
                    <a:pt x="76762" y="159044"/>
                  </a:cubicBezTo>
                  <a:cubicBezTo>
                    <a:pt x="-26425" y="435269"/>
                    <a:pt x="-7375" y="1397294"/>
                    <a:pt x="29137" y="1740194"/>
                  </a:cubicBezTo>
                  <a:cubicBezTo>
                    <a:pt x="65649" y="2083094"/>
                    <a:pt x="180743" y="2149769"/>
                    <a:pt x="295837" y="2216444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2AB434-C2BD-4F65-996A-F140FE067194}"/>
                </a:ext>
              </a:extLst>
            </p:cNvPr>
            <p:cNvSpPr/>
            <p:nvPr/>
          </p:nvSpPr>
          <p:spPr>
            <a:xfrm>
              <a:off x="6143625" y="5705475"/>
              <a:ext cx="1390650" cy="783527"/>
            </a:xfrm>
            <a:custGeom>
              <a:avLst/>
              <a:gdLst>
                <a:gd name="connsiteX0" fmla="*/ 0 w 1390650"/>
                <a:gd name="connsiteY0" fmla="*/ 0 h 783527"/>
                <a:gd name="connsiteX1" fmla="*/ 276225 w 1390650"/>
                <a:gd name="connsiteY1" fmla="*/ 466725 h 783527"/>
                <a:gd name="connsiteX2" fmla="*/ 466725 w 1390650"/>
                <a:gd name="connsiteY2" fmla="*/ 771525 h 783527"/>
                <a:gd name="connsiteX3" fmla="*/ 1228725 w 1390650"/>
                <a:gd name="connsiteY3" fmla="*/ 704850 h 783527"/>
                <a:gd name="connsiteX4" fmla="*/ 1390650 w 1390650"/>
                <a:gd name="connsiteY4" fmla="*/ 542925 h 78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650" h="783527">
                  <a:moveTo>
                    <a:pt x="0" y="0"/>
                  </a:moveTo>
                  <a:cubicBezTo>
                    <a:pt x="99219" y="169069"/>
                    <a:pt x="198438" y="338138"/>
                    <a:pt x="276225" y="466725"/>
                  </a:cubicBezTo>
                  <a:cubicBezTo>
                    <a:pt x="354013" y="595313"/>
                    <a:pt x="307975" y="731838"/>
                    <a:pt x="466725" y="771525"/>
                  </a:cubicBezTo>
                  <a:cubicBezTo>
                    <a:pt x="625475" y="811212"/>
                    <a:pt x="1074738" y="742950"/>
                    <a:pt x="1228725" y="704850"/>
                  </a:cubicBezTo>
                  <a:cubicBezTo>
                    <a:pt x="1382713" y="666750"/>
                    <a:pt x="1386681" y="604837"/>
                    <a:pt x="1390650" y="5429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3" name="Content Placeholder 2">
            <a:extLst>
              <a:ext uri="{FF2B5EF4-FFF2-40B4-BE49-F238E27FC236}">
                <a16:creationId xmlns:a16="http://schemas.microsoft.com/office/drawing/2014/main" id="{921A2D63-8D6F-4D58-A1A7-5E861C267FF9}"/>
              </a:ext>
            </a:extLst>
          </p:cNvPr>
          <p:cNvSpPr txBox="1">
            <a:spLocks/>
          </p:cNvSpPr>
          <p:nvPr/>
        </p:nvSpPr>
        <p:spPr bwMode="auto">
          <a:xfrm>
            <a:off x="7684184" y="4987801"/>
            <a:ext cx="951806" cy="4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/>
              <a:t>k = 5</a:t>
            </a:r>
            <a:endParaRPr lang="en-US" sz="2000" dirty="0"/>
          </a:p>
          <a:p>
            <a:pPr marL="0" indent="0">
              <a:buFontTx/>
              <a:buNone/>
            </a:pPr>
            <a:endParaRPr lang="en-US" sz="2000" kern="0" dirty="0"/>
          </a:p>
        </p:txBody>
      </p:sp>
      <p:sp>
        <p:nvSpPr>
          <p:cNvPr id="114" name="Content Placeholder 2">
            <a:extLst>
              <a:ext uri="{FF2B5EF4-FFF2-40B4-BE49-F238E27FC236}">
                <a16:creationId xmlns:a16="http://schemas.microsoft.com/office/drawing/2014/main" id="{EFBED311-6519-42A8-9DEE-494F7C5A145F}"/>
              </a:ext>
            </a:extLst>
          </p:cNvPr>
          <p:cNvSpPr txBox="1">
            <a:spLocks/>
          </p:cNvSpPr>
          <p:nvPr/>
        </p:nvSpPr>
        <p:spPr bwMode="auto">
          <a:xfrm>
            <a:off x="5295396" y="6529488"/>
            <a:ext cx="951806" cy="4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Graph G</a:t>
            </a:r>
            <a:endParaRPr lang="en-US" sz="1600" dirty="0"/>
          </a:p>
          <a:p>
            <a:pPr marL="0" indent="0">
              <a:buFontTx/>
              <a:buNone/>
            </a:pPr>
            <a:endParaRPr lang="en-US" sz="1600" kern="0" dirty="0"/>
          </a:p>
        </p:txBody>
      </p:sp>
      <p:sp>
        <p:nvSpPr>
          <p:cNvPr id="116" name="Arrow: Right 115">
            <a:extLst>
              <a:ext uri="{FF2B5EF4-FFF2-40B4-BE49-F238E27FC236}">
                <a16:creationId xmlns:a16="http://schemas.microsoft.com/office/drawing/2014/main" id="{459FD7BA-678A-4A48-ACBA-EB6A846FD9D2}"/>
              </a:ext>
            </a:extLst>
          </p:cNvPr>
          <p:cNvSpPr/>
          <p:nvPr/>
        </p:nvSpPr>
        <p:spPr>
          <a:xfrm>
            <a:off x="2952750" y="4610100"/>
            <a:ext cx="487821" cy="4119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2D81853-3F16-402E-9C5C-4ED3074B0491}"/>
              </a:ext>
            </a:extLst>
          </p:cNvPr>
          <p:cNvSpPr/>
          <p:nvPr/>
        </p:nvSpPr>
        <p:spPr>
          <a:xfrm>
            <a:off x="320275" y="5513408"/>
            <a:ext cx="3291871" cy="102090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Therefore, if IS </a:t>
            </a:r>
            <a:r>
              <a:rPr lang="en-US" dirty="0" err="1">
                <a:solidFill>
                  <a:schemeClr val="tx1"/>
                </a:solidFill>
              </a:rPr>
              <a:t>is</a:t>
            </a:r>
            <a:r>
              <a:rPr lang="en-US" dirty="0">
                <a:solidFill>
                  <a:schemeClr val="tx1"/>
                </a:solidFill>
              </a:rPr>
              <a:t> in P then so is SAT.</a:t>
            </a:r>
          </a:p>
        </p:txBody>
      </p:sp>
    </p:spTree>
    <p:extLst>
      <p:ext uri="{BB962C8B-B14F-4D97-AF65-F5344CB8AC3E}">
        <p14:creationId xmlns:p14="http://schemas.microsoft.com/office/powerpoint/2010/main" val="2165208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2DAACC2-0365-4173-AF61-0DB83EEE8CE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26281" y="1048601"/>
                <a:ext cx="7691438" cy="20089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2400" kern="0" dirty="0"/>
                  <a:t> A decision problem Q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 is </a:t>
                </a:r>
                <a:r>
                  <a:rPr lang="en-US" sz="2400" kern="0" dirty="0">
                    <a:solidFill>
                      <a:srgbClr val="33CC33"/>
                    </a:solidFill>
                  </a:rPr>
                  <a:t>polynomial-time reducible to </a:t>
                </a:r>
                <a:r>
                  <a:rPr lang="en-US" sz="2400" kern="0" dirty="0"/>
                  <a:t>a decision problem Q</a:t>
                </a:r>
                <a:r>
                  <a:rPr lang="en-US" sz="2400" kern="0" baseline="-25000" dirty="0"/>
                  <a:t>2</a:t>
                </a:r>
                <a:r>
                  <a:rPr lang="en-US" sz="2400" kern="0" dirty="0"/>
                  <a:t> (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) if there is a (det.) poly-time algorithm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that on an instance x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 of Q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 produces an instance x</a:t>
                </a:r>
                <a:r>
                  <a:rPr lang="en-US" sz="2400" kern="0" baseline="-25000" dirty="0"/>
                  <a:t>2</a:t>
                </a:r>
                <a:r>
                  <a:rPr lang="en-US" sz="2400" kern="0" dirty="0"/>
                  <a:t> of Q</a:t>
                </a:r>
                <a:r>
                  <a:rPr lang="en-US" sz="2400" kern="0" baseline="-25000" dirty="0"/>
                  <a:t>2</a:t>
                </a:r>
                <a:r>
                  <a:rPr lang="en-US" sz="2400" kern="0" dirty="0"/>
                  <a:t> such that x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 is a YES-instance for Q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 if and only if x</a:t>
                </a:r>
                <a:r>
                  <a:rPr lang="en-US" sz="2400" kern="0" baseline="-25000" dirty="0"/>
                  <a:t>2</a:t>
                </a:r>
                <a:r>
                  <a:rPr lang="en-US" sz="2400" kern="0" dirty="0"/>
                  <a:t> is a YES-instance for Q</a:t>
                </a:r>
                <a:r>
                  <a:rPr lang="en-US" sz="2400" kern="0" baseline="-25000" dirty="0"/>
                  <a:t>2</a:t>
                </a:r>
                <a:r>
                  <a:rPr lang="en-US" sz="2400" kern="0" dirty="0"/>
                  <a:t>. </a:t>
                </a: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2DAACC2-0365-4173-AF61-0DB83EEE8C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6281" y="1048601"/>
                <a:ext cx="7691438" cy="2008924"/>
              </a:xfrm>
              <a:prstGeom prst="rect">
                <a:avLst/>
              </a:prstGeom>
              <a:blipFill>
                <a:blip r:embed="rId3"/>
                <a:stretch>
                  <a:fillRect l="-1189" t="-2424" r="-2377" b="-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2">
            <a:extLst>
              <a:ext uri="{FF2B5EF4-FFF2-40B4-BE49-F238E27FC236}">
                <a16:creationId xmlns:a16="http://schemas.microsoft.com/office/drawing/2014/main" id="{4636F8D6-DC78-4526-B5FC-0B53DED4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Polynomial-time Reduction</a:t>
            </a:r>
          </a:p>
        </p:txBody>
      </p:sp>
    </p:spTree>
    <p:extLst>
      <p:ext uri="{BB962C8B-B14F-4D97-AF65-F5344CB8AC3E}">
        <p14:creationId xmlns:p14="http://schemas.microsoft.com/office/powerpoint/2010/main" val="2684376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2DAACC2-0365-4173-AF61-0DB83EEE8CE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26281" y="1048601"/>
                <a:ext cx="7691438" cy="20089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2400" kern="0" dirty="0"/>
                  <a:t> A decision problem Q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 is </a:t>
                </a:r>
                <a:r>
                  <a:rPr lang="en-US" sz="2400" kern="0" dirty="0">
                    <a:solidFill>
                      <a:srgbClr val="33CC33"/>
                    </a:solidFill>
                  </a:rPr>
                  <a:t>polynomial-time reducible to </a:t>
                </a:r>
                <a:r>
                  <a:rPr lang="en-US" sz="2400" kern="0" dirty="0"/>
                  <a:t>a decision problem Q</a:t>
                </a:r>
                <a:r>
                  <a:rPr lang="en-US" sz="2400" kern="0" baseline="-25000" dirty="0"/>
                  <a:t>2</a:t>
                </a:r>
                <a:r>
                  <a:rPr lang="en-US" sz="2400" kern="0" dirty="0"/>
                  <a:t> (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) if there is a (det.) poly-time algorithm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that on an instance x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 of Q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 produces an instance x</a:t>
                </a:r>
                <a:r>
                  <a:rPr lang="en-US" sz="2400" kern="0" baseline="-25000" dirty="0"/>
                  <a:t>2</a:t>
                </a:r>
                <a:r>
                  <a:rPr lang="en-US" sz="2400" kern="0" dirty="0"/>
                  <a:t> of Q</a:t>
                </a:r>
                <a:r>
                  <a:rPr lang="en-US" sz="2400" kern="0" baseline="-25000" dirty="0"/>
                  <a:t>2</a:t>
                </a:r>
                <a:r>
                  <a:rPr lang="en-US" sz="2400" kern="0" dirty="0"/>
                  <a:t> such that x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 is a YES-instance for Q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 if and only if x</a:t>
                </a:r>
                <a:r>
                  <a:rPr lang="en-US" sz="2400" kern="0" baseline="-25000" dirty="0"/>
                  <a:t>2</a:t>
                </a:r>
                <a:r>
                  <a:rPr lang="en-US" sz="2400" kern="0" dirty="0"/>
                  <a:t> is a YES-instance for Q</a:t>
                </a:r>
                <a:r>
                  <a:rPr lang="en-US" sz="2400" kern="0" baseline="-25000" dirty="0"/>
                  <a:t>2</a:t>
                </a:r>
                <a:r>
                  <a:rPr lang="en-US" sz="2400" kern="0" dirty="0"/>
                  <a:t>. </a:t>
                </a: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2DAACC2-0365-4173-AF61-0DB83EEE8C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6281" y="1048601"/>
                <a:ext cx="7691438" cy="2008924"/>
              </a:xfrm>
              <a:prstGeom prst="rect">
                <a:avLst/>
              </a:prstGeom>
              <a:blipFill>
                <a:blip r:embed="rId3"/>
                <a:stretch>
                  <a:fillRect l="-1189" t="-2424" r="-2377" b="-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2">
            <a:extLst>
              <a:ext uri="{FF2B5EF4-FFF2-40B4-BE49-F238E27FC236}">
                <a16:creationId xmlns:a16="http://schemas.microsoft.com/office/drawing/2014/main" id="{4636F8D6-DC78-4526-B5FC-0B53DED4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Polynomial-time Reduction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FD4B5D3-FB54-4F15-A862-448678D67AB0}"/>
              </a:ext>
            </a:extLst>
          </p:cNvPr>
          <p:cNvSpPr/>
          <p:nvPr/>
        </p:nvSpPr>
        <p:spPr>
          <a:xfrm>
            <a:off x="2181225" y="3456724"/>
            <a:ext cx="1838325" cy="250507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965DA9D-B9A7-474C-A4F1-55FA59ADEE9A}"/>
              </a:ext>
            </a:extLst>
          </p:cNvPr>
          <p:cNvCxnSpPr>
            <a:cxnSpLocks/>
            <a:endCxn id="2" idx="6"/>
          </p:cNvCxnSpPr>
          <p:nvPr/>
        </p:nvCxnSpPr>
        <p:spPr>
          <a:xfrm flipV="1">
            <a:off x="2181225" y="4709262"/>
            <a:ext cx="1838325" cy="233363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7DEA37D0-0B89-456D-95FD-E69B5580B14D}"/>
              </a:ext>
            </a:extLst>
          </p:cNvPr>
          <p:cNvSpPr/>
          <p:nvPr/>
        </p:nvSpPr>
        <p:spPr>
          <a:xfrm>
            <a:off x="5410200" y="3456724"/>
            <a:ext cx="1838325" cy="250507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500D0BE-952B-46EC-82BD-99FE5E9ED732}"/>
              </a:ext>
            </a:extLst>
          </p:cNvPr>
          <p:cNvCxnSpPr>
            <a:cxnSpLocks/>
          </p:cNvCxnSpPr>
          <p:nvPr/>
        </p:nvCxnSpPr>
        <p:spPr>
          <a:xfrm>
            <a:off x="5425149" y="4574298"/>
            <a:ext cx="1838325" cy="113449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C31D772-46B4-4327-A302-9430D2F48FA6}"/>
              </a:ext>
            </a:extLst>
          </p:cNvPr>
          <p:cNvSpPr txBox="1"/>
          <p:nvPr/>
        </p:nvSpPr>
        <p:spPr>
          <a:xfrm>
            <a:off x="6075125" y="5431462"/>
            <a:ext cx="502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NO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0F09E7-89C0-4522-BA7B-03113387D8DD}"/>
              </a:ext>
            </a:extLst>
          </p:cNvPr>
          <p:cNvSpPr txBox="1"/>
          <p:nvPr/>
        </p:nvSpPr>
        <p:spPr>
          <a:xfrm>
            <a:off x="5975739" y="3574702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YES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1596503-8485-468B-8231-03110F2CEB52}"/>
              </a:ext>
            </a:extLst>
          </p:cNvPr>
          <p:cNvSpPr txBox="1"/>
          <p:nvPr/>
        </p:nvSpPr>
        <p:spPr>
          <a:xfrm>
            <a:off x="2746764" y="3574701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YES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85A8D7-C9BB-4A34-A014-9253A99CFCAD}"/>
              </a:ext>
            </a:extLst>
          </p:cNvPr>
          <p:cNvSpPr txBox="1"/>
          <p:nvPr/>
        </p:nvSpPr>
        <p:spPr>
          <a:xfrm>
            <a:off x="2834968" y="5384688"/>
            <a:ext cx="502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NO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FEEE97-8C0D-4D41-B340-7132761298D5}"/>
              </a:ext>
            </a:extLst>
          </p:cNvPr>
          <p:cNvSpPr txBox="1"/>
          <p:nvPr/>
        </p:nvSpPr>
        <p:spPr>
          <a:xfrm>
            <a:off x="2927942" y="5951658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  <a:r>
              <a:rPr lang="en-US" baseline="-25000" dirty="0"/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EC7053A-F24C-469F-860B-C9E182D3A7C7}"/>
              </a:ext>
            </a:extLst>
          </p:cNvPr>
          <p:cNvSpPr txBox="1"/>
          <p:nvPr/>
        </p:nvSpPr>
        <p:spPr>
          <a:xfrm>
            <a:off x="6168099" y="5961799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  <a:r>
              <a:rPr lang="en-US" baseline="-25000" dirty="0"/>
              <a:t>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975B254-0144-4EE9-BFEA-A80488C68213}"/>
              </a:ext>
            </a:extLst>
          </p:cNvPr>
          <p:cNvSpPr/>
          <p:nvPr/>
        </p:nvSpPr>
        <p:spPr>
          <a:xfrm>
            <a:off x="3337029" y="3984394"/>
            <a:ext cx="103793" cy="98599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224C2C7-A30E-4D9D-8BCF-96490D1045BD}"/>
              </a:ext>
            </a:extLst>
          </p:cNvPr>
          <p:cNvSpPr/>
          <p:nvPr/>
        </p:nvSpPr>
        <p:spPr>
          <a:xfrm>
            <a:off x="3487688" y="4900428"/>
            <a:ext cx="103793" cy="9859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54F4D46-F6FB-4D13-A571-C618DCAA4AA5}"/>
              </a:ext>
            </a:extLst>
          </p:cNvPr>
          <p:cNvSpPr/>
          <p:nvPr/>
        </p:nvSpPr>
        <p:spPr>
          <a:xfrm>
            <a:off x="3593252" y="5195534"/>
            <a:ext cx="103793" cy="9859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AC7B80C-5093-4D2D-8DF9-DA22943A6F50}"/>
              </a:ext>
            </a:extLst>
          </p:cNvPr>
          <p:cNvSpPr/>
          <p:nvPr/>
        </p:nvSpPr>
        <p:spPr>
          <a:xfrm>
            <a:off x="3509255" y="5480067"/>
            <a:ext cx="103793" cy="9859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BB985D4-0058-40B5-AF37-D33CF6437038}"/>
              </a:ext>
            </a:extLst>
          </p:cNvPr>
          <p:cNvSpPr/>
          <p:nvPr/>
        </p:nvSpPr>
        <p:spPr>
          <a:xfrm>
            <a:off x="3252608" y="4217899"/>
            <a:ext cx="103793" cy="98599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E94D93A-A353-4B9D-A144-BD7F82D5CB69}"/>
              </a:ext>
            </a:extLst>
          </p:cNvPr>
          <p:cNvSpPr/>
          <p:nvPr/>
        </p:nvSpPr>
        <p:spPr>
          <a:xfrm>
            <a:off x="3383895" y="4426457"/>
            <a:ext cx="103793" cy="98599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3429D43-C2CB-4B1B-8D7C-D00BB72AD20F}"/>
              </a:ext>
            </a:extLst>
          </p:cNvPr>
          <p:cNvSpPr/>
          <p:nvPr/>
        </p:nvSpPr>
        <p:spPr>
          <a:xfrm>
            <a:off x="6159845" y="4059403"/>
            <a:ext cx="103793" cy="98599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25E73B6-7A1F-43BD-B3D0-7C4243CC0409}"/>
              </a:ext>
            </a:extLst>
          </p:cNvPr>
          <p:cNvCxnSpPr>
            <a:stCxn id="23" idx="6"/>
          </p:cNvCxnSpPr>
          <p:nvPr/>
        </p:nvCxnSpPr>
        <p:spPr>
          <a:xfrm>
            <a:off x="3440822" y="4033694"/>
            <a:ext cx="2727277" cy="492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18DE3F2-F097-4927-B268-72544D67669B}"/>
              </a:ext>
            </a:extLst>
          </p:cNvPr>
          <p:cNvCxnSpPr>
            <a:cxnSpLocks/>
          </p:cNvCxnSpPr>
          <p:nvPr/>
        </p:nvCxnSpPr>
        <p:spPr>
          <a:xfrm flipV="1">
            <a:off x="3322563" y="4129967"/>
            <a:ext cx="2845536" cy="142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0178613-E5AA-4525-9402-03BB8E3915F5}"/>
              </a:ext>
            </a:extLst>
          </p:cNvPr>
          <p:cNvCxnSpPr>
            <a:cxnSpLocks/>
          </p:cNvCxnSpPr>
          <p:nvPr/>
        </p:nvCxnSpPr>
        <p:spPr>
          <a:xfrm flipV="1">
            <a:off x="3487688" y="4288757"/>
            <a:ext cx="2937853" cy="1925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9FE19C9-AEC4-40CE-B351-33DC8B93A1BB}"/>
              </a:ext>
            </a:extLst>
          </p:cNvPr>
          <p:cNvCxnSpPr>
            <a:cxnSpLocks/>
          </p:cNvCxnSpPr>
          <p:nvPr/>
        </p:nvCxnSpPr>
        <p:spPr>
          <a:xfrm flipV="1">
            <a:off x="3824261" y="4365472"/>
            <a:ext cx="3038010" cy="2404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2F7D4207-6243-491F-92B2-5D03871AF1E5}"/>
              </a:ext>
            </a:extLst>
          </p:cNvPr>
          <p:cNvSpPr/>
          <p:nvPr/>
        </p:nvSpPr>
        <p:spPr>
          <a:xfrm>
            <a:off x="6419876" y="4239894"/>
            <a:ext cx="103793" cy="98599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978A9EF-5A0D-44A2-9723-76C59DE61852}"/>
              </a:ext>
            </a:extLst>
          </p:cNvPr>
          <p:cNvSpPr/>
          <p:nvPr/>
        </p:nvSpPr>
        <p:spPr>
          <a:xfrm>
            <a:off x="6867999" y="4288217"/>
            <a:ext cx="103793" cy="98599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CF2FE58-6873-46DF-8246-97CD37CCEC96}"/>
              </a:ext>
            </a:extLst>
          </p:cNvPr>
          <p:cNvSpPr/>
          <p:nvPr/>
        </p:nvSpPr>
        <p:spPr>
          <a:xfrm>
            <a:off x="3714740" y="4556600"/>
            <a:ext cx="103793" cy="98599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F1E6442-4421-497E-8DAA-B2A5CCBBF0DA}"/>
              </a:ext>
            </a:extLst>
          </p:cNvPr>
          <p:cNvSpPr/>
          <p:nvPr/>
        </p:nvSpPr>
        <p:spPr>
          <a:xfrm>
            <a:off x="6274258" y="5195534"/>
            <a:ext cx="103793" cy="9859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5CAC217-D7FF-4A4A-B61D-1AB6164E1B35}"/>
              </a:ext>
            </a:extLst>
          </p:cNvPr>
          <p:cNvSpPr/>
          <p:nvPr/>
        </p:nvSpPr>
        <p:spPr>
          <a:xfrm>
            <a:off x="5892341" y="4860209"/>
            <a:ext cx="103793" cy="9859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6A1C5B5-7A82-4585-BC05-316C20DF3A21}"/>
              </a:ext>
            </a:extLst>
          </p:cNvPr>
          <p:cNvCxnSpPr>
            <a:cxnSpLocks/>
          </p:cNvCxnSpPr>
          <p:nvPr/>
        </p:nvCxnSpPr>
        <p:spPr>
          <a:xfrm flipV="1">
            <a:off x="3595879" y="4919097"/>
            <a:ext cx="2296462" cy="283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04ED3B6-72EA-45D7-9E08-5F4A4FCA22CE}"/>
              </a:ext>
            </a:extLst>
          </p:cNvPr>
          <p:cNvCxnSpPr>
            <a:cxnSpLocks/>
          </p:cNvCxnSpPr>
          <p:nvPr/>
        </p:nvCxnSpPr>
        <p:spPr>
          <a:xfrm flipV="1">
            <a:off x="3613048" y="4974841"/>
            <a:ext cx="2279293" cy="5643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BD02B47-AF11-4F4E-9DA6-483B24229DFB}"/>
              </a:ext>
            </a:extLst>
          </p:cNvPr>
          <p:cNvCxnSpPr>
            <a:cxnSpLocks/>
            <a:endCxn id="43" idx="2"/>
          </p:cNvCxnSpPr>
          <p:nvPr/>
        </p:nvCxnSpPr>
        <p:spPr>
          <a:xfrm flipV="1">
            <a:off x="3714740" y="5244834"/>
            <a:ext cx="2559518" cy="174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83F6C85A-3A15-4E90-8165-7C22329F2DB6}"/>
              </a:ext>
            </a:extLst>
          </p:cNvPr>
          <p:cNvSpPr txBox="1"/>
          <p:nvPr/>
        </p:nvSpPr>
        <p:spPr>
          <a:xfrm>
            <a:off x="4547017" y="3410117"/>
            <a:ext cx="375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</a:t>
            </a:r>
            <a:endParaRPr lang="en-US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352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2DAACC2-0365-4173-AF61-0DB83EEE8CE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26281" y="1048601"/>
                <a:ext cx="7691438" cy="20089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2400" kern="0" dirty="0"/>
                  <a:t> A decision problem Q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 is </a:t>
                </a:r>
                <a:r>
                  <a:rPr lang="en-US" sz="2400" kern="0" dirty="0">
                    <a:solidFill>
                      <a:srgbClr val="33CC33"/>
                    </a:solidFill>
                  </a:rPr>
                  <a:t>polynomial-time reducible to </a:t>
                </a:r>
                <a:r>
                  <a:rPr lang="en-US" sz="2400" kern="0" dirty="0"/>
                  <a:t>a decision problem Q</a:t>
                </a:r>
                <a:r>
                  <a:rPr lang="en-US" sz="2400" kern="0" baseline="-25000" dirty="0"/>
                  <a:t>2</a:t>
                </a:r>
                <a:r>
                  <a:rPr lang="en-US" sz="2400" kern="0" dirty="0"/>
                  <a:t> (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) if there is a (det.) poly-time algorithm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that on an instance x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 of Q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 produces an instance x</a:t>
                </a:r>
                <a:r>
                  <a:rPr lang="en-US" sz="2400" kern="0" baseline="-25000" dirty="0"/>
                  <a:t>2</a:t>
                </a:r>
                <a:r>
                  <a:rPr lang="en-US" sz="2400" kern="0" dirty="0"/>
                  <a:t> of Q</a:t>
                </a:r>
                <a:r>
                  <a:rPr lang="en-US" sz="2400" kern="0" baseline="-25000" dirty="0"/>
                  <a:t>2</a:t>
                </a:r>
                <a:r>
                  <a:rPr lang="en-US" sz="2400" kern="0" dirty="0"/>
                  <a:t> such that x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 is a YES-instance for Q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 if and only if x</a:t>
                </a:r>
                <a:r>
                  <a:rPr lang="en-US" sz="2400" kern="0" baseline="-25000" dirty="0"/>
                  <a:t>2</a:t>
                </a:r>
                <a:r>
                  <a:rPr lang="en-US" sz="2400" kern="0" dirty="0"/>
                  <a:t> is a YES-instance for Q</a:t>
                </a:r>
                <a:r>
                  <a:rPr lang="en-US" sz="2400" kern="0" baseline="-25000" dirty="0"/>
                  <a:t>2</a:t>
                </a:r>
                <a:r>
                  <a:rPr lang="en-US" sz="2400" kern="0" dirty="0"/>
                  <a:t>. </a:t>
                </a: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2DAACC2-0365-4173-AF61-0DB83EEE8C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6281" y="1048601"/>
                <a:ext cx="7691438" cy="2008924"/>
              </a:xfrm>
              <a:prstGeom prst="rect">
                <a:avLst/>
              </a:prstGeom>
              <a:blipFill>
                <a:blip r:embed="rId3"/>
                <a:stretch>
                  <a:fillRect l="-1189" t="-2424" r="-2377" b="-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2">
            <a:extLst>
              <a:ext uri="{FF2B5EF4-FFF2-40B4-BE49-F238E27FC236}">
                <a16:creationId xmlns:a16="http://schemas.microsoft.com/office/drawing/2014/main" id="{4636F8D6-DC78-4526-B5FC-0B53DED4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Polynomial-time Reduction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ontent Placeholder 2">
                <a:extLst>
                  <a:ext uri="{FF2B5EF4-FFF2-40B4-BE49-F238E27FC236}">
                    <a16:creationId xmlns:a16="http://schemas.microsoft.com/office/drawing/2014/main" id="{43D150AF-07B5-4C6F-B6B7-FEE3DF6F9F4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95321" y="3643163"/>
                <a:ext cx="2162179" cy="1485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F =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b="0" i="1" kern="0" smtClea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b="0" i="1" kern="0" smtClea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b="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b="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     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)˄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CC00"/>
                    </a:solidFill>
                  </a:rPr>
                  <a:t>      (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1600" i="1" kern="0">
                            <a:solidFill>
                              <a:srgbClr val="FF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˅</a:t>
                </a:r>
                <a:r>
                  <a:rPr lang="en-US" sz="1600" i="1" kern="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>
                    <a:solidFill>
                      <a:srgbClr val="FFCC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1600" kern="0" dirty="0">
                    <a:solidFill>
                      <a:srgbClr val="FFCC00"/>
                    </a:solidFill>
                  </a:rPr>
                  <a:t>)</a:t>
                </a:r>
              </a:p>
              <a:p>
                <a:pPr marL="0" indent="0">
                  <a:buNone/>
                </a:pPr>
                <a:endParaRPr lang="en-US" sz="1600" kern="0" dirty="0">
                  <a:solidFill>
                    <a:srgbClr val="FFCC00"/>
                  </a:solidFill>
                </a:endParaRPr>
              </a:p>
              <a:p>
                <a:pPr marL="0" indent="0">
                  <a:buNone/>
                </a:pPr>
                <a:endParaRPr lang="en-US" sz="1600" kern="0" dirty="0">
                  <a:solidFill>
                    <a:srgbClr val="FFCC00"/>
                  </a:solidFill>
                </a:endParaRPr>
              </a:p>
              <a:p>
                <a:pPr marL="0" indent="0">
                  <a:buFontTx/>
                  <a:buNone/>
                </a:pPr>
                <a:endParaRPr lang="en-US" sz="1600" kern="0" dirty="0">
                  <a:solidFill>
                    <a:srgbClr val="FFCC00"/>
                  </a:solidFill>
                </a:endParaRPr>
              </a:p>
            </p:txBody>
          </p:sp>
        </mc:Choice>
        <mc:Fallback xmlns="">
          <p:sp>
            <p:nvSpPr>
              <p:cNvPr id="36" name="Content Placeholder 2">
                <a:extLst>
                  <a:ext uri="{FF2B5EF4-FFF2-40B4-BE49-F238E27FC236}">
                    <a16:creationId xmlns:a16="http://schemas.microsoft.com/office/drawing/2014/main" id="{43D150AF-07B5-4C6F-B6B7-FEE3DF6F9F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321" y="3643163"/>
                <a:ext cx="2162179" cy="1485900"/>
              </a:xfrm>
              <a:prstGeom prst="rect">
                <a:avLst/>
              </a:prstGeom>
              <a:blipFill>
                <a:blip r:embed="rId4"/>
                <a:stretch>
                  <a:fillRect l="-1408" t="-1646" b="-699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C25DE56F-65C5-43DE-8CF4-AA93682A4C67}"/>
              </a:ext>
            </a:extLst>
          </p:cNvPr>
          <p:cNvGrpSpPr/>
          <p:nvPr/>
        </p:nvGrpSpPr>
        <p:grpSpPr>
          <a:xfrm>
            <a:off x="3989700" y="3701792"/>
            <a:ext cx="3654469" cy="2565781"/>
            <a:chOff x="4238627" y="4006867"/>
            <a:chExt cx="3654469" cy="2565781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6310852-C159-483A-A309-D22A8F6CA6DC}"/>
                </a:ext>
              </a:extLst>
            </p:cNvPr>
            <p:cNvSpPr/>
            <p:nvPr/>
          </p:nvSpPr>
          <p:spPr>
            <a:xfrm>
              <a:off x="5333841" y="6238875"/>
              <a:ext cx="714534" cy="222624"/>
            </a:xfrm>
            <a:custGeom>
              <a:avLst/>
              <a:gdLst>
                <a:gd name="connsiteX0" fmla="*/ 159 w 714534"/>
                <a:gd name="connsiteY0" fmla="*/ 0 h 222624"/>
                <a:gd name="connsiteX1" fmla="*/ 76359 w 714534"/>
                <a:gd name="connsiteY1" fmla="*/ 180975 h 222624"/>
                <a:gd name="connsiteX2" fmla="*/ 466884 w 714534"/>
                <a:gd name="connsiteY2" fmla="*/ 209550 h 222624"/>
                <a:gd name="connsiteX3" fmla="*/ 714534 w 714534"/>
                <a:gd name="connsiteY3" fmla="*/ 9525 h 222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534" h="222624">
                  <a:moveTo>
                    <a:pt x="159" y="0"/>
                  </a:moveTo>
                  <a:cubicBezTo>
                    <a:pt x="-635" y="73025"/>
                    <a:pt x="-1428" y="146050"/>
                    <a:pt x="76359" y="180975"/>
                  </a:cubicBezTo>
                  <a:cubicBezTo>
                    <a:pt x="154146" y="215900"/>
                    <a:pt x="360522" y="238125"/>
                    <a:pt x="466884" y="209550"/>
                  </a:cubicBezTo>
                  <a:cubicBezTo>
                    <a:pt x="573247" y="180975"/>
                    <a:pt x="643890" y="95250"/>
                    <a:pt x="714534" y="95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85A0B8C-5347-40EA-A036-E568AC5CDBEF}"/>
                </a:ext>
              </a:extLst>
            </p:cNvPr>
            <p:cNvSpPr/>
            <p:nvPr/>
          </p:nvSpPr>
          <p:spPr>
            <a:xfrm>
              <a:off x="4991100" y="5076825"/>
              <a:ext cx="2314575" cy="672717"/>
            </a:xfrm>
            <a:custGeom>
              <a:avLst/>
              <a:gdLst>
                <a:gd name="connsiteX0" fmla="*/ 2314575 w 2314575"/>
                <a:gd name="connsiteY0" fmla="*/ 0 h 672717"/>
                <a:gd name="connsiteX1" fmla="*/ 1323975 w 2314575"/>
                <a:gd name="connsiteY1" fmla="*/ 295275 h 672717"/>
                <a:gd name="connsiteX2" fmla="*/ 752475 w 2314575"/>
                <a:gd name="connsiteY2" fmla="*/ 352425 h 672717"/>
                <a:gd name="connsiteX3" fmla="*/ 228600 w 2314575"/>
                <a:gd name="connsiteY3" fmla="*/ 638175 h 672717"/>
                <a:gd name="connsiteX4" fmla="*/ 0 w 2314575"/>
                <a:gd name="connsiteY4" fmla="*/ 657225 h 672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4575" h="672717">
                  <a:moveTo>
                    <a:pt x="2314575" y="0"/>
                  </a:moveTo>
                  <a:cubicBezTo>
                    <a:pt x="1949450" y="118269"/>
                    <a:pt x="1584325" y="236538"/>
                    <a:pt x="1323975" y="295275"/>
                  </a:cubicBezTo>
                  <a:cubicBezTo>
                    <a:pt x="1063625" y="354012"/>
                    <a:pt x="935037" y="295275"/>
                    <a:pt x="752475" y="352425"/>
                  </a:cubicBezTo>
                  <a:cubicBezTo>
                    <a:pt x="569913" y="409575"/>
                    <a:pt x="354012" y="587375"/>
                    <a:pt x="228600" y="638175"/>
                  </a:cubicBezTo>
                  <a:cubicBezTo>
                    <a:pt x="103188" y="688975"/>
                    <a:pt x="51594" y="673100"/>
                    <a:pt x="0" y="6572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22F7D57-3C4B-47BA-A363-AB38BB67FA88}"/>
                </a:ext>
              </a:extLst>
            </p:cNvPr>
            <p:cNvSpPr/>
            <p:nvPr/>
          </p:nvSpPr>
          <p:spPr>
            <a:xfrm>
              <a:off x="5029200" y="5076825"/>
              <a:ext cx="485775" cy="619125"/>
            </a:xfrm>
            <a:custGeom>
              <a:avLst/>
              <a:gdLst>
                <a:gd name="connsiteX0" fmla="*/ 485775 w 485775"/>
                <a:gd name="connsiteY0" fmla="*/ 0 h 619125"/>
                <a:gd name="connsiteX1" fmla="*/ 390525 w 485775"/>
                <a:gd name="connsiteY1" fmla="*/ 381000 h 619125"/>
                <a:gd name="connsiteX2" fmla="*/ 0 w 485775"/>
                <a:gd name="connsiteY2" fmla="*/ 619125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5775" h="619125">
                  <a:moveTo>
                    <a:pt x="485775" y="0"/>
                  </a:moveTo>
                  <a:cubicBezTo>
                    <a:pt x="478631" y="138906"/>
                    <a:pt x="471487" y="277813"/>
                    <a:pt x="390525" y="381000"/>
                  </a:cubicBezTo>
                  <a:cubicBezTo>
                    <a:pt x="309563" y="484187"/>
                    <a:pt x="154781" y="551656"/>
                    <a:pt x="0" y="6191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6015E97-31DD-4A00-9EB3-10C4BFDA4F5D}"/>
                </a:ext>
              </a:extLst>
            </p:cNvPr>
            <p:cNvSpPr/>
            <p:nvPr/>
          </p:nvSpPr>
          <p:spPr>
            <a:xfrm>
              <a:off x="4695825" y="5086350"/>
              <a:ext cx="660478" cy="1057275"/>
            </a:xfrm>
            <a:custGeom>
              <a:avLst/>
              <a:gdLst>
                <a:gd name="connsiteX0" fmla="*/ 0 w 660478"/>
                <a:gd name="connsiteY0" fmla="*/ 0 h 1057275"/>
                <a:gd name="connsiteX1" fmla="*/ 304800 w 660478"/>
                <a:gd name="connsiteY1" fmla="*/ 266700 h 1057275"/>
                <a:gd name="connsiteX2" fmla="*/ 619125 w 660478"/>
                <a:gd name="connsiteY2" fmla="*/ 533400 h 1057275"/>
                <a:gd name="connsiteX3" fmla="*/ 647700 w 660478"/>
                <a:gd name="connsiteY3" fmla="*/ 1057275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478" h="1057275">
                  <a:moveTo>
                    <a:pt x="0" y="0"/>
                  </a:moveTo>
                  <a:lnTo>
                    <a:pt x="304800" y="266700"/>
                  </a:lnTo>
                  <a:cubicBezTo>
                    <a:pt x="407988" y="355600"/>
                    <a:pt x="561975" y="401638"/>
                    <a:pt x="619125" y="533400"/>
                  </a:cubicBezTo>
                  <a:cubicBezTo>
                    <a:pt x="676275" y="665162"/>
                    <a:pt x="661987" y="861218"/>
                    <a:pt x="647700" y="105727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8453A-9AF6-4520-A728-CCF8083D1248}"/>
                </a:ext>
              </a:extLst>
            </p:cNvPr>
            <p:cNvSpPr/>
            <p:nvPr/>
          </p:nvSpPr>
          <p:spPr>
            <a:xfrm>
              <a:off x="6143625" y="5057775"/>
              <a:ext cx="543911" cy="1162050"/>
            </a:xfrm>
            <a:custGeom>
              <a:avLst/>
              <a:gdLst>
                <a:gd name="connsiteX0" fmla="*/ 0 w 543911"/>
                <a:gd name="connsiteY0" fmla="*/ 1162050 h 1162050"/>
                <a:gd name="connsiteX1" fmla="*/ 447675 w 543911"/>
                <a:gd name="connsiteY1" fmla="*/ 628650 h 1162050"/>
                <a:gd name="connsiteX2" fmla="*/ 542925 w 543911"/>
                <a:gd name="connsiteY2" fmla="*/ 180975 h 1162050"/>
                <a:gd name="connsiteX3" fmla="*/ 419100 w 543911"/>
                <a:gd name="connsiteY3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911" h="1162050">
                  <a:moveTo>
                    <a:pt x="0" y="1162050"/>
                  </a:moveTo>
                  <a:cubicBezTo>
                    <a:pt x="178594" y="977106"/>
                    <a:pt x="357188" y="792162"/>
                    <a:pt x="447675" y="628650"/>
                  </a:cubicBezTo>
                  <a:cubicBezTo>
                    <a:pt x="538163" y="465137"/>
                    <a:pt x="547688" y="285750"/>
                    <a:pt x="542925" y="180975"/>
                  </a:cubicBezTo>
                  <a:cubicBezTo>
                    <a:pt x="538162" y="76200"/>
                    <a:pt x="478631" y="38100"/>
                    <a:pt x="4191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1692318-4C42-4E54-93AF-D92BB0C36977}"/>
                </a:ext>
              </a:extLst>
            </p:cNvPr>
            <p:cNvSpPr/>
            <p:nvPr/>
          </p:nvSpPr>
          <p:spPr>
            <a:xfrm>
              <a:off x="4714875" y="5076825"/>
              <a:ext cx="1860878" cy="238604"/>
            </a:xfrm>
            <a:custGeom>
              <a:avLst/>
              <a:gdLst>
                <a:gd name="connsiteX0" fmla="*/ 0 w 1860878"/>
                <a:gd name="connsiteY0" fmla="*/ 9525 h 238604"/>
                <a:gd name="connsiteX1" fmla="*/ 647700 w 1860878"/>
                <a:gd name="connsiteY1" fmla="*/ 209550 h 238604"/>
                <a:gd name="connsiteX2" fmla="*/ 1495425 w 1860878"/>
                <a:gd name="connsiteY2" fmla="*/ 228600 h 238604"/>
                <a:gd name="connsiteX3" fmla="*/ 1828800 w 1860878"/>
                <a:gd name="connsiteY3" fmla="*/ 123825 h 238604"/>
                <a:gd name="connsiteX4" fmla="*/ 1828800 w 1860878"/>
                <a:gd name="connsiteY4" fmla="*/ 0 h 23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0878" h="238604">
                  <a:moveTo>
                    <a:pt x="0" y="9525"/>
                  </a:moveTo>
                  <a:cubicBezTo>
                    <a:pt x="199231" y="91281"/>
                    <a:pt x="398463" y="173038"/>
                    <a:pt x="647700" y="209550"/>
                  </a:cubicBezTo>
                  <a:cubicBezTo>
                    <a:pt x="896937" y="246062"/>
                    <a:pt x="1298575" y="242887"/>
                    <a:pt x="1495425" y="228600"/>
                  </a:cubicBezTo>
                  <a:cubicBezTo>
                    <a:pt x="1692275" y="214313"/>
                    <a:pt x="1773238" y="161925"/>
                    <a:pt x="1828800" y="123825"/>
                  </a:cubicBezTo>
                  <a:cubicBezTo>
                    <a:pt x="1884362" y="85725"/>
                    <a:pt x="1856581" y="42862"/>
                    <a:pt x="18288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D65958C-67F1-41AC-B707-1158B68597C8}"/>
                </a:ext>
              </a:extLst>
            </p:cNvPr>
            <p:cNvSpPr/>
            <p:nvPr/>
          </p:nvSpPr>
          <p:spPr>
            <a:xfrm>
              <a:off x="4695825" y="4006868"/>
              <a:ext cx="3131339" cy="1708132"/>
            </a:xfrm>
            <a:custGeom>
              <a:avLst/>
              <a:gdLst>
                <a:gd name="connsiteX0" fmla="*/ 0 w 3131339"/>
                <a:gd name="connsiteY0" fmla="*/ 397356 h 1711806"/>
                <a:gd name="connsiteX1" fmla="*/ 704850 w 3131339"/>
                <a:gd name="connsiteY1" fmla="*/ 35406 h 1711806"/>
                <a:gd name="connsiteX2" fmla="*/ 2714625 w 3131339"/>
                <a:gd name="connsiteY2" fmla="*/ 44931 h 1711806"/>
                <a:gd name="connsiteX3" fmla="*/ 3124200 w 3131339"/>
                <a:gd name="connsiteY3" fmla="*/ 311631 h 1711806"/>
                <a:gd name="connsiteX4" fmla="*/ 2943225 w 3131339"/>
                <a:gd name="connsiteY4" fmla="*/ 1445106 h 1711806"/>
                <a:gd name="connsiteX5" fmla="*/ 2543175 w 3131339"/>
                <a:gd name="connsiteY5" fmla="*/ 1711806 h 1711806"/>
                <a:gd name="connsiteX6" fmla="*/ 2543175 w 3131339"/>
                <a:gd name="connsiteY6" fmla="*/ 1711806 h 171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1339" h="1711806">
                  <a:moveTo>
                    <a:pt x="0" y="397356"/>
                  </a:moveTo>
                  <a:cubicBezTo>
                    <a:pt x="126206" y="245749"/>
                    <a:pt x="252413" y="94143"/>
                    <a:pt x="704850" y="35406"/>
                  </a:cubicBezTo>
                  <a:cubicBezTo>
                    <a:pt x="1157287" y="-23331"/>
                    <a:pt x="2311400" y="-1106"/>
                    <a:pt x="2714625" y="44931"/>
                  </a:cubicBezTo>
                  <a:cubicBezTo>
                    <a:pt x="3117850" y="90968"/>
                    <a:pt x="3086100" y="78268"/>
                    <a:pt x="3124200" y="311631"/>
                  </a:cubicBezTo>
                  <a:cubicBezTo>
                    <a:pt x="3162300" y="544994"/>
                    <a:pt x="3040062" y="1211744"/>
                    <a:pt x="2943225" y="1445106"/>
                  </a:cubicBezTo>
                  <a:cubicBezTo>
                    <a:pt x="2846388" y="1678468"/>
                    <a:pt x="2543175" y="1711806"/>
                    <a:pt x="2543175" y="1711806"/>
                  </a:cubicBezTo>
                  <a:lnTo>
                    <a:pt x="2543175" y="1711806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2519E70E-818E-4B30-9FFF-F4360A05FBDE}"/>
                </a:ext>
              </a:extLst>
            </p:cNvPr>
            <p:cNvSpPr/>
            <p:nvPr/>
          </p:nvSpPr>
          <p:spPr>
            <a:xfrm>
              <a:off x="4705746" y="4159837"/>
              <a:ext cx="1808663" cy="256109"/>
            </a:xfrm>
            <a:custGeom>
              <a:avLst/>
              <a:gdLst>
                <a:gd name="connsiteX0" fmla="*/ 0 w 1876738"/>
                <a:gd name="connsiteY0" fmla="*/ 295324 h 341669"/>
                <a:gd name="connsiteX1" fmla="*/ 1190625 w 1876738"/>
                <a:gd name="connsiteY1" fmla="*/ 49 h 341669"/>
                <a:gd name="connsiteX2" fmla="*/ 1819275 w 1876738"/>
                <a:gd name="connsiteY2" fmla="*/ 314374 h 341669"/>
                <a:gd name="connsiteX3" fmla="*/ 1809750 w 1876738"/>
                <a:gd name="connsiteY3" fmla="*/ 304849 h 34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738" h="341669">
                  <a:moveTo>
                    <a:pt x="0" y="295324"/>
                  </a:moveTo>
                  <a:cubicBezTo>
                    <a:pt x="443706" y="146099"/>
                    <a:pt x="887413" y="-3126"/>
                    <a:pt x="1190625" y="49"/>
                  </a:cubicBezTo>
                  <a:cubicBezTo>
                    <a:pt x="1493837" y="3224"/>
                    <a:pt x="1716088" y="263574"/>
                    <a:pt x="1819275" y="314374"/>
                  </a:cubicBezTo>
                  <a:cubicBezTo>
                    <a:pt x="1922462" y="365174"/>
                    <a:pt x="1866106" y="335011"/>
                    <a:pt x="1809750" y="304849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D40F842-4F97-4E5D-837F-4D828D502AEA}"/>
                </a:ext>
              </a:extLst>
            </p:cNvPr>
            <p:cNvCxnSpPr/>
            <p:nvPr/>
          </p:nvCxnSpPr>
          <p:spPr>
            <a:xfrm flipV="1">
              <a:off x="6093294" y="564574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369E82A-568C-4FF7-B21E-91B7279009A6}"/>
                </a:ext>
              </a:extLst>
            </p:cNvPr>
            <p:cNvSpPr txBox="1"/>
            <p:nvPr/>
          </p:nvSpPr>
          <p:spPr>
            <a:xfrm>
              <a:off x="621652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DB5F725-25F4-4A70-A3FC-BF516143FAB0}"/>
                </a:ext>
              </a:extLst>
            </p:cNvPr>
            <p:cNvSpPr txBox="1"/>
            <p:nvPr/>
          </p:nvSpPr>
          <p:spPr>
            <a:xfrm>
              <a:off x="6326889" y="4066977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21CE813-F61E-4314-BDF2-C3CECADA7B46}"/>
                </a:ext>
              </a:extLst>
            </p:cNvPr>
            <p:cNvCxnSpPr/>
            <p:nvPr/>
          </p:nvCxnSpPr>
          <p:spPr>
            <a:xfrm>
              <a:off x="4705747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432BEF4-215D-4818-AA0E-3A38652E1CF8}"/>
                </a:ext>
              </a:extLst>
            </p:cNvPr>
            <p:cNvCxnSpPr/>
            <p:nvPr/>
          </p:nvCxnSpPr>
          <p:spPr>
            <a:xfrm>
              <a:off x="4705747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6C9144E-1913-47D3-9489-1DE3D91CABFB}"/>
                </a:ext>
              </a:extLst>
            </p:cNvPr>
            <p:cNvCxnSpPr/>
            <p:nvPr/>
          </p:nvCxnSpPr>
          <p:spPr>
            <a:xfrm flipV="1">
              <a:off x="4705747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39D489D-C1AE-4CE9-BDE8-B82E21CCCC72}"/>
                </a:ext>
              </a:extLst>
            </p:cNvPr>
            <p:cNvCxnSpPr/>
            <p:nvPr/>
          </p:nvCxnSpPr>
          <p:spPr>
            <a:xfrm flipV="1">
              <a:off x="5496322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AC1C224-5630-42C4-9367-759A3777EDE8}"/>
                </a:ext>
              </a:extLst>
            </p:cNvPr>
            <p:cNvCxnSpPr/>
            <p:nvPr/>
          </p:nvCxnSpPr>
          <p:spPr>
            <a:xfrm flipH="1">
              <a:off x="4705747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3CE4C7C-2730-4930-9DF0-3BE52D049E0F}"/>
                </a:ext>
              </a:extLst>
            </p:cNvPr>
            <p:cNvCxnSpPr/>
            <p:nvPr/>
          </p:nvCxnSpPr>
          <p:spPr>
            <a:xfrm>
              <a:off x="4705746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76FE7E6-7589-4F6F-8F38-BB3B6C0D59B3}"/>
                </a:ext>
              </a:extLst>
            </p:cNvPr>
            <p:cNvSpPr/>
            <p:nvPr/>
          </p:nvSpPr>
          <p:spPr>
            <a:xfrm>
              <a:off x="5444425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B91D5F8-D098-4C2F-A68F-C5C11B044CD3}"/>
                </a:ext>
              </a:extLst>
            </p:cNvPr>
            <p:cNvSpPr/>
            <p:nvPr/>
          </p:nvSpPr>
          <p:spPr>
            <a:xfrm>
              <a:off x="5444910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32F3E9D8-9CA2-417D-B4F3-AD05F3B34B58}"/>
                </a:ext>
              </a:extLst>
            </p:cNvPr>
            <p:cNvSpPr/>
            <p:nvPr/>
          </p:nvSpPr>
          <p:spPr>
            <a:xfrm>
              <a:off x="4642859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11F693B-73B9-4F53-9A26-A5179C74DDB0}"/>
                </a:ext>
              </a:extLst>
            </p:cNvPr>
            <p:cNvSpPr/>
            <p:nvPr/>
          </p:nvSpPr>
          <p:spPr>
            <a:xfrm>
              <a:off x="4642364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FFF419FA-DDA5-45C0-A0B7-A3ED6FD76020}"/>
                    </a:ext>
                  </a:extLst>
                </p:cNvPr>
                <p:cNvSpPr txBox="1"/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FFF419FA-DDA5-45C0-A0B7-A3ED6FD760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4074377"/>
                  <a:ext cx="345607" cy="307777"/>
                </a:xfrm>
                <a:prstGeom prst="rect">
                  <a:avLst/>
                </a:prstGeom>
                <a:blipFill>
                  <a:blip r:embed="rId5"/>
                  <a:stretch>
                    <a:fillRect b="-156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81CF8D2-5D1A-4178-B2FA-713406965A72}"/>
                    </a:ext>
                  </a:extLst>
                </p:cNvPr>
                <p:cNvSpPr txBox="1"/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81CF8D2-5D1A-4178-B2FA-713406965A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550" y="5006671"/>
                  <a:ext cx="345607" cy="307777"/>
                </a:xfrm>
                <a:prstGeom prst="rect">
                  <a:avLst/>
                </a:prstGeom>
                <a:blipFill>
                  <a:blip r:embed="rId6"/>
                  <a:stretch>
                    <a:fillRect b="-156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7B79FE5-4563-4224-B7E1-C3E459A02956}"/>
                </a:ext>
              </a:extLst>
            </p:cNvPr>
            <p:cNvSpPr txBox="1"/>
            <p:nvPr/>
          </p:nvSpPr>
          <p:spPr>
            <a:xfrm>
              <a:off x="5485319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66A7FAF-9C34-4490-BFDB-19F4C4B150AF}"/>
                </a:ext>
              </a:extLst>
            </p:cNvPr>
            <p:cNvSpPr txBox="1"/>
            <p:nvPr/>
          </p:nvSpPr>
          <p:spPr>
            <a:xfrm>
              <a:off x="5466557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sz="1400" dirty="0"/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BA4E6AA-10C7-4381-B11D-B7CE34C7593B}"/>
                </a:ext>
              </a:extLst>
            </p:cNvPr>
            <p:cNvCxnSpPr/>
            <p:nvPr/>
          </p:nvCxnSpPr>
          <p:spPr>
            <a:xfrm>
              <a:off x="6531444" y="4417426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C6E33CEA-B1C8-4FC5-9675-4AF3F37E4220}"/>
                </a:ext>
              </a:extLst>
            </p:cNvPr>
            <p:cNvCxnSpPr/>
            <p:nvPr/>
          </p:nvCxnSpPr>
          <p:spPr>
            <a:xfrm>
              <a:off x="6531444" y="5036551"/>
              <a:ext cx="8001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8C185069-E76F-4EEC-9D9C-2CA04574DD80}"/>
                </a:ext>
              </a:extLst>
            </p:cNvPr>
            <p:cNvCxnSpPr/>
            <p:nvPr/>
          </p:nvCxnSpPr>
          <p:spPr>
            <a:xfrm flipV="1">
              <a:off x="6531444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0C21D689-8924-4880-BA78-DA1A86941F1F}"/>
                </a:ext>
              </a:extLst>
            </p:cNvPr>
            <p:cNvCxnSpPr/>
            <p:nvPr/>
          </p:nvCxnSpPr>
          <p:spPr>
            <a:xfrm flipV="1">
              <a:off x="7322019" y="4417426"/>
              <a:ext cx="0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94C6362F-F71F-454B-9FD2-A39052A73C78}"/>
                </a:ext>
              </a:extLst>
            </p:cNvPr>
            <p:cNvCxnSpPr/>
            <p:nvPr/>
          </p:nvCxnSpPr>
          <p:spPr>
            <a:xfrm flipH="1">
              <a:off x="6531444" y="4417426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B27CE110-752F-4FA9-A2D2-6BB27F3363ED}"/>
                </a:ext>
              </a:extLst>
            </p:cNvPr>
            <p:cNvCxnSpPr/>
            <p:nvPr/>
          </p:nvCxnSpPr>
          <p:spPr>
            <a:xfrm>
              <a:off x="6531443" y="4417425"/>
              <a:ext cx="790575" cy="6191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2CE73F22-AE99-4532-A618-8D71407AE126}"/>
                </a:ext>
              </a:extLst>
            </p:cNvPr>
            <p:cNvSpPr/>
            <p:nvPr/>
          </p:nvSpPr>
          <p:spPr>
            <a:xfrm>
              <a:off x="7270122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2EEFFF0-089D-4C8B-86DF-344A66E6F6E5}"/>
                </a:ext>
              </a:extLst>
            </p:cNvPr>
            <p:cNvSpPr/>
            <p:nvPr/>
          </p:nvSpPr>
          <p:spPr>
            <a:xfrm>
              <a:off x="7270607" y="4973224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D3F943E-8904-49C5-9C0E-4C565A38A0A7}"/>
                </a:ext>
              </a:extLst>
            </p:cNvPr>
            <p:cNvSpPr/>
            <p:nvPr/>
          </p:nvSpPr>
          <p:spPr>
            <a:xfrm>
              <a:off x="6468556" y="498274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59C608E2-7A2F-4CE9-A68D-303F121EBE66}"/>
                </a:ext>
              </a:extLst>
            </p:cNvPr>
            <p:cNvSpPr/>
            <p:nvPr/>
          </p:nvSpPr>
          <p:spPr>
            <a:xfrm>
              <a:off x="6468061" y="436812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EB77B76-F7E7-4F94-89D5-ECF14824DE41}"/>
                </a:ext>
              </a:extLst>
            </p:cNvPr>
            <p:cNvSpPr txBox="1"/>
            <p:nvPr/>
          </p:nvSpPr>
          <p:spPr>
            <a:xfrm>
              <a:off x="7311016" y="4961078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</a:t>
              </a:r>
              <a:endParaRPr lang="en-US" sz="1400" dirty="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05C01EB-483C-45A8-96D9-17D72D87599F}"/>
                </a:ext>
              </a:extLst>
            </p:cNvPr>
            <p:cNvSpPr txBox="1"/>
            <p:nvPr/>
          </p:nvSpPr>
          <p:spPr>
            <a:xfrm>
              <a:off x="7292254" y="409471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F331860E-541E-4324-A57E-C0AAFE50B355}"/>
                </a:ext>
              </a:extLst>
            </p:cNvPr>
            <p:cNvSpPr/>
            <p:nvPr/>
          </p:nvSpPr>
          <p:spPr>
            <a:xfrm>
              <a:off x="6041397" y="617143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66FFE341-BFDA-471A-8B3E-796BED92071E}"/>
                </a:ext>
              </a:extLst>
            </p:cNvPr>
            <p:cNvSpPr/>
            <p:nvPr/>
          </p:nvSpPr>
          <p:spPr>
            <a:xfrm>
              <a:off x="6041396" y="56119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890B43D9-4486-4AC6-8118-2797569E5CD8}"/>
                    </a:ext>
                  </a:extLst>
                </p:cNvPr>
                <p:cNvSpPr txBox="1"/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890B43D9-4486-4AC6-8118-2797569E5C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6074" y="6264871"/>
                  <a:ext cx="345607" cy="307777"/>
                </a:xfrm>
                <a:prstGeom prst="rect">
                  <a:avLst/>
                </a:prstGeom>
                <a:blipFill>
                  <a:blip r:embed="rId7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72BF5CF-9316-4352-9AD8-C8CDA79BCEFF}"/>
                </a:ext>
              </a:extLst>
            </p:cNvPr>
            <p:cNvSpPr txBox="1"/>
            <p:nvPr/>
          </p:nvSpPr>
          <p:spPr>
            <a:xfrm>
              <a:off x="5956813" y="5321091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3</a:t>
              </a:r>
              <a:endParaRPr lang="en-US" sz="1400" dirty="0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99975EE-A4BA-408C-810E-CD449DAA354C}"/>
                </a:ext>
              </a:extLst>
            </p:cNvPr>
            <p:cNvSpPr txBox="1"/>
            <p:nvPr/>
          </p:nvSpPr>
          <p:spPr>
            <a:xfrm>
              <a:off x="7049787" y="536165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6060A5F4-2CFB-4B80-BFA6-BC79F98C0C60}"/>
                    </a:ext>
                  </a:extLst>
                </p:cNvPr>
                <p:cNvSpPr txBox="1"/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6060A5F4-2CFB-4B80-BFA6-BC79F98C0C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1995" y="6171431"/>
                  <a:ext cx="345607" cy="307777"/>
                </a:xfrm>
                <a:prstGeom prst="rect">
                  <a:avLst/>
                </a:prstGeom>
                <a:blipFill>
                  <a:blip r:embed="rId8"/>
                  <a:stretch>
                    <a:fillRect b="-156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3E67CE5D-648A-4AF7-82DD-83BAD601FA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4864" y="5714233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839998D3-D328-49A1-B315-721A4015324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58162" y="5714231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AB6E9C3-3913-4D11-8293-C80A2A5A4341}"/>
                </a:ext>
              </a:extLst>
            </p:cNvPr>
            <p:cNvCxnSpPr>
              <a:cxnSpLocks/>
            </p:cNvCxnSpPr>
            <p:nvPr/>
          </p:nvCxnSpPr>
          <p:spPr>
            <a:xfrm>
              <a:off x="4614864" y="6203669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17B272E2-0CAE-4AF5-B759-C0734FD53972}"/>
                </a:ext>
              </a:extLst>
            </p:cNvPr>
            <p:cNvSpPr/>
            <p:nvPr/>
          </p:nvSpPr>
          <p:spPr>
            <a:xfrm>
              <a:off x="4906265" y="5669436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4A30FD6F-4B80-4937-B307-EB8A4D411A60}"/>
                </a:ext>
              </a:extLst>
            </p:cNvPr>
            <p:cNvSpPr/>
            <p:nvPr/>
          </p:nvSpPr>
          <p:spPr>
            <a:xfrm>
              <a:off x="4562054" y="6154369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8D2FDCF8-278E-4486-B0E1-AF18F60525C8}"/>
                </a:ext>
              </a:extLst>
            </p:cNvPr>
            <p:cNvSpPr/>
            <p:nvPr/>
          </p:nvSpPr>
          <p:spPr>
            <a:xfrm>
              <a:off x="5258293" y="6143491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0CAB2CA1-92A1-469A-A471-571D64913F70}"/>
                    </a:ext>
                  </a:extLst>
                </p:cNvPr>
                <p:cNvSpPr txBox="1"/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0CAB2CA1-92A1-469A-A471-571D64913F7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8389" y="5356691"/>
                  <a:ext cx="345607" cy="307777"/>
                </a:xfrm>
                <a:prstGeom prst="rect">
                  <a:avLst/>
                </a:prstGeom>
                <a:blipFill>
                  <a:blip r:embed="rId9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72CD8CB-5B0C-40B5-832A-41A85F226E27}"/>
                </a:ext>
              </a:extLst>
            </p:cNvPr>
            <p:cNvSpPr txBox="1"/>
            <p:nvPr/>
          </p:nvSpPr>
          <p:spPr>
            <a:xfrm>
              <a:off x="5323255" y="6099079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90C42355-3574-4770-BAF2-6B5AAE919268}"/>
                    </a:ext>
                  </a:extLst>
                </p:cNvPr>
                <p:cNvSpPr txBox="1"/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1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1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a14:m>
                  <a:r>
                    <a:rPr lang="en-US" sz="1400" kern="0" baseline="-25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90C42355-3574-4770-BAF2-6B5AAE91926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7489" y="6171430"/>
                  <a:ext cx="345607" cy="307777"/>
                </a:xfrm>
                <a:prstGeom prst="rect">
                  <a:avLst/>
                </a:prstGeom>
                <a:blipFill>
                  <a:blip r:embed="rId10"/>
                  <a:stretch>
                    <a:fillRect b="-156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CF478D1D-9343-4062-B9DB-92325A54C5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42826" y="5710592"/>
              <a:ext cx="343298" cy="4894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C37210EF-A484-4792-98B5-089C0B924B4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86124" y="5710590"/>
              <a:ext cx="352028" cy="48943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473D2D1A-B3F7-4502-BFA2-F8AADABE6C3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826" y="6200028"/>
              <a:ext cx="69532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A5731975-E1BF-4575-AA7C-A1619FCC04AC}"/>
                </a:ext>
              </a:extLst>
            </p:cNvPr>
            <p:cNvSpPr/>
            <p:nvPr/>
          </p:nvSpPr>
          <p:spPr>
            <a:xfrm>
              <a:off x="7134227" y="5665795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19025A5A-DD6F-4DC8-A8DD-84127DE59645}"/>
                </a:ext>
              </a:extLst>
            </p:cNvPr>
            <p:cNvSpPr/>
            <p:nvPr/>
          </p:nvSpPr>
          <p:spPr>
            <a:xfrm>
              <a:off x="6790016" y="6150728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D852DE9F-8F39-4855-8B67-C9A1586E0519}"/>
                </a:ext>
              </a:extLst>
            </p:cNvPr>
            <p:cNvSpPr/>
            <p:nvPr/>
          </p:nvSpPr>
          <p:spPr>
            <a:xfrm>
              <a:off x="7486255" y="6139850"/>
              <a:ext cx="103793" cy="985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353FCB1-1771-460E-AD7D-BD5B8802CC7D}"/>
                </a:ext>
              </a:extLst>
            </p:cNvPr>
            <p:cNvSpPr txBox="1"/>
            <p:nvPr/>
          </p:nvSpPr>
          <p:spPr>
            <a:xfrm>
              <a:off x="6557683" y="6120336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kern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kern="0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</a:t>
              </a:r>
              <a:endParaRPr lang="en-US" sz="1400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AD75B7-D87B-4248-A4B6-343AB4CA07E4}"/>
                </a:ext>
              </a:extLst>
            </p:cNvPr>
            <p:cNvSpPr/>
            <p:nvPr/>
          </p:nvSpPr>
          <p:spPr>
            <a:xfrm>
              <a:off x="4238627" y="4006867"/>
              <a:ext cx="1228723" cy="2174858"/>
            </a:xfrm>
            <a:custGeom>
              <a:avLst/>
              <a:gdLst>
                <a:gd name="connsiteX0" fmla="*/ 1181662 w 1181662"/>
                <a:gd name="connsiteY0" fmla="*/ 406694 h 2216444"/>
                <a:gd name="connsiteX1" fmla="*/ 648262 w 1181662"/>
                <a:gd name="connsiteY1" fmla="*/ 82844 h 2216444"/>
                <a:gd name="connsiteX2" fmla="*/ 76762 w 1181662"/>
                <a:gd name="connsiteY2" fmla="*/ 159044 h 2216444"/>
                <a:gd name="connsiteX3" fmla="*/ 29137 w 1181662"/>
                <a:gd name="connsiteY3" fmla="*/ 1740194 h 2216444"/>
                <a:gd name="connsiteX4" fmla="*/ 295837 w 1181662"/>
                <a:gd name="connsiteY4" fmla="*/ 2216444 h 2216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1662" h="2216444">
                  <a:moveTo>
                    <a:pt x="1181662" y="406694"/>
                  </a:moveTo>
                  <a:cubicBezTo>
                    <a:pt x="1007037" y="265406"/>
                    <a:pt x="832412" y="124119"/>
                    <a:pt x="648262" y="82844"/>
                  </a:cubicBezTo>
                  <a:cubicBezTo>
                    <a:pt x="464112" y="41569"/>
                    <a:pt x="179949" y="-117181"/>
                    <a:pt x="76762" y="159044"/>
                  </a:cubicBezTo>
                  <a:cubicBezTo>
                    <a:pt x="-26425" y="435269"/>
                    <a:pt x="-7375" y="1397294"/>
                    <a:pt x="29137" y="1740194"/>
                  </a:cubicBezTo>
                  <a:cubicBezTo>
                    <a:pt x="65649" y="2083094"/>
                    <a:pt x="180743" y="2149769"/>
                    <a:pt x="295837" y="2216444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13A616C4-DCC3-461B-BE8D-E434CB9BFAC8}"/>
                </a:ext>
              </a:extLst>
            </p:cNvPr>
            <p:cNvSpPr/>
            <p:nvPr/>
          </p:nvSpPr>
          <p:spPr>
            <a:xfrm>
              <a:off x="6143625" y="5705475"/>
              <a:ext cx="1390650" cy="783527"/>
            </a:xfrm>
            <a:custGeom>
              <a:avLst/>
              <a:gdLst>
                <a:gd name="connsiteX0" fmla="*/ 0 w 1390650"/>
                <a:gd name="connsiteY0" fmla="*/ 0 h 783527"/>
                <a:gd name="connsiteX1" fmla="*/ 276225 w 1390650"/>
                <a:gd name="connsiteY1" fmla="*/ 466725 h 783527"/>
                <a:gd name="connsiteX2" fmla="*/ 466725 w 1390650"/>
                <a:gd name="connsiteY2" fmla="*/ 771525 h 783527"/>
                <a:gd name="connsiteX3" fmla="*/ 1228725 w 1390650"/>
                <a:gd name="connsiteY3" fmla="*/ 704850 h 783527"/>
                <a:gd name="connsiteX4" fmla="*/ 1390650 w 1390650"/>
                <a:gd name="connsiteY4" fmla="*/ 542925 h 78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650" h="783527">
                  <a:moveTo>
                    <a:pt x="0" y="0"/>
                  </a:moveTo>
                  <a:cubicBezTo>
                    <a:pt x="99219" y="169069"/>
                    <a:pt x="198438" y="338138"/>
                    <a:pt x="276225" y="466725"/>
                  </a:cubicBezTo>
                  <a:cubicBezTo>
                    <a:pt x="354013" y="595313"/>
                    <a:pt x="307975" y="731838"/>
                    <a:pt x="466725" y="771525"/>
                  </a:cubicBezTo>
                  <a:cubicBezTo>
                    <a:pt x="625475" y="811212"/>
                    <a:pt x="1074738" y="742950"/>
                    <a:pt x="1228725" y="704850"/>
                  </a:cubicBezTo>
                  <a:cubicBezTo>
                    <a:pt x="1382713" y="666750"/>
                    <a:pt x="1386681" y="604837"/>
                    <a:pt x="1390650" y="5429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28EA1F77-7EB6-4ECE-B1B7-99B3746F382F}"/>
              </a:ext>
            </a:extLst>
          </p:cNvPr>
          <p:cNvSpPr txBox="1">
            <a:spLocks/>
          </p:cNvSpPr>
          <p:nvPr/>
        </p:nvSpPr>
        <p:spPr bwMode="auto">
          <a:xfrm>
            <a:off x="7782504" y="4692841"/>
            <a:ext cx="951806" cy="4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/>
              <a:t>k = 5</a:t>
            </a:r>
            <a:endParaRPr lang="en-US" sz="2000" dirty="0"/>
          </a:p>
          <a:p>
            <a:pPr marL="0" indent="0">
              <a:buFontTx/>
              <a:buNone/>
            </a:pPr>
            <a:endParaRPr lang="en-US" sz="2000" kern="0" dirty="0"/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1CA67195-D048-4CA0-AAF3-9EE8451F1D9A}"/>
              </a:ext>
            </a:extLst>
          </p:cNvPr>
          <p:cNvSpPr txBox="1">
            <a:spLocks/>
          </p:cNvSpPr>
          <p:nvPr/>
        </p:nvSpPr>
        <p:spPr bwMode="auto">
          <a:xfrm>
            <a:off x="5295396" y="6529488"/>
            <a:ext cx="951806" cy="4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Graph G</a:t>
            </a:r>
            <a:endParaRPr lang="en-US" sz="1600" dirty="0"/>
          </a:p>
          <a:p>
            <a:pPr marL="0" indent="0">
              <a:buFontTx/>
              <a:buNone/>
            </a:pPr>
            <a:endParaRPr lang="en-US" sz="1600" kern="0" dirty="0"/>
          </a:p>
        </p:txBody>
      </p:sp>
      <p:sp>
        <p:nvSpPr>
          <p:cNvPr id="110" name="Arrow: Right 109">
            <a:extLst>
              <a:ext uri="{FF2B5EF4-FFF2-40B4-BE49-F238E27FC236}">
                <a16:creationId xmlns:a16="http://schemas.microsoft.com/office/drawing/2014/main" id="{C276F837-F2F9-4599-8FAC-BFC99862A199}"/>
              </a:ext>
            </a:extLst>
          </p:cNvPr>
          <p:cNvSpPr/>
          <p:nvPr/>
        </p:nvSpPr>
        <p:spPr>
          <a:xfrm>
            <a:off x="3031406" y="4452788"/>
            <a:ext cx="487821" cy="4119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9E412EB9-49FC-4118-A7C4-1A1AAB480758}"/>
                  </a:ext>
                </a:extLst>
              </p:cNvPr>
              <p:cNvSpPr/>
              <p:nvPr/>
            </p:nvSpPr>
            <p:spPr>
              <a:xfrm>
                <a:off x="320275" y="5513408"/>
                <a:ext cx="3291871" cy="1020901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Example:</a:t>
                </a:r>
                <a:r>
                  <a:rPr lang="en-US" kern="0" dirty="0">
                    <a:solidFill>
                      <a:schemeClr val="tx1"/>
                    </a:solidFill>
                  </a:rPr>
                  <a:t> SAT</a:t>
                </a:r>
                <a:r>
                  <a:rPr lang="en-US" kern="0" baseline="-25000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kern="0" dirty="0">
                    <a:solidFill>
                      <a:schemeClr val="tx1"/>
                    </a:solidFill>
                  </a:rPr>
                  <a:t> IS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9E412EB9-49FC-4118-A7C4-1A1AAB4807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275" y="5513408"/>
                <a:ext cx="3291871" cy="1020901"/>
              </a:xfrm>
              <a:prstGeom prst="rect">
                <a:avLst/>
              </a:prstGeom>
              <a:blipFill>
                <a:blip r:embed="rId11"/>
                <a:stretch>
                  <a:fillRect l="-25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" name="TextBox 111">
            <a:extLst>
              <a:ext uri="{FF2B5EF4-FFF2-40B4-BE49-F238E27FC236}">
                <a16:creationId xmlns:a16="http://schemas.microsoft.com/office/drawing/2014/main" id="{BB818DD0-38B8-4707-9E39-15F29A1DB306}"/>
              </a:ext>
            </a:extLst>
          </p:cNvPr>
          <p:cNvSpPr txBox="1"/>
          <p:nvPr/>
        </p:nvSpPr>
        <p:spPr>
          <a:xfrm>
            <a:off x="1426089" y="3178583"/>
            <a:ext cx="700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SAT</a:t>
            </a:r>
            <a:endParaRPr lang="en-US" baseline="-25000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EE726A0-105D-4D22-8C90-77BC7D3B428A}"/>
              </a:ext>
            </a:extLst>
          </p:cNvPr>
          <p:cNvSpPr txBox="1"/>
          <p:nvPr/>
        </p:nvSpPr>
        <p:spPr>
          <a:xfrm>
            <a:off x="5858667" y="3173272"/>
            <a:ext cx="471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IS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731686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>
            <a:extLst>
              <a:ext uri="{FF2B5EF4-FFF2-40B4-BE49-F238E27FC236}">
                <a16:creationId xmlns:a16="http://schemas.microsoft.com/office/drawing/2014/main" id="{4636F8D6-DC78-4526-B5FC-0B53DED4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Polynomial-time Reduction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30B226E6-069A-425E-8E6B-6538C82372C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1400" kern="0" dirty="0"/>
                  <a:t> A decision problem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</a:t>
                </a:r>
                <a:r>
                  <a:rPr lang="en-US" sz="1400" kern="0" dirty="0">
                    <a:solidFill>
                      <a:srgbClr val="33CC33"/>
                    </a:solidFill>
                  </a:rPr>
                  <a:t>polynomial-time reducible to </a:t>
                </a:r>
                <a:r>
                  <a:rPr lang="en-US" sz="1400" kern="0" dirty="0"/>
                  <a:t>a decision problem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(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1400" kern="0" dirty="0"/>
                  <a:t>) if there is a (det.) poly-time algorithm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1400" kern="0" dirty="0"/>
                  <a:t> that on an instance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produces an instance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such that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if and only if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. </a:t>
                </a: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30B226E6-069A-425E-8E6B-6538C8237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blipFill>
                <a:blip r:embed="rId3"/>
                <a:stretch>
                  <a:fillRect l="-230" t="-719" r="-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7135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>
            <a:extLst>
              <a:ext uri="{FF2B5EF4-FFF2-40B4-BE49-F238E27FC236}">
                <a16:creationId xmlns:a16="http://schemas.microsoft.com/office/drawing/2014/main" id="{4636F8D6-DC78-4526-B5FC-0B53DED4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Polynomial-time Reduction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EE54476-C9B3-4E3D-9FBF-EFC831537701}"/>
              </a:ext>
            </a:extLst>
          </p:cNvPr>
          <p:cNvSpPr txBox="1"/>
          <p:nvPr/>
        </p:nvSpPr>
        <p:spPr>
          <a:xfrm>
            <a:off x="726281" y="1895475"/>
            <a:ext cx="1682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33CC33"/>
                </a:solidFill>
              </a:rPr>
              <a:t>Simple Facts:</a:t>
            </a:r>
            <a:endParaRPr lang="en-US" sz="2000" baseline="-25000" dirty="0">
              <a:solidFill>
                <a:srgbClr val="33CC3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/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Suppose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sz="2000" dirty="0"/>
                  <a:t>and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 is in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dirty="0"/>
                  <a:t>, then so is Q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. </a:t>
                </a:r>
                <a:endParaRPr lang="en-US" sz="2000" baseline="-25000" dirty="0"/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blipFill>
                <a:blip r:embed="rId3"/>
                <a:stretch>
                  <a:fillRect l="-924" t="-4348" r="-103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7E94DC58-6781-4293-9809-FBF136686BA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1400" kern="0" dirty="0"/>
                  <a:t> A decision problem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</a:t>
                </a:r>
                <a:r>
                  <a:rPr lang="en-US" sz="1400" kern="0" dirty="0">
                    <a:solidFill>
                      <a:srgbClr val="33CC33"/>
                    </a:solidFill>
                  </a:rPr>
                  <a:t>polynomial-time reducible to </a:t>
                </a:r>
                <a:r>
                  <a:rPr lang="en-US" sz="1400" kern="0" dirty="0"/>
                  <a:t>a decision problem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(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1400" kern="0" dirty="0"/>
                  <a:t>) if there is a (det.) poly-time algorithm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1400" kern="0" dirty="0"/>
                  <a:t> that on an instance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produces an instance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such that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if and only if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. 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7E94DC58-6781-4293-9809-FBF136686B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blipFill>
                <a:blip r:embed="rId4"/>
                <a:stretch>
                  <a:fillRect l="-230" t="-719" r="-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26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>
            <a:extLst>
              <a:ext uri="{FF2B5EF4-FFF2-40B4-BE49-F238E27FC236}">
                <a16:creationId xmlns:a16="http://schemas.microsoft.com/office/drawing/2014/main" id="{4636F8D6-DC78-4526-B5FC-0B53DED4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Polynomial-time Reduction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EE54476-C9B3-4E3D-9FBF-EFC831537701}"/>
              </a:ext>
            </a:extLst>
          </p:cNvPr>
          <p:cNvSpPr txBox="1"/>
          <p:nvPr/>
        </p:nvSpPr>
        <p:spPr>
          <a:xfrm>
            <a:off x="726281" y="1895475"/>
            <a:ext cx="1682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33CC33"/>
                </a:solidFill>
              </a:rPr>
              <a:t>Simple Facts:</a:t>
            </a:r>
            <a:endParaRPr lang="en-US" sz="2000" baseline="-25000" dirty="0">
              <a:solidFill>
                <a:srgbClr val="33CC3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/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Suppose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sz="2000" dirty="0"/>
                  <a:t>and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 is in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dirty="0"/>
                  <a:t>, then so is Q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. </a:t>
                </a:r>
                <a:endParaRPr lang="en-US" sz="2000" baseline="-25000" dirty="0"/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blipFill>
                <a:blip r:embed="rId3"/>
                <a:stretch>
                  <a:fillRect l="-924" t="-4348" r="-103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800AAA76-E173-4BDA-A3ED-27CC5C7473B3}"/>
                  </a:ext>
                </a:extLst>
              </p:cNvPr>
              <p:cNvSpPr txBox="1"/>
              <p:nvPr/>
            </p:nvSpPr>
            <p:spPr>
              <a:xfrm>
                <a:off x="726282" y="2807406"/>
                <a:ext cx="7770018" cy="726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Proof. </a:t>
                </a:r>
                <a:r>
                  <a:rPr lang="en-US" sz="2000" dirty="0"/>
                  <a:t>Since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sz="2000" dirty="0"/>
                  <a:t>, there is a p-time algorithm R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 reducing Q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 to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. Since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 is in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dirty="0"/>
                  <a:t>, there is a p-time algorithm R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 solving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. </a:t>
                </a:r>
                <a:endParaRPr lang="en-US" sz="2000" baseline="-25000" dirty="0"/>
              </a:p>
            </p:txBody>
          </p:sp>
        </mc:Choice>
        <mc:Fallback xmlns="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800AAA76-E173-4BDA-A3ED-27CC5C7473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2" y="2807406"/>
                <a:ext cx="7770018" cy="726289"/>
              </a:xfrm>
              <a:prstGeom prst="rect">
                <a:avLst/>
              </a:prstGeom>
              <a:blipFill>
                <a:blip r:embed="rId4"/>
                <a:stretch>
                  <a:fillRect l="-784" t="-3361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EEB85B1B-0DD9-4263-B947-96DDB4EC231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1400" kern="0" dirty="0"/>
                  <a:t> A decision problem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</a:t>
                </a:r>
                <a:r>
                  <a:rPr lang="en-US" sz="1400" kern="0" dirty="0">
                    <a:solidFill>
                      <a:srgbClr val="33CC33"/>
                    </a:solidFill>
                  </a:rPr>
                  <a:t>polynomial-time reducible to </a:t>
                </a:r>
                <a:r>
                  <a:rPr lang="en-US" sz="1400" kern="0" dirty="0"/>
                  <a:t>a decision problem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(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1400" kern="0" dirty="0"/>
                  <a:t>) if there is a (det.) poly-time algorithm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1400" kern="0" dirty="0"/>
                  <a:t> that on an instance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produces an instance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such that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if and only if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. </a:t>
                </a: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EEB85B1B-0DD9-4263-B947-96DDB4EC23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blipFill>
                <a:blip r:embed="rId5"/>
                <a:stretch>
                  <a:fillRect l="-230" t="-719" r="-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153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>
            <a:extLst>
              <a:ext uri="{FF2B5EF4-FFF2-40B4-BE49-F238E27FC236}">
                <a16:creationId xmlns:a16="http://schemas.microsoft.com/office/drawing/2014/main" id="{4636F8D6-DC78-4526-B5FC-0B53DED4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Polynomial-time Reduction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EE54476-C9B3-4E3D-9FBF-EFC831537701}"/>
              </a:ext>
            </a:extLst>
          </p:cNvPr>
          <p:cNvSpPr txBox="1"/>
          <p:nvPr/>
        </p:nvSpPr>
        <p:spPr>
          <a:xfrm>
            <a:off x="726281" y="1895475"/>
            <a:ext cx="1682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33CC33"/>
                </a:solidFill>
              </a:rPr>
              <a:t>Simple Facts:</a:t>
            </a:r>
            <a:endParaRPr lang="en-US" sz="2000" baseline="-25000" dirty="0">
              <a:solidFill>
                <a:srgbClr val="33CC3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/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Suppose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sz="2000" dirty="0"/>
                  <a:t>and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 is in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dirty="0"/>
                  <a:t>, then so is Q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. </a:t>
                </a:r>
                <a:endParaRPr lang="en-US" sz="2000" baseline="-25000" dirty="0"/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blipFill>
                <a:blip r:embed="rId3"/>
                <a:stretch>
                  <a:fillRect l="-924" t="-4348" r="-103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800AAA76-E173-4BDA-A3ED-27CC5C7473B3}"/>
                  </a:ext>
                </a:extLst>
              </p:cNvPr>
              <p:cNvSpPr txBox="1"/>
              <p:nvPr/>
            </p:nvSpPr>
            <p:spPr>
              <a:xfrm>
                <a:off x="726282" y="2807406"/>
                <a:ext cx="7770018" cy="726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Proof. </a:t>
                </a:r>
                <a:r>
                  <a:rPr lang="en-US" sz="2000" dirty="0"/>
                  <a:t>Since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sz="2000" dirty="0"/>
                  <a:t>, there is a p-time algorithm R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 reducing Q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 to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. Since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 is in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dirty="0"/>
                  <a:t>, there is a p-time algorithm R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 solving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. </a:t>
                </a:r>
                <a:endParaRPr lang="en-US" sz="2000" baseline="-25000" dirty="0"/>
              </a:p>
            </p:txBody>
          </p:sp>
        </mc:Choice>
        <mc:Fallback xmlns="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800AAA76-E173-4BDA-A3ED-27CC5C7473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2" y="2807406"/>
                <a:ext cx="7770018" cy="726289"/>
              </a:xfrm>
              <a:prstGeom prst="rect">
                <a:avLst/>
              </a:prstGeom>
              <a:blipFill>
                <a:blip r:embed="rId4"/>
                <a:stretch>
                  <a:fillRect l="-784" t="-3361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TextBox 116">
            <a:extLst>
              <a:ext uri="{FF2B5EF4-FFF2-40B4-BE49-F238E27FC236}">
                <a16:creationId xmlns:a16="http://schemas.microsoft.com/office/drawing/2014/main" id="{0DCA194D-9EA7-42E3-ACB2-10863D27B828}"/>
              </a:ext>
            </a:extLst>
          </p:cNvPr>
          <p:cNvSpPr txBox="1"/>
          <p:nvPr/>
        </p:nvSpPr>
        <p:spPr>
          <a:xfrm>
            <a:off x="1053379" y="3884345"/>
            <a:ext cx="2299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: instance for </a:t>
            </a:r>
            <a:r>
              <a:rPr lang="en-US" sz="2000" kern="0" dirty="0">
                <a:solidFill>
                  <a:schemeClr val="tx1"/>
                </a:solidFill>
              </a:rPr>
              <a:t>Q</a:t>
            </a:r>
            <a:r>
              <a:rPr lang="en-US" sz="2000" kern="0" baseline="-25000" dirty="0">
                <a:solidFill>
                  <a:schemeClr val="tx1"/>
                </a:solidFill>
              </a:rPr>
              <a:t>1</a:t>
            </a:r>
            <a:endParaRPr lang="en-US" sz="20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6A28E551-73B6-495F-96EE-13AB304AE76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1400" kern="0" dirty="0"/>
                  <a:t> A decision problem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</a:t>
                </a:r>
                <a:r>
                  <a:rPr lang="en-US" sz="1400" kern="0" dirty="0">
                    <a:solidFill>
                      <a:srgbClr val="33CC33"/>
                    </a:solidFill>
                  </a:rPr>
                  <a:t>polynomial-time reducible to </a:t>
                </a:r>
                <a:r>
                  <a:rPr lang="en-US" sz="1400" kern="0" dirty="0"/>
                  <a:t>a decision problem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(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1400" kern="0" dirty="0"/>
                  <a:t>) if there is a (det.) poly-time algorithm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1400" kern="0" dirty="0"/>
                  <a:t> that on an instance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produces an instance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such that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if and only if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. 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6A28E551-73B6-495F-96EE-13AB304AE7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blipFill>
                <a:blip r:embed="rId5"/>
                <a:stretch>
                  <a:fillRect l="-230" t="-719" r="-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1549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>
            <a:extLst>
              <a:ext uri="{FF2B5EF4-FFF2-40B4-BE49-F238E27FC236}">
                <a16:creationId xmlns:a16="http://schemas.microsoft.com/office/drawing/2014/main" id="{4636F8D6-DC78-4526-B5FC-0B53DED4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Polynomial-time Reduction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EE54476-C9B3-4E3D-9FBF-EFC831537701}"/>
              </a:ext>
            </a:extLst>
          </p:cNvPr>
          <p:cNvSpPr txBox="1"/>
          <p:nvPr/>
        </p:nvSpPr>
        <p:spPr>
          <a:xfrm>
            <a:off x="726281" y="1895475"/>
            <a:ext cx="1682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33CC33"/>
                </a:solidFill>
              </a:rPr>
              <a:t>Simple Facts:</a:t>
            </a:r>
            <a:endParaRPr lang="en-US" sz="2000" baseline="-25000" dirty="0">
              <a:solidFill>
                <a:srgbClr val="33CC3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/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Suppose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sz="2000" dirty="0"/>
                  <a:t>and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 is in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dirty="0"/>
                  <a:t>, then so is Q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. </a:t>
                </a:r>
                <a:endParaRPr lang="en-US" sz="2000" baseline="-25000" dirty="0"/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blipFill>
                <a:blip r:embed="rId3"/>
                <a:stretch>
                  <a:fillRect l="-924" t="-4348" r="-103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800AAA76-E173-4BDA-A3ED-27CC5C7473B3}"/>
                  </a:ext>
                </a:extLst>
              </p:cNvPr>
              <p:cNvSpPr txBox="1"/>
              <p:nvPr/>
            </p:nvSpPr>
            <p:spPr>
              <a:xfrm>
                <a:off x="726282" y="2807406"/>
                <a:ext cx="7770018" cy="726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Proof. </a:t>
                </a:r>
                <a:r>
                  <a:rPr lang="en-US" sz="2000" dirty="0"/>
                  <a:t>Since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sz="2000" dirty="0"/>
                  <a:t>, there is a p-time algorithm R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 reducing Q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 to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. Since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 is in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dirty="0"/>
                  <a:t>, there is a p-time algorithm R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 solving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. </a:t>
                </a:r>
                <a:endParaRPr lang="en-US" sz="2000" baseline="-25000" dirty="0"/>
              </a:p>
            </p:txBody>
          </p:sp>
        </mc:Choice>
        <mc:Fallback xmlns="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800AAA76-E173-4BDA-A3ED-27CC5C7473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2" y="2807406"/>
                <a:ext cx="7770018" cy="726289"/>
              </a:xfrm>
              <a:prstGeom prst="rect">
                <a:avLst/>
              </a:prstGeom>
              <a:blipFill>
                <a:blip r:embed="rId4"/>
                <a:stretch>
                  <a:fillRect l="-784" t="-3361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TextBox 116">
            <a:extLst>
              <a:ext uri="{FF2B5EF4-FFF2-40B4-BE49-F238E27FC236}">
                <a16:creationId xmlns:a16="http://schemas.microsoft.com/office/drawing/2014/main" id="{0DCA194D-9EA7-42E3-ACB2-10863D27B828}"/>
              </a:ext>
            </a:extLst>
          </p:cNvPr>
          <p:cNvSpPr txBox="1"/>
          <p:nvPr/>
        </p:nvSpPr>
        <p:spPr>
          <a:xfrm>
            <a:off x="1053379" y="3884345"/>
            <a:ext cx="2299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: instance for </a:t>
            </a:r>
            <a:r>
              <a:rPr lang="en-US" sz="2000" kern="0" dirty="0">
                <a:solidFill>
                  <a:schemeClr val="tx1"/>
                </a:solidFill>
              </a:rPr>
              <a:t>Q</a:t>
            </a:r>
            <a:r>
              <a:rPr lang="en-US" sz="2000" kern="0" baseline="-25000" dirty="0">
                <a:solidFill>
                  <a:schemeClr val="tx1"/>
                </a:solidFill>
              </a:rPr>
              <a:t>1</a:t>
            </a:r>
            <a:endParaRPr lang="en-US" sz="2000" baseline="-250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8F3B2050-07C1-4134-89E4-FC439494EC8A}"/>
              </a:ext>
            </a:extLst>
          </p:cNvPr>
          <p:cNvSpPr txBox="1"/>
          <p:nvPr/>
        </p:nvSpPr>
        <p:spPr>
          <a:xfrm>
            <a:off x="4095261" y="3784798"/>
            <a:ext cx="4384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</a:t>
            </a:r>
            <a:r>
              <a:rPr lang="en-US" sz="1600" baseline="-25000" dirty="0"/>
              <a:t>1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B5AAF55-895E-4838-918A-50DA9CA5E111}"/>
              </a:ext>
            </a:extLst>
          </p:cNvPr>
          <p:cNvCxnSpPr/>
          <p:nvPr/>
        </p:nvCxnSpPr>
        <p:spPr>
          <a:xfrm>
            <a:off x="3628699" y="4122500"/>
            <a:ext cx="13716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6F33CD72-C219-4EA9-BF36-290D3D15703C}"/>
              </a:ext>
            </a:extLst>
          </p:cNvPr>
          <p:cNvSpPr txBox="1"/>
          <p:nvPr/>
        </p:nvSpPr>
        <p:spPr>
          <a:xfrm>
            <a:off x="5190800" y="3863097"/>
            <a:ext cx="30599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  <a:r>
              <a:rPr lang="en-US" sz="2000" baseline="-25000" dirty="0"/>
              <a:t>2</a:t>
            </a:r>
            <a:r>
              <a:rPr lang="en-US" sz="2000" dirty="0"/>
              <a:t>=R(x</a:t>
            </a:r>
            <a:r>
              <a:rPr lang="en-US" sz="2000" baseline="-25000" dirty="0"/>
              <a:t>1</a:t>
            </a:r>
            <a:r>
              <a:rPr lang="en-US" sz="2000" dirty="0"/>
              <a:t>): instance for Q</a:t>
            </a:r>
            <a:r>
              <a:rPr lang="en-US" sz="2000" baseline="-25000" dirty="0"/>
              <a:t>2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E07332CA-8ACD-484A-AD93-D7F00ADF543D}"/>
              </a:ext>
            </a:extLst>
          </p:cNvPr>
          <p:cNvSpPr txBox="1"/>
          <p:nvPr/>
        </p:nvSpPr>
        <p:spPr>
          <a:xfrm>
            <a:off x="3746140" y="4124151"/>
            <a:ext cx="1051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poly-time</a:t>
            </a:r>
            <a:endParaRPr lang="en-US" sz="16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4FC26E37-EAA5-42C0-AD76-42878A83D40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1400" kern="0" dirty="0"/>
                  <a:t> A decision problem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</a:t>
                </a:r>
                <a:r>
                  <a:rPr lang="en-US" sz="1400" kern="0" dirty="0">
                    <a:solidFill>
                      <a:srgbClr val="33CC33"/>
                    </a:solidFill>
                  </a:rPr>
                  <a:t>polynomial-time reducible to </a:t>
                </a:r>
                <a:r>
                  <a:rPr lang="en-US" sz="1400" kern="0" dirty="0"/>
                  <a:t>a decision problem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(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1400" kern="0" dirty="0"/>
                  <a:t>) if there is a (det.) poly-time algorithm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1400" kern="0" dirty="0"/>
                  <a:t> that on an instance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produces an instance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such that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if and only if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. </a:t>
                </a:r>
              </a:p>
            </p:txBody>
          </p:sp>
        </mc:Choice>
        <mc:Fallback xmlns="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4FC26E37-EAA5-42C0-AD76-42878A83D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blipFill>
                <a:blip r:embed="rId5"/>
                <a:stretch>
                  <a:fillRect l="-230" t="-719" r="-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0578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>
            <a:extLst>
              <a:ext uri="{FF2B5EF4-FFF2-40B4-BE49-F238E27FC236}">
                <a16:creationId xmlns:a16="http://schemas.microsoft.com/office/drawing/2014/main" id="{4636F8D6-DC78-4526-B5FC-0B53DED4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Polynomial-time Reduction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EE54476-C9B3-4E3D-9FBF-EFC831537701}"/>
              </a:ext>
            </a:extLst>
          </p:cNvPr>
          <p:cNvSpPr txBox="1"/>
          <p:nvPr/>
        </p:nvSpPr>
        <p:spPr>
          <a:xfrm>
            <a:off x="726281" y="1895475"/>
            <a:ext cx="1682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33CC33"/>
                </a:solidFill>
              </a:rPr>
              <a:t>Simple Facts:</a:t>
            </a:r>
            <a:endParaRPr lang="en-US" sz="2000" baseline="-25000" dirty="0">
              <a:solidFill>
                <a:srgbClr val="33CC3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/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Suppose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sz="2000" dirty="0"/>
                  <a:t>and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 is in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dirty="0"/>
                  <a:t>, then so is Q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. </a:t>
                </a:r>
                <a:endParaRPr lang="en-US" sz="2000" baseline="-25000" dirty="0"/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blipFill>
                <a:blip r:embed="rId3"/>
                <a:stretch>
                  <a:fillRect l="-924" t="-4348" r="-103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800AAA76-E173-4BDA-A3ED-27CC5C7473B3}"/>
                  </a:ext>
                </a:extLst>
              </p:cNvPr>
              <p:cNvSpPr txBox="1"/>
              <p:nvPr/>
            </p:nvSpPr>
            <p:spPr>
              <a:xfrm>
                <a:off x="726282" y="2807406"/>
                <a:ext cx="7770018" cy="726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Proof. </a:t>
                </a:r>
                <a:r>
                  <a:rPr lang="en-US" sz="2000" dirty="0"/>
                  <a:t>Since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sz="2000" dirty="0"/>
                  <a:t>, there is a p-time algorithm R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 reducing Q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 to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. Since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 is in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dirty="0"/>
                  <a:t>, there is a p-time algorithm R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 solving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. </a:t>
                </a:r>
                <a:endParaRPr lang="en-US" sz="2000" baseline="-25000" dirty="0"/>
              </a:p>
            </p:txBody>
          </p:sp>
        </mc:Choice>
        <mc:Fallback xmlns="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800AAA76-E173-4BDA-A3ED-27CC5C7473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2" y="2807406"/>
                <a:ext cx="7770018" cy="726289"/>
              </a:xfrm>
              <a:prstGeom prst="rect">
                <a:avLst/>
              </a:prstGeom>
              <a:blipFill>
                <a:blip r:embed="rId4"/>
                <a:stretch>
                  <a:fillRect l="-784" t="-3361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TextBox 116">
            <a:extLst>
              <a:ext uri="{FF2B5EF4-FFF2-40B4-BE49-F238E27FC236}">
                <a16:creationId xmlns:a16="http://schemas.microsoft.com/office/drawing/2014/main" id="{0DCA194D-9EA7-42E3-ACB2-10863D27B828}"/>
              </a:ext>
            </a:extLst>
          </p:cNvPr>
          <p:cNvSpPr txBox="1"/>
          <p:nvPr/>
        </p:nvSpPr>
        <p:spPr>
          <a:xfrm>
            <a:off x="1053379" y="3884345"/>
            <a:ext cx="2299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: instance for </a:t>
            </a:r>
            <a:r>
              <a:rPr lang="en-US" sz="2000" kern="0" dirty="0">
                <a:solidFill>
                  <a:schemeClr val="tx1"/>
                </a:solidFill>
              </a:rPr>
              <a:t>Q</a:t>
            </a:r>
            <a:r>
              <a:rPr lang="en-US" sz="2000" kern="0" baseline="-25000" dirty="0">
                <a:solidFill>
                  <a:schemeClr val="tx1"/>
                </a:solidFill>
              </a:rPr>
              <a:t>1</a:t>
            </a:r>
            <a:endParaRPr lang="en-US" sz="2000" baseline="-250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8F3B2050-07C1-4134-89E4-FC439494EC8A}"/>
              </a:ext>
            </a:extLst>
          </p:cNvPr>
          <p:cNvSpPr txBox="1"/>
          <p:nvPr/>
        </p:nvSpPr>
        <p:spPr>
          <a:xfrm>
            <a:off x="4095261" y="3784798"/>
            <a:ext cx="4384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</a:t>
            </a:r>
            <a:r>
              <a:rPr lang="en-US" sz="1600" baseline="-25000" dirty="0"/>
              <a:t>1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B5AAF55-895E-4838-918A-50DA9CA5E111}"/>
              </a:ext>
            </a:extLst>
          </p:cNvPr>
          <p:cNvCxnSpPr/>
          <p:nvPr/>
        </p:nvCxnSpPr>
        <p:spPr>
          <a:xfrm>
            <a:off x="3628699" y="4122500"/>
            <a:ext cx="13716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6F33CD72-C219-4EA9-BF36-290D3D15703C}"/>
              </a:ext>
            </a:extLst>
          </p:cNvPr>
          <p:cNvSpPr txBox="1"/>
          <p:nvPr/>
        </p:nvSpPr>
        <p:spPr>
          <a:xfrm>
            <a:off x="5190800" y="3863097"/>
            <a:ext cx="30599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  <a:r>
              <a:rPr lang="en-US" sz="2000" baseline="-25000" dirty="0"/>
              <a:t>2</a:t>
            </a:r>
            <a:r>
              <a:rPr lang="en-US" sz="2000" dirty="0"/>
              <a:t>=R(x</a:t>
            </a:r>
            <a:r>
              <a:rPr lang="en-US" sz="2000" baseline="-25000" dirty="0"/>
              <a:t>1</a:t>
            </a:r>
            <a:r>
              <a:rPr lang="en-US" sz="2000" dirty="0"/>
              <a:t>): instance for Q</a:t>
            </a:r>
            <a:r>
              <a:rPr lang="en-US" sz="2000" baseline="-25000" dirty="0"/>
              <a:t>2</a:t>
            </a:r>
          </a:p>
        </p:txBody>
      </p: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7A3832FB-23D7-4C20-A7FB-6A02023D308D}"/>
              </a:ext>
            </a:extLst>
          </p:cNvPr>
          <p:cNvCxnSpPr>
            <a:cxnSpLocks/>
          </p:cNvCxnSpPr>
          <p:nvPr/>
        </p:nvCxnSpPr>
        <p:spPr>
          <a:xfrm>
            <a:off x="6448099" y="4408250"/>
            <a:ext cx="0" cy="118292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C3528848-08F6-4791-AC49-D8E74237EDEA}"/>
              </a:ext>
            </a:extLst>
          </p:cNvPr>
          <p:cNvSpPr txBox="1"/>
          <p:nvPr/>
        </p:nvSpPr>
        <p:spPr>
          <a:xfrm>
            <a:off x="6051575" y="4800941"/>
            <a:ext cx="475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</a:t>
            </a:r>
            <a:r>
              <a:rPr lang="en-US" sz="1600" baseline="-25000" dirty="0"/>
              <a:t>2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13C34E1-86F2-467A-9B7E-1AD78EF64092}"/>
              </a:ext>
            </a:extLst>
          </p:cNvPr>
          <p:cNvSpPr txBox="1"/>
          <p:nvPr/>
        </p:nvSpPr>
        <p:spPr>
          <a:xfrm>
            <a:off x="6526973" y="4677830"/>
            <a:ext cx="1257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Solving x</a:t>
            </a:r>
            <a:r>
              <a:rPr lang="en-US" sz="1600" baseline="-25000" dirty="0"/>
              <a:t>2</a:t>
            </a:r>
            <a:r>
              <a:rPr lang="en-US" sz="1600" dirty="0"/>
              <a:t> in poly-time</a:t>
            </a:r>
            <a:endParaRPr lang="en-US" sz="1600" baseline="-25000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E07332CA-8ACD-484A-AD93-D7F00ADF543D}"/>
              </a:ext>
            </a:extLst>
          </p:cNvPr>
          <p:cNvSpPr txBox="1"/>
          <p:nvPr/>
        </p:nvSpPr>
        <p:spPr>
          <a:xfrm>
            <a:off x="3746140" y="4124151"/>
            <a:ext cx="1051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poly-time</a:t>
            </a:r>
            <a:endParaRPr lang="en-US" sz="1600" baseline="-2500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71B1DF7-078A-4376-B175-B4A6454FAF7D}"/>
              </a:ext>
            </a:extLst>
          </p:cNvPr>
          <p:cNvSpPr txBox="1"/>
          <p:nvPr/>
        </p:nvSpPr>
        <p:spPr>
          <a:xfrm>
            <a:off x="5692462" y="5655296"/>
            <a:ext cx="15112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</a:t>
            </a:r>
            <a:r>
              <a:rPr lang="en-US" sz="1600" baseline="-25000" dirty="0"/>
              <a:t>2</a:t>
            </a:r>
            <a:r>
              <a:rPr lang="en-US" sz="1600" dirty="0"/>
              <a:t>(x</a:t>
            </a:r>
            <a:r>
              <a:rPr lang="en-US" sz="1600" baseline="-25000" dirty="0"/>
              <a:t>2</a:t>
            </a:r>
            <a:r>
              <a:rPr lang="en-US" sz="1600" dirty="0"/>
              <a:t>) = YES if and only if x</a:t>
            </a:r>
            <a:r>
              <a:rPr lang="en-US" sz="1600" baseline="-25000" dirty="0"/>
              <a:t>1</a:t>
            </a:r>
            <a:r>
              <a:rPr lang="en-US" sz="1600" dirty="0"/>
              <a:t> is YES for Q</a:t>
            </a:r>
            <a:r>
              <a:rPr lang="en-US" sz="1600" baseline="-25000" dirty="0"/>
              <a:t>1</a:t>
            </a:r>
            <a:r>
              <a:rPr lang="en-US" sz="16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35F4F5AF-03B9-4D2E-8256-664A9C48DBA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1400" kern="0" dirty="0"/>
                  <a:t> A decision problem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</a:t>
                </a:r>
                <a:r>
                  <a:rPr lang="en-US" sz="1400" kern="0" dirty="0">
                    <a:solidFill>
                      <a:srgbClr val="33CC33"/>
                    </a:solidFill>
                  </a:rPr>
                  <a:t>polynomial-time reducible to </a:t>
                </a:r>
                <a:r>
                  <a:rPr lang="en-US" sz="1400" kern="0" dirty="0"/>
                  <a:t>a decision problem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(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1400" kern="0" dirty="0"/>
                  <a:t>) if there is a (det.) poly-time algorithm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1400" kern="0" dirty="0"/>
                  <a:t> that on an instance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produces an instance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such that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if and only if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. </a:t>
                </a:r>
              </a:p>
            </p:txBody>
          </p:sp>
        </mc:Choice>
        <mc:Fallback xmlns="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35F4F5AF-03B9-4D2E-8256-664A9C48DB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blipFill>
                <a:blip r:embed="rId5"/>
                <a:stretch>
                  <a:fillRect l="-230" t="-719" r="-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3976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>
            <a:extLst>
              <a:ext uri="{FF2B5EF4-FFF2-40B4-BE49-F238E27FC236}">
                <a16:creationId xmlns:a16="http://schemas.microsoft.com/office/drawing/2014/main" id="{4636F8D6-DC78-4526-B5FC-0B53DED4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Polynomial-time Reduction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EE54476-C9B3-4E3D-9FBF-EFC831537701}"/>
              </a:ext>
            </a:extLst>
          </p:cNvPr>
          <p:cNvSpPr txBox="1"/>
          <p:nvPr/>
        </p:nvSpPr>
        <p:spPr>
          <a:xfrm>
            <a:off x="726281" y="1895475"/>
            <a:ext cx="1682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33CC33"/>
                </a:solidFill>
              </a:rPr>
              <a:t>Simple Facts:</a:t>
            </a:r>
            <a:endParaRPr lang="en-US" sz="2000" baseline="-25000" dirty="0">
              <a:solidFill>
                <a:srgbClr val="33CC3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/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Suppose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sz="2000" dirty="0"/>
                  <a:t>and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 is in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dirty="0"/>
                  <a:t>, then so is Q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. </a:t>
                </a:r>
                <a:endParaRPr lang="en-US" sz="2000" baseline="-25000" dirty="0"/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blipFill>
                <a:blip r:embed="rId3"/>
                <a:stretch>
                  <a:fillRect l="-924" t="-4348" r="-103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800AAA76-E173-4BDA-A3ED-27CC5C7473B3}"/>
                  </a:ext>
                </a:extLst>
              </p:cNvPr>
              <p:cNvSpPr txBox="1"/>
              <p:nvPr/>
            </p:nvSpPr>
            <p:spPr>
              <a:xfrm>
                <a:off x="726282" y="2807406"/>
                <a:ext cx="7770018" cy="726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Proof. </a:t>
                </a:r>
                <a:r>
                  <a:rPr lang="en-US" sz="2000" dirty="0"/>
                  <a:t>Since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sz="2000" dirty="0"/>
                  <a:t>, there is a p-time algorithm R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 reducing Q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 to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. Since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 is in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dirty="0"/>
                  <a:t>, there is a p-time algorithm R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 solving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. </a:t>
                </a:r>
                <a:endParaRPr lang="en-US" sz="2000" baseline="-25000" dirty="0"/>
              </a:p>
            </p:txBody>
          </p:sp>
        </mc:Choice>
        <mc:Fallback xmlns="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800AAA76-E173-4BDA-A3ED-27CC5C7473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2" y="2807406"/>
                <a:ext cx="7770018" cy="726289"/>
              </a:xfrm>
              <a:prstGeom prst="rect">
                <a:avLst/>
              </a:prstGeom>
              <a:blipFill>
                <a:blip r:embed="rId4"/>
                <a:stretch>
                  <a:fillRect l="-784" t="-3361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TextBox 116">
            <a:extLst>
              <a:ext uri="{FF2B5EF4-FFF2-40B4-BE49-F238E27FC236}">
                <a16:creationId xmlns:a16="http://schemas.microsoft.com/office/drawing/2014/main" id="{0DCA194D-9EA7-42E3-ACB2-10863D27B828}"/>
              </a:ext>
            </a:extLst>
          </p:cNvPr>
          <p:cNvSpPr txBox="1"/>
          <p:nvPr/>
        </p:nvSpPr>
        <p:spPr>
          <a:xfrm>
            <a:off x="1053379" y="3884345"/>
            <a:ext cx="2299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: instance for </a:t>
            </a:r>
            <a:r>
              <a:rPr lang="en-US" sz="2000" kern="0" dirty="0">
                <a:solidFill>
                  <a:schemeClr val="tx1"/>
                </a:solidFill>
              </a:rPr>
              <a:t>Q</a:t>
            </a:r>
            <a:r>
              <a:rPr lang="en-US" sz="2000" kern="0" baseline="-25000" dirty="0">
                <a:solidFill>
                  <a:schemeClr val="tx1"/>
                </a:solidFill>
              </a:rPr>
              <a:t>1</a:t>
            </a:r>
            <a:endParaRPr lang="en-US" sz="2000" baseline="-250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8F3B2050-07C1-4134-89E4-FC439494EC8A}"/>
              </a:ext>
            </a:extLst>
          </p:cNvPr>
          <p:cNvSpPr txBox="1"/>
          <p:nvPr/>
        </p:nvSpPr>
        <p:spPr>
          <a:xfrm>
            <a:off x="4095261" y="3784798"/>
            <a:ext cx="4384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</a:t>
            </a:r>
            <a:r>
              <a:rPr lang="en-US" sz="1600" baseline="-25000" dirty="0"/>
              <a:t>1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B5AAF55-895E-4838-918A-50DA9CA5E111}"/>
              </a:ext>
            </a:extLst>
          </p:cNvPr>
          <p:cNvCxnSpPr/>
          <p:nvPr/>
        </p:nvCxnSpPr>
        <p:spPr>
          <a:xfrm>
            <a:off x="3628699" y="4122500"/>
            <a:ext cx="13716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6F33CD72-C219-4EA9-BF36-290D3D15703C}"/>
              </a:ext>
            </a:extLst>
          </p:cNvPr>
          <p:cNvSpPr txBox="1"/>
          <p:nvPr/>
        </p:nvSpPr>
        <p:spPr>
          <a:xfrm>
            <a:off x="5190800" y="3863097"/>
            <a:ext cx="30599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  <a:r>
              <a:rPr lang="en-US" sz="2000" baseline="-25000" dirty="0"/>
              <a:t>2</a:t>
            </a:r>
            <a:r>
              <a:rPr lang="en-US" sz="2000" dirty="0"/>
              <a:t>=R(x</a:t>
            </a:r>
            <a:r>
              <a:rPr lang="en-US" sz="2000" baseline="-25000" dirty="0"/>
              <a:t>1</a:t>
            </a:r>
            <a:r>
              <a:rPr lang="en-US" sz="2000" dirty="0"/>
              <a:t>): instance for Q</a:t>
            </a:r>
            <a:r>
              <a:rPr lang="en-US" sz="2000" baseline="-25000" dirty="0"/>
              <a:t>2</a:t>
            </a:r>
          </a:p>
        </p:txBody>
      </p: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7A3832FB-23D7-4C20-A7FB-6A02023D308D}"/>
              </a:ext>
            </a:extLst>
          </p:cNvPr>
          <p:cNvCxnSpPr>
            <a:cxnSpLocks/>
          </p:cNvCxnSpPr>
          <p:nvPr/>
        </p:nvCxnSpPr>
        <p:spPr>
          <a:xfrm>
            <a:off x="6448099" y="4408250"/>
            <a:ext cx="0" cy="118292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C3528848-08F6-4791-AC49-D8E74237EDEA}"/>
              </a:ext>
            </a:extLst>
          </p:cNvPr>
          <p:cNvSpPr txBox="1"/>
          <p:nvPr/>
        </p:nvSpPr>
        <p:spPr>
          <a:xfrm>
            <a:off x="6051575" y="4800941"/>
            <a:ext cx="475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</a:t>
            </a:r>
            <a:r>
              <a:rPr lang="en-US" sz="1600" baseline="-25000" dirty="0"/>
              <a:t>2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13C34E1-86F2-467A-9B7E-1AD78EF64092}"/>
              </a:ext>
            </a:extLst>
          </p:cNvPr>
          <p:cNvSpPr txBox="1"/>
          <p:nvPr/>
        </p:nvSpPr>
        <p:spPr>
          <a:xfrm>
            <a:off x="6526973" y="4677830"/>
            <a:ext cx="1257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Solving x</a:t>
            </a:r>
            <a:r>
              <a:rPr lang="en-US" sz="1600" baseline="-25000" dirty="0"/>
              <a:t>2</a:t>
            </a:r>
            <a:r>
              <a:rPr lang="en-US" sz="1600" dirty="0"/>
              <a:t> in poly-time</a:t>
            </a:r>
            <a:endParaRPr lang="en-US" sz="1600" baseline="-25000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E07332CA-8ACD-484A-AD93-D7F00ADF543D}"/>
              </a:ext>
            </a:extLst>
          </p:cNvPr>
          <p:cNvSpPr txBox="1"/>
          <p:nvPr/>
        </p:nvSpPr>
        <p:spPr>
          <a:xfrm>
            <a:off x="3746140" y="4124151"/>
            <a:ext cx="1051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poly-time</a:t>
            </a:r>
            <a:endParaRPr lang="en-US" sz="1600" baseline="-2500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71B1DF7-078A-4376-B175-B4A6454FAF7D}"/>
              </a:ext>
            </a:extLst>
          </p:cNvPr>
          <p:cNvSpPr txBox="1"/>
          <p:nvPr/>
        </p:nvSpPr>
        <p:spPr>
          <a:xfrm>
            <a:off x="5692462" y="5655296"/>
            <a:ext cx="15112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</a:t>
            </a:r>
            <a:r>
              <a:rPr lang="en-US" sz="1600" baseline="-25000" dirty="0"/>
              <a:t>2</a:t>
            </a:r>
            <a:r>
              <a:rPr lang="en-US" sz="1600" dirty="0"/>
              <a:t>(x</a:t>
            </a:r>
            <a:r>
              <a:rPr lang="en-US" sz="1600" baseline="-25000" dirty="0"/>
              <a:t>2</a:t>
            </a:r>
            <a:r>
              <a:rPr lang="en-US" sz="1600" dirty="0"/>
              <a:t>) = YES if and only if x</a:t>
            </a:r>
            <a:r>
              <a:rPr lang="en-US" sz="1600" baseline="-25000" dirty="0"/>
              <a:t>1</a:t>
            </a:r>
            <a:r>
              <a:rPr lang="en-US" sz="1600" dirty="0"/>
              <a:t> is YES for Q</a:t>
            </a:r>
            <a:r>
              <a:rPr lang="en-US" sz="1600" baseline="-25000" dirty="0"/>
              <a:t>1</a:t>
            </a:r>
            <a:r>
              <a:rPr lang="en-US" sz="1600" dirty="0"/>
              <a:t> 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1D7E8AC-0255-483F-8979-A95366E34DE2}"/>
              </a:ext>
            </a:extLst>
          </p:cNvPr>
          <p:cNvSpPr/>
          <p:nvPr/>
        </p:nvSpPr>
        <p:spPr>
          <a:xfrm>
            <a:off x="879046" y="4711306"/>
            <a:ext cx="3291871" cy="177521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Remark. </a:t>
            </a:r>
          </a:p>
          <a:p>
            <a:pPr marL="342900" indent="-342900">
              <a:buAutoNum type="arabicPeriod"/>
            </a:pPr>
            <a:r>
              <a:rPr lang="en-US" sz="1400" dirty="0">
                <a:solidFill>
                  <a:schemeClr val="tx1"/>
                </a:solidFill>
              </a:rPr>
              <a:t>R</a:t>
            </a:r>
            <a:r>
              <a:rPr lang="en-US" sz="1400" baseline="-25000" dirty="0">
                <a:solidFill>
                  <a:schemeClr val="tx1"/>
                </a:solidFill>
              </a:rPr>
              <a:t>1</a:t>
            </a:r>
            <a:r>
              <a:rPr lang="en-US" sz="1400" dirty="0">
                <a:solidFill>
                  <a:schemeClr val="tx1"/>
                </a:solidFill>
              </a:rPr>
              <a:t>(x</a:t>
            </a:r>
            <a:r>
              <a:rPr lang="en-US" sz="1400" baseline="-25000" dirty="0">
                <a:solidFill>
                  <a:schemeClr val="tx1"/>
                </a:solidFill>
              </a:rPr>
              <a:t>1</a:t>
            </a:r>
            <a:r>
              <a:rPr lang="en-US" sz="1400" dirty="0">
                <a:solidFill>
                  <a:schemeClr val="tx1"/>
                </a:solidFill>
              </a:rPr>
              <a:t>) runs in time O(|x</a:t>
            </a:r>
            <a:r>
              <a:rPr lang="en-US" sz="1400" baseline="-25000" dirty="0">
                <a:solidFill>
                  <a:schemeClr val="tx1"/>
                </a:solidFill>
              </a:rPr>
              <a:t>1</a:t>
            </a:r>
            <a:r>
              <a:rPr lang="en-US" sz="1400" dirty="0">
                <a:solidFill>
                  <a:schemeClr val="tx1"/>
                </a:solidFill>
              </a:rPr>
              <a:t>|</a:t>
            </a:r>
            <a:r>
              <a:rPr lang="en-US" sz="1400" baseline="30000" dirty="0">
                <a:solidFill>
                  <a:schemeClr val="tx1"/>
                </a:solidFill>
              </a:rPr>
              <a:t>c</a:t>
            </a:r>
            <a:r>
              <a:rPr lang="en-US" sz="1400" dirty="0">
                <a:solidFill>
                  <a:schemeClr val="tx1"/>
                </a:solidFill>
              </a:rPr>
              <a:t>) for a constant c, so |x</a:t>
            </a:r>
            <a:r>
              <a:rPr lang="en-US" sz="1400" baseline="-25000" dirty="0">
                <a:solidFill>
                  <a:schemeClr val="tx1"/>
                </a:solidFill>
              </a:rPr>
              <a:t>2</a:t>
            </a:r>
            <a:r>
              <a:rPr lang="en-US" sz="1400" dirty="0">
                <a:solidFill>
                  <a:schemeClr val="tx1"/>
                </a:solidFill>
              </a:rPr>
              <a:t>| ≤ c</a:t>
            </a:r>
            <a:r>
              <a:rPr lang="en-US" sz="1400" baseline="-25000" dirty="0">
                <a:solidFill>
                  <a:schemeClr val="tx1"/>
                </a:solidFill>
              </a:rPr>
              <a:t>1</a:t>
            </a:r>
            <a:r>
              <a:rPr lang="en-US" sz="1400" dirty="0">
                <a:solidFill>
                  <a:schemeClr val="tx1"/>
                </a:solidFill>
              </a:rPr>
              <a:t>‧|x</a:t>
            </a:r>
            <a:r>
              <a:rPr lang="en-US" sz="1400" baseline="-25000" dirty="0">
                <a:solidFill>
                  <a:schemeClr val="tx1"/>
                </a:solidFill>
              </a:rPr>
              <a:t>1</a:t>
            </a:r>
            <a:r>
              <a:rPr lang="en-US" sz="1400" dirty="0">
                <a:solidFill>
                  <a:schemeClr val="tx1"/>
                </a:solidFill>
              </a:rPr>
              <a:t>|</a:t>
            </a:r>
            <a:r>
              <a:rPr lang="en-US" sz="1400" baseline="30000" dirty="0">
                <a:solidFill>
                  <a:schemeClr val="tx1"/>
                </a:solidFill>
              </a:rPr>
              <a:t>c</a:t>
            </a:r>
            <a:r>
              <a:rPr lang="en-US" sz="1400" dirty="0">
                <a:solidFill>
                  <a:schemeClr val="tx1"/>
                </a:solidFill>
              </a:rPr>
              <a:t>. </a:t>
            </a:r>
          </a:p>
          <a:p>
            <a:pPr marL="342900" indent="-342900">
              <a:buAutoNum type="arabicPeriod"/>
            </a:pPr>
            <a:r>
              <a:rPr lang="en-US" sz="1400" dirty="0">
                <a:solidFill>
                  <a:schemeClr val="tx1"/>
                </a:solidFill>
              </a:rPr>
              <a:t>R</a:t>
            </a:r>
            <a:r>
              <a:rPr lang="en-US" sz="1400" baseline="-25000" dirty="0">
                <a:solidFill>
                  <a:schemeClr val="tx1"/>
                </a:solidFill>
              </a:rPr>
              <a:t>2</a:t>
            </a:r>
            <a:r>
              <a:rPr lang="en-US" sz="1400" dirty="0">
                <a:solidFill>
                  <a:schemeClr val="tx1"/>
                </a:solidFill>
              </a:rPr>
              <a:t>(x</a:t>
            </a:r>
            <a:r>
              <a:rPr lang="en-US" sz="1400" baseline="-25000" dirty="0">
                <a:solidFill>
                  <a:schemeClr val="tx1"/>
                </a:solidFill>
              </a:rPr>
              <a:t>2</a:t>
            </a:r>
            <a:r>
              <a:rPr lang="en-US" sz="1400" dirty="0">
                <a:solidFill>
                  <a:schemeClr val="tx1"/>
                </a:solidFill>
              </a:rPr>
              <a:t>) runs in time O(|x</a:t>
            </a:r>
            <a:r>
              <a:rPr lang="en-US" sz="1400" baseline="-25000" dirty="0">
                <a:solidFill>
                  <a:schemeClr val="tx1"/>
                </a:solidFill>
              </a:rPr>
              <a:t>2</a:t>
            </a:r>
            <a:r>
              <a:rPr lang="en-US" sz="1400" dirty="0">
                <a:solidFill>
                  <a:schemeClr val="tx1"/>
                </a:solidFill>
              </a:rPr>
              <a:t>|</a:t>
            </a:r>
            <a:r>
              <a:rPr lang="en-US" sz="1400" baseline="30000" dirty="0">
                <a:solidFill>
                  <a:schemeClr val="tx1"/>
                </a:solidFill>
              </a:rPr>
              <a:t>d</a:t>
            </a:r>
            <a:r>
              <a:rPr lang="en-US" sz="1400" dirty="0">
                <a:solidFill>
                  <a:schemeClr val="tx1"/>
                </a:solidFill>
              </a:rPr>
              <a:t>) for a constant d, so in time O(|x</a:t>
            </a:r>
            <a:r>
              <a:rPr lang="en-US" sz="1400" baseline="-25000" dirty="0">
                <a:solidFill>
                  <a:schemeClr val="tx1"/>
                </a:solidFill>
              </a:rPr>
              <a:t>1</a:t>
            </a:r>
            <a:r>
              <a:rPr lang="en-US" sz="1400" dirty="0">
                <a:solidFill>
                  <a:schemeClr val="tx1"/>
                </a:solidFill>
              </a:rPr>
              <a:t>|</a:t>
            </a:r>
            <a:r>
              <a:rPr lang="en-US" sz="1400" baseline="30000" dirty="0">
                <a:solidFill>
                  <a:schemeClr val="tx1"/>
                </a:solidFill>
              </a:rPr>
              <a:t>c‧d</a:t>
            </a:r>
            <a:r>
              <a:rPr lang="en-US" sz="1400" dirty="0">
                <a:solidFill>
                  <a:schemeClr val="tx1"/>
                </a:solidFill>
              </a:rPr>
              <a:t>), where </a:t>
            </a:r>
            <a:r>
              <a:rPr lang="en-US" sz="1400" dirty="0" err="1">
                <a:solidFill>
                  <a:schemeClr val="tx1"/>
                </a:solidFill>
              </a:rPr>
              <a:t>c‧d</a:t>
            </a:r>
            <a:r>
              <a:rPr lang="en-US" sz="1400" dirty="0">
                <a:solidFill>
                  <a:schemeClr val="tx1"/>
                </a:solidFill>
              </a:rPr>
              <a:t> is still a constant. </a:t>
            </a:r>
          </a:p>
          <a:p>
            <a:pPr marL="342900" indent="-342900">
              <a:buAutoNum type="arabicPeriod"/>
            </a:pPr>
            <a:r>
              <a:rPr lang="en-US" sz="1400" dirty="0">
                <a:solidFill>
                  <a:schemeClr val="tx1"/>
                </a:solidFill>
              </a:rPr>
              <a:t>So this algorithm runs in time polynomial in |x</a:t>
            </a:r>
            <a:r>
              <a:rPr lang="en-US" sz="1400" baseline="-25000" dirty="0">
                <a:solidFill>
                  <a:schemeClr val="tx1"/>
                </a:solidFill>
              </a:rPr>
              <a:t>1</a:t>
            </a:r>
            <a:r>
              <a:rPr lang="en-US" sz="1400" dirty="0">
                <a:solidFill>
                  <a:schemeClr val="tx1"/>
                </a:solidFill>
              </a:rPr>
              <a:t>|.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Content Placeholder 2">
                <a:extLst>
                  <a:ext uri="{FF2B5EF4-FFF2-40B4-BE49-F238E27FC236}">
                    <a16:creationId xmlns:a16="http://schemas.microsoft.com/office/drawing/2014/main" id="{BACAF9F4-893D-47A7-8533-971477B0404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1400" kern="0" dirty="0"/>
                  <a:t> A decision problem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</a:t>
                </a:r>
                <a:r>
                  <a:rPr lang="en-US" sz="1400" kern="0" dirty="0">
                    <a:solidFill>
                      <a:srgbClr val="33CC33"/>
                    </a:solidFill>
                  </a:rPr>
                  <a:t>polynomial-time reducible to </a:t>
                </a:r>
                <a:r>
                  <a:rPr lang="en-US" sz="1400" kern="0" dirty="0"/>
                  <a:t>a decision problem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(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1400" kern="0" dirty="0"/>
                  <a:t>) if there is a (det.) poly-time algorithm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1400" kern="0" dirty="0"/>
                  <a:t> that on an instance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produces an instance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such that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if and only if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. </a:t>
                </a:r>
              </a:p>
            </p:txBody>
          </p:sp>
        </mc:Choice>
        <mc:Fallback xmlns="">
          <p:sp>
            <p:nvSpPr>
              <p:cNvPr id="126" name="Content Placeholder 2">
                <a:extLst>
                  <a:ext uri="{FF2B5EF4-FFF2-40B4-BE49-F238E27FC236}">
                    <a16:creationId xmlns:a16="http://schemas.microsoft.com/office/drawing/2014/main" id="{BACAF9F4-893D-47A7-8533-971477B040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blipFill>
                <a:blip r:embed="rId5"/>
                <a:stretch>
                  <a:fillRect l="-230" t="-719" r="-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5227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>
            <a:extLst>
              <a:ext uri="{FF2B5EF4-FFF2-40B4-BE49-F238E27FC236}">
                <a16:creationId xmlns:a16="http://schemas.microsoft.com/office/drawing/2014/main" id="{4636F8D6-DC78-4526-B5FC-0B53DED4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Polynomial-time Reduction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EE54476-C9B3-4E3D-9FBF-EFC831537701}"/>
              </a:ext>
            </a:extLst>
          </p:cNvPr>
          <p:cNvSpPr txBox="1"/>
          <p:nvPr/>
        </p:nvSpPr>
        <p:spPr>
          <a:xfrm>
            <a:off x="726281" y="1895475"/>
            <a:ext cx="1682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33CC33"/>
                </a:solidFill>
              </a:rPr>
              <a:t>Simple Facts:</a:t>
            </a:r>
            <a:endParaRPr lang="en-US" sz="2000" baseline="-25000" dirty="0">
              <a:solidFill>
                <a:srgbClr val="33CC3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/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Suppose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 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and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is in P, then so is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. </a:t>
                </a:r>
                <a:endParaRPr lang="en-US" sz="2000" baseline="-25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blipFill>
                <a:blip r:embed="rId3"/>
                <a:stretch>
                  <a:fillRect l="-924" t="-4348" r="-103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BB3FC7-17BF-464E-820F-D51324CFE063}"/>
                  </a:ext>
                </a:extLst>
              </p:cNvPr>
              <p:cNvSpPr txBox="1"/>
              <p:nvPr/>
            </p:nvSpPr>
            <p:spPr>
              <a:xfrm>
                <a:off x="726281" y="2855031"/>
                <a:ext cx="6926383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Suppose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sz="2000" dirty="0"/>
                  <a:t>and Q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 is not in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dirty="0"/>
                  <a:t>, then neither is Q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. </a:t>
                </a:r>
                <a:endParaRPr lang="en-US" sz="2000" baseline="-25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BB3FC7-17BF-464E-820F-D51324CFE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2855031"/>
                <a:ext cx="6926383" cy="418513"/>
              </a:xfrm>
              <a:prstGeom prst="rect">
                <a:avLst/>
              </a:prstGeom>
              <a:blipFill>
                <a:blip r:embed="rId4"/>
                <a:stretch>
                  <a:fillRect l="-792" t="-4348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1151269-BBA6-4F3B-BCCD-C9A53ADFE66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1400" kern="0" dirty="0"/>
                  <a:t> A decision problem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</a:t>
                </a:r>
                <a:r>
                  <a:rPr lang="en-US" sz="1400" kern="0" dirty="0">
                    <a:solidFill>
                      <a:srgbClr val="33CC33"/>
                    </a:solidFill>
                  </a:rPr>
                  <a:t>polynomial-time reducible to </a:t>
                </a:r>
                <a:r>
                  <a:rPr lang="en-US" sz="1400" kern="0" dirty="0"/>
                  <a:t>a decision problem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(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1400" kern="0" dirty="0"/>
                  <a:t>) if there is a (det.) poly-time algorithm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1400" kern="0" dirty="0"/>
                  <a:t> that on an instance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produces an instance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such that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if and only if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. </a:t>
                </a: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1151269-BBA6-4F3B-BCCD-C9A53ADFE6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blipFill>
                <a:blip r:embed="rId5"/>
                <a:stretch>
                  <a:fillRect l="-230" t="-719" r="-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3543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>
            <a:extLst>
              <a:ext uri="{FF2B5EF4-FFF2-40B4-BE49-F238E27FC236}">
                <a16:creationId xmlns:a16="http://schemas.microsoft.com/office/drawing/2014/main" id="{4636F8D6-DC78-4526-B5FC-0B53DED4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Polynomial-time Reduction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EE54476-C9B3-4E3D-9FBF-EFC831537701}"/>
              </a:ext>
            </a:extLst>
          </p:cNvPr>
          <p:cNvSpPr txBox="1"/>
          <p:nvPr/>
        </p:nvSpPr>
        <p:spPr>
          <a:xfrm>
            <a:off x="726281" y="1895475"/>
            <a:ext cx="1682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33CC33"/>
                </a:solidFill>
              </a:rPr>
              <a:t>Simple Facts:</a:t>
            </a:r>
            <a:endParaRPr lang="en-US" sz="2000" baseline="-25000" dirty="0">
              <a:solidFill>
                <a:srgbClr val="33CC3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/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Suppose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 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and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is in P, then so is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. </a:t>
                </a:r>
                <a:endParaRPr lang="en-US" sz="2000" baseline="-25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blipFill>
                <a:blip r:embed="rId3"/>
                <a:stretch>
                  <a:fillRect l="-924" t="-4348" r="-103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BB3FC7-17BF-464E-820F-D51324CFE063}"/>
                  </a:ext>
                </a:extLst>
              </p:cNvPr>
              <p:cNvSpPr txBox="1"/>
              <p:nvPr/>
            </p:nvSpPr>
            <p:spPr>
              <a:xfrm>
                <a:off x="726281" y="2855031"/>
                <a:ext cx="6926383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Suppose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 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and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is not in P, then neither is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. </a:t>
                </a:r>
                <a:endParaRPr lang="en-US" sz="2000" baseline="-25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BB3FC7-17BF-464E-820F-D51324CFE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2855031"/>
                <a:ext cx="6926383" cy="418513"/>
              </a:xfrm>
              <a:prstGeom prst="rect">
                <a:avLst/>
              </a:prstGeom>
              <a:blipFill>
                <a:blip r:embed="rId4"/>
                <a:stretch>
                  <a:fillRect l="-792" t="-4348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7DA09B0-B881-4413-98AE-68FC7AE4F63B}"/>
                  </a:ext>
                </a:extLst>
              </p:cNvPr>
              <p:cNvSpPr txBox="1"/>
              <p:nvPr/>
            </p:nvSpPr>
            <p:spPr>
              <a:xfrm>
                <a:off x="726281" y="3429000"/>
                <a:ext cx="6205417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Suppose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sz="2000" dirty="0"/>
                  <a:t>and </a:t>
                </a:r>
                <a:r>
                  <a:rPr lang="en-US" sz="2000" kern="0" dirty="0"/>
                  <a:t>Q</a:t>
                </a:r>
                <a:r>
                  <a:rPr lang="en-US" sz="2000" kern="0" baseline="-25000" dirty="0"/>
                  <a:t>2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Q</a:t>
                </a:r>
                <a:r>
                  <a:rPr lang="en-US" sz="2000" kern="0" baseline="-25000" dirty="0"/>
                  <a:t>3</a:t>
                </a:r>
                <a:r>
                  <a:rPr lang="en-US" sz="2000" dirty="0"/>
                  <a:t>, then </a:t>
                </a:r>
                <a:r>
                  <a:rPr lang="en-US" sz="2000" kern="0" dirty="0"/>
                  <a:t>Q</a:t>
                </a:r>
                <a:r>
                  <a:rPr lang="en-US" sz="2000" kern="0" baseline="-25000" dirty="0"/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Q</a:t>
                </a:r>
                <a:r>
                  <a:rPr lang="en-US" sz="2000" kern="0" baseline="-25000" dirty="0"/>
                  <a:t>3</a:t>
                </a:r>
                <a:r>
                  <a:rPr lang="en-US" sz="2000" dirty="0"/>
                  <a:t>. </a:t>
                </a:r>
                <a:endParaRPr lang="en-US" sz="2000" baseline="-25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7DA09B0-B881-4413-98AE-68FC7AE4F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3429000"/>
                <a:ext cx="6205417" cy="418513"/>
              </a:xfrm>
              <a:prstGeom prst="rect">
                <a:avLst/>
              </a:prstGeom>
              <a:blipFill>
                <a:blip r:embed="rId5"/>
                <a:stretch>
                  <a:fillRect l="-884" t="-5882" r="-98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8C4ABE97-66D6-428D-946A-6EAB40C538A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1400" kern="0" dirty="0"/>
                  <a:t> A decision problem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</a:t>
                </a:r>
                <a:r>
                  <a:rPr lang="en-US" sz="1400" kern="0" dirty="0">
                    <a:solidFill>
                      <a:srgbClr val="33CC33"/>
                    </a:solidFill>
                  </a:rPr>
                  <a:t>polynomial-time reducible to </a:t>
                </a:r>
                <a:r>
                  <a:rPr lang="en-US" sz="1400" kern="0" dirty="0"/>
                  <a:t>a decision problem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(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1400" kern="0" dirty="0"/>
                  <a:t>) if there is a (det.) poly-time algorithm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1400" kern="0" dirty="0"/>
                  <a:t> that on an instance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produces an instance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such that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if and only if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. </a:t>
                </a: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8C4ABE97-66D6-428D-946A-6EAB40C53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blipFill>
                <a:blip r:embed="rId6"/>
                <a:stretch>
                  <a:fillRect l="-230" t="-719" r="-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0618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>
            <a:extLst>
              <a:ext uri="{FF2B5EF4-FFF2-40B4-BE49-F238E27FC236}">
                <a16:creationId xmlns:a16="http://schemas.microsoft.com/office/drawing/2014/main" id="{4636F8D6-DC78-4526-B5FC-0B53DED4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Polynomial-time Reduction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EE54476-C9B3-4E3D-9FBF-EFC831537701}"/>
              </a:ext>
            </a:extLst>
          </p:cNvPr>
          <p:cNvSpPr txBox="1"/>
          <p:nvPr/>
        </p:nvSpPr>
        <p:spPr>
          <a:xfrm>
            <a:off x="726281" y="1895475"/>
            <a:ext cx="1682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33CC33"/>
                </a:solidFill>
              </a:rPr>
              <a:t>Simple Facts:</a:t>
            </a:r>
            <a:endParaRPr lang="en-US" sz="2000" baseline="-25000" dirty="0">
              <a:solidFill>
                <a:srgbClr val="33CC3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/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Suppose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 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and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is in P, then so is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. </a:t>
                </a:r>
                <a:endParaRPr lang="en-US" sz="2000" baseline="-25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blipFill>
                <a:blip r:embed="rId3"/>
                <a:stretch>
                  <a:fillRect l="-924" t="-4348" r="-103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BB3FC7-17BF-464E-820F-D51324CFE063}"/>
                  </a:ext>
                </a:extLst>
              </p:cNvPr>
              <p:cNvSpPr txBox="1"/>
              <p:nvPr/>
            </p:nvSpPr>
            <p:spPr>
              <a:xfrm>
                <a:off x="726281" y="2855031"/>
                <a:ext cx="6926383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Suppose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 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and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is not in P, then neither is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. </a:t>
                </a:r>
                <a:endParaRPr lang="en-US" sz="2000" baseline="-25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BB3FC7-17BF-464E-820F-D51324CFE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2855031"/>
                <a:ext cx="6926383" cy="418513"/>
              </a:xfrm>
              <a:prstGeom prst="rect">
                <a:avLst/>
              </a:prstGeom>
              <a:blipFill>
                <a:blip r:embed="rId4"/>
                <a:stretch>
                  <a:fillRect l="-792" t="-4348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7DA09B0-B881-4413-98AE-68FC7AE4F63B}"/>
                  </a:ext>
                </a:extLst>
              </p:cNvPr>
              <p:cNvSpPr txBox="1"/>
              <p:nvPr/>
            </p:nvSpPr>
            <p:spPr>
              <a:xfrm>
                <a:off x="726281" y="3429000"/>
                <a:ext cx="6205417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Suppose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sz="2000" dirty="0"/>
                  <a:t>and </a:t>
                </a:r>
                <a:r>
                  <a:rPr lang="en-US" sz="2000" kern="0" dirty="0"/>
                  <a:t>Q</a:t>
                </a:r>
                <a:r>
                  <a:rPr lang="en-US" sz="2000" kern="0" baseline="-25000" dirty="0"/>
                  <a:t>2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Q</a:t>
                </a:r>
                <a:r>
                  <a:rPr lang="en-US" sz="2000" kern="0" baseline="-25000" dirty="0"/>
                  <a:t>3</a:t>
                </a:r>
                <a:r>
                  <a:rPr lang="en-US" sz="2000" dirty="0"/>
                  <a:t>, then </a:t>
                </a:r>
                <a:r>
                  <a:rPr lang="en-US" sz="2000" kern="0" dirty="0"/>
                  <a:t>Q</a:t>
                </a:r>
                <a:r>
                  <a:rPr lang="en-US" sz="2000" kern="0" baseline="-25000" dirty="0"/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Q</a:t>
                </a:r>
                <a:r>
                  <a:rPr lang="en-US" sz="2000" kern="0" baseline="-25000" dirty="0"/>
                  <a:t>3</a:t>
                </a:r>
                <a:r>
                  <a:rPr lang="en-US" sz="2000" dirty="0"/>
                  <a:t>. </a:t>
                </a:r>
                <a:endParaRPr lang="en-US" sz="2000" baseline="-25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7DA09B0-B881-4413-98AE-68FC7AE4F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3429000"/>
                <a:ext cx="6205417" cy="418513"/>
              </a:xfrm>
              <a:prstGeom prst="rect">
                <a:avLst/>
              </a:prstGeom>
              <a:blipFill>
                <a:blip r:embed="rId5"/>
                <a:stretch>
                  <a:fillRect l="-884" t="-5882" r="-98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0BB1BE00-49A2-420F-BB55-0B93106BBD21}"/>
              </a:ext>
            </a:extLst>
          </p:cNvPr>
          <p:cNvSpPr txBox="1"/>
          <p:nvPr/>
        </p:nvSpPr>
        <p:spPr>
          <a:xfrm>
            <a:off x="726281" y="4002969"/>
            <a:ext cx="1140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Proof. </a:t>
            </a:r>
            <a:endParaRPr lang="en-US" sz="2000" baseline="-25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80724B-7F57-493D-8F19-C5519A4D2AEB}"/>
              </a:ext>
            </a:extLst>
          </p:cNvPr>
          <p:cNvSpPr txBox="1"/>
          <p:nvPr/>
        </p:nvSpPr>
        <p:spPr>
          <a:xfrm>
            <a:off x="929554" y="4562416"/>
            <a:ext cx="2299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: instance for </a:t>
            </a:r>
            <a:r>
              <a:rPr lang="en-US" sz="2000" kern="0" dirty="0">
                <a:solidFill>
                  <a:schemeClr val="tx1"/>
                </a:solidFill>
              </a:rPr>
              <a:t>Q</a:t>
            </a:r>
            <a:r>
              <a:rPr lang="en-US" sz="2000" kern="0" baseline="-25000" dirty="0">
                <a:solidFill>
                  <a:schemeClr val="tx1"/>
                </a:solidFill>
              </a:rPr>
              <a:t>1</a:t>
            </a:r>
            <a:endParaRPr lang="en-US" sz="20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FF35595E-13EB-4559-8FE0-B870A916E08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1400" kern="0" dirty="0"/>
                  <a:t> A decision problem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</a:t>
                </a:r>
                <a:r>
                  <a:rPr lang="en-US" sz="1400" kern="0" dirty="0">
                    <a:solidFill>
                      <a:srgbClr val="33CC33"/>
                    </a:solidFill>
                  </a:rPr>
                  <a:t>polynomial-time reducible to </a:t>
                </a:r>
                <a:r>
                  <a:rPr lang="en-US" sz="1400" kern="0" dirty="0"/>
                  <a:t>a decision problem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(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1400" kern="0" dirty="0"/>
                  <a:t>) if there is a (det.) poly-time algorithm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1400" kern="0" dirty="0"/>
                  <a:t> that on an instance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produces an instance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such that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if and only if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. </a:t>
                </a:r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FF35595E-13EB-4559-8FE0-B870A916E0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blipFill>
                <a:blip r:embed="rId6"/>
                <a:stretch>
                  <a:fillRect l="-230" t="-719" r="-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2009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>
            <a:extLst>
              <a:ext uri="{FF2B5EF4-FFF2-40B4-BE49-F238E27FC236}">
                <a16:creationId xmlns:a16="http://schemas.microsoft.com/office/drawing/2014/main" id="{4636F8D6-DC78-4526-B5FC-0B53DED4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Polynomial-time Reduction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EE54476-C9B3-4E3D-9FBF-EFC831537701}"/>
              </a:ext>
            </a:extLst>
          </p:cNvPr>
          <p:cNvSpPr txBox="1"/>
          <p:nvPr/>
        </p:nvSpPr>
        <p:spPr>
          <a:xfrm>
            <a:off x="726281" y="1895475"/>
            <a:ext cx="1682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33CC33"/>
                </a:solidFill>
              </a:rPr>
              <a:t>Simple Facts:</a:t>
            </a:r>
            <a:endParaRPr lang="en-US" sz="2000" baseline="-25000" dirty="0">
              <a:solidFill>
                <a:srgbClr val="33CC3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/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Suppose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 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and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is in P, then so is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. </a:t>
                </a:r>
                <a:endParaRPr lang="en-US" sz="2000" baseline="-25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blipFill>
                <a:blip r:embed="rId3"/>
                <a:stretch>
                  <a:fillRect l="-924" t="-4348" r="-103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BB3FC7-17BF-464E-820F-D51324CFE063}"/>
                  </a:ext>
                </a:extLst>
              </p:cNvPr>
              <p:cNvSpPr txBox="1"/>
              <p:nvPr/>
            </p:nvSpPr>
            <p:spPr>
              <a:xfrm>
                <a:off x="726281" y="2855031"/>
                <a:ext cx="6926383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Suppose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 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and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is not in P, then neither is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. </a:t>
                </a:r>
                <a:endParaRPr lang="en-US" sz="2000" baseline="-25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BB3FC7-17BF-464E-820F-D51324CFE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2855031"/>
                <a:ext cx="6926383" cy="418513"/>
              </a:xfrm>
              <a:prstGeom prst="rect">
                <a:avLst/>
              </a:prstGeom>
              <a:blipFill>
                <a:blip r:embed="rId4"/>
                <a:stretch>
                  <a:fillRect l="-792" t="-4348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7DA09B0-B881-4413-98AE-68FC7AE4F63B}"/>
                  </a:ext>
                </a:extLst>
              </p:cNvPr>
              <p:cNvSpPr txBox="1"/>
              <p:nvPr/>
            </p:nvSpPr>
            <p:spPr>
              <a:xfrm>
                <a:off x="726281" y="3429000"/>
                <a:ext cx="6205417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Suppose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sz="2000" dirty="0"/>
                  <a:t>and </a:t>
                </a:r>
                <a:r>
                  <a:rPr lang="en-US" sz="2000" kern="0" dirty="0"/>
                  <a:t>Q</a:t>
                </a:r>
                <a:r>
                  <a:rPr lang="en-US" sz="2000" kern="0" baseline="-25000" dirty="0"/>
                  <a:t>2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Q</a:t>
                </a:r>
                <a:r>
                  <a:rPr lang="en-US" sz="2000" kern="0" baseline="-25000" dirty="0"/>
                  <a:t>3</a:t>
                </a:r>
                <a:r>
                  <a:rPr lang="en-US" sz="2000" dirty="0"/>
                  <a:t>, then </a:t>
                </a:r>
                <a:r>
                  <a:rPr lang="en-US" sz="2000" kern="0" dirty="0"/>
                  <a:t>Q</a:t>
                </a:r>
                <a:r>
                  <a:rPr lang="en-US" sz="2000" kern="0" baseline="-25000" dirty="0"/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Q</a:t>
                </a:r>
                <a:r>
                  <a:rPr lang="en-US" sz="2000" kern="0" baseline="-25000" dirty="0"/>
                  <a:t>3</a:t>
                </a:r>
                <a:r>
                  <a:rPr lang="en-US" sz="2000" dirty="0"/>
                  <a:t>. </a:t>
                </a:r>
                <a:endParaRPr lang="en-US" sz="2000" baseline="-25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7DA09B0-B881-4413-98AE-68FC7AE4F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3429000"/>
                <a:ext cx="6205417" cy="418513"/>
              </a:xfrm>
              <a:prstGeom prst="rect">
                <a:avLst/>
              </a:prstGeom>
              <a:blipFill>
                <a:blip r:embed="rId5"/>
                <a:stretch>
                  <a:fillRect l="-884" t="-5882" r="-98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0BB1BE00-49A2-420F-BB55-0B93106BBD21}"/>
              </a:ext>
            </a:extLst>
          </p:cNvPr>
          <p:cNvSpPr txBox="1"/>
          <p:nvPr/>
        </p:nvSpPr>
        <p:spPr>
          <a:xfrm>
            <a:off x="726281" y="4002969"/>
            <a:ext cx="1140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Proof. </a:t>
            </a:r>
            <a:endParaRPr lang="en-US" sz="2000" baseline="-25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80724B-7F57-493D-8F19-C5519A4D2AEB}"/>
              </a:ext>
            </a:extLst>
          </p:cNvPr>
          <p:cNvSpPr txBox="1"/>
          <p:nvPr/>
        </p:nvSpPr>
        <p:spPr>
          <a:xfrm>
            <a:off x="929554" y="4562416"/>
            <a:ext cx="2299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: instance for </a:t>
            </a:r>
            <a:r>
              <a:rPr lang="en-US" sz="2000" kern="0" dirty="0">
                <a:solidFill>
                  <a:schemeClr val="tx1"/>
                </a:solidFill>
              </a:rPr>
              <a:t>Q</a:t>
            </a:r>
            <a:r>
              <a:rPr lang="en-US" sz="2000" kern="0" baseline="-25000" dirty="0">
                <a:solidFill>
                  <a:schemeClr val="tx1"/>
                </a:solidFill>
              </a:rPr>
              <a:t>1</a:t>
            </a:r>
            <a:endParaRPr lang="en-US" sz="2000" baseline="-25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76C389-754E-4805-89D6-4F973761337F}"/>
              </a:ext>
            </a:extLst>
          </p:cNvPr>
          <p:cNvSpPr txBox="1"/>
          <p:nvPr/>
        </p:nvSpPr>
        <p:spPr>
          <a:xfrm>
            <a:off x="3735214" y="4477022"/>
            <a:ext cx="4384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</a:t>
            </a:r>
            <a:r>
              <a:rPr lang="en-US" sz="1600" baseline="-25000" dirty="0"/>
              <a:t>1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CA495D3-64C0-4053-8359-B0D28C56AE35}"/>
              </a:ext>
            </a:extLst>
          </p:cNvPr>
          <p:cNvCxnSpPr/>
          <p:nvPr/>
        </p:nvCxnSpPr>
        <p:spPr>
          <a:xfrm>
            <a:off x="3285636" y="4799720"/>
            <a:ext cx="13716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BB271D5-5C19-4751-988D-4631A4C73AC0}"/>
              </a:ext>
            </a:extLst>
          </p:cNvPr>
          <p:cNvSpPr txBox="1"/>
          <p:nvPr/>
        </p:nvSpPr>
        <p:spPr>
          <a:xfrm>
            <a:off x="4857052" y="4562416"/>
            <a:ext cx="3134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  <a:r>
              <a:rPr lang="en-US" sz="2000" baseline="-25000" dirty="0"/>
              <a:t>2</a:t>
            </a:r>
            <a:r>
              <a:rPr lang="en-US" sz="2000" dirty="0"/>
              <a:t>=R</a:t>
            </a:r>
            <a:r>
              <a:rPr lang="en-US" sz="2000" baseline="-25000" dirty="0"/>
              <a:t>1</a:t>
            </a:r>
            <a:r>
              <a:rPr lang="en-US" sz="2000" dirty="0"/>
              <a:t>(x</a:t>
            </a:r>
            <a:r>
              <a:rPr lang="en-US" sz="2000" baseline="-25000" dirty="0"/>
              <a:t>1</a:t>
            </a:r>
            <a:r>
              <a:rPr lang="en-US" sz="2000" dirty="0"/>
              <a:t>): instance for Q</a:t>
            </a:r>
            <a:r>
              <a:rPr lang="en-US" sz="2000" baseline="-25000" dirty="0"/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BE1142-8867-4C1E-B3CE-FCC1CBBEA4A0}"/>
              </a:ext>
            </a:extLst>
          </p:cNvPr>
          <p:cNvSpPr txBox="1"/>
          <p:nvPr/>
        </p:nvSpPr>
        <p:spPr>
          <a:xfrm>
            <a:off x="3428791" y="4793249"/>
            <a:ext cx="1051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poly-time</a:t>
            </a:r>
            <a:endParaRPr lang="en-US" sz="16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AA2848-291B-488E-8A85-764E53CCB5C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1400" kern="0" dirty="0"/>
                  <a:t> A decision problem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</a:t>
                </a:r>
                <a:r>
                  <a:rPr lang="en-US" sz="1400" kern="0" dirty="0">
                    <a:solidFill>
                      <a:srgbClr val="33CC33"/>
                    </a:solidFill>
                  </a:rPr>
                  <a:t>polynomial-time reducible to </a:t>
                </a:r>
                <a:r>
                  <a:rPr lang="en-US" sz="1400" kern="0" dirty="0"/>
                  <a:t>a decision problem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(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1400" kern="0" dirty="0"/>
                  <a:t>) if there is a (det.) poly-time algorithm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1400" kern="0" dirty="0"/>
                  <a:t> that on an instance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produces an instance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such that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if and only if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. </a:t>
                </a: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AA2848-291B-488E-8A85-764E53CCB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blipFill>
                <a:blip r:embed="rId6"/>
                <a:stretch>
                  <a:fillRect l="-230" t="-719" r="-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96019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>
            <a:extLst>
              <a:ext uri="{FF2B5EF4-FFF2-40B4-BE49-F238E27FC236}">
                <a16:creationId xmlns:a16="http://schemas.microsoft.com/office/drawing/2014/main" id="{4636F8D6-DC78-4526-B5FC-0B53DED4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Polynomial-time Reduction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EE54476-C9B3-4E3D-9FBF-EFC831537701}"/>
              </a:ext>
            </a:extLst>
          </p:cNvPr>
          <p:cNvSpPr txBox="1"/>
          <p:nvPr/>
        </p:nvSpPr>
        <p:spPr>
          <a:xfrm>
            <a:off x="726281" y="1895475"/>
            <a:ext cx="1682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33CC33"/>
                </a:solidFill>
              </a:rPr>
              <a:t>Simple Facts:</a:t>
            </a:r>
            <a:endParaRPr lang="en-US" sz="2000" baseline="-25000" dirty="0">
              <a:solidFill>
                <a:srgbClr val="33CC3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/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Suppose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 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and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is in P, then so is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. </a:t>
                </a:r>
                <a:endParaRPr lang="en-US" sz="2000" baseline="-25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blipFill>
                <a:blip r:embed="rId3"/>
                <a:stretch>
                  <a:fillRect l="-924" t="-4348" r="-103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BB3FC7-17BF-464E-820F-D51324CFE063}"/>
                  </a:ext>
                </a:extLst>
              </p:cNvPr>
              <p:cNvSpPr txBox="1"/>
              <p:nvPr/>
            </p:nvSpPr>
            <p:spPr>
              <a:xfrm>
                <a:off x="726281" y="2855031"/>
                <a:ext cx="6926383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Suppose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 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and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is not in P, then neither is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. </a:t>
                </a:r>
                <a:endParaRPr lang="en-US" sz="2000" baseline="-25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BB3FC7-17BF-464E-820F-D51324CFE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2855031"/>
                <a:ext cx="6926383" cy="418513"/>
              </a:xfrm>
              <a:prstGeom prst="rect">
                <a:avLst/>
              </a:prstGeom>
              <a:blipFill>
                <a:blip r:embed="rId4"/>
                <a:stretch>
                  <a:fillRect l="-792" t="-4348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7DA09B0-B881-4413-98AE-68FC7AE4F63B}"/>
                  </a:ext>
                </a:extLst>
              </p:cNvPr>
              <p:cNvSpPr txBox="1"/>
              <p:nvPr/>
            </p:nvSpPr>
            <p:spPr>
              <a:xfrm>
                <a:off x="726281" y="3429000"/>
                <a:ext cx="6205417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Suppose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sz="2000" dirty="0"/>
                  <a:t>and </a:t>
                </a:r>
                <a:r>
                  <a:rPr lang="en-US" sz="2000" kern="0" dirty="0"/>
                  <a:t>Q</a:t>
                </a:r>
                <a:r>
                  <a:rPr lang="en-US" sz="2000" kern="0" baseline="-25000" dirty="0"/>
                  <a:t>2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Q</a:t>
                </a:r>
                <a:r>
                  <a:rPr lang="en-US" sz="2000" kern="0" baseline="-25000" dirty="0"/>
                  <a:t>3</a:t>
                </a:r>
                <a:r>
                  <a:rPr lang="en-US" sz="2000" dirty="0"/>
                  <a:t>, then </a:t>
                </a:r>
                <a:r>
                  <a:rPr lang="en-US" sz="2000" kern="0" dirty="0"/>
                  <a:t>Q</a:t>
                </a:r>
                <a:r>
                  <a:rPr lang="en-US" sz="2000" kern="0" baseline="-25000" dirty="0"/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Q</a:t>
                </a:r>
                <a:r>
                  <a:rPr lang="en-US" sz="2000" kern="0" baseline="-25000" dirty="0"/>
                  <a:t>3</a:t>
                </a:r>
                <a:r>
                  <a:rPr lang="en-US" sz="2000" dirty="0"/>
                  <a:t>. </a:t>
                </a:r>
                <a:endParaRPr lang="en-US" sz="2000" baseline="-25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7DA09B0-B881-4413-98AE-68FC7AE4F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3429000"/>
                <a:ext cx="6205417" cy="418513"/>
              </a:xfrm>
              <a:prstGeom prst="rect">
                <a:avLst/>
              </a:prstGeom>
              <a:blipFill>
                <a:blip r:embed="rId5"/>
                <a:stretch>
                  <a:fillRect l="-884" t="-5882" r="-98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0BB1BE00-49A2-420F-BB55-0B93106BBD21}"/>
              </a:ext>
            </a:extLst>
          </p:cNvPr>
          <p:cNvSpPr txBox="1"/>
          <p:nvPr/>
        </p:nvSpPr>
        <p:spPr>
          <a:xfrm>
            <a:off x="726281" y="4002969"/>
            <a:ext cx="1140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Proof. </a:t>
            </a:r>
            <a:endParaRPr lang="en-US" sz="2000" baseline="-25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80724B-7F57-493D-8F19-C5519A4D2AEB}"/>
              </a:ext>
            </a:extLst>
          </p:cNvPr>
          <p:cNvSpPr txBox="1"/>
          <p:nvPr/>
        </p:nvSpPr>
        <p:spPr>
          <a:xfrm>
            <a:off x="929554" y="4562416"/>
            <a:ext cx="2299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: instance for </a:t>
            </a:r>
            <a:r>
              <a:rPr lang="en-US" sz="2000" kern="0" dirty="0">
                <a:solidFill>
                  <a:schemeClr val="tx1"/>
                </a:solidFill>
              </a:rPr>
              <a:t>Q</a:t>
            </a:r>
            <a:r>
              <a:rPr lang="en-US" sz="2000" kern="0" baseline="-25000" dirty="0">
                <a:solidFill>
                  <a:schemeClr val="tx1"/>
                </a:solidFill>
              </a:rPr>
              <a:t>1</a:t>
            </a:r>
            <a:endParaRPr lang="en-US" sz="2000" baseline="-25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76C389-754E-4805-89D6-4F973761337F}"/>
              </a:ext>
            </a:extLst>
          </p:cNvPr>
          <p:cNvSpPr txBox="1"/>
          <p:nvPr/>
        </p:nvSpPr>
        <p:spPr>
          <a:xfrm>
            <a:off x="3735214" y="4477022"/>
            <a:ext cx="4384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</a:t>
            </a:r>
            <a:r>
              <a:rPr lang="en-US" sz="1600" baseline="-25000" dirty="0"/>
              <a:t>1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CA495D3-64C0-4053-8359-B0D28C56AE35}"/>
              </a:ext>
            </a:extLst>
          </p:cNvPr>
          <p:cNvCxnSpPr/>
          <p:nvPr/>
        </p:nvCxnSpPr>
        <p:spPr>
          <a:xfrm>
            <a:off x="3285636" y="4799720"/>
            <a:ext cx="13716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BB271D5-5C19-4751-988D-4631A4C73AC0}"/>
              </a:ext>
            </a:extLst>
          </p:cNvPr>
          <p:cNvSpPr txBox="1"/>
          <p:nvPr/>
        </p:nvSpPr>
        <p:spPr>
          <a:xfrm>
            <a:off x="4857052" y="4562416"/>
            <a:ext cx="3134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  <a:r>
              <a:rPr lang="en-US" sz="2000" baseline="-25000" dirty="0"/>
              <a:t>2</a:t>
            </a:r>
            <a:r>
              <a:rPr lang="en-US" sz="2000" dirty="0"/>
              <a:t>=R</a:t>
            </a:r>
            <a:r>
              <a:rPr lang="en-US" sz="2000" baseline="-25000" dirty="0"/>
              <a:t>1</a:t>
            </a:r>
            <a:r>
              <a:rPr lang="en-US" sz="2000" dirty="0"/>
              <a:t>(x</a:t>
            </a:r>
            <a:r>
              <a:rPr lang="en-US" sz="2000" baseline="-25000" dirty="0"/>
              <a:t>1</a:t>
            </a:r>
            <a:r>
              <a:rPr lang="en-US" sz="2000" dirty="0"/>
              <a:t>): instance for Q</a:t>
            </a:r>
            <a:r>
              <a:rPr lang="en-US" sz="2000" baseline="-25000" dirty="0"/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BE1142-8867-4C1E-B3CE-FCC1CBBEA4A0}"/>
              </a:ext>
            </a:extLst>
          </p:cNvPr>
          <p:cNvSpPr txBox="1"/>
          <p:nvPr/>
        </p:nvSpPr>
        <p:spPr>
          <a:xfrm>
            <a:off x="3428791" y="4793249"/>
            <a:ext cx="1051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poly-time</a:t>
            </a:r>
            <a:endParaRPr lang="en-US" sz="1600" baseline="-2500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6F6E04C-40EC-41D0-B69B-D0C6B97A2925}"/>
              </a:ext>
            </a:extLst>
          </p:cNvPr>
          <p:cNvCxnSpPr>
            <a:cxnSpLocks/>
          </p:cNvCxnSpPr>
          <p:nvPr/>
        </p:nvCxnSpPr>
        <p:spPr>
          <a:xfrm>
            <a:off x="5553075" y="5048250"/>
            <a:ext cx="0" cy="89223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8E59DF5-4411-4673-A506-A65385EBC7A5}"/>
              </a:ext>
            </a:extLst>
          </p:cNvPr>
          <p:cNvSpPr txBox="1"/>
          <p:nvPr/>
        </p:nvSpPr>
        <p:spPr>
          <a:xfrm>
            <a:off x="4857051" y="5959535"/>
            <a:ext cx="3134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  <a:r>
              <a:rPr lang="en-US" sz="2000" baseline="-25000" dirty="0"/>
              <a:t>3</a:t>
            </a:r>
            <a:r>
              <a:rPr lang="en-US" sz="2000" dirty="0"/>
              <a:t>=R</a:t>
            </a:r>
            <a:r>
              <a:rPr lang="en-US" sz="2000" baseline="-25000" dirty="0"/>
              <a:t>2</a:t>
            </a:r>
            <a:r>
              <a:rPr lang="en-US" sz="2000" dirty="0"/>
              <a:t>(x</a:t>
            </a:r>
            <a:r>
              <a:rPr lang="en-US" sz="2000" baseline="-25000" dirty="0"/>
              <a:t>2</a:t>
            </a:r>
            <a:r>
              <a:rPr lang="en-US" sz="2000" dirty="0"/>
              <a:t>): instance for Q</a:t>
            </a:r>
            <a:r>
              <a:rPr lang="en-US" sz="2000" baseline="-25000" dirty="0"/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C7468E21-D802-4417-87C0-EE0E09893DD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1400" kern="0" dirty="0"/>
                  <a:t> A decision problem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</a:t>
                </a:r>
                <a:r>
                  <a:rPr lang="en-US" sz="1400" kern="0" dirty="0">
                    <a:solidFill>
                      <a:srgbClr val="33CC33"/>
                    </a:solidFill>
                  </a:rPr>
                  <a:t>polynomial-time reducible to </a:t>
                </a:r>
                <a:r>
                  <a:rPr lang="en-US" sz="1400" kern="0" dirty="0"/>
                  <a:t>a decision problem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(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1400" kern="0" dirty="0"/>
                  <a:t>) if there is a (det.) poly-time algorithm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1400" kern="0" dirty="0"/>
                  <a:t> that on an instance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produces an instance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such that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if and only if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. </a:t>
                </a: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C7468E21-D802-4417-87C0-EE0E09893D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blipFill>
                <a:blip r:embed="rId6"/>
                <a:stretch>
                  <a:fillRect l="-230" t="-719" r="-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2091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>
            <a:extLst>
              <a:ext uri="{FF2B5EF4-FFF2-40B4-BE49-F238E27FC236}">
                <a16:creationId xmlns:a16="http://schemas.microsoft.com/office/drawing/2014/main" id="{4636F8D6-DC78-4526-B5FC-0B53DED4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78895"/>
          </a:xfrm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Polynomial-time Reduction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EE54476-C9B3-4E3D-9FBF-EFC831537701}"/>
              </a:ext>
            </a:extLst>
          </p:cNvPr>
          <p:cNvSpPr txBox="1"/>
          <p:nvPr/>
        </p:nvSpPr>
        <p:spPr>
          <a:xfrm>
            <a:off x="726281" y="1895475"/>
            <a:ext cx="1682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33CC33"/>
                </a:solidFill>
              </a:rPr>
              <a:t>Simple Facts:</a:t>
            </a:r>
            <a:endParaRPr lang="en-US" sz="2000" baseline="-25000" dirty="0">
              <a:solidFill>
                <a:srgbClr val="33CC3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/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Suppose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 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and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is in P, then so is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. </a:t>
                </a:r>
                <a:endParaRPr lang="en-US" sz="2000" baseline="-25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C1E525B-8149-4362-919A-E76B9A3E3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2342239"/>
                <a:ext cx="5936818" cy="418513"/>
              </a:xfrm>
              <a:prstGeom prst="rect">
                <a:avLst/>
              </a:prstGeom>
              <a:blipFill>
                <a:blip r:embed="rId3"/>
                <a:stretch>
                  <a:fillRect l="-924" t="-4348" r="-103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BB3FC7-17BF-464E-820F-D51324CFE063}"/>
                  </a:ext>
                </a:extLst>
              </p:cNvPr>
              <p:cNvSpPr txBox="1"/>
              <p:nvPr/>
            </p:nvSpPr>
            <p:spPr>
              <a:xfrm>
                <a:off x="726281" y="2855031"/>
                <a:ext cx="6926383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Suppose</a:t>
                </a:r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bg1">
                        <a:lumMod val="85000"/>
                      </a:schemeClr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 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and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1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is not in P, then neither is Q</a:t>
                </a:r>
                <a:r>
                  <a:rPr lang="en-US" sz="2000" baseline="-25000" dirty="0">
                    <a:solidFill>
                      <a:schemeClr val="bg1">
                        <a:lumMod val="85000"/>
                      </a:schemeClr>
                    </a:solidFill>
                  </a:rPr>
                  <a:t>2</a:t>
                </a:r>
                <a:r>
                  <a:rPr 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. </a:t>
                </a:r>
                <a:endParaRPr lang="en-US" sz="2000" baseline="-25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BB3FC7-17BF-464E-820F-D51324CFE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2855031"/>
                <a:ext cx="6926383" cy="418513"/>
              </a:xfrm>
              <a:prstGeom prst="rect">
                <a:avLst/>
              </a:prstGeom>
              <a:blipFill>
                <a:blip r:embed="rId4"/>
                <a:stretch>
                  <a:fillRect l="-792" t="-4348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7DA09B0-B881-4413-98AE-68FC7AE4F63B}"/>
                  </a:ext>
                </a:extLst>
              </p:cNvPr>
              <p:cNvSpPr txBox="1"/>
              <p:nvPr/>
            </p:nvSpPr>
            <p:spPr>
              <a:xfrm>
                <a:off x="726281" y="3429000"/>
                <a:ext cx="6205417" cy="4185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Suppose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kern="0" dirty="0">
                    <a:solidFill>
                      <a:schemeClr val="tx1"/>
                    </a:solidFill>
                  </a:rPr>
                  <a:t>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sz="2000" kern="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sz="2000" dirty="0"/>
                  <a:t>and </a:t>
                </a:r>
                <a:r>
                  <a:rPr lang="en-US" sz="2000" kern="0" dirty="0"/>
                  <a:t>Q</a:t>
                </a:r>
                <a:r>
                  <a:rPr lang="en-US" sz="2000" kern="0" baseline="-25000" dirty="0"/>
                  <a:t>2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Q</a:t>
                </a:r>
                <a:r>
                  <a:rPr lang="en-US" sz="2000" kern="0" baseline="-25000" dirty="0"/>
                  <a:t>3</a:t>
                </a:r>
                <a:r>
                  <a:rPr lang="en-US" sz="2000" dirty="0"/>
                  <a:t>, then </a:t>
                </a:r>
                <a:r>
                  <a:rPr lang="en-US" sz="2000" kern="0" dirty="0"/>
                  <a:t>Q</a:t>
                </a:r>
                <a:r>
                  <a:rPr lang="en-US" sz="2000" kern="0" baseline="-25000" dirty="0"/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/>
                  <a:t> Q</a:t>
                </a:r>
                <a:r>
                  <a:rPr lang="en-US" sz="2000" kern="0" baseline="-25000" dirty="0"/>
                  <a:t>3</a:t>
                </a:r>
                <a:r>
                  <a:rPr lang="en-US" sz="2000" dirty="0"/>
                  <a:t>. </a:t>
                </a:r>
                <a:endParaRPr lang="en-US" sz="2000" baseline="-25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7DA09B0-B881-4413-98AE-68FC7AE4F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1" y="3429000"/>
                <a:ext cx="6205417" cy="418513"/>
              </a:xfrm>
              <a:prstGeom prst="rect">
                <a:avLst/>
              </a:prstGeom>
              <a:blipFill>
                <a:blip r:embed="rId5"/>
                <a:stretch>
                  <a:fillRect l="-884" t="-5882" r="-98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0BB1BE00-49A2-420F-BB55-0B93106BBD21}"/>
              </a:ext>
            </a:extLst>
          </p:cNvPr>
          <p:cNvSpPr txBox="1"/>
          <p:nvPr/>
        </p:nvSpPr>
        <p:spPr>
          <a:xfrm>
            <a:off x="726281" y="4002969"/>
            <a:ext cx="1140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Proof. </a:t>
            </a:r>
            <a:endParaRPr lang="en-US" sz="2000" baseline="-25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80724B-7F57-493D-8F19-C5519A4D2AEB}"/>
              </a:ext>
            </a:extLst>
          </p:cNvPr>
          <p:cNvSpPr txBox="1"/>
          <p:nvPr/>
        </p:nvSpPr>
        <p:spPr>
          <a:xfrm>
            <a:off x="929554" y="4562416"/>
            <a:ext cx="2299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: instance for </a:t>
            </a:r>
            <a:r>
              <a:rPr lang="en-US" sz="2000" kern="0" dirty="0">
                <a:solidFill>
                  <a:schemeClr val="tx1"/>
                </a:solidFill>
              </a:rPr>
              <a:t>Q</a:t>
            </a:r>
            <a:r>
              <a:rPr lang="en-US" sz="2000" kern="0" baseline="-25000" dirty="0">
                <a:solidFill>
                  <a:schemeClr val="tx1"/>
                </a:solidFill>
              </a:rPr>
              <a:t>1</a:t>
            </a:r>
            <a:endParaRPr lang="en-US" sz="2000" baseline="-25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76C389-754E-4805-89D6-4F973761337F}"/>
              </a:ext>
            </a:extLst>
          </p:cNvPr>
          <p:cNvSpPr txBox="1"/>
          <p:nvPr/>
        </p:nvSpPr>
        <p:spPr>
          <a:xfrm>
            <a:off x="3735214" y="4477022"/>
            <a:ext cx="4384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</a:t>
            </a:r>
            <a:r>
              <a:rPr lang="en-US" sz="1600" baseline="-25000" dirty="0"/>
              <a:t>1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CA495D3-64C0-4053-8359-B0D28C56AE35}"/>
              </a:ext>
            </a:extLst>
          </p:cNvPr>
          <p:cNvCxnSpPr/>
          <p:nvPr/>
        </p:nvCxnSpPr>
        <p:spPr>
          <a:xfrm>
            <a:off x="3285636" y="4799720"/>
            <a:ext cx="13716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BB271D5-5C19-4751-988D-4631A4C73AC0}"/>
              </a:ext>
            </a:extLst>
          </p:cNvPr>
          <p:cNvSpPr txBox="1"/>
          <p:nvPr/>
        </p:nvSpPr>
        <p:spPr>
          <a:xfrm>
            <a:off x="4857052" y="4562416"/>
            <a:ext cx="3134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  <a:r>
              <a:rPr lang="en-US" sz="2000" baseline="-25000" dirty="0"/>
              <a:t>2</a:t>
            </a:r>
            <a:r>
              <a:rPr lang="en-US" sz="2000" dirty="0"/>
              <a:t>=R</a:t>
            </a:r>
            <a:r>
              <a:rPr lang="en-US" sz="2000" baseline="-25000" dirty="0"/>
              <a:t>1</a:t>
            </a:r>
            <a:r>
              <a:rPr lang="en-US" sz="2000" dirty="0"/>
              <a:t>(x</a:t>
            </a:r>
            <a:r>
              <a:rPr lang="en-US" sz="2000" baseline="-25000" dirty="0"/>
              <a:t>1</a:t>
            </a:r>
            <a:r>
              <a:rPr lang="en-US" sz="2000" dirty="0"/>
              <a:t>): instance for Q</a:t>
            </a:r>
            <a:r>
              <a:rPr lang="en-US" sz="2000" baseline="-25000" dirty="0"/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BE1142-8867-4C1E-B3CE-FCC1CBBEA4A0}"/>
              </a:ext>
            </a:extLst>
          </p:cNvPr>
          <p:cNvSpPr txBox="1"/>
          <p:nvPr/>
        </p:nvSpPr>
        <p:spPr>
          <a:xfrm>
            <a:off x="3428791" y="4793249"/>
            <a:ext cx="1051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poly-time</a:t>
            </a:r>
            <a:endParaRPr lang="en-US" sz="1600" baseline="-2500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6F6E04C-40EC-41D0-B69B-D0C6B97A2925}"/>
              </a:ext>
            </a:extLst>
          </p:cNvPr>
          <p:cNvCxnSpPr>
            <a:cxnSpLocks/>
          </p:cNvCxnSpPr>
          <p:nvPr/>
        </p:nvCxnSpPr>
        <p:spPr>
          <a:xfrm>
            <a:off x="5553075" y="5048250"/>
            <a:ext cx="0" cy="89223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8E59DF5-4411-4673-A506-A65385EBC7A5}"/>
              </a:ext>
            </a:extLst>
          </p:cNvPr>
          <p:cNvSpPr txBox="1"/>
          <p:nvPr/>
        </p:nvSpPr>
        <p:spPr>
          <a:xfrm>
            <a:off x="4857051" y="5959535"/>
            <a:ext cx="3134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  <a:r>
              <a:rPr lang="en-US" sz="2000" baseline="-25000" dirty="0"/>
              <a:t>3</a:t>
            </a:r>
            <a:r>
              <a:rPr lang="en-US" sz="2000" dirty="0"/>
              <a:t>=R</a:t>
            </a:r>
            <a:r>
              <a:rPr lang="en-US" sz="2000" baseline="-25000" dirty="0"/>
              <a:t>2</a:t>
            </a:r>
            <a:r>
              <a:rPr lang="en-US" sz="2000" dirty="0"/>
              <a:t>(x</a:t>
            </a:r>
            <a:r>
              <a:rPr lang="en-US" sz="2000" baseline="-25000" dirty="0"/>
              <a:t>2</a:t>
            </a:r>
            <a:r>
              <a:rPr lang="en-US" sz="2000" dirty="0"/>
              <a:t>): instance for Q</a:t>
            </a:r>
            <a:r>
              <a:rPr lang="en-US" sz="2000" baseline="-25000" dirty="0"/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681888C-AC2F-4900-BAC7-3C268F9F542C}"/>
                  </a:ext>
                </a:extLst>
              </p:cNvPr>
              <p:cNvSpPr/>
              <p:nvPr/>
            </p:nvSpPr>
            <p:spPr>
              <a:xfrm>
                <a:off x="881818" y="5180518"/>
                <a:ext cx="3291871" cy="1468429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42900" indent="-342900">
                  <a:buAutoNum type="arabicPeriod"/>
                </a:pPr>
                <a:r>
                  <a:rPr lang="en-US" sz="1400" dirty="0">
                    <a:solidFill>
                      <a:schemeClr val="tx1"/>
                    </a:solidFill>
                  </a:rPr>
                  <a:t>Let R</a:t>
                </a:r>
                <a:r>
                  <a:rPr lang="en-US" sz="1400" baseline="-25000" dirty="0">
                    <a:solidFill>
                      <a:schemeClr val="tx1"/>
                    </a:solidFill>
                  </a:rPr>
                  <a:t>3</a:t>
                </a:r>
                <a:r>
                  <a:rPr lang="en-US" sz="1400" dirty="0">
                    <a:solidFill>
                      <a:schemeClr val="tx1"/>
                    </a:solidFill>
                  </a:rPr>
                  <a:t>(x</a:t>
                </a:r>
                <a:r>
                  <a:rPr lang="en-US" sz="14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sz="1400" dirty="0">
                    <a:solidFill>
                      <a:schemeClr val="tx1"/>
                    </a:solidFill>
                  </a:rPr>
                  <a:t>) = R</a:t>
                </a:r>
                <a:r>
                  <a:rPr lang="en-US" sz="14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sz="1400" dirty="0">
                    <a:solidFill>
                      <a:schemeClr val="tx1"/>
                    </a:solidFill>
                  </a:rPr>
                  <a:t>(R</a:t>
                </a:r>
                <a:r>
                  <a:rPr lang="en-US" sz="14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sz="1400" dirty="0">
                    <a:solidFill>
                      <a:schemeClr val="tx1"/>
                    </a:solidFill>
                  </a:rPr>
                  <a:t>(x</a:t>
                </a:r>
                <a:r>
                  <a:rPr lang="en-US" sz="14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sz="1400" dirty="0">
                    <a:solidFill>
                      <a:schemeClr val="tx1"/>
                    </a:solidFill>
                  </a:rPr>
                  <a:t>));</a:t>
                </a:r>
              </a:p>
              <a:p>
                <a:pPr marL="342900" indent="-342900">
                  <a:buAutoNum type="arabicPeriod"/>
                </a:pPr>
                <a:r>
                  <a:rPr lang="en-US" sz="1400" dirty="0">
                    <a:solidFill>
                      <a:schemeClr val="tx1"/>
                    </a:solidFill>
                  </a:rPr>
                  <a:t>R</a:t>
                </a:r>
                <a:r>
                  <a:rPr lang="en-US" sz="1400" baseline="-25000" dirty="0">
                    <a:solidFill>
                      <a:schemeClr val="tx1"/>
                    </a:solidFill>
                  </a:rPr>
                  <a:t>3</a:t>
                </a:r>
                <a:r>
                  <a:rPr lang="en-US" sz="1400" dirty="0">
                    <a:solidFill>
                      <a:schemeClr val="tx1"/>
                    </a:solidFill>
                  </a:rPr>
                  <a:t>(x</a:t>
                </a:r>
                <a:r>
                  <a:rPr lang="en-US" sz="14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sz="1400" dirty="0">
                    <a:solidFill>
                      <a:schemeClr val="tx1"/>
                    </a:solidFill>
                  </a:rPr>
                  <a:t>) runs in time polynomial in |x</a:t>
                </a:r>
                <a:r>
                  <a:rPr lang="en-US" sz="14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sz="1400" dirty="0">
                    <a:solidFill>
                      <a:schemeClr val="tx1"/>
                    </a:solidFill>
                  </a:rPr>
                  <a:t>|; </a:t>
                </a:r>
              </a:p>
              <a:p>
                <a:pPr marL="342900" indent="-342900">
                  <a:buAutoNum type="arabicPeriod"/>
                </a:pPr>
                <a:r>
                  <a:rPr lang="en-US" sz="1400" dirty="0">
                    <a:solidFill>
                      <a:schemeClr val="tx1"/>
                    </a:solidFill>
                  </a:rPr>
                  <a:t>x</a:t>
                </a:r>
                <a:r>
                  <a:rPr lang="en-US" sz="14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sz="1400" dirty="0">
                    <a:solidFill>
                      <a:schemeClr val="tx1"/>
                    </a:solidFill>
                  </a:rPr>
                  <a:t> is YES for Q</a:t>
                </a:r>
                <a:r>
                  <a:rPr lang="en-US" sz="14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sz="1400" dirty="0">
                    <a:solidFill>
                      <a:schemeClr val="tx1"/>
                    </a:solidFill>
                  </a:rPr>
                  <a:t> if and only if R</a:t>
                </a:r>
                <a:r>
                  <a:rPr lang="en-US" sz="1400" baseline="-25000" dirty="0">
                    <a:solidFill>
                      <a:schemeClr val="tx1"/>
                    </a:solidFill>
                  </a:rPr>
                  <a:t>3</a:t>
                </a:r>
                <a:r>
                  <a:rPr lang="en-US" sz="1400" dirty="0">
                    <a:solidFill>
                      <a:schemeClr val="tx1"/>
                    </a:solidFill>
                  </a:rPr>
                  <a:t>(x</a:t>
                </a:r>
                <a:r>
                  <a:rPr lang="en-US" sz="14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sz="1400" dirty="0">
                    <a:solidFill>
                      <a:schemeClr val="tx1"/>
                    </a:solidFill>
                  </a:rPr>
                  <a:t>) is YES for Q</a:t>
                </a:r>
                <a:r>
                  <a:rPr lang="en-US" sz="1400" baseline="-25000" dirty="0">
                    <a:solidFill>
                      <a:schemeClr val="tx1"/>
                    </a:solidFill>
                  </a:rPr>
                  <a:t>3</a:t>
                </a:r>
                <a:r>
                  <a:rPr lang="en-US" sz="1400" dirty="0">
                    <a:solidFill>
                      <a:schemeClr val="tx1"/>
                    </a:solidFill>
                  </a:rPr>
                  <a:t>;</a:t>
                </a:r>
              </a:p>
              <a:p>
                <a:pPr marL="342900" indent="-342900">
                  <a:buAutoNum type="arabicPeriod"/>
                </a:pPr>
                <a:r>
                  <a:rPr lang="en-US" sz="1400" dirty="0">
                    <a:solidFill>
                      <a:schemeClr val="tx1"/>
                    </a:solidFill>
                  </a:rPr>
                  <a:t>So </a:t>
                </a:r>
                <a:r>
                  <a:rPr lang="en-US" sz="1400" kern="0" dirty="0">
                    <a:solidFill>
                      <a:schemeClr val="tx1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4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4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400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sz="1400" kern="0" baseline="-25000" dirty="0">
                    <a:solidFill>
                      <a:schemeClr val="tx1"/>
                    </a:solidFill>
                  </a:rPr>
                  <a:t>3</a:t>
                </a:r>
                <a:r>
                  <a:rPr lang="en-US" sz="1400" dirty="0">
                    <a:solidFill>
                      <a:schemeClr val="tx1"/>
                    </a:solidFill>
                  </a:rPr>
                  <a:t>. </a:t>
                </a: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681888C-AC2F-4900-BAC7-3C268F9F54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818" y="5180518"/>
                <a:ext cx="3291871" cy="1468429"/>
              </a:xfrm>
              <a:prstGeom prst="rect">
                <a:avLst/>
              </a:prstGeom>
              <a:blipFill>
                <a:blip r:embed="rId6"/>
                <a:stretch>
                  <a:fillRect l="-184" r="-16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E6C64908-483C-48FA-8E12-D610F505E0C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kern="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sz="1400" kern="0" dirty="0"/>
                  <a:t> A decision problem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</a:t>
                </a:r>
                <a:r>
                  <a:rPr lang="en-US" sz="1400" kern="0" dirty="0">
                    <a:solidFill>
                      <a:srgbClr val="33CC33"/>
                    </a:solidFill>
                  </a:rPr>
                  <a:t>polynomial-time reducible to </a:t>
                </a:r>
                <a:r>
                  <a:rPr lang="en-US" sz="1400" kern="0" dirty="0"/>
                  <a:t>a decision problem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(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400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sz="1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1400" kern="0" dirty="0"/>
                  <a:t>) if there is a (det.) poly-time algorithm </a:t>
                </a:r>
                <a:r>
                  <a:rPr lang="en-US" sz="1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1400" kern="0" dirty="0"/>
                  <a:t> that on an instance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produces an instance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of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such that x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1</a:t>
                </a:r>
                <a:r>
                  <a:rPr lang="en-US" sz="1400" kern="0" dirty="0"/>
                  <a:t> if and only if x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 is a YES-instance for Q</a:t>
                </a:r>
                <a:r>
                  <a:rPr lang="en-US" sz="1400" kern="0" baseline="-25000" dirty="0"/>
                  <a:t>2</a:t>
                </a:r>
                <a:r>
                  <a:rPr lang="en-US" sz="1400" kern="0" dirty="0"/>
                  <a:t>. </a:t>
                </a: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E6C64908-483C-48FA-8E12-D610F505E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4827" y="1048601"/>
                <a:ext cx="7960519" cy="846874"/>
              </a:xfrm>
              <a:prstGeom prst="rect">
                <a:avLst/>
              </a:prstGeom>
              <a:blipFill>
                <a:blip r:embed="rId7"/>
                <a:stretch>
                  <a:fillRect l="-230" t="-719" r="-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8050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6962FE5-FAA3-4059-919D-20DFC8273952}"/>
                  </a:ext>
                </a:extLst>
              </p:cNvPr>
              <p:cNvSpPr txBox="1"/>
              <p:nvPr/>
            </p:nvSpPr>
            <p:spPr>
              <a:xfrm>
                <a:off x="763190" y="1127007"/>
                <a:ext cx="7617619" cy="11609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reduction </a:t>
                </a:r>
                <a:r>
                  <a:rPr lang="en-US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can be interpreted as </a:t>
                </a: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“</a:t>
                </a:r>
                <a:r>
                  <a:rPr lang="en-US" dirty="0">
                    <a:solidFill>
                      <a:srgbClr val="92D050"/>
                    </a:solidFill>
                  </a:rPr>
                  <a:t>Q</a:t>
                </a:r>
                <a:r>
                  <a:rPr lang="en-US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dirty="0">
                    <a:solidFill>
                      <a:srgbClr val="92D050"/>
                    </a:solidFill>
                  </a:rPr>
                  <a:t> is not harder than Q</a:t>
                </a:r>
                <a:r>
                  <a:rPr lang="en-US" baseline="-25000" dirty="0">
                    <a:solidFill>
                      <a:srgbClr val="92D050"/>
                    </a:solidFill>
                  </a:rPr>
                  <a:t>2</a:t>
                </a:r>
                <a:r>
                  <a:rPr lang="en-US" dirty="0">
                    <a:solidFill>
                      <a:srgbClr val="92D050"/>
                    </a:solidFill>
                  </a:rPr>
                  <a:t> , or Q</a:t>
                </a:r>
                <a:r>
                  <a:rPr lang="en-US" baseline="-25000" dirty="0">
                    <a:solidFill>
                      <a:srgbClr val="92D050"/>
                    </a:solidFill>
                  </a:rPr>
                  <a:t>2</a:t>
                </a:r>
                <a:r>
                  <a:rPr lang="en-US" dirty="0">
                    <a:solidFill>
                      <a:srgbClr val="92D050"/>
                    </a:solidFill>
                  </a:rPr>
                  <a:t> is not easier than Q</a:t>
                </a:r>
                <a:r>
                  <a:rPr lang="en-US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,” </a:t>
                </a:r>
                <a:r>
                  <a:rPr lang="en-US" sz="2000" dirty="0">
                    <a:solidFill>
                      <a:schemeClr val="tx1"/>
                    </a:solidFill>
                  </a:rPr>
                  <a:t>(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upto</a:t>
                </a:r>
                <a:r>
                  <a:rPr lang="en-US" sz="2000" dirty="0">
                    <a:solidFill>
                      <a:schemeClr val="tx1"/>
                    </a:solidFill>
                  </a:rPr>
                  <a:t> a poly-time computation) </a:t>
                </a:r>
                <a:endParaRPr lang="en-US" sz="2000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6962FE5-FAA3-4059-919D-20DFC8273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190" y="1127007"/>
                <a:ext cx="7617619" cy="1160959"/>
              </a:xfrm>
              <a:prstGeom prst="rect">
                <a:avLst/>
              </a:prstGeom>
              <a:blipFill>
                <a:blip r:embed="rId3"/>
                <a:stretch>
                  <a:fillRect l="-1200" t="-3684" r="-2240" b="-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>
            <a:extLst>
              <a:ext uri="{FF2B5EF4-FFF2-40B4-BE49-F238E27FC236}">
                <a16:creationId xmlns:a16="http://schemas.microsoft.com/office/drawing/2014/main" id="{3AA7B29E-C3FF-4F91-A2A0-2A47E57E6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>
                <a:ea typeface="ＭＳ Ｐゴシック" charset="-128"/>
              </a:rPr>
              <a:t>NP-hardness and NP-completeness</a:t>
            </a:r>
            <a:endParaRPr lang="en-US" altLang="en-US" sz="3600" kern="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04337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6962FE5-FAA3-4059-919D-20DFC8273952}"/>
                  </a:ext>
                </a:extLst>
              </p:cNvPr>
              <p:cNvSpPr txBox="1"/>
              <p:nvPr/>
            </p:nvSpPr>
            <p:spPr>
              <a:xfrm>
                <a:off x="763190" y="1127007"/>
                <a:ext cx="7617619" cy="11609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reduction </a:t>
                </a:r>
                <a:r>
                  <a:rPr lang="en-US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can be interpreted as </a:t>
                </a: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“</a:t>
                </a:r>
                <a:r>
                  <a:rPr lang="en-US" dirty="0">
                    <a:solidFill>
                      <a:srgbClr val="92D050"/>
                    </a:solidFill>
                  </a:rPr>
                  <a:t>Q</a:t>
                </a:r>
                <a:r>
                  <a:rPr lang="en-US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dirty="0">
                    <a:solidFill>
                      <a:srgbClr val="92D050"/>
                    </a:solidFill>
                  </a:rPr>
                  <a:t> is not harder than Q</a:t>
                </a:r>
                <a:r>
                  <a:rPr lang="en-US" baseline="-25000" dirty="0">
                    <a:solidFill>
                      <a:srgbClr val="92D050"/>
                    </a:solidFill>
                  </a:rPr>
                  <a:t>2</a:t>
                </a:r>
                <a:r>
                  <a:rPr lang="en-US" dirty="0">
                    <a:solidFill>
                      <a:srgbClr val="92D050"/>
                    </a:solidFill>
                  </a:rPr>
                  <a:t> , or Q</a:t>
                </a:r>
                <a:r>
                  <a:rPr lang="en-US" baseline="-25000" dirty="0">
                    <a:solidFill>
                      <a:srgbClr val="92D050"/>
                    </a:solidFill>
                  </a:rPr>
                  <a:t>2</a:t>
                </a:r>
                <a:r>
                  <a:rPr lang="en-US" dirty="0">
                    <a:solidFill>
                      <a:srgbClr val="92D050"/>
                    </a:solidFill>
                  </a:rPr>
                  <a:t> is not easier than Q</a:t>
                </a:r>
                <a:r>
                  <a:rPr lang="en-US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,” </a:t>
                </a:r>
                <a:r>
                  <a:rPr lang="en-US" sz="2000" dirty="0">
                    <a:solidFill>
                      <a:schemeClr val="tx1"/>
                    </a:solidFill>
                  </a:rPr>
                  <a:t>(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upto</a:t>
                </a:r>
                <a:r>
                  <a:rPr lang="en-US" sz="2000" dirty="0">
                    <a:solidFill>
                      <a:schemeClr val="tx1"/>
                    </a:solidFill>
                  </a:rPr>
                  <a:t> a poly-time computation) </a:t>
                </a:r>
                <a:endParaRPr lang="en-US" sz="2000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6962FE5-FAA3-4059-919D-20DFC8273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190" y="1127007"/>
                <a:ext cx="7617619" cy="1160959"/>
              </a:xfrm>
              <a:prstGeom prst="rect">
                <a:avLst/>
              </a:prstGeom>
              <a:blipFill>
                <a:blip r:embed="rId3"/>
                <a:stretch>
                  <a:fillRect l="-1200" t="-3684" r="-2240" b="-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>
            <a:extLst>
              <a:ext uri="{FF2B5EF4-FFF2-40B4-BE49-F238E27FC236}">
                <a16:creationId xmlns:a16="http://schemas.microsoft.com/office/drawing/2014/main" id="{3AA7B29E-C3FF-4F91-A2A0-2A47E57E6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>
                <a:ea typeface="ＭＳ Ｐゴシック" charset="-128"/>
              </a:rPr>
              <a:t>NP-hardness and NP-completeness</a:t>
            </a:r>
            <a:endParaRPr lang="en-US" altLang="en-US" sz="3600" kern="0" dirty="0"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893E632-5207-4262-9761-BBEA3B353B42}"/>
                  </a:ext>
                </a:extLst>
              </p:cNvPr>
              <p:cNvSpPr txBox="1"/>
              <p:nvPr/>
            </p:nvSpPr>
            <p:spPr>
              <a:xfrm>
                <a:off x="726280" y="4962526"/>
                <a:ext cx="7617619" cy="1222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In particular, if there is a problem Q such that </a:t>
                </a:r>
                <a:r>
                  <a:rPr lang="en-US" kern="0" dirty="0">
                    <a:solidFill>
                      <a:srgbClr val="FF0000"/>
                    </a:solidFill>
                  </a:rPr>
                  <a:t>Q’</a:t>
                </a:r>
                <a:r>
                  <a:rPr lang="en-US" kern="0" baseline="-25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b="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b="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b="0" i="0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kern="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for all problems Q’ in </a:t>
                </a:r>
                <a:r>
                  <a:rPr lang="en-US" dirty="0">
                    <a:solidFill>
                      <a:srgbClr val="FF0000"/>
                    </a:solidFill>
                  </a:rPr>
                  <a:t>NP</a:t>
                </a:r>
                <a:r>
                  <a:rPr lang="en-US" dirty="0">
                    <a:solidFill>
                      <a:schemeClr val="tx1"/>
                    </a:solidFill>
                  </a:rPr>
                  <a:t>, then Q is not easier then any problem in </a:t>
                </a:r>
                <a:r>
                  <a:rPr lang="en-US" dirty="0">
                    <a:solidFill>
                      <a:srgbClr val="FF0000"/>
                    </a:solidFill>
                  </a:rPr>
                  <a:t>NP</a:t>
                </a:r>
                <a:r>
                  <a:rPr lang="en-US" dirty="0">
                    <a:solidFill>
                      <a:schemeClr val="tx1"/>
                    </a:solidFill>
                  </a:rPr>
                  <a:t>. </a:t>
                </a:r>
                <a:endParaRPr lang="en-US" sz="1800" baseline="-25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893E632-5207-4262-9761-BBEA3B353B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0" y="4962526"/>
                <a:ext cx="7617619" cy="1222514"/>
              </a:xfrm>
              <a:prstGeom prst="rect">
                <a:avLst/>
              </a:prstGeom>
              <a:blipFill>
                <a:blip r:embed="rId4"/>
                <a:stretch>
                  <a:fillRect l="-1200" t="-3483" r="-1040" b="-9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0432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6962FE5-FAA3-4059-919D-20DFC8273952}"/>
                  </a:ext>
                </a:extLst>
              </p:cNvPr>
              <p:cNvSpPr txBox="1"/>
              <p:nvPr/>
            </p:nvSpPr>
            <p:spPr>
              <a:xfrm>
                <a:off x="763190" y="1127007"/>
                <a:ext cx="7617619" cy="11609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reduction </a:t>
                </a:r>
                <a:r>
                  <a:rPr lang="en-US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can be interpreted as </a:t>
                </a: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“</a:t>
                </a:r>
                <a:r>
                  <a:rPr lang="en-US" dirty="0">
                    <a:solidFill>
                      <a:srgbClr val="92D050"/>
                    </a:solidFill>
                  </a:rPr>
                  <a:t>Q</a:t>
                </a:r>
                <a:r>
                  <a:rPr lang="en-US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dirty="0">
                    <a:solidFill>
                      <a:srgbClr val="92D050"/>
                    </a:solidFill>
                  </a:rPr>
                  <a:t> is not harder than Q</a:t>
                </a:r>
                <a:r>
                  <a:rPr lang="en-US" baseline="-25000" dirty="0">
                    <a:solidFill>
                      <a:srgbClr val="92D050"/>
                    </a:solidFill>
                  </a:rPr>
                  <a:t>2</a:t>
                </a:r>
                <a:r>
                  <a:rPr lang="en-US" dirty="0">
                    <a:solidFill>
                      <a:srgbClr val="92D050"/>
                    </a:solidFill>
                  </a:rPr>
                  <a:t> , or Q</a:t>
                </a:r>
                <a:r>
                  <a:rPr lang="en-US" baseline="-25000" dirty="0">
                    <a:solidFill>
                      <a:srgbClr val="92D050"/>
                    </a:solidFill>
                  </a:rPr>
                  <a:t>2</a:t>
                </a:r>
                <a:r>
                  <a:rPr lang="en-US" dirty="0">
                    <a:solidFill>
                      <a:srgbClr val="92D050"/>
                    </a:solidFill>
                  </a:rPr>
                  <a:t> is not easier than Q</a:t>
                </a:r>
                <a:r>
                  <a:rPr lang="en-US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,” </a:t>
                </a:r>
                <a:r>
                  <a:rPr lang="en-US" sz="2000" dirty="0">
                    <a:solidFill>
                      <a:schemeClr val="tx1"/>
                    </a:solidFill>
                  </a:rPr>
                  <a:t>(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upto</a:t>
                </a:r>
                <a:r>
                  <a:rPr lang="en-US" sz="2000" dirty="0">
                    <a:solidFill>
                      <a:schemeClr val="tx1"/>
                    </a:solidFill>
                  </a:rPr>
                  <a:t> a poly-time computation) </a:t>
                </a:r>
                <a:endParaRPr lang="en-US" sz="2000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6962FE5-FAA3-4059-919D-20DFC8273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190" y="1127007"/>
                <a:ext cx="7617619" cy="1160959"/>
              </a:xfrm>
              <a:prstGeom prst="rect">
                <a:avLst/>
              </a:prstGeom>
              <a:blipFill>
                <a:blip r:embed="rId3"/>
                <a:stretch>
                  <a:fillRect l="-1200" t="-3684" r="-2240" b="-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>
            <a:extLst>
              <a:ext uri="{FF2B5EF4-FFF2-40B4-BE49-F238E27FC236}">
                <a16:creationId xmlns:a16="http://schemas.microsoft.com/office/drawing/2014/main" id="{3AA7B29E-C3FF-4F91-A2A0-2A47E57E6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>
                <a:ea typeface="ＭＳ Ｐゴシック" charset="-128"/>
              </a:rPr>
              <a:t>NP-hardness and NP-completeness</a:t>
            </a:r>
            <a:endParaRPr lang="en-US" altLang="en-US" sz="3600" kern="0" dirty="0"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893E632-5207-4262-9761-BBEA3B353B42}"/>
                  </a:ext>
                </a:extLst>
              </p:cNvPr>
              <p:cNvSpPr txBox="1"/>
              <p:nvPr/>
            </p:nvSpPr>
            <p:spPr>
              <a:xfrm>
                <a:off x="726280" y="4962526"/>
                <a:ext cx="7617619" cy="1222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In particular, if there is a problem Q such that </a:t>
                </a:r>
                <a:r>
                  <a:rPr lang="en-US" kern="0" dirty="0">
                    <a:solidFill>
                      <a:srgbClr val="FF0000"/>
                    </a:solidFill>
                  </a:rPr>
                  <a:t>Q’</a:t>
                </a:r>
                <a:r>
                  <a:rPr lang="en-US" kern="0" baseline="-25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b="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b="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b="0" i="0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kern="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for all problems Q’ in </a:t>
                </a:r>
                <a:r>
                  <a:rPr lang="en-US" dirty="0">
                    <a:solidFill>
                      <a:srgbClr val="FF0000"/>
                    </a:solidFill>
                  </a:rPr>
                  <a:t>NP</a:t>
                </a:r>
                <a:r>
                  <a:rPr lang="en-US" dirty="0">
                    <a:solidFill>
                      <a:schemeClr val="tx1"/>
                    </a:solidFill>
                  </a:rPr>
                  <a:t>, then Q is not easier then any problem in </a:t>
                </a:r>
                <a:r>
                  <a:rPr lang="en-US" dirty="0">
                    <a:solidFill>
                      <a:srgbClr val="FF0000"/>
                    </a:solidFill>
                  </a:rPr>
                  <a:t>NP</a:t>
                </a:r>
                <a:r>
                  <a:rPr lang="en-US" dirty="0">
                    <a:solidFill>
                      <a:schemeClr val="tx1"/>
                    </a:solidFill>
                  </a:rPr>
                  <a:t>. </a:t>
                </a:r>
                <a:endParaRPr lang="en-US" sz="1800" baseline="-25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893E632-5207-4262-9761-BBEA3B353B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0" y="4962526"/>
                <a:ext cx="7617619" cy="1222514"/>
              </a:xfrm>
              <a:prstGeom prst="rect">
                <a:avLst/>
              </a:prstGeom>
              <a:blipFill>
                <a:blip r:embed="rId4"/>
                <a:stretch>
                  <a:fillRect l="-1200" t="-3483" r="-1040" b="-9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2AAF9F-CFD5-4921-B0CF-D1CF889A7156}"/>
                  </a:ext>
                </a:extLst>
              </p:cNvPr>
              <p:cNvSpPr txBox="1"/>
              <p:nvPr/>
            </p:nvSpPr>
            <p:spPr>
              <a:xfrm>
                <a:off x="763190" y="2406205"/>
                <a:ext cx="7617619" cy="853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/>
                  <a:t>A problem Q is </a:t>
                </a:r>
                <a:r>
                  <a:rPr lang="en-US" dirty="0">
                    <a:solidFill>
                      <a:srgbClr val="FF0000"/>
                    </a:solidFill>
                  </a:rPr>
                  <a:t>NP-hard</a:t>
                </a:r>
                <a:r>
                  <a:rPr lang="en-US" dirty="0"/>
                  <a:t> if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kern="0" dirty="0">
                    <a:solidFill>
                      <a:srgbClr val="92D050"/>
                    </a:solidFill>
                  </a:rPr>
                  <a:t>Q’</a:t>
                </a:r>
                <a:r>
                  <a:rPr lang="en-US" kern="0" baseline="-25000" dirty="0">
                    <a:solidFill>
                      <a:srgbClr val="92D05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kern="0" dirty="0">
                    <a:solidFill>
                      <a:srgbClr val="92D050"/>
                    </a:solidFill>
                  </a:rPr>
                  <a:t>Q </a:t>
                </a:r>
                <a:r>
                  <a:rPr lang="en-US" dirty="0">
                    <a:solidFill>
                      <a:schemeClr val="tx1"/>
                    </a:solidFill>
                  </a:rPr>
                  <a:t>for all problems Q’ in </a:t>
                </a:r>
                <a:r>
                  <a:rPr lang="en-US" dirty="0"/>
                  <a:t>NP</a:t>
                </a:r>
                <a:r>
                  <a:rPr lang="en-US" dirty="0">
                    <a:solidFill>
                      <a:schemeClr val="tx1"/>
                    </a:solidFill>
                  </a:rPr>
                  <a:t>. </a:t>
                </a:r>
                <a:endParaRPr lang="en-US" sz="2000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2AAF9F-CFD5-4921-B0CF-D1CF889A71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190" y="2406205"/>
                <a:ext cx="7617619" cy="853182"/>
              </a:xfrm>
              <a:prstGeom prst="rect">
                <a:avLst/>
              </a:prstGeom>
              <a:blipFill>
                <a:blip r:embed="rId5"/>
                <a:stretch>
                  <a:fillRect l="-1200" t="-5000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82072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6962FE5-FAA3-4059-919D-20DFC8273952}"/>
                  </a:ext>
                </a:extLst>
              </p:cNvPr>
              <p:cNvSpPr txBox="1"/>
              <p:nvPr/>
            </p:nvSpPr>
            <p:spPr>
              <a:xfrm>
                <a:off x="763190" y="1127007"/>
                <a:ext cx="7617619" cy="11609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reduction </a:t>
                </a:r>
                <a:r>
                  <a:rPr lang="en-US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can be interpreted as </a:t>
                </a: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“</a:t>
                </a:r>
                <a:r>
                  <a:rPr lang="en-US" dirty="0">
                    <a:solidFill>
                      <a:srgbClr val="92D050"/>
                    </a:solidFill>
                  </a:rPr>
                  <a:t>Q</a:t>
                </a:r>
                <a:r>
                  <a:rPr lang="en-US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dirty="0">
                    <a:solidFill>
                      <a:srgbClr val="92D050"/>
                    </a:solidFill>
                  </a:rPr>
                  <a:t> is not harder than Q</a:t>
                </a:r>
                <a:r>
                  <a:rPr lang="en-US" baseline="-25000" dirty="0">
                    <a:solidFill>
                      <a:srgbClr val="92D050"/>
                    </a:solidFill>
                  </a:rPr>
                  <a:t>2</a:t>
                </a:r>
                <a:r>
                  <a:rPr lang="en-US" dirty="0">
                    <a:solidFill>
                      <a:srgbClr val="92D050"/>
                    </a:solidFill>
                  </a:rPr>
                  <a:t> , or Q</a:t>
                </a:r>
                <a:r>
                  <a:rPr lang="en-US" baseline="-25000" dirty="0">
                    <a:solidFill>
                      <a:srgbClr val="92D050"/>
                    </a:solidFill>
                  </a:rPr>
                  <a:t>2</a:t>
                </a:r>
                <a:r>
                  <a:rPr lang="en-US" dirty="0">
                    <a:solidFill>
                      <a:srgbClr val="92D050"/>
                    </a:solidFill>
                  </a:rPr>
                  <a:t> is not easier than Q</a:t>
                </a:r>
                <a:r>
                  <a:rPr lang="en-US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,” </a:t>
                </a:r>
                <a:r>
                  <a:rPr lang="en-US" sz="2000" dirty="0">
                    <a:solidFill>
                      <a:schemeClr val="tx1"/>
                    </a:solidFill>
                  </a:rPr>
                  <a:t>(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upto</a:t>
                </a:r>
                <a:r>
                  <a:rPr lang="en-US" sz="2000" dirty="0">
                    <a:solidFill>
                      <a:schemeClr val="tx1"/>
                    </a:solidFill>
                  </a:rPr>
                  <a:t> a poly-time computation) </a:t>
                </a:r>
                <a:endParaRPr lang="en-US" sz="2000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6962FE5-FAA3-4059-919D-20DFC8273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190" y="1127007"/>
                <a:ext cx="7617619" cy="1160959"/>
              </a:xfrm>
              <a:prstGeom prst="rect">
                <a:avLst/>
              </a:prstGeom>
              <a:blipFill>
                <a:blip r:embed="rId3"/>
                <a:stretch>
                  <a:fillRect l="-1200" t="-3684" r="-2240" b="-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>
            <a:extLst>
              <a:ext uri="{FF2B5EF4-FFF2-40B4-BE49-F238E27FC236}">
                <a16:creationId xmlns:a16="http://schemas.microsoft.com/office/drawing/2014/main" id="{3AA7B29E-C3FF-4F91-A2A0-2A47E57E6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>
                <a:ea typeface="ＭＳ Ｐゴシック" charset="-128"/>
              </a:rPr>
              <a:t>NP-hardness and NP-completeness</a:t>
            </a:r>
            <a:endParaRPr lang="en-US" altLang="en-US" sz="3600" kern="0" dirty="0"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893E632-5207-4262-9761-BBEA3B353B42}"/>
                  </a:ext>
                </a:extLst>
              </p:cNvPr>
              <p:cNvSpPr txBox="1"/>
              <p:nvPr/>
            </p:nvSpPr>
            <p:spPr>
              <a:xfrm>
                <a:off x="726280" y="4962526"/>
                <a:ext cx="7617619" cy="159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In particular, if there is a problem Q such that </a:t>
                </a:r>
                <a:r>
                  <a:rPr lang="en-US" kern="0" dirty="0">
                    <a:solidFill>
                      <a:srgbClr val="FF0000"/>
                    </a:solidFill>
                  </a:rPr>
                  <a:t>Q’</a:t>
                </a:r>
                <a:r>
                  <a:rPr lang="en-US" kern="0" baseline="-25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b="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b="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b="0" i="0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kern="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for all problems Q’ in </a:t>
                </a:r>
                <a:r>
                  <a:rPr lang="en-US" dirty="0">
                    <a:solidFill>
                      <a:srgbClr val="FF0000"/>
                    </a:solidFill>
                  </a:rPr>
                  <a:t>NP</a:t>
                </a:r>
                <a:r>
                  <a:rPr lang="en-US" dirty="0">
                    <a:solidFill>
                      <a:schemeClr val="tx1"/>
                    </a:solidFill>
                  </a:rPr>
                  <a:t>, then Q is not easier then any problem in </a:t>
                </a:r>
                <a:r>
                  <a:rPr lang="en-US" dirty="0">
                    <a:solidFill>
                      <a:srgbClr val="FF0000"/>
                    </a:solidFill>
                  </a:rPr>
                  <a:t>NP</a:t>
                </a:r>
                <a:r>
                  <a:rPr lang="en-US" dirty="0">
                    <a:solidFill>
                      <a:schemeClr val="tx1"/>
                    </a:solidFill>
                  </a:rPr>
                  <a:t>. </a:t>
                </a:r>
                <a:r>
                  <a:rPr lang="en-US" dirty="0">
                    <a:solidFill>
                      <a:srgbClr val="00B050"/>
                    </a:solidFill>
                  </a:rPr>
                  <a:t>If in addition, Q itself is also in </a:t>
                </a:r>
                <a:r>
                  <a:rPr lang="en-US" dirty="0">
                    <a:solidFill>
                      <a:srgbClr val="FF0000"/>
                    </a:solidFill>
                  </a:rPr>
                  <a:t>NP</a:t>
                </a:r>
                <a:r>
                  <a:rPr lang="en-US" dirty="0">
                    <a:solidFill>
                      <a:srgbClr val="00B050"/>
                    </a:solidFill>
                  </a:rPr>
                  <a:t>, then Q is the hardest problem in </a:t>
                </a:r>
                <a:r>
                  <a:rPr lang="en-US" dirty="0">
                    <a:solidFill>
                      <a:srgbClr val="FF0000"/>
                    </a:solidFill>
                  </a:rPr>
                  <a:t>NP</a:t>
                </a:r>
                <a:r>
                  <a:rPr lang="en-US" dirty="0">
                    <a:solidFill>
                      <a:srgbClr val="00B050"/>
                    </a:solidFill>
                  </a:rPr>
                  <a:t>.</a:t>
                </a:r>
                <a:endParaRPr lang="en-US" sz="1800" baseline="-25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893E632-5207-4262-9761-BBEA3B353B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0" y="4962526"/>
                <a:ext cx="7617619" cy="1591846"/>
              </a:xfrm>
              <a:prstGeom prst="rect">
                <a:avLst/>
              </a:prstGeom>
              <a:blipFill>
                <a:blip r:embed="rId4"/>
                <a:stretch>
                  <a:fillRect l="-1200" t="-2682" r="-1600" b="-7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2AAF9F-CFD5-4921-B0CF-D1CF889A7156}"/>
                  </a:ext>
                </a:extLst>
              </p:cNvPr>
              <p:cNvSpPr txBox="1"/>
              <p:nvPr/>
            </p:nvSpPr>
            <p:spPr>
              <a:xfrm>
                <a:off x="763190" y="2406205"/>
                <a:ext cx="7617619" cy="853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/>
                  <a:t>A problem Q is </a:t>
                </a:r>
                <a:r>
                  <a:rPr lang="en-US" dirty="0">
                    <a:solidFill>
                      <a:srgbClr val="FF0000"/>
                    </a:solidFill>
                  </a:rPr>
                  <a:t>NP-hard</a:t>
                </a:r>
                <a:r>
                  <a:rPr lang="en-US" dirty="0"/>
                  <a:t> if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kern="0" dirty="0">
                    <a:solidFill>
                      <a:srgbClr val="92D050"/>
                    </a:solidFill>
                  </a:rPr>
                  <a:t>Q’</a:t>
                </a:r>
                <a:r>
                  <a:rPr lang="en-US" kern="0" baseline="-25000" dirty="0">
                    <a:solidFill>
                      <a:srgbClr val="92D05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kern="0" dirty="0">
                    <a:solidFill>
                      <a:srgbClr val="92D050"/>
                    </a:solidFill>
                  </a:rPr>
                  <a:t>Q </a:t>
                </a:r>
                <a:r>
                  <a:rPr lang="en-US" dirty="0">
                    <a:solidFill>
                      <a:schemeClr val="tx1"/>
                    </a:solidFill>
                  </a:rPr>
                  <a:t>for all problems Q’ in </a:t>
                </a:r>
                <a:r>
                  <a:rPr lang="en-US" dirty="0"/>
                  <a:t>NP</a:t>
                </a:r>
                <a:r>
                  <a:rPr lang="en-US" dirty="0">
                    <a:solidFill>
                      <a:schemeClr val="tx1"/>
                    </a:solidFill>
                  </a:rPr>
                  <a:t>. </a:t>
                </a:r>
                <a:endParaRPr lang="en-US" sz="2000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2AAF9F-CFD5-4921-B0CF-D1CF889A71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190" y="2406205"/>
                <a:ext cx="7617619" cy="853182"/>
              </a:xfrm>
              <a:prstGeom prst="rect">
                <a:avLst/>
              </a:prstGeom>
              <a:blipFill>
                <a:blip r:embed="rId5"/>
                <a:stretch>
                  <a:fillRect l="-1200" t="-5000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16916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6962FE5-FAA3-4059-919D-20DFC8273952}"/>
                  </a:ext>
                </a:extLst>
              </p:cNvPr>
              <p:cNvSpPr txBox="1"/>
              <p:nvPr/>
            </p:nvSpPr>
            <p:spPr>
              <a:xfrm>
                <a:off x="763190" y="1127007"/>
                <a:ext cx="7617619" cy="11609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reduction </a:t>
                </a:r>
                <a:r>
                  <a:rPr lang="en-US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kern="0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can be interpreted as </a:t>
                </a: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“</a:t>
                </a:r>
                <a:r>
                  <a:rPr lang="en-US" dirty="0">
                    <a:solidFill>
                      <a:srgbClr val="92D050"/>
                    </a:solidFill>
                  </a:rPr>
                  <a:t>Q</a:t>
                </a:r>
                <a:r>
                  <a:rPr lang="en-US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dirty="0">
                    <a:solidFill>
                      <a:srgbClr val="92D050"/>
                    </a:solidFill>
                  </a:rPr>
                  <a:t> is not harder than Q</a:t>
                </a:r>
                <a:r>
                  <a:rPr lang="en-US" baseline="-25000" dirty="0">
                    <a:solidFill>
                      <a:srgbClr val="92D050"/>
                    </a:solidFill>
                  </a:rPr>
                  <a:t>2</a:t>
                </a:r>
                <a:r>
                  <a:rPr lang="en-US" dirty="0">
                    <a:solidFill>
                      <a:srgbClr val="92D050"/>
                    </a:solidFill>
                  </a:rPr>
                  <a:t> , or Q</a:t>
                </a:r>
                <a:r>
                  <a:rPr lang="en-US" baseline="-25000" dirty="0">
                    <a:solidFill>
                      <a:srgbClr val="92D050"/>
                    </a:solidFill>
                  </a:rPr>
                  <a:t>2</a:t>
                </a:r>
                <a:r>
                  <a:rPr lang="en-US" dirty="0">
                    <a:solidFill>
                      <a:srgbClr val="92D050"/>
                    </a:solidFill>
                  </a:rPr>
                  <a:t> is not easier than Q</a:t>
                </a:r>
                <a:r>
                  <a:rPr lang="en-US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,” </a:t>
                </a:r>
                <a:r>
                  <a:rPr lang="en-US" sz="2000" dirty="0">
                    <a:solidFill>
                      <a:schemeClr val="tx1"/>
                    </a:solidFill>
                  </a:rPr>
                  <a:t>(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upto</a:t>
                </a:r>
                <a:r>
                  <a:rPr lang="en-US" sz="2000" dirty="0">
                    <a:solidFill>
                      <a:schemeClr val="tx1"/>
                    </a:solidFill>
                  </a:rPr>
                  <a:t> a poly-time computation) </a:t>
                </a:r>
                <a:endParaRPr lang="en-US" sz="2000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6962FE5-FAA3-4059-919D-20DFC8273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190" y="1127007"/>
                <a:ext cx="7617619" cy="1160959"/>
              </a:xfrm>
              <a:prstGeom prst="rect">
                <a:avLst/>
              </a:prstGeom>
              <a:blipFill>
                <a:blip r:embed="rId3"/>
                <a:stretch>
                  <a:fillRect l="-1200" t="-3684" r="-2240" b="-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>
            <a:extLst>
              <a:ext uri="{FF2B5EF4-FFF2-40B4-BE49-F238E27FC236}">
                <a16:creationId xmlns:a16="http://schemas.microsoft.com/office/drawing/2014/main" id="{3AA7B29E-C3FF-4F91-A2A0-2A47E57E6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NP-hardness and NP-completeness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893E632-5207-4262-9761-BBEA3B353B42}"/>
                  </a:ext>
                </a:extLst>
              </p:cNvPr>
              <p:cNvSpPr txBox="1"/>
              <p:nvPr/>
            </p:nvSpPr>
            <p:spPr>
              <a:xfrm>
                <a:off x="726280" y="4962526"/>
                <a:ext cx="7617619" cy="159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In particular, if there is a problem Q such that </a:t>
                </a:r>
                <a:r>
                  <a:rPr lang="en-US" kern="0" dirty="0">
                    <a:solidFill>
                      <a:srgbClr val="FF0000"/>
                    </a:solidFill>
                  </a:rPr>
                  <a:t>Q’</a:t>
                </a:r>
                <a:r>
                  <a:rPr lang="en-US" kern="0" baseline="-25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b="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b="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b="0" i="0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kern="0" dirty="0">
                    <a:solidFill>
                      <a:srgbClr val="FF0000"/>
                    </a:solidFill>
                  </a:rPr>
                  <a:t>Q</a:t>
                </a:r>
                <a:r>
                  <a:rPr lang="en-US" kern="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for all problems Q’ in </a:t>
                </a:r>
                <a:r>
                  <a:rPr lang="en-US" dirty="0">
                    <a:solidFill>
                      <a:srgbClr val="FF0000"/>
                    </a:solidFill>
                  </a:rPr>
                  <a:t>NP</a:t>
                </a:r>
                <a:r>
                  <a:rPr lang="en-US" dirty="0">
                    <a:solidFill>
                      <a:schemeClr val="tx1"/>
                    </a:solidFill>
                  </a:rPr>
                  <a:t>, then Q is not easier then any problem in </a:t>
                </a:r>
                <a:r>
                  <a:rPr lang="en-US" dirty="0">
                    <a:solidFill>
                      <a:srgbClr val="FF0000"/>
                    </a:solidFill>
                  </a:rPr>
                  <a:t>NP</a:t>
                </a:r>
                <a:r>
                  <a:rPr lang="en-US" dirty="0">
                    <a:solidFill>
                      <a:schemeClr val="tx1"/>
                    </a:solidFill>
                  </a:rPr>
                  <a:t>. </a:t>
                </a:r>
                <a:r>
                  <a:rPr lang="en-US" dirty="0">
                    <a:solidFill>
                      <a:srgbClr val="00B050"/>
                    </a:solidFill>
                  </a:rPr>
                  <a:t>If in addition, Q itself is also in </a:t>
                </a:r>
                <a:r>
                  <a:rPr lang="en-US" dirty="0">
                    <a:solidFill>
                      <a:srgbClr val="FF0000"/>
                    </a:solidFill>
                  </a:rPr>
                  <a:t>NP</a:t>
                </a:r>
                <a:r>
                  <a:rPr lang="en-US" dirty="0">
                    <a:solidFill>
                      <a:srgbClr val="00B050"/>
                    </a:solidFill>
                  </a:rPr>
                  <a:t>, then Q is the hardest problem in </a:t>
                </a:r>
                <a:r>
                  <a:rPr lang="en-US" dirty="0">
                    <a:solidFill>
                      <a:srgbClr val="FF0000"/>
                    </a:solidFill>
                  </a:rPr>
                  <a:t>NP</a:t>
                </a:r>
                <a:r>
                  <a:rPr lang="en-US" dirty="0">
                    <a:solidFill>
                      <a:srgbClr val="00B050"/>
                    </a:solidFill>
                  </a:rPr>
                  <a:t>.</a:t>
                </a:r>
                <a:endParaRPr lang="en-US" sz="1800" baseline="-25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893E632-5207-4262-9761-BBEA3B353B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0" y="4962526"/>
                <a:ext cx="7617619" cy="1591846"/>
              </a:xfrm>
              <a:prstGeom prst="rect">
                <a:avLst/>
              </a:prstGeom>
              <a:blipFill>
                <a:blip r:embed="rId4"/>
                <a:stretch>
                  <a:fillRect l="-1200" t="-2682" r="-1600" b="-7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2AAF9F-CFD5-4921-B0CF-D1CF889A7156}"/>
                  </a:ext>
                </a:extLst>
              </p:cNvPr>
              <p:cNvSpPr txBox="1"/>
              <p:nvPr/>
            </p:nvSpPr>
            <p:spPr>
              <a:xfrm>
                <a:off x="763190" y="2406205"/>
                <a:ext cx="7617619" cy="853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/>
                  <a:t>A problem Q is </a:t>
                </a:r>
                <a:r>
                  <a:rPr lang="en-US" dirty="0">
                    <a:solidFill>
                      <a:srgbClr val="FF0000"/>
                    </a:solidFill>
                  </a:rPr>
                  <a:t>NP-hard</a:t>
                </a:r>
                <a:r>
                  <a:rPr lang="en-US" dirty="0"/>
                  <a:t> if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kern="0" dirty="0">
                    <a:solidFill>
                      <a:srgbClr val="92D050"/>
                    </a:solidFill>
                  </a:rPr>
                  <a:t>Q’</a:t>
                </a:r>
                <a:r>
                  <a:rPr lang="en-US" kern="0" baseline="-25000" dirty="0">
                    <a:solidFill>
                      <a:srgbClr val="92D05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ker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kern="0" dirty="0">
                    <a:solidFill>
                      <a:srgbClr val="92D050"/>
                    </a:solidFill>
                  </a:rPr>
                  <a:t>Q </a:t>
                </a:r>
                <a:r>
                  <a:rPr lang="en-US" dirty="0">
                    <a:solidFill>
                      <a:schemeClr val="tx1"/>
                    </a:solidFill>
                  </a:rPr>
                  <a:t>for all problems Q’ in </a:t>
                </a:r>
                <a:r>
                  <a:rPr lang="en-US" dirty="0"/>
                  <a:t>NP</a:t>
                </a:r>
                <a:r>
                  <a:rPr lang="en-US" dirty="0">
                    <a:solidFill>
                      <a:schemeClr val="tx1"/>
                    </a:solidFill>
                  </a:rPr>
                  <a:t>. </a:t>
                </a:r>
                <a:endParaRPr lang="en-US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2AAF9F-CFD5-4921-B0CF-D1CF889A71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190" y="2406205"/>
                <a:ext cx="7617619" cy="853182"/>
              </a:xfrm>
              <a:prstGeom prst="rect">
                <a:avLst/>
              </a:prstGeom>
              <a:blipFill>
                <a:blip r:embed="rId5"/>
                <a:stretch>
                  <a:fillRect l="-1200" t="-5000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7BF8DB9-C08F-4D8F-87DF-432268715072}"/>
              </a:ext>
            </a:extLst>
          </p:cNvPr>
          <p:cNvSpPr txBox="1"/>
          <p:nvPr/>
        </p:nvSpPr>
        <p:spPr>
          <a:xfrm>
            <a:off x="726279" y="3379848"/>
            <a:ext cx="76176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Definition.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/>
              <a:t>A problem Q is </a:t>
            </a:r>
            <a:r>
              <a:rPr lang="en-US" dirty="0">
                <a:solidFill>
                  <a:srgbClr val="FF0000"/>
                </a:solidFill>
              </a:rPr>
              <a:t>NP-complete</a:t>
            </a:r>
            <a:r>
              <a:rPr lang="en-US" dirty="0">
                <a:solidFill>
                  <a:srgbClr val="00B050"/>
                </a:solidFill>
              </a:rPr>
              <a:t> if Q is in NP and is NP-hard</a:t>
            </a:r>
            <a:r>
              <a:rPr lang="en-US" dirty="0"/>
              <a:t>.</a:t>
            </a:r>
            <a:endParaRPr lang="en-US" baseline="-25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2263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763190" y="1042897"/>
            <a:ext cx="7617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Thus, NP-hard problems are not easier than any problems in NP, and NP-complete problems are the hardest problems in NP.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NP-hardness and NP-completeness</a:t>
            </a:r>
          </a:p>
        </p:txBody>
      </p:sp>
    </p:spTree>
    <p:extLst>
      <p:ext uri="{BB962C8B-B14F-4D97-AF65-F5344CB8AC3E}">
        <p14:creationId xmlns:p14="http://schemas.microsoft.com/office/powerpoint/2010/main" val="21035076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763190" y="1042897"/>
            <a:ext cx="7617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Thus, NP-hard problems are not easier than any problems in NP, and NP-complete problems are the hardest problems in NP.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NP-hardness and NP-completeness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51306E-45DE-4375-8CCA-44B8BAC8234C}"/>
              </a:ext>
            </a:extLst>
          </p:cNvPr>
          <p:cNvSpPr txBox="1"/>
          <p:nvPr/>
        </p:nvSpPr>
        <p:spPr>
          <a:xfrm>
            <a:off x="734615" y="2277355"/>
            <a:ext cx="7742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Theorem 1. </a:t>
            </a:r>
            <a:r>
              <a:rPr lang="en-US" dirty="0"/>
              <a:t>If any NP-hard problem is in P, then NP = P.</a:t>
            </a:r>
            <a:endParaRPr lang="en-US" sz="1800" baseline="-25000" dirty="0"/>
          </a:p>
        </p:txBody>
      </p:sp>
    </p:spTree>
    <p:extLst>
      <p:ext uri="{BB962C8B-B14F-4D97-AF65-F5344CB8AC3E}">
        <p14:creationId xmlns:p14="http://schemas.microsoft.com/office/powerpoint/2010/main" val="23190390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763190" y="1042897"/>
            <a:ext cx="7617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Thus, NP-hard problems are not easier than any problems in NP, and NP-complete problems are the hardest problems in NP.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NP-hardness and NP-completeness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51306E-45DE-4375-8CCA-44B8BAC8234C}"/>
              </a:ext>
            </a:extLst>
          </p:cNvPr>
          <p:cNvSpPr txBox="1"/>
          <p:nvPr/>
        </p:nvSpPr>
        <p:spPr>
          <a:xfrm>
            <a:off x="734615" y="2277355"/>
            <a:ext cx="7742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Theorem 1. </a:t>
            </a:r>
            <a:r>
              <a:rPr lang="en-US" dirty="0"/>
              <a:t>If any NP-hard problem is in P, then NP = P.</a:t>
            </a:r>
            <a:endParaRPr lang="en-US" sz="18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E2BA261-19AE-430B-AEB3-67418C26457E}"/>
                  </a:ext>
                </a:extLst>
              </p:cNvPr>
              <p:cNvSpPr/>
              <p:nvPr/>
            </p:nvSpPr>
            <p:spPr>
              <a:xfrm>
                <a:off x="763189" y="2773149"/>
                <a:ext cx="7617619" cy="853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kern="0" dirty="0">
                    <a:solidFill>
                      <a:srgbClr val="FF0000"/>
                    </a:solidFill>
                  </a:rPr>
                  <a:t>Proof.  </a:t>
                </a:r>
                <a:r>
                  <a:rPr lang="en-US" kern="0" dirty="0">
                    <a:solidFill>
                      <a:schemeClr val="tx1"/>
                    </a:solidFill>
                  </a:rPr>
                  <a:t>Using the fact that if Q</a:t>
                </a:r>
                <a:r>
                  <a:rPr lang="en-US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kern="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dirty="0">
                    <a:solidFill>
                      <a:schemeClr val="tx1"/>
                    </a:solidFill>
                  </a:rPr>
                  <a:t>and if </a:t>
                </a:r>
                <a:r>
                  <a:rPr lang="en-US" kern="0" dirty="0">
                    <a:solidFill>
                      <a:schemeClr val="tx1"/>
                    </a:solidFill>
                  </a:rPr>
                  <a:t>Q</a:t>
                </a:r>
                <a:r>
                  <a:rPr lang="en-US" kern="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dirty="0">
                    <a:solidFill>
                      <a:schemeClr val="tx1"/>
                    </a:solidFill>
                  </a:rPr>
                  <a:t> is in P, then Q</a:t>
                </a:r>
                <a:r>
                  <a:rPr lang="en-US" baseline="-25000" dirty="0"/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is in P, and the definition of NP-hardness.</a:t>
                </a:r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E2BA261-19AE-430B-AEB3-67418C2645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189" y="2773149"/>
                <a:ext cx="7617619" cy="853182"/>
              </a:xfrm>
              <a:prstGeom prst="rect">
                <a:avLst/>
              </a:prstGeom>
              <a:blipFill>
                <a:blip r:embed="rId3"/>
                <a:stretch>
                  <a:fillRect l="-1200" t="-5000" r="-720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5097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763190" y="1042897"/>
            <a:ext cx="7617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Thus, NP-hard problems are not easier than any problems in NP, and NP-complete problems are the hardest problems in NP.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NP-hardness and NP-completeness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51306E-45DE-4375-8CCA-44B8BAC8234C}"/>
              </a:ext>
            </a:extLst>
          </p:cNvPr>
          <p:cNvSpPr txBox="1"/>
          <p:nvPr/>
        </p:nvSpPr>
        <p:spPr>
          <a:xfrm>
            <a:off x="734615" y="2277355"/>
            <a:ext cx="7742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Theorem 1. </a:t>
            </a:r>
            <a:r>
              <a:rPr lang="en-US" dirty="0"/>
              <a:t>If any NP-hard problem is in P, then NP = P.</a:t>
            </a:r>
            <a:endParaRPr lang="en-US" sz="1800" baseline="-25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EE8249-D634-4F98-B2E9-9EB37E64A017}"/>
              </a:ext>
            </a:extLst>
          </p:cNvPr>
          <p:cNvSpPr txBox="1"/>
          <p:nvPr/>
        </p:nvSpPr>
        <p:spPr>
          <a:xfrm>
            <a:off x="763190" y="2773149"/>
            <a:ext cx="7742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Theorem 2. </a:t>
            </a:r>
            <a:r>
              <a:rPr lang="en-US" dirty="0"/>
              <a:t>If NP ≠ P, then no NP-hard problem can be solved by poly-time (det.) algorithms.</a:t>
            </a:r>
            <a:endParaRPr lang="en-US" sz="1800" baseline="-25000" dirty="0"/>
          </a:p>
        </p:txBody>
      </p:sp>
    </p:spTree>
    <p:extLst>
      <p:ext uri="{BB962C8B-B14F-4D97-AF65-F5344CB8AC3E}">
        <p14:creationId xmlns:p14="http://schemas.microsoft.com/office/powerpoint/2010/main" val="14715080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763190" y="1042897"/>
            <a:ext cx="7617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Thus, NP-hard problems are not easier than any problems in NP, and NP-complete problems are the hardest problems in NP.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NP-hardness and NP-completeness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51306E-45DE-4375-8CCA-44B8BAC8234C}"/>
              </a:ext>
            </a:extLst>
          </p:cNvPr>
          <p:cNvSpPr txBox="1"/>
          <p:nvPr/>
        </p:nvSpPr>
        <p:spPr>
          <a:xfrm>
            <a:off x="734615" y="2277355"/>
            <a:ext cx="7742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Theorem 1. </a:t>
            </a:r>
            <a:r>
              <a:rPr lang="en-US" dirty="0"/>
              <a:t>If any NP-hard problem is in P, then NP = P.</a:t>
            </a:r>
            <a:endParaRPr lang="en-US" sz="1800" baseline="-25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EE8249-D634-4F98-B2E9-9EB37E64A017}"/>
              </a:ext>
            </a:extLst>
          </p:cNvPr>
          <p:cNvSpPr txBox="1"/>
          <p:nvPr/>
        </p:nvSpPr>
        <p:spPr>
          <a:xfrm>
            <a:off x="763190" y="2773149"/>
            <a:ext cx="7742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Theorem 2. </a:t>
            </a:r>
            <a:r>
              <a:rPr lang="en-US" dirty="0"/>
              <a:t>If NP ≠ P, then no NP-hard problem can be solved by poly-time (det.) algorithms.</a:t>
            </a:r>
            <a:endParaRPr lang="en-US" sz="1800" baseline="-25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07ED2F-E4AB-4A36-A52F-0836F26671BC}"/>
              </a:ext>
            </a:extLst>
          </p:cNvPr>
          <p:cNvSpPr txBox="1"/>
          <p:nvPr/>
        </p:nvSpPr>
        <p:spPr>
          <a:xfrm>
            <a:off x="763190" y="3638275"/>
            <a:ext cx="7742635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Based on the common belief that NP ≠ P, this theorem provides a basis for computational lower bounds (for NP-hard problems). </a:t>
            </a:r>
            <a:endParaRPr lang="en-US" sz="1800" baseline="-25000" dirty="0"/>
          </a:p>
        </p:txBody>
      </p:sp>
    </p:spTree>
    <p:extLst>
      <p:ext uri="{BB962C8B-B14F-4D97-AF65-F5344CB8AC3E}">
        <p14:creationId xmlns:p14="http://schemas.microsoft.com/office/powerpoint/2010/main" val="2049622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763190" y="1042897"/>
            <a:ext cx="7617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Thus, NP-hard problems are not easier than any problems in NP, and NP-complete problems are the hardest problems in NP.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NP-hardness and NP-completeness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51306E-45DE-4375-8CCA-44B8BAC8234C}"/>
              </a:ext>
            </a:extLst>
          </p:cNvPr>
          <p:cNvSpPr txBox="1"/>
          <p:nvPr/>
        </p:nvSpPr>
        <p:spPr>
          <a:xfrm>
            <a:off x="734615" y="2277355"/>
            <a:ext cx="7742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Theorem 1. </a:t>
            </a:r>
            <a:r>
              <a:rPr lang="en-US" dirty="0"/>
              <a:t>If any NP-hard problem is in P, then NP = P.</a:t>
            </a:r>
            <a:endParaRPr lang="en-US" sz="1800" baseline="-25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EE8249-D634-4F98-B2E9-9EB37E64A017}"/>
              </a:ext>
            </a:extLst>
          </p:cNvPr>
          <p:cNvSpPr txBox="1"/>
          <p:nvPr/>
        </p:nvSpPr>
        <p:spPr>
          <a:xfrm>
            <a:off x="763190" y="2773149"/>
            <a:ext cx="7742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Theorem 2. </a:t>
            </a:r>
            <a:r>
              <a:rPr lang="en-US" dirty="0"/>
              <a:t>If NP ≠ P, then no NP-hard problem can be solved by poly-time (det.) algorithms.</a:t>
            </a:r>
            <a:endParaRPr lang="en-US" sz="1800" baseline="-25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248E68-B63F-48C2-8606-E18BE302D8A8}"/>
              </a:ext>
            </a:extLst>
          </p:cNvPr>
          <p:cNvSpPr txBox="1"/>
          <p:nvPr/>
        </p:nvSpPr>
        <p:spPr>
          <a:xfrm>
            <a:off x="734615" y="3608997"/>
            <a:ext cx="7617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Are there any “natural” NP-hard problems?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9101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763190" y="1042897"/>
            <a:ext cx="7617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Thus, NP-hard problems are not easier than any problems in NP, and NP-complete problems are the hardest problems in NP.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NP-hardness and NP-completeness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51306E-45DE-4375-8CCA-44B8BAC8234C}"/>
              </a:ext>
            </a:extLst>
          </p:cNvPr>
          <p:cNvSpPr txBox="1"/>
          <p:nvPr/>
        </p:nvSpPr>
        <p:spPr>
          <a:xfrm>
            <a:off x="734615" y="2277355"/>
            <a:ext cx="7742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Theorem 1. </a:t>
            </a:r>
            <a:r>
              <a:rPr lang="en-US" dirty="0"/>
              <a:t>If any NP-hard problem is in P, then NP = P.</a:t>
            </a:r>
            <a:endParaRPr lang="en-US" sz="1800" baseline="-25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EE8249-D634-4F98-B2E9-9EB37E64A017}"/>
              </a:ext>
            </a:extLst>
          </p:cNvPr>
          <p:cNvSpPr txBox="1"/>
          <p:nvPr/>
        </p:nvSpPr>
        <p:spPr>
          <a:xfrm>
            <a:off x="763190" y="2773149"/>
            <a:ext cx="7742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Theorem 2. </a:t>
            </a:r>
            <a:r>
              <a:rPr lang="en-US" dirty="0"/>
              <a:t>If NP ≠ P, then no NP-hard problem can be solved by poly-time (det.) algorithms.</a:t>
            </a:r>
            <a:endParaRPr lang="en-US" sz="1800" baseline="-25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248E68-B63F-48C2-8606-E18BE302D8A8}"/>
              </a:ext>
            </a:extLst>
          </p:cNvPr>
          <p:cNvSpPr txBox="1"/>
          <p:nvPr/>
        </p:nvSpPr>
        <p:spPr>
          <a:xfrm>
            <a:off x="734615" y="3608997"/>
            <a:ext cx="7617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Are there any “natural” NP-hard problems?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FFCF42-D1D2-40B0-8C4C-20DC08DCB465}"/>
              </a:ext>
            </a:extLst>
          </p:cNvPr>
          <p:cNvSpPr txBox="1"/>
          <p:nvPr/>
        </p:nvSpPr>
        <p:spPr>
          <a:xfrm>
            <a:off x="734614" y="4118981"/>
            <a:ext cx="7617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Cook Theorem. </a:t>
            </a:r>
            <a:r>
              <a:rPr lang="en-US" dirty="0">
                <a:solidFill>
                  <a:srgbClr val="00B050"/>
                </a:solidFill>
              </a:rPr>
              <a:t>Satisfiability </a:t>
            </a:r>
            <a:r>
              <a:rPr lang="en-US" dirty="0"/>
              <a:t>(</a:t>
            </a:r>
            <a:r>
              <a:rPr lang="en-US" dirty="0">
                <a:solidFill>
                  <a:srgbClr val="00B050"/>
                </a:solidFill>
              </a:rPr>
              <a:t>SAT</a:t>
            </a:r>
            <a:r>
              <a:rPr lang="en-US" dirty="0"/>
              <a:t>)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is NP-complete.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73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763190" y="1042897"/>
            <a:ext cx="7617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Thus, NP-hard problems are not easier than any problems in NP, and NP-complete problems are the hardest problems in NP.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NP-hardness and NP-completeness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51306E-45DE-4375-8CCA-44B8BAC8234C}"/>
              </a:ext>
            </a:extLst>
          </p:cNvPr>
          <p:cNvSpPr txBox="1"/>
          <p:nvPr/>
        </p:nvSpPr>
        <p:spPr>
          <a:xfrm>
            <a:off x="734615" y="2277355"/>
            <a:ext cx="7742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Theorem 1. </a:t>
            </a:r>
            <a:r>
              <a:rPr lang="en-US" dirty="0"/>
              <a:t>If any NP-hard problem is in P, then NP = P.</a:t>
            </a:r>
            <a:endParaRPr lang="en-US" sz="1800" baseline="-25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EE8249-D634-4F98-B2E9-9EB37E64A017}"/>
              </a:ext>
            </a:extLst>
          </p:cNvPr>
          <p:cNvSpPr txBox="1"/>
          <p:nvPr/>
        </p:nvSpPr>
        <p:spPr>
          <a:xfrm>
            <a:off x="763190" y="2773149"/>
            <a:ext cx="7742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Theorem 2. </a:t>
            </a:r>
            <a:r>
              <a:rPr lang="en-US" dirty="0"/>
              <a:t>If NP ≠ P, then no NP-hard problem can be solved by poly-time (det.) algorithms.</a:t>
            </a:r>
            <a:endParaRPr lang="en-US" sz="1800" baseline="-25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248E68-B63F-48C2-8606-E18BE302D8A8}"/>
              </a:ext>
            </a:extLst>
          </p:cNvPr>
          <p:cNvSpPr txBox="1"/>
          <p:nvPr/>
        </p:nvSpPr>
        <p:spPr>
          <a:xfrm>
            <a:off x="734615" y="3608997"/>
            <a:ext cx="7617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Are there any “natural” NP-hard problems?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FFCF42-D1D2-40B0-8C4C-20DC08DCB465}"/>
              </a:ext>
            </a:extLst>
          </p:cNvPr>
          <p:cNvSpPr txBox="1"/>
          <p:nvPr/>
        </p:nvSpPr>
        <p:spPr>
          <a:xfrm>
            <a:off x="734614" y="4118981"/>
            <a:ext cx="7617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Cook Theorem. </a:t>
            </a:r>
            <a:r>
              <a:rPr lang="en-US" dirty="0">
                <a:solidFill>
                  <a:srgbClr val="00B050"/>
                </a:solidFill>
              </a:rPr>
              <a:t>Satisfiability </a:t>
            </a:r>
            <a:r>
              <a:rPr lang="en-US" dirty="0"/>
              <a:t>(</a:t>
            </a:r>
            <a:r>
              <a:rPr lang="en-US" dirty="0">
                <a:solidFill>
                  <a:srgbClr val="00B050"/>
                </a:solidFill>
              </a:rPr>
              <a:t>SAT</a:t>
            </a:r>
            <a:r>
              <a:rPr lang="en-US" dirty="0"/>
              <a:t>)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is NP-complete.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06430A-BBB1-4DA3-A75D-E0BF635680C7}"/>
              </a:ext>
            </a:extLst>
          </p:cNvPr>
          <p:cNvSpPr txBox="1"/>
          <p:nvPr/>
        </p:nvSpPr>
        <p:spPr>
          <a:xfrm>
            <a:off x="734614" y="4580646"/>
            <a:ext cx="74461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Proof. </a:t>
            </a:r>
            <a:r>
              <a:rPr lang="en-US" dirty="0">
                <a:solidFill>
                  <a:schemeClr val="tx1"/>
                </a:solidFill>
              </a:rPr>
              <a:t>We have seen that SAT is in NP. We will give, later, a detailed proof for the NP-hardness </a:t>
            </a:r>
            <a:r>
              <a:rPr lang="en-US" dirty="0"/>
              <a:t>of SAT.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0450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763190" y="1042897"/>
            <a:ext cx="7617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Thus, NP-hard problems are not easier than any problems in NP, and NP-complete problems are the hardest problems in NP.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NP-hardness and NP-completeness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51306E-45DE-4375-8CCA-44B8BAC8234C}"/>
              </a:ext>
            </a:extLst>
          </p:cNvPr>
          <p:cNvSpPr txBox="1"/>
          <p:nvPr/>
        </p:nvSpPr>
        <p:spPr>
          <a:xfrm>
            <a:off x="734615" y="2277355"/>
            <a:ext cx="7742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Theorem 1. </a:t>
            </a:r>
            <a:r>
              <a:rPr lang="en-US" dirty="0"/>
              <a:t>If any NP-hard problem is in P, then NP = P.</a:t>
            </a:r>
            <a:endParaRPr lang="en-US" sz="1800" baseline="-25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EE8249-D634-4F98-B2E9-9EB37E64A017}"/>
              </a:ext>
            </a:extLst>
          </p:cNvPr>
          <p:cNvSpPr txBox="1"/>
          <p:nvPr/>
        </p:nvSpPr>
        <p:spPr>
          <a:xfrm>
            <a:off x="763190" y="2773149"/>
            <a:ext cx="7742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Theorem 2. </a:t>
            </a:r>
            <a:r>
              <a:rPr lang="en-US" dirty="0"/>
              <a:t>If NP ≠ P, then no NP-hard problem can be solved by poly-time (det.) algorithms.</a:t>
            </a:r>
            <a:endParaRPr lang="en-US" sz="1800" baseline="-25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248E68-B63F-48C2-8606-E18BE302D8A8}"/>
              </a:ext>
            </a:extLst>
          </p:cNvPr>
          <p:cNvSpPr txBox="1"/>
          <p:nvPr/>
        </p:nvSpPr>
        <p:spPr>
          <a:xfrm>
            <a:off x="734615" y="3608997"/>
            <a:ext cx="7617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Are there any “natural” NP-hard problems?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FFCF42-D1D2-40B0-8C4C-20DC08DCB465}"/>
              </a:ext>
            </a:extLst>
          </p:cNvPr>
          <p:cNvSpPr txBox="1"/>
          <p:nvPr/>
        </p:nvSpPr>
        <p:spPr>
          <a:xfrm>
            <a:off x="734614" y="4118981"/>
            <a:ext cx="7617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Cook Theorem. </a:t>
            </a:r>
            <a:r>
              <a:rPr lang="en-US" dirty="0">
                <a:solidFill>
                  <a:srgbClr val="00B050"/>
                </a:solidFill>
              </a:rPr>
              <a:t>Satisfiability </a:t>
            </a:r>
            <a:r>
              <a:rPr lang="en-US" dirty="0"/>
              <a:t>(</a:t>
            </a:r>
            <a:r>
              <a:rPr lang="en-US" dirty="0">
                <a:solidFill>
                  <a:srgbClr val="00B050"/>
                </a:solidFill>
              </a:rPr>
              <a:t>SAT</a:t>
            </a:r>
            <a:r>
              <a:rPr lang="en-US" dirty="0"/>
              <a:t>)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is NP-complete.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721410-0BE1-41F4-900A-CF926824BF5F}"/>
                  </a:ext>
                </a:extLst>
              </p:cNvPr>
              <p:cNvSpPr txBox="1"/>
              <p:nvPr/>
            </p:nvSpPr>
            <p:spPr>
              <a:xfrm>
                <a:off x="734614" y="4632452"/>
                <a:ext cx="8035534" cy="483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Theorem 3. </a:t>
                </a:r>
                <a:r>
                  <a:rPr lang="en-US" dirty="0">
                    <a:solidFill>
                      <a:schemeClr val="tx1"/>
                    </a:solidFill>
                  </a:rPr>
                  <a:t>If </a:t>
                </a:r>
                <a:r>
                  <a:rPr lang="en-US" kern="0" dirty="0">
                    <a:solidFill>
                      <a:schemeClr val="tx1"/>
                    </a:solidFill>
                  </a:rPr>
                  <a:t>Q</a:t>
                </a:r>
                <a:r>
                  <a:rPr lang="en-US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kern="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dirty="0"/>
                  <a:t>and</a:t>
                </a:r>
                <a:r>
                  <a:rPr lang="en-US" dirty="0">
                    <a:solidFill>
                      <a:schemeClr val="tx1"/>
                    </a:solidFill>
                  </a:rPr>
                  <a:t> Q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is NP-hard, then so is Q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  <a:endParaRPr lang="en-US" sz="1800" baseline="-25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721410-0BE1-41F4-900A-CF926824B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614" y="4632452"/>
                <a:ext cx="8035534" cy="483850"/>
              </a:xfrm>
              <a:prstGeom prst="rect">
                <a:avLst/>
              </a:prstGeom>
              <a:blipFill>
                <a:blip r:embed="rId3"/>
                <a:stretch>
                  <a:fillRect l="-1214" t="-8861" b="-25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90304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763190" y="1042897"/>
            <a:ext cx="7617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Thus, NP-hard problems are not easier than any problems in NP, and NP-complete problems are the hardest problems in NP.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NP-hardness and NP-completeness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51306E-45DE-4375-8CCA-44B8BAC8234C}"/>
              </a:ext>
            </a:extLst>
          </p:cNvPr>
          <p:cNvSpPr txBox="1"/>
          <p:nvPr/>
        </p:nvSpPr>
        <p:spPr>
          <a:xfrm>
            <a:off x="734615" y="2277355"/>
            <a:ext cx="7742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Theorem 1. </a:t>
            </a:r>
            <a:r>
              <a:rPr lang="en-US" dirty="0"/>
              <a:t>If any NP-hard problem is in P, then NP = P.</a:t>
            </a:r>
            <a:endParaRPr lang="en-US" sz="1800" baseline="-25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EE8249-D634-4F98-B2E9-9EB37E64A017}"/>
              </a:ext>
            </a:extLst>
          </p:cNvPr>
          <p:cNvSpPr txBox="1"/>
          <p:nvPr/>
        </p:nvSpPr>
        <p:spPr>
          <a:xfrm>
            <a:off x="763190" y="2773149"/>
            <a:ext cx="7742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Theorem 2. </a:t>
            </a:r>
            <a:r>
              <a:rPr lang="en-US" dirty="0"/>
              <a:t>If NP ≠ P, then no NP-hard problem can be solved by poly-time (det.) algorithms.</a:t>
            </a:r>
            <a:endParaRPr lang="en-US" sz="1800" baseline="-25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248E68-B63F-48C2-8606-E18BE302D8A8}"/>
              </a:ext>
            </a:extLst>
          </p:cNvPr>
          <p:cNvSpPr txBox="1"/>
          <p:nvPr/>
        </p:nvSpPr>
        <p:spPr>
          <a:xfrm>
            <a:off x="734615" y="3608997"/>
            <a:ext cx="7617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Are there any “natural” NP-hard problems?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FFCF42-D1D2-40B0-8C4C-20DC08DCB465}"/>
              </a:ext>
            </a:extLst>
          </p:cNvPr>
          <p:cNvSpPr txBox="1"/>
          <p:nvPr/>
        </p:nvSpPr>
        <p:spPr>
          <a:xfrm>
            <a:off x="734614" y="4118981"/>
            <a:ext cx="7617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Cook Theorem. </a:t>
            </a:r>
            <a:r>
              <a:rPr lang="en-US" dirty="0">
                <a:solidFill>
                  <a:srgbClr val="00B050"/>
                </a:solidFill>
              </a:rPr>
              <a:t>Satisfiability </a:t>
            </a:r>
            <a:r>
              <a:rPr lang="en-US" dirty="0"/>
              <a:t>(</a:t>
            </a:r>
            <a:r>
              <a:rPr lang="en-US" dirty="0">
                <a:solidFill>
                  <a:srgbClr val="00B050"/>
                </a:solidFill>
              </a:rPr>
              <a:t>SAT</a:t>
            </a:r>
            <a:r>
              <a:rPr lang="en-US" dirty="0"/>
              <a:t>)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is NP-complete.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7D01E3C-15C1-4BF0-BC6A-9DA5FEC644B4}"/>
                  </a:ext>
                </a:extLst>
              </p:cNvPr>
              <p:cNvSpPr txBox="1"/>
              <p:nvPr/>
            </p:nvSpPr>
            <p:spPr>
              <a:xfrm>
                <a:off x="763190" y="5085239"/>
                <a:ext cx="7446173" cy="875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Proof. </a:t>
                </a:r>
                <a:r>
                  <a:rPr lang="en-US" dirty="0"/>
                  <a:t>Since Q</a:t>
                </a:r>
                <a:r>
                  <a:rPr lang="en-US" baseline="-25000" dirty="0"/>
                  <a:t>1</a:t>
                </a:r>
                <a:r>
                  <a:rPr lang="en-US" dirty="0"/>
                  <a:t> is NP-hard,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kern="0" dirty="0">
                    <a:solidFill>
                      <a:schemeClr val="tx1"/>
                    </a:solidFill>
                  </a:rPr>
                  <a:t>Q</a:t>
                </a:r>
                <a:r>
                  <a:rPr lang="en-US" kern="0" baseline="-25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kern="0" baseline="-25000" dirty="0">
                    <a:solidFill>
                      <a:schemeClr val="tx1"/>
                    </a:solidFill>
                  </a:rPr>
                  <a:t>1 </a:t>
                </a:r>
                <a:r>
                  <a:rPr lang="en-US" dirty="0">
                    <a:solidFill>
                      <a:schemeClr val="tx1"/>
                    </a:solidFill>
                  </a:rPr>
                  <a:t>for all Q in NP. Now use the fact </a:t>
                </a:r>
                <a:r>
                  <a:rPr lang="en-US" kern="0" dirty="0"/>
                  <a:t>Q</a:t>
                </a:r>
                <a:r>
                  <a:rPr lang="en-US" kern="0" baseline="-250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kern="0" dirty="0"/>
                  <a:t> Q</a:t>
                </a:r>
                <a:r>
                  <a:rPr lang="en-US" kern="0" baseline="-25000" dirty="0"/>
                  <a:t>1</a:t>
                </a:r>
                <a:r>
                  <a:rPr lang="en-US" dirty="0"/>
                  <a:t> &amp; </a:t>
                </a:r>
                <a:r>
                  <a:rPr lang="en-US" kern="0" dirty="0"/>
                  <a:t>Q</a:t>
                </a:r>
                <a:r>
                  <a:rPr lang="en-US" kern="0" baseline="-25000" dirty="0"/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kern="0" dirty="0"/>
                  <a:t> Q</a:t>
                </a:r>
                <a:r>
                  <a:rPr lang="en-US" kern="0" baseline="-25000" dirty="0"/>
                  <a:t>2  </a:t>
                </a:r>
                <a:r>
                  <a:rPr lang="en-US" dirty="0">
                    <a:solidFill>
                      <a:schemeClr val="tx1"/>
                    </a:solidFill>
                  </a:rPr>
                  <a:t>→  </a:t>
                </a:r>
                <a:r>
                  <a:rPr lang="en-US" kern="0" dirty="0"/>
                  <a:t>Q</a:t>
                </a:r>
                <a:r>
                  <a:rPr lang="en-US" kern="0" baseline="-250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kern="0" dirty="0"/>
                  <a:t> Q</a:t>
                </a:r>
                <a:r>
                  <a:rPr lang="en-US" kern="0" baseline="-25000" dirty="0"/>
                  <a:t>2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  <a:endParaRPr lang="en-US" sz="1800" baseline="-25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7D01E3C-15C1-4BF0-BC6A-9DA5FEC644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190" y="5085239"/>
                <a:ext cx="7446173" cy="875368"/>
              </a:xfrm>
              <a:prstGeom prst="rect">
                <a:avLst/>
              </a:prstGeom>
              <a:blipFill>
                <a:blip r:embed="rId3"/>
                <a:stretch>
                  <a:fillRect l="-1227" t="-4861" b="-13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64B5DE0-9055-455B-B55A-C9329387297C}"/>
                  </a:ext>
                </a:extLst>
              </p:cNvPr>
              <p:cNvSpPr txBox="1"/>
              <p:nvPr/>
            </p:nvSpPr>
            <p:spPr>
              <a:xfrm>
                <a:off x="734614" y="4632452"/>
                <a:ext cx="8035534" cy="483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Theorem 3. </a:t>
                </a:r>
                <a:r>
                  <a:rPr lang="en-US" dirty="0">
                    <a:solidFill>
                      <a:schemeClr val="tx1"/>
                    </a:solidFill>
                  </a:rPr>
                  <a:t>If </a:t>
                </a:r>
                <a:r>
                  <a:rPr lang="en-US" kern="0" dirty="0">
                    <a:solidFill>
                      <a:schemeClr val="tx1"/>
                    </a:solidFill>
                  </a:rPr>
                  <a:t>Q</a:t>
                </a:r>
                <a:r>
                  <a:rPr lang="en-US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kern="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dirty="0"/>
                  <a:t>and</a:t>
                </a:r>
                <a:r>
                  <a:rPr lang="en-US" dirty="0">
                    <a:solidFill>
                      <a:schemeClr val="tx1"/>
                    </a:solidFill>
                  </a:rPr>
                  <a:t> Q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is NP-hard, then so is Q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  <a:endParaRPr lang="en-US" sz="1800" baseline="-25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64B5DE0-9055-455B-B55A-C932938729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614" y="4632452"/>
                <a:ext cx="8035534" cy="483850"/>
              </a:xfrm>
              <a:prstGeom prst="rect">
                <a:avLst/>
              </a:prstGeom>
              <a:blipFill>
                <a:blip r:embed="rId4"/>
                <a:stretch>
                  <a:fillRect l="-1214" t="-8861" b="-25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47380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763190" y="1042897"/>
            <a:ext cx="7617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Thus, NP-hard problems are not easier than any problems in NP, and NP-complete problems are the hardest problems in NP.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NP-hardness and NP-completeness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51306E-45DE-4375-8CCA-44B8BAC8234C}"/>
              </a:ext>
            </a:extLst>
          </p:cNvPr>
          <p:cNvSpPr txBox="1"/>
          <p:nvPr/>
        </p:nvSpPr>
        <p:spPr>
          <a:xfrm>
            <a:off x="734615" y="2277355"/>
            <a:ext cx="7742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Theorem 1. </a:t>
            </a:r>
            <a:r>
              <a:rPr lang="en-US" dirty="0"/>
              <a:t>If any NP-hard problem is in P, then NP = P.</a:t>
            </a:r>
            <a:endParaRPr lang="en-US" sz="1800" baseline="-25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EE8249-D634-4F98-B2E9-9EB37E64A017}"/>
              </a:ext>
            </a:extLst>
          </p:cNvPr>
          <p:cNvSpPr txBox="1"/>
          <p:nvPr/>
        </p:nvSpPr>
        <p:spPr>
          <a:xfrm>
            <a:off x="763190" y="2773149"/>
            <a:ext cx="7742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Theorem 2. </a:t>
            </a:r>
            <a:r>
              <a:rPr lang="en-US" dirty="0"/>
              <a:t>If NP ≠ P, then no NP-hard problem can be solved by poly-time (det.) algorithms.</a:t>
            </a:r>
            <a:endParaRPr lang="en-US" sz="1800" baseline="-25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248E68-B63F-48C2-8606-E18BE302D8A8}"/>
              </a:ext>
            </a:extLst>
          </p:cNvPr>
          <p:cNvSpPr txBox="1"/>
          <p:nvPr/>
        </p:nvSpPr>
        <p:spPr>
          <a:xfrm>
            <a:off x="734615" y="3608997"/>
            <a:ext cx="7617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Are there any “natural” NP-hard problems?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FFCF42-D1D2-40B0-8C4C-20DC08DCB465}"/>
              </a:ext>
            </a:extLst>
          </p:cNvPr>
          <p:cNvSpPr txBox="1"/>
          <p:nvPr/>
        </p:nvSpPr>
        <p:spPr>
          <a:xfrm>
            <a:off x="734614" y="4118981"/>
            <a:ext cx="7617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Cook Theorem. </a:t>
            </a:r>
            <a:r>
              <a:rPr lang="en-US" dirty="0">
                <a:solidFill>
                  <a:srgbClr val="00B050"/>
                </a:solidFill>
              </a:rPr>
              <a:t>Satisfiability </a:t>
            </a:r>
            <a:r>
              <a:rPr lang="en-US" dirty="0"/>
              <a:t>(</a:t>
            </a:r>
            <a:r>
              <a:rPr lang="en-US" dirty="0">
                <a:solidFill>
                  <a:srgbClr val="00B050"/>
                </a:solidFill>
              </a:rPr>
              <a:t>SAT</a:t>
            </a:r>
            <a:r>
              <a:rPr lang="en-US" dirty="0"/>
              <a:t>)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is NP-complete.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64B5DE0-9055-455B-B55A-C9329387297C}"/>
                  </a:ext>
                </a:extLst>
              </p:cNvPr>
              <p:cNvSpPr txBox="1"/>
              <p:nvPr/>
            </p:nvSpPr>
            <p:spPr>
              <a:xfrm>
                <a:off x="734614" y="4632452"/>
                <a:ext cx="7961711" cy="483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Theorem 3. </a:t>
                </a:r>
                <a:r>
                  <a:rPr lang="en-US" dirty="0">
                    <a:solidFill>
                      <a:schemeClr val="tx1"/>
                    </a:solidFill>
                  </a:rPr>
                  <a:t>If </a:t>
                </a:r>
                <a:r>
                  <a:rPr lang="en-US" kern="0" dirty="0">
                    <a:solidFill>
                      <a:schemeClr val="tx1"/>
                    </a:solidFill>
                  </a:rPr>
                  <a:t>Q</a:t>
                </a:r>
                <a:r>
                  <a:rPr lang="en-US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kern="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dirty="0"/>
                  <a:t>and</a:t>
                </a:r>
                <a:r>
                  <a:rPr lang="en-US" dirty="0">
                    <a:solidFill>
                      <a:schemeClr val="tx1"/>
                    </a:solidFill>
                  </a:rPr>
                  <a:t> Q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is NP-hard, then so is Q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  <a:endParaRPr lang="en-US" sz="1800" baseline="-25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64B5DE0-9055-455B-B55A-C932938729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614" y="4632452"/>
                <a:ext cx="7961711" cy="483850"/>
              </a:xfrm>
              <a:prstGeom prst="rect">
                <a:avLst/>
              </a:prstGeom>
              <a:blipFill>
                <a:blip r:embed="rId3"/>
                <a:stretch>
                  <a:fillRect l="-1225" t="-8861" b="-25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0413546C-5D67-4AF0-BCB0-1C2002506A4C}"/>
              </a:ext>
            </a:extLst>
          </p:cNvPr>
          <p:cNvSpPr txBox="1"/>
          <p:nvPr/>
        </p:nvSpPr>
        <p:spPr>
          <a:xfrm>
            <a:off x="763190" y="5277073"/>
            <a:ext cx="7446173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Theorem 3 is the major tool for proving NP-hardness of problems.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413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763190" y="1042897"/>
            <a:ext cx="7617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Thus, NP-hard problems are not easier than any problems in NP, and NP-complete problems are the hardest problems in NP.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NP-hardness and NP-completeness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51306E-45DE-4375-8CCA-44B8BAC8234C}"/>
              </a:ext>
            </a:extLst>
          </p:cNvPr>
          <p:cNvSpPr txBox="1"/>
          <p:nvPr/>
        </p:nvSpPr>
        <p:spPr>
          <a:xfrm>
            <a:off x="734615" y="2277355"/>
            <a:ext cx="7742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Theorem 1. </a:t>
            </a:r>
            <a:r>
              <a:rPr lang="en-US" dirty="0"/>
              <a:t>If any NP-hard problem is in P, then NP = P.</a:t>
            </a:r>
            <a:endParaRPr lang="en-US" sz="1800" baseline="-25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EE8249-D634-4F98-B2E9-9EB37E64A017}"/>
              </a:ext>
            </a:extLst>
          </p:cNvPr>
          <p:cNvSpPr txBox="1"/>
          <p:nvPr/>
        </p:nvSpPr>
        <p:spPr>
          <a:xfrm>
            <a:off x="763190" y="2773149"/>
            <a:ext cx="7742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Theorem 2. </a:t>
            </a:r>
            <a:r>
              <a:rPr lang="en-US" dirty="0"/>
              <a:t>If NP ≠ P, then no NP-hard problem can be solved by poly-time (det.) algorithms.</a:t>
            </a:r>
            <a:endParaRPr lang="en-US" sz="1800" baseline="-25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248E68-B63F-48C2-8606-E18BE302D8A8}"/>
              </a:ext>
            </a:extLst>
          </p:cNvPr>
          <p:cNvSpPr txBox="1"/>
          <p:nvPr/>
        </p:nvSpPr>
        <p:spPr>
          <a:xfrm>
            <a:off x="734615" y="3608997"/>
            <a:ext cx="7617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Are there any “natural” NP-hard problems?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FFCF42-D1D2-40B0-8C4C-20DC08DCB465}"/>
              </a:ext>
            </a:extLst>
          </p:cNvPr>
          <p:cNvSpPr txBox="1"/>
          <p:nvPr/>
        </p:nvSpPr>
        <p:spPr>
          <a:xfrm>
            <a:off x="734614" y="4118981"/>
            <a:ext cx="7617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Cook Theorem. </a:t>
            </a:r>
            <a:r>
              <a:rPr lang="en-US" dirty="0">
                <a:solidFill>
                  <a:srgbClr val="00B050"/>
                </a:solidFill>
              </a:rPr>
              <a:t>Satisfiability </a:t>
            </a:r>
            <a:r>
              <a:rPr lang="en-US" dirty="0"/>
              <a:t>(</a:t>
            </a:r>
            <a:r>
              <a:rPr lang="en-US" dirty="0">
                <a:solidFill>
                  <a:srgbClr val="00B050"/>
                </a:solidFill>
              </a:rPr>
              <a:t>SAT</a:t>
            </a:r>
            <a:r>
              <a:rPr lang="en-US" dirty="0"/>
              <a:t>)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is NP-complete.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64B5DE0-9055-455B-B55A-C9329387297C}"/>
                  </a:ext>
                </a:extLst>
              </p:cNvPr>
              <p:cNvSpPr txBox="1"/>
              <p:nvPr/>
            </p:nvSpPr>
            <p:spPr>
              <a:xfrm>
                <a:off x="734614" y="4632452"/>
                <a:ext cx="7617619" cy="483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Theorem 3. </a:t>
                </a:r>
                <a:r>
                  <a:rPr lang="en-US" dirty="0">
                    <a:solidFill>
                      <a:schemeClr val="tx1"/>
                    </a:solidFill>
                  </a:rPr>
                  <a:t>If </a:t>
                </a:r>
                <a:r>
                  <a:rPr lang="en-US" kern="0" dirty="0">
                    <a:solidFill>
                      <a:schemeClr val="tx1"/>
                    </a:solidFill>
                  </a:rPr>
                  <a:t>Q</a:t>
                </a:r>
                <a:r>
                  <a:rPr lang="en-US" kern="0" baseline="-25000" dirty="0">
                    <a:solidFill>
                      <a:schemeClr val="tx1"/>
                    </a:solidFill>
                  </a:rPr>
                  <a:t>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kern="0" dirty="0">
                    <a:solidFill>
                      <a:schemeClr val="tx1"/>
                    </a:solidFill>
                  </a:rPr>
                  <a:t> Q</a:t>
                </a:r>
                <a:r>
                  <a:rPr lang="en-US" kern="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dirty="0"/>
                  <a:t>&amp;</a:t>
                </a:r>
                <a:r>
                  <a:rPr lang="en-US" dirty="0">
                    <a:solidFill>
                      <a:schemeClr val="tx1"/>
                    </a:solidFill>
                  </a:rPr>
                  <a:t> Q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is NP-hard, then so is Q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  <a:endParaRPr lang="en-US" sz="1800" baseline="-25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64B5DE0-9055-455B-B55A-C932938729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614" y="4632452"/>
                <a:ext cx="7617619" cy="483850"/>
              </a:xfrm>
              <a:prstGeom prst="rect">
                <a:avLst/>
              </a:prstGeom>
              <a:blipFill>
                <a:blip r:embed="rId3"/>
                <a:stretch>
                  <a:fillRect l="-1281" t="-8861" r="-641" b="-25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5359B06C-FF1D-4BF6-A0AA-FE32E0E970D8}"/>
              </a:ext>
            </a:extLst>
          </p:cNvPr>
          <p:cNvSpPr txBox="1"/>
          <p:nvPr/>
        </p:nvSpPr>
        <p:spPr>
          <a:xfrm>
            <a:off x="734614" y="5708378"/>
            <a:ext cx="7446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Corollary. </a:t>
            </a:r>
            <a:r>
              <a:rPr lang="en-US" dirty="0">
                <a:solidFill>
                  <a:srgbClr val="00B050"/>
                </a:solidFill>
              </a:rPr>
              <a:t>IS</a:t>
            </a:r>
            <a:r>
              <a:rPr lang="en-US" dirty="0"/>
              <a:t> </a:t>
            </a:r>
            <a:r>
              <a:rPr lang="en-US" dirty="0" err="1"/>
              <a:t>is</a:t>
            </a:r>
            <a:r>
              <a:rPr lang="en-US" dirty="0"/>
              <a:t> NP-complete.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6D2679-9A3C-422A-9416-93EBCCA50A5F}"/>
                  </a:ext>
                </a:extLst>
              </p:cNvPr>
              <p:cNvSpPr txBox="1"/>
              <p:nvPr/>
            </p:nvSpPr>
            <p:spPr>
              <a:xfrm>
                <a:off x="734614" y="5179010"/>
                <a:ext cx="7446173" cy="483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Recall that </a:t>
                </a:r>
                <a:r>
                  <a:rPr lang="en-US" dirty="0">
                    <a:solidFill>
                      <a:srgbClr val="00B050"/>
                    </a:solidFill>
                  </a:rPr>
                  <a:t>SAT</a:t>
                </a:r>
                <a:r>
                  <a:rPr lang="en-US" kern="0" baseline="-2500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b="0" i="0" kern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kern="0" dirty="0">
                    <a:solidFill>
                      <a:srgbClr val="00B050"/>
                    </a:solidFill>
                  </a:rPr>
                  <a:t>IS</a:t>
                </a:r>
                <a:r>
                  <a:rPr lang="en-US" kern="0" dirty="0"/>
                  <a:t>, so</a:t>
                </a:r>
                <a:endParaRPr lang="en-US" sz="1800" baseline="-25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6D2679-9A3C-422A-9416-93EBCCA50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614" y="5179010"/>
                <a:ext cx="7446173" cy="483850"/>
              </a:xfrm>
              <a:prstGeom prst="rect">
                <a:avLst/>
              </a:prstGeom>
              <a:blipFill>
                <a:blip r:embed="rId4"/>
                <a:stretch>
                  <a:fillRect l="-1310" t="-8861" b="-25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05783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829865" y="957172"/>
            <a:ext cx="76176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Suppose that we have two complexity classes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and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(defined based on computational resources, e.g., time, space, model), where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(e.g., </a:t>
            </a:r>
            <a:r>
              <a:rPr lang="en-US" dirty="0">
                <a:solidFill>
                  <a:srgbClr val="FF0000"/>
                </a:solidFill>
              </a:rPr>
              <a:t>NP</a:t>
            </a:r>
            <a:r>
              <a:rPr lang="en-US" dirty="0">
                <a:solidFill>
                  <a:schemeClr val="tx1"/>
                </a:solidFill>
              </a:rPr>
              <a:t>) seems stronger than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(e.g.,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>
                <a:solidFill>
                  <a:schemeClr val="tx1"/>
                </a:solidFill>
              </a:rPr>
              <a:t>), and we believe that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is strictly stronger than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(but we cannot prove it). 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2" y="310823"/>
            <a:ext cx="791527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General remark: reduction &amp; completeness</a:t>
            </a:r>
          </a:p>
        </p:txBody>
      </p:sp>
    </p:spTree>
    <p:extLst>
      <p:ext uri="{BB962C8B-B14F-4D97-AF65-F5344CB8AC3E}">
        <p14:creationId xmlns:p14="http://schemas.microsoft.com/office/powerpoint/2010/main" val="13599910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829865" y="957172"/>
            <a:ext cx="76176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Suppose that we have two complexity classes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and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(defined based on computational resources, e.g., time, space, model), where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(e.g., </a:t>
            </a:r>
            <a:r>
              <a:rPr lang="en-US" dirty="0">
                <a:solidFill>
                  <a:srgbClr val="FF0000"/>
                </a:solidFill>
              </a:rPr>
              <a:t>NP</a:t>
            </a:r>
            <a:r>
              <a:rPr lang="en-US" dirty="0">
                <a:solidFill>
                  <a:schemeClr val="tx1"/>
                </a:solidFill>
              </a:rPr>
              <a:t>) seems stronger than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(e.g.,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>
                <a:solidFill>
                  <a:schemeClr val="tx1"/>
                </a:solidFill>
              </a:rPr>
              <a:t>), and we believe that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is strictly stronger than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(but we cannot prove it). 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2" y="310823"/>
            <a:ext cx="791527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General remark: reduction &amp; completeness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87FAC1-7A62-40FA-9F2E-936BFB011B23}"/>
              </a:ext>
            </a:extLst>
          </p:cNvPr>
          <p:cNvSpPr txBox="1"/>
          <p:nvPr/>
        </p:nvSpPr>
        <p:spPr>
          <a:xfrm>
            <a:off x="829865" y="2896164"/>
            <a:ext cx="7617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 general technique to “distinguish”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from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is: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6020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829865" y="957172"/>
            <a:ext cx="76176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Suppose that we have two complexity classes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and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(defined based on computational resources, e.g., time, space, model), where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(e.g., </a:t>
            </a:r>
            <a:r>
              <a:rPr lang="en-US" dirty="0">
                <a:solidFill>
                  <a:srgbClr val="FF0000"/>
                </a:solidFill>
              </a:rPr>
              <a:t>NP</a:t>
            </a:r>
            <a:r>
              <a:rPr lang="en-US" dirty="0">
                <a:solidFill>
                  <a:schemeClr val="tx1"/>
                </a:solidFill>
              </a:rPr>
              <a:t>) seems stronger than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(e.g.,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>
                <a:solidFill>
                  <a:schemeClr val="tx1"/>
                </a:solidFill>
              </a:rPr>
              <a:t>), and we believe that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is strictly stronger than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(but we cannot prove it). 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2" y="310823"/>
            <a:ext cx="791527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General remark: reduction &amp; completeness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87FAC1-7A62-40FA-9F2E-936BFB011B23}"/>
              </a:ext>
            </a:extLst>
          </p:cNvPr>
          <p:cNvSpPr txBox="1"/>
          <p:nvPr/>
        </p:nvSpPr>
        <p:spPr>
          <a:xfrm>
            <a:off x="829865" y="2896164"/>
            <a:ext cx="7617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 general technique to “distinguish”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from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is: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AD82C8B-996C-4A1F-A022-2518ED0E4DB0}"/>
                  </a:ext>
                </a:extLst>
              </p:cNvPr>
              <p:cNvSpPr txBox="1"/>
              <p:nvPr/>
            </p:nvSpPr>
            <p:spPr>
              <a:xfrm>
                <a:off x="829865" y="3414979"/>
                <a:ext cx="7617619" cy="159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chemeClr val="tx1"/>
                    </a:solidFill>
                  </a:rPr>
                  <a:t>Introduce a reduction ≤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C</a:t>
                </a:r>
                <a:r>
                  <a:rPr lang="en-US" sz="2000" baseline="-40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in C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dirty="0">
                    <a:solidFill>
                      <a:schemeClr val="tx1"/>
                    </a:solidFill>
                  </a:rPr>
                  <a:t>, the complexity resource required by the </a:t>
                </a:r>
                <a:r>
                  <a:rPr lang="en-US" dirty="0"/>
                  <a:t>reduction ≤</a:t>
                </a:r>
                <a:r>
                  <a:rPr lang="en-US" baseline="-25000" dirty="0"/>
                  <a:t>C</a:t>
                </a:r>
                <a:r>
                  <a:rPr lang="en-US" sz="2000" baseline="-40000" dirty="0"/>
                  <a:t>1</a:t>
                </a:r>
                <a:r>
                  <a:rPr lang="en-US" dirty="0"/>
                  <a:t> should </a:t>
                </a:r>
                <a:r>
                  <a:rPr lang="en-US" dirty="0">
                    <a:solidFill>
                      <a:schemeClr val="tx1"/>
                    </a:solidFill>
                  </a:rPr>
                  <a:t>not be more than that of C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(e.g., poly-time reduction</a:t>
                </a:r>
                <a:r>
                  <a:rPr lang="en-US" kern="0" baseline="-250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dirty="0"/>
                  <a:t>, not stronger than </a:t>
                </a:r>
                <a:r>
                  <a:rPr lang="en-US" dirty="0">
                    <a:solidFill>
                      <a:srgbClr val="FF0000"/>
                    </a:solidFill>
                  </a:rPr>
                  <a:t>P</a:t>
                </a:r>
                <a:r>
                  <a:rPr lang="en-US" dirty="0"/>
                  <a:t>);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AD82C8B-996C-4A1F-A022-2518ED0E4D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65" y="3414979"/>
                <a:ext cx="7617619" cy="1591846"/>
              </a:xfrm>
              <a:prstGeom prst="rect">
                <a:avLst/>
              </a:prstGeom>
              <a:blipFill>
                <a:blip r:embed="rId3"/>
                <a:stretch>
                  <a:fillRect l="-1040" t="-3065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82442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829865" y="957172"/>
            <a:ext cx="76176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Suppose that we have two complexity classes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and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(defined based on computational resources, e.g., time, space, model), where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(e.g., </a:t>
            </a:r>
            <a:r>
              <a:rPr lang="en-US" dirty="0">
                <a:solidFill>
                  <a:srgbClr val="FF0000"/>
                </a:solidFill>
              </a:rPr>
              <a:t>NP</a:t>
            </a:r>
            <a:r>
              <a:rPr lang="en-US" dirty="0">
                <a:solidFill>
                  <a:schemeClr val="tx1"/>
                </a:solidFill>
              </a:rPr>
              <a:t>) seems stronger than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(e.g.,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>
                <a:solidFill>
                  <a:schemeClr val="tx1"/>
                </a:solidFill>
              </a:rPr>
              <a:t>), and we believe that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is strictly stronger than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(but we cannot prove it). 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2" y="310823"/>
            <a:ext cx="791527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General remark: reduction &amp; completeness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87FAC1-7A62-40FA-9F2E-936BFB011B23}"/>
              </a:ext>
            </a:extLst>
          </p:cNvPr>
          <p:cNvSpPr txBox="1"/>
          <p:nvPr/>
        </p:nvSpPr>
        <p:spPr>
          <a:xfrm>
            <a:off x="829865" y="2896164"/>
            <a:ext cx="7617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 general technique to “distinguish”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from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is: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AD82C8B-996C-4A1F-A022-2518ED0E4DB0}"/>
                  </a:ext>
                </a:extLst>
              </p:cNvPr>
              <p:cNvSpPr txBox="1"/>
              <p:nvPr/>
            </p:nvSpPr>
            <p:spPr>
              <a:xfrm>
                <a:off x="829865" y="3414979"/>
                <a:ext cx="7617619" cy="23305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chemeClr val="tx1"/>
                    </a:solidFill>
                  </a:rPr>
                  <a:t>Introduce a reduction ≤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C</a:t>
                </a:r>
                <a:r>
                  <a:rPr lang="en-US" sz="2000" baseline="-40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in C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dirty="0">
                    <a:solidFill>
                      <a:schemeClr val="tx1"/>
                    </a:solidFill>
                  </a:rPr>
                  <a:t>, the complexity resource required by the </a:t>
                </a:r>
                <a:r>
                  <a:rPr lang="en-US" dirty="0"/>
                  <a:t>reduction ≤</a:t>
                </a:r>
                <a:r>
                  <a:rPr lang="en-US" baseline="-25000" dirty="0"/>
                  <a:t>C</a:t>
                </a:r>
                <a:r>
                  <a:rPr lang="en-US" sz="2000" baseline="-40000" dirty="0"/>
                  <a:t>1</a:t>
                </a:r>
                <a:r>
                  <a:rPr lang="en-US" dirty="0"/>
                  <a:t> should </a:t>
                </a:r>
                <a:r>
                  <a:rPr lang="en-US" dirty="0">
                    <a:solidFill>
                      <a:schemeClr val="tx1"/>
                    </a:solidFill>
                  </a:rPr>
                  <a:t>not be more than that of C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(e.g., poly-time reduction</a:t>
                </a:r>
                <a:r>
                  <a:rPr lang="en-US" kern="0" baseline="-250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dirty="0"/>
                  <a:t>, not stronger than </a:t>
                </a:r>
                <a:r>
                  <a:rPr lang="en-US" dirty="0">
                    <a:solidFill>
                      <a:srgbClr val="FF0000"/>
                    </a:solidFill>
                  </a:rPr>
                  <a:t>P</a:t>
                </a:r>
                <a:r>
                  <a:rPr lang="en-US" dirty="0"/>
                  <a:t>);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dirty="0"/>
                  <a:t>Define C</a:t>
                </a:r>
                <a:r>
                  <a:rPr lang="en-US" baseline="-25000" dirty="0"/>
                  <a:t>2</a:t>
                </a:r>
                <a:r>
                  <a:rPr lang="en-US" dirty="0"/>
                  <a:t>-hardness &amp; C</a:t>
                </a:r>
                <a:r>
                  <a:rPr lang="en-US" baseline="-25000" dirty="0"/>
                  <a:t>2</a:t>
                </a:r>
                <a:r>
                  <a:rPr lang="en-US" dirty="0"/>
                  <a:t>-completeness based on the reduction ≤</a:t>
                </a:r>
                <a:r>
                  <a:rPr lang="en-US" baseline="-25000" dirty="0"/>
                  <a:t>C</a:t>
                </a:r>
                <a:r>
                  <a:rPr lang="en-US" sz="2000" baseline="-40000" dirty="0"/>
                  <a:t>1</a:t>
                </a:r>
                <a:r>
                  <a:rPr lang="en-US" dirty="0"/>
                  <a:t> (e.g.NP-hardness &amp; NP-completeness)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AD82C8B-996C-4A1F-A022-2518ED0E4D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65" y="3414979"/>
                <a:ext cx="7617619" cy="2330510"/>
              </a:xfrm>
              <a:prstGeom prst="rect">
                <a:avLst/>
              </a:prstGeom>
              <a:blipFill>
                <a:blip r:embed="rId3"/>
                <a:stretch>
                  <a:fillRect l="-1040" t="-2089" r="-1840" b="-47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46646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829865" y="957172"/>
            <a:ext cx="76176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Suppose that we have two complexity classes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and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(defined based on computational resources, e.g., time, space, model), where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(e.g., </a:t>
            </a:r>
            <a:r>
              <a:rPr lang="en-US" dirty="0">
                <a:solidFill>
                  <a:srgbClr val="FF0000"/>
                </a:solidFill>
              </a:rPr>
              <a:t>NP</a:t>
            </a:r>
            <a:r>
              <a:rPr lang="en-US" dirty="0">
                <a:solidFill>
                  <a:schemeClr val="tx1"/>
                </a:solidFill>
              </a:rPr>
              <a:t>) seems stronger than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(e.g.,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>
                <a:solidFill>
                  <a:schemeClr val="tx1"/>
                </a:solidFill>
              </a:rPr>
              <a:t>), and we believe that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is strictly stronger than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(but we cannot prove it). 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2" y="310823"/>
            <a:ext cx="791527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General remark: reduction &amp; completeness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87FAC1-7A62-40FA-9F2E-936BFB011B23}"/>
              </a:ext>
            </a:extLst>
          </p:cNvPr>
          <p:cNvSpPr txBox="1"/>
          <p:nvPr/>
        </p:nvSpPr>
        <p:spPr>
          <a:xfrm>
            <a:off x="829865" y="2896164"/>
            <a:ext cx="7617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 general technique to “distinguish”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from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is: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AD82C8B-996C-4A1F-A022-2518ED0E4DB0}"/>
                  </a:ext>
                </a:extLst>
              </p:cNvPr>
              <p:cNvSpPr txBox="1"/>
              <p:nvPr/>
            </p:nvSpPr>
            <p:spPr>
              <a:xfrm>
                <a:off x="829865" y="3414979"/>
                <a:ext cx="7617619" cy="30691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chemeClr val="tx1"/>
                    </a:solidFill>
                  </a:rPr>
                  <a:t>Introduce a reduction ≤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C</a:t>
                </a:r>
                <a:r>
                  <a:rPr lang="en-US" sz="2000" baseline="-40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in C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dirty="0">
                    <a:solidFill>
                      <a:schemeClr val="tx1"/>
                    </a:solidFill>
                  </a:rPr>
                  <a:t>, the complexity resource required by the </a:t>
                </a:r>
                <a:r>
                  <a:rPr lang="en-US" dirty="0"/>
                  <a:t>reduction ≤</a:t>
                </a:r>
                <a:r>
                  <a:rPr lang="en-US" baseline="-25000" dirty="0"/>
                  <a:t>C</a:t>
                </a:r>
                <a:r>
                  <a:rPr lang="en-US" sz="2000" baseline="-40000" dirty="0"/>
                  <a:t>1</a:t>
                </a:r>
                <a:r>
                  <a:rPr lang="en-US" dirty="0"/>
                  <a:t> should </a:t>
                </a:r>
                <a:r>
                  <a:rPr lang="en-US" dirty="0">
                    <a:solidFill>
                      <a:schemeClr val="tx1"/>
                    </a:solidFill>
                  </a:rPr>
                  <a:t>not be more than that of C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(e.g., poly-time reduction</a:t>
                </a:r>
                <a:r>
                  <a:rPr lang="en-US" kern="0" baseline="-250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dirty="0"/>
                  <a:t>, not stronger than </a:t>
                </a:r>
                <a:r>
                  <a:rPr lang="en-US" dirty="0">
                    <a:solidFill>
                      <a:srgbClr val="FF0000"/>
                    </a:solidFill>
                  </a:rPr>
                  <a:t>P</a:t>
                </a:r>
                <a:r>
                  <a:rPr lang="en-US" dirty="0"/>
                  <a:t>);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dirty="0"/>
                  <a:t>Define C</a:t>
                </a:r>
                <a:r>
                  <a:rPr lang="en-US" baseline="-25000" dirty="0"/>
                  <a:t>2</a:t>
                </a:r>
                <a:r>
                  <a:rPr lang="en-US" dirty="0"/>
                  <a:t>-hardness &amp; C</a:t>
                </a:r>
                <a:r>
                  <a:rPr lang="en-US" baseline="-25000" dirty="0"/>
                  <a:t>2</a:t>
                </a:r>
                <a:r>
                  <a:rPr lang="en-US" dirty="0"/>
                  <a:t>-completeness based on the reduction ≤</a:t>
                </a:r>
                <a:r>
                  <a:rPr lang="en-US" baseline="-25000" dirty="0"/>
                  <a:t>C</a:t>
                </a:r>
                <a:r>
                  <a:rPr lang="en-US" sz="2000" baseline="-40000" dirty="0"/>
                  <a:t>1</a:t>
                </a:r>
                <a:r>
                  <a:rPr lang="en-US" dirty="0"/>
                  <a:t> (e.g.NP-hardness &amp; NP-completeness)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dirty="0"/>
                  <a:t>The C</a:t>
                </a:r>
                <a:r>
                  <a:rPr lang="en-US" baseline="-25000" dirty="0"/>
                  <a:t>2</a:t>
                </a:r>
                <a:r>
                  <a:rPr lang="en-US" dirty="0"/>
                  <a:t>-hardness and C</a:t>
                </a:r>
                <a:r>
                  <a:rPr lang="en-US" baseline="-25000" dirty="0"/>
                  <a:t>2</a:t>
                </a:r>
                <a:r>
                  <a:rPr lang="en-US" dirty="0"/>
                  <a:t>-completeness of a problem Q will be an “evidence” that problem Q is not in C</a:t>
                </a:r>
                <a:r>
                  <a:rPr lang="en-US" baseline="-25000" dirty="0"/>
                  <a:t>1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AD82C8B-996C-4A1F-A022-2518ED0E4D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65" y="3414979"/>
                <a:ext cx="7617619" cy="3069174"/>
              </a:xfrm>
              <a:prstGeom prst="rect">
                <a:avLst/>
              </a:prstGeom>
              <a:blipFill>
                <a:blip r:embed="rId3"/>
                <a:stretch>
                  <a:fillRect l="-1040" t="-1587" r="-1840" b="-3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68852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763190" y="1042897"/>
            <a:ext cx="7617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 </a:t>
            </a:r>
            <a:r>
              <a:rPr lang="en-US" sz="2800" dirty="0">
                <a:solidFill>
                  <a:schemeClr val="tx1"/>
                </a:solidFill>
              </a:rPr>
              <a:t>= the class of languages accepted by det. 	Turing machines in O(log n) space.</a:t>
            </a:r>
            <a:endParaRPr lang="en-US" sz="2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</p:spTree>
    <p:extLst>
      <p:ext uri="{BB962C8B-B14F-4D97-AF65-F5344CB8AC3E}">
        <p14:creationId xmlns:p14="http://schemas.microsoft.com/office/powerpoint/2010/main" val="40897837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763190" y="1042897"/>
            <a:ext cx="7617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 </a:t>
            </a:r>
            <a:r>
              <a:rPr lang="en-US" sz="2800" dirty="0">
                <a:solidFill>
                  <a:schemeClr val="tx1"/>
                </a:solidFill>
              </a:rPr>
              <a:t>= the class of languages accepted by det. 	Turing machines in O(log n) space.</a:t>
            </a:r>
            <a:endParaRPr lang="en-US" sz="2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FDFAB52A-11C4-4B3C-A011-7F2C66AAB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705" y="3506337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graphicFrame>
        <p:nvGraphicFramePr>
          <p:cNvPr id="18" name="表格 22">
            <a:extLst>
              <a:ext uri="{FF2B5EF4-FFF2-40B4-BE49-F238E27FC236}">
                <a16:creationId xmlns:a16="http://schemas.microsoft.com/office/drawing/2014/main" id="{C2F56670-4920-4870-B35F-11C7F8DB836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257657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cxnSp>
        <p:nvCxnSpPr>
          <p:cNvPr id="25" name="直接箭头连接符 61">
            <a:extLst>
              <a:ext uri="{FF2B5EF4-FFF2-40B4-BE49-F238E27FC236}">
                <a16:creationId xmlns:a16="http://schemas.microsoft.com/office/drawing/2014/main" id="{C373893C-BC84-41EB-9651-610A1116545D}"/>
              </a:ext>
            </a:extLst>
          </p:cNvPr>
          <p:cNvCxnSpPr>
            <a:cxnSpLocks/>
          </p:cNvCxnSpPr>
          <p:nvPr/>
        </p:nvCxnSpPr>
        <p:spPr>
          <a:xfrm>
            <a:off x="1917882" y="4377087"/>
            <a:ext cx="0" cy="3406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69">
            <a:extLst>
              <a:ext uri="{FF2B5EF4-FFF2-40B4-BE49-F238E27FC236}">
                <a16:creationId xmlns:a16="http://schemas.microsoft.com/office/drawing/2014/main" id="{9366C7EB-7D7A-40A2-8B98-B7F92309285A}"/>
              </a:ext>
            </a:extLst>
          </p:cNvPr>
          <p:cNvCxnSpPr>
            <a:cxnSpLocks/>
          </p:cNvCxnSpPr>
          <p:nvPr/>
        </p:nvCxnSpPr>
        <p:spPr>
          <a:xfrm flipV="1">
            <a:off x="904874" y="2924175"/>
            <a:ext cx="0" cy="3218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10DD91C-2803-493F-96BD-4CB1EADBE19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690218" y="4702527"/>
          <a:ext cx="21298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972">
                  <a:extLst>
                    <a:ext uri="{9D8B030D-6E8A-4147-A177-3AD203B41FA5}">
                      <a16:colId xmlns:a16="http://schemas.microsoft.com/office/drawing/2014/main" val="3977111558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1896516761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4089693026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631397319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122457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489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5DCCB9-B0D2-4F7F-82E6-37F90131CBA1}"/>
              </a:ext>
            </a:extLst>
          </p:cNvPr>
          <p:cNvCxnSpPr>
            <a:cxnSpLocks/>
          </p:cNvCxnSpPr>
          <p:nvPr/>
        </p:nvCxnSpPr>
        <p:spPr>
          <a:xfrm>
            <a:off x="885824" y="3234087"/>
            <a:ext cx="186932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0C225F8-1343-4888-8CA5-0A9A4FB21EFA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2755148" y="3215037"/>
            <a:ext cx="0" cy="291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885CC9B-969D-4971-B6F5-48C1E1A6161C}"/>
              </a:ext>
            </a:extLst>
          </p:cNvPr>
          <p:cNvCxnSpPr>
            <a:cxnSpLocks/>
          </p:cNvCxnSpPr>
          <p:nvPr/>
        </p:nvCxnSpPr>
        <p:spPr>
          <a:xfrm>
            <a:off x="1905000" y="4386612"/>
            <a:ext cx="85014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764BA70-C263-4AB0-B758-882A8431991F}"/>
              </a:ext>
            </a:extLst>
          </p:cNvPr>
          <p:cNvCxnSpPr>
            <a:cxnSpLocks/>
          </p:cNvCxnSpPr>
          <p:nvPr/>
        </p:nvCxnSpPr>
        <p:spPr>
          <a:xfrm>
            <a:off x="2755147" y="4214223"/>
            <a:ext cx="0" cy="1819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582039C-3BC6-4BAF-8CC4-903CF441E806}"/>
              </a:ext>
            </a:extLst>
          </p:cNvPr>
          <p:cNvSpPr txBox="1"/>
          <p:nvPr/>
        </p:nvSpPr>
        <p:spPr>
          <a:xfrm>
            <a:off x="2229705" y="5037718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O(log 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571390-F7A2-4BC8-B35D-3B8784C6F526}"/>
              </a:ext>
            </a:extLst>
          </p:cNvPr>
          <p:cNvSpPr txBox="1"/>
          <p:nvPr/>
        </p:nvSpPr>
        <p:spPr>
          <a:xfrm>
            <a:off x="2624957" y="223802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6BB34B-2200-4A82-9A78-8A34D78F6431}"/>
              </a:ext>
            </a:extLst>
          </p:cNvPr>
          <p:cNvCxnSpPr>
            <a:cxnSpLocks/>
          </p:cNvCxnSpPr>
          <p:nvPr/>
        </p:nvCxnSpPr>
        <p:spPr>
          <a:xfrm>
            <a:off x="2904387" y="2437683"/>
            <a:ext cx="19449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413522-CDBD-4B98-8324-C0A11C7C4AB7}"/>
              </a:ext>
            </a:extLst>
          </p:cNvPr>
          <p:cNvCxnSpPr>
            <a:cxnSpLocks/>
          </p:cNvCxnSpPr>
          <p:nvPr/>
        </p:nvCxnSpPr>
        <p:spPr>
          <a:xfrm flipH="1">
            <a:off x="660964" y="2436897"/>
            <a:ext cx="190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F927B93-826E-43F2-99C2-424F8225F661}"/>
              </a:ext>
            </a:extLst>
          </p:cNvPr>
          <p:cNvCxnSpPr>
            <a:cxnSpLocks/>
          </p:cNvCxnSpPr>
          <p:nvPr/>
        </p:nvCxnSpPr>
        <p:spPr>
          <a:xfrm>
            <a:off x="3132986" y="5206995"/>
            <a:ext cx="6870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1FF2E7D-DA0E-49FB-A515-52069EA15151}"/>
              </a:ext>
            </a:extLst>
          </p:cNvPr>
          <p:cNvCxnSpPr>
            <a:cxnSpLocks/>
          </p:cNvCxnSpPr>
          <p:nvPr/>
        </p:nvCxnSpPr>
        <p:spPr>
          <a:xfrm flipH="1">
            <a:off x="1690218" y="5206995"/>
            <a:ext cx="5505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D920CAD-C42A-4064-9DA2-09F10D842F65}"/>
              </a:ext>
            </a:extLst>
          </p:cNvPr>
          <p:cNvSpPr txBox="1"/>
          <p:nvPr/>
        </p:nvSpPr>
        <p:spPr>
          <a:xfrm>
            <a:off x="4903530" y="2519426"/>
            <a:ext cx="943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</a:t>
            </a:r>
          </a:p>
          <a:p>
            <a:r>
              <a:rPr lang="en-US" sz="1200" dirty="0"/>
              <a:t>(read-only)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C4BBCD-C6F8-47E7-91EB-584A0561F0DF}"/>
              </a:ext>
            </a:extLst>
          </p:cNvPr>
          <p:cNvSpPr txBox="1"/>
          <p:nvPr/>
        </p:nvSpPr>
        <p:spPr>
          <a:xfrm>
            <a:off x="3876860" y="4669050"/>
            <a:ext cx="1003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 tape</a:t>
            </a:r>
          </a:p>
          <a:p>
            <a:r>
              <a:rPr lang="en-US" sz="1200" dirty="0"/>
              <a:t>(read/write)</a:t>
            </a:r>
          </a:p>
        </p:txBody>
      </p:sp>
    </p:spTree>
    <p:extLst>
      <p:ext uri="{BB962C8B-B14F-4D97-AF65-F5344CB8AC3E}">
        <p14:creationId xmlns:p14="http://schemas.microsoft.com/office/powerpoint/2010/main" val="7229424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763190" y="1042897"/>
            <a:ext cx="7617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 </a:t>
            </a:r>
            <a:r>
              <a:rPr lang="en-US" sz="2800" dirty="0">
                <a:solidFill>
                  <a:schemeClr val="tx1"/>
                </a:solidFill>
              </a:rPr>
              <a:t>= the class of languages accepted by det. 	Turing machines in O(log n) space.</a:t>
            </a:r>
            <a:endParaRPr lang="en-US" sz="2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FDFAB52A-11C4-4B3C-A011-7F2C66AAB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705" y="3506337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graphicFrame>
        <p:nvGraphicFramePr>
          <p:cNvPr id="18" name="表格 22">
            <a:extLst>
              <a:ext uri="{FF2B5EF4-FFF2-40B4-BE49-F238E27FC236}">
                <a16:creationId xmlns:a16="http://schemas.microsoft.com/office/drawing/2014/main" id="{C2F56670-4920-4870-B35F-11C7F8DB836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257657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cxnSp>
        <p:nvCxnSpPr>
          <p:cNvPr id="25" name="直接箭头连接符 61">
            <a:extLst>
              <a:ext uri="{FF2B5EF4-FFF2-40B4-BE49-F238E27FC236}">
                <a16:creationId xmlns:a16="http://schemas.microsoft.com/office/drawing/2014/main" id="{C373893C-BC84-41EB-9651-610A1116545D}"/>
              </a:ext>
            </a:extLst>
          </p:cNvPr>
          <p:cNvCxnSpPr>
            <a:cxnSpLocks/>
          </p:cNvCxnSpPr>
          <p:nvPr/>
        </p:nvCxnSpPr>
        <p:spPr>
          <a:xfrm>
            <a:off x="1917882" y="4377087"/>
            <a:ext cx="0" cy="3406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69">
            <a:extLst>
              <a:ext uri="{FF2B5EF4-FFF2-40B4-BE49-F238E27FC236}">
                <a16:creationId xmlns:a16="http://schemas.microsoft.com/office/drawing/2014/main" id="{9366C7EB-7D7A-40A2-8B98-B7F92309285A}"/>
              </a:ext>
            </a:extLst>
          </p:cNvPr>
          <p:cNvCxnSpPr>
            <a:cxnSpLocks/>
          </p:cNvCxnSpPr>
          <p:nvPr/>
        </p:nvCxnSpPr>
        <p:spPr>
          <a:xfrm flipV="1">
            <a:off x="904874" y="2924175"/>
            <a:ext cx="0" cy="3218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10DD91C-2803-493F-96BD-4CB1EADBE19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690218" y="4702527"/>
          <a:ext cx="21298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972">
                  <a:extLst>
                    <a:ext uri="{9D8B030D-6E8A-4147-A177-3AD203B41FA5}">
                      <a16:colId xmlns:a16="http://schemas.microsoft.com/office/drawing/2014/main" val="3977111558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1896516761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4089693026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631397319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122457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489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5DCCB9-B0D2-4F7F-82E6-37F90131CBA1}"/>
              </a:ext>
            </a:extLst>
          </p:cNvPr>
          <p:cNvCxnSpPr>
            <a:cxnSpLocks/>
          </p:cNvCxnSpPr>
          <p:nvPr/>
        </p:nvCxnSpPr>
        <p:spPr>
          <a:xfrm>
            <a:off x="885824" y="3234087"/>
            <a:ext cx="186932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0C225F8-1343-4888-8CA5-0A9A4FB21EFA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2755148" y="3215037"/>
            <a:ext cx="0" cy="291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885CC9B-969D-4971-B6F5-48C1E1A6161C}"/>
              </a:ext>
            </a:extLst>
          </p:cNvPr>
          <p:cNvCxnSpPr>
            <a:cxnSpLocks/>
          </p:cNvCxnSpPr>
          <p:nvPr/>
        </p:nvCxnSpPr>
        <p:spPr>
          <a:xfrm>
            <a:off x="1905000" y="4386612"/>
            <a:ext cx="85014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764BA70-C263-4AB0-B758-882A8431991F}"/>
              </a:ext>
            </a:extLst>
          </p:cNvPr>
          <p:cNvCxnSpPr>
            <a:cxnSpLocks/>
          </p:cNvCxnSpPr>
          <p:nvPr/>
        </p:nvCxnSpPr>
        <p:spPr>
          <a:xfrm>
            <a:off x="2755147" y="4214223"/>
            <a:ext cx="0" cy="1819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582039C-3BC6-4BAF-8CC4-903CF441E806}"/>
              </a:ext>
            </a:extLst>
          </p:cNvPr>
          <p:cNvSpPr txBox="1"/>
          <p:nvPr/>
        </p:nvSpPr>
        <p:spPr>
          <a:xfrm>
            <a:off x="2229705" y="5037718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O(log 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571390-F7A2-4BC8-B35D-3B8784C6F526}"/>
              </a:ext>
            </a:extLst>
          </p:cNvPr>
          <p:cNvSpPr txBox="1"/>
          <p:nvPr/>
        </p:nvSpPr>
        <p:spPr>
          <a:xfrm>
            <a:off x="2624957" y="223802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6BB34B-2200-4A82-9A78-8A34D78F6431}"/>
              </a:ext>
            </a:extLst>
          </p:cNvPr>
          <p:cNvCxnSpPr>
            <a:cxnSpLocks/>
          </p:cNvCxnSpPr>
          <p:nvPr/>
        </p:nvCxnSpPr>
        <p:spPr>
          <a:xfrm>
            <a:off x="2904387" y="2437683"/>
            <a:ext cx="19449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413522-CDBD-4B98-8324-C0A11C7C4AB7}"/>
              </a:ext>
            </a:extLst>
          </p:cNvPr>
          <p:cNvCxnSpPr>
            <a:cxnSpLocks/>
          </p:cNvCxnSpPr>
          <p:nvPr/>
        </p:nvCxnSpPr>
        <p:spPr>
          <a:xfrm flipH="1">
            <a:off x="660964" y="2436897"/>
            <a:ext cx="190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F927B93-826E-43F2-99C2-424F8225F661}"/>
              </a:ext>
            </a:extLst>
          </p:cNvPr>
          <p:cNvCxnSpPr>
            <a:cxnSpLocks/>
          </p:cNvCxnSpPr>
          <p:nvPr/>
        </p:nvCxnSpPr>
        <p:spPr>
          <a:xfrm>
            <a:off x="3132986" y="5206995"/>
            <a:ext cx="6870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1FF2E7D-DA0E-49FB-A515-52069EA15151}"/>
              </a:ext>
            </a:extLst>
          </p:cNvPr>
          <p:cNvCxnSpPr>
            <a:cxnSpLocks/>
          </p:cNvCxnSpPr>
          <p:nvPr/>
        </p:nvCxnSpPr>
        <p:spPr>
          <a:xfrm flipH="1">
            <a:off x="1690218" y="5206995"/>
            <a:ext cx="5505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D920CAD-C42A-4064-9DA2-09F10D842F65}"/>
              </a:ext>
            </a:extLst>
          </p:cNvPr>
          <p:cNvSpPr txBox="1"/>
          <p:nvPr/>
        </p:nvSpPr>
        <p:spPr>
          <a:xfrm>
            <a:off x="4903530" y="2519426"/>
            <a:ext cx="943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</a:t>
            </a:r>
          </a:p>
          <a:p>
            <a:r>
              <a:rPr lang="en-US" sz="1200" dirty="0"/>
              <a:t>(read-only)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C4BBCD-C6F8-47E7-91EB-584A0561F0DF}"/>
              </a:ext>
            </a:extLst>
          </p:cNvPr>
          <p:cNvSpPr txBox="1"/>
          <p:nvPr/>
        </p:nvSpPr>
        <p:spPr>
          <a:xfrm>
            <a:off x="3876860" y="4669050"/>
            <a:ext cx="1003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 tape</a:t>
            </a:r>
          </a:p>
          <a:p>
            <a:r>
              <a:rPr lang="en-US" sz="1200" dirty="0"/>
              <a:t>(read/write)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D0BF501-8843-4709-9EE9-E30AAD014A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5590847"/>
          <a:ext cx="418837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46050573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62251196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39679652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12299093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7433169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63642386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70169191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2863207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975770733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20572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98240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F56D1A2-6BAB-4508-B1D4-3A17B1FA504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842113" y="5590847"/>
          <a:ext cx="19873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462">
                  <a:extLst>
                    <a:ext uri="{9D8B030D-6E8A-4147-A177-3AD203B41FA5}">
                      <a16:colId xmlns:a16="http://schemas.microsoft.com/office/drawing/2014/main" val="1686201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9224222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3662388193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420617690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79608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636591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770EA912-F5AF-4363-BDE3-5C72B3AD6868}"/>
              </a:ext>
            </a:extLst>
          </p:cNvPr>
          <p:cNvSpPr txBox="1"/>
          <p:nvPr/>
        </p:nvSpPr>
        <p:spPr>
          <a:xfrm>
            <a:off x="3132986" y="5934175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output tape</a:t>
            </a: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(write-only)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E4B40C6-F450-4536-9B7E-A1C780E8FE3E}"/>
              </a:ext>
            </a:extLst>
          </p:cNvPr>
          <p:cNvCxnSpPr>
            <a:cxnSpLocks/>
          </p:cNvCxnSpPr>
          <p:nvPr/>
        </p:nvCxnSpPr>
        <p:spPr>
          <a:xfrm>
            <a:off x="885824" y="3860280"/>
            <a:ext cx="1335923" cy="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BA819C5-6A5E-48AA-A961-79F00EF5FC93}"/>
              </a:ext>
            </a:extLst>
          </p:cNvPr>
          <p:cNvCxnSpPr>
            <a:cxnSpLocks/>
          </p:cNvCxnSpPr>
          <p:nvPr/>
        </p:nvCxnSpPr>
        <p:spPr>
          <a:xfrm>
            <a:off x="904874" y="3860280"/>
            <a:ext cx="0" cy="162612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61">
            <a:extLst>
              <a:ext uri="{FF2B5EF4-FFF2-40B4-BE49-F238E27FC236}">
                <a16:creationId xmlns:a16="http://schemas.microsoft.com/office/drawing/2014/main" id="{269D8E31-7993-49FF-8EA1-05EA60CB3566}"/>
              </a:ext>
            </a:extLst>
          </p:cNvPr>
          <p:cNvCxnSpPr>
            <a:cxnSpLocks/>
          </p:cNvCxnSpPr>
          <p:nvPr/>
        </p:nvCxnSpPr>
        <p:spPr>
          <a:xfrm>
            <a:off x="904874" y="5250240"/>
            <a:ext cx="0" cy="340607"/>
          </a:xfrm>
          <a:prstGeom prst="straightConnector1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4869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763190" y="1042897"/>
            <a:ext cx="7617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 </a:t>
            </a:r>
            <a:r>
              <a:rPr lang="en-US" sz="2800" dirty="0">
                <a:solidFill>
                  <a:schemeClr val="tx1"/>
                </a:solidFill>
              </a:rPr>
              <a:t>= the class of languages accepted by det. 	Turing machines in O(log n) space.</a:t>
            </a:r>
            <a:endParaRPr lang="en-US" sz="2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FDFAB52A-11C4-4B3C-A011-7F2C66AAB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705" y="3506337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graphicFrame>
        <p:nvGraphicFramePr>
          <p:cNvPr id="18" name="表格 22">
            <a:extLst>
              <a:ext uri="{FF2B5EF4-FFF2-40B4-BE49-F238E27FC236}">
                <a16:creationId xmlns:a16="http://schemas.microsoft.com/office/drawing/2014/main" id="{C2F56670-4920-4870-B35F-11C7F8DB836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257657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cxnSp>
        <p:nvCxnSpPr>
          <p:cNvPr id="25" name="直接箭头连接符 61">
            <a:extLst>
              <a:ext uri="{FF2B5EF4-FFF2-40B4-BE49-F238E27FC236}">
                <a16:creationId xmlns:a16="http://schemas.microsoft.com/office/drawing/2014/main" id="{C373893C-BC84-41EB-9651-610A1116545D}"/>
              </a:ext>
            </a:extLst>
          </p:cNvPr>
          <p:cNvCxnSpPr>
            <a:cxnSpLocks/>
          </p:cNvCxnSpPr>
          <p:nvPr/>
        </p:nvCxnSpPr>
        <p:spPr>
          <a:xfrm>
            <a:off x="1917882" y="4377087"/>
            <a:ext cx="0" cy="3406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69">
            <a:extLst>
              <a:ext uri="{FF2B5EF4-FFF2-40B4-BE49-F238E27FC236}">
                <a16:creationId xmlns:a16="http://schemas.microsoft.com/office/drawing/2014/main" id="{9366C7EB-7D7A-40A2-8B98-B7F92309285A}"/>
              </a:ext>
            </a:extLst>
          </p:cNvPr>
          <p:cNvCxnSpPr>
            <a:cxnSpLocks/>
          </p:cNvCxnSpPr>
          <p:nvPr/>
        </p:nvCxnSpPr>
        <p:spPr>
          <a:xfrm flipV="1">
            <a:off x="904874" y="2924175"/>
            <a:ext cx="0" cy="3218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10DD91C-2803-493F-96BD-4CB1EADBE19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690218" y="4702527"/>
          <a:ext cx="21298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972">
                  <a:extLst>
                    <a:ext uri="{9D8B030D-6E8A-4147-A177-3AD203B41FA5}">
                      <a16:colId xmlns:a16="http://schemas.microsoft.com/office/drawing/2014/main" val="3977111558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1896516761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4089693026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631397319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122457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489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5DCCB9-B0D2-4F7F-82E6-37F90131CBA1}"/>
              </a:ext>
            </a:extLst>
          </p:cNvPr>
          <p:cNvCxnSpPr>
            <a:cxnSpLocks/>
          </p:cNvCxnSpPr>
          <p:nvPr/>
        </p:nvCxnSpPr>
        <p:spPr>
          <a:xfrm>
            <a:off x="885824" y="3234087"/>
            <a:ext cx="186932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0C225F8-1343-4888-8CA5-0A9A4FB21EFA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2755148" y="3215037"/>
            <a:ext cx="0" cy="291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885CC9B-969D-4971-B6F5-48C1E1A6161C}"/>
              </a:ext>
            </a:extLst>
          </p:cNvPr>
          <p:cNvCxnSpPr>
            <a:cxnSpLocks/>
          </p:cNvCxnSpPr>
          <p:nvPr/>
        </p:nvCxnSpPr>
        <p:spPr>
          <a:xfrm>
            <a:off x="1905000" y="4386612"/>
            <a:ext cx="85014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764BA70-C263-4AB0-B758-882A8431991F}"/>
              </a:ext>
            </a:extLst>
          </p:cNvPr>
          <p:cNvCxnSpPr>
            <a:cxnSpLocks/>
          </p:cNvCxnSpPr>
          <p:nvPr/>
        </p:nvCxnSpPr>
        <p:spPr>
          <a:xfrm>
            <a:off x="2755147" y="4214223"/>
            <a:ext cx="0" cy="1819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582039C-3BC6-4BAF-8CC4-903CF441E806}"/>
              </a:ext>
            </a:extLst>
          </p:cNvPr>
          <p:cNvSpPr txBox="1"/>
          <p:nvPr/>
        </p:nvSpPr>
        <p:spPr>
          <a:xfrm>
            <a:off x="2229705" y="5037718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O(log 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571390-F7A2-4BC8-B35D-3B8784C6F526}"/>
              </a:ext>
            </a:extLst>
          </p:cNvPr>
          <p:cNvSpPr txBox="1"/>
          <p:nvPr/>
        </p:nvSpPr>
        <p:spPr>
          <a:xfrm>
            <a:off x="2624957" y="223802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6BB34B-2200-4A82-9A78-8A34D78F6431}"/>
              </a:ext>
            </a:extLst>
          </p:cNvPr>
          <p:cNvCxnSpPr>
            <a:cxnSpLocks/>
          </p:cNvCxnSpPr>
          <p:nvPr/>
        </p:nvCxnSpPr>
        <p:spPr>
          <a:xfrm>
            <a:off x="2904387" y="2437683"/>
            <a:ext cx="19449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413522-CDBD-4B98-8324-C0A11C7C4AB7}"/>
              </a:ext>
            </a:extLst>
          </p:cNvPr>
          <p:cNvCxnSpPr>
            <a:cxnSpLocks/>
          </p:cNvCxnSpPr>
          <p:nvPr/>
        </p:nvCxnSpPr>
        <p:spPr>
          <a:xfrm flipH="1">
            <a:off x="660964" y="2436897"/>
            <a:ext cx="190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F927B93-826E-43F2-99C2-424F8225F661}"/>
              </a:ext>
            </a:extLst>
          </p:cNvPr>
          <p:cNvCxnSpPr>
            <a:cxnSpLocks/>
          </p:cNvCxnSpPr>
          <p:nvPr/>
        </p:nvCxnSpPr>
        <p:spPr>
          <a:xfrm>
            <a:off x="3132986" y="5206995"/>
            <a:ext cx="6870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1FF2E7D-DA0E-49FB-A515-52069EA15151}"/>
              </a:ext>
            </a:extLst>
          </p:cNvPr>
          <p:cNvCxnSpPr>
            <a:cxnSpLocks/>
          </p:cNvCxnSpPr>
          <p:nvPr/>
        </p:nvCxnSpPr>
        <p:spPr>
          <a:xfrm flipH="1">
            <a:off x="1690218" y="5206995"/>
            <a:ext cx="5505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D920CAD-C42A-4064-9DA2-09F10D842F65}"/>
              </a:ext>
            </a:extLst>
          </p:cNvPr>
          <p:cNvSpPr txBox="1"/>
          <p:nvPr/>
        </p:nvSpPr>
        <p:spPr>
          <a:xfrm>
            <a:off x="4903530" y="2519426"/>
            <a:ext cx="943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</a:t>
            </a:r>
          </a:p>
          <a:p>
            <a:r>
              <a:rPr lang="en-US" sz="1200" dirty="0"/>
              <a:t>(read-only)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C4BBCD-C6F8-47E7-91EB-584A0561F0DF}"/>
              </a:ext>
            </a:extLst>
          </p:cNvPr>
          <p:cNvSpPr txBox="1"/>
          <p:nvPr/>
        </p:nvSpPr>
        <p:spPr>
          <a:xfrm>
            <a:off x="3876860" y="4669050"/>
            <a:ext cx="1003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 tape</a:t>
            </a:r>
          </a:p>
          <a:p>
            <a:r>
              <a:rPr lang="en-US" sz="1200" dirty="0"/>
              <a:t>(read/write)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D0BF501-8843-4709-9EE9-E30AAD014A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5590847"/>
          <a:ext cx="418837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46050573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62251196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39679652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12299093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7433169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63642386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70169191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2863207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975770733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20572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98240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F56D1A2-6BAB-4508-B1D4-3A17B1FA504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842113" y="5590847"/>
          <a:ext cx="19873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462">
                  <a:extLst>
                    <a:ext uri="{9D8B030D-6E8A-4147-A177-3AD203B41FA5}">
                      <a16:colId xmlns:a16="http://schemas.microsoft.com/office/drawing/2014/main" val="1686201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9224222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3662388193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420617690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79608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636591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770EA912-F5AF-4363-BDE3-5C72B3AD6868}"/>
              </a:ext>
            </a:extLst>
          </p:cNvPr>
          <p:cNvSpPr txBox="1"/>
          <p:nvPr/>
        </p:nvSpPr>
        <p:spPr>
          <a:xfrm>
            <a:off x="3132986" y="5934175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output tape</a:t>
            </a: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(write-only)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E4B40C6-F450-4536-9B7E-A1C780E8FE3E}"/>
              </a:ext>
            </a:extLst>
          </p:cNvPr>
          <p:cNvCxnSpPr>
            <a:cxnSpLocks/>
          </p:cNvCxnSpPr>
          <p:nvPr/>
        </p:nvCxnSpPr>
        <p:spPr>
          <a:xfrm>
            <a:off x="885824" y="3860280"/>
            <a:ext cx="1335923" cy="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BA819C5-6A5E-48AA-A961-79F00EF5FC93}"/>
              </a:ext>
            </a:extLst>
          </p:cNvPr>
          <p:cNvCxnSpPr>
            <a:cxnSpLocks/>
          </p:cNvCxnSpPr>
          <p:nvPr/>
        </p:nvCxnSpPr>
        <p:spPr>
          <a:xfrm>
            <a:off x="904874" y="3860280"/>
            <a:ext cx="0" cy="162612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61">
            <a:extLst>
              <a:ext uri="{FF2B5EF4-FFF2-40B4-BE49-F238E27FC236}">
                <a16:creationId xmlns:a16="http://schemas.microsoft.com/office/drawing/2014/main" id="{269D8E31-7993-49FF-8EA1-05EA60CB3566}"/>
              </a:ext>
            </a:extLst>
          </p:cNvPr>
          <p:cNvCxnSpPr>
            <a:cxnSpLocks/>
          </p:cNvCxnSpPr>
          <p:nvPr/>
        </p:nvCxnSpPr>
        <p:spPr>
          <a:xfrm>
            <a:off x="904874" y="5250240"/>
            <a:ext cx="0" cy="340607"/>
          </a:xfrm>
          <a:prstGeom prst="straightConnector1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3D1B654-50AA-4E95-97A6-1BF257B24122}"/>
              </a:ext>
            </a:extLst>
          </p:cNvPr>
          <p:cNvSpPr txBox="1"/>
          <p:nvPr/>
        </p:nvSpPr>
        <p:spPr>
          <a:xfrm>
            <a:off x="5973030" y="4433334"/>
            <a:ext cx="2835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0000"/>
                </a:solidFill>
              </a:rPr>
              <a:t>δ</a:t>
            </a:r>
            <a:r>
              <a:rPr lang="en-US" sz="1600" dirty="0">
                <a:solidFill>
                  <a:srgbClr val="FF0000"/>
                </a:solidFill>
              </a:rPr>
              <a:t>(q, a, b) = (q’, b’, {L, R, -}</a:t>
            </a:r>
            <a:r>
              <a:rPr lang="en-US" sz="1600" baseline="30000" dirty="0">
                <a:solidFill>
                  <a:srgbClr val="FF0000"/>
                </a:solidFill>
              </a:rPr>
              <a:t>2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0033A3B-5F80-4E8A-88C3-94771013E347}"/>
              </a:ext>
            </a:extLst>
          </p:cNvPr>
          <p:cNvSpPr txBox="1"/>
          <p:nvPr/>
        </p:nvSpPr>
        <p:spPr>
          <a:xfrm>
            <a:off x="5779055" y="5081989"/>
            <a:ext cx="30802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0000"/>
                </a:solidFill>
              </a:rPr>
              <a:t>δ</a:t>
            </a:r>
            <a:r>
              <a:rPr lang="en-US" sz="1600" dirty="0">
                <a:solidFill>
                  <a:srgbClr val="FF0000"/>
                </a:solidFill>
              </a:rPr>
              <a:t>(q, a, b) = (q’, b’, c’, {L, R, -}</a:t>
            </a:r>
            <a:r>
              <a:rPr lang="en-US" sz="1600" baseline="30000" dirty="0">
                <a:solidFill>
                  <a:srgbClr val="FF0000"/>
                </a:solidFill>
              </a:rPr>
              <a:t>3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303F76F-03EE-4E8B-8771-BD6D8D60E8F0}"/>
              </a:ext>
            </a:extLst>
          </p:cNvPr>
          <p:cNvSpPr txBox="1"/>
          <p:nvPr/>
        </p:nvSpPr>
        <p:spPr>
          <a:xfrm>
            <a:off x="6948542" y="4733806"/>
            <a:ext cx="370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42123258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FDFAB52A-11C4-4B3C-A011-7F2C66AAB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705" y="3506337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graphicFrame>
        <p:nvGraphicFramePr>
          <p:cNvPr id="18" name="表格 22">
            <a:extLst>
              <a:ext uri="{FF2B5EF4-FFF2-40B4-BE49-F238E27FC236}">
                <a16:creationId xmlns:a16="http://schemas.microsoft.com/office/drawing/2014/main" id="{C2F56670-4920-4870-B35F-11C7F8DB83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8781503"/>
              </p:ext>
            </p:extLst>
          </p:nvPr>
        </p:nvGraphicFramePr>
        <p:xfrm>
          <a:off x="660964" y="257657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cxnSp>
        <p:nvCxnSpPr>
          <p:cNvPr id="25" name="直接箭头连接符 61">
            <a:extLst>
              <a:ext uri="{FF2B5EF4-FFF2-40B4-BE49-F238E27FC236}">
                <a16:creationId xmlns:a16="http://schemas.microsoft.com/office/drawing/2014/main" id="{C373893C-BC84-41EB-9651-610A1116545D}"/>
              </a:ext>
            </a:extLst>
          </p:cNvPr>
          <p:cNvCxnSpPr>
            <a:cxnSpLocks/>
          </p:cNvCxnSpPr>
          <p:nvPr/>
        </p:nvCxnSpPr>
        <p:spPr>
          <a:xfrm>
            <a:off x="1917882" y="4377087"/>
            <a:ext cx="0" cy="3406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69">
            <a:extLst>
              <a:ext uri="{FF2B5EF4-FFF2-40B4-BE49-F238E27FC236}">
                <a16:creationId xmlns:a16="http://schemas.microsoft.com/office/drawing/2014/main" id="{9366C7EB-7D7A-40A2-8B98-B7F92309285A}"/>
              </a:ext>
            </a:extLst>
          </p:cNvPr>
          <p:cNvCxnSpPr>
            <a:cxnSpLocks/>
          </p:cNvCxnSpPr>
          <p:nvPr/>
        </p:nvCxnSpPr>
        <p:spPr>
          <a:xfrm flipV="1">
            <a:off x="904874" y="2924175"/>
            <a:ext cx="0" cy="3218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10DD91C-2803-493F-96BD-4CB1EADBE1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903927"/>
              </p:ext>
            </p:extLst>
          </p:nvPr>
        </p:nvGraphicFramePr>
        <p:xfrm>
          <a:off x="1690218" y="4702527"/>
          <a:ext cx="21298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972">
                  <a:extLst>
                    <a:ext uri="{9D8B030D-6E8A-4147-A177-3AD203B41FA5}">
                      <a16:colId xmlns:a16="http://schemas.microsoft.com/office/drawing/2014/main" val="3977111558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1896516761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4089693026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631397319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122457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489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5DCCB9-B0D2-4F7F-82E6-37F90131CBA1}"/>
              </a:ext>
            </a:extLst>
          </p:cNvPr>
          <p:cNvCxnSpPr>
            <a:cxnSpLocks/>
          </p:cNvCxnSpPr>
          <p:nvPr/>
        </p:nvCxnSpPr>
        <p:spPr>
          <a:xfrm>
            <a:off x="885824" y="3234087"/>
            <a:ext cx="186932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0C225F8-1343-4888-8CA5-0A9A4FB21EFA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2755148" y="3215037"/>
            <a:ext cx="0" cy="291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885CC9B-969D-4971-B6F5-48C1E1A6161C}"/>
              </a:ext>
            </a:extLst>
          </p:cNvPr>
          <p:cNvCxnSpPr>
            <a:cxnSpLocks/>
          </p:cNvCxnSpPr>
          <p:nvPr/>
        </p:nvCxnSpPr>
        <p:spPr>
          <a:xfrm>
            <a:off x="1905000" y="4386612"/>
            <a:ext cx="85014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764BA70-C263-4AB0-B758-882A8431991F}"/>
              </a:ext>
            </a:extLst>
          </p:cNvPr>
          <p:cNvCxnSpPr>
            <a:cxnSpLocks/>
          </p:cNvCxnSpPr>
          <p:nvPr/>
        </p:nvCxnSpPr>
        <p:spPr>
          <a:xfrm>
            <a:off x="2755147" y="4214223"/>
            <a:ext cx="0" cy="1819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582039C-3BC6-4BAF-8CC4-903CF441E806}"/>
              </a:ext>
            </a:extLst>
          </p:cNvPr>
          <p:cNvSpPr txBox="1"/>
          <p:nvPr/>
        </p:nvSpPr>
        <p:spPr>
          <a:xfrm>
            <a:off x="2229705" y="5037718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O(log 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571390-F7A2-4BC8-B35D-3B8784C6F526}"/>
              </a:ext>
            </a:extLst>
          </p:cNvPr>
          <p:cNvSpPr txBox="1"/>
          <p:nvPr/>
        </p:nvSpPr>
        <p:spPr>
          <a:xfrm>
            <a:off x="2624957" y="223802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6BB34B-2200-4A82-9A78-8A34D78F6431}"/>
              </a:ext>
            </a:extLst>
          </p:cNvPr>
          <p:cNvCxnSpPr>
            <a:cxnSpLocks/>
          </p:cNvCxnSpPr>
          <p:nvPr/>
        </p:nvCxnSpPr>
        <p:spPr>
          <a:xfrm>
            <a:off x="2904387" y="2437683"/>
            <a:ext cx="19449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413522-CDBD-4B98-8324-C0A11C7C4AB7}"/>
              </a:ext>
            </a:extLst>
          </p:cNvPr>
          <p:cNvCxnSpPr>
            <a:cxnSpLocks/>
          </p:cNvCxnSpPr>
          <p:nvPr/>
        </p:nvCxnSpPr>
        <p:spPr>
          <a:xfrm flipH="1">
            <a:off x="660964" y="2436897"/>
            <a:ext cx="190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F927B93-826E-43F2-99C2-424F8225F661}"/>
              </a:ext>
            </a:extLst>
          </p:cNvPr>
          <p:cNvCxnSpPr>
            <a:cxnSpLocks/>
          </p:cNvCxnSpPr>
          <p:nvPr/>
        </p:nvCxnSpPr>
        <p:spPr>
          <a:xfrm>
            <a:off x="3132986" y="5206995"/>
            <a:ext cx="6870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1FF2E7D-DA0E-49FB-A515-52069EA15151}"/>
              </a:ext>
            </a:extLst>
          </p:cNvPr>
          <p:cNvCxnSpPr>
            <a:cxnSpLocks/>
          </p:cNvCxnSpPr>
          <p:nvPr/>
        </p:nvCxnSpPr>
        <p:spPr>
          <a:xfrm flipH="1">
            <a:off x="1690218" y="5206995"/>
            <a:ext cx="5505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D920CAD-C42A-4064-9DA2-09F10D842F65}"/>
              </a:ext>
            </a:extLst>
          </p:cNvPr>
          <p:cNvSpPr txBox="1"/>
          <p:nvPr/>
        </p:nvSpPr>
        <p:spPr>
          <a:xfrm>
            <a:off x="4903530" y="2519426"/>
            <a:ext cx="943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</a:t>
            </a:r>
          </a:p>
          <a:p>
            <a:r>
              <a:rPr lang="en-US" sz="1200" dirty="0"/>
              <a:t>(read-only)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C4BBCD-C6F8-47E7-91EB-584A0561F0DF}"/>
              </a:ext>
            </a:extLst>
          </p:cNvPr>
          <p:cNvSpPr txBox="1"/>
          <p:nvPr/>
        </p:nvSpPr>
        <p:spPr>
          <a:xfrm>
            <a:off x="3876860" y="4669050"/>
            <a:ext cx="1003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 tape</a:t>
            </a:r>
          </a:p>
          <a:p>
            <a:r>
              <a:rPr lang="en-US" sz="1200" dirty="0"/>
              <a:t>(read/write)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E2D493-452D-49C2-80BF-F78B5EAF32DB}"/>
              </a:ext>
            </a:extLst>
          </p:cNvPr>
          <p:cNvSpPr txBox="1"/>
          <p:nvPr/>
        </p:nvSpPr>
        <p:spPr>
          <a:xfrm>
            <a:off x="5901446" y="2153930"/>
            <a:ext cx="2931005" cy="2062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Remarks.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An L-machine is very weak;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If it is sorting, it can remember only a few elements;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If it is for a graph problem, it can remember only a few vertices.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D0BF501-8843-4709-9EE9-E30AAD014A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323769"/>
              </p:ext>
            </p:extLst>
          </p:nvPr>
        </p:nvGraphicFramePr>
        <p:xfrm>
          <a:off x="660964" y="5590847"/>
          <a:ext cx="418837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46050573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62251196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39679652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12299093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7433169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63642386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70169191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2863207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975770733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20572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98240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F56D1A2-6BAB-4508-B1D4-3A17B1FA5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14429"/>
              </p:ext>
            </p:extLst>
          </p:nvPr>
        </p:nvGraphicFramePr>
        <p:xfrm>
          <a:off x="4842113" y="5590847"/>
          <a:ext cx="19873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462">
                  <a:extLst>
                    <a:ext uri="{9D8B030D-6E8A-4147-A177-3AD203B41FA5}">
                      <a16:colId xmlns:a16="http://schemas.microsoft.com/office/drawing/2014/main" val="1686201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9224222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3662388193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420617690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79608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636591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770EA912-F5AF-4363-BDE3-5C72B3AD6868}"/>
              </a:ext>
            </a:extLst>
          </p:cNvPr>
          <p:cNvSpPr txBox="1"/>
          <p:nvPr/>
        </p:nvSpPr>
        <p:spPr>
          <a:xfrm>
            <a:off x="3132986" y="5934175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output tape</a:t>
            </a: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(write-only)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E4B40C6-F450-4536-9B7E-A1C780E8FE3E}"/>
              </a:ext>
            </a:extLst>
          </p:cNvPr>
          <p:cNvCxnSpPr>
            <a:cxnSpLocks/>
          </p:cNvCxnSpPr>
          <p:nvPr/>
        </p:nvCxnSpPr>
        <p:spPr>
          <a:xfrm>
            <a:off x="885824" y="3860280"/>
            <a:ext cx="1335923" cy="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BA819C5-6A5E-48AA-A961-79F00EF5FC93}"/>
              </a:ext>
            </a:extLst>
          </p:cNvPr>
          <p:cNvCxnSpPr>
            <a:cxnSpLocks/>
          </p:cNvCxnSpPr>
          <p:nvPr/>
        </p:nvCxnSpPr>
        <p:spPr>
          <a:xfrm>
            <a:off x="904874" y="3860280"/>
            <a:ext cx="0" cy="162612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61">
            <a:extLst>
              <a:ext uri="{FF2B5EF4-FFF2-40B4-BE49-F238E27FC236}">
                <a16:creationId xmlns:a16="http://schemas.microsoft.com/office/drawing/2014/main" id="{269D8E31-7993-49FF-8EA1-05EA60CB3566}"/>
              </a:ext>
            </a:extLst>
          </p:cNvPr>
          <p:cNvCxnSpPr>
            <a:cxnSpLocks/>
          </p:cNvCxnSpPr>
          <p:nvPr/>
        </p:nvCxnSpPr>
        <p:spPr>
          <a:xfrm>
            <a:off x="904874" y="5250240"/>
            <a:ext cx="0" cy="340607"/>
          </a:xfrm>
          <a:prstGeom prst="straightConnector1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3D1B654-50AA-4E95-97A6-1BF257B24122}"/>
              </a:ext>
            </a:extLst>
          </p:cNvPr>
          <p:cNvSpPr txBox="1"/>
          <p:nvPr/>
        </p:nvSpPr>
        <p:spPr>
          <a:xfrm>
            <a:off x="5973030" y="4433334"/>
            <a:ext cx="2835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0000"/>
                </a:solidFill>
              </a:rPr>
              <a:t>δ</a:t>
            </a:r>
            <a:r>
              <a:rPr lang="en-US" sz="1600" dirty="0">
                <a:solidFill>
                  <a:srgbClr val="FF0000"/>
                </a:solidFill>
              </a:rPr>
              <a:t>(q, a, b) = (q’, b’, {L, R, -}</a:t>
            </a:r>
            <a:r>
              <a:rPr lang="en-US" sz="1600" baseline="30000" dirty="0">
                <a:solidFill>
                  <a:srgbClr val="FF0000"/>
                </a:solidFill>
              </a:rPr>
              <a:t>2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0033A3B-5F80-4E8A-88C3-94771013E347}"/>
              </a:ext>
            </a:extLst>
          </p:cNvPr>
          <p:cNvSpPr txBox="1"/>
          <p:nvPr/>
        </p:nvSpPr>
        <p:spPr>
          <a:xfrm>
            <a:off x="5779055" y="5081989"/>
            <a:ext cx="30802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0000"/>
                </a:solidFill>
              </a:rPr>
              <a:t>δ</a:t>
            </a:r>
            <a:r>
              <a:rPr lang="en-US" sz="1600" dirty="0">
                <a:solidFill>
                  <a:srgbClr val="FF0000"/>
                </a:solidFill>
              </a:rPr>
              <a:t>(q, a, b) = (q’, b’, c’, {L, R, -}</a:t>
            </a:r>
            <a:r>
              <a:rPr lang="en-US" sz="1600" baseline="30000" dirty="0">
                <a:solidFill>
                  <a:srgbClr val="FF0000"/>
                </a:solidFill>
              </a:rPr>
              <a:t>3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303F76F-03EE-4E8B-8771-BD6D8D60E8F0}"/>
              </a:ext>
            </a:extLst>
          </p:cNvPr>
          <p:cNvSpPr txBox="1"/>
          <p:nvPr/>
        </p:nvSpPr>
        <p:spPr>
          <a:xfrm>
            <a:off x="6948542" y="4733806"/>
            <a:ext cx="370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0C248BC-DB73-4064-9487-E35254E96BB5}"/>
              </a:ext>
            </a:extLst>
          </p:cNvPr>
          <p:cNvSpPr txBox="1"/>
          <p:nvPr/>
        </p:nvSpPr>
        <p:spPr>
          <a:xfrm>
            <a:off x="763190" y="1042897"/>
            <a:ext cx="7617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 </a:t>
            </a:r>
            <a:r>
              <a:rPr lang="en-US" sz="2800" dirty="0">
                <a:solidFill>
                  <a:schemeClr val="tx1"/>
                </a:solidFill>
              </a:rPr>
              <a:t>= the class of languages accepted by det. 	Turing machines in O(log n) space.</a:t>
            </a:r>
            <a:endParaRPr lang="en-US" sz="2800" baseline="-25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1869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FDFAB52A-11C4-4B3C-A011-7F2C66AAB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705" y="3506337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graphicFrame>
        <p:nvGraphicFramePr>
          <p:cNvPr id="18" name="表格 22">
            <a:extLst>
              <a:ext uri="{FF2B5EF4-FFF2-40B4-BE49-F238E27FC236}">
                <a16:creationId xmlns:a16="http://schemas.microsoft.com/office/drawing/2014/main" id="{C2F56670-4920-4870-B35F-11C7F8DB836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257657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cxnSp>
        <p:nvCxnSpPr>
          <p:cNvPr id="25" name="直接箭头连接符 61">
            <a:extLst>
              <a:ext uri="{FF2B5EF4-FFF2-40B4-BE49-F238E27FC236}">
                <a16:creationId xmlns:a16="http://schemas.microsoft.com/office/drawing/2014/main" id="{C373893C-BC84-41EB-9651-610A1116545D}"/>
              </a:ext>
            </a:extLst>
          </p:cNvPr>
          <p:cNvCxnSpPr>
            <a:cxnSpLocks/>
          </p:cNvCxnSpPr>
          <p:nvPr/>
        </p:nvCxnSpPr>
        <p:spPr>
          <a:xfrm>
            <a:off x="1917882" y="4377087"/>
            <a:ext cx="0" cy="3406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69">
            <a:extLst>
              <a:ext uri="{FF2B5EF4-FFF2-40B4-BE49-F238E27FC236}">
                <a16:creationId xmlns:a16="http://schemas.microsoft.com/office/drawing/2014/main" id="{9366C7EB-7D7A-40A2-8B98-B7F92309285A}"/>
              </a:ext>
            </a:extLst>
          </p:cNvPr>
          <p:cNvCxnSpPr>
            <a:cxnSpLocks/>
          </p:cNvCxnSpPr>
          <p:nvPr/>
        </p:nvCxnSpPr>
        <p:spPr>
          <a:xfrm flipV="1">
            <a:off x="904874" y="2924175"/>
            <a:ext cx="0" cy="3218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10DD91C-2803-493F-96BD-4CB1EADBE19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690218" y="4702527"/>
          <a:ext cx="21298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972">
                  <a:extLst>
                    <a:ext uri="{9D8B030D-6E8A-4147-A177-3AD203B41FA5}">
                      <a16:colId xmlns:a16="http://schemas.microsoft.com/office/drawing/2014/main" val="3977111558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1896516761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4089693026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631397319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122457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489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5DCCB9-B0D2-4F7F-82E6-37F90131CBA1}"/>
              </a:ext>
            </a:extLst>
          </p:cNvPr>
          <p:cNvCxnSpPr>
            <a:cxnSpLocks/>
          </p:cNvCxnSpPr>
          <p:nvPr/>
        </p:nvCxnSpPr>
        <p:spPr>
          <a:xfrm>
            <a:off x="885824" y="3234087"/>
            <a:ext cx="186932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0C225F8-1343-4888-8CA5-0A9A4FB21EFA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2755148" y="3215037"/>
            <a:ext cx="0" cy="291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885CC9B-969D-4971-B6F5-48C1E1A6161C}"/>
              </a:ext>
            </a:extLst>
          </p:cNvPr>
          <p:cNvCxnSpPr>
            <a:cxnSpLocks/>
          </p:cNvCxnSpPr>
          <p:nvPr/>
        </p:nvCxnSpPr>
        <p:spPr>
          <a:xfrm>
            <a:off x="1905000" y="4386612"/>
            <a:ext cx="85014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764BA70-C263-4AB0-B758-882A8431991F}"/>
              </a:ext>
            </a:extLst>
          </p:cNvPr>
          <p:cNvCxnSpPr>
            <a:cxnSpLocks/>
          </p:cNvCxnSpPr>
          <p:nvPr/>
        </p:nvCxnSpPr>
        <p:spPr>
          <a:xfrm>
            <a:off x="2755147" y="4214223"/>
            <a:ext cx="0" cy="1819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582039C-3BC6-4BAF-8CC4-903CF441E806}"/>
              </a:ext>
            </a:extLst>
          </p:cNvPr>
          <p:cNvSpPr txBox="1"/>
          <p:nvPr/>
        </p:nvSpPr>
        <p:spPr>
          <a:xfrm>
            <a:off x="2229705" y="5037718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O(log 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571390-F7A2-4BC8-B35D-3B8784C6F526}"/>
              </a:ext>
            </a:extLst>
          </p:cNvPr>
          <p:cNvSpPr txBox="1"/>
          <p:nvPr/>
        </p:nvSpPr>
        <p:spPr>
          <a:xfrm>
            <a:off x="2624957" y="223802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6BB34B-2200-4A82-9A78-8A34D78F6431}"/>
              </a:ext>
            </a:extLst>
          </p:cNvPr>
          <p:cNvCxnSpPr>
            <a:cxnSpLocks/>
          </p:cNvCxnSpPr>
          <p:nvPr/>
        </p:nvCxnSpPr>
        <p:spPr>
          <a:xfrm>
            <a:off x="2904387" y="2437683"/>
            <a:ext cx="19449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413522-CDBD-4B98-8324-C0A11C7C4AB7}"/>
              </a:ext>
            </a:extLst>
          </p:cNvPr>
          <p:cNvCxnSpPr>
            <a:cxnSpLocks/>
          </p:cNvCxnSpPr>
          <p:nvPr/>
        </p:nvCxnSpPr>
        <p:spPr>
          <a:xfrm flipH="1">
            <a:off x="660964" y="2436897"/>
            <a:ext cx="190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F927B93-826E-43F2-99C2-424F8225F661}"/>
              </a:ext>
            </a:extLst>
          </p:cNvPr>
          <p:cNvCxnSpPr>
            <a:cxnSpLocks/>
          </p:cNvCxnSpPr>
          <p:nvPr/>
        </p:nvCxnSpPr>
        <p:spPr>
          <a:xfrm>
            <a:off x="3132986" y="5206995"/>
            <a:ext cx="6870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1FF2E7D-DA0E-49FB-A515-52069EA15151}"/>
              </a:ext>
            </a:extLst>
          </p:cNvPr>
          <p:cNvCxnSpPr>
            <a:cxnSpLocks/>
          </p:cNvCxnSpPr>
          <p:nvPr/>
        </p:nvCxnSpPr>
        <p:spPr>
          <a:xfrm flipH="1">
            <a:off x="1690218" y="5206995"/>
            <a:ext cx="5505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D920CAD-C42A-4064-9DA2-09F10D842F65}"/>
              </a:ext>
            </a:extLst>
          </p:cNvPr>
          <p:cNvSpPr txBox="1"/>
          <p:nvPr/>
        </p:nvSpPr>
        <p:spPr>
          <a:xfrm>
            <a:off x="4903530" y="2519426"/>
            <a:ext cx="943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</a:t>
            </a:r>
          </a:p>
          <a:p>
            <a:r>
              <a:rPr lang="en-US" sz="1200" dirty="0"/>
              <a:t>(read-only)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C4BBCD-C6F8-47E7-91EB-584A0561F0DF}"/>
              </a:ext>
            </a:extLst>
          </p:cNvPr>
          <p:cNvSpPr txBox="1"/>
          <p:nvPr/>
        </p:nvSpPr>
        <p:spPr>
          <a:xfrm>
            <a:off x="3876860" y="4669050"/>
            <a:ext cx="1003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 tape</a:t>
            </a:r>
          </a:p>
          <a:p>
            <a:r>
              <a:rPr lang="en-US" sz="1200" dirty="0"/>
              <a:t>(read/write)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E2D493-452D-49C2-80BF-F78B5EAF32DB}"/>
              </a:ext>
            </a:extLst>
          </p:cNvPr>
          <p:cNvSpPr txBox="1"/>
          <p:nvPr/>
        </p:nvSpPr>
        <p:spPr>
          <a:xfrm>
            <a:off x="5901446" y="2153930"/>
            <a:ext cx="2931005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Remarks.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An L-machine is very weak;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If it is sorting, it can remember only a few elements;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If it is for a graph problem, it can remember only a few vertices;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0000"/>
                </a:solidFill>
              </a:rPr>
              <a:t>An L-machine can sort;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0000"/>
                </a:solidFill>
              </a:rPr>
              <a:t>An L-machine can do undirected graph connectivity problem. 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D0BF501-8843-4709-9EE9-E30AAD014A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5590847"/>
          <a:ext cx="418837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46050573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62251196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39679652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12299093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7433169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63642386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70169191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2863207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975770733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20572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98240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F56D1A2-6BAB-4508-B1D4-3A17B1FA504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842113" y="5590847"/>
          <a:ext cx="19873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462">
                  <a:extLst>
                    <a:ext uri="{9D8B030D-6E8A-4147-A177-3AD203B41FA5}">
                      <a16:colId xmlns:a16="http://schemas.microsoft.com/office/drawing/2014/main" val="1686201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9224222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3662388193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420617690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79608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636591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770EA912-F5AF-4363-BDE3-5C72B3AD6868}"/>
              </a:ext>
            </a:extLst>
          </p:cNvPr>
          <p:cNvSpPr txBox="1"/>
          <p:nvPr/>
        </p:nvSpPr>
        <p:spPr>
          <a:xfrm>
            <a:off x="3132986" y="5934175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output tape</a:t>
            </a: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(write-only)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E4B40C6-F450-4536-9B7E-A1C780E8FE3E}"/>
              </a:ext>
            </a:extLst>
          </p:cNvPr>
          <p:cNvCxnSpPr>
            <a:cxnSpLocks/>
          </p:cNvCxnSpPr>
          <p:nvPr/>
        </p:nvCxnSpPr>
        <p:spPr>
          <a:xfrm>
            <a:off x="885824" y="3860280"/>
            <a:ext cx="1335923" cy="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BA819C5-6A5E-48AA-A961-79F00EF5FC93}"/>
              </a:ext>
            </a:extLst>
          </p:cNvPr>
          <p:cNvCxnSpPr>
            <a:cxnSpLocks/>
          </p:cNvCxnSpPr>
          <p:nvPr/>
        </p:nvCxnSpPr>
        <p:spPr>
          <a:xfrm>
            <a:off x="904874" y="3860280"/>
            <a:ext cx="0" cy="162612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61">
            <a:extLst>
              <a:ext uri="{FF2B5EF4-FFF2-40B4-BE49-F238E27FC236}">
                <a16:creationId xmlns:a16="http://schemas.microsoft.com/office/drawing/2014/main" id="{269D8E31-7993-49FF-8EA1-05EA60CB3566}"/>
              </a:ext>
            </a:extLst>
          </p:cNvPr>
          <p:cNvCxnSpPr>
            <a:cxnSpLocks/>
          </p:cNvCxnSpPr>
          <p:nvPr/>
        </p:nvCxnSpPr>
        <p:spPr>
          <a:xfrm>
            <a:off x="904874" y="5250240"/>
            <a:ext cx="0" cy="340607"/>
          </a:xfrm>
          <a:prstGeom prst="straightConnector1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0C248BC-DB73-4064-9487-E35254E96BB5}"/>
              </a:ext>
            </a:extLst>
          </p:cNvPr>
          <p:cNvSpPr txBox="1"/>
          <p:nvPr/>
        </p:nvSpPr>
        <p:spPr>
          <a:xfrm>
            <a:off x="763190" y="1042897"/>
            <a:ext cx="7617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 </a:t>
            </a:r>
            <a:r>
              <a:rPr lang="en-US" sz="2800" dirty="0">
                <a:solidFill>
                  <a:schemeClr val="tx1"/>
                </a:solidFill>
              </a:rPr>
              <a:t>= the class of languages accepted by det. 	Turing machines in O(log n) space.</a:t>
            </a:r>
            <a:endParaRPr lang="en-US" sz="2800" baseline="-25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2106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FDFAB52A-11C4-4B3C-A011-7F2C66AAB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705" y="3506337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graphicFrame>
        <p:nvGraphicFramePr>
          <p:cNvPr id="18" name="表格 22">
            <a:extLst>
              <a:ext uri="{FF2B5EF4-FFF2-40B4-BE49-F238E27FC236}">
                <a16:creationId xmlns:a16="http://schemas.microsoft.com/office/drawing/2014/main" id="{C2F56670-4920-4870-B35F-11C7F8DB836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257657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cxnSp>
        <p:nvCxnSpPr>
          <p:cNvPr id="25" name="直接箭头连接符 61">
            <a:extLst>
              <a:ext uri="{FF2B5EF4-FFF2-40B4-BE49-F238E27FC236}">
                <a16:creationId xmlns:a16="http://schemas.microsoft.com/office/drawing/2014/main" id="{C373893C-BC84-41EB-9651-610A1116545D}"/>
              </a:ext>
            </a:extLst>
          </p:cNvPr>
          <p:cNvCxnSpPr>
            <a:cxnSpLocks/>
          </p:cNvCxnSpPr>
          <p:nvPr/>
        </p:nvCxnSpPr>
        <p:spPr>
          <a:xfrm>
            <a:off x="1917882" y="4377087"/>
            <a:ext cx="0" cy="3406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69">
            <a:extLst>
              <a:ext uri="{FF2B5EF4-FFF2-40B4-BE49-F238E27FC236}">
                <a16:creationId xmlns:a16="http://schemas.microsoft.com/office/drawing/2014/main" id="{9366C7EB-7D7A-40A2-8B98-B7F92309285A}"/>
              </a:ext>
            </a:extLst>
          </p:cNvPr>
          <p:cNvCxnSpPr>
            <a:cxnSpLocks/>
          </p:cNvCxnSpPr>
          <p:nvPr/>
        </p:nvCxnSpPr>
        <p:spPr>
          <a:xfrm flipV="1">
            <a:off x="904874" y="2924175"/>
            <a:ext cx="0" cy="3218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10DD91C-2803-493F-96BD-4CB1EADBE19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690218" y="4702527"/>
          <a:ext cx="21298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972">
                  <a:extLst>
                    <a:ext uri="{9D8B030D-6E8A-4147-A177-3AD203B41FA5}">
                      <a16:colId xmlns:a16="http://schemas.microsoft.com/office/drawing/2014/main" val="3977111558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1896516761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4089693026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631397319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122457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489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5DCCB9-B0D2-4F7F-82E6-37F90131CBA1}"/>
              </a:ext>
            </a:extLst>
          </p:cNvPr>
          <p:cNvCxnSpPr>
            <a:cxnSpLocks/>
          </p:cNvCxnSpPr>
          <p:nvPr/>
        </p:nvCxnSpPr>
        <p:spPr>
          <a:xfrm>
            <a:off x="885824" y="3234087"/>
            <a:ext cx="186932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0C225F8-1343-4888-8CA5-0A9A4FB21EFA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2755148" y="3215037"/>
            <a:ext cx="0" cy="291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885CC9B-969D-4971-B6F5-48C1E1A6161C}"/>
              </a:ext>
            </a:extLst>
          </p:cNvPr>
          <p:cNvCxnSpPr>
            <a:cxnSpLocks/>
          </p:cNvCxnSpPr>
          <p:nvPr/>
        </p:nvCxnSpPr>
        <p:spPr>
          <a:xfrm>
            <a:off x="1905000" y="4386612"/>
            <a:ext cx="85014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764BA70-C263-4AB0-B758-882A8431991F}"/>
              </a:ext>
            </a:extLst>
          </p:cNvPr>
          <p:cNvCxnSpPr>
            <a:cxnSpLocks/>
          </p:cNvCxnSpPr>
          <p:nvPr/>
        </p:nvCxnSpPr>
        <p:spPr>
          <a:xfrm>
            <a:off x="2755147" y="4214223"/>
            <a:ext cx="0" cy="1819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582039C-3BC6-4BAF-8CC4-903CF441E806}"/>
              </a:ext>
            </a:extLst>
          </p:cNvPr>
          <p:cNvSpPr txBox="1"/>
          <p:nvPr/>
        </p:nvSpPr>
        <p:spPr>
          <a:xfrm>
            <a:off x="2229705" y="5037718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O(log 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571390-F7A2-4BC8-B35D-3B8784C6F526}"/>
              </a:ext>
            </a:extLst>
          </p:cNvPr>
          <p:cNvSpPr txBox="1"/>
          <p:nvPr/>
        </p:nvSpPr>
        <p:spPr>
          <a:xfrm>
            <a:off x="2624957" y="223802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6BB34B-2200-4A82-9A78-8A34D78F6431}"/>
              </a:ext>
            </a:extLst>
          </p:cNvPr>
          <p:cNvCxnSpPr>
            <a:cxnSpLocks/>
          </p:cNvCxnSpPr>
          <p:nvPr/>
        </p:nvCxnSpPr>
        <p:spPr>
          <a:xfrm>
            <a:off x="2904387" y="2437683"/>
            <a:ext cx="19449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413522-CDBD-4B98-8324-C0A11C7C4AB7}"/>
              </a:ext>
            </a:extLst>
          </p:cNvPr>
          <p:cNvCxnSpPr>
            <a:cxnSpLocks/>
          </p:cNvCxnSpPr>
          <p:nvPr/>
        </p:nvCxnSpPr>
        <p:spPr>
          <a:xfrm flipH="1">
            <a:off x="660964" y="2436897"/>
            <a:ext cx="190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F927B93-826E-43F2-99C2-424F8225F661}"/>
              </a:ext>
            </a:extLst>
          </p:cNvPr>
          <p:cNvCxnSpPr>
            <a:cxnSpLocks/>
          </p:cNvCxnSpPr>
          <p:nvPr/>
        </p:nvCxnSpPr>
        <p:spPr>
          <a:xfrm>
            <a:off x="3132986" y="5206995"/>
            <a:ext cx="6870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1FF2E7D-DA0E-49FB-A515-52069EA15151}"/>
              </a:ext>
            </a:extLst>
          </p:cNvPr>
          <p:cNvCxnSpPr>
            <a:cxnSpLocks/>
          </p:cNvCxnSpPr>
          <p:nvPr/>
        </p:nvCxnSpPr>
        <p:spPr>
          <a:xfrm flipH="1">
            <a:off x="1690218" y="5206995"/>
            <a:ext cx="5505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D920CAD-C42A-4064-9DA2-09F10D842F65}"/>
              </a:ext>
            </a:extLst>
          </p:cNvPr>
          <p:cNvSpPr txBox="1"/>
          <p:nvPr/>
        </p:nvSpPr>
        <p:spPr>
          <a:xfrm>
            <a:off x="4903530" y="2519426"/>
            <a:ext cx="943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</a:t>
            </a:r>
          </a:p>
          <a:p>
            <a:r>
              <a:rPr lang="en-US" sz="1200" dirty="0"/>
              <a:t>(read-only)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C4BBCD-C6F8-47E7-91EB-584A0561F0DF}"/>
              </a:ext>
            </a:extLst>
          </p:cNvPr>
          <p:cNvSpPr txBox="1"/>
          <p:nvPr/>
        </p:nvSpPr>
        <p:spPr>
          <a:xfrm>
            <a:off x="3876860" y="4669050"/>
            <a:ext cx="1003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 tape</a:t>
            </a:r>
          </a:p>
          <a:p>
            <a:r>
              <a:rPr lang="en-US" sz="1200" dirty="0"/>
              <a:t>(read/write)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D0BF501-8843-4709-9EE9-E30AAD014A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5590847"/>
          <a:ext cx="418837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46050573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62251196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39679652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12299093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7433169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63642386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70169191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2863207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975770733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20572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98240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F56D1A2-6BAB-4508-B1D4-3A17B1FA504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842113" y="5590847"/>
          <a:ext cx="19873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462">
                  <a:extLst>
                    <a:ext uri="{9D8B030D-6E8A-4147-A177-3AD203B41FA5}">
                      <a16:colId xmlns:a16="http://schemas.microsoft.com/office/drawing/2014/main" val="1686201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9224222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3662388193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420617690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79608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636591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770EA912-F5AF-4363-BDE3-5C72B3AD6868}"/>
              </a:ext>
            </a:extLst>
          </p:cNvPr>
          <p:cNvSpPr txBox="1"/>
          <p:nvPr/>
        </p:nvSpPr>
        <p:spPr>
          <a:xfrm>
            <a:off x="3132986" y="5934175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output tape</a:t>
            </a: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(write-only)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E4B40C6-F450-4536-9B7E-A1C780E8FE3E}"/>
              </a:ext>
            </a:extLst>
          </p:cNvPr>
          <p:cNvCxnSpPr>
            <a:cxnSpLocks/>
          </p:cNvCxnSpPr>
          <p:nvPr/>
        </p:nvCxnSpPr>
        <p:spPr>
          <a:xfrm>
            <a:off x="885824" y="3860280"/>
            <a:ext cx="1335923" cy="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BA819C5-6A5E-48AA-A961-79F00EF5FC93}"/>
              </a:ext>
            </a:extLst>
          </p:cNvPr>
          <p:cNvCxnSpPr>
            <a:cxnSpLocks/>
          </p:cNvCxnSpPr>
          <p:nvPr/>
        </p:nvCxnSpPr>
        <p:spPr>
          <a:xfrm>
            <a:off x="904874" y="3860280"/>
            <a:ext cx="0" cy="162612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61">
            <a:extLst>
              <a:ext uri="{FF2B5EF4-FFF2-40B4-BE49-F238E27FC236}">
                <a16:creationId xmlns:a16="http://schemas.microsoft.com/office/drawing/2014/main" id="{269D8E31-7993-49FF-8EA1-05EA60CB3566}"/>
              </a:ext>
            </a:extLst>
          </p:cNvPr>
          <p:cNvCxnSpPr>
            <a:cxnSpLocks/>
          </p:cNvCxnSpPr>
          <p:nvPr/>
        </p:nvCxnSpPr>
        <p:spPr>
          <a:xfrm>
            <a:off x="904874" y="5250240"/>
            <a:ext cx="0" cy="340607"/>
          </a:xfrm>
          <a:prstGeom prst="straightConnector1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0C248BC-DB73-4064-9487-E35254E96BB5}"/>
              </a:ext>
            </a:extLst>
          </p:cNvPr>
          <p:cNvSpPr txBox="1"/>
          <p:nvPr/>
        </p:nvSpPr>
        <p:spPr>
          <a:xfrm>
            <a:off x="763190" y="1042897"/>
            <a:ext cx="7617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 </a:t>
            </a:r>
            <a:r>
              <a:rPr lang="en-US" sz="2800" dirty="0">
                <a:solidFill>
                  <a:schemeClr val="tx1"/>
                </a:solidFill>
              </a:rPr>
              <a:t>= the class of languages accepted by det. 	Turing machines in O(log n) space.</a:t>
            </a:r>
            <a:endParaRPr lang="en-US" sz="2800" baseline="-25000" dirty="0">
              <a:solidFill>
                <a:srgbClr val="00B05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6B8B11A-C86F-4638-8B59-7C495A87DA9B}"/>
              </a:ext>
            </a:extLst>
          </p:cNvPr>
          <p:cNvSpPr txBox="1"/>
          <p:nvPr/>
        </p:nvSpPr>
        <p:spPr>
          <a:xfrm>
            <a:off x="5901446" y="2153930"/>
            <a:ext cx="3071098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A configuration</a:t>
            </a:r>
            <a:r>
              <a:rPr lang="en-US" sz="1600" dirty="0"/>
              <a:t> of </a:t>
            </a:r>
            <a:r>
              <a:rPr lang="en-US" sz="1600" dirty="0">
                <a:solidFill>
                  <a:srgbClr val="FF0000"/>
                </a:solidFill>
              </a:rPr>
              <a:t>L</a:t>
            </a:r>
            <a:r>
              <a:rPr lang="en-US" sz="1600" dirty="0"/>
              <a:t>-machine M: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Input head position:  an integer in [1..n]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err="1"/>
              <a:t>Worktape</a:t>
            </a:r>
            <a:r>
              <a:rPr lang="en-US" sz="1600" dirty="0"/>
              <a:t> content:          </a:t>
            </a:r>
            <a:r>
              <a:rPr lang="en-US" sz="1600" dirty="0" err="1"/>
              <a:t>c</a:t>
            </a:r>
            <a:r>
              <a:rPr lang="en-US" sz="1600" baseline="30000" dirty="0" err="1"/>
              <a:t>O</a:t>
            </a:r>
            <a:r>
              <a:rPr lang="en-US" sz="1600" baseline="30000" dirty="0"/>
              <a:t>(log n) </a:t>
            </a:r>
            <a:r>
              <a:rPr lang="en-US" sz="1600" dirty="0"/>
              <a:t>= poly(n) many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Work head position: an integer in [1 .. </a:t>
            </a:r>
            <a:r>
              <a:rPr lang="en-US" sz="1600" dirty="0" err="1"/>
              <a:t>d‧log</a:t>
            </a:r>
            <a:r>
              <a:rPr lang="en-US" sz="1600" dirty="0"/>
              <a:t> n]</a:t>
            </a:r>
          </a:p>
        </p:txBody>
      </p:sp>
    </p:spTree>
    <p:extLst>
      <p:ext uri="{BB962C8B-B14F-4D97-AF65-F5344CB8AC3E}">
        <p14:creationId xmlns:p14="http://schemas.microsoft.com/office/powerpoint/2010/main" val="22522774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FDFAB52A-11C4-4B3C-A011-7F2C66AAB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705" y="3506337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graphicFrame>
        <p:nvGraphicFramePr>
          <p:cNvPr id="18" name="表格 22">
            <a:extLst>
              <a:ext uri="{FF2B5EF4-FFF2-40B4-BE49-F238E27FC236}">
                <a16:creationId xmlns:a16="http://schemas.microsoft.com/office/drawing/2014/main" id="{C2F56670-4920-4870-B35F-11C7F8DB836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257657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cxnSp>
        <p:nvCxnSpPr>
          <p:cNvPr id="25" name="直接箭头连接符 61">
            <a:extLst>
              <a:ext uri="{FF2B5EF4-FFF2-40B4-BE49-F238E27FC236}">
                <a16:creationId xmlns:a16="http://schemas.microsoft.com/office/drawing/2014/main" id="{C373893C-BC84-41EB-9651-610A1116545D}"/>
              </a:ext>
            </a:extLst>
          </p:cNvPr>
          <p:cNvCxnSpPr>
            <a:cxnSpLocks/>
          </p:cNvCxnSpPr>
          <p:nvPr/>
        </p:nvCxnSpPr>
        <p:spPr>
          <a:xfrm>
            <a:off x="1917882" y="4377087"/>
            <a:ext cx="0" cy="3406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69">
            <a:extLst>
              <a:ext uri="{FF2B5EF4-FFF2-40B4-BE49-F238E27FC236}">
                <a16:creationId xmlns:a16="http://schemas.microsoft.com/office/drawing/2014/main" id="{9366C7EB-7D7A-40A2-8B98-B7F92309285A}"/>
              </a:ext>
            </a:extLst>
          </p:cNvPr>
          <p:cNvCxnSpPr>
            <a:cxnSpLocks/>
          </p:cNvCxnSpPr>
          <p:nvPr/>
        </p:nvCxnSpPr>
        <p:spPr>
          <a:xfrm flipV="1">
            <a:off x="904874" y="2924175"/>
            <a:ext cx="0" cy="3218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10DD91C-2803-493F-96BD-4CB1EADBE1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683483"/>
              </p:ext>
            </p:extLst>
          </p:nvPr>
        </p:nvGraphicFramePr>
        <p:xfrm>
          <a:off x="1690218" y="4702527"/>
          <a:ext cx="21298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972">
                  <a:extLst>
                    <a:ext uri="{9D8B030D-6E8A-4147-A177-3AD203B41FA5}">
                      <a16:colId xmlns:a16="http://schemas.microsoft.com/office/drawing/2014/main" val="3977111558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1896516761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4089693026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631397319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122457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489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5DCCB9-B0D2-4F7F-82E6-37F90131CBA1}"/>
              </a:ext>
            </a:extLst>
          </p:cNvPr>
          <p:cNvCxnSpPr>
            <a:cxnSpLocks/>
          </p:cNvCxnSpPr>
          <p:nvPr/>
        </p:nvCxnSpPr>
        <p:spPr>
          <a:xfrm>
            <a:off x="885824" y="3234087"/>
            <a:ext cx="186932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0C225F8-1343-4888-8CA5-0A9A4FB21EFA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2755148" y="3215037"/>
            <a:ext cx="0" cy="291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885CC9B-969D-4971-B6F5-48C1E1A6161C}"/>
              </a:ext>
            </a:extLst>
          </p:cNvPr>
          <p:cNvCxnSpPr>
            <a:cxnSpLocks/>
          </p:cNvCxnSpPr>
          <p:nvPr/>
        </p:nvCxnSpPr>
        <p:spPr>
          <a:xfrm>
            <a:off x="1905000" y="4386612"/>
            <a:ext cx="85014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764BA70-C263-4AB0-B758-882A8431991F}"/>
              </a:ext>
            </a:extLst>
          </p:cNvPr>
          <p:cNvCxnSpPr>
            <a:cxnSpLocks/>
          </p:cNvCxnSpPr>
          <p:nvPr/>
        </p:nvCxnSpPr>
        <p:spPr>
          <a:xfrm>
            <a:off x="2755147" y="4214223"/>
            <a:ext cx="0" cy="1819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582039C-3BC6-4BAF-8CC4-903CF441E806}"/>
              </a:ext>
            </a:extLst>
          </p:cNvPr>
          <p:cNvSpPr txBox="1"/>
          <p:nvPr/>
        </p:nvSpPr>
        <p:spPr>
          <a:xfrm>
            <a:off x="2229705" y="5037718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O(log 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571390-F7A2-4BC8-B35D-3B8784C6F526}"/>
              </a:ext>
            </a:extLst>
          </p:cNvPr>
          <p:cNvSpPr txBox="1"/>
          <p:nvPr/>
        </p:nvSpPr>
        <p:spPr>
          <a:xfrm>
            <a:off x="2624957" y="223802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6BB34B-2200-4A82-9A78-8A34D78F6431}"/>
              </a:ext>
            </a:extLst>
          </p:cNvPr>
          <p:cNvCxnSpPr>
            <a:cxnSpLocks/>
          </p:cNvCxnSpPr>
          <p:nvPr/>
        </p:nvCxnSpPr>
        <p:spPr>
          <a:xfrm>
            <a:off x="2904387" y="2437683"/>
            <a:ext cx="19449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413522-CDBD-4B98-8324-C0A11C7C4AB7}"/>
              </a:ext>
            </a:extLst>
          </p:cNvPr>
          <p:cNvCxnSpPr>
            <a:cxnSpLocks/>
          </p:cNvCxnSpPr>
          <p:nvPr/>
        </p:nvCxnSpPr>
        <p:spPr>
          <a:xfrm flipH="1">
            <a:off x="660964" y="2436897"/>
            <a:ext cx="190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F927B93-826E-43F2-99C2-424F8225F661}"/>
              </a:ext>
            </a:extLst>
          </p:cNvPr>
          <p:cNvCxnSpPr>
            <a:cxnSpLocks/>
          </p:cNvCxnSpPr>
          <p:nvPr/>
        </p:nvCxnSpPr>
        <p:spPr>
          <a:xfrm>
            <a:off x="3132986" y="5206995"/>
            <a:ext cx="6870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1FF2E7D-DA0E-49FB-A515-52069EA15151}"/>
              </a:ext>
            </a:extLst>
          </p:cNvPr>
          <p:cNvCxnSpPr>
            <a:cxnSpLocks/>
          </p:cNvCxnSpPr>
          <p:nvPr/>
        </p:nvCxnSpPr>
        <p:spPr>
          <a:xfrm flipH="1">
            <a:off x="1690218" y="5206995"/>
            <a:ext cx="5505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D920CAD-C42A-4064-9DA2-09F10D842F65}"/>
              </a:ext>
            </a:extLst>
          </p:cNvPr>
          <p:cNvSpPr txBox="1"/>
          <p:nvPr/>
        </p:nvSpPr>
        <p:spPr>
          <a:xfrm>
            <a:off x="4903530" y="2519426"/>
            <a:ext cx="943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</a:t>
            </a:r>
          </a:p>
          <a:p>
            <a:r>
              <a:rPr lang="en-US" sz="1200" dirty="0"/>
              <a:t>(read-only)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C4BBCD-C6F8-47E7-91EB-584A0561F0DF}"/>
              </a:ext>
            </a:extLst>
          </p:cNvPr>
          <p:cNvSpPr txBox="1"/>
          <p:nvPr/>
        </p:nvSpPr>
        <p:spPr>
          <a:xfrm>
            <a:off x="3876860" y="4669050"/>
            <a:ext cx="1003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 tape</a:t>
            </a:r>
          </a:p>
          <a:p>
            <a:r>
              <a:rPr lang="en-US" sz="1200" dirty="0"/>
              <a:t>(read/write)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E2D493-452D-49C2-80BF-F78B5EAF32DB}"/>
              </a:ext>
            </a:extLst>
          </p:cNvPr>
          <p:cNvSpPr txBox="1"/>
          <p:nvPr/>
        </p:nvSpPr>
        <p:spPr>
          <a:xfrm>
            <a:off x="5901446" y="2153930"/>
            <a:ext cx="3071098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A configuration</a:t>
            </a:r>
            <a:r>
              <a:rPr lang="en-US" sz="1600" dirty="0"/>
              <a:t> of </a:t>
            </a:r>
            <a:r>
              <a:rPr lang="en-US" sz="1600" dirty="0">
                <a:solidFill>
                  <a:srgbClr val="FF0000"/>
                </a:solidFill>
              </a:rPr>
              <a:t>L</a:t>
            </a:r>
            <a:r>
              <a:rPr lang="en-US" sz="1600" dirty="0"/>
              <a:t>-machine M: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Input head position:  an integer in [1..n]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err="1"/>
              <a:t>Worktape</a:t>
            </a:r>
            <a:r>
              <a:rPr lang="en-US" sz="1600" dirty="0"/>
              <a:t> content:          </a:t>
            </a:r>
            <a:r>
              <a:rPr lang="en-US" sz="1600" dirty="0" err="1"/>
              <a:t>c</a:t>
            </a:r>
            <a:r>
              <a:rPr lang="en-US" sz="1600" baseline="30000" dirty="0" err="1"/>
              <a:t>O</a:t>
            </a:r>
            <a:r>
              <a:rPr lang="en-US" sz="1600" baseline="30000" dirty="0"/>
              <a:t>(log n) </a:t>
            </a:r>
            <a:r>
              <a:rPr lang="en-US" sz="1600" dirty="0"/>
              <a:t>= poly(n) many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Work head position: an integer in [1 .. </a:t>
            </a:r>
            <a:r>
              <a:rPr lang="en-US" sz="1600" dirty="0" err="1"/>
              <a:t>d‧log</a:t>
            </a:r>
            <a:r>
              <a:rPr lang="en-US" sz="1600" dirty="0"/>
              <a:t> n]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D0BF501-8843-4709-9EE9-E30AAD014A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5590847"/>
          <a:ext cx="418837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46050573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62251196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39679652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12299093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7433169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63642386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70169191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2863207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975770733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20572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98240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F56D1A2-6BAB-4508-B1D4-3A17B1FA504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842113" y="5590847"/>
          <a:ext cx="19873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462">
                  <a:extLst>
                    <a:ext uri="{9D8B030D-6E8A-4147-A177-3AD203B41FA5}">
                      <a16:colId xmlns:a16="http://schemas.microsoft.com/office/drawing/2014/main" val="1686201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9224222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3662388193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420617690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79608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636591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770EA912-F5AF-4363-BDE3-5C72B3AD6868}"/>
              </a:ext>
            </a:extLst>
          </p:cNvPr>
          <p:cNvSpPr txBox="1"/>
          <p:nvPr/>
        </p:nvSpPr>
        <p:spPr>
          <a:xfrm>
            <a:off x="3132986" y="5934175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output tape</a:t>
            </a: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(write-only)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E4B40C6-F450-4536-9B7E-A1C780E8FE3E}"/>
              </a:ext>
            </a:extLst>
          </p:cNvPr>
          <p:cNvCxnSpPr>
            <a:cxnSpLocks/>
          </p:cNvCxnSpPr>
          <p:nvPr/>
        </p:nvCxnSpPr>
        <p:spPr>
          <a:xfrm>
            <a:off x="885824" y="3860280"/>
            <a:ext cx="1335923" cy="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BA819C5-6A5E-48AA-A961-79F00EF5FC93}"/>
              </a:ext>
            </a:extLst>
          </p:cNvPr>
          <p:cNvCxnSpPr>
            <a:cxnSpLocks/>
          </p:cNvCxnSpPr>
          <p:nvPr/>
        </p:nvCxnSpPr>
        <p:spPr>
          <a:xfrm>
            <a:off x="904874" y="3860280"/>
            <a:ext cx="0" cy="162612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61">
            <a:extLst>
              <a:ext uri="{FF2B5EF4-FFF2-40B4-BE49-F238E27FC236}">
                <a16:creationId xmlns:a16="http://schemas.microsoft.com/office/drawing/2014/main" id="{269D8E31-7993-49FF-8EA1-05EA60CB3566}"/>
              </a:ext>
            </a:extLst>
          </p:cNvPr>
          <p:cNvCxnSpPr>
            <a:cxnSpLocks/>
          </p:cNvCxnSpPr>
          <p:nvPr/>
        </p:nvCxnSpPr>
        <p:spPr>
          <a:xfrm>
            <a:off x="904874" y="5250240"/>
            <a:ext cx="0" cy="340607"/>
          </a:xfrm>
          <a:prstGeom prst="straightConnector1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0C248BC-DB73-4064-9487-E35254E96BB5}"/>
              </a:ext>
            </a:extLst>
          </p:cNvPr>
          <p:cNvSpPr txBox="1"/>
          <p:nvPr/>
        </p:nvSpPr>
        <p:spPr>
          <a:xfrm>
            <a:off x="763190" y="1042897"/>
            <a:ext cx="7617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 </a:t>
            </a:r>
            <a:r>
              <a:rPr lang="en-US" sz="2800" dirty="0">
                <a:solidFill>
                  <a:schemeClr val="tx1"/>
                </a:solidFill>
              </a:rPr>
              <a:t>= the class of languages accepted by det. 	Turing machines in O(log n) space.</a:t>
            </a:r>
            <a:endParaRPr lang="en-US" sz="2800" baseline="-25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3457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FDFAB52A-11C4-4B3C-A011-7F2C66AAB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705" y="3506337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graphicFrame>
        <p:nvGraphicFramePr>
          <p:cNvPr id="18" name="表格 22">
            <a:extLst>
              <a:ext uri="{FF2B5EF4-FFF2-40B4-BE49-F238E27FC236}">
                <a16:creationId xmlns:a16="http://schemas.microsoft.com/office/drawing/2014/main" id="{C2F56670-4920-4870-B35F-11C7F8DB836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257657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cxnSp>
        <p:nvCxnSpPr>
          <p:cNvPr id="25" name="直接箭头连接符 61">
            <a:extLst>
              <a:ext uri="{FF2B5EF4-FFF2-40B4-BE49-F238E27FC236}">
                <a16:creationId xmlns:a16="http://schemas.microsoft.com/office/drawing/2014/main" id="{C373893C-BC84-41EB-9651-610A1116545D}"/>
              </a:ext>
            </a:extLst>
          </p:cNvPr>
          <p:cNvCxnSpPr>
            <a:cxnSpLocks/>
          </p:cNvCxnSpPr>
          <p:nvPr/>
        </p:nvCxnSpPr>
        <p:spPr>
          <a:xfrm>
            <a:off x="1917882" y="4377087"/>
            <a:ext cx="0" cy="3406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69">
            <a:extLst>
              <a:ext uri="{FF2B5EF4-FFF2-40B4-BE49-F238E27FC236}">
                <a16:creationId xmlns:a16="http://schemas.microsoft.com/office/drawing/2014/main" id="{9366C7EB-7D7A-40A2-8B98-B7F92309285A}"/>
              </a:ext>
            </a:extLst>
          </p:cNvPr>
          <p:cNvCxnSpPr>
            <a:cxnSpLocks/>
          </p:cNvCxnSpPr>
          <p:nvPr/>
        </p:nvCxnSpPr>
        <p:spPr>
          <a:xfrm flipV="1">
            <a:off x="904874" y="2924175"/>
            <a:ext cx="0" cy="3218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10DD91C-2803-493F-96BD-4CB1EADBE1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35173"/>
              </p:ext>
            </p:extLst>
          </p:nvPr>
        </p:nvGraphicFramePr>
        <p:xfrm>
          <a:off x="1690218" y="4702527"/>
          <a:ext cx="21298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972">
                  <a:extLst>
                    <a:ext uri="{9D8B030D-6E8A-4147-A177-3AD203B41FA5}">
                      <a16:colId xmlns:a16="http://schemas.microsoft.com/office/drawing/2014/main" val="3977111558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1896516761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4089693026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631397319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122457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489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5DCCB9-B0D2-4F7F-82E6-37F90131CBA1}"/>
              </a:ext>
            </a:extLst>
          </p:cNvPr>
          <p:cNvCxnSpPr>
            <a:cxnSpLocks/>
          </p:cNvCxnSpPr>
          <p:nvPr/>
        </p:nvCxnSpPr>
        <p:spPr>
          <a:xfrm>
            <a:off x="885824" y="3234087"/>
            <a:ext cx="186932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0C225F8-1343-4888-8CA5-0A9A4FB21EFA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2755148" y="3215037"/>
            <a:ext cx="0" cy="291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885CC9B-969D-4971-B6F5-48C1E1A6161C}"/>
              </a:ext>
            </a:extLst>
          </p:cNvPr>
          <p:cNvCxnSpPr>
            <a:cxnSpLocks/>
          </p:cNvCxnSpPr>
          <p:nvPr/>
        </p:nvCxnSpPr>
        <p:spPr>
          <a:xfrm>
            <a:off x="1905000" y="4386612"/>
            <a:ext cx="85014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764BA70-C263-4AB0-B758-882A8431991F}"/>
              </a:ext>
            </a:extLst>
          </p:cNvPr>
          <p:cNvCxnSpPr>
            <a:cxnSpLocks/>
          </p:cNvCxnSpPr>
          <p:nvPr/>
        </p:nvCxnSpPr>
        <p:spPr>
          <a:xfrm>
            <a:off x="2755147" y="4214223"/>
            <a:ext cx="0" cy="1819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582039C-3BC6-4BAF-8CC4-903CF441E806}"/>
              </a:ext>
            </a:extLst>
          </p:cNvPr>
          <p:cNvSpPr txBox="1"/>
          <p:nvPr/>
        </p:nvSpPr>
        <p:spPr>
          <a:xfrm>
            <a:off x="2229705" y="5037718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O(log 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571390-F7A2-4BC8-B35D-3B8784C6F526}"/>
              </a:ext>
            </a:extLst>
          </p:cNvPr>
          <p:cNvSpPr txBox="1"/>
          <p:nvPr/>
        </p:nvSpPr>
        <p:spPr>
          <a:xfrm>
            <a:off x="2624957" y="223802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6BB34B-2200-4A82-9A78-8A34D78F6431}"/>
              </a:ext>
            </a:extLst>
          </p:cNvPr>
          <p:cNvCxnSpPr>
            <a:cxnSpLocks/>
          </p:cNvCxnSpPr>
          <p:nvPr/>
        </p:nvCxnSpPr>
        <p:spPr>
          <a:xfrm>
            <a:off x="2904387" y="2437683"/>
            <a:ext cx="19449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413522-CDBD-4B98-8324-C0A11C7C4AB7}"/>
              </a:ext>
            </a:extLst>
          </p:cNvPr>
          <p:cNvCxnSpPr>
            <a:cxnSpLocks/>
          </p:cNvCxnSpPr>
          <p:nvPr/>
        </p:nvCxnSpPr>
        <p:spPr>
          <a:xfrm flipH="1">
            <a:off x="660964" y="2436897"/>
            <a:ext cx="190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F927B93-826E-43F2-99C2-424F8225F661}"/>
              </a:ext>
            </a:extLst>
          </p:cNvPr>
          <p:cNvCxnSpPr>
            <a:cxnSpLocks/>
          </p:cNvCxnSpPr>
          <p:nvPr/>
        </p:nvCxnSpPr>
        <p:spPr>
          <a:xfrm>
            <a:off x="3132986" y="5206995"/>
            <a:ext cx="6870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1FF2E7D-DA0E-49FB-A515-52069EA15151}"/>
              </a:ext>
            </a:extLst>
          </p:cNvPr>
          <p:cNvCxnSpPr>
            <a:cxnSpLocks/>
          </p:cNvCxnSpPr>
          <p:nvPr/>
        </p:nvCxnSpPr>
        <p:spPr>
          <a:xfrm flipH="1">
            <a:off x="1690218" y="5206995"/>
            <a:ext cx="5505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D920CAD-C42A-4064-9DA2-09F10D842F65}"/>
              </a:ext>
            </a:extLst>
          </p:cNvPr>
          <p:cNvSpPr txBox="1"/>
          <p:nvPr/>
        </p:nvSpPr>
        <p:spPr>
          <a:xfrm>
            <a:off x="4903530" y="2519426"/>
            <a:ext cx="943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</a:t>
            </a:r>
          </a:p>
          <a:p>
            <a:r>
              <a:rPr lang="en-US" sz="1200" dirty="0"/>
              <a:t>(read-only)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C4BBCD-C6F8-47E7-91EB-584A0561F0DF}"/>
              </a:ext>
            </a:extLst>
          </p:cNvPr>
          <p:cNvSpPr txBox="1"/>
          <p:nvPr/>
        </p:nvSpPr>
        <p:spPr>
          <a:xfrm>
            <a:off x="3876860" y="4669050"/>
            <a:ext cx="1003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 tape</a:t>
            </a:r>
          </a:p>
          <a:p>
            <a:r>
              <a:rPr lang="en-US" sz="1200" dirty="0"/>
              <a:t>(read/write)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E2D493-452D-49C2-80BF-F78B5EAF32DB}"/>
              </a:ext>
            </a:extLst>
          </p:cNvPr>
          <p:cNvSpPr txBox="1"/>
          <p:nvPr/>
        </p:nvSpPr>
        <p:spPr>
          <a:xfrm>
            <a:off x="5901446" y="2153930"/>
            <a:ext cx="3071098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A configuration</a:t>
            </a:r>
            <a:r>
              <a:rPr lang="en-US" sz="1600" dirty="0"/>
              <a:t> of </a:t>
            </a:r>
            <a:r>
              <a:rPr lang="en-US" sz="1600" dirty="0">
                <a:solidFill>
                  <a:srgbClr val="FF0000"/>
                </a:solidFill>
              </a:rPr>
              <a:t>L</a:t>
            </a:r>
            <a:r>
              <a:rPr lang="en-US" sz="1600" dirty="0"/>
              <a:t>-machine M: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Input head position:  an integer in [1..n]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err="1"/>
              <a:t>Worktape</a:t>
            </a:r>
            <a:r>
              <a:rPr lang="en-US" sz="1600" dirty="0"/>
              <a:t> content:          </a:t>
            </a:r>
            <a:r>
              <a:rPr lang="en-US" sz="1600" dirty="0" err="1"/>
              <a:t>c</a:t>
            </a:r>
            <a:r>
              <a:rPr lang="en-US" sz="1600" baseline="30000" dirty="0" err="1"/>
              <a:t>O</a:t>
            </a:r>
            <a:r>
              <a:rPr lang="en-US" sz="1600" baseline="30000" dirty="0"/>
              <a:t>(log n) </a:t>
            </a:r>
            <a:r>
              <a:rPr lang="en-US" sz="1600" dirty="0"/>
              <a:t>= poly(n) many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Work head position: an integer in [1 .. </a:t>
            </a:r>
            <a:r>
              <a:rPr lang="en-US" sz="1600" dirty="0" err="1"/>
              <a:t>d‧log</a:t>
            </a:r>
            <a:r>
              <a:rPr lang="en-US" sz="1600" dirty="0"/>
              <a:t> n]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D0BF501-8843-4709-9EE9-E30AAD014A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5590847"/>
          <a:ext cx="418837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46050573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62251196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39679652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12299093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7433169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63642386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70169191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2863207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975770733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20572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98240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F56D1A2-6BAB-4508-B1D4-3A17B1FA504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842113" y="5590847"/>
          <a:ext cx="19873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462">
                  <a:extLst>
                    <a:ext uri="{9D8B030D-6E8A-4147-A177-3AD203B41FA5}">
                      <a16:colId xmlns:a16="http://schemas.microsoft.com/office/drawing/2014/main" val="1686201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9224222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3662388193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420617690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79608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636591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770EA912-F5AF-4363-BDE3-5C72B3AD6868}"/>
              </a:ext>
            </a:extLst>
          </p:cNvPr>
          <p:cNvSpPr txBox="1"/>
          <p:nvPr/>
        </p:nvSpPr>
        <p:spPr>
          <a:xfrm>
            <a:off x="3132986" y="5934175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output tape</a:t>
            </a: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(write-only)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E4B40C6-F450-4536-9B7E-A1C780E8FE3E}"/>
              </a:ext>
            </a:extLst>
          </p:cNvPr>
          <p:cNvCxnSpPr>
            <a:cxnSpLocks/>
          </p:cNvCxnSpPr>
          <p:nvPr/>
        </p:nvCxnSpPr>
        <p:spPr>
          <a:xfrm>
            <a:off x="885824" y="3860280"/>
            <a:ext cx="1335923" cy="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BA819C5-6A5E-48AA-A961-79F00EF5FC93}"/>
              </a:ext>
            </a:extLst>
          </p:cNvPr>
          <p:cNvCxnSpPr>
            <a:cxnSpLocks/>
          </p:cNvCxnSpPr>
          <p:nvPr/>
        </p:nvCxnSpPr>
        <p:spPr>
          <a:xfrm>
            <a:off x="904874" y="3860280"/>
            <a:ext cx="0" cy="162612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61">
            <a:extLst>
              <a:ext uri="{FF2B5EF4-FFF2-40B4-BE49-F238E27FC236}">
                <a16:creationId xmlns:a16="http://schemas.microsoft.com/office/drawing/2014/main" id="{269D8E31-7993-49FF-8EA1-05EA60CB3566}"/>
              </a:ext>
            </a:extLst>
          </p:cNvPr>
          <p:cNvCxnSpPr>
            <a:cxnSpLocks/>
          </p:cNvCxnSpPr>
          <p:nvPr/>
        </p:nvCxnSpPr>
        <p:spPr>
          <a:xfrm>
            <a:off x="904874" y="5250240"/>
            <a:ext cx="0" cy="340607"/>
          </a:xfrm>
          <a:prstGeom prst="straightConnector1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0C248BC-DB73-4064-9487-E35254E96BB5}"/>
              </a:ext>
            </a:extLst>
          </p:cNvPr>
          <p:cNvSpPr txBox="1"/>
          <p:nvPr/>
        </p:nvSpPr>
        <p:spPr>
          <a:xfrm>
            <a:off x="763190" y="1042897"/>
            <a:ext cx="7617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 </a:t>
            </a:r>
            <a:r>
              <a:rPr lang="en-US" sz="2800" dirty="0">
                <a:solidFill>
                  <a:schemeClr val="tx1"/>
                </a:solidFill>
              </a:rPr>
              <a:t>= the class of languages accepted by det. 	Turing machines in O(log n) space.</a:t>
            </a:r>
            <a:endParaRPr lang="en-US" sz="2800" baseline="-25000" dirty="0">
              <a:solidFill>
                <a:srgbClr val="00B05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60BF50C-C64D-46E1-82AD-2211E2A862A7}"/>
              </a:ext>
            </a:extLst>
          </p:cNvPr>
          <p:cNvSpPr txBox="1"/>
          <p:nvPr/>
        </p:nvSpPr>
        <p:spPr>
          <a:xfrm>
            <a:off x="5901446" y="4124625"/>
            <a:ext cx="3071093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Thus, if M runs more than </a:t>
            </a:r>
          </a:p>
          <a:p>
            <a:r>
              <a:rPr lang="en-US" sz="1400" dirty="0"/>
              <a:t> p(n) = </a:t>
            </a:r>
            <a:r>
              <a:rPr lang="en-US" sz="1400" dirty="0" err="1"/>
              <a:t>n‧c</a:t>
            </a:r>
            <a:r>
              <a:rPr lang="en-US" sz="1400" baseline="30000" dirty="0" err="1"/>
              <a:t>O</a:t>
            </a:r>
            <a:r>
              <a:rPr lang="en-US" sz="1400" baseline="30000" dirty="0"/>
              <a:t>(log n)</a:t>
            </a:r>
            <a:r>
              <a:rPr lang="en-US" sz="1400" dirty="0"/>
              <a:t>‧</a:t>
            </a:r>
            <a:r>
              <a:rPr lang="en-US" sz="1400" dirty="0" err="1"/>
              <a:t>d‧log</a:t>
            </a:r>
            <a:r>
              <a:rPr lang="en-US" sz="1400" dirty="0"/>
              <a:t> n (=poly(n)) steps, then M must be looping.</a:t>
            </a:r>
          </a:p>
        </p:txBody>
      </p:sp>
    </p:spTree>
    <p:extLst>
      <p:ext uri="{BB962C8B-B14F-4D97-AF65-F5344CB8AC3E}">
        <p14:creationId xmlns:p14="http://schemas.microsoft.com/office/powerpoint/2010/main" val="21924047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FDFAB52A-11C4-4B3C-A011-7F2C66AAB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705" y="3506337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graphicFrame>
        <p:nvGraphicFramePr>
          <p:cNvPr id="18" name="表格 22">
            <a:extLst>
              <a:ext uri="{FF2B5EF4-FFF2-40B4-BE49-F238E27FC236}">
                <a16:creationId xmlns:a16="http://schemas.microsoft.com/office/drawing/2014/main" id="{C2F56670-4920-4870-B35F-11C7F8DB836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257657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cxnSp>
        <p:nvCxnSpPr>
          <p:cNvPr id="25" name="直接箭头连接符 61">
            <a:extLst>
              <a:ext uri="{FF2B5EF4-FFF2-40B4-BE49-F238E27FC236}">
                <a16:creationId xmlns:a16="http://schemas.microsoft.com/office/drawing/2014/main" id="{C373893C-BC84-41EB-9651-610A1116545D}"/>
              </a:ext>
            </a:extLst>
          </p:cNvPr>
          <p:cNvCxnSpPr>
            <a:cxnSpLocks/>
          </p:cNvCxnSpPr>
          <p:nvPr/>
        </p:nvCxnSpPr>
        <p:spPr>
          <a:xfrm>
            <a:off x="1917882" y="4377087"/>
            <a:ext cx="0" cy="3406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69">
            <a:extLst>
              <a:ext uri="{FF2B5EF4-FFF2-40B4-BE49-F238E27FC236}">
                <a16:creationId xmlns:a16="http://schemas.microsoft.com/office/drawing/2014/main" id="{9366C7EB-7D7A-40A2-8B98-B7F92309285A}"/>
              </a:ext>
            </a:extLst>
          </p:cNvPr>
          <p:cNvCxnSpPr>
            <a:cxnSpLocks/>
          </p:cNvCxnSpPr>
          <p:nvPr/>
        </p:nvCxnSpPr>
        <p:spPr>
          <a:xfrm flipV="1">
            <a:off x="904874" y="2924175"/>
            <a:ext cx="0" cy="3218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10DD91C-2803-493F-96BD-4CB1EADBE1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597069"/>
              </p:ext>
            </p:extLst>
          </p:nvPr>
        </p:nvGraphicFramePr>
        <p:xfrm>
          <a:off x="1690218" y="4702527"/>
          <a:ext cx="21298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972">
                  <a:extLst>
                    <a:ext uri="{9D8B030D-6E8A-4147-A177-3AD203B41FA5}">
                      <a16:colId xmlns:a16="http://schemas.microsoft.com/office/drawing/2014/main" val="3977111558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1896516761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4089693026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631397319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122457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489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5DCCB9-B0D2-4F7F-82E6-37F90131CBA1}"/>
              </a:ext>
            </a:extLst>
          </p:cNvPr>
          <p:cNvCxnSpPr>
            <a:cxnSpLocks/>
          </p:cNvCxnSpPr>
          <p:nvPr/>
        </p:nvCxnSpPr>
        <p:spPr>
          <a:xfrm>
            <a:off x="885824" y="3234087"/>
            <a:ext cx="186932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0C225F8-1343-4888-8CA5-0A9A4FB21EFA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2755148" y="3215037"/>
            <a:ext cx="0" cy="291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885CC9B-969D-4971-B6F5-48C1E1A6161C}"/>
              </a:ext>
            </a:extLst>
          </p:cNvPr>
          <p:cNvCxnSpPr>
            <a:cxnSpLocks/>
          </p:cNvCxnSpPr>
          <p:nvPr/>
        </p:nvCxnSpPr>
        <p:spPr>
          <a:xfrm>
            <a:off x="1905000" y="4386612"/>
            <a:ext cx="85014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764BA70-C263-4AB0-B758-882A8431991F}"/>
              </a:ext>
            </a:extLst>
          </p:cNvPr>
          <p:cNvCxnSpPr>
            <a:cxnSpLocks/>
          </p:cNvCxnSpPr>
          <p:nvPr/>
        </p:nvCxnSpPr>
        <p:spPr>
          <a:xfrm>
            <a:off x="2755147" y="4214223"/>
            <a:ext cx="0" cy="1819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582039C-3BC6-4BAF-8CC4-903CF441E806}"/>
              </a:ext>
            </a:extLst>
          </p:cNvPr>
          <p:cNvSpPr txBox="1"/>
          <p:nvPr/>
        </p:nvSpPr>
        <p:spPr>
          <a:xfrm>
            <a:off x="2229705" y="5037718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O(log 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571390-F7A2-4BC8-B35D-3B8784C6F526}"/>
              </a:ext>
            </a:extLst>
          </p:cNvPr>
          <p:cNvSpPr txBox="1"/>
          <p:nvPr/>
        </p:nvSpPr>
        <p:spPr>
          <a:xfrm>
            <a:off x="2624957" y="223802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6BB34B-2200-4A82-9A78-8A34D78F6431}"/>
              </a:ext>
            </a:extLst>
          </p:cNvPr>
          <p:cNvCxnSpPr>
            <a:cxnSpLocks/>
          </p:cNvCxnSpPr>
          <p:nvPr/>
        </p:nvCxnSpPr>
        <p:spPr>
          <a:xfrm>
            <a:off x="2904387" y="2437683"/>
            <a:ext cx="19449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413522-CDBD-4B98-8324-C0A11C7C4AB7}"/>
              </a:ext>
            </a:extLst>
          </p:cNvPr>
          <p:cNvCxnSpPr>
            <a:cxnSpLocks/>
          </p:cNvCxnSpPr>
          <p:nvPr/>
        </p:nvCxnSpPr>
        <p:spPr>
          <a:xfrm flipH="1">
            <a:off x="660964" y="2436897"/>
            <a:ext cx="190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F927B93-826E-43F2-99C2-424F8225F661}"/>
              </a:ext>
            </a:extLst>
          </p:cNvPr>
          <p:cNvCxnSpPr>
            <a:cxnSpLocks/>
          </p:cNvCxnSpPr>
          <p:nvPr/>
        </p:nvCxnSpPr>
        <p:spPr>
          <a:xfrm>
            <a:off x="3132986" y="5206995"/>
            <a:ext cx="6870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1FF2E7D-DA0E-49FB-A515-52069EA15151}"/>
              </a:ext>
            </a:extLst>
          </p:cNvPr>
          <p:cNvCxnSpPr>
            <a:cxnSpLocks/>
          </p:cNvCxnSpPr>
          <p:nvPr/>
        </p:nvCxnSpPr>
        <p:spPr>
          <a:xfrm flipH="1">
            <a:off x="1690218" y="5206995"/>
            <a:ext cx="5505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D920CAD-C42A-4064-9DA2-09F10D842F65}"/>
              </a:ext>
            </a:extLst>
          </p:cNvPr>
          <p:cNvSpPr txBox="1"/>
          <p:nvPr/>
        </p:nvSpPr>
        <p:spPr>
          <a:xfrm>
            <a:off x="4903530" y="2519426"/>
            <a:ext cx="943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</a:t>
            </a:r>
          </a:p>
          <a:p>
            <a:r>
              <a:rPr lang="en-US" sz="1200" dirty="0"/>
              <a:t>(read-only)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C4BBCD-C6F8-47E7-91EB-584A0561F0DF}"/>
              </a:ext>
            </a:extLst>
          </p:cNvPr>
          <p:cNvSpPr txBox="1"/>
          <p:nvPr/>
        </p:nvSpPr>
        <p:spPr>
          <a:xfrm>
            <a:off x="3876860" y="4669050"/>
            <a:ext cx="1003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 tape</a:t>
            </a:r>
          </a:p>
          <a:p>
            <a:r>
              <a:rPr lang="en-US" sz="1200" dirty="0"/>
              <a:t>(read/write)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E2D493-452D-49C2-80BF-F78B5EAF32DB}"/>
              </a:ext>
            </a:extLst>
          </p:cNvPr>
          <p:cNvSpPr txBox="1"/>
          <p:nvPr/>
        </p:nvSpPr>
        <p:spPr>
          <a:xfrm>
            <a:off x="5901446" y="2153930"/>
            <a:ext cx="3071098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A configuration</a:t>
            </a:r>
            <a:r>
              <a:rPr lang="en-US" sz="1600" dirty="0"/>
              <a:t> of </a:t>
            </a:r>
            <a:r>
              <a:rPr lang="en-US" sz="1600" dirty="0">
                <a:solidFill>
                  <a:srgbClr val="FF0000"/>
                </a:solidFill>
              </a:rPr>
              <a:t>L</a:t>
            </a:r>
            <a:r>
              <a:rPr lang="en-US" sz="1600" dirty="0"/>
              <a:t>-machine M: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Input head position:  an integer in [1..n]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err="1"/>
              <a:t>Worktape</a:t>
            </a:r>
            <a:r>
              <a:rPr lang="en-US" sz="1600" dirty="0"/>
              <a:t> content:          </a:t>
            </a:r>
            <a:r>
              <a:rPr lang="en-US" sz="1600" dirty="0" err="1"/>
              <a:t>c</a:t>
            </a:r>
            <a:r>
              <a:rPr lang="en-US" sz="1600" baseline="30000" dirty="0" err="1"/>
              <a:t>O</a:t>
            </a:r>
            <a:r>
              <a:rPr lang="en-US" sz="1600" baseline="30000" dirty="0"/>
              <a:t>(log n) </a:t>
            </a:r>
            <a:r>
              <a:rPr lang="en-US" sz="1600" dirty="0"/>
              <a:t>= poly(n) many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Work head position: an integer in [1 .. </a:t>
            </a:r>
            <a:r>
              <a:rPr lang="en-US" sz="1600" dirty="0" err="1"/>
              <a:t>d‧log</a:t>
            </a:r>
            <a:r>
              <a:rPr lang="en-US" sz="1600" dirty="0"/>
              <a:t> n]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D0BF501-8843-4709-9EE9-E30AAD014A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5590847"/>
          <a:ext cx="418837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46050573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62251196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39679652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12299093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7433169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63642386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70169191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2863207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975770733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20572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98240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F56D1A2-6BAB-4508-B1D4-3A17B1FA504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842113" y="5590847"/>
          <a:ext cx="19873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462">
                  <a:extLst>
                    <a:ext uri="{9D8B030D-6E8A-4147-A177-3AD203B41FA5}">
                      <a16:colId xmlns:a16="http://schemas.microsoft.com/office/drawing/2014/main" val="1686201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9224222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3662388193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420617690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79608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636591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770EA912-F5AF-4363-BDE3-5C72B3AD6868}"/>
              </a:ext>
            </a:extLst>
          </p:cNvPr>
          <p:cNvSpPr txBox="1"/>
          <p:nvPr/>
        </p:nvSpPr>
        <p:spPr>
          <a:xfrm>
            <a:off x="3132986" y="5934175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output tape</a:t>
            </a: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(write-only)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E4B40C6-F450-4536-9B7E-A1C780E8FE3E}"/>
              </a:ext>
            </a:extLst>
          </p:cNvPr>
          <p:cNvCxnSpPr>
            <a:cxnSpLocks/>
          </p:cNvCxnSpPr>
          <p:nvPr/>
        </p:nvCxnSpPr>
        <p:spPr>
          <a:xfrm>
            <a:off x="885824" y="3860280"/>
            <a:ext cx="1335923" cy="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BA819C5-6A5E-48AA-A961-79F00EF5FC93}"/>
              </a:ext>
            </a:extLst>
          </p:cNvPr>
          <p:cNvCxnSpPr>
            <a:cxnSpLocks/>
          </p:cNvCxnSpPr>
          <p:nvPr/>
        </p:nvCxnSpPr>
        <p:spPr>
          <a:xfrm>
            <a:off x="904874" y="3860280"/>
            <a:ext cx="0" cy="162612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61">
            <a:extLst>
              <a:ext uri="{FF2B5EF4-FFF2-40B4-BE49-F238E27FC236}">
                <a16:creationId xmlns:a16="http://schemas.microsoft.com/office/drawing/2014/main" id="{269D8E31-7993-49FF-8EA1-05EA60CB3566}"/>
              </a:ext>
            </a:extLst>
          </p:cNvPr>
          <p:cNvCxnSpPr>
            <a:cxnSpLocks/>
          </p:cNvCxnSpPr>
          <p:nvPr/>
        </p:nvCxnSpPr>
        <p:spPr>
          <a:xfrm>
            <a:off x="904874" y="5250240"/>
            <a:ext cx="0" cy="340607"/>
          </a:xfrm>
          <a:prstGeom prst="straightConnector1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0C248BC-DB73-4064-9487-E35254E96BB5}"/>
              </a:ext>
            </a:extLst>
          </p:cNvPr>
          <p:cNvSpPr txBox="1"/>
          <p:nvPr/>
        </p:nvSpPr>
        <p:spPr>
          <a:xfrm>
            <a:off x="763190" y="1042897"/>
            <a:ext cx="7617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 </a:t>
            </a:r>
            <a:r>
              <a:rPr lang="en-US" sz="2800" dirty="0">
                <a:solidFill>
                  <a:schemeClr val="tx1"/>
                </a:solidFill>
              </a:rPr>
              <a:t>= the class of languages accepted by det. 	Turing machines in O(log n) space.</a:t>
            </a:r>
            <a:endParaRPr lang="en-US" sz="2800" baseline="-25000" dirty="0">
              <a:solidFill>
                <a:srgbClr val="00B05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60BF50C-C64D-46E1-82AD-2211E2A862A7}"/>
              </a:ext>
            </a:extLst>
          </p:cNvPr>
          <p:cNvSpPr txBox="1"/>
          <p:nvPr/>
        </p:nvSpPr>
        <p:spPr>
          <a:xfrm>
            <a:off x="5901446" y="4124625"/>
            <a:ext cx="3071093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Thus, if M runs more than </a:t>
            </a:r>
          </a:p>
          <a:p>
            <a:r>
              <a:rPr lang="en-US" sz="1400" dirty="0"/>
              <a:t> p(n) = </a:t>
            </a:r>
            <a:r>
              <a:rPr lang="en-US" sz="1400" dirty="0" err="1"/>
              <a:t>n‧c</a:t>
            </a:r>
            <a:r>
              <a:rPr lang="en-US" sz="1400" baseline="30000" dirty="0" err="1"/>
              <a:t>O</a:t>
            </a:r>
            <a:r>
              <a:rPr lang="en-US" sz="1400" baseline="30000" dirty="0"/>
              <a:t>(log n)</a:t>
            </a:r>
            <a:r>
              <a:rPr lang="en-US" sz="1400" dirty="0"/>
              <a:t>‧</a:t>
            </a:r>
            <a:r>
              <a:rPr lang="en-US" sz="1400" dirty="0" err="1"/>
              <a:t>d‧log</a:t>
            </a:r>
            <a:r>
              <a:rPr lang="en-US" sz="1400" dirty="0"/>
              <a:t> n (=poly(n)) steps, then M must be looping.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75506B9-06F5-4445-8050-716940E60F0F}"/>
              </a:ext>
            </a:extLst>
          </p:cNvPr>
          <p:cNvSpPr txBox="1"/>
          <p:nvPr/>
        </p:nvSpPr>
        <p:spPr>
          <a:xfrm>
            <a:off x="5901446" y="5051057"/>
            <a:ext cx="3071094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Thus, if we add a clock to M, and stop and reject when M runs more than p(n) steps, we will get a new machine M’ that accepts the same language and always runs in polynomial time.</a:t>
            </a:r>
          </a:p>
        </p:txBody>
      </p:sp>
    </p:spTree>
    <p:extLst>
      <p:ext uri="{BB962C8B-B14F-4D97-AF65-F5344CB8AC3E}">
        <p14:creationId xmlns:p14="http://schemas.microsoft.com/office/powerpoint/2010/main" val="10942862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FDFAB52A-11C4-4B3C-A011-7F2C66AAB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705" y="3506337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graphicFrame>
        <p:nvGraphicFramePr>
          <p:cNvPr id="18" name="表格 22">
            <a:extLst>
              <a:ext uri="{FF2B5EF4-FFF2-40B4-BE49-F238E27FC236}">
                <a16:creationId xmlns:a16="http://schemas.microsoft.com/office/drawing/2014/main" id="{C2F56670-4920-4870-B35F-11C7F8DB836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257657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cxnSp>
        <p:nvCxnSpPr>
          <p:cNvPr id="25" name="直接箭头连接符 61">
            <a:extLst>
              <a:ext uri="{FF2B5EF4-FFF2-40B4-BE49-F238E27FC236}">
                <a16:creationId xmlns:a16="http://schemas.microsoft.com/office/drawing/2014/main" id="{C373893C-BC84-41EB-9651-610A1116545D}"/>
              </a:ext>
            </a:extLst>
          </p:cNvPr>
          <p:cNvCxnSpPr>
            <a:cxnSpLocks/>
          </p:cNvCxnSpPr>
          <p:nvPr/>
        </p:nvCxnSpPr>
        <p:spPr>
          <a:xfrm>
            <a:off x="1917882" y="4377087"/>
            <a:ext cx="0" cy="3406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69">
            <a:extLst>
              <a:ext uri="{FF2B5EF4-FFF2-40B4-BE49-F238E27FC236}">
                <a16:creationId xmlns:a16="http://schemas.microsoft.com/office/drawing/2014/main" id="{9366C7EB-7D7A-40A2-8B98-B7F92309285A}"/>
              </a:ext>
            </a:extLst>
          </p:cNvPr>
          <p:cNvCxnSpPr>
            <a:cxnSpLocks/>
          </p:cNvCxnSpPr>
          <p:nvPr/>
        </p:nvCxnSpPr>
        <p:spPr>
          <a:xfrm flipV="1">
            <a:off x="904874" y="2924175"/>
            <a:ext cx="0" cy="3218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10DD91C-2803-493F-96BD-4CB1EADBE1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209730"/>
              </p:ext>
            </p:extLst>
          </p:nvPr>
        </p:nvGraphicFramePr>
        <p:xfrm>
          <a:off x="1690218" y="4702527"/>
          <a:ext cx="21298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972">
                  <a:extLst>
                    <a:ext uri="{9D8B030D-6E8A-4147-A177-3AD203B41FA5}">
                      <a16:colId xmlns:a16="http://schemas.microsoft.com/office/drawing/2014/main" val="3977111558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1896516761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4089693026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631397319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122457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489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5DCCB9-B0D2-4F7F-82E6-37F90131CBA1}"/>
              </a:ext>
            </a:extLst>
          </p:cNvPr>
          <p:cNvCxnSpPr>
            <a:cxnSpLocks/>
          </p:cNvCxnSpPr>
          <p:nvPr/>
        </p:nvCxnSpPr>
        <p:spPr>
          <a:xfrm>
            <a:off x="885824" y="3234087"/>
            <a:ext cx="186932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0C225F8-1343-4888-8CA5-0A9A4FB21EFA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2755148" y="3215037"/>
            <a:ext cx="0" cy="291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885CC9B-969D-4971-B6F5-48C1E1A6161C}"/>
              </a:ext>
            </a:extLst>
          </p:cNvPr>
          <p:cNvCxnSpPr>
            <a:cxnSpLocks/>
          </p:cNvCxnSpPr>
          <p:nvPr/>
        </p:nvCxnSpPr>
        <p:spPr>
          <a:xfrm>
            <a:off x="1905000" y="4386612"/>
            <a:ext cx="85014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764BA70-C263-4AB0-B758-882A8431991F}"/>
              </a:ext>
            </a:extLst>
          </p:cNvPr>
          <p:cNvCxnSpPr>
            <a:cxnSpLocks/>
          </p:cNvCxnSpPr>
          <p:nvPr/>
        </p:nvCxnSpPr>
        <p:spPr>
          <a:xfrm>
            <a:off x="2755147" y="4214223"/>
            <a:ext cx="0" cy="1819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582039C-3BC6-4BAF-8CC4-903CF441E806}"/>
              </a:ext>
            </a:extLst>
          </p:cNvPr>
          <p:cNvSpPr txBox="1"/>
          <p:nvPr/>
        </p:nvSpPr>
        <p:spPr>
          <a:xfrm>
            <a:off x="2229705" y="5037718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O(log 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571390-F7A2-4BC8-B35D-3B8784C6F526}"/>
              </a:ext>
            </a:extLst>
          </p:cNvPr>
          <p:cNvSpPr txBox="1"/>
          <p:nvPr/>
        </p:nvSpPr>
        <p:spPr>
          <a:xfrm>
            <a:off x="2624957" y="223802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6BB34B-2200-4A82-9A78-8A34D78F6431}"/>
              </a:ext>
            </a:extLst>
          </p:cNvPr>
          <p:cNvCxnSpPr>
            <a:cxnSpLocks/>
          </p:cNvCxnSpPr>
          <p:nvPr/>
        </p:nvCxnSpPr>
        <p:spPr>
          <a:xfrm>
            <a:off x="2904387" y="2437683"/>
            <a:ext cx="19449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413522-CDBD-4B98-8324-C0A11C7C4AB7}"/>
              </a:ext>
            </a:extLst>
          </p:cNvPr>
          <p:cNvCxnSpPr>
            <a:cxnSpLocks/>
          </p:cNvCxnSpPr>
          <p:nvPr/>
        </p:nvCxnSpPr>
        <p:spPr>
          <a:xfrm flipH="1">
            <a:off x="660964" y="2436897"/>
            <a:ext cx="190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F927B93-826E-43F2-99C2-424F8225F661}"/>
              </a:ext>
            </a:extLst>
          </p:cNvPr>
          <p:cNvCxnSpPr>
            <a:cxnSpLocks/>
          </p:cNvCxnSpPr>
          <p:nvPr/>
        </p:nvCxnSpPr>
        <p:spPr>
          <a:xfrm>
            <a:off x="3132986" y="5206995"/>
            <a:ext cx="6870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1FF2E7D-DA0E-49FB-A515-52069EA15151}"/>
              </a:ext>
            </a:extLst>
          </p:cNvPr>
          <p:cNvCxnSpPr>
            <a:cxnSpLocks/>
          </p:cNvCxnSpPr>
          <p:nvPr/>
        </p:nvCxnSpPr>
        <p:spPr>
          <a:xfrm flipH="1">
            <a:off x="1690218" y="5206995"/>
            <a:ext cx="5505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D920CAD-C42A-4064-9DA2-09F10D842F65}"/>
              </a:ext>
            </a:extLst>
          </p:cNvPr>
          <p:cNvSpPr txBox="1"/>
          <p:nvPr/>
        </p:nvSpPr>
        <p:spPr>
          <a:xfrm>
            <a:off x="4903530" y="2519426"/>
            <a:ext cx="943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</a:t>
            </a:r>
          </a:p>
          <a:p>
            <a:r>
              <a:rPr lang="en-US" sz="1200" dirty="0"/>
              <a:t>(read-only)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C4BBCD-C6F8-47E7-91EB-584A0561F0DF}"/>
              </a:ext>
            </a:extLst>
          </p:cNvPr>
          <p:cNvSpPr txBox="1"/>
          <p:nvPr/>
        </p:nvSpPr>
        <p:spPr>
          <a:xfrm>
            <a:off x="3876860" y="4669050"/>
            <a:ext cx="1003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 tape</a:t>
            </a:r>
          </a:p>
          <a:p>
            <a:r>
              <a:rPr lang="en-US" sz="1200" dirty="0"/>
              <a:t>(read/write)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E2D493-452D-49C2-80BF-F78B5EAF32DB}"/>
              </a:ext>
            </a:extLst>
          </p:cNvPr>
          <p:cNvSpPr txBox="1"/>
          <p:nvPr/>
        </p:nvSpPr>
        <p:spPr>
          <a:xfrm>
            <a:off x="5901446" y="2153930"/>
            <a:ext cx="3071098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A configuration</a:t>
            </a:r>
            <a:r>
              <a:rPr lang="en-US" sz="1600" dirty="0"/>
              <a:t> of </a:t>
            </a:r>
            <a:r>
              <a:rPr lang="en-US" sz="1600" dirty="0">
                <a:solidFill>
                  <a:srgbClr val="FF0000"/>
                </a:solidFill>
              </a:rPr>
              <a:t>L</a:t>
            </a:r>
            <a:r>
              <a:rPr lang="en-US" sz="1600" dirty="0"/>
              <a:t>-machine M: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Input head position:  an integer in [1..n]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err="1"/>
              <a:t>Worktape</a:t>
            </a:r>
            <a:r>
              <a:rPr lang="en-US" sz="1600" dirty="0"/>
              <a:t> content:          </a:t>
            </a:r>
            <a:r>
              <a:rPr lang="en-US" sz="1600" dirty="0" err="1"/>
              <a:t>c</a:t>
            </a:r>
            <a:r>
              <a:rPr lang="en-US" sz="1600" baseline="30000" dirty="0" err="1"/>
              <a:t>O</a:t>
            </a:r>
            <a:r>
              <a:rPr lang="en-US" sz="1600" baseline="30000" dirty="0"/>
              <a:t>(log n) </a:t>
            </a:r>
            <a:r>
              <a:rPr lang="en-US" sz="1600" dirty="0"/>
              <a:t>= poly(n) many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Work head position: an integer in [1 .. </a:t>
            </a:r>
            <a:r>
              <a:rPr lang="en-US" sz="1600" dirty="0" err="1"/>
              <a:t>d‧log</a:t>
            </a:r>
            <a:r>
              <a:rPr lang="en-US" sz="1600" dirty="0"/>
              <a:t> n]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D0BF501-8843-4709-9EE9-E30AAD014A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5590847"/>
          <a:ext cx="418837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46050573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62251196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39679652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12299093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7433169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63642386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70169191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2863207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975770733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20572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98240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F56D1A2-6BAB-4508-B1D4-3A17B1FA504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842113" y="5590847"/>
          <a:ext cx="19873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462">
                  <a:extLst>
                    <a:ext uri="{9D8B030D-6E8A-4147-A177-3AD203B41FA5}">
                      <a16:colId xmlns:a16="http://schemas.microsoft.com/office/drawing/2014/main" val="1686201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9224222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3662388193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420617690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79608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636591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770EA912-F5AF-4363-BDE3-5C72B3AD6868}"/>
              </a:ext>
            </a:extLst>
          </p:cNvPr>
          <p:cNvSpPr txBox="1"/>
          <p:nvPr/>
        </p:nvSpPr>
        <p:spPr>
          <a:xfrm>
            <a:off x="3132986" y="5934175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output tape</a:t>
            </a: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(write-only)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E4B40C6-F450-4536-9B7E-A1C780E8FE3E}"/>
              </a:ext>
            </a:extLst>
          </p:cNvPr>
          <p:cNvCxnSpPr>
            <a:cxnSpLocks/>
          </p:cNvCxnSpPr>
          <p:nvPr/>
        </p:nvCxnSpPr>
        <p:spPr>
          <a:xfrm>
            <a:off x="885824" y="3860280"/>
            <a:ext cx="1335923" cy="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BA819C5-6A5E-48AA-A961-79F00EF5FC93}"/>
              </a:ext>
            </a:extLst>
          </p:cNvPr>
          <p:cNvCxnSpPr>
            <a:cxnSpLocks/>
          </p:cNvCxnSpPr>
          <p:nvPr/>
        </p:nvCxnSpPr>
        <p:spPr>
          <a:xfrm>
            <a:off x="904874" y="3860280"/>
            <a:ext cx="0" cy="162612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61">
            <a:extLst>
              <a:ext uri="{FF2B5EF4-FFF2-40B4-BE49-F238E27FC236}">
                <a16:creationId xmlns:a16="http://schemas.microsoft.com/office/drawing/2014/main" id="{269D8E31-7993-49FF-8EA1-05EA60CB3566}"/>
              </a:ext>
            </a:extLst>
          </p:cNvPr>
          <p:cNvCxnSpPr>
            <a:cxnSpLocks/>
          </p:cNvCxnSpPr>
          <p:nvPr/>
        </p:nvCxnSpPr>
        <p:spPr>
          <a:xfrm>
            <a:off x="904874" y="5250240"/>
            <a:ext cx="0" cy="340607"/>
          </a:xfrm>
          <a:prstGeom prst="straightConnector1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0C248BC-DB73-4064-9487-E35254E96BB5}"/>
              </a:ext>
            </a:extLst>
          </p:cNvPr>
          <p:cNvSpPr txBox="1"/>
          <p:nvPr/>
        </p:nvSpPr>
        <p:spPr>
          <a:xfrm>
            <a:off x="763190" y="1042897"/>
            <a:ext cx="7617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 </a:t>
            </a:r>
            <a:r>
              <a:rPr lang="en-US" sz="2800" dirty="0">
                <a:solidFill>
                  <a:schemeClr val="tx1"/>
                </a:solidFill>
              </a:rPr>
              <a:t>= the class of languages accepted by det. 	Turing machines in O(log n) space.</a:t>
            </a:r>
            <a:endParaRPr lang="en-US" sz="2800" baseline="-25000" dirty="0">
              <a:solidFill>
                <a:srgbClr val="00B05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60BF50C-C64D-46E1-82AD-2211E2A862A7}"/>
              </a:ext>
            </a:extLst>
          </p:cNvPr>
          <p:cNvSpPr txBox="1"/>
          <p:nvPr/>
        </p:nvSpPr>
        <p:spPr>
          <a:xfrm>
            <a:off x="5901446" y="4124625"/>
            <a:ext cx="3071093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Thus, if M runs more than </a:t>
            </a:r>
          </a:p>
          <a:p>
            <a:r>
              <a:rPr lang="en-US" sz="1400" dirty="0"/>
              <a:t> p(n) = </a:t>
            </a:r>
            <a:r>
              <a:rPr lang="en-US" sz="1400" dirty="0" err="1"/>
              <a:t>n‧c</a:t>
            </a:r>
            <a:r>
              <a:rPr lang="en-US" sz="1400" baseline="30000" dirty="0" err="1"/>
              <a:t>O</a:t>
            </a:r>
            <a:r>
              <a:rPr lang="en-US" sz="1400" baseline="30000" dirty="0"/>
              <a:t>(log n)</a:t>
            </a:r>
            <a:r>
              <a:rPr lang="en-US" sz="1400" dirty="0"/>
              <a:t>‧</a:t>
            </a:r>
            <a:r>
              <a:rPr lang="en-US" sz="1400" dirty="0" err="1"/>
              <a:t>d‧log</a:t>
            </a:r>
            <a:r>
              <a:rPr lang="en-US" sz="1400" dirty="0"/>
              <a:t> n (=poly(n)) steps, then M must be looping.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75506B9-06F5-4445-8050-716940E60F0F}"/>
              </a:ext>
            </a:extLst>
          </p:cNvPr>
          <p:cNvSpPr txBox="1"/>
          <p:nvPr/>
        </p:nvSpPr>
        <p:spPr>
          <a:xfrm>
            <a:off x="5901446" y="5051057"/>
            <a:ext cx="3071094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Thus, if we add a clock to M, and stop and reject when M runs more than p(n) steps, we will get a new machine M’ that accepts the same language and always runs in polynomial time.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/>
              <p:nvPr/>
            </p:nvSpPr>
            <p:spPr>
              <a:xfrm>
                <a:off x="1917882" y="5556515"/>
                <a:ext cx="2148369" cy="954107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/>
                  <a:t>This gives:</a:t>
                </a:r>
              </a:p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L </a:t>
                </a:r>
                <a14:m>
                  <m:oMath xmlns:m="http://schemas.openxmlformats.org/officeDocument/2006/math"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P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7882" y="5556515"/>
                <a:ext cx="2148369" cy="954107"/>
              </a:xfrm>
              <a:prstGeom prst="rect">
                <a:avLst/>
              </a:prstGeom>
              <a:blipFill>
                <a:blip r:embed="rId3"/>
                <a:stretch>
                  <a:fillRect t="-6329" b="-1582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26863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/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L </a:t>
                </a:r>
                <a14:m>
                  <m:oMath xmlns:m="http://schemas.openxmlformats.org/officeDocument/2006/math"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NP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blipFill>
                <a:blip r:embed="rId3"/>
                <a:stretch>
                  <a:fillRect l="-282" t="-12500" r="-282" b="-284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39785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/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L </a:t>
                </a:r>
                <a14:m>
                  <m:oMath xmlns:m="http://schemas.openxmlformats.org/officeDocument/2006/math"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NP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blipFill>
                <a:blip r:embed="rId3"/>
                <a:stretch>
                  <a:fillRect l="-282" t="-12500" r="-282" b="-284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088DF447-0BA5-4D72-89D5-8A6467CB12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6235" y="1811545"/>
                <a:ext cx="7477166" cy="10935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ea typeface="ＭＳ Ｐゴシック" charset="-128"/>
                  </a:rPr>
                  <a:t>Is </a:t>
                </a:r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</a:rPr>
                  <a:t>L = P </a:t>
                </a:r>
                <a:r>
                  <a:rPr lang="en-US" altLang="en-US" sz="2400" kern="0" dirty="0">
                    <a:ea typeface="ＭＳ Ｐゴシック" charset="-128"/>
                  </a:rPr>
                  <a:t>(i.e., </a:t>
                </a:r>
                <a:r>
                  <a:rPr lang="en-US" sz="240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L</a:t>
                </a:r>
                <a:r>
                  <a:rPr lang="en-US" sz="2400" dirty="0"/>
                  <a:t>)</a:t>
                </a:r>
                <a:r>
                  <a:rPr lang="en-US" altLang="en-US" sz="2400" kern="0" dirty="0">
                    <a:ea typeface="ＭＳ Ｐゴシック" charset="-128"/>
                  </a:rPr>
                  <a:t>? That is, can each efficient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ea typeface="ＭＳ Ｐゴシック" charset="-128"/>
                  </a:rPr>
                  <a:t>algorithm be converted into one using a tiny amount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ea typeface="ＭＳ Ｐゴシック" charset="-128"/>
                  </a:rPr>
                  <a:t>of space? </a:t>
                </a:r>
              </a:p>
            </p:txBody>
          </p:sp>
        </mc:Choice>
        <mc:Fallback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088DF447-0BA5-4D72-89D5-8A6467CB12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6235" y="1811545"/>
                <a:ext cx="7477166" cy="1093580"/>
              </a:xfrm>
              <a:prstGeom prst="rect">
                <a:avLst/>
              </a:prstGeom>
              <a:blipFill>
                <a:blip r:embed="rId4"/>
                <a:stretch>
                  <a:fillRect l="-1304" t="-11667" b="-1444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87696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/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L </a:t>
                </a:r>
                <a14:m>
                  <m:oMath xmlns:m="http://schemas.openxmlformats.org/officeDocument/2006/math"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NP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blipFill>
                <a:blip r:embed="rId3"/>
                <a:stretch>
                  <a:fillRect l="-282" t="-12500" r="-282" b="-284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088DF447-0BA5-4D72-89D5-8A6467CB12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6235" y="1811545"/>
                <a:ext cx="7572456" cy="10459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ea typeface="ＭＳ Ｐゴシック" charset="-128"/>
                  </a:rPr>
                  <a:t>Is </a:t>
                </a:r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</a:rPr>
                  <a:t>L = P </a:t>
                </a:r>
                <a:r>
                  <a:rPr lang="en-US" altLang="en-US" sz="2400" kern="0" dirty="0">
                    <a:ea typeface="ＭＳ Ｐゴシック" charset="-128"/>
                  </a:rPr>
                  <a:t>(i.e., </a:t>
                </a:r>
                <a:r>
                  <a:rPr lang="en-US" sz="240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L</a:t>
                </a:r>
                <a:r>
                  <a:rPr lang="en-US" sz="2400" dirty="0"/>
                  <a:t>)</a:t>
                </a:r>
                <a:r>
                  <a:rPr lang="en-US" altLang="en-US" sz="2400" kern="0" dirty="0">
                    <a:ea typeface="ＭＳ Ｐゴシック" charset="-128"/>
                  </a:rPr>
                  <a:t>? That is, can each efficient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ea typeface="ＭＳ Ｐゴシック" charset="-128"/>
                  </a:rPr>
                  <a:t>algorithm be converted into one using a tiny amount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ea typeface="ＭＳ Ｐゴシック" charset="-128"/>
                  </a:rPr>
                  <a:t>of space? </a:t>
                </a:r>
              </a:p>
            </p:txBody>
          </p:sp>
        </mc:Choice>
        <mc:Fallback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088DF447-0BA5-4D72-89D5-8A6467CB12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6235" y="1811545"/>
                <a:ext cx="7572456" cy="1045955"/>
              </a:xfrm>
              <a:prstGeom prst="rect">
                <a:avLst/>
              </a:prstGeom>
              <a:blipFill>
                <a:blip r:embed="rId4"/>
                <a:stretch>
                  <a:fillRect l="-1288" t="-12209" b="-197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3">
            <a:extLst>
              <a:ext uri="{FF2B5EF4-FFF2-40B4-BE49-F238E27FC236}">
                <a16:creationId xmlns:a16="http://schemas.microsoft.com/office/drawing/2014/main" id="{1BF3373F-22F0-4473-8E34-EA2499A73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859" y="3194917"/>
            <a:ext cx="7572456" cy="38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ea typeface="ＭＳ Ｐゴシック" charset="-128"/>
              </a:rPr>
              <a:t>We do not know, but we believe NOT.</a:t>
            </a:r>
          </a:p>
        </p:txBody>
      </p:sp>
    </p:spTree>
    <p:extLst>
      <p:ext uri="{BB962C8B-B14F-4D97-AF65-F5344CB8AC3E}">
        <p14:creationId xmlns:p14="http://schemas.microsoft.com/office/powerpoint/2010/main" val="407642523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4773</TotalTime>
  <Words>5972</Words>
  <Application>Microsoft Office PowerPoint</Application>
  <PresentationFormat>On-screen Show (4:3)</PresentationFormat>
  <Paragraphs>632</Paragraphs>
  <Slides>57</Slides>
  <Notes>57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6" baseType="lpstr">
      <vt:lpstr>ＭＳ Ｐゴシック</vt:lpstr>
      <vt:lpstr>宋体</vt:lpstr>
      <vt:lpstr>Arial</vt:lpstr>
      <vt:lpstr>Cambria Math</vt:lpstr>
      <vt:lpstr>Comic Sans MS</vt:lpstr>
      <vt:lpstr>Tahoma</vt:lpstr>
      <vt:lpstr>Times New Roman</vt:lpstr>
      <vt:lpstr>Wingdings</vt:lpstr>
      <vt:lpstr>Default Design</vt:lpstr>
      <vt:lpstr>PowerPoint Presentation</vt:lpstr>
      <vt:lpstr>P = NP?</vt:lpstr>
      <vt:lpstr>P = NP?</vt:lpstr>
      <vt:lpstr>P = NP?</vt:lpstr>
      <vt:lpstr>P = NP?</vt:lpstr>
      <vt:lpstr>Polynomial-time Reduction</vt:lpstr>
      <vt:lpstr>Polynomial-time Reduction</vt:lpstr>
      <vt:lpstr>Polynomial-time Reduction</vt:lpstr>
      <vt:lpstr>Polynomial-time Reduction</vt:lpstr>
      <vt:lpstr>Polynomial-time Reduction</vt:lpstr>
      <vt:lpstr>Polynomial-time Reduction</vt:lpstr>
      <vt:lpstr>Polynomial-time Reduction</vt:lpstr>
      <vt:lpstr>Polynomial-time Reduction</vt:lpstr>
      <vt:lpstr>Polynomial-time Reduction</vt:lpstr>
      <vt:lpstr>Polynomial-time Reduction</vt:lpstr>
      <vt:lpstr>Polynomial-time Reduction</vt:lpstr>
      <vt:lpstr>Polynomial-time Reduction</vt:lpstr>
      <vt:lpstr>Polynomial-time Reduction</vt:lpstr>
      <vt:lpstr>Polynomial-time Reduction</vt:lpstr>
      <vt:lpstr>Polynomial-time Reduction</vt:lpstr>
      <vt:lpstr>Polynomial-time Reduction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350</cp:revision>
  <cp:lastPrinted>2001-01-16T17:12:14Z</cp:lastPrinted>
  <dcterms:created xsi:type="dcterms:W3CDTF">1999-07-13T19:55:20Z</dcterms:created>
  <dcterms:modified xsi:type="dcterms:W3CDTF">2020-09-04T14:14:34Z</dcterms:modified>
</cp:coreProperties>
</file>