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handoutMasterIdLst>
    <p:handoutMasterId r:id="rId63"/>
  </p:handoutMasterIdLst>
  <p:sldIdLst>
    <p:sldId id="293" r:id="rId2"/>
    <p:sldId id="578" r:id="rId3"/>
    <p:sldId id="581" r:id="rId4"/>
    <p:sldId id="598" r:id="rId5"/>
    <p:sldId id="597" r:id="rId6"/>
    <p:sldId id="596" r:id="rId7"/>
    <p:sldId id="595" r:id="rId8"/>
    <p:sldId id="594" r:id="rId9"/>
    <p:sldId id="593" r:id="rId10"/>
    <p:sldId id="609" r:id="rId11"/>
    <p:sldId id="608" r:id="rId12"/>
    <p:sldId id="592" r:id="rId13"/>
    <p:sldId id="591" r:id="rId14"/>
    <p:sldId id="583" r:id="rId15"/>
    <p:sldId id="590" r:id="rId16"/>
    <p:sldId id="589" r:id="rId17"/>
    <p:sldId id="588" r:id="rId18"/>
    <p:sldId id="587" r:id="rId19"/>
    <p:sldId id="618" r:id="rId20"/>
    <p:sldId id="632" r:id="rId21"/>
    <p:sldId id="633" r:id="rId22"/>
    <p:sldId id="634" r:id="rId23"/>
    <p:sldId id="604" r:id="rId24"/>
    <p:sldId id="603" r:id="rId25"/>
    <p:sldId id="602" r:id="rId26"/>
    <p:sldId id="605" r:id="rId27"/>
    <p:sldId id="607" r:id="rId28"/>
    <p:sldId id="606" r:id="rId29"/>
    <p:sldId id="612" r:id="rId30"/>
    <p:sldId id="611" r:id="rId31"/>
    <p:sldId id="617" r:id="rId32"/>
    <p:sldId id="610" r:id="rId33"/>
    <p:sldId id="616" r:id="rId34"/>
    <p:sldId id="615" r:id="rId35"/>
    <p:sldId id="651" r:id="rId36"/>
    <p:sldId id="614" r:id="rId37"/>
    <p:sldId id="621" r:id="rId38"/>
    <p:sldId id="613" r:id="rId39"/>
    <p:sldId id="622" r:id="rId40"/>
    <p:sldId id="629" r:id="rId41"/>
    <p:sldId id="628" r:id="rId42"/>
    <p:sldId id="627" r:id="rId43"/>
    <p:sldId id="626" r:id="rId44"/>
    <p:sldId id="625" r:id="rId45"/>
    <p:sldId id="623" r:id="rId46"/>
    <p:sldId id="630" r:id="rId47"/>
    <p:sldId id="624" r:id="rId48"/>
    <p:sldId id="631" r:id="rId49"/>
    <p:sldId id="636" r:id="rId50"/>
    <p:sldId id="637" r:id="rId51"/>
    <p:sldId id="644" r:id="rId52"/>
    <p:sldId id="643" r:id="rId53"/>
    <p:sldId id="642" r:id="rId54"/>
    <p:sldId id="641" r:id="rId55"/>
    <p:sldId id="640" r:id="rId56"/>
    <p:sldId id="639" r:id="rId57"/>
    <p:sldId id="638" r:id="rId58"/>
    <p:sldId id="635" r:id="rId59"/>
    <p:sldId id="647" r:id="rId60"/>
    <p:sldId id="645" r:id="rId61"/>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5pPr>
    <a:lvl6pPr marL="2286000" algn="l" defTabSz="914400" rtl="0" eaLnBrk="1" latinLnBrk="0" hangingPunct="1">
      <a:defRPr sz="2400" kern="1200">
        <a:solidFill>
          <a:schemeClr val="tx1"/>
        </a:solidFill>
        <a:latin typeface="Tahoma" panose="020B0604030504040204" pitchFamily="34" charset="0"/>
        <a:ea typeface="+mn-ea"/>
        <a:cs typeface="+mn-cs"/>
      </a:defRPr>
    </a:lvl6pPr>
    <a:lvl7pPr marL="2743200" algn="l" defTabSz="914400" rtl="0" eaLnBrk="1" latinLnBrk="0" hangingPunct="1">
      <a:defRPr sz="2400" kern="1200">
        <a:solidFill>
          <a:schemeClr val="tx1"/>
        </a:solidFill>
        <a:latin typeface="Tahoma" panose="020B0604030504040204" pitchFamily="34" charset="0"/>
        <a:ea typeface="+mn-ea"/>
        <a:cs typeface="+mn-cs"/>
      </a:defRPr>
    </a:lvl7pPr>
    <a:lvl8pPr marL="3200400" algn="l" defTabSz="914400" rtl="0" eaLnBrk="1" latinLnBrk="0" hangingPunct="1">
      <a:defRPr sz="2400" kern="1200">
        <a:solidFill>
          <a:schemeClr val="tx1"/>
        </a:solidFill>
        <a:latin typeface="Tahoma" panose="020B0604030504040204" pitchFamily="34" charset="0"/>
        <a:ea typeface="+mn-ea"/>
        <a:cs typeface="+mn-cs"/>
      </a:defRPr>
    </a:lvl8pPr>
    <a:lvl9pPr marL="3657600" algn="l" defTabSz="914400" rtl="0" eaLnBrk="1" latinLnBrk="0" hangingPunct="1">
      <a:defRPr sz="2400"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FFCCCC"/>
    <a:srgbClr val="33CC33"/>
    <a:srgbClr val="FF0000"/>
    <a:srgbClr val="FFCC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08" autoAdjust="0"/>
    <p:restoredTop sz="90962" autoAdjust="0"/>
  </p:normalViewPr>
  <p:slideViewPr>
    <p:cSldViewPr snapToGrid="0">
      <p:cViewPr varScale="1">
        <p:scale>
          <a:sx n="100" d="100"/>
          <a:sy n="100" d="100"/>
        </p:scale>
        <p:origin x="828" y="7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4122"/>
    </p:cViewPr>
  </p:sorterViewPr>
  <p:notesViewPr>
    <p:cSldViewPr snapToGrid="0">
      <p:cViewPr varScale="1">
        <p:scale>
          <a:sx n="104" d="100"/>
          <a:sy n="104" d="100"/>
        </p:scale>
        <p:origin x="-3498"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atin typeface="Times New Roman" charset="0"/>
              </a:defRPr>
            </a:lvl1pPr>
          </a:lstStyle>
          <a:p>
            <a:pPr>
              <a:defRPr/>
            </a:pPr>
            <a:endParaRPr lang="zh-CN" altLang="en-US"/>
          </a:p>
        </p:txBody>
      </p:sp>
      <p:sp>
        <p:nvSpPr>
          <p:cNvPr id="4813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atin typeface="Times New Roman" charset="0"/>
              </a:defRPr>
            </a:lvl1pPr>
          </a:lstStyle>
          <a:p>
            <a:pPr>
              <a:defRPr/>
            </a:pPr>
            <a:endParaRPr lang="zh-CN" altLang="en-US"/>
          </a:p>
        </p:txBody>
      </p:sp>
      <p:sp>
        <p:nvSpPr>
          <p:cNvPr id="4813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atin typeface="Times New Roman" charset="0"/>
              </a:defRPr>
            </a:lvl1pPr>
          </a:lstStyle>
          <a:p>
            <a:pPr>
              <a:defRPr/>
            </a:pPr>
            <a:endParaRPr lang="zh-CN" altLang="en-US"/>
          </a:p>
        </p:txBody>
      </p:sp>
      <p:sp>
        <p:nvSpPr>
          <p:cNvPr id="4813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smtClean="0">
                <a:latin typeface="Times New Roman" panose="02020603050405020304" pitchFamily="18" charset="0"/>
              </a:defRPr>
            </a:lvl1pPr>
          </a:lstStyle>
          <a:p>
            <a:pPr>
              <a:defRPr/>
            </a:pPr>
            <a:fld id="{06F16FB9-8D84-4AD1-A708-AFB146A94E24}" type="slidenum">
              <a:rPr lang="zh-CN" altLang="en-US"/>
              <a:pPr>
                <a:defRPr/>
              </a:pPr>
              <a:t>‹#›</a:t>
            </a:fld>
            <a:endParaRPr lang="en-US" altLang="zh-CN"/>
          </a:p>
        </p:txBody>
      </p:sp>
    </p:spTree>
    <p:extLst>
      <p:ext uri="{BB962C8B-B14F-4D97-AF65-F5344CB8AC3E}">
        <p14:creationId xmlns:p14="http://schemas.microsoft.com/office/powerpoint/2010/main" val="2419673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atin typeface="Tahoma" charset="0"/>
              </a:defRPr>
            </a:lvl1pPr>
          </a:lstStyle>
          <a:p>
            <a:pPr>
              <a:defRPr/>
            </a:pPr>
            <a:endParaRPr lang="zh-CN" altLang="en-US"/>
          </a:p>
        </p:txBody>
      </p:sp>
      <p:sp>
        <p:nvSpPr>
          <p:cNvPr id="409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atin typeface="Tahoma" charset="0"/>
              </a:defRPr>
            </a:lvl1pPr>
          </a:lstStyle>
          <a:p>
            <a:pPr>
              <a:defRPr/>
            </a:pPr>
            <a:endParaRPr lang="zh-CN" altLang="en-US"/>
          </a:p>
        </p:txBody>
      </p:sp>
      <p:sp>
        <p:nvSpPr>
          <p:cNvPr id="1024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atin typeface="Tahoma" charset="0"/>
              </a:defRPr>
            </a:lvl1pPr>
          </a:lstStyle>
          <a:p>
            <a:pPr>
              <a:defRPr/>
            </a:pPr>
            <a:endParaRPr lang="zh-CN" altLang="en-US"/>
          </a:p>
        </p:txBody>
      </p:sp>
      <p:sp>
        <p:nvSpPr>
          <p:cNvPr id="410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smtClean="0"/>
            </a:lvl1pPr>
          </a:lstStyle>
          <a:p>
            <a:pPr>
              <a:defRPr/>
            </a:pPr>
            <a:fld id="{91E1BDD9-3AEF-48D7-9C87-29E837DCF192}" type="slidenum">
              <a:rPr lang="zh-CN" altLang="en-US"/>
              <a:pPr>
                <a:defRPr/>
              </a:pPr>
              <a:t>‹#›</a:t>
            </a:fld>
            <a:endParaRPr lang="en-US" altLang="zh-CN"/>
          </a:p>
        </p:txBody>
      </p:sp>
    </p:spTree>
    <p:extLst>
      <p:ext uri="{BB962C8B-B14F-4D97-AF65-F5344CB8AC3E}">
        <p14:creationId xmlns:p14="http://schemas.microsoft.com/office/powerpoint/2010/main" val="23280388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ahom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Tahom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Tahom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Tahom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E1BDD9-3AEF-48D7-9C87-29E837DCF192}" type="slidenum">
              <a:rPr lang="zh-CN" altLang="en-US" smtClean="0"/>
              <a:pPr>
                <a:defRPr/>
              </a:pPr>
              <a:t>1</a:t>
            </a:fld>
            <a:endParaRPr lang="en-US" altLang="zh-CN"/>
          </a:p>
        </p:txBody>
      </p:sp>
    </p:spTree>
    <p:extLst>
      <p:ext uri="{BB962C8B-B14F-4D97-AF65-F5344CB8AC3E}">
        <p14:creationId xmlns:p14="http://schemas.microsoft.com/office/powerpoint/2010/main" val="1271462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2</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046085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3</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dirty="0">
              <a:ea typeface="ＭＳ Ｐゴシック" charset="-128"/>
            </a:endParaRPr>
          </a:p>
        </p:txBody>
      </p:sp>
    </p:spTree>
    <p:extLst>
      <p:ext uri="{BB962C8B-B14F-4D97-AF65-F5344CB8AC3E}">
        <p14:creationId xmlns:p14="http://schemas.microsoft.com/office/powerpoint/2010/main" val="2589605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4</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965558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5</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538918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6</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965774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7</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27580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8</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32042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9</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66716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10</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433866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11</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401759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12</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505675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13</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5041308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14</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4640483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15</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910568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16</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58426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17</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3725020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18</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7656371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19</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8808957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20</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875063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21</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5393573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22</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4697522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23</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343862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24</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3943976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25</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6411718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26</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178298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27</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2489397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28</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7200075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29</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2628273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30</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374274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31</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7499073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32</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5712156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33</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2383695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34</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2544337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35</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6006680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36</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9525446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37</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1805821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38</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3905147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39</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6569658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40</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8777860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41</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2746225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42</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2357521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43</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5040707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44</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0244422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45</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6837156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46</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2631457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47</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2218218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48</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418692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49</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7083736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50</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2576605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51</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4054719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52</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8595312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53</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41013988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54</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0134176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55</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0834968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56</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986736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57</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298652782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58</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36076001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59</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1012955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0029491-1DF8-6240-9B67-EA32915A1532}" type="slidenum">
              <a:rPr lang="en-US" altLang="en-US" sz="1200"/>
              <a:pPr eaLnBrk="1" hangingPunct="1"/>
              <a:t>60</a:t>
            </a:fld>
            <a:endParaRPr lang="en-US" altLang="en-US" sz="120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576778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smtClean="0"/>
            </a:lvl1pPr>
          </a:lstStyle>
          <a:p>
            <a:pPr>
              <a:defRPr/>
            </a:pPr>
            <a:fld id="{98F81013-0BEA-49DF-AD3C-558A27B7559E}" type="slidenum">
              <a:rPr lang="zh-CN" altLang="en-US"/>
              <a:pPr>
                <a:defRPr/>
              </a:pPr>
              <a:t>‹#›</a:t>
            </a:fld>
            <a:endParaRPr lang="en-US" altLang="zh-CN"/>
          </a:p>
        </p:txBody>
      </p:sp>
    </p:spTree>
    <p:extLst>
      <p:ext uri="{BB962C8B-B14F-4D97-AF65-F5344CB8AC3E}">
        <p14:creationId xmlns:p14="http://schemas.microsoft.com/office/powerpoint/2010/main" val="1816105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smtClean="0"/>
            </a:lvl1pPr>
          </a:lstStyle>
          <a:p>
            <a:pPr>
              <a:defRPr/>
            </a:pPr>
            <a:fld id="{12391EF6-A1B5-468B-83B9-7C72E05AF268}" type="slidenum">
              <a:rPr lang="zh-CN" altLang="en-US"/>
              <a:pPr>
                <a:defRPr/>
              </a:pPr>
              <a:t>‹#›</a:t>
            </a:fld>
            <a:endParaRPr lang="en-US" altLang="zh-CN"/>
          </a:p>
        </p:txBody>
      </p:sp>
    </p:spTree>
    <p:extLst>
      <p:ext uri="{BB962C8B-B14F-4D97-AF65-F5344CB8AC3E}">
        <p14:creationId xmlns:p14="http://schemas.microsoft.com/office/powerpoint/2010/main" val="909297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p:txBody>
          <a:bodyPr/>
          <a:lstStyle>
            <a:lvl1pPr>
              <a:defRPr/>
            </a:lvl1pPr>
          </a:lstStyle>
          <a:p>
            <a:pPr>
              <a:defRPr/>
            </a:pPr>
            <a:r>
              <a:rPr lang="en-US"/>
              <a:t>Notes 1</a:t>
            </a:r>
          </a:p>
        </p:txBody>
      </p:sp>
      <p:sp>
        <p:nvSpPr>
          <p:cNvPr id="7" name="Rectangle 6"/>
          <p:cNvSpPr>
            <a:spLocks noGrp="1" noChangeArrowheads="1"/>
          </p:cNvSpPr>
          <p:nvPr>
            <p:ph type="sldNum" sz="quarter" idx="12"/>
          </p:nvPr>
        </p:nvSpPr>
        <p:spPr/>
        <p:txBody>
          <a:bodyPr/>
          <a:lstStyle>
            <a:lvl1pPr>
              <a:defRPr smtClean="0"/>
            </a:lvl1pPr>
          </a:lstStyle>
          <a:p>
            <a:pPr>
              <a:defRPr/>
            </a:pPr>
            <a:fld id="{90B074CA-44A8-4A4E-AFF2-25413D7E123D}" type="slidenum">
              <a:rPr lang="zh-CN" altLang="en-US"/>
              <a:pPr>
                <a:defRPr/>
              </a:pPr>
              <a:t>‹#›</a:t>
            </a:fld>
            <a:endParaRPr lang="en-US" altLang="zh-CN"/>
          </a:p>
        </p:txBody>
      </p:sp>
    </p:spTree>
    <p:extLst>
      <p:ext uri="{BB962C8B-B14F-4D97-AF65-F5344CB8AC3E}">
        <p14:creationId xmlns:p14="http://schemas.microsoft.com/office/powerpoint/2010/main" val="2817169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r>
              <a:rPr lang="en-US"/>
              <a:t>CS 245</a:t>
            </a:r>
          </a:p>
        </p:txBody>
      </p:sp>
      <p:sp>
        <p:nvSpPr>
          <p:cNvPr id="8" name="Rectangle 5"/>
          <p:cNvSpPr>
            <a:spLocks noGrp="1" noChangeArrowheads="1"/>
          </p:cNvSpPr>
          <p:nvPr>
            <p:ph type="ftr" sz="quarter" idx="11"/>
          </p:nvPr>
        </p:nvSpPr>
        <p:spPr/>
        <p:txBody>
          <a:bodyPr/>
          <a:lstStyle>
            <a:lvl1pPr>
              <a:defRPr/>
            </a:lvl1pPr>
          </a:lstStyle>
          <a:p>
            <a:pPr>
              <a:defRPr/>
            </a:pPr>
            <a:r>
              <a:rPr lang="en-US"/>
              <a:t>Notes 1</a:t>
            </a:r>
          </a:p>
        </p:txBody>
      </p:sp>
      <p:sp>
        <p:nvSpPr>
          <p:cNvPr id="9" name="Rectangle 6"/>
          <p:cNvSpPr>
            <a:spLocks noGrp="1" noChangeArrowheads="1"/>
          </p:cNvSpPr>
          <p:nvPr>
            <p:ph type="sldNum" sz="quarter" idx="12"/>
          </p:nvPr>
        </p:nvSpPr>
        <p:spPr/>
        <p:txBody>
          <a:bodyPr/>
          <a:lstStyle>
            <a:lvl1pPr>
              <a:defRPr smtClean="0"/>
            </a:lvl1pPr>
          </a:lstStyle>
          <a:p>
            <a:pPr>
              <a:defRPr/>
            </a:pPr>
            <a:fld id="{54C082F0-364D-4711-8A13-E67520AACA75}" type="slidenum">
              <a:rPr lang="zh-CN" altLang="en-US"/>
              <a:pPr>
                <a:defRPr/>
              </a:pPr>
              <a:t>‹#›</a:t>
            </a:fld>
            <a:endParaRPr lang="en-US" altLang="zh-CN"/>
          </a:p>
        </p:txBody>
      </p:sp>
    </p:spTree>
    <p:extLst>
      <p:ext uri="{BB962C8B-B14F-4D97-AF65-F5344CB8AC3E}">
        <p14:creationId xmlns:p14="http://schemas.microsoft.com/office/powerpoint/2010/main" val="2230186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p:txBody>
          <a:bodyPr/>
          <a:lstStyle>
            <a:lvl1pPr>
              <a:defRPr/>
            </a:lvl1pPr>
          </a:lstStyle>
          <a:p>
            <a:pPr>
              <a:defRPr/>
            </a:pPr>
            <a:r>
              <a:rPr lang="en-US"/>
              <a:t>Notes 1</a:t>
            </a:r>
          </a:p>
        </p:txBody>
      </p:sp>
      <p:sp>
        <p:nvSpPr>
          <p:cNvPr id="7" name="Rectangle 6"/>
          <p:cNvSpPr>
            <a:spLocks noGrp="1" noChangeArrowheads="1"/>
          </p:cNvSpPr>
          <p:nvPr>
            <p:ph type="sldNum" sz="quarter" idx="12"/>
          </p:nvPr>
        </p:nvSpPr>
        <p:spPr/>
        <p:txBody>
          <a:bodyPr/>
          <a:lstStyle>
            <a:lvl1pPr>
              <a:defRPr smtClean="0"/>
            </a:lvl1pPr>
          </a:lstStyle>
          <a:p>
            <a:pPr>
              <a:defRPr/>
            </a:pPr>
            <a:fld id="{73889932-C464-41B2-9A82-C092D3997D62}" type="slidenum">
              <a:rPr lang="zh-CN" altLang="en-US"/>
              <a:pPr>
                <a:defRPr/>
              </a:pPr>
              <a:t>‹#›</a:t>
            </a:fld>
            <a:endParaRPr lang="en-US" altLang="zh-CN"/>
          </a:p>
        </p:txBody>
      </p:sp>
    </p:spTree>
    <p:extLst>
      <p:ext uri="{BB962C8B-B14F-4D97-AF65-F5344CB8AC3E}">
        <p14:creationId xmlns:p14="http://schemas.microsoft.com/office/powerpoint/2010/main" val="3913251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p:txBody>
          <a:bodyPr/>
          <a:lstStyle>
            <a:lvl1pPr>
              <a:defRPr/>
            </a:lvl1pPr>
          </a:lstStyle>
          <a:p>
            <a:pPr>
              <a:defRPr/>
            </a:pPr>
            <a:r>
              <a:rPr lang="en-US"/>
              <a:t>Notes 1</a:t>
            </a:r>
          </a:p>
        </p:txBody>
      </p:sp>
      <p:sp>
        <p:nvSpPr>
          <p:cNvPr id="7" name="Rectangle 6"/>
          <p:cNvSpPr>
            <a:spLocks noGrp="1" noChangeArrowheads="1"/>
          </p:cNvSpPr>
          <p:nvPr>
            <p:ph type="sldNum" sz="quarter" idx="12"/>
          </p:nvPr>
        </p:nvSpPr>
        <p:spPr/>
        <p:txBody>
          <a:bodyPr/>
          <a:lstStyle>
            <a:lvl1pPr>
              <a:defRPr smtClean="0"/>
            </a:lvl1pPr>
          </a:lstStyle>
          <a:p>
            <a:pPr>
              <a:defRPr/>
            </a:pPr>
            <a:fld id="{11FEA6C5-6032-474C-8B54-C8C6CDA0092F}" type="slidenum">
              <a:rPr lang="zh-CN" altLang="en-US"/>
              <a:pPr>
                <a:defRPr/>
              </a:pPr>
              <a:t>‹#›</a:t>
            </a:fld>
            <a:endParaRPr lang="en-US" altLang="zh-CN"/>
          </a:p>
        </p:txBody>
      </p:sp>
    </p:spTree>
    <p:extLst>
      <p:ext uri="{BB962C8B-B14F-4D97-AF65-F5344CB8AC3E}">
        <p14:creationId xmlns:p14="http://schemas.microsoft.com/office/powerpoint/2010/main" val="1648755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smtClean="0"/>
            </a:lvl1pPr>
          </a:lstStyle>
          <a:p>
            <a:pPr>
              <a:defRPr/>
            </a:pPr>
            <a:fld id="{91F5A7B7-C3A1-4918-AD97-7E635ACCBB9C}" type="slidenum">
              <a:rPr lang="zh-CN" altLang="en-US"/>
              <a:pPr>
                <a:defRPr/>
              </a:pPr>
              <a:t>‹#›</a:t>
            </a:fld>
            <a:endParaRPr lang="en-US" altLang="zh-CN"/>
          </a:p>
        </p:txBody>
      </p:sp>
    </p:spTree>
    <p:extLst>
      <p:ext uri="{BB962C8B-B14F-4D97-AF65-F5344CB8AC3E}">
        <p14:creationId xmlns:p14="http://schemas.microsoft.com/office/powerpoint/2010/main" val="1472148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smtClean="0"/>
            </a:lvl1pPr>
          </a:lstStyle>
          <a:p>
            <a:pPr>
              <a:defRPr/>
            </a:pPr>
            <a:fld id="{04959519-D87E-493A-9ED6-6711B4839D10}" type="slidenum">
              <a:rPr lang="zh-CN" altLang="en-US"/>
              <a:pPr>
                <a:defRPr/>
              </a:pPr>
              <a:t>‹#›</a:t>
            </a:fld>
            <a:endParaRPr lang="en-US" altLang="zh-CN"/>
          </a:p>
        </p:txBody>
      </p:sp>
    </p:spTree>
    <p:extLst>
      <p:ext uri="{BB962C8B-B14F-4D97-AF65-F5344CB8AC3E}">
        <p14:creationId xmlns:p14="http://schemas.microsoft.com/office/powerpoint/2010/main" val="4122534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ahoma" pitchFamily="34" charset="0"/>
              </a:defRPr>
            </a:lvl1pPr>
          </a:lstStyle>
          <a:p>
            <a:pPr>
              <a:defRPr/>
            </a:pPr>
            <a:r>
              <a:rPr lang="en-US"/>
              <a:t>CS 245/Summer ‘08</a:t>
            </a: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ahoma" pitchFamily="34" charset="0"/>
              </a:defRPr>
            </a:lvl1pPr>
          </a:lstStyle>
          <a:p>
            <a:pPr>
              <a:defRPr/>
            </a:pPr>
            <a:r>
              <a:rPr lang="en-US"/>
              <a:t>Notes 1</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ea typeface="宋体" panose="02010600030101010101" pitchFamily="2" charset="-122"/>
              </a:defRPr>
            </a:lvl1pPr>
          </a:lstStyle>
          <a:p>
            <a:pPr>
              <a:defRPr/>
            </a:pPr>
            <a:fld id="{DF01F78A-6E5B-41DC-B74B-CF661B555806}"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4170" r:id="rId1"/>
    <p:sldLayoutId id="2147484171" r:id="rId2"/>
    <p:sldLayoutId id="2147484172" r:id="rId3"/>
    <p:sldLayoutId id="2147484173" r:id="rId4"/>
    <p:sldLayoutId id="2147484174" r:id="rId5"/>
    <p:sldLayoutId id="2147484175" r:id="rId6"/>
    <p:sldLayoutId id="2147484176" r:id="rId7"/>
    <p:sldLayoutId id="2147484177" r:id="rId8"/>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5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5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5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5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6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46"/>
          <p:cNvSpPr txBox="1">
            <a:spLocks noChangeArrowheads="1"/>
          </p:cNvSpPr>
          <p:nvPr/>
        </p:nvSpPr>
        <p:spPr bwMode="auto">
          <a:xfrm>
            <a:off x="1022350" y="1631008"/>
            <a:ext cx="70659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4000" dirty="0">
                <a:ea typeface="宋体" panose="02010600030101010101" pitchFamily="2" charset="-122"/>
              </a:rPr>
              <a:t>CSCE-637 Complexity Theory</a:t>
            </a:r>
          </a:p>
        </p:txBody>
      </p:sp>
      <p:sp>
        <p:nvSpPr>
          <p:cNvPr id="13316" name="Text Box 47"/>
          <p:cNvSpPr txBox="1">
            <a:spLocks noChangeArrowheads="1"/>
          </p:cNvSpPr>
          <p:nvPr/>
        </p:nvSpPr>
        <p:spPr bwMode="auto">
          <a:xfrm>
            <a:off x="3575050" y="2631133"/>
            <a:ext cx="162401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800" dirty="0">
                <a:ea typeface="宋体" panose="02010600030101010101" pitchFamily="2" charset="-122"/>
              </a:rPr>
              <a:t>Fall 2020</a:t>
            </a:r>
          </a:p>
        </p:txBody>
      </p:sp>
      <p:sp>
        <p:nvSpPr>
          <p:cNvPr id="13317" name="Text Box 48"/>
          <p:cNvSpPr txBox="1">
            <a:spLocks noChangeArrowheads="1"/>
          </p:cNvSpPr>
          <p:nvPr/>
        </p:nvSpPr>
        <p:spPr bwMode="auto">
          <a:xfrm>
            <a:off x="2603500" y="3669358"/>
            <a:ext cx="387826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dirty="0">
                <a:ea typeface="宋体" panose="02010600030101010101" pitchFamily="2" charset="-122"/>
              </a:rPr>
              <a:t>Instructor: </a:t>
            </a:r>
            <a:r>
              <a:rPr lang="en-US" altLang="zh-CN" sz="2400" dirty="0" err="1">
                <a:ea typeface="宋体" panose="02010600030101010101" pitchFamily="2" charset="-122"/>
              </a:rPr>
              <a:t>Jianer</a:t>
            </a:r>
            <a:r>
              <a:rPr lang="en-US" altLang="zh-CN" sz="2400" dirty="0">
                <a:ea typeface="宋体" panose="02010600030101010101" pitchFamily="2" charset="-122"/>
              </a:rPr>
              <a:t> Chen</a:t>
            </a:r>
          </a:p>
          <a:p>
            <a:pPr eaLnBrk="1" hangingPunct="1">
              <a:spcBef>
                <a:spcPct val="0"/>
              </a:spcBef>
              <a:buFontTx/>
              <a:buNone/>
            </a:pPr>
            <a:r>
              <a:rPr lang="en-US" altLang="zh-CN" sz="2400" dirty="0">
                <a:ea typeface="宋体" panose="02010600030101010101" pitchFamily="2" charset="-122"/>
              </a:rPr>
              <a:t>Office: HRBB 338C</a:t>
            </a:r>
          </a:p>
          <a:p>
            <a:pPr eaLnBrk="1" hangingPunct="1">
              <a:spcBef>
                <a:spcPct val="0"/>
              </a:spcBef>
              <a:buFontTx/>
              <a:buNone/>
            </a:pPr>
            <a:r>
              <a:rPr lang="en-US" altLang="zh-CN" sz="2400" dirty="0">
                <a:ea typeface="宋体" panose="02010600030101010101" pitchFamily="2" charset="-122"/>
              </a:rPr>
              <a:t>Phone: 845-4259</a:t>
            </a:r>
          </a:p>
          <a:p>
            <a:pPr eaLnBrk="1" hangingPunct="1">
              <a:spcBef>
                <a:spcPct val="0"/>
              </a:spcBef>
              <a:buFontTx/>
              <a:buNone/>
            </a:pPr>
            <a:r>
              <a:rPr lang="en-US" altLang="zh-CN" sz="2400" dirty="0">
                <a:ea typeface="宋体" panose="02010600030101010101" pitchFamily="2" charset="-122"/>
              </a:rPr>
              <a:t>Email: chen@cse.tamu.edu</a:t>
            </a:r>
          </a:p>
        </p:txBody>
      </p:sp>
      <p:sp>
        <p:nvSpPr>
          <p:cNvPr id="13318" name="Text Box 49"/>
          <p:cNvSpPr txBox="1">
            <a:spLocks noChangeArrowheads="1"/>
          </p:cNvSpPr>
          <p:nvPr/>
        </p:nvSpPr>
        <p:spPr bwMode="auto">
          <a:xfrm>
            <a:off x="0" y="6553200"/>
            <a:ext cx="43338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400" dirty="0">
                <a:ea typeface="宋体" panose="02010600030101010101" pitchFamily="2" charset="-122"/>
              </a:rPr>
              <a:t>Notes 4: Nondeterministic Computation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2</a:t>
            </a:fld>
            <a:endParaRPr lang="en-US" altLang="en-US" sz="140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752475" y="1152524"/>
            <a:ext cx="7772400" cy="5095875"/>
          </a:xfrm>
        </p:spPr>
        <p:txBody>
          <a:bodyPr/>
          <a:lstStyle/>
          <a:p>
            <a:pPr marL="0" indent="0">
              <a:buNone/>
            </a:pPr>
            <a:r>
              <a:rPr lang="en-US" sz="2800" dirty="0">
                <a:solidFill>
                  <a:srgbClr val="FF0000"/>
                </a:solidFill>
              </a:rPr>
              <a:t>Motivations.</a:t>
            </a:r>
          </a:p>
          <a:p>
            <a:r>
              <a:rPr lang="en-US" sz="2000" dirty="0"/>
              <a:t>Turing machine was proposed originally to study human’s way of thinking.</a:t>
            </a:r>
          </a:p>
          <a:p>
            <a:r>
              <a:rPr lang="en-US" sz="2000" dirty="0"/>
              <a:t>On each given situation, a Turing machine has a unique reaction (deterministically):  </a:t>
            </a:r>
            <a:r>
              <a:rPr lang="el-GR" sz="2000" dirty="0">
                <a:solidFill>
                  <a:srgbClr val="FF0000"/>
                </a:solidFill>
              </a:rPr>
              <a:t>δ</a:t>
            </a:r>
            <a:r>
              <a:rPr lang="en-US" sz="2000" dirty="0">
                <a:solidFill>
                  <a:srgbClr val="FF0000"/>
                </a:solidFill>
              </a:rPr>
              <a:t>(q</a:t>
            </a:r>
            <a:r>
              <a:rPr lang="en-US" sz="2000" baseline="-25000" dirty="0">
                <a:solidFill>
                  <a:srgbClr val="FF0000"/>
                </a:solidFill>
              </a:rPr>
              <a:t>0</a:t>
            </a:r>
            <a:r>
              <a:rPr lang="en-US" sz="2000" dirty="0">
                <a:solidFill>
                  <a:srgbClr val="FF0000"/>
                </a:solidFill>
              </a:rPr>
              <a:t>, a</a:t>
            </a:r>
            <a:r>
              <a:rPr lang="en-US" sz="2000" baseline="-25000" dirty="0">
                <a:solidFill>
                  <a:srgbClr val="FF0000"/>
                </a:solidFill>
              </a:rPr>
              <a:t>0</a:t>
            </a:r>
            <a:r>
              <a:rPr lang="en-US" sz="2000" dirty="0">
                <a:solidFill>
                  <a:srgbClr val="FF0000"/>
                </a:solidFill>
              </a:rPr>
              <a:t>) = (q</a:t>
            </a:r>
            <a:r>
              <a:rPr lang="en-US" sz="2000" baseline="-25000" dirty="0">
                <a:solidFill>
                  <a:srgbClr val="FF0000"/>
                </a:solidFill>
              </a:rPr>
              <a:t>1</a:t>
            </a:r>
            <a:r>
              <a:rPr lang="en-US" sz="2000" dirty="0">
                <a:solidFill>
                  <a:srgbClr val="FF0000"/>
                </a:solidFill>
              </a:rPr>
              <a:t>, a</a:t>
            </a:r>
            <a:r>
              <a:rPr lang="en-US" sz="2000" baseline="-25000" dirty="0">
                <a:solidFill>
                  <a:srgbClr val="FF0000"/>
                </a:solidFill>
              </a:rPr>
              <a:t>1</a:t>
            </a:r>
            <a:r>
              <a:rPr lang="en-US" sz="2000" dirty="0">
                <a:solidFill>
                  <a:srgbClr val="FF0000"/>
                </a:solidFill>
              </a:rPr>
              <a:t>, V</a:t>
            </a:r>
            <a:r>
              <a:rPr lang="en-US" sz="2000" baseline="-25000" dirty="0">
                <a:solidFill>
                  <a:srgbClr val="FF0000"/>
                </a:solidFill>
              </a:rPr>
              <a:t>1</a:t>
            </a:r>
            <a:r>
              <a:rPr lang="en-US" sz="2000" dirty="0">
                <a:solidFill>
                  <a:srgbClr val="FF0000"/>
                </a:solidFill>
              </a:rPr>
              <a:t>)</a:t>
            </a:r>
            <a:r>
              <a:rPr lang="en-US" sz="2000" dirty="0"/>
              <a:t>. </a:t>
            </a:r>
          </a:p>
          <a:p>
            <a:r>
              <a:rPr lang="en-US" sz="2000" dirty="0"/>
              <a:t>However, on a given situation, a human may have options of choosing a reaction from a set of more than one reactions. A smart(</a:t>
            </a:r>
            <a:r>
              <a:rPr lang="en-US" sz="2000" dirty="0" err="1"/>
              <a:t>est</a:t>
            </a:r>
            <a:r>
              <a:rPr lang="en-US" sz="2000" dirty="0"/>
              <a:t>) person may be able to (always) pick the best option (e.g., the</a:t>
            </a:r>
            <a:r>
              <a:rPr lang="en-US" sz="2000" dirty="0">
                <a:solidFill>
                  <a:srgbClr val="FF0000"/>
                </a:solidFill>
              </a:rPr>
              <a:t> best </a:t>
            </a:r>
            <a:r>
              <a:rPr lang="en-US" sz="2000" dirty="0"/>
              <a:t>chess player, who seems to be able to always, magically, pick the best option in each step).</a:t>
            </a:r>
          </a:p>
          <a:p>
            <a:r>
              <a:rPr lang="en-US" sz="2000" dirty="0"/>
              <a:t>Our deterministic Turing machine cannot simulate this kind of magical operations. In fact, we do not understand how such a magical decision is made by humans.</a:t>
            </a:r>
          </a:p>
          <a:p>
            <a:r>
              <a:rPr lang="en-US" sz="2000" dirty="0"/>
              <a:t>We want our Turing machines to be able to simulate such magic steps, that on a set of options always pick the best one. </a:t>
            </a:r>
          </a:p>
        </p:txBody>
      </p:sp>
    </p:spTree>
    <p:extLst>
      <p:ext uri="{BB962C8B-B14F-4D97-AF65-F5344CB8AC3E}">
        <p14:creationId xmlns:p14="http://schemas.microsoft.com/office/powerpoint/2010/main" val="2721249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3</a:t>
            </a:fld>
            <a:endParaRPr lang="en-US" altLang="en-US" sz="140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514350" y="1005405"/>
            <a:ext cx="3886200" cy="556696"/>
          </a:xfrm>
        </p:spPr>
        <p:txBody>
          <a:bodyPr/>
          <a:lstStyle/>
          <a:p>
            <a:pPr marL="0" indent="0">
              <a:buNone/>
            </a:pPr>
            <a:r>
              <a:rPr lang="en-US" sz="2800" dirty="0">
                <a:solidFill>
                  <a:srgbClr val="FF0000"/>
                </a:solidFill>
              </a:rPr>
              <a:t>Example 1.</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514351" y="1547299"/>
            <a:ext cx="3886200" cy="1253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Problem SHORSTEST-PATH.</a:t>
            </a:r>
          </a:p>
          <a:p>
            <a:pPr marL="0" indent="0">
              <a:buFontTx/>
              <a:buNone/>
            </a:pPr>
            <a:r>
              <a:rPr lang="en-US" sz="1800" kern="0" dirty="0"/>
              <a:t>Given a graph G, two vertices s and t, and integer k, is there an s-t path of length ≤ k?</a:t>
            </a:r>
          </a:p>
        </p:txBody>
      </p:sp>
      <p:sp>
        <p:nvSpPr>
          <p:cNvPr id="6" name="Content Placeholder 2">
            <a:extLst>
              <a:ext uri="{FF2B5EF4-FFF2-40B4-BE49-F238E27FC236}">
                <a16:creationId xmlns:a16="http://schemas.microsoft.com/office/drawing/2014/main" id="{B2946573-1A6E-4B6B-9938-CD24CE95A52D}"/>
              </a:ext>
            </a:extLst>
          </p:cNvPr>
          <p:cNvSpPr txBox="1">
            <a:spLocks/>
          </p:cNvSpPr>
          <p:nvPr/>
        </p:nvSpPr>
        <p:spPr bwMode="auto">
          <a:xfrm>
            <a:off x="523875" y="2872862"/>
            <a:ext cx="3876675" cy="37105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Algorithm.</a:t>
            </a:r>
          </a:p>
          <a:p>
            <a:pPr marL="0" indent="0">
              <a:buNone/>
            </a:pPr>
            <a:r>
              <a:rPr lang="en-US" sz="1800" kern="0" dirty="0"/>
              <a:t>1.</a:t>
            </a:r>
            <a:r>
              <a:rPr lang="en-US" sz="1800" kern="0" dirty="0">
                <a:solidFill>
                  <a:srgbClr val="FF0000"/>
                </a:solidFill>
              </a:rPr>
              <a:t>  magically pick an integer h ≤ k</a:t>
            </a:r>
            <a:r>
              <a:rPr lang="en-US" sz="1800" kern="0" dirty="0"/>
              <a:t>; </a:t>
            </a:r>
          </a:p>
          <a:p>
            <a:pPr>
              <a:buAutoNum type="arabicPeriod" startAt="2"/>
            </a:pPr>
            <a:r>
              <a:rPr lang="en-US" sz="1800" kern="0" dirty="0"/>
              <a:t>v</a:t>
            </a:r>
            <a:r>
              <a:rPr lang="en-US" sz="1800" kern="0" baseline="-25000" dirty="0"/>
              <a:t>0</a:t>
            </a:r>
            <a:r>
              <a:rPr lang="en-US" sz="1800" kern="0" dirty="0"/>
              <a:t> = s;</a:t>
            </a:r>
          </a:p>
          <a:p>
            <a:pPr>
              <a:buAutoNum type="arabicPeriod" startAt="2"/>
            </a:pPr>
            <a:r>
              <a:rPr lang="en-US" sz="1800" kern="0" dirty="0"/>
              <a:t>for (</a:t>
            </a:r>
            <a:r>
              <a:rPr lang="en-US" sz="1800" kern="0" dirty="0" err="1"/>
              <a:t>i</a:t>
            </a:r>
            <a:r>
              <a:rPr lang="en-US" sz="1800" kern="0" dirty="0"/>
              <a:t>=1; </a:t>
            </a:r>
            <a:r>
              <a:rPr lang="en-US" sz="1800" kern="0" dirty="0" err="1"/>
              <a:t>i</a:t>
            </a:r>
            <a:r>
              <a:rPr lang="en-US" sz="1800" kern="0" dirty="0"/>
              <a:t>++; </a:t>
            </a:r>
            <a:r>
              <a:rPr lang="en-US" sz="1800" kern="0" dirty="0" err="1"/>
              <a:t>i≤h</a:t>
            </a:r>
            <a:r>
              <a:rPr lang="en-US" sz="1800" kern="0" dirty="0"/>
              <a:t>) </a:t>
            </a:r>
          </a:p>
          <a:p>
            <a:pPr marL="0" indent="0">
              <a:buNone/>
            </a:pPr>
            <a:r>
              <a:rPr lang="en-US" sz="1800" kern="0" dirty="0"/>
              <a:t>         </a:t>
            </a:r>
            <a:r>
              <a:rPr lang="en-US" sz="1800" kern="0" dirty="0">
                <a:solidFill>
                  <a:srgbClr val="FF0000"/>
                </a:solidFill>
              </a:rPr>
              <a:t>magically pick a vertex v</a:t>
            </a:r>
            <a:r>
              <a:rPr lang="en-US" sz="1800" kern="0" baseline="-25000" dirty="0">
                <a:solidFill>
                  <a:srgbClr val="FF0000"/>
                </a:solidFill>
              </a:rPr>
              <a:t>i</a:t>
            </a:r>
            <a:r>
              <a:rPr lang="en-US" sz="1800" kern="0" dirty="0"/>
              <a:t>;</a:t>
            </a:r>
          </a:p>
          <a:p>
            <a:pPr marL="457200" indent="-457200">
              <a:buAutoNum type="arabicPeriod" startAt="4"/>
            </a:pPr>
            <a:r>
              <a:rPr lang="en-US" sz="1800" kern="0" dirty="0"/>
              <a:t>for (</a:t>
            </a:r>
            <a:r>
              <a:rPr lang="en-US" sz="1800" kern="0" dirty="0" err="1"/>
              <a:t>i</a:t>
            </a:r>
            <a:r>
              <a:rPr lang="en-US" sz="1800" kern="0" dirty="0"/>
              <a:t>=1; </a:t>
            </a:r>
            <a:r>
              <a:rPr lang="en-US" sz="1800" kern="0" dirty="0" err="1"/>
              <a:t>i</a:t>
            </a:r>
            <a:r>
              <a:rPr lang="en-US" sz="1800" kern="0" dirty="0"/>
              <a:t>++; </a:t>
            </a:r>
            <a:r>
              <a:rPr lang="en-US" sz="1800" kern="0" dirty="0" err="1"/>
              <a:t>i≤h</a:t>
            </a:r>
            <a:r>
              <a:rPr lang="en-US" sz="1800" kern="0" dirty="0"/>
              <a:t>) </a:t>
            </a:r>
          </a:p>
          <a:p>
            <a:pPr marL="0" indent="0">
              <a:buNone/>
            </a:pPr>
            <a:r>
              <a:rPr lang="en-US" sz="1800" kern="0" dirty="0"/>
              <a:t>         check [v</a:t>
            </a:r>
            <a:r>
              <a:rPr lang="en-US" sz="1800" kern="0" baseline="-25000" dirty="0"/>
              <a:t>i-1</a:t>
            </a:r>
            <a:r>
              <a:rPr lang="en-US" sz="1800" kern="0" dirty="0"/>
              <a:t>, v</a:t>
            </a:r>
            <a:r>
              <a:rPr lang="en-US" sz="1800" kern="0" baseline="-25000" dirty="0"/>
              <a:t>i</a:t>
            </a:r>
            <a:r>
              <a:rPr lang="en-US" sz="1800" kern="0" dirty="0"/>
              <a:t>] is an edge;</a:t>
            </a:r>
          </a:p>
          <a:p>
            <a:pPr marL="457200" indent="-457200">
              <a:buAutoNum type="arabicPeriod" startAt="5"/>
            </a:pPr>
            <a:r>
              <a:rPr lang="en-US" sz="1800" kern="0" dirty="0"/>
              <a:t>check </a:t>
            </a:r>
            <a:r>
              <a:rPr lang="en-US" sz="1800" kern="0" dirty="0" err="1"/>
              <a:t>v</a:t>
            </a:r>
            <a:r>
              <a:rPr lang="en-US" sz="1800" kern="0" baseline="-25000" dirty="0" err="1"/>
              <a:t>h</a:t>
            </a:r>
            <a:r>
              <a:rPr lang="en-US" sz="1800" kern="0" dirty="0"/>
              <a:t> = t;</a:t>
            </a:r>
          </a:p>
          <a:p>
            <a:pPr marL="457200" indent="-457200">
              <a:buAutoNum type="arabicPeriod" startAt="5"/>
            </a:pPr>
            <a:r>
              <a:rPr lang="en-US" sz="1800" kern="0" dirty="0"/>
              <a:t>if (any test in steps 4-5 fails) </a:t>
            </a:r>
          </a:p>
          <a:p>
            <a:pPr marL="0" indent="0">
              <a:buNone/>
            </a:pPr>
            <a:r>
              <a:rPr lang="en-US" sz="1800" kern="0" dirty="0"/>
              <a:t>          return (‘no’)</a:t>
            </a:r>
          </a:p>
          <a:p>
            <a:pPr marL="0" indent="0">
              <a:buNone/>
            </a:pPr>
            <a:r>
              <a:rPr lang="en-US" sz="1800" kern="0" dirty="0"/>
              <a:t>       else return (‘yes’)</a:t>
            </a:r>
          </a:p>
        </p:txBody>
      </p:sp>
      <p:sp>
        <p:nvSpPr>
          <p:cNvPr id="11" name="Content Placeholder 2">
            <a:extLst>
              <a:ext uri="{FF2B5EF4-FFF2-40B4-BE49-F238E27FC236}">
                <a16:creationId xmlns:a16="http://schemas.microsoft.com/office/drawing/2014/main" id="{D2A907DD-BCD6-41E2-AD05-D14CAE40053E}"/>
              </a:ext>
            </a:extLst>
          </p:cNvPr>
          <p:cNvSpPr txBox="1">
            <a:spLocks/>
          </p:cNvSpPr>
          <p:nvPr/>
        </p:nvSpPr>
        <p:spPr bwMode="auto">
          <a:xfrm>
            <a:off x="4876800" y="1005405"/>
            <a:ext cx="3886200" cy="556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800" kern="0" dirty="0">
                <a:solidFill>
                  <a:srgbClr val="FF0000"/>
                </a:solidFill>
              </a:rPr>
              <a:t>Example 2.</a:t>
            </a:r>
          </a:p>
        </p:txBody>
      </p:sp>
      <p:sp>
        <p:nvSpPr>
          <p:cNvPr id="12" name="Content Placeholder 2">
            <a:extLst>
              <a:ext uri="{FF2B5EF4-FFF2-40B4-BE49-F238E27FC236}">
                <a16:creationId xmlns:a16="http://schemas.microsoft.com/office/drawing/2014/main" id="{ABFF8BE6-6E56-432E-9D22-AF03755A0598}"/>
              </a:ext>
            </a:extLst>
          </p:cNvPr>
          <p:cNvSpPr txBox="1">
            <a:spLocks/>
          </p:cNvSpPr>
          <p:nvPr/>
        </p:nvSpPr>
        <p:spPr bwMode="auto">
          <a:xfrm>
            <a:off x="4876800" y="1547298"/>
            <a:ext cx="3886200" cy="1253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Problem Traveling-Salesman.</a:t>
            </a:r>
          </a:p>
          <a:p>
            <a:pPr marL="0" indent="0">
              <a:buFontTx/>
              <a:buNone/>
            </a:pPr>
            <a:r>
              <a:rPr lang="en-US" sz="1800" kern="0" dirty="0"/>
              <a:t>Given a weighted n-vertex graph G  and integer k, is there a traveling salesman tour of weight ≤ k?</a:t>
            </a:r>
          </a:p>
        </p:txBody>
      </p:sp>
      <p:sp>
        <p:nvSpPr>
          <p:cNvPr id="13" name="Content Placeholder 2">
            <a:extLst>
              <a:ext uri="{FF2B5EF4-FFF2-40B4-BE49-F238E27FC236}">
                <a16:creationId xmlns:a16="http://schemas.microsoft.com/office/drawing/2014/main" id="{851DD2F9-8749-4AC5-9FD9-F9CDA6EAA3B1}"/>
              </a:ext>
            </a:extLst>
          </p:cNvPr>
          <p:cNvSpPr txBox="1">
            <a:spLocks/>
          </p:cNvSpPr>
          <p:nvPr/>
        </p:nvSpPr>
        <p:spPr bwMode="auto">
          <a:xfrm>
            <a:off x="4876801" y="2859649"/>
            <a:ext cx="3676650" cy="38327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Algorithm.</a:t>
            </a:r>
          </a:p>
          <a:p>
            <a:pPr marL="0" indent="0">
              <a:buNone/>
            </a:pPr>
            <a:r>
              <a:rPr lang="en-US" sz="1800" kern="0" dirty="0"/>
              <a:t>1. for (</a:t>
            </a:r>
            <a:r>
              <a:rPr lang="en-US" sz="1800" kern="0" dirty="0" err="1"/>
              <a:t>i</a:t>
            </a:r>
            <a:r>
              <a:rPr lang="en-US" sz="1800" kern="0" dirty="0"/>
              <a:t>=1; </a:t>
            </a:r>
            <a:r>
              <a:rPr lang="en-US" sz="1800" kern="0" dirty="0" err="1"/>
              <a:t>i</a:t>
            </a:r>
            <a:r>
              <a:rPr lang="en-US" sz="1800" kern="0" dirty="0"/>
              <a:t>++; </a:t>
            </a:r>
            <a:r>
              <a:rPr lang="en-US" sz="1800" kern="0" dirty="0" err="1"/>
              <a:t>i≤n</a:t>
            </a:r>
            <a:r>
              <a:rPr lang="en-US" sz="1800" kern="0" dirty="0"/>
              <a:t>) 	       </a:t>
            </a:r>
          </a:p>
          <a:p>
            <a:pPr marL="0" indent="0">
              <a:buNone/>
            </a:pPr>
            <a:r>
              <a:rPr lang="en-US" sz="1800" kern="0" dirty="0">
                <a:solidFill>
                  <a:srgbClr val="FF0000"/>
                </a:solidFill>
              </a:rPr>
              <a:t>      magically pick a vertex v</a:t>
            </a:r>
            <a:r>
              <a:rPr lang="en-US" sz="1800" kern="0" baseline="-25000" dirty="0">
                <a:solidFill>
                  <a:srgbClr val="FF0000"/>
                </a:solidFill>
              </a:rPr>
              <a:t>i</a:t>
            </a:r>
            <a:r>
              <a:rPr lang="en-US" sz="1800" kern="0" dirty="0"/>
              <a:t>;</a:t>
            </a:r>
          </a:p>
          <a:p>
            <a:pPr marL="0" indent="0">
              <a:buNone/>
            </a:pPr>
            <a:r>
              <a:rPr lang="en-US" sz="1800" kern="0" dirty="0"/>
              <a:t>2. check that all vertices picked in </a:t>
            </a:r>
          </a:p>
          <a:p>
            <a:pPr marL="0" indent="0">
              <a:buNone/>
            </a:pPr>
            <a:r>
              <a:rPr lang="en-US" sz="1800" kern="0" dirty="0"/>
              <a:t>    step 1 are different;</a:t>
            </a:r>
          </a:p>
          <a:p>
            <a:pPr marL="0" indent="0">
              <a:buNone/>
            </a:pPr>
            <a:r>
              <a:rPr lang="en-US" sz="1800" kern="0" dirty="0"/>
              <a:t>3. for (</a:t>
            </a:r>
            <a:r>
              <a:rPr lang="en-US" sz="1800" kern="0" dirty="0" err="1"/>
              <a:t>i</a:t>
            </a:r>
            <a:r>
              <a:rPr lang="en-US" sz="1800" kern="0" dirty="0"/>
              <a:t>=1; </a:t>
            </a:r>
            <a:r>
              <a:rPr lang="en-US" sz="1800" kern="0" dirty="0" err="1"/>
              <a:t>i</a:t>
            </a:r>
            <a:r>
              <a:rPr lang="en-US" sz="1800" kern="0" dirty="0"/>
              <a:t>++; i≤n-1) </a:t>
            </a:r>
          </a:p>
          <a:p>
            <a:pPr marL="0" indent="0">
              <a:buNone/>
            </a:pPr>
            <a:r>
              <a:rPr lang="en-US" sz="1800" kern="0" dirty="0"/>
              <a:t>         check [v</a:t>
            </a:r>
            <a:r>
              <a:rPr lang="en-US" sz="1800" kern="0" baseline="-25000" dirty="0"/>
              <a:t>i</a:t>
            </a:r>
            <a:r>
              <a:rPr lang="en-US" sz="1800" kern="0" dirty="0"/>
              <a:t>, v</a:t>
            </a:r>
            <a:r>
              <a:rPr lang="en-US" sz="1800" kern="0" baseline="-25000" dirty="0"/>
              <a:t>i+1</a:t>
            </a:r>
            <a:r>
              <a:rPr lang="en-US" sz="1800" kern="0" dirty="0"/>
              <a:t>] is an edge;</a:t>
            </a:r>
          </a:p>
          <a:p>
            <a:pPr>
              <a:buAutoNum type="arabicPeriod" startAt="4"/>
            </a:pPr>
            <a:r>
              <a:rPr lang="en-US" sz="1800" kern="0" dirty="0"/>
              <a:t>check (</a:t>
            </a:r>
            <a:r>
              <a:rPr lang="el-GR" sz="2400" kern="0" dirty="0"/>
              <a:t>Σ</a:t>
            </a:r>
            <a:r>
              <a:rPr lang="en-US" sz="1800" kern="0" dirty="0"/>
              <a:t> weight[v</a:t>
            </a:r>
            <a:r>
              <a:rPr lang="en-US" sz="1800" kern="0" baseline="-25000" dirty="0"/>
              <a:t>i</a:t>
            </a:r>
            <a:r>
              <a:rPr lang="en-US" sz="1800" kern="0" dirty="0"/>
              <a:t>, v</a:t>
            </a:r>
            <a:r>
              <a:rPr lang="en-US" sz="1800" kern="0" baseline="-25000" dirty="0"/>
              <a:t>i+1</a:t>
            </a:r>
            <a:r>
              <a:rPr lang="en-US" sz="1800" kern="0" dirty="0"/>
              <a:t>] ≤ k); </a:t>
            </a:r>
          </a:p>
          <a:p>
            <a:pPr>
              <a:buAutoNum type="arabicPeriod" startAt="4"/>
            </a:pPr>
            <a:r>
              <a:rPr lang="en-US" sz="1800" kern="0" dirty="0"/>
              <a:t>if (any test in steps 2-4 fails) </a:t>
            </a:r>
          </a:p>
          <a:p>
            <a:pPr marL="0" indent="0">
              <a:buNone/>
            </a:pPr>
            <a:r>
              <a:rPr lang="en-US" sz="1800" kern="0" dirty="0"/>
              <a:t>       return (‘no’)</a:t>
            </a:r>
          </a:p>
          <a:p>
            <a:pPr marL="0" indent="0">
              <a:buNone/>
            </a:pPr>
            <a:r>
              <a:rPr lang="en-US" sz="1800" kern="0" dirty="0"/>
              <a:t>       else return (‘yes’)</a:t>
            </a:r>
          </a:p>
        </p:txBody>
      </p:sp>
    </p:spTree>
    <p:extLst>
      <p:ext uri="{BB962C8B-B14F-4D97-AF65-F5344CB8AC3E}">
        <p14:creationId xmlns:p14="http://schemas.microsoft.com/office/powerpoint/2010/main" val="421872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4</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Tree>
    <p:extLst>
      <p:ext uri="{BB962C8B-B14F-4D97-AF65-F5344CB8AC3E}">
        <p14:creationId xmlns:p14="http://schemas.microsoft.com/office/powerpoint/2010/main" val="3690047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5</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857250" y="1547299"/>
            <a:ext cx="7419975" cy="6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When we magically pick a vertex v</a:t>
            </a:r>
            <a:r>
              <a:rPr lang="en-US" sz="1800" kern="0" baseline="-25000" dirty="0"/>
              <a:t>i</a:t>
            </a:r>
            <a:r>
              <a:rPr lang="en-US" sz="1800" kern="0" dirty="0"/>
              <a:t> in a graph G with vertices v</a:t>
            </a:r>
            <a:r>
              <a:rPr lang="en-US" sz="1800" kern="0" baseline="-25000" dirty="0"/>
              <a:t>1</a:t>
            </a:r>
            <a:r>
              <a:rPr lang="en-US" sz="1800" kern="0" dirty="0"/>
              <a:t>, …, </a:t>
            </a:r>
            <a:r>
              <a:rPr lang="en-US" sz="1800" kern="0" dirty="0" err="1"/>
              <a:t>v</a:t>
            </a:r>
            <a:r>
              <a:rPr lang="en-US" sz="1800" kern="0" baseline="-25000" dirty="0" err="1"/>
              <a:t>n</a:t>
            </a:r>
            <a:r>
              <a:rPr lang="en-US" sz="1800" kern="0" dirty="0"/>
              <a:t>: we allow the algorithm to execute a step of the following format:</a:t>
            </a:r>
          </a:p>
          <a:p>
            <a:pPr marL="0" indent="0">
              <a:buFontTx/>
              <a:buNone/>
            </a:pPr>
            <a:r>
              <a:rPr lang="en-US" sz="1800" kern="0" dirty="0">
                <a:solidFill>
                  <a:srgbClr val="00B050"/>
                </a:solidFill>
              </a:rPr>
              <a:t>       </a:t>
            </a:r>
          </a:p>
        </p:txBody>
      </p:sp>
    </p:spTree>
    <p:extLst>
      <p:ext uri="{BB962C8B-B14F-4D97-AF65-F5344CB8AC3E}">
        <p14:creationId xmlns:p14="http://schemas.microsoft.com/office/powerpoint/2010/main" val="1524059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6</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857250" y="1547299"/>
            <a:ext cx="7419975" cy="6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When we magically pick a vertex v</a:t>
            </a:r>
            <a:r>
              <a:rPr lang="en-US" sz="1800" kern="0" baseline="-25000" dirty="0"/>
              <a:t>i</a:t>
            </a:r>
            <a:r>
              <a:rPr lang="en-US" sz="1800" kern="0" dirty="0"/>
              <a:t> in a graph G with vertices v</a:t>
            </a:r>
            <a:r>
              <a:rPr lang="en-US" sz="1800" kern="0" baseline="-25000" dirty="0"/>
              <a:t>1</a:t>
            </a:r>
            <a:r>
              <a:rPr lang="en-US" sz="1800" kern="0" dirty="0"/>
              <a:t>, …, </a:t>
            </a:r>
            <a:r>
              <a:rPr lang="en-US" sz="1800" kern="0" dirty="0" err="1"/>
              <a:t>v</a:t>
            </a:r>
            <a:r>
              <a:rPr lang="en-US" sz="1800" kern="0" baseline="-25000" dirty="0" err="1"/>
              <a:t>n</a:t>
            </a:r>
            <a:r>
              <a:rPr lang="en-US" sz="1800" kern="0" dirty="0"/>
              <a:t>: we allow the algorithm to execute a step of the following format:</a:t>
            </a:r>
          </a:p>
          <a:p>
            <a:pPr marL="0" indent="0">
              <a:buFontTx/>
              <a:buNone/>
            </a:pPr>
            <a:r>
              <a:rPr lang="en-US" sz="1800" kern="0" dirty="0">
                <a:solidFill>
                  <a:srgbClr val="00B050"/>
                </a:solidFill>
              </a:rPr>
              <a:t>       </a:t>
            </a:r>
          </a:p>
        </p:txBody>
      </p:sp>
      <p:sp>
        <p:nvSpPr>
          <p:cNvPr id="7" name="Content Placeholder 2">
            <a:extLst>
              <a:ext uri="{FF2B5EF4-FFF2-40B4-BE49-F238E27FC236}">
                <a16:creationId xmlns:a16="http://schemas.microsoft.com/office/drawing/2014/main" id="{A80B2B1E-CB26-4D50-A177-F9A8F6E180C0}"/>
              </a:ext>
            </a:extLst>
          </p:cNvPr>
          <p:cNvSpPr txBox="1">
            <a:spLocks/>
          </p:cNvSpPr>
          <p:nvPr/>
        </p:nvSpPr>
        <p:spPr bwMode="auto">
          <a:xfrm>
            <a:off x="885826" y="2445803"/>
            <a:ext cx="2571749" cy="231032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Pick the correct option among the following: </a:t>
            </a:r>
          </a:p>
          <a:p>
            <a:pPr marL="0" indent="0">
              <a:buFontTx/>
              <a:buNone/>
            </a:pPr>
            <a:r>
              <a:rPr lang="en-US" sz="1800" kern="0" dirty="0">
                <a:solidFill>
                  <a:srgbClr val="00B050"/>
                </a:solidFill>
              </a:rPr>
              <a:t>   1. pick v</a:t>
            </a:r>
            <a:r>
              <a:rPr lang="en-US" sz="1800" kern="0" baseline="-25000" dirty="0">
                <a:solidFill>
                  <a:srgbClr val="00B050"/>
                </a:solidFill>
              </a:rPr>
              <a:t>1</a:t>
            </a:r>
            <a:r>
              <a:rPr lang="en-US" sz="1800" kern="0" dirty="0">
                <a:solidFill>
                  <a:srgbClr val="00B050"/>
                </a:solidFill>
              </a:rPr>
              <a:t>;</a:t>
            </a:r>
          </a:p>
          <a:p>
            <a:pPr marL="0" indent="0">
              <a:buFontTx/>
              <a:buNone/>
            </a:pPr>
            <a:r>
              <a:rPr lang="en-US" sz="1800" kern="0" dirty="0">
                <a:solidFill>
                  <a:srgbClr val="00B050"/>
                </a:solidFill>
              </a:rPr>
              <a:t>   2. pick v</a:t>
            </a:r>
            <a:r>
              <a:rPr lang="en-US" sz="1800" kern="0" baseline="-25000" dirty="0">
                <a:solidFill>
                  <a:srgbClr val="00B050"/>
                </a:solidFill>
              </a:rPr>
              <a:t>2</a:t>
            </a:r>
            <a:r>
              <a:rPr lang="en-US" sz="1800" kern="0" dirty="0">
                <a:solidFill>
                  <a:srgbClr val="00B050"/>
                </a:solidFill>
              </a:rPr>
              <a:t>;</a:t>
            </a:r>
          </a:p>
          <a:p>
            <a:pPr marL="0" indent="0">
              <a:buFontTx/>
              <a:buNone/>
            </a:pPr>
            <a:r>
              <a:rPr lang="en-US" sz="1800" kern="0" dirty="0">
                <a:solidFill>
                  <a:srgbClr val="00B050"/>
                </a:solidFill>
              </a:rPr>
              <a:t>       …….</a:t>
            </a:r>
          </a:p>
          <a:p>
            <a:pPr marL="0" indent="0">
              <a:buFontTx/>
              <a:buNone/>
            </a:pPr>
            <a:r>
              <a:rPr lang="en-US" sz="1800" kern="0" dirty="0">
                <a:solidFill>
                  <a:srgbClr val="00B050"/>
                </a:solidFill>
              </a:rPr>
              <a:t>   n. pick </a:t>
            </a:r>
            <a:r>
              <a:rPr lang="en-US" sz="1800" kern="0" dirty="0" err="1">
                <a:solidFill>
                  <a:srgbClr val="00B050"/>
                </a:solidFill>
              </a:rPr>
              <a:t>v</a:t>
            </a:r>
            <a:r>
              <a:rPr lang="en-US" sz="1800" kern="0" baseline="-25000" dirty="0" err="1">
                <a:solidFill>
                  <a:srgbClr val="00B050"/>
                </a:solidFill>
              </a:rPr>
              <a:t>n</a:t>
            </a:r>
            <a:r>
              <a:rPr lang="en-US" sz="1800" kern="0" dirty="0">
                <a:solidFill>
                  <a:srgbClr val="00B050"/>
                </a:solidFill>
              </a:rPr>
              <a:t> </a:t>
            </a:r>
          </a:p>
        </p:txBody>
      </p:sp>
    </p:spTree>
    <p:extLst>
      <p:ext uri="{BB962C8B-B14F-4D97-AF65-F5344CB8AC3E}">
        <p14:creationId xmlns:p14="http://schemas.microsoft.com/office/powerpoint/2010/main" val="2680299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7</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857250" y="1547299"/>
            <a:ext cx="7419975" cy="6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When we magically pick a vertex v</a:t>
            </a:r>
            <a:r>
              <a:rPr lang="en-US" sz="1800" kern="0" baseline="-25000" dirty="0"/>
              <a:t>i</a:t>
            </a:r>
            <a:r>
              <a:rPr lang="en-US" sz="1800" kern="0" dirty="0"/>
              <a:t> in a graph G with vertices v</a:t>
            </a:r>
            <a:r>
              <a:rPr lang="en-US" sz="1800" kern="0" baseline="-25000" dirty="0"/>
              <a:t>1</a:t>
            </a:r>
            <a:r>
              <a:rPr lang="en-US" sz="1800" kern="0" dirty="0"/>
              <a:t>, …, </a:t>
            </a:r>
            <a:r>
              <a:rPr lang="en-US" sz="1800" kern="0" dirty="0" err="1"/>
              <a:t>v</a:t>
            </a:r>
            <a:r>
              <a:rPr lang="en-US" sz="1800" kern="0" baseline="-25000" dirty="0" err="1"/>
              <a:t>n</a:t>
            </a:r>
            <a:r>
              <a:rPr lang="en-US" sz="1800" kern="0" dirty="0"/>
              <a:t>: we allow the algorithm to execute a step of the following format:</a:t>
            </a:r>
          </a:p>
          <a:p>
            <a:pPr marL="0" indent="0">
              <a:buFontTx/>
              <a:buNone/>
            </a:pPr>
            <a:r>
              <a:rPr lang="en-US" sz="1800" kern="0" dirty="0">
                <a:solidFill>
                  <a:srgbClr val="00B050"/>
                </a:solidFill>
              </a:rPr>
              <a:t>       </a:t>
            </a:r>
          </a:p>
        </p:txBody>
      </p:sp>
      <p:sp>
        <p:nvSpPr>
          <p:cNvPr id="7" name="Content Placeholder 2">
            <a:extLst>
              <a:ext uri="{FF2B5EF4-FFF2-40B4-BE49-F238E27FC236}">
                <a16:creationId xmlns:a16="http://schemas.microsoft.com/office/drawing/2014/main" id="{A80B2B1E-CB26-4D50-A177-F9A8F6E180C0}"/>
              </a:ext>
            </a:extLst>
          </p:cNvPr>
          <p:cNvSpPr txBox="1">
            <a:spLocks/>
          </p:cNvSpPr>
          <p:nvPr/>
        </p:nvSpPr>
        <p:spPr bwMode="auto">
          <a:xfrm>
            <a:off x="885826" y="2445803"/>
            <a:ext cx="2571749" cy="231032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Pick the correct option among the following: </a:t>
            </a:r>
          </a:p>
          <a:p>
            <a:pPr marL="0" indent="0">
              <a:buFontTx/>
              <a:buNone/>
            </a:pPr>
            <a:r>
              <a:rPr lang="en-US" sz="1800" kern="0" dirty="0">
                <a:solidFill>
                  <a:srgbClr val="00B050"/>
                </a:solidFill>
              </a:rPr>
              <a:t>   1. pick v</a:t>
            </a:r>
            <a:r>
              <a:rPr lang="en-US" sz="1800" kern="0" baseline="-25000" dirty="0">
                <a:solidFill>
                  <a:srgbClr val="00B050"/>
                </a:solidFill>
              </a:rPr>
              <a:t>1</a:t>
            </a:r>
            <a:r>
              <a:rPr lang="en-US" sz="1800" kern="0" dirty="0">
                <a:solidFill>
                  <a:srgbClr val="00B050"/>
                </a:solidFill>
              </a:rPr>
              <a:t>;</a:t>
            </a:r>
          </a:p>
          <a:p>
            <a:pPr marL="0" indent="0">
              <a:buFontTx/>
              <a:buNone/>
            </a:pPr>
            <a:r>
              <a:rPr lang="en-US" sz="1800" kern="0" dirty="0">
                <a:solidFill>
                  <a:srgbClr val="00B050"/>
                </a:solidFill>
              </a:rPr>
              <a:t>   2. pick v</a:t>
            </a:r>
            <a:r>
              <a:rPr lang="en-US" sz="1800" kern="0" baseline="-25000" dirty="0">
                <a:solidFill>
                  <a:srgbClr val="00B050"/>
                </a:solidFill>
              </a:rPr>
              <a:t>2</a:t>
            </a:r>
            <a:r>
              <a:rPr lang="en-US" sz="1800" kern="0" dirty="0">
                <a:solidFill>
                  <a:srgbClr val="00B050"/>
                </a:solidFill>
              </a:rPr>
              <a:t>;</a:t>
            </a:r>
          </a:p>
          <a:p>
            <a:pPr marL="0" indent="0">
              <a:buFontTx/>
              <a:buNone/>
            </a:pPr>
            <a:r>
              <a:rPr lang="en-US" sz="1800" kern="0" dirty="0">
                <a:solidFill>
                  <a:srgbClr val="00B050"/>
                </a:solidFill>
              </a:rPr>
              <a:t>       …….</a:t>
            </a:r>
          </a:p>
          <a:p>
            <a:pPr marL="0" indent="0">
              <a:buFontTx/>
              <a:buNone/>
            </a:pPr>
            <a:r>
              <a:rPr lang="en-US" sz="1800" kern="0" dirty="0">
                <a:solidFill>
                  <a:srgbClr val="00B050"/>
                </a:solidFill>
              </a:rPr>
              <a:t>   n. pick </a:t>
            </a:r>
            <a:r>
              <a:rPr lang="en-US" sz="1800" kern="0" dirty="0" err="1">
                <a:solidFill>
                  <a:srgbClr val="00B050"/>
                </a:solidFill>
              </a:rPr>
              <a:t>v</a:t>
            </a:r>
            <a:r>
              <a:rPr lang="en-US" sz="1800" kern="0" baseline="-25000" dirty="0" err="1">
                <a:solidFill>
                  <a:srgbClr val="00B050"/>
                </a:solidFill>
              </a:rPr>
              <a:t>n</a:t>
            </a:r>
            <a:r>
              <a:rPr lang="en-US" sz="1800" kern="0" dirty="0">
                <a:solidFill>
                  <a:srgbClr val="00B050"/>
                </a:solidFill>
              </a:rPr>
              <a:t> </a:t>
            </a:r>
          </a:p>
        </p:txBody>
      </p:sp>
      <p:grpSp>
        <p:nvGrpSpPr>
          <p:cNvPr id="38" name="Group 37">
            <a:extLst>
              <a:ext uri="{FF2B5EF4-FFF2-40B4-BE49-F238E27FC236}">
                <a16:creationId xmlns:a16="http://schemas.microsoft.com/office/drawing/2014/main" id="{8D1543F8-C339-4BFB-8D74-3FC758F20065}"/>
              </a:ext>
            </a:extLst>
          </p:cNvPr>
          <p:cNvGrpSpPr/>
          <p:nvPr/>
        </p:nvGrpSpPr>
        <p:grpSpPr>
          <a:xfrm>
            <a:off x="3612361" y="2445803"/>
            <a:ext cx="2505074" cy="2391695"/>
            <a:chOff x="3612361" y="2445803"/>
            <a:chExt cx="2505074" cy="2391695"/>
          </a:xfrm>
        </p:grpSpPr>
        <p:sp>
          <p:nvSpPr>
            <p:cNvPr id="8" name="Content Placeholder 2">
              <a:extLst>
                <a:ext uri="{FF2B5EF4-FFF2-40B4-BE49-F238E27FC236}">
                  <a16:creationId xmlns:a16="http://schemas.microsoft.com/office/drawing/2014/main" id="{B8C20F28-BB81-42BF-89C0-1C84A26CF1DC}"/>
                </a:ext>
              </a:extLst>
            </p:cNvPr>
            <p:cNvSpPr txBox="1">
              <a:spLocks/>
            </p:cNvSpPr>
            <p:nvPr/>
          </p:nvSpPr>
          <p:spPr bwMode="auto">
            <a:xfrm>
              <a:off x="361236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Thus, in the execution flow of a deterministic algorithm:</a:t>
              </a:r>
            </a:p>
            <a:p>
              <a:pPr marL="0" indent="0">
                <a:buFontTx/>
                <a:buNone/>
              </a:pPr>
              <a:r>
                <a:rPr lang="en-US" sz="1800" kern="0" dirty="0"/>
                <a:t>   </a:t>
              </a:r>
            </a:p>
          </p:txBody>
        </p:sp>
        <p:cxnSp>
          <p:nvCxnSpPr>
            <p:cNvPr id="11" name="Straight Arrow Connector 10">
              <a:extLst>
                <a:ext uri="{FF2B5EF4-FFF2-40B4-BE49-F238E27FC236}">
                  <a16:creationId xmlns:a16="http://schemas.microsoft.com/office/drawing/2014/main" id="{99099C89-265C-49BA-8FB3-F48033A7BAFA}"/>
                </a:ext>
              </a:extLst>
            </p:cNvPr>
            <p:cNvCxnSpPr/>
            <p:nvPr/>
          </p:nvCxnSpPr>
          <p:spPr>
            <a:xfrm>
              <a:off x="4855619" y="3441679"/>
              <a:ext cx="0" cy="131445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935AB23-EC4B-4C0B-8238-3FC82CD6E76E}"/>
                </a:ext>
              </a:extLst>
            </p:cNvPr>
            <p:cNvSpPr txBox="1"/>
            <p:nvPr/>
          </p:nvSpPr>
          <p:spPr>
            <a:xfrm>
              <a:off x="4258835" y="3960297"/>
              <a:ext cx="596784" cy="276999"/>
            </a:xfrm>
            <a:prstGeom prst="rect">
              <a:avLst/>
            </a:prstGeom>
            <a:noFill/>
          </p:spPr>
          <p:txBody>
            <a:bodyPr wrap="none" rtlCol="0">
              <a:spAutoFit/>
            </a:bodyPr>
            <a:lstStyle/>
            <a:p>
              <a:r>
                <a:rPr lang="en-US" sz="1200" dirty="0"/>
                <a:t>pick v</a:t>
              </a:r>
              <a:r>
                <a:rPr lang="en-US" sz="1200" baseline="-25000" dirty="0"/>
                <a:t>i</a:t>
              </a:r>
            </a:p>
          </p:txBody>
        </p:sp>
        <p:sp>
          <p:nvSpPr>
            <p:cNvPr id="14" name="Oval 13">
              <a:extLst>
                <a:ext uri="{FF2B5EF4-FFF2-40B4-BE49-F238E27FC236}">
                  <a16:creationId xmlns:a16="http://schemas.microsoft.com/office/drawing/2014/main" id="{0CAB9B84-AB19-41F1-A64E-83E2BBEE9268}"/>
                </a:ext>
              </a:extLst>
            </p:cNvPr>
            <p:cNvSpPr/>
            <p:nvPr/>
          </p:nvSpPr>
          <p:spPr>
            <a:xfrm>
              <a:off x="4795838" y="340042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188A96A-5937-43F3-B967-2016AE193173}"/>
                </a:ext>
              </a:extLst>
            </p:cNvPr>
            <p:cNvSpPr/>
            <p:nvPr/>
          </p:nvSpPr>
          <p:spPr>
            <a:xfrm>
              <a:off x="4795592" y="4731909"/>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51252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8</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857250" y="1547299"/>
            <a:ext cx="7419975" cy="6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When we magically pick a vertex v</a:t>
            </a:r>
            <a:r>
              <a:rPr lang="en-US" sz="1800" kern="0" baseline="-25000" dirty="0"/>
              <a:t>i</a:t>
            </a:r>
            <a:r>
              <a:rPr lang="en-US" sz="1800" kern="0" dirty="0"/>
              <a:t> in a graph G with vertices v</a:t>
            </a:r>
            <a:r>
              <a:rPr lang="en-US" sz="1800" kern="0" baseline="-25000" dirty="0"/>
              <a:t>1</a:t>
            </a:r>
            <a:r>
              <a:rPr lang="en-US" sz="1800" kern="0" dirty="0"/>
              <a:t>, …, </a:t>
            </a:r>
            <a:r>
              <a:rPr lang="en-US" sz="1800" kern="0" dirty="0" err="1"/>
              <a:t>v</a:t>
            </a:r>
            <a:r>
              <a:rPr lang="en-US" sz="1800" kern="0" baseline="-25000" dirty="0" err="1"/>
              <a:t>n</a:t>
            </a:r>
            <a:r>
              <a:rPr lang="en-US" sz="1800" kern="0" dirty="0"/>
              <a:t>: we allow the algorithm to execute a step of the following format:</a:t>
            </a:r>
          </a:p>
          <a:p>
            <a:pPr marL="0" indent="0">
              <a:buFontTx/>
              <a:buNone/>
            </a:pPr>
            <a:r>
              <a:rPr lang="en-US" sz="1800" kern="0" dirty="0">
                <a:solidFill>
                  <a:srgbClr val="00B050"/>
                </a:solidFill>
              </a:rPr>
              <a:t>       </a:t>
            </a:r>
          </a:p>
        </p:txBody>
      </p:sp>
      <p:sp>
        <p:nvSpPr>
          <p:cNvPr id="7" name="Content Placeholder 2">
            <a:extLst>
              <a:ext uri="{FF2B5EF4-FFF2-40B4-BE49-F238E27FC236}">
                <a16:creationId xmlns:a16="http://schemas.microsoft.com/office/drawing/2014/main" id="{A80B2B1E-CB26-4D50-A177-F9A8F6E180C0}"/>
              </a:ext>
            </a:extLst>
          </p:cNvPr>
          <p:cNvSpPr txBox="1">
            <a:spLocks/>
          </p:cNvSpPr>
          <p:nvPr/>
        </p:nvSpPr>
        <p:spPr bwMode="auto">
          <a:xfrm>
            <a:off x="885826" y="2445803"/>
            <a:ext cx="2571749" cy="231032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Pick the correct option among the following: </a:t>
            </a:r>
          </a:p>
          <a:p>
            <a:pPr marL="0" indent="0">
              <a:buFontTx/>
              <a:buNone/>
            </a:pPr>
            <a:r>
              <a:rPr lang="en-US" sz="1800" kern="0" dirty="0">
                <a:solidFill>
                  <a:srgbClr val="00B050"/>
                </a:solidFill>
              </a:rPr>
              <a:t>   1. pick v</a:t>
            </a:r>
            <a:r>
              <a:rPr lang="en-US" sz="1800" kern="0" baseline="-25000" dirty="0">
                <a:solidFill>
                  <a:srgbClr val="00B050"/>
                </a:solidFill>
              </a:rPr>
              <a:t>1</a:t>
            </a:r>
            <a:r>
              <a:rPr lang="en-US" sz="1800" kern="0" dirty="0">
                <a:solidFill>
                  <a:srgbClr val="00B050"/>
                </a:solidFill>
              </a:rPr>
              <a:t>;</a:t>
            </a:r>
          </a:p>
          <a:p>
            <a:pPr marL="0" indent="0">
              <a:buFontTx/>
              <a:buNone/>
            </a:pPr>
            <a:r>
              <a:rPr lang="en-US" sz="1800" kern="0" dirty="0">
                <a:solidFill>
                  <a:srgbClr val="00B050"/>
                </a:solidFill>
              </a:rPr>
              <a:t>   2. pick v</a:t>
            </a:r>
            <a:r>
              <a:rPr lang="en-US" sz="1800" kern="0" baseline="-25000" dirty="0">
                <a:solidFill>
                  <a:srgbClr val="00B050"/>
                </a:solidFill>
              </a:rPr>
              <a:t>2</a:t>
            </a:r>
            <a:r>
              <a:rPr lang="en-US" sz="1800" kern="0" dirty="0">
                <a:solidFill>
                  <a:srgbClr val="00B050"/>
                </a:solidFill>
              </a:rPr>
              <a:t>;</a:t>
            </a:r>
          </a:p>
          <a:p>
            <a:pPr marL="0" indent="0">
              <a:buFontTx/>
              <a:buNone/>
            </a:pPr>
            <a:r>
              <a:rPr lang="en-US" sz="1800" kern="0" dirty="0">
                <a:solidFill>
                  <a:srgbClr val="00B050"/>
                </a:solidFill>
              </a:rPr>
              <a:t>       …….</a:t>
            </a:r>
          </a:p>
          <a:p>
            <a:pPr marL="0" indent="0">
              <a:buFontTx/>
              <a:buNone/>
            </a:pPr>
            <a:r>
              <a:rPr lang="en-US" sz="1800" kern="0" dirty="0">
                <a:solidFill>
                  <a:srgbClr val="00B050"/>
                </a:solidFill>
              </a:rPr>
              <a:t>   n. pick </a:t>
            </a:r>
            <a:r>
              <a:rPr lang="en-US" sz="1800" kern="0" dirty="0" err="1">
                <a:solidFill>
                  <a:srgbClr val="00B050"/>
                </a:solidFill>
              </a:rPr>
              <a:t>v</a:t>
            </a:r>
            <a:r>
              <a:rPr lang="en-US" sz="1800" kern="0" baseline="-25000" dirty="0" err="1">
                <a:solidFill>
                  <a:srgbClr val="00B050"/>
                </a:solidFill>
              </a:rPr>
              <a:t>n</a:t>
            </a:r>
            <a:r>
              <a:rPr lang="en-US" sz="1800" kern="0" dirty="0">
                <a:solidFill>
                  <a:srgbClr val="00B050"/>
                </a:solidFill>
              </a:rPr>
              <a:t> </a:t>
            </a:r>
          </a:p>
        </p:txBody>
      </p:sp>
      <p:grpSp>
        <p:nvGrpSpPr>
          <p:cNvPr id="38" name="Group 37">
            <a:extLst>
              <a:ext uri="{FF2B5EF4-FFF2-40B4-BE49-F238E27FC236}">
                <a16:creationId xmlns:a16="http://schemas.microsoft.com/office/drawing/2014/main" id="{8D1543F8-C339-4BFB-8D74-3FC758F20065}"/>
              </a:ext>
            </a:extLst>
          </p:cNvPr>
          <p:cNvGrpSpPr/>
          <p:nvPr/>
        </p:nvGrpSpPr>
        <p:grpSpPr>
          <a:xfrm>
            <a:off x="3612361" y="2445803"/>
            <a:ext cx="2505074" cy="2391695"/>
            <a:chOff x="3612361" y="2445803"/>
            <a:chExt cx="2505074" cy="2391695"/>
          </a:xfrm>
        </p:grpSpPr>
        <p:sp>
          <p:nvSpPr>
            <p:cNvPr id="8" name="Content Placeholder 2">
              <a:extLst>
                <a:ext uri="{FF2B5EF4-FFF2-40B4-BE49-F238E27FC236}">
                  <a16:creationId xmlns:a16="http://schemas.microsoft.com/office/drawing/2014/main" id="{B8C20F28-BB81-42BF-89C0-1C84A26CF1DC}"/>
                </a:ext>
              </a:extLst>
            </p:cNvPr>
            <p:cNvSpPr txBox="1">
              <a:spLocks/>
            </p:cNvSpPr>
            <p:nvPr/>
          </p:nvSpPr>
          <p:spPr bwMode="auto">
            <a:xfrm>
              <a:off x="361236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Thus, in the execution flow of a deterministic algorithm:</a:t>
              </a:r>
            </a:p>
            <a:p>
              <a:pPr marL="0" indent="0">
                <a:buFontTx/>
                <a:buNone/>
              </a:pPr>
              <a:r>
                <a:rPr lang="en-US" sz="1800" kern="0" dirty="0"/>
                <a:t>   </a:t>
              </a:r>
            </a:p>
          </p:txBody>
        </p:sp>
        <p:cxnSp>
          <p:nvCxnSpPr>
            <p:cNvPr id="11" name="Straight Arrow Connector 10">
              <a:extLst>
                <a:ext uri="{FF2B5EF4-FFF2-40B4-BE49-F238E27FC236}">
                  <a16:creationId xmlns:a16="http://schemas.microsoft.com/office/drawing/2014/main" id="{99099C89-265C-49BA-8FB3-F48033A7BAFA}"/>
                </a:ext>
              </a:extLst>
            </p:cNvPr>
            <p:cNvCxnSpPr/>
            <p:nvPr/>
          </p:nvCxnSpPr>
          <p:spPr>
            <a:xfrm>
              <a:off x="4855619" y="3441679"/>
              <a:ext cx="0" cy="131445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935AB23-EC4B-4C0B-8238-3FC82CD6E76E}"/>
                </a:ext>
              </a:extLst>
            </p:cNvPr>
            <p:cNvSpPr txBox="1"/>
            <p:nvPr/>
          </p:nvSpPr>
          <p:spPr>
            <a:xfrm>
              <a:off x="4258835" y="3960297"/>
              <a:ext cx="596784" cy="276999"/>
            </a:xfrm>
            <a:prstGeom prst="rect">
              <a:avLst/>
            </a:prstGeom>
            <a:noFill/>
          </p:spPr>
          <p:txBody>
            <a:bodyPr wrap="none" rtlCol="0">
              <a:spAutoFit/>
            </a:bodyPr>
            <a:lstStyle/>
            <a:p>
              <a:r>
                <a:rPr lang="en-US" sz="1200" dirty="0"/>
                <a:t>pick v</a:t>
              </a:r>
              <a:r>
                <a:rPr lang="en-US" sz="1200" baseline="-25000" dirty="0"/>
                <a:t>i</a:t>
              </a:r>
            </a:p>
          </p:txBody>
        </p:sp>
        <p:sp>
          <p:nvSpPr>
            <p:cNvPr id="14" name="Oval 13">
              <a:extLst>
                <a:ext uri="{FF2B5EF4-FFF2-40B4-BE49-F238E27FC236}">
                  <a16:creationId xmlns:a16="http://schemas.microsoft.com/office/drawing/2014/main" id="{0CAB9B84-AB19-41F1-A64E-83E2BBEE9268}"/>
                </a:ext>
              </a:extLst>
            </p:cNvPr>
            <p:cNvSpPr/>
            <p:nvPr/>
          </p:nvSpPr>
          <p:spPr>
            <a:xfrm>
              <a:off x="4795838" y="340042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188A96A-5937-43F3-B967-2016AE193173}"/>
                </a:ext>
              </a:extLst>
            </p:cNvPr>
            <p:cNvSpPr/>
            <p:nvPr/>
          </p:nvSpPr>
          <p:spPr>
            <a:xfrm>
              <a:off x="4795592" y="4731909"/>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Content Placeholder 2">
            <a:extLst>
              <a:ext uri="{FF2B5EF4-FFF2-40B4-BE49-F238E27FC236}">
                <a16:creationId xmlns:a16="http://schemas.microsoft.com/office/drawing/2014/main" id="{681644DE-0E6C-48A8-9C0A-EAF427CA7F56}"/>
              </a:ext>
            </a:extLst>
          </p:cNvPr>
          <p:cNvSpPr txBox="1">
            <a:spLocks/>
          </p:cNvSpPr>
          <p:nvPr/>
        </p:nvSpPr>
        <p:spPr bwMode="auto">
          <a:xfrm>
            <a:off x="611505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in the execution flow of a nondeterministic algorithm:</a:t>
            </a:r>
          </a:p>
          <a:p>
            <a:pPr marL="0" indent="0">
              <a:buFontTx/>
              <a:buNone/>
            </a:pPr>
            <a:r>
              <a:rPr lang="en-US" sz="1800" kern="0" dirty="0"/>
              <a:t>   </a:t>
            </a:r>
          </a:p>
        </p:txBody>
      </p:sp>
      <p:cxnSp>
        <p:nvCxnSpPr>
          <p:cNvPr id="17" name="Straight Arrow Connector 16">
            <a:extLst>
              <a:ext uri="{FF2B5EF4-FFF2-40B4-BE49-F238E27FC236}">
                <a16:creationId xmlns:a16="http://schemas.microsoft.com/office/drawing/2014/main" id="{C9B9B6D3-6D18-4AAF-83DD-873F2AEEA479}"/>
              </a:ext>
            </a:extLst>
          </p:cNvPr>
          <p:cNvCxnSpPr>
            <a:cxnSpLocks/>
          </p:cNvCxnSpPr>
          <p:nvPr/>
        </p:nvCxnSpPr>
        <p:spPr>
          <a:xfrm flipH="1">
            <a:off x="6272221" y="3441679"/>
            <a:ext cx="1086088" cy="8882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A9B097D-64E2-410C-B307-BBED344A4F9B}"/>
              </a:ext>
            </a:extLst>
          </p:cNvPr>
          <p:cNvSpPr txBox="1"/>
          <p:nvPr/>
        </p:nvSpPr>
        <p:spPr>
          <a:xfrm>
            <a:off x="7926485" y="3720859"/>
            <a:ext cx="635110" cy="276999"/>
          </a:xfrm>
          <a:prstGeom prst="rect">
            <a:avLst/>
          </a:prstGeom>
          <a:noFill/>
        </p:spPr>
        <p:txBody>
          <a:bodyPr wrap="none" rtlCol="0">
            <a:spAutoFit/>
          </a:bodyPr>
          <a:lstStyle/>
          <a:p>
            <a:r>
              <a:rPr lang="en-US" sz="1200" dirty="0"/>
              <a:t>pick </a:t>
            </a:r>
            <a:r>
              <a:rPr lang="en-US" sz="1200" dirty="0" err="1"/>
              <a:t>v</a:t>
            </a:r>
            <a:r>
              <a:rPr lang="en-US" sz="1200" baseline="-25000" dirty="0" err="1"/>
              <a:t>n</a:t>
            </a:r>
            <a:endParaRPr lang="en-US" sz="1200" baseline="-25000" dirty="0"/>
          </a:p>
        </p:txBody>
      </p:sp>
      <p:sp>
        <p:nvSpPr>
          <p:cNvPr id="21" name="Oval 20">
            <a:extLst>
              <a:ext uri="{FF2B5EF4-FFF2-40B4-BE49-F238E27FC236}">
                <a16:creationId xmlns:a16="http://schemas.microsoft.com/office/drawing/2014/main" id="{B23C35A3-40AF-48EB-97B9-B2486F49EB7F}"/>
              </a:ext>
            </a:extLst>
          </p:cNvPr>
          <p:cNvSpPr/>
          <p:nvPr/>
        </p:nvSpPr>
        <p:spPr>
          <a:xfrm>
            <a:off x="7300912" y="338888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461F2FA5-648A-48B9-91B2-FBBE8177C3EC}"/>
              </a:ext>
            </a:extLst>
          </p:cNvPr>
          <p:cNvCxnSpPr>
            <a:cxnSpLocks/>
          </p:cNvCxnSpPr>
          <p:nvPr/>
        </p:nvCxnSpPr>
        <p:spPr>
          <a:xfrm flipH="1">
            <a:off x="7062787" y="3494473"/>
            <a:ext cx="291006" cy="83542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91C534D-8697-4F41-A671-8E45A2C9E0BD}"/>
              </a:ext>
            </a:extLst>
          </p:cNvPr>
          <p:cNvCxnSpPr>
            <a:cxnSpLocks/>
          </p:cNvCxnSpPr>
          <p:nvPr/>
        </p:nvCxnSpPr>
        <p:spPr>
          <a:xfrm>
            <a:off x="7415706" y="3506013"/>
            <a:ext cx="966294" cy="82786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A244366-03C5-4F00-8D2A-D70B3BA905EB}"/>
              </a:ext>
            </a:extLst>
          </p:cNvPr>
          <p:cNvSpPr txBox="1"/>
          <p:nvPr/>
        </p:nvSpPr>
        <p:spPr>
          <a:xfrm>
            <a:off x="6581719" y="3948269"/>
            <a:ext cx="633507" cy="276999"/>
          </a:xfrm>
          <a:prstGeom prst="rect">
            <a:avLst/>
          </a:prstGeom>
          <a:noFill/>
        </p:spPr>
        <p:txBody>
          <a:bodyPr wrap="none" rtlCol="0">
            <a:spAutoFit/>
          </a:bodyPr>
          <a:lstStyle/>
          <a:p>
            <a:r>
              <a:rPr lang="en-US" sz="1200" dirty="0"/>
              <a:t>pick v</a:t>
            </a:r>
            <a:r>
              <a:rPr lang="en-US" sz="1200" baseline="-25000" dirty="0"/>
              <a:t>2</a:t>
            </a:r>
          </a:p>
        </p:txBody>
      </p:sp>
      <p:sp>
        <p:nvSpPr>
          <p:cNvPr id="31" name="TextBox 30">
            <a:extLst>
              <a:ext uri="{FF2B5EF4-FFF2-40B4-BE49-F238E27FC236}">
                <a16:creationId xmlns:a16="http://schemas.microsoft.com/office/drawing/2014/main" id="{B88CF7DC-B4C6-4A47-B77D-CC765909BAE5}"/>
              </a:ext>
            </a:extLst>
          </p:cNvPr>
          <p:cNvSpPr txBox="1"/>
          <p:nvPr/>
        </p:nvSpPr>
        <p:spPr>
          <a:xfrm>
            <a:off x="6189207" y="3720859"/>
            <a:ext cx="633507" cy="276999"/>
          </a:xfrm>
          <a:prstGeom prst="rect">
            <a:avLst/>
          </a:prstGeom>
          <a:noFill/>
        </p:spPr>
        <p:txBody>
          <a:bodyPr wrap="none" rtlCol="0">
            <a:spAutoFit/>
          </a:bodyPr>
          <a:lstStyle/>
          <a:p>
            <a:r>
              <a:rPr lang="en-US" sz="1200" dirty="0"/>
              <a:t>pick v</a:t>
            </a:r>
            <a:r>
              <a:rPr lang="en-US" sz="1200" baseline="-25000" dirty="0"/>
              <a:t>1</a:t>
            </a:r>
          </a:p>
        </p:txBody>
      </p:sp>
      <p:sp>
        <p:nvSpPr>
          <p:cNvPr id="32" name="TextBox 31">
            <a:extLst>
              <a:ext uri="{FF2B5EF4-FFF2-40B4-BE49-F238E27FC236}">
                <a16:creationId xmlns:a16="http://schemas.microsoft.com/office/drawing/2014/main" id="{C20D6EB1-5B0D-4B23-BE36-5D437D3FCBCF}"/>
              </a:ext>
            </a:extLst>
          </p:cNvPr>
          <p:cNvSpPr txBox="1"/>
          <p:nvPr/>
        </p:nvSpPr>
        <p:spPr>
          <a:xfrm>
            <a:off x="7342570" y="3859358"/>
            <a:ext cx="527709" cy="276999"/>
          </a:xfrm>
          <a:prstGeom prst="rect">
            <a:avLst/>
          </a:prstGeom>
          <a:noFill/>
        </p:spPr>
        <p:txBody>
          <a:bodyPr wrap="none" rtlCol="0">
            <a:spAutoFit/>
          </a:bodyPr>
          <a:lstStyle/>
          <a:p>
            <a:r>
              <a:rPr lang="en-US" sz="1200" dirty="0"/>
              <a:t>……..</a:t>
            </a:r>
            <a:endParaRPr lang="en-US" sz="1200" baseline="-25000" dirty="0"/>
          </a:p>
        </p:txBody>
      </p:sp>
      <p:sp>
        <p:nvSpPr>
          <p:cNvPr id="34" name="Oval 33">
            <a:extLst>
              <a:ext uri="{FF2B5EF4-FFF2-40B4-BE49-F238E27FC236}">
                <a16:creationId xmlns:a16="http://schemas.microsoft.com/office/drawing/2014/main" id="{240636B4-CD52-4F28-9F7F-35DDD0DF27BE}"/>
              </a:ext>
            </a:extLst>
          </p:cNvPr>
          <p:cNvSpPr/>
          <p:nvPr/>
        </p:nvSpPr>
        <p:spPr>
          <a:xfrm>
            <a:off x="6205545" y="429660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61CB17E-05B8-467A-B427-AD61CCC79B0F}"/>
              </a:ext>
            </a:extLst>
          </p:cNvPr>
          <p:cNvSpPr/>
          <p:nvPr/>
        </p:nvSpPr>
        <p:spPr>
          <a:xfrm>
            <a:off x="6978950" y="431637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64DB1F7F-12B5-4497-8CC6-F1C3F266DFA3}"/>
              </a:ext>
            </a:extLst>
          </p:cNvPr>
          <p:cNvSpPr/>
          <p:nvPr/>
        </p:nvSpPr>
        <p:spPr>
          <a:xfrm>
            <a:off x="8357003" y="4312851"/>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9840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9</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857250" y="1547299"/>
            <a:ext cx="7419975" cy="6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When we magically pick a vertex v</a:t>
            </a:r>
            <a:r>
              <a:rPr lang="en-US" sz="1800" kern="0" baseline="-25000" dirty="0"/>
              <a:t>i</a:t>
            </a:r>
            <a:r>
              <a:rPr lang="en-US" sz="1800" kern="0" dirty="0"/>
              <a:t> in a graph G with vertices v</a:t>
            </a:r>
            <a:r>
              <a:rPr lang="en-US" sz="1800" kern="0" baseline="-25000" dirty="0"/>
              <a:t>1</a:t>
            </a:r>
            <a:r>
              <a:rPr lang="en-US" sz="1800" kern="0" dirty="0"/>
              <a:t>, …, </a:t>
            </a:r>
            <a:r>
              <a:rPr lang="en-US" sz="1800" kern="0" dirty="0" err="1"/>
              <a:t>v</a:t>
            </a:r>
            <a:r>
              <a:rPr lang="en-US" sz="1800" kern="0" baseline="-25000" dirty="0" err="1"/>
              <a:t>n</a:t>
            </a:r>
            <a:r>
              <a:rPr lang="en-US" sz="1800" kern="0" dirty="0"/>
              <a:t>: we allow the algorithm to execute a step of the following format:</a:t>
            </a:r>
          </a:p>
          <a:p>
            <a:pPr marL="0" indent="0">
              <a:buFontTx/>
              <a:buNone/>
            </a:pPr>
            <a:r>
              <a:rPr lang="en-US" sz="1800" kern="0" dirty="0">
                <a:solidFill>
                  <a:srgbClr val="00B050"/>
                </a:solidFill>
              </a:rPr>
              <a:t>       </a:t>
            </a:r>
          </a:p>
        </p:txBody>
      </p:sp>
      <p:sp>
        <p:nvSpPr>
          <p:cNvPr id="7" name="Content Placeholder 2">
            <a:extLst>
              <a:ext uri="{FF2B5EF4-FFF2-40B4-BE49-F238E27FC236}">
                <a16:creationId xmlns:a16="http://schemas.microsoft.com/office/drawing/2014/main" id="{A80B2B1E-CB26-4D50-A177-F9A8F6E180C0}"/>
              </a:ext>
            </a:extLst>
          </p:cNvPr>
          <p:cNvSpPr txBox="1">
            <a:spLocks/>
          </p:cNvSpPr>
          <p:nvPr/>
        </p:nvSpPr>
        <p:spPr bwMode="auto">
          <a:xfrm>
            <a:off x="885826" y="2445803"/>
            <a:ext cx="2571749" cy="231032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Pick the correct option among the following: </a:t>
            </a:r>
          </a:p>
          <a:p>
            <a:pPr marL="0" indent="0">
              <a:buFontTx/>
              <a:buNone/>
            </a:pPr>
            <a:r>
              <a:rPr lang="en-US" sz="1800" kern="0" dirty="0">
                <a:solidFill>
                  <a:srgbClr val="00B050"/>
                </a:solidFill>
              </a:rPr>
              <a:t>   1. pick v</a:t>
            </a:r>
            <a:r>
              <a:rPr lang="en-US" sz="1800" kern="0" baseline="-25000" dirty="0">
                <a:solidFill>
                  <a:srgbClr val="00B050"/>
                </a:solidFill>
              </a:rPr>
              <a:t>1</a:t>
            </a:r>
            <a:r>
              <a:rPr lang="en-US" sz="1800" kern="0" dirty="0">
                <a:solidFill>
                  <a:srgbClr val="00B050"/>
                </a:solidFill>
              </a:rPr>
              <a:t>;</a:t>
            </a:r>
          </a:p>
          <a:p>
            <a:pPr marL="0" indent="0">
              <a:buFontTx/>
              <a:buNone/>
            </a:pPr>
            <a:r>
              <a:rPr lang="en-US" sz="1800" kern="0" dirty="0">
                <a:solidFill>
                  <a:srgbClr val="00B050"/>
                </a:solidFill>
              </a:rPr>
              <a:t>   2. pick v</a:t>
            </a:r>
            <a:r>
              <a:rPr lang="en-US" sz="1800" kern="0" baseline="-25000" dirty="0">
                <a:solidFill>
                  <a:srgbClr val="00B050"/>
                </a:solidFill>
              </a:rPr>
              <a:t>2</a:t>
            </a:r>
            <a:r>
              <a:rPr lang="en-US" sz="1800" kern="0" dirty="0">
                <a:solidFill>
                  <a:srgbClr val="00B050"/>
                </a:solidFill>
              </a:rPr>
              <a:t>;</a:t>
            </a:r>
          </a:p>
          <a:p>
            <a:pPr marL="0" indent="0">
              <a:buFontTx/>
              <a:buNone/>
            </a:pPr>
            <a:r>
              <a:rPr lang="en-US" sz="1800" kern="0" dirty="0">
                <a:solidFill>
                  <a:srgbClr val="00B050"/>
                </a:solidFill>
              </a:rPr>
              <a:t>       …….</a:t>
            </a:r>
          </a:p>
          <a:p>
            <a:pPr marL="0" indent="0">
              <a:buFontTx/>
              <a:buNone/>
            </a:pPr>
            <a:r>
              <a:rPr lang="en-US" sz="1800" kern="0" dirty="0">
                <a:solidFill>
                  <a:srgbClr val="00B050"/>
                </a:solidFill>
              </a:rPr>
              <a:t>   n. pick </a:t>
            </a:r>
            <a:r>
              <a:rPr lang="en-US" sz="1800" kern="0" dirty="0" err="1">
                <a:solidFill>
                  <a:srgbClr val="00B050"/>
                </a:solidFill>
              </a:rPr>
              <a:t>v</a:t>
            </a:r>
            <a:r>
              <a:rPr lang="en-US" sz="1800" kern="0" baseline="-25000" dirty="0" err="1">
                <a:solidFill>
                  <a:srgbClr val="00B050"/>
                </a:solidFill>
              </a:rPr>
              <a:t>n</a:t>
            </a:r>
            <a:r>
              <a:rPr lang="en-US" sz="1800" kern="0" dirty="0">
                <a:solidFill>
                  <a:srgbClr val="00B050"/>
                </a:solidFill>
              </a:rPr>
              <a:t> </a:t>
            </a:r>
          </a:p>
        </p:txBody>
      </p:sp>
      <p:grpSp>
        <p:nvGrpSpPr>
          <p:cNvPr id="38" name="Group 37">
            <a:extLst>
              <a:ext uri="{FF2B5EF4-FFF2-40B4-BE49-F238E27FC236}">
                <a16:creationId xmlns:a16="http://schemas.microsoft.com/office/drawing/2014/main" id="{8D1543F8-C339-4BFB-8D74-3FC758F20065}"/>
              </a:ext>
            </a:extLst>
          </p:cNvPr>
          <p:cNvGrpSpPr/>
          <p:nvPr/>
        </p:nvGrpSpPr>
        <p:grpSpPr>
          <a:xfrm>
            <a:off x="3612361" y="2445803"/>
            <a:ext cx="2505074" cy="2391695"/>
            <a:chOff x="3612361" y="2445803"/>
            <a:chExt cx="2505074" cy="2391695"/>
          </a:xfrm>
        </p:grpSpPr>
        <p:sp>
          <p:nvSpPr>
            <p:cNvPr id="8" name="Content Placeholder 2">
              <a:extLst>
                <a:ext uri="{FF2B5EF4-FFF2-40B4-BE49-F238E27FC236}">
                  <a16:creationId xmlns:a16="http://schemas.microsoft.com/office/drawing/2014/main" id="{B8C20F28-BB81-42BF-89C0-1C84A26CF1DC}"/>
                </a:ext>
              </a:extLst>
            </p:cNvPr>
            <p:cNvSpPr txBox="1">
              <a:spLocks/>
            </p:cNvSpPr>
            <p:nvPr/>
          </p:nvSpPr>
          <p:spPr bwMode="auto">
            <a:xfrm>
              <a:off x="361236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Thus, in the execution flow of a deterministic algorithm:</a:t>
              </a:r>
            </a:p>
            <a:p>
              <a:pPr marL="0" indent="0">
                <a:buFontTx/>
                <a:buNone/>
              </a:pPr>
              <a:r>
                <a:rPr lang="en-US" sz="1800" kern="0" dirty="0"/>
                <a:t>   </a:t>
              </a:r>
            </a:p>
          </p:txBody>
        </p:sp>
        <p:cxnSp>
          <p:nvCxnSpPr>
            <p:cNvPr id="11" name="Straight Arrow Connector 10">
              <a:extLst>
                <a:ext uri="{FF2B5EF4-FFF2-40B4-BE49-F238E27FC236}">
                  <a16:creationId xmlns:a16="http://schemas.microsoft.com/office/drawing/2014/main" id="{99099C89-265C-49BA-8FB3-F48033A7BAFA}"/>
                </a:ext>
              </a:extLst>
            </p:cNvPr>
            <p:cNvCxnSpPr/>
            <p:nvPr/>
          </p:nvCxnSpPr>
          <p:spPr>
            <a:xfrm>
              <a:off x="4855619" y="3441679"/>
              <a:ext cx="0" cy="131445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935AB23-EC4B-4C0B-8238-3FC82CD6E76E}"/>
                </a:ext>
              </a:extLst>
            </p:cNvPr>
            <p:cNvSpPr txBox="1"/>
            <p:nvPr/>
          </p:nvSpPr>
          <p:spPr>
            <a:xfrm>
              <a:off x="4258835" y="3960297"/>
              <a:ext cx="596784" cy="276999"/>
            </a:xfrm>
            <a:prstGeom prst="rect">
              <a:avLst/>
            </a:prstGeom>
            <a:noFill/>
          </p:spPr>
          <p:txBody>
            <a:bodyPr wrap="none" rtlCol="0">
              <a:spAutoFit/>
            </a:bodyPr>
            <a:lstStyle/>
            <a:p>
              <a:r>
                <a:rPr lang="en-US" sz="1200" dirty="0"/>
                <a:t>pick v</a:t>
              </a:r>
              <a:r>
                <a:rPr lang="en-US" sz="1200" baseline="-25000" dirty="0"/>
                <a:t>i</a:t>
              </a:r>
            </a:p>
          </p:txBody>
        </p:sp>
        <p:sp>
          <p:nvSpPr>
            <p:cNvPr id="14" name="Oval 13">
              <a:extLst>
                <a:ext uri="{FF2B5EF4-FFF2-40B4-BE49-F238E27FC236}">
                  <a16:creationId xmlns:a16="http://schemas.microsoft.com/office/drawing/2014/main" id="{0CAB9B84-AB19-41F1-A64E-83E2BBEE9268}"/>
                </a:ext>
              </a:extLst>
            </p:cNvPr>
            <p:cNvSpPr/>
            <p:nvPr/>
          </p:nvSpPr>
          <p:spPr>
            <a:xfrm>
              <a:off x="4795838" y="340042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188A96A-5937-43F3-B967-2016AE193173}"/>
                </a:ext>
              </a:extLst>
            </p:cNvPr>
            <p:cNvSpPr/>
            <p:nvPr/>
          </p:nvSpPr>
          <p:spPr>
            <a:xfrm>
              <a:off x="4795592" y="4731909"/>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881CCCC2-5E31-4322-9C52-EF434A6E529E}"/>
              </a:ext>
            </a:extLst>
          </p:cNvPr>
          <p:cNvGrpSpPr/>
          <p:nvPr/>
        </p:nvGrpSpPr>
        <p:grpSpPr>
          <a:xfrm>
            <a:off x="6115051" y="2445803"/>
            <a:ext cx="2505074" cy="2310326"/>
            <a:chOff x="6115051" y="2445803"/>
            <a:chExt cx="2505074" cy="2310326"/>
          </a:xfrm>
        </p:grpSpPr>
        <p:sp>
          <p:nvSpPr>
            <p:cNvPr id="16" name="Content Placeholder 2">
              <a:extLst>
                <a:ext uri="{FF2B5EF4-FFF2-40B4-BE49-F238E27FC236}">
                  <a16:creationId xmlns:a16="http://schemas.microsoft.com/office/drawing/2014/main" id="{681644DE-0E6C-48A8-9C0A-EAF427CA7F56}"/>
                </a:ext>
              </a:extLst>
            </p:cNvPr>
            <p:cNvSpPr txBox="1">
              <a:spLocks/>
            </p:cNvSpPr>
            <p:nvPr/>
          </p:nvSpPr>
          <p:spPr bwMode="auto">
            <a:xfrm>
              <a:off x="611505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in the execution flow of a nondeterministic algorithm:</a:t>
              </a:r>
            </a:p>
            <a:p>
              <a:pPr marL="0" indent="0">
                <a:buFontTx/>
                <a:buNone/>
              </a:pPr>
              <a:r>
                <a:rPr lang="en-US" sz="1800" kern="0" dirty="0"/>
                <a:t>   </a:t>
              </a:r>
            </a:p>
          </p:txBody>
        </p:sp>
        <p:cxnSp>
          <p:nvCxnSpPr>
            <p:cNvPr id="17" name="Straight Arrow Connector 16">
              <a:extLst>
                <a:ext uri="{FF2B5EF4-FFF2-40B4-BE49-F238E27FC236}">
                  <a16:creationId xmlns:a16="http://schemas.microsoft.com/office/drawing/2014/main" id="{C9B9B6D3-6D18-4AAF-83DD-873F2AEEA479}"/>
                </a:ext>
              </a:extLst>
            </p:cNvPr>
            <p:cNvCxnSpPr>
              <a:cxnSpLocks/>
            </p:cNvCxnSpPr>
            <p:nvPr/>
          </p:nvCxnSpPr>
          <p:spPr>
            <a:xfrm flipH="1">
              <a:off x="6272221" y="3441679"/>
              <a:ext cx="1086088" cy="8882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A9B097D-64E2-410C-B307-BBED344A4F9B}"/>
                </a:ext>
              </a:extLst>
            </p:cNvPr>
            <p:cNvSpPr txBox="1"/>
            <p:nvPr/>
          </p:nvSpPr>
          <p:spPr>
            <a:xfrm>
              <a:off x="7926485" y="3720859"/>
              <a:ext cx="635110" cy="276999"/>
            </a:xfrm>
            <a:prstGeom prst="rect">
              <a:avLst/>
            </a:prstGeom>
            <a:noFill/>
          </p:spPr>
          <p:txBody>
            <a:bodyPr wrap="none" rtlCol="0">
              <a:spAutoFit/>
            </a:bodyPr>
            <a:lstStyle/>
            <a:p>
              <a:r>
                <a:rPr lang="en-US" sz="1200" dirty="0"/>
                <a:t>pick </a:t>
              </a:r>
              <a:r>
                <a:rPr lang="en-US" sz="1200" dirty="0" err="1"/>
                <a:t>v</a:t>
              </a:r>
              <a:r>
                <a:rPr lang="en-US" sz="1200" baseline="-25000" dirty="0" err="1"/>
                <a:t>n</a:t>
              </a:r>
              <a:endParaRPr lang="en-US" sz="1200" baseline="-25000" dirty="0"/>
            </a:p>
          </p:txBody>
        </p:sp>
        <p:sp>
          <p:nvSpPr>
            <p:cNvPr id="21" name="Oval 20">
              <a:extLst>
                <a:ext uri="{FF2B5EF4-FFF2-40B4-BE49-F238E27FC236}">
                  <a16:creationId xmlns:a16="http://schemas.microsoft.com/office/drawing/2014/main" id="{B23C35A3-40AF-48EB-97B9-B2486F49EB7F}"/>
                </a:ext>
              </a:extLst>
            </p:cNvPr>
            <p:cNvSpPr/>
            <p:nvPr/>
          </p:nvSpPr>
          <p:spPr>
            <a:xfrm>
              <a:off x="7300912" y="338888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461F2FA5-648A-48B9-91B2-FBBE8177C3EC}"/>
                </a:ext>
              </a:extLst>
            </p:cNvPr>
            <p:cNvCxnSpPr>
              <a:cxnSpLocks/>
            </p:cNvCxnSpPr>
            <p:nvPr/>
          </p:nvCxnSpPr>
          <p:spPr>
            <a:xfrm flipH="1">
              <a:off x="7062787" y="3494473"/>
              <a:ext cx="291006" cy="83542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828547E-4347-4475-BD54-73A012B7A6BA}"/>
                </a:ext>
              </a:extLst>
            </p:cNvPr>
            <p:cNvCxnSpPr>
              <a:cxnSpLocks/>
            </p:cNvCxnSpPr>
            <p:nvPr/>
          </p:nvCxnSpPr>
          <p:spPr>
            <a:xfrm>
              <a:off x="7367589" y="3494473"/>
              <a:ext cx="7409" cy="88822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91C534D-8697-4F41-A671-8E45A2C9E0BD}"/>
                </a:ext>
              </a:extLst>
            </p:cNvPr>
            <p:cNvCxnSpPr>
              <a:cxnSpLocks/>
            </p:cNvCxnSpPr>
            <p:nvPr/>
          </p:nvCxnSpPr>
          <p:spPr>
            <a:xfrm>
              <a:off x="7415706" y="3506013"/>
              <a:ext cx="966294" cy="82786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A244366-03C5-4F00-8D2A-D70B3BA905EB}"/>
                </a:ext>
              </a:extLst>
            </p:cNvPr>
            <p:cNvSpPr txBox="1"/>
            <p:nvPr/>
          </p:nvSpPr>
          <p:spPr>
            <a:xfrm>
              <a:off x="6581719" y="3948269"/>
              <a:ext cx="633507" cy="276999"/>
            </a:xfrm>
            <a:prstGeom prst="rect">
              <a:avLst/>
            </a:prstGeom>
            <a:noFill/>
          </p:spPr>
          <p:txBody>
            <a:bodyPr wrap="none" rtlCol="0">
              <a:spAutoFit/>
            </a:bodyPr>
            <a:lstStyle/>
            <a:p>
              <a:r>
                <a:rPr lang="en-US" sz="1200" dirty="0"/>
                <a:t>pick v</a:t>
              </a:r>
              <a:r>
                <a:rPr lang="en-US" sz="1200" baseline="-25000" dirty="0"/>
                <a:t>2</a:t>
              </a:r>
            </a:p>
          </p:txBody>
        </p:sp>
        <p:sp>
          <p:nvSpPr>
            <p:cNvPr id="31" name="TextBox 30">
              <a:extLst>
                <a:ext uri="{FF2B5EF4-FFF2-40B4-BE49-F238E27FC236}">
                  <a16:creationId xmlns:a16="http://schemas.microsoft.com/office/drawing/2014/main" id="{B88CF7DC-B4C6-4A47-B77D-CC765909BAE5}"/>
                </a:ext>
              </a:extLst>
            </p:cNvPr>
            <p:cNvSpPr txBox="1"/>
            <p:nvPr/>
          </p:nvSpPr>
          <p:spPr>
            <a:xfrm>
              <a:off x="6189207" y="3720859"/>
              <a:ext cx="633507" cy="276999"/>
            </a:xfrm>
            <a:prstGeom prst="rect">
              <a:avLst/>
            </a:prstGeom>
            <a:noFill/>
          </p:spPr>
          <p:txBody>
            <a:bodyPr wrap="none" rtlCol="0">
              <a:spAutoFit/>
            </a:bodyPr>
            <a:lstStyle/>
            <a:p>
              <a:r>
                <a:rPr lang="en-US" sz="1200" dirty="0"/>
                <a:t>pick v</a:t>
              </a:r>
              <a:r>
                <a:rPr lang="en-US" sz="1200" baseline="-25000" dirty="0"/>
                <a:t>1</a:t>
              </a:r>
            </a:p>
          </p:txBody>
        </p:sp>
        <p:sp>
          <p:nvSpPr>
            <p:cNvPr id="32" name="TextBox 31">
              <a:extLst>
                <a:ext uri="{FF2B5EF4-FFF2-40B4-BE49-F238E27FC236}">
                  <a16:creationId xmlns:a16="http://schemas.microsoft.com/office/drawing/2014/main" id="{C20D6EB1-5B0D-4B23-BE36-5D437D3FCBCF}"/>
                </a:ext>
              </a:extLst>
            </p:cNvPr>
            <p:cNvSpPr txBox="1"/>
            <p:nvPr/>
          </p:nvSpPr>
          <p:spPr>
            <a:xfrm>
              <a:off x="7342570" y="3859358"/>
              <a:ext cx="527709" cy="276999"/>
            </a:xfrm>
            <a:prstGeom prst="rect">
              <a:avLst/>
            </a:prstGeom>
            <a:noFill/>
          </p:spPr>
          <p:txBody>
            <a:bodyPr wrap="none" rtlCol="0">
              <a:spAutoFit/>
            </a:bodyPr>
            <a:lstStyle/>
            <a:p>
              <a:r>
                <a:rPr lang="en-US" sz="1200" dirty="0"/>
                <a:t>……..</a:t>
              </a:r>
              <a:endParaRPr lang="en-US" sz="1200" baseline="-25000" dirty="0"/>
            </a:p>
          </p:txBody>
        </p:sp>
        <p:sp>
          <p:nvSpPr>
            <p:cNvPr id="34" name="Oval 33">
              <a:extLst>
                <a:ext uri="{FF2B5EF4-FFF2-40B4-BE49-F238E27FC236}">
                  <a16:creationId xmlns:a16="http://schemas.microsoft.com/office/drawing/2014/main" id="{240636B4-CD52-4F28-9F7F-35DDD0DF27BE}"/>
                </a:ext>
              </a:extLst>
            </p:cNvPr>
            <p:cNvSpPr/>
            <p:nvPr/>
          </p:nvSpPr>
          <p:spPr>
            <a:xfrm>
              <a:off x="6205545" y="429660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61CB17E-05B8-467A-B427-AD61CCC79B0F}"/>
                </a:ext>
              </a:extLst>
            </p:cNvPr>
            <p:cNvSpPr/>
            <p:nvPr/>
          </p:nvSpPr>
          <p:spPr>
            <a:xfrm>
              <a:off x="6978950" y="431637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64DB1F7F-12B5-4497-8CC6-F1C3F266DFA3}"/>
                </a:ext>
              </a:extLst>
            </p:cNvPr>
            <p:cNvSpPr/>
            <p:nvPr/>
          </p:nvSpPr>
          <p:spPr>
            <a:xfrm>
              <a:off x="8357003" y="4312851"/>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FB8374B-7811-44D6-9A3B-57A89B4BFD74}"/>
                </a:ext>
              </a:extLst>
            </p:cNvPr>
            <p:cNvSpPr/>
            <p:nvPr/>
          </p:nvSpPr>
          <p:spPr>
            <a:xfrm>
              <a:off x="7321445" y="4372182"/>
              <a:ext cx="114794" cy="1055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AB5DC9AF-2C1C-4181-A17C-B32C3DA42262}"/>
                </a:ext>
              </a:extLst>
            </p:cNvPr>
            <p:cNvSpPr txBox="1"/>
            <p:nvPr/>
          </p:nvSpPr>
          <p:spPr>
            <a:xfrm>
              <a:off x="7436239" y="4263693"/>
              <a:ext cx="601447" cy="276999"/>
            </a:xfrm>
            <a:prstGeom prst="rect">
              <a:avLst/>
            </a:prstGeom>
            <a:noFill/>
          </p:spPr>
          <p:txBody>
            <a:bodyPr wrap="none" rtlCol="0">
              <a:spAutoFit/>
            </a:bodyPr>
            <a:lstStyle/>
            <a:p>
              <a:r>
                <a:rPr lang="en-US" sz="1200" dirty="0">
                  <a:solidFill>
                    <a:srgbClr val="FF0000"/>
                  </a:solidFill>
                </a:rPr>
                <a:t>pick v</a:t>
              </a:r>
              <a:r>
                <a:rPr lang="en-US" sz="1200" baseline="-25000" dirty="0">
                  <a:solidFill>
                    <a:srgbClr val="FF0000"/>
                  </a:solidFill>
                </a:rPr>
                <a:t>i</a:t>
              </a:r>
            </a:p>
          </p:txBody>
        </p:sp>
      </p:grpSp>
      <p:sp>
        <p:nvSpPr>
          <p:cNvPr id="46" name="Speech Bubble: Rectangle with Corners Rounded 45">
            <a:extLst>
              <a:ext uri="{FF2B5EF4-FFF2-40B4-BE49-F238E27FC236}">
                <a16:creationId xmlns:a16="http://schemas.microsoft.com/office/drawing/2014/main" id="{C4F6AE7A-46F0-4061-AED2-2A57EDA743B9}"/>
              </a:ext>
            </a:extLst>
          </p:cNvPr>
          <p:cNvSpPr/>
          <p:nvPr/>
        </p:nvSpPr>
        <p:spPr>
          <a:xfrm>
            <a:off x="5908374" y="4800835"/>
            <a:ext cx="1445419" cy="387835"/>
          </a:xfrm>
          <a:prstGeom prst="wedgeRoundRectCallout">
            <a:avLst>
              <a:gd name="adj1" fmla="val 46044"/>
              <a:gd name="adj2" fmla="val -11444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Always go the correct path</a:t>
            </a:r>
          </a:p>
        </p:txBody>
      </p:sp>
    </p:spTree>
    <p:extLst>
      <p:ext uri="{BB962C8B-B14F-4D97-AF65-F5344CB8AC3E}">
        <p14:creationId xmlns:p14="http://schemas.microsoft.com/office/powerpoint/2010/main" val="3033566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10</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857250" y="1547299"/>
            <a:ext cx="7419975" cy="6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When we magically pick a vertex v</a:t>
            </a:r>
            <a:r>
              <a:rPr lang="en-US" sz="1800" kern="0" baseline="-25000" dirty="0"/>
              <a:t>i</a:t>
            </a:r>
            <a:r>
              <a:rPr lang="en-US" sz="1800" kern="0" dirty="0"/>
              <a:t> in a graph G with vertices v</a:t>
            </a:r>
            <a:r>
              <a:rPr lang="en-US" sz="1800" kern="0" baseline="-25000" dirty="0"/>
              <a:t>1</a:t>
            </a:r>
            <a:r>
              <a:rPr lang="en-US" sz="1800" kern="0" dirty="0"/>
              <a:t>, …, </a:t>
            </a:r>
            <a:r>
              <a:rPr lang="en-US" sz="1800" kern="0" dirty="0" err="1"/>
              <a:t>v</a:t>
            </a:r>
            <a:r>
              <a:rPr lang="en-US" sz="1800" kern="0" baseline="-25000" dirty="0" err="1"/>
              <a:t>n</a:t>
            </a:r>
            <a:r>
              <a:rPr lang="en-US" sz="1800" kern="0" dirty="0"/>
              <a:t>: we allow the algorithm to execute a step of the following format:</a:t>
            </a:r>
          </a:p>
          <a:p>
            <a:pPr marL="0" indent="0">
              <a:buFontTx/>
              <a:buNone/>
            </a:pPr>
            <a:r>
              <a:rPr lang="en-US" sz="1800" kern="0" dirty="0">
                <a:solidFill>
                  <a:srgbClr val="00B050"/>
                </a:solidFill>
              </a:rPr>
              <a:t>       </a:t>
            </a:r>
          </a:p>
        </p:txBody>
      </p:sp>
      <p:sp>
        <p:nvSpPr>
          <p:cNvPr id="7" name="Content Placeholder 2">
            <a:extLst>
              <a:ext uri="{FF2B5EF4-FFF2-40B4-BE49-F238E27FC236}">
                <a16:creationId xmlns:a16="http://schemas.microsoft.com/office/drawing/2014/main" id="{A80B2B1E-CB26-4D50-A177-F9A8F6E180C0}"/>
              </a:ext>
            </a:extLst>
          </p:cNvPr>
          <p:cNvSpPr txBox="1">
            <a:spLocks/>
          </p:cNvSpPr>
          <p:nvPr/>
        </p:nvSpPr>
        <p:spPr bwMode="auto">
          <a:xfrm>
            <a:off x="885826" y="2445803"/>
            <a:ext cx="2571749" cy="231032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Pick the correct option among the following: </a:t>
            </a:r>
          </a:p>
          <a:p>
            <a:pPr marL="0" indent="0">
              <a:buFontTx/>
              <a:buNone/>
            </a:pPr>
            <a:r>
              <a:rPr lang="en-US" sz="1800" kern="0" dirty="0">
                <a:solidFill>
                  <a:srgbClr val="00B050"/>
                </a:solidFill>
              </a:rPr>
              <a:t>   1. pick v</a:t>
            </a:r>
            <a:r>
              <a:rPr lang="en-US" sz="1800" kern="0" baseline="-25000" dirty="0">
                <a:solidFill>
                  <a:srgbClr val="00B050"/>
                </a:solidFill>
              </a:rPr>
              <a:t>1</a:t>
            </a:r>
            <a:r>
              <a:rPr lang="en-US" sz="1800" kern="0" dirty="0">
                <a:solidFill>
                  <a:srgbClr val="00B050"/>
                </a:solidFill>
              </a:rPr>
              <a:t>;</a:t>
            </a:r>
          </a:p>
          <a:p>
            <a:pPr marL="0" indent="0">
              <a:buFontTx/>
              <a:buNone/>
            </a:pPr>
            <a:r>
              <a:rPr lang="en-US" sz="1800" kern="0" dirty="0">
                <a:solidFill>
                  <a:srgbClr val="00B050"/>
                </a:solidFill>
              </a:rPr>
              <a:t>   2. pick v</a:t>
            </a:r>
            <a:r>
              <a:rPr lang="en-US" sz="1800" kern="0" baseline="-25000" dirty="0">
                <a:solidFill>
                  <a:srgbClr val="00B050"/>
                </a:solidFill>
              </a:rPr>
              <a:t>2</a:t>
            </a:r>
            <a:r>
              <a:rPr lang="en-US" sz="1800" kern="0" dirty="0">
                <a:solidFill>
                  <a:srgbClr val="00B050"/>
                </a:solidFill>
              </a:rPr>
              <a:t>;</a:t>
            </a:r>
          </a:p>
          <a:p>
            <a:pPr marL="0" indent="0">
              <a:buFontTx/>
              <a:buNone/>
            </a:pPr>
            <a:r>
              <a:rPr lang="en-US" sz="1800" kern="0" dirty="0">
                <a:solidFill>
                  <a:srgbClr val="00B050"/>
                </a:solidFill>
              </a:rPr>
              <a:t>       …….</a:t>
            </a:r>
          </a:p>
          <a:p>
            <a:pPr marL="0" indent="0">
              <a:buFontTx/>
              <a:buNone/>
            </a:pPr>
            <a:r>
              <a:rPr lang="en-US" sz="1800" kern="0" dirty="0">
                <a:solidFill>
                  <a:srgbClr val="00B050"/>
                </a:solidFill>
              </a:rPr>
              <a:t>   n. pick </a:t>
            </a:r>
            <a:r>
              <a:rPr lang="en-US" sz="1800" kern="0" dirty="0" err="1">
                <a:solidFill>
                  <a:srgbClr val="00B050"/>
                </a:solidFill>
              </a:rPr>
              <a:t>v</a:t>
            </a:r>
            <a:r>
              <a:rPr lang="en-US" sz="1800" kern="0" baseline="-25000" dirty="0" err="1">
                <a:solidFill>
                  <a:srgbClr val="00B050"/>
                </a:solidFill>
              </a:rPr>
              <a:t>n</a:t>
            </a:r>
            <a:r>
              <a:rPr lang="en-US" sz="1800" kern="0" dirty="0">
                <a:solidFill>
                  <a:srgbClr val="00B050"/>
                </a:solidFill>
              </a:rPr>
              <a:t> </a:t>
            </a:r>
          </a:p>
        </p:txBody>
      </p:sp>
      <p:grpSp>
        <p:nvGrpSpPr>
          <p:cNvPr id="38" name="Group 37">
            <a:extLst>
              <a:ext uri="{FF2B5EF4-FFF2-40B4-BE49-F238E27FC236}">
                <a16:creationId xmlns:a16="http://schemas.microsoft.com/office/drawing/2014/main" id="{8D1543F8-C339-4BFB-8D74-3FC758F20065}"/>
              </a:ext>
            </a:extLst>
          </p:cNvPr>
          <p:cNvGrpSpPr/>
          <p:nvPr/>
        </p:nvGrpSpPr>
        <p:grpSpPr>
          <a:xfrm>
            <a:off x="3612361" y="2445803"/>
            <a:ext cx="2505074" cy="2391695"/>
            <a:chOff x="3612361" y="2445803"/>
            <a:chExt cx="2505074" cy="2391695"/>
          </a:xfrm>
        </p:grpSpPr>
        <p:sp>
          <p:nvSpPr>
            <p:cNvPr id="8" name="Content Placeholder 2">
              <a:extLst>
                <a:ext uri="{FF2B5EF4-FFF2-40B4-BE49-F238E27FC236}">
                  <a16:creationId xmlns:a16="http://schemas.microsoft.com/office/drawing/2014/main" id="{B8C20F28-BB81-42BF-89C0-1C84A26CF1DC}"/>
                </a:ext>
              </a:extLst>
            </p:cNvPr>
            <p:cNvSpPr txBox="1">
              <a:spLocks/>
            </p:cNvSpPr>
            <p:nvPr/>
          </p:nvSpPr>
          <p:spPr bwMode="auto">
            <a:xfrm>
              <a:off x="361236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Thus, in the execution flow of a deterministic algorithm:</a:t>
              </a:r>
            </a:p>
            <a:p>
              <a:pPr marL="0" indent="0">
                <a:buFontTx/>
                <a:buNone/>
              </a:pPr>
              <a:r>
                <a:rPr lang="en-US" sz="1800" kern="0" dirty="0"/>
                <a:t>   </a:t>
              </a:r>
            </a:p>
          </p:txBody>
        </p:sp>
        <p:cxnSp>
          <p:nvCxnSpPr>
            <p:cNvPr id="11" name="Straight Arrow Connector 10">
              <a:extLst>
                <a:ext uri="{FF2B5EF4-FFF2-40B4-BE49-F238E27FC236}">
                  <a16:creationId xmlns:a16="http://schemas.microsoft.com/office/drawing/2014/main" id="{99099C89-265C-49BA-8FB3-F48033A7BAFA}"/>
                </a:ext>
              </a:extLst>
            </p:cNvPr>
            <p:cNvCxnSpPr/>
            <p:nvPr/>
          </p:nvCxnSpPr>
          <p:spPr>
            <a:xfrm>
              <a:off x="4855619" y="3441679"/>
              <a:ext cx="0" cy="131445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935AB23-EC4B-4C0B-8238-3FC82CD6E76E}"/>
                </a:ext>
              </a:extLst>
            </p:cNvPr>
            <p:cNvSpPr txBox="1"/>
            <p:nvPr/>
          </p:nvSpPr>
          <p:spPr>
            <a:xfrm>
              <a:off x="4258835" y="3960297"/>
              <a:ext cx="596784" cy="276999"/>
            </a:xfrm>
            <a:prstGeom prst="rect">
              <a:avLst/>
            </a:prstGeom>
            <a:noFill/>
          </p:spPr>
          <p:txBody>
            <a:bodyPr wrap="none" rtlCol="0">
              <a:spAutoFit/>
            </a:bodyPr>
            <a:lstStyle/>
            <a:p>
              <a:r>
                <a:rPr lang="en-US" sz="1200" dirty="0"/>
                <a:t>pick v</a:t>
              </a:r>
              <a:r>
                <a:rPr lang="en-US" sz="1200" baseline="-25000" dirty="0"/>
                <a:t>i</a:t>
              </a:r>
            </a:p>
          </p:txBody>
        </p:sp>
        <p:sp>
          <p:nvSpPr>
            <p:cNvPr id="14" name="Oval 13">
              <a:extLst>
                <a:ext uri="{FF2B5EF4-FFF2-40B4-BE49-F238E27FC236}">
                  <a16:creationId xmlns:a16="http://schemas.microsoft.com/office/drawing/2014/main" id="{0CAB9B84-AB19-41F1-A64E-83E2BBEE9268}"/>
                </a:ext>
              </a:extLst>
            </p:cNvPr>
            <p:cNvSpPr/>
            <p:nvPr/>
          </p:nvSpPr>
          <p:spPr>
            <a:xfrm>
              <a:off x="4795838" y="340042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188A96A-5937-43F3-B967-2016AE193173}"/>
                </a:ext>
              </a:extLst>
            </p:cNvPr>
            <p:cNvSpPr/>
            <p:nvPr/>
          </p:nvSpPr>
          <p:spPr>
            <a:xfrm>
              <a:off x="4795592" y="4731909"/>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881CCCC2-5E31-4322-9C52-EF434A6E529E}"/>
              </a:ext>
            </a:extLst>
          </p:cNvPr>
          <p:cNvGrpSpPr/>
          <p:nvPr/>
        </p:nvGrpSpPr>
        <p:grpSpPr>
          <a:xfrm>
            <a:off x="6115051" y="2445803"/>
            <a:ext cx="2505074" cy="2310326"/>
            <a:chOff x="6115051" y="2445803"/>
            <a:chExt cx="2505074" cy="2310326"/>
          </a:xfrm>
        </p:grpSpPr>
        <p:sp>
          <p:nvSpPr>
            <p:cNvPr id="16" name="Content Placeholder 2">
              <a:extLst>
                <a:ext uri="{FF2B5EF4-FFF2-40B4-BE49-F238E27FC236}">
                  <a16:creationId xmlns:a16="http://schemas.microsoft.com/office/drawing/2014/main" id="{681644DE-0E6C-48A8-9C0A-EAF427CA7F56}"/>
                </a:ext>
              </a:extLst>
            </p:cNvPr>
            <p:cNvSpPr txBox="1">
              <a:spLocks/>
            </p:cNvSpPr>
            <p:nvPr/>
          </p:nvSpPr>
          <p:spPr bwMode="auto">
            <a:xfrm>
              <a:off x="611505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in the execution flow of a nondeterministic algorithm:</a:t>
              </a:r>
            </a:p>
            <a:p>
              <a:pPr marL="0" indent="0">
                <a:buFontTx/>
                <a:buNone/>
              </a:pPr>
              <a:r>
                <a:rPr lang="en-US" sz="1800" kern="0" dirty="0"/>
                <a:t>   </a:t>
              </a:r>
            </a:p>
          </p:txBody>
        </p:sp>
        <p:cxnSp>
          <p:nvCxnSpPr>
            <p:cNvPr id="17" name="Straight Arrow Connector 16">
              <a:extLst>
                <a:ext uri="{FF2B5EF4-FFF2-40B4-BE49-F238E27FC236}">
                  <a16:creationId xmlns:a16="http://schemas.microsoft.com/office/drawing/2014/main" id="{C9B9B6D3-6D18-4AAF-83DD-873F2AEEA479}"/>
                </a:ext>
              </a:extLst>
            </p:cNvPr>
            <p:cNvCxnSpPr>
              <a:cxnSpLocks/>
            </p:cNvCxnSpPr>
            <p:nvPr/>
          </p:nvCxnSpPr>
          <p:spPr>
            <a:xfrm flipH="1">
              <a:off x="6272221" y="3441679"/>
              <a:ext cx="1086088" cy="8882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A9B097D-64E2-410C-B307-BBED344A4F9B}"/>
                </a:ext>
              </a:extLst>
            </p:cNvPr>
            <p:cNvSpPr txBox="1"/>
            <p:nvPr/>
          </p:nvSpPr>
          <p:spPr>
            <a:xfrm>
              <a:off x="7926485" y="3720859"/>
              <a:ext cx="635110" cy="276999"/>
            </a:xfrm>
            <a:prstGeom prst="rect">
              <a:avLst/>
            </a:prstGeom>
            <a:noFill/>
          </p:spPr>
          <p:txBody>
            <a:bodyPr wrap="none" rtlCol="0">
              <a:spAutoFit/>
            </a:bodyPr>
            <a:lstStyle/>
            <a:p>
              <a:r>
                <a:rPr lang="en-US" sz="1200" dirty="0"/>
                <a:t>pick </a:t>
              </a:r>
              <a:r>
                <a:rPr lang="en-US" sz="1200" dirty="0" err="1"/>
                <a:t>v</a:t>
              </a:r>
              <a:r>
                <a:rPr lang="en-US" sz="1200" baseline="-25000" dirty="0" err="1"/>
                <a:t>n</a:t>
              </a:r>
              <a:endParaRPr lang="en-US" sz="1200" baseline="-25000" dirty="0"/>
            </a:p>
          </p:txBody>
        </p:sp>
        <p:sp>
          <p:nvSpPr>
            <p:cNvPr id="21" name="Oval 20">
              <a:extLst>
                <a:ext uri="{FF2B5EF4-FFF2-40B4-BE49-F238E27FC236}">
                  <a16:creationId xmlns:a16="http://schemas.microsoft.com/office/drawing/2014/main" id="{B23C35A3-40AF-48EB-97B9-B2486F49EB7F}"/>
                </a:ext>
              </a:extLst>
            </p:cNvPr>
            <p:cNvSpPr/>
            <p:nvPr/>
          </p:nvSpPr>
          <p:spPr>
            <a:xfrm>
              <a:off x="7300912" y="338888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461F2FA5-648A-48B9-91B2-FBBE8177C3EC}"/>
                </a:ext>
              </a:extLst>
            </p:cNvPr>
            <p:cNvCxnSpPr>
              <a:cxnSpLocks/>
            </p:cNvCxnSpPr>
            <p:nvPr/>
          </p:nvCxnSpPr>
          <p:spPr>
            <a:xfrm flipH="1">
              <a:off x="7062787" y="3494473"/>
              <a:ext cx="291006" cy="83542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828547E-4347-4475-BD54-73A012B7A6BA}"/>
                </a:ext>
              </a:extLst>
            </p:cNvPr>
            <p:cNvCxnSpPr>
              <a:cxnSpLocks/>
            </p:cNvCxnSpPr>
            <p:nvPr/>
          </p:nvCxnSpPr>
          <p:spPr>
            <a:xfrm>
              <a:off x="7367589" y="3494473"/>
              <a:ext cx="7409" cy="88822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91C534D-8697-4F41-A671-8E45A2C9E0BD}"/>
                </a:ext>
              </a:extLst>
            </p:cNvPr>
            <p:cNvCxnSpPr>
              <a:cxnSpLocks/>
            </p:cNvCxnSpPr>
            <p:nvPr/>
          </p:nvCxnSpPr>
          <p:spPr>
            <a:xfrm>
              <a:off x="7415706" y="3506013"/>
              <a:ext cx="966294" cy="82786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A244366-03C5-4F00-8D2A-D70B3BA905EB}"/>
                </a:ext>
              </a:extLst>
            </p:cNvPr>
            <p:cNvSpPr txBox="1"/>
            <p:nvPr/>
          </p:nvSpPr>
          <p:spPr>
            <a:xfrm>
              <a:off x="6581719" y="3948269"/>
              <a:ext cx="633507" cy="276999"/>
            </a:xfrm>
            <a:prstGeom prst="rect">
              <a:avLst/>
            </a:prstGeom>
            <a:noFill/>
          </p:spPr>
          <p:txBody>
            <a:bodyPr wrap="none" rtlCol="0">
              <a:spAutoFit/>
            </a:bodyPr>
            <a:lstStyle/>
            <a:p>
              <a:r>
                <a:rPr lang="en-US" sz="1200" dirty="0"/>
                <a:t>pick v</a:t>
              </a:r>
              <a:r>
                <a:rPr lang="en-US" sz="1200" baseline="-25000" dirty="0"/>
                <a:t>2</a:t>
              </a:r>
            </a:p>
          </p:txBody>
        </p:sp>
        <p:sp>
          <p:nvSpPr>
            <p:cNvPr id="31" name="TextBox 30">
              <a:extLst>
                <a:ext uri="{FF2B5EF4-FFF2-40B4-BE49-F238E27FC236}">
                  <a16:creationId xmlns:a16="http://schemas.microsoft.com/office/drawing/2014/main" id="{B88CF7DC-B4C6-4A47-B77D-CC765909BAE5}"/>
                </a:ext>
              </a:extLst>
            </p:cNvPr>
            <p:cNvSpPr txBox="1"/>
            <p:nvPr/>
          </p:nvSpPr>
          <p:spPr>
            <a:xfrm>
              <a:off x="6189207" y="3720859"/>
              <a:ext cx="633507" cy="276999"/>
            </a:xfrm>
            <a:prstGeom prst="rect">
              <a:avLst/>
            </a:prstGeom>
            <a:noFill/>
          </p:spPr>
          <p:txBody>
            <a:bodyPr wrap="none" rtlCol="0">
              <a:spAutoFit/>
            </a:bodyPr>
            <a:lstStyle/>
            <a:p>
              <a:r>
                <a:rPr lang="en-US" sz="1200" dirty="0"/>
                <a:t>pick v</a:t>
              </a:r>
              <a:r>
                <a:rPr lang="en-US" sz="1200" baseline="-25000" dirty="0"/>
                <a:t>1</a:t>
              </a:r>
            </a:p>
          </p:txBody>
        </p:sp>
        <p:sp>
          <p:nvSpPr>
            <p:cNvPr id="32" name="TextBox 31">
              <a:extLst>
                <a:ext uri="{FF2B5EF4-FFF2-40B4-BE49-F238E27FC236}">
                  <a16:creationId xmlns:a16="http://schemas.microsoft.com/office/drawing/2014/main" id="{C20D6EB1-5B0D-4B23-BE36-5D437D3FCBCF}"/>
                </a:ext>
              </a:extLst>
            </p:cNvPr>
            <p:cNvSpPr txBox="1"/>
            <p:nvPr/>
          </p:nvSpPr>
          <p:spPr>
            <a:xfrm>
              <a:off x="7342570" y="3859358"/>
              <a:ext cx="527709" cy="276999"/>
            </a:xfrm>
            <a:prstGeom prst="rect">
              <a:avLst/>
            </a:prstGeom>
            <a:noFill/>
          </p:spPr>
          <p:txBody>
            <a:bodyPr wrap="none" rtlCol="0">
              <a:spAutoFit/>
            </a:bodyPr>
            <a:lstStyle/>
            <a:p>
              <a:r>
                <a:rPr lang="en-US" sz="1200" dirty="0"/>
                <a:t>……..</a:t>
              </a:r>
              <a:endParaRPr lang="en-US" sz="1200" baseline="-25000" dirty="0"/>
            </a:p>
          </p:txBody>
        </p:sp>
        <p:sp>
          <p:nvSpPr>
            <p:cNvPr id="34" name="Oval 33">
              <a:extLst>
                <a:ext uri="{FF2B5EF4-FFF2-40B4-BE49-F238E27FC236}">
                  <a16:creationId xmlns:a16="http://schemas.microsoft.com/office/drawing/2014/main" id="{240636B4-CD52-4F28-9F7F-35DDD0DF27BE}"/>
                </a:ext>
              </a:extLst>
            </p:cNvPr>
            <p:cNvSpPr/>
            <p:nvPr/>
          </p:nvSpPr>
          <p:spPr>
            <a:xfrm>
              <a:off x="6205545" y="429660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61CB17E-05B8-467A-B427-AD61CCC79B0F}"/>
                </a:ext>
              </a:extLst>
            </p:cNvPr>
            <p:cNvSpPr/>
            <p:nvPr/>
          </p:nvSpPr>
          <p:spPr>
            <a:xfrm>
              <a:off x="6978950" y="431637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64DB1F7F-12B5-4497-8CC6-F1C3F266DFA3}"/>
                </a:ext>
              </a:extLst>
            </p:cNvPr>
            <p:cNvSpPr/>
            <p:nvPr/>
          </p:nvSpPr>
          <p:spPr>
            <a:xfrm>
              <a:off x="8357003" y="4312851"/>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FB8374B-7811-44D6-9A3B-57A89B4BFD74}"/>
                </a:ext>
              </a:extLst>
            </p:cNvPr>
            <p:cNvSpPr/>
            <p:nvPr/>
          </p:nvSpPr>
          <p:spPr>
            <a:xfrm>
              <a:off x="7321445" y="4372182"/>
              <a:ext cx="114794" cy="1055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AB5DC9AF-2C1C-4181-A17C-B32C3DA42262}"/>
                </a:ext>
              </a:extLst>
            </p:cNvPr>
            <p:cNvSpPr txBox="1"/>
            <p:nvPr/>
          </p:nvSpPr>
          <p:spPr>
            <a:xfrm>
              <a:off x="7436239" y="4263693"/>
              <a:ext cx="601447" cy="276999"/>
            </a:xfrm>
            <a:prstGeom prst="rect">
              <a:avLst/>
            </a:prstGeom>
            <a:noFill/>
          </p:spPr>
          <p:txBody>
            <a:bodyPr wrap="none" rtlCol="0">
              <a:spAutoFit/>
            </a:bodyPr>
            <a:lstStyle/>
            <a:p>
              <a:r>
                <a:rPr lang="en-US" sz="1200" dirty="0">
                  <a:solidFill>
                    <a:srgbClr val="FF0000"/>
                  </a:solidFill>
                </a:rPr>
                <a:t>pick v</a:t>
              </a:r>
              <a:r>
                <a:rPr lang="en-US" sz="1200" baseline="-25000" dirty="0">
                  <a:solidFill>
                    <a:srgbClr val="FF0000"/>
                  </a:solidFill>
                </a:rPr>
                <a:t>i</a:t>
              </a:r>
            </a:p>
          </p:txBody>
        </p:sp>
      </p:grpSp>
      <p:sp>
        <p:nvSpPr>
          <p:cNvPr id="46" name="Speech Bubble: Rectangle with Corners Rounded 45">
            <a:extLst>
              <a:ext uri="{FF2B5EF4-FFF2-40B4-BE49-F238E27FC236}">
                <a16:creationId xmlns:a16="http://schemas.microsoft.com/office/drawing/2014/main" id="{C4F6AE7A-46F0-4061-AED2-2A57EDA743B9}"/>
              </a:ext>
            </a:extLst>
          </p:cNvPr>
          <p:cNvSpPr/>
          <p:nvPr/>
        </p:nvSpPr>
        <p:spPr>
          <a:xfrm>
            <a:off x="5908374" y="4800835"/>
            <a:ext cx="1445419" cy="387835"/>
          </a:xfrm>
          <a:prstGeom prst="wedgeRoundRectCallout">
            <a:avLst>
              <a:gd name="adj1" fmla="val 46044"/>
              <a:gd name="adj2" fmla="val -11444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Always go the correct path</a:t>
            </a:r>
          </a:p>
        </p:txBody>
      </p:sp>
      <p:sp>
        <p:nvSpPr>
          <p:cNvPr id="33" name="Content Placeholder 2">
            <a:extLst>
              <a:ext uri="{FF2B5EF4-FFF2-40B4-BE49-F238E27FC236}">
                <a16:creationId xmlns:a16="http://schemas.microsoft.com/office/drawing/2014/main" id="{75350B00-508D-4B7E-8990-F45099C0466F}"/>
              </a:ext>
            </a:extLst>
          </p:cNvPr>
          <p:cNvSpPr txBox="1">
            <a:spLocks/>
          </p:cNvSpPr>
          <p:nvPr/>
        </p:nvSpPr>
        <p:spPr bwMode="auto">
          <a:xfrm>
            <a:off x="457200" y="4937097"/>
            <a:ext cx="4905375" cy="67889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Thus, a nondeterministic algorithm accepts if there is a path in its computation tree accepts. </a:t>
            </a:r>
          </a:p>
        </p:txBody>
      </p:sp>
    </p:spTree>
    <p:extLst>
      <p:ext uri="{BB962C8B-B14F-4D97-AF65-F5344CB8AC3E}">
        <p14:creationId xmlns:p14="http://schemas.microsoft.com/office/powerpoint/2010/main" val="3703432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11</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857250" y="1547299"/>
            <a:ext cx="7419975" cy="6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When we magically pick a vertex v</a:t>
            </a:r>
            <a:r>
              <a:rPr lang="en-US" sz="1800" kern="0" baseline="-25000" dirty="0"/>
              <a:t>i</a:t>
            </a:r>
            <a:r>
              <a:rPr lang="en-US" sz="1800" kern="0" dirty="0"/>
              <a:t> in a graph G with vertices v</a:t>
            </a:r>
            <a:r>
              <a:rPr lang="en-US" sz="1800" kern="0" baseline="-25000" dirty="0"/>
              <a:t>1</a:t>
            </a:r>
            <a:r>
              <a:rPr lang="en-US" sz="1800" kern="0" dirty="0"/>
              <a:t>, …, </a:t>
            </a:r>
            <a:r>
              <a:rPr lang="en-US" sz="1800" kern="0" dirty="0" err="1"/>
              <a:t>v</a:t>
            </a:r>
            <a:r>
              <a:rPr lang="en-US" sz="1800" kern="0" baseline="-25000" dirty="0" err="1"/>
              <a:t>n</a:t>
            </a:r>
            <a:r>
              <a:rPr lang="en-US" sz="1800" kern="0" dirty="0"/>
              <a:t>: we allow the algorithm to execute a step of the following format:</a:t>
            </a:r>
          </a:p>
          <a:p>
            <a:pPr marL="0" indent="0">
              <a:buFontTx/>
              <a:buNone/>
            </a:pPr>
            <a:r>
              <a:rPr lang="en-US" sz="1800" kern="0" dirty="0">
                <a:solidFill>
                  <a:srgbClr val="00B050"/>
                </a:solidFill>
              </a:rPr>
              <a:t>       </a:t>
            </a:r>
          </a:p>
        </p:txBody>
      </p:sp>
      <p:sp>
        <p:nvSpPr>
          <p:cNvPr id="7" name="Content Placeholder 2">
            <a:extLst>
              <a:ext uri="{FF2B5EF4-FFF2-40B4-BE49-F238E27FC236}">
                <a16:creationId xmlns:a16="http://schemas.microsoft.com/office/drawing/2014/main" id="{A80B2B1E-CB26-4D50-A177-F9A8F6E180C0}"/>
              </a:ext>
            </a:extLst>
          </p:cNvPr>
          <p:cNvSpPr txBox="1">
            <a:spLocks/>
          </p:cNvSpPr>
          <p:nvPr/>
        </p:nvSpPr>
        <p:spPr bwMode="auto">
          <a:xfrm>
            <a:off x="885826" y="2445803"/>
            <a:ext cx="2571749" cy="231032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Pick the correct option among the following: </a:t>
            </a:r>
          </a:p>
          <a:p>
            <a:pPr marL="0" indent="0">
              <a:buFontTx/>
              <a:buNone/>
            </a:pPr>
            <a:r>
              <a:rPr lang="en-US" sz="1800" kern="0" dirty="0">
                <a:solidFill>
                  <a:srgbClr val="00B050"/>
                </a:solidFill>
              </a:rPr>
              <a:t>   1. pick v</a:t>
            </a:r>
            <a:r>
              <a:rPr lang="en-US" sz="1800" kern="0" baseline="-25000" dirty="0">
                <a:solidFill>
                  <a:srgbClr val="00B050"/>
                </a:solidFill>
              </a:rPr>
              <a:t>1</a:t>
            </a:r>
            <a:r>
              <a:rPr lang="en-US" sz="1800" kern="0" dirty="0">
                <a:solidFill>
                  <a:srgbClr val="00B050"/>
                </a:solidFill>
              </a:rPr>
              <a:t>;</a:t>
            </a:r>
          </a:p>
          <a:p>
            <a:pPr marL="0" indent="0">
              <a:buFontTx/>
              <a:buNone/>
            </a:pPr>
            <a:r>
              <a:rPr lang="en-US" sz="1800" kern="0" dirty="0">
                <a:solidFill>
                  <a:srgbClr val="00B050"/>
                </a:solidFill>
              </a:rPr>
              <a:t>   2. pick v</a:t>
            </a:r>
            <a:r>
              <a:rPr lang="en-US" sz="1800" kern="0" baseline="-25000" dirty="0">
                <a:solidFill>
                  <a:srgbClr val="00B050"/>
                </a:solidFill>
              </a:rPr>
              <a:t>2</a:t>
            </a:r>
            <a:r>
              <a:rPr lang="en-US" sz="1800" kern="0" dirty="0">
                <a:solidFill>
                  <a:srgbClr val="00B050"/>
                </a:solidFill>
              </a:rPr>
              <a:t>;</a:t>
            </a:r>
          </a:p>
          <a:p>
            <a:pPr marL="0" indent="0">
              <a:buFontTx/>
              <a:buNone/>
            </a:pPr>
            <a:r>
              <a:rPr lang="en-US" sz="1800" kern="0" dirty="0">
                <a:solidFill>
                  <a:srgbClr val="00B050"/>
                </a:solidFill>
              </a:rPr>
              <a:t>       …….</a:t>
            </a:r>
          </a:p>
          <a:p>
            <a:pPr marL="0" indent="0">
              <a:buFontTx/>
              <a:buNone/>
            </a:pPr>
            <a:r>
              <a:rPr lang="en-US" sz="1800" kern="0" dirty="0">
                <a:solidFill>
                  <a:srgbClr val="00B050"/>
                </a:solidFill>
              </a:rPr>
              <a:t>   n. pick </a:t>
            </a:r>
            <a:r>
              <a:rPr lang="en-US" sz="1800" kern="0" dirty="0" err="1">
                <a:solidFill>
                  <a:srgbClr val="00B050"/>
                </a:solidFill>
              </a:rPr>
              <a:t>v</a:t>
            </a:r>
            <a:r>
              <a:rPr lang="en-US" sz="1800" kern="0" baseline="-25000" dirty="0" err="1">
                <a:solidFill>
                  <a:srgbClr val="00B050"/>
                </a:solidFill>
              </a:rPr>
              <a:t>n</a:t>
            </a:r>
            <a:r>
              <a:rPr lang="en-US" sz="1800" kern="0" dirty="0">
                <a:solidFill>
                  <a:srgbClr val="00B050"/>
                </a:solidFill>
              </a:rPr>
              <a:t> </a:t>
            </a:r>
          </a:p>
        </p:txBody>
      </p:sp>
      <p:grpSp>
        <p:nvGrpSpPr>
          <p:cNvPr id="38" name="Group 37">
            <a:extLst>
              <a:ext uri="{FF2B5EF4-FFF2-40B4-BE49-F238E27FC236}">
                <a16:creationId xmlns:a16="http://schemas.microsoft.com/office/drawing/2014/main" id="{8D1543F8-C339-4BFB-8D74-3FC758F20065}"/>
              </a:ext>
            </a:extLst>
          </p:cNvPr>
          <p:cNvGrpSpPr/>
          <p:nvPr/>
        </p:nvGrpSpPr>
        <p:grpSpPr>
          <a:xfrm>
            <a:off x="3612361" y="2445803"/>
            <a:ext cx="2505074" cy="2391695"/>
            <a:chOff x="3612361" y="2445803"/>
            <a:chExt cx="2505074" cy="2391695"/>
          </a:xfrm>
        </p:grpSpPr>
        <p:sp>
          <p:nvSpPr>
            <p:cNvPr id="8" name="Content Placeholder 2">
              <a:extLst>
                <a:ext uri="{FF2B5EF4-FFF2-40B4-BE49-F238E27FC236}">
                  <a16:creationId xmlns:a16="http://schemas.microsoft.com/office/drawing/2014/main" id="{B8C20F28-BB81-42BF-89C0-1C84A26CF1DC}"/>
                </a:ext>
              </a:extLst>
            </p:cNvPr>
            <p:cNvSpPr txBox="1">
              <a:spLocks/>
            </p:cNvSpPr>
            <p:nvPr/>
          </p:nvSpPr>
          <p:spPr bwMode="auto">
            <a:xfrm>
              <a:off x="361236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Thus, in the execution flow of a deterministic algorithm:</a:t>
              </a:r>
            </a:p>
            <a:p>
              <a:pPr marL="0" indent="0">
                <a:buFontTx/>
                <a:buNone/>
              </a:pPr>
              <a:r>
                <a:rPr lang="en-US" sz="1800" kern="0" dirty="0"/>
                <a:t>   </a:t>
              </a:r>
            </a:p>
          </p:txBody>
        </p:sp>
        <p:cxnSp>
          <p:nvCxnSpPr>
            <p:cNvPr id="11" name="Straight Arrow Connector 10">
              <a:extLst>
                <a:ext uri="{FF2B5EF4-FFF2-40B4-BE49-F238E27FC236}">
                  <a16:creationId xmlns:a16="http://schemas.microsoft.com/office/drawing/2014/main" id="{99099C89-265C-49BA-8FB3-F48033A7BAFA}"/>
                </a:ext>
              </a:extLst>
            </p:cNvPr>
            <p:cNvCxnSpPr/>
            <p:nvPr/>
          </p:nvCxnSpPr>
          <p:spPr>
            <a:xfrm>
              <a:off x="4855619" y="3441679"/>
              <a:ext cx="0" cy="131445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935AB23-EC4B-4C0B-8238-3FC82CD6E76E}"/>
                </a:ext>
              </a:extLst>
            </p:cNvPr>
            <p:cNvSpPr txBox="1"/>
            <p:nvPr/>
          </p:nvSpPr>
          <p:spPr>
            <a:xfrm>
              <a:off x="4258835" y="3960297"/>
              <a:ext cx="596784" cy="276999"/>
            </a:xfrm>
            <a:prstGeom prst="rect">
              <a:avLst/>
            </a:prstGeom>
            <a:noFill/>
          </p:spPr>
          <p:txBody>
            <a:bodyPr wrap="none" rtlCol="0">
              <a:spAutoFit/>
            </a:bodyPr>
            <a:lstStyle/>
            <a:p>
              <a:r>
                <a:rPr lang="en-US" sz="1200" dirty="0"/>
                <a:t>pick v</a:t>
              </a:r>
              <a:r>
                <a:rPr lang="en-US" sz="1200" baseline="-25000" dirty="0"/>
                <a:t>i</a:t>
              </a:r>
            </a:p>
          </p:txBody>
        </p:sp>
        <p:sp>
          <p:nvSpPr>
            <p:cNvPr id="14" name="Oval 13">
              <a:extLst>
                <a:ext uri="{FF2B5EF4-FFF2-40B4-BE49-F238E27FC236}">
                  <a16:creationId xmlns:a16="http://schemas.microsoft.com/office/drawing/2014/main" id="{0CAB9B84-AB19-41F1-A64E-83E2BBEE9268}"/>
                </a:ext>
              </a:extLst>
            </p:cNvPr>
            <p:cNvSpPr/>
            <p:nvPr/>
          </p:nvSpPr>
          <p:spPr>
            <a:xfrm>
              <a:off x="4795838" y="340042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188A96A-5937-43F3-B967-2016AE193173}"/>
                </a:ext>
              </a:extLst>
            </p:cNvPr>
            <p:cNvSpPr/>
            <p:nvPr/>
          </p:nvSpPr>
          <p:spPr>
            <a:xfrm>
              <a:off x="4795592" y="4731909"/>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881CCCC2-5E31-4322-9C52-EF434A6E529E}"/>
              </a:ext>
            </a:extLst>
          </p:cNvPr>
          <p:cNvGrpSpPr/>
          <p:nvPr/>
        </p:nvGrpSpPr>
        <p:grpSpPr>
          <a:xfrm>
            <a:off x="6115051" y="2445803"/>
            <a:ext cx="2505074" cy="2310326"/>
            <a:chOff x="6115051" y="2445803"/>
            <a:chExt cx="2505074" cy="2310326"/>
          </a:xfrm>
        </p:grpSpPr>
        <p:sp>
          <p:nvSpPr>
            <p:cNvPr id="16" name="Content Placeholder 2">
              <a:extLst>
                <a:ext uri="{FF2B5EF4-FFF2-40B4-BE49-F238E27FC236}">
                  <a16:creationId xmlns:a16="http://schemas.microsoft.com/office/drawing/2014/main" id="{681644DE-0E6C-48A8-9C0A-EAF427CA7F56}"/>
                </a:ext>
              </a:extLst>
            </p:cNvPr>
            <p:cNvSpPr txBox="1">
              <a:spLocks/>
            </p:cNvSpPr>
            <p:nvPr/>
          </p:nvSpPr>
          <p:spPr bwMode="auto">
            <a:xfrm>
              <a:off x="611505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in the execution flow of a nondeterministic algorithm:</a:t>
              </a:r>
            </a:p>
            <a:p>
              <a:pPr marL="0" indent="0">
                <a:buFontTx/>
                <a:buNone/>
              </a:pPr>
              <a:r>
                <a:rPr lang="en-US" sz="1800" kern="0" dirty="0"/>
                <a:t>   </a:t>
              </a:r>
            </a:p>
          </p:txBody>
        </p:sp>
        <p:cxnSp>
          <p:nvCxnSpPr>
            <p:cNvPr id="17" name="Straight Arrow Connector 16">
              <a:extLst>
                <a:ext uri="{FF2B5EF4-FFF2-40B4-BE49-F238E27FC236}">
                  <a16:creationId xmlns:a16="http://schemas.microsoft.com/office/drawing/2014/main" id="{C9B9B6D3-6D18-4AAF-83DD-873F2AEEA479}"/>
                </a:ext>
              </a:extLst>
            </p:cNvPr>
            <p:cNvCxnSpPr>
              <a:cxnSpLocks/>
            </p:cNvCxnSpPr>
            <p:nvPr/>
          </p:nvCxnSpPr>
          <p:spPr>
            <a:xfrm flipH="1">
              <a:off x="6272221" y="3441679"/>
              <a:ext cx="1086088" cy="8882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A9B097D-64E2-410C-B307-BBED344A4F9B}"/>
                </a:ext>
              </a:extLst>
            </p:cNvPr>
            <p:cNvSpPr txBox="1"/>
            <p:nvPr/>
          </p:nvSpPr>
          <p:spPr>
            <a:xfrm>
              <a:off x="7926485" y="3720859"/>
              <a:ext cx="635110" cy="276999"/>
            </a:xfrm>
            <a:prstGeom prst="rect">
              <a:avLst/>
            </a:prstGeom>
            <a:noFill/>
          </p:spPr>
          <p:txBody>
            <a:bodyPr wrap="none" rtlCol="0">
              <a:spAutoFit/>
            </a:bodyPr>
            <a:lstStyle/>
            <a:p>
              <a:r>
                <a:rPr lang="en-US" sz="1200" dirty="0"/>
                <a:t>pick </a:t>
              </a:r>
              <a:r>
                <a:rPr lang="en-US" sz="1200" dirty="0" err="1"/>
                <a:t>v</a:t>
              </a:r>
              <a:r>
                <a:rPr lang="en-US" sz="1200" baseline="-25000" dirty="0" err="1"/>
                <a:t>n</a:t>
              </a:r>
              <a:endParaRPr lang="en-US" sz="1200" baseline="-25000" dirty="0"/>
            </a:p>
          </p:txBody>
        </p:sp>
        <p:sp>
          <p:nvSpPr>
            <p:cNvPr id="21" name="Oval 20">
              <a:extLst>
                <a:ext uri="{FF2B5EF4-FFF2-40B4-BE49-F238E27FC236}">
                  <a16:creationId xmlns:a16="http://schemas.microsoft.com/office/drawing/2014/main" id="{B23C35A3-40AF-48EB-97B9-B2486F49EB7F}"/>
                </a:ext>
              </a:extLst>
            </p:cNvPr>
            <p:cNvSpPr/>
            <p:nvPr/>
          </p:nvSpPr>
          <p:spPr>
            <a:xfrm>
              <a:off x="7300912" y="338888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461F2FA5-648A-48B9-91B2-FBBE8177C3EC}"/>
                </a:ext>
              </a:extLst>
            </p:cNvPr>
            <p:cNvCxnSpPr>
              <a:cxnSpLocks/>
            </p:cNvCxnSpPr>
            <p:nvPr/>
          </p:nvCxnSpPr>
          <p:spPr>
            <a:xfrm flipH="1">
              <a:off x="7062787" y="3494473"/>
              <a:ext cx="291006" cy="83542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828547E-4347-4475-BD54-73A012B7A6BA}"/>
                </a:ext>
              </a:extLst>
            </p:cNvPr>
            <p:cNvCxnSpPr>
              <a:cxnSpLocks/>
            </p:cNvCxnSpPr>
            <p:nvPr/>
          </p:nvCxnSpPr>
          <p:spPr>
            <a:xfrm>
              <a:off x="7367589" y="3494473"/>
              <a:ext cx="7409" cy="88822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91C534D-8697-4F41-A671-8E45A2C9E0BD}"/>
                </a:ext>
              </a:extLst>
            </p:cNvPr>
            <p:cNvCxnSpPr>
              <a:cxnSpLocks/>
            </p:cNvCxnSpPr>
            <p:nvPr/>
          </p:nvCxnSpPr>
          <p:spPr>
            <a:xfrm>
              <a:off x="7415706" y="3506013"/>
              <a:ext cx="966294" cy="82786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A244366-03C5-4F00-8D2A-D70B3BA905EB}"/>
                </a:ext>
              </a:extLst>
            </p:cNvPr>
            <p:cNvSpPr txBox="1"/>
            <p:nvPr/>
          </p:nvSpPr>
          <p:spPr>
            <a:xfrm>
              <a:off x="6581719" y="3948269"/>
              <a:ext cx="633507" cy="276999"/>
            </a:xfrm>
            <a:prstGeom prst="rect">
              <a:avLst/>
            </a:prstGeom>
            <a:noFill/>
          </p:spPr>
          <p:txBody>
            <a:bodyPr wrap="none" rtlCol="0">
              <a:spAutoFit/>
            </a:bodyPr>
            <a:lstStyle/>
            <a:p>
              <a:r>
                <a:rPr lang="en-US" sz="1200" dirty="0"/>
                <a:t>pick v</a:t>
              </a:r>
              <a:r>
                <a:rPr lang="en-US" sz="1200" baseline="-25000" dirty="0"/>
                <a:t>2</a:t>
              </a:r>
            </a:p>
          </p:txBody>
        </p:sp>
        <p:sp>
          <p:nvSpPr>
            <p:cNvPr id="31" name="TextBox 30">
              <a:extLst>
                <a:ext uri="{FF2B5EF4-FFF2-40B4-BE49-F238E27FC236}">
                  <a16:creationId xmlns:a16="http://schemas.microsoft.com/office/drawing/2014/main" id="{B88CF7DC-B4C6-4A47-B77D-CC765909BAE5}"/>
                </a:ext>
              </a:extLst>
            </p:cNvPr>
            <p:cNvSpPr txBox="1"/>
            <p:nvPr/>
          </p:nvSpPr>
          <p:spPr>
            <a:xfrm>
              <a:off x="6189207" y="3720859"/>
              <a:ext cx="633507" cy="276999"/>
            </a:xfrm>
            <a:prstGeom prst="rect">
              <a:avLst/>
            </a:prstGeom>
            <a:noFill/>
          </p:spPr>
          <p:txBody>
            <a:bodyPr wrap="none" rtlCol="0">
              <a:spAutoFit/>
            </a:bodyPr>
            <a:lstStyle/>
            <a:p>
              <a:r>
                <a:rPr lang="en-US" sz="1200" dirty="0"/>
                <a:t>pick v</a:t>
              </a:r>
              <a:r>
                <a:rPr lang="en-US" sz="1200" baseline="-25000" dirty="0"/>
                <a:t>1</a:t>
              </a:r>
            </a:p>
          </p:txBody>
        </p:sp>
        <p:sp>
          <p:nvSpPr>
            <p:cNvPr id="32" name="TextBox 31">
              <a:extLst>
                <a:ext uri="{FF2B5EF4-FFF2-40B4-BE49-F238E27FC236}">
                  <a16:creationId xmlns:a16="http://schemas.microsoft.com/office/drawing/2014/main" id="{C20D6EB1-5B0D-4B23-BE36-5D437D3FCBCF}"/>
                </a:ext>
              </a:extLst>
            </p:cNvPr>
            <p:cNvSpPr txBox="1"/>
            <p:nvPr/>
          </p:nvSpPr>
          <p:spPr>
            <a:xfrm>
              <a:off x="7342570" y="3859358"/>
              <a:ext cx="527709" cy="276999"/>
            </a:xfrm>
            <a:prstGeom prst="rect">
              <a:avLst/>
            </a:prstGeom>
            <a:noFill/>
          </p:spPr>
          <p:txBody>
            <a:bodyPr wrap="none" rtlCol="0">
              <a:spAutoFit/>
            </a:bodyPr>
            <a:lstStyle/>
            <a:p>
              <a:r>
                <a:rPr lang="en-US" sz="1200" dirty="0"/>
                <a:t>……..</a:t>
              </a:r>
              <a:endParaRPr lang="en-US" sz="1200" baseline="-25000" dirty="0"/>
            </a:p>
          </p:txBody>
        </p:sp>
        <p:sp>
          <p:nvSpPr>
            <p:cNvPr id="34" name="Oval 33">
              <a:extLst>
                <a:ext uri="{FF2B5EF4-FFF2-40B4-BE49-F238E27FC236}">
                  <a16:creationId xmlns:a16="http://schemas.microsoft.com/office/drawing/2014/main" id="{240636B4-CD52-4F28-9F7F-35DDD0DF27BE}"/>
                </a:ext>
              </a:extLst>
            </p:cNvPr>
            <p:cNvSpPr/>
            <p:nvPr/>
          </p:nvSpPr>
          <p:spPr>
            <a:xfrm>
              <a:off x="6205545" y="429660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61CB17E-05B8-467A-B427-AD61CCC79B0F}"/>
                </a:ext>
              </a:extLst>
            </p:cNvPr>
            <p:cNvSpPr/>
            <p:nvPr/>
          </p:nvSpPr>
          <p:spPr>
            <a:xfrm>
              <a:off x="6978950" y="431637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64DB1F7F-12B5-4497-8CC6-F1C3F266DFA3}"/>
                </a:ext>
              </a:extLst>
            </p:cNvPr>
            <p:cNvSpPr/>
            <p:nvPr/>
          </p:nvSpPr>
          <p:spPr>
            <a:xfrm>
              <a:off x="8357003" y="4312851"/>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FB8374B-7811-44D6-9A3B-57A89B4BFD74}"/>
                </a:ext>
              </a:extLst>
            </p:cNvPr>
            <p:cNvSpPr/>
            <p:nvPr/>
          </p:nvSpPr>
          <p:spPr>
            <a:xfrm>
              <a:off x="7321445" y="4372182"/>
              <a:ext cx="114794" cy="1055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AB5DC9AF-2C1C-4181-A17C-B32C3DA42262}"/>
                </a:ext>
              </a:extLst>
            </p:cNvPr>
            <p:cNvSpPr txBox="1"/>
            <p:nvPr/>
          </p:nvSpPr>
          <p:spPr>
            <a:xfrm>
              <a:off x="7436239" y="4263693"/>
              <a:ext cx="601447" cy="276999"/>
            </a:xfrm>
            <a:prstGeom prst="rect">
              <a:avLst/>
            </a:prstGeom>
            <a:noFill/>
          </p:spPr>
          <p:txBody>
            <a:bodyPr wrap="none" rtlCol="0">
              <a:spAutoFit/>
            </a:bodyPr>
            <a:lstStyle/>
            <a:p>
              <a:r>
                <a:rPr lang="en-US" sz="1200" dirty="0">
                  <a:solidFill>
                    <a:srgbClr val="FF0000"/>
                  </a:solidFill>
                </a:rPr>
                <a:t>pick v</a:t>
              </a:r>
              <a:r>
                <a:rPr lang="en-US" sz="1200" baseline="-25000" dirty="0">
                  <a:solidFill>
                    <a:srgbClr val="FF0000"/>
                  </a:solidFill>
                </a:rPr>
                <a:t>i</a:t>
              </a:r>
            </a:p>
          </p:txBody>
        </p:sp>
      </p:grpSp>
      <p:sp>
        <p:nvSpPr>
          <p:cNvPr id="46" name="Speech Bubble: Rectangle with Corners Rounded 45">
            <a:extLst>
              <a:ext uri="{FF2B5EF4-FFF2-40B4-BE49-F238E27FC236}">
                <a16:creationId xmlns:a16="http://schemas.microsoft.com/office/drawing/2014/main" id="{C4F6AE7A-46F0-4061-AED2-2A57EDA743B9}"/>
              </a:ext>
            </a:extLst>
          </p:cNvPr>
          <p:cNvSpPr/>
          <p:nvPr/>
        </p:nvSpPr>
        <p:spPr>
          <a:xfrm>
            <a:off x="5908374" y="4800835"/>
            <a:ext cx="1445419" cy="387835"/>
          </a:xfrm>
          <a:prstGeom prst="wedgeRoundRectCallout">
            <a:avLst>
              <a:gd name="adj1" fmla="val 46044"/>
              <a:gd name="adj2" fmla="val -11444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Always go the correct path</a:t>
            </a:r>
          </a:p>
        </p:txBody>
      </p:sp>
      <p:sp>
        <p:nvSpPr>
          <p:cNvPr id="33" name="Content Placeholder 2">
            <a:extLst>
              <a:ext uri="{FF2B5EF4-FFF2-40B4-BE49-F238E27FC236}">
                <a16:creationId xmlns:a16="http://schemas.microsoft.com/office/drawing/2014/main" id="{75350B00-508D-4B7E-8990-F45099C0466F}"/>
              </a:ext>
            </a:extLst>
          </p:cNvPr>
          <p:cNvSpPr txBox="1">
            <a:spLocks/>
          </p:cNvSpPr>
          <p:nvPr/>
        </p:nvSpPr>
        <p:spPr bwMode="auto">
          <a:xfrm>
            <a:off x="457200" y="4937097"/>
            <a:ext cx="4905375" cy="67889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Thus, a nondeterministic algorithm accepts if there is a path in its computation tree accepts. </a:t>
            </a:r>
          </a:p>
        </p:txBody>
      </p:sp>
      <p:sp>
        <p:nvSpPr>
          <p:cNvPr id="41" name="Content Placeholder 2">
            <a:extLst>
              <a:ext uri="{FF2B5EF4-FFF2-40B4-BE49-F238E27FC236}">
                <a16:creationId xmlns:a16="http://schemas.microsoft.com/office/drawing/2014/main" id="{D0322839-4F80-4219-B87C-51BCFC645BFB}"/>
              </a:ext>
            </a:extLst>
          </p:cNvPr>
          <p:cNvSpPr txBox="1">
            <a:spLocks/>
          </p:cNvSpPr>
          <p:nvPr/>
        </p:nvSpPr>
        <p:spPr bwMode="auto">
          <a:xfrm>
            <a:off x="457201" y="5615992"/>
            <a:ext cx="7705724" cy="89910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FF0000"/>
                </a:solidFill>
              </a:rPr>
              <a:t>Note: the nondeterministic algorithm does not go through the entire tree. Instead, it always magically picks the correct path in the tree. Thus, its computation time is the length of that path, not the size of the tree.  </a:t>
            </a:r>
          </a:p>
        </p:txBody>
      </p:sp>
    </p:spTree>
    <p:extLst>
      <p:ext uri="{BB962C8B-B14F-4D97-AF65-F5344CB8AC3E}">
        <p14:creationId xmlns:p14="http://schemas.microsoft.com/office/powerpoint/2010/main" val="1526483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12</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857250" y="1547299"/>
            <a:ext cx="7419975" cy="6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When we magically pick a vertex v</a:t>
            </a:r>
            <a:r>
              <a:rPr lang="en-US" sz="1800" kern="0" baseline="-25000" dirty="0"/>
              <a:t>i</a:t>
            </a:r>
            <a:r>
              <a:rPr lang="en-US" sz="1800" kern="0" dirty="0"/>
              <a:t> in a graph G with vertices v</a:t>
            </a:r>
            <a:r>
              <a:rPr lang="en-US" sz="1800" kern="0" baseline="-25000" dirty="0"/>
              <a:t>1</a:t>
            </a:r>
            <a:r>
              <a:rPr lang="en-US" sz="1800" kern="0" dirty="0"/>
              <a:t>, …, </a:t>
            </a:r>
            <a:r>
              <a:rPr lang="en-US" sz="1800" kern="0" dirty="0" err="1"/>
              <a:t>v</a:t>
            </a:r>
            <a:r>
              <a:rPr lang="en-US" sz="1800" kern="0" baseline="-25000" dirty="0" err="1"/>
              <a:t>n</a:t>
            </a:r>
            <a:r>
              <a:rPr lang="en-US" sz="1800" kern="0" dirty="0"/>
              <a:t>: we allow the algorithm to execute a step of the following format:</a:t>
            </a:r>
          </a:p>
          <a:p>
            <a:pPr marL="0" indent="0">
              <a:buFontTx/>
              <a:buNone/>
            </a:pPr>
            <a:r>
              <a:rPr lang="en-US" sz="1800" kern="0" dirty="0">
                <a:solidFill>
                  <a:srgbClr val="00B050"/>
                </a:solidFill>
              </a:rPr>
              <a:t>       </a:t>
            </a:r>
          </a:p>
        </p:txBody>
      </p:sp>
      <p:sp>
        <p:nvSpPr>
          <p:cNvPr id="7" name="Content Placeholder 2">
            <a:extLst>
              <a:ext uri="{FF2B5EF4-FFF2-40B4-BE49-F238E27FC236}">
                <a16:creationId xmlns:a16="http://schemas.microsoft.com/office/drawing/2014/main" id="{A80B2B1E-CB26-4D50-A177-F9A8F6E180C0}"/>
              </a:ext>
            </a:extLst>
          </p:cNvPr>
          <p:cNvSpPr txBox="1">
            <a:spLocks/>
          </p:cNvSpPr>
          <p:nvPr/>
        </p:nvSpPr>
        <p:spPr bwMode="auto">
          <a:xfrm>
            <a:off x="885826" y="2445803"/>
            <a:ext cx="2571749" cy="231032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Pick the correct option among the following: </a:t>
            </a:r>
          </a:p>
          <a:p>
            <a:pPr marL="0" indent="0">
              <a:buFontTx/>
              <a:buNone/>
            </a:pPr>
            <a:r>
              <a:rPr lang="en-US" sz="1800" kern="0" dirty="0">
                <a:solidFill>
                  <a:srgbClr val="00B050"/>
                </a:solidFill>
              </a:rPr>
              <a:t>   1. pick v</a:t>
            </a:r>
            <a:r>
              <a:rPr lang="en-US" sz="1800" kern="0" baseline="-25000" dirty="0">
                <a:solidFill>
                  <a:srgbClr val="00B050"/>
                </a:solidFill>
              </a:rPr>
              <a:t>1</a:t>
            </a:r>
            <a:r>
              <a:rPr lang="en-US" sz="1800" kern="0" dirty="0">
                <a:solidFill>
                  <a:srgbClr val="00B050"/>
                </a:solidFill>
              </a:rPr>
              <a:t>;</a:t>
            </a:r>
          </a:p>
          <a:p>
            <a:pPr marL="0" indent="0">
              <a:buFontTx/>
              <a:buNone/>
            </a:pPr>
            <a:r>
              <a:rPr lang="en-US" sz="1800" kern="0" dirty="0">
                <a:solidFill>
                  <a:srgbClr val="00B050"/>
                </a:solidFill>
              </a:rPr>
              <a:t>   2. pick v</a:t>
            </a:r>
            <a:r>
              <a:rPr lang="en-US" sz="1800" kern="0" baseline="-25000" dirty="0">
                <a:solidFill>
                  <a:srgbClr val="00B050"/>
                </a:solidFill>
              </a:rPr>
              <a:t>2</a:t>
            </a:r>
            <a:r>
              <a:rPr lang="en-US" sz="1800" kern="0" dirty="0">
                <a:solidFill>
                  <a:srgbClr val="00B050"/>
                </a:solidFill>
              </a:rPr>
              <a:t>;</a:t>
            </a:r>
          </a:p>
          <a:p>
            <a:pPr marL="0" indent="0">
              <a:buFontTx/>
              <a:buNone/>
            </a:pPr>
            <a:r>
              <a:rPr lang="en-US" sz="1800" kern="0" dirty="0">
                <a:solidFill>
                  <a:srgbClr val="00B050"/>
                </a:solidFill>
              </a:rPr>
              <a:t>       …….</a:t>
            </a:r>
          </a:p>
          <a:p>
            <a:pPr marL="0" indent="0">
              <a:buFontTx/>
              <a:buNone/>
            </a:pPr>
            <a:r>
              <a:rPr lang="en-US" sz="1800" kern="0" dirty="0">
                <a:solidFill>
                  <a:srgbClr val="00B050"/>
                </a:solidFill>
              </a:rPr>
              <a:t>   n. pick </a:t>
            </a:r>
            <a:r>
              <a:rPr lang="en-US" sz="1800" kern="0" dirty="0" err="1">
                <a:solidFill>
                  <a:srgbClr val="00B050"/>
                </a:solidFill>
              </a:rPr>
              <a:t>v</a:t>
            </a:r>
            <a:r>
              <a:rPr lang="en-US" sz="1800" kern="0" baseline="-25000" dirty="0" err="1">
                <a:solidFill>
                  <a:srgbClr val="00B050"/>
                </a:solidFill>
              </a:rPr>
              <a:t>n</a:t>
            </a:r>
            <a:r>
              <a:rPr lang="en-US" sz="1800" kern="0" dirty="0">
                <a:solidFill>
                  <a:srgbClr val="00B050"/>
                </a:solidFill>
              </a:rPr>
              <a:t> </a:t>
            </a:r>
          </a:p>
        </p:txBody>
      </p:sp>
      <p:grpSp>
        <p:nvGrpSpPr>
          <p:cNvPr id="38" name="Group 37">
            <a:extLst>
              <a:ext uri="{FF2B5EF4-FFF2-40B4-BE49-F238E27FC236}">
                <a16:creationId xmlns:a16="http://schemas.microsoft.com/office/drawing/2014/main" id="{8D1543F8-C339-4BFB-8D74-3FC758F20065}"/>
              </a:ext>
            </a:extLst>
          </p:cNvPr>
          <p:cNvGrpSpPr/>
          <p:nvPr/>
        </p:nvGrpSpPr>
        <p:grpSpPr>
          <a:xfrm>
            <a:off x="3612361" y="2445803"/>
            <a:ext cx="2505074" cy="2391695"/>
            <a:chOff x="3612361" y="2445803"/>
            <a:chExt cx="2505074" cy="2391695"/>
          </a:xfrm>
        </p:grpSpPr>
        <p:sp>
          <p:nvSpPr>
            <p:cNvPr id="8" name="Content Placeholder 2">
              <a:extLst>
                <a:ext uri="{FF2B5EF4-FFF2-40B4-BE49-F238E27FC236}">
                  <a16:creationId xmlns:a16="http://schemas.microsoft.com/office/drawing/2014/main" id="{B8C20F28-BB81-42BF-89C0-1C84A26CF1DC}"/>
                </a:ext>
              </a:extLst>
            </p:cNvPr>
            <p:cNvSpPr txBox="1">
              <a:spLocks/>
            </p:cNvSpPr>
            <p:nvPr/>
          </p:nvSpPr>
          <p:spPr bwMode="auto">
            <a:xfrm>
              <a:off x="361236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Thus, in the execution flow of a deterministic algorithm:</a:t>
              </a:r>
            </a:p>
            <a:p>
              <a:pPr marL="0" indent="0">
                <a:buFontTx/>
                <a:buNone/>
              </a:pPr>
              <a:r>
                <a:rPr lang="en-US" sz="1800" kern="0" dirty="0"/>
                <a:t>   </a:t>
              </a:r>
            </a:p>
          </p:txBody>
        </p:sp>
        <p:cxnSp>
          <p:nvCxnSpPr>
            <p:cNvPr id="11" name="Straight Arrow Connector 10">
              <a:extLst>
                <a:ext uri="{FF2B5EF4-FFF2-40B4-BE49-F238E27FC236}">
                  <a16:creationId xmlns:a16="http://schemas.microsoft.com/office/drawing/2014/main" id="{99099C89-265C-49BA-8FB3-F48033A7BAFA}"/>
                </a:ext>
              </a:extLst>
            </p:cNvPr>
            <p:cNvCxnSpPr/>
            <p:nvPr/>
          </p:nvCxnSpPr>
          <p:spPr>
            <a:xfrm>
              <a:off x="4855619" y="3441679"/>
              <a:ext cx="0" cy="131445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935AB23-EC4B-4C0B-8238-3FC82CD6E76E}"/>
                </a:ext>
              </a:extLst>
            </p:cNvPr>
            <p:cNvSpPr txBox="1"/>
            <p:nvPr/>
          </p:nvSpPr>
          <p:spPr>
            <a:xfrm>
              <a:off x="4258835" y="3960297"/>
              <a:ext cx="596784" cy="276999"/>
            </a:xfrm>
            <a:prstGeom prst="rect">
              <a:avLst/>
            </a:prstGeom>
            <a:noFill/>
          </p:spPr>
          <p:txBody>
            <a:bodyPr wrap="none" rtlCol="0">
              <a:spAutoFit/>
            </a:bodyPr>
            <a:lstStyle/>
            <a:p>
              <a:r>
                <a:rPr lang="en-US" sz="1200" dirty="0"/>
                <a:t>pick v</a:t>
              </a:r>
              <a:r>
                <a:rPr lang="en-US" sz="1200" baseline="-25000" dirty="0"/>
                <a:t>i</a:t>
              </a:r>
            </a:p>
          </p:txBody>
        </p:sp>
        <p:sp>
          <p:nvSpPr>
            <p:cNvPr id="14" name="Oval 13">
              <a:extLst>
                <a:ext uri="{FF2B5EF4-FFF2-40B4-BE49-F238E27FC236}">
                  <a16:creationId xmlns:a16="http://schemas.microsoft.com/office/drawing/2014/main" id="{0CAB9B84-AB19-41F1-A64E-83E2BBEE9268}"/>
                </a:ext>
              </a:extLst>
            </p:cNvPr>
            <p:cNvSpPr/>
            <p:nvPr/>
          </p:nvSpPr>
          <p:spPr>
            <a:xfrm>
              <a:off x="4795838" y="340042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188A96A-5937-43F3-B967-2016AE193173}"/>
                </a:ext>
              </a:extLst>
            </p:cNvPr>
            <p:cNvSpPr/>
            <p:nvPr/>
          </p:nvSpPr>
          <p:spPr>
            <a:xfrm>
              <a:off x="4795592" y="4731909"/>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881CCCC2-5E31-4322-9C52-EF434A6E529E}"/>
              </a:ext>
            </a:extLst>
          </p:cNvPr>
          <p:cNvGrpSpPr/>
          <p:nvPr/>
        </p:nvGrpSpPr>
        <p:grpSpPr>
          <a:xfrm>
            <a:off x="6115051" y="2445803"/>
            <a:ext cx="2505074" cy="2310326"/>
            <a:chOff x="6115051" y="2445803"/>
            <a:chExt cx="2505074" cy="2310326"/>
          </a:xfrm>
        </p:grpSpPr>
        <p:sp>
          <p:nvSpPr>
            <p:cNvPr id="16" name="Content Placeholder 2">
              <a:extLst>
                <a:ext uri="{FF2B5EF4-FFF2-40B4-BE49-F238E27FC236}">
                  <a16:creationId xmlns:a16="http://schemas.microsoft.com/office/drawing/2014/main" id="{681644DE-0E6C-48A8-9C0A-EAF427CA7F56}"/>
                </a:ext>
              </a:extLst>
            </p:cNvPr>
            <p:cNvSpPr txBox="1">
              <a:spLocks/>
            </p:cNvSpPr>
            <p:nvPr/>
          </p:nvSpPr>
          <p:spPr bwMode="auto">
            <a:xfrm>
              <a:off x="611505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in the execution flow of a nondeterministic algorithm:</a:t>
              </a:r>
            </a:p>
            <a:p>
              <a:pPr marL="0" indent="0">
                <a:buFontTx/>
                <a:buNone/>
              </a:pPr>
              <a:r>
                <a:rPr lang="en-US" sz="1800" kern="0" dirty="0"/>
                <a:t>   </a:t>
              </a:r>
            </a:p>
          </p:txBody>
        </p:sp>
        <p:cxnSp>
          <p:nvCxnSpPr>
            <p:cNvPr id="17" name="Straight Arrow Connector 16">
              <a:extLst>
                <a:ext uri="{FF2B5EF4-FFF2-40B4-BE49-F238E27FC236}">
                  <a16:creationId xmlns:a16="http://schemas.microsoft.com/office/drawing/2014/main" id="{C9B9B6D3-6D18-4AAF-83DD-873F2AEEA479}"/>
                </a:ext>
              </a:extLst>
            </p:cNvPr>
            <p:cNvCxnSpPr>
              <a:cxnSpLocks/>
            </p:cNvCxnSpPr>
            <p:nvPr/>
          </p:nvCxnSpPr>
          <p:spPr>
            <a:xfrm flipH="1">
              <a:off x="6272221" y="3441679"/>
              <a:ext cx="1086088" cy="8882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A9B097D-64E2-410C-B307-BBED344A4F9B}"/>
                </a:ext>
              </a:extLst>
            </p:cNvPr>
            <p:cNvSpPr txBox="1"/>
            <p:nvPr/>
          </p:nvSpPr>
          <p:spPr>
            <a:xfrm>
              <a:off x="7926485" y="3720859"/>
              <a:ext cx="635110" cy="276999"/>
            </a:xfrm>
            <a:prstGeom prst="rect">
              <a:avLst/>
            </a:prstGeom>
            <a:noFill/>
          </p:spPr>
          <p:txBody>
            <a:bodyPr wrap="none" rtlCol="0">
              <a:spAutoFit/>
            </a:bodyPr>
            <a:lstStyle/>
            <a:p>
              <a:r>
                <a:rPr lang="en-US" sz="1200" dirty="0"/>
                <a:t>pick </a:t>
              </a:r>
              <a:r>
                <a:rPr lang="en-US" sz="1200" dirty="0" err="1"/>
                <a:t>v</a:t>
              </a:r>
              <a:r>
                <a:rPr lang="en-US" sz="1200" baseline="-25000" dirty="0" err="1"/>
                <a:t>n</a:t>
              </a:r>
              <a:endParaRPr lang="en-US" sz="1200" baseline="-25000" dirty="0"/>
            </a:p>
          </p:txBody>
        </p:sp>
        <p:sp>
          <p:nvSpPr>
            <p:cNvPr id="21" name="Oval 20">
              <a:extLst>
                <a:ext uri="{FF2B5EF4-FFF2-40B4-BE49-F238E27FC236}">
                  <a16:creationId xmlns:a16="http://schemas.microsoft.com/office/drawing/2014/main" id="{B23C35A3-40AF-48EB-97B9-B2486F49EB7F}"/>
                </a:ext>
              </a:extLst>
            </p:cNvPr>
            <p:cNvSpPr/>
            <p:nvPr/>
          </p:nvSpPr>
          <p:spPr>
            <a:xfrm>
              <a:off x="7300912" y="338888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461F2FA5-648A-48B9-91B2-FBBE8177C3EC}"/>
                </a:ext>
              </a:extLst>
            </p:cNvPr>
            <p:cNvCxnSpPr>
              <a:cxnSpLocks/>
            </p:cNvCxnSpPr>
            <p:nvPr/>
          </p:nvCxnSpPr>
          <p:spPr>
            <a:xfrm flipH="1">
              <a:off x="7062787" y="3494473"/>
              <a:ext cx="291006" cy="83542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828547E-4347-4475-BD54-73A012B7A6BA}"/>
                </a:ext>
              </a:extLst>
            </p:cNvPr>
            <p:cNvCxnSpPr>
              <a:cxnSpLocks/>
            </p:cNvCxnSpPr>
            <p:nvPr/>
          </p:nvCxnSpPr>
          <p:spPr>
            <a:xfrm>
              <a:off x="7367589" y="3494473"/>
              <a:ext cx="7409" cy="88822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91C534D-8697-4F41-A671-8E45A2C9E0BD}"/>
                </a:ext>
              </a:extLst>
            </p:cNvPr>
            <p:cNvCxnSpPr>
              <a:cxnSpLocks/>
            </p:cNvCxnSpPr>
            <p:nvPr/>
          </p:nvCxnSpPr>
          <p:spPr>
            <a:xfrm>
              <a:off x="7415706" y="3506013"/>
              <a:ext cx="966294" cy="82786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A244366-03C5-4F00-8D2A-D70B3BA905EB}"/>
                </a:ext>
              </a:extLst>
            </p:cNvPr>
            <p:cNvSpPr txBox="1"/>
            <p:nvPr/>
          </p:nvSpPr>
          <p:spPr>
            <a:xfrm>
              <a:off x="6581719" y="3948269"/>
              <a:ext cx="633507" cy="276999"/>
            </a:xfrm>
            <a:prstGeom prst="rect">
              <a:avLst/>
            </a:prstGeom>
            <a:noFill/>
          </p:spPr>
          <p:txBody>
            <a:bodyPr wrap="none" rtlCol="0">
              <a:spAutoFit/>
            </a:bodyPr>
            <a:lstStyle/>
            <a:p>
              <a:r>
                <a:rPr lang="en-US" sz="1200" dirty="0"/>
                <a:t>pick v</a:t>
              </a:r>
              <a:r>
                <a:rPr lang="en-US" sz="1200" baseline="-25000" dirty="0"/>
                <a:t>2</a:t>
              </a:r>
            </a:p>
          </p:txBody>
        </p:sp>
        <p:sp>
          <p:nvSpPr>
            <p:cNvPr id="31" name="TextBox 30">
              <a:extLst>
                <a:ext uri="{FF2B5EF4-FFF2-40B4-BE49-F238E27FC236}">
                  <a16:creationId xmlns:a16="http://schemas.microsoft.com/office/drawing/2014/main" id="{B88CF7DC-B4C6-4A47-B77D-CC765909BAE5}"/>
                </a:ext>
              </a:extLst>
            </p:cNvPr>
            <p:cNvSpPr txBox="1"/>
            <p:nvPr/>
          </p:nvSpPr>
          <p:spPr>
            <a:xfrm>
              <a:off x="6189207" y="3720859"/>
              <a:ext cx="633507" cy="276999"/>
            </a:xfrm>
            <a:prstGeom prst="rect">
              <a:avLst/>
            </a:prstGeom>
            <a:noFill/>
          </p:spPr>
          <p:txBody>
            <a:bodyPr wrap="none" rtlCol="0">
              <a:spAutoFit/>
            </a:bodyPr>
            <a:lstStyle/>
            <a:p>
              <a:r>
                <a:rPr lang="en-US" sz="1200" dirty="0"/>
                <a:t>pick v</a:t>
              </a:r>
              <a:r>
                <a:rPr lang="en-US" sz="1200" baseline="-25000" dirty="0"/>
                <a:t>1</a:t>
              </a:r>
            </a:p>
          </p:txBody>
        </p:sp>
        <p:sp>
          <p:nvSpPr>
            <p:cNvPr id="32" name="TextBox 31">
              <a:extLst>
                <a:ext uri="{FF2B5EF4-FFF2-40B4-BE49-F238E27FC236}">
                  <a16:creationId xmlns:a16="http://schemas.microsoft.com/office/drawing/2014/main" id="{C20D6EB1-5B0D-4B23-BE36-5D437D3FCBCF}"/>
                </a:ext>
              </a:extLst>
            </p:cNvPr>
            <p:cNvSpPr txBox="1"/>
            <p:nvPr/>
          </p:nvSpPr>
          <p:spPr>
            <a:xfrm>
              <a:off x="7342570" y="3859358"/>
              <a:ext cx="527709" cy="276999"/>
            </a:xfrm>
            <a:prstGeom prst="rect">
              <a:avLst/>
            </a:prstGeom>
            <a:noFill/>
          </p:spPr>
          <p:txBody>
            <a:bodyPr wrap="none" rtlCol="0">
              <a:spAutoFit/>
            </a:bodyPr>
            <a:lstStyle/>
            <a:p>
              <a:r>
                <a:rPr lang="en-US" sz="1200" dirty="0"/>
                <a:t>……..</a:t>
              </a:r>
              <a:endParaRPr lang="en-US" sz="1200" baseline="-25000" dirty="0"/>
            </a:p>
          </p:txBody>
        </p:sp>
        <p:sp>
          <p:nvSpPr>
            <p:cNvPr id="34" name="Oval 33">
              <a:extLst>
                <a:ext uri="{FF2B5EF4-FFF2-40B4-BE49-F238E27FC236}">
                  <a16:creationId xmlns:a16="http://schemas.microsoft.com/office/drawing/2014/main" id="{240636B4-CD52-4F28-9F7F-35DDD0DF27BE}"/>
                </a:ext>
              </a:extLst>
            </p:cNvPr>
            <p:cNvSpPr/>
            <p:nvPr/>
          </p:nvSpPr>
          <p:spPr>
            <a:xfrm>
              <a:off x="6205545" y="429660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61CB17E-05B8-467A-B427-AD61CCC79B0F}"/>
                </a:ext>
              </a:extLst>
            </p:cNvPr>
            <p:cNvSpPr/>
            <p:nvPr/>
          </p:nvSpPr>
          <p:spPr>
            <a:xfrm>
              <a:off x="6978950" y="431637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64DB1F7F-12B5-4497-8CC6-F1C3F266DFA3}"/>
                </a:ext>
              </a:extLst>
            </p:cNvPr>
            <p:cNvSpPr/>
            <p:nvPr/>
          </p:nvSpPr>
          <p:spPr>
            <a:xfrm>
              <a:off x="8357003" y="4312851"/>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FB8374B-7811-44D6-9A3B-57A89B4BFD74}"/>
                </a:ext>
              </a:extLst>
            </p:cNvPr>
            <p:cNvSpPr/>
            <p:nvPr/>
          </p:nvSpPr>
          <p:spPr>
            <a:xfrm>
              <a:off x="7321445" y="4372182"/>
              <a:ext cx="114794" cy="1055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AB5DC9AF-2C1C-4181-A17C-B32C3DA42262}"/>
                </a:ext>
              </a:extLst>
            </p:cNvPr>
            <p:cNvSpPr txBox="1"/>
            <p:nvPr/>
          </p:nvSpPr>
          <p:spPr>
            <a:xfrm>
              <a:off x="7436239" y="4263693"/>
              <a:ext cx="601447" cy="276999"/>
            </a:xfrm>
            <a:prstGeom prst="rect">
              <a:avLst/>
            </a:prstGeom>
            <a:noFill/>
          </p:spPr>
          <p:txBody>
            <a:bodyPr wrap="none" rtlCol="0">
              <a:spAutoFit/>
            </a:bodyPr>
            <a:lstStyle/>
            <a:p>
              <a:r>
                <a:rPr lang="en-US" sz="1200" dirty="0">
                  <a:solidFill>
                    <a:srgbClr val="FF0000"/>
                  </a:solidFill>
                </a:rPr>
                <a:t>pick v</a:t>
              </a:r>
              <a:r>
                <a:rPr lang="en-US" sz="1200" baseline="-25000" dirty="0">
                  <a:solidFill>
                    <a:srgbClr val="FF0000"/>
                  </a:solidFill>
                </a:rPr>
                <a:t>i</a:t>
              </a:r>
            </a:p>
          </p:txBody>
        </p:sp>
      </p:grpSp>
      <p:sp>
        <p:nvSpPr>
          <p:cNvPr id="42" name="Content Placeholder 2">
            <a:extLst>
              <a:ext uri="{FF2B5EF4-FFF2-40B4-BE49-F238E27FC236}">
                <a16:creationId xmlns:a16="http://schemas.microsoft.com/office/drawing/2014/main" id="{E6E94058-3374-491F-94D5-F8876C2C25E2}"/>
              </a:ext>
            </a:extLst>
          </p:cNvPr>
          <p:cNvSpPr txBox="1">
            <a:spLocks/>
          </p:cNvSpPr>
          <p:nvPr/>
        </p:nvSpPr>
        <p:spPr bwMode="auto">
          <a:xfrm>
            <a:off x="790576" y="5317009"/>
            <a:ext cx="2857500" cy="67889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How do we implement this in a Turing machine?</a:t>
            </a:r>
          </a:p>
        </p:txBody>
      </p:sp>
      <p:sp>
        <p:nvSpPr>
          <p:cNvPr id="46" name="Speech Bubble: Rectangle with Corners Rounded 45">
            <a:extLst>
              <a:ext uri="{FF2B5EF4-FFF2-40B4-BE49-F238E27FC236}">
                <a16:creationId xmlns:a16="http://schemas.microsoft.com/office/drawing/2014/main" id="{C4F6AE7A-46F0-4061-AED2-2A57EDA743B9}"/>
              </a:ext>
            </a:extLst>
          </p:cNvPr>
          <p:cNvSpPr/>
          <p:nvPr/>
        </p:nvSpPr>
        <p:spPr>
          <a:xfrm>
            <a:off x="5908374" y="4800835"/>
            <a:ext cx="1445419" cy="387835"/>
          </a:xfrm>
          <a:prstGeom prst="wedgeRoundRectCallout">
            <a:avLst>
              <a:gd name="adj1" fmla="val 46044"/>
              <a:gd name="adj2" fmla="val -11444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Always go the correct path</a:t>
            </a:r>
          </a:p>
        </p:txBody>
      </p:sp>
    </p:spTree>
    <p:extLst>
      <p:ext uri="{BB962C8B-B14F-4D97-AF65-F5344CB8AC3E}">
        <p14:creationId xmlns:p14="http://schemas.microsoft.com/office/powerpoint/2010/main" val="279398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13</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857250" y="1547299"/>
            <a:ext cx="7419975" cy="6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When we magically pick a vertex v</a:t>
            </a:r>
            <a:r>
              <a:rPr lang="en-US" sz="1800" kern="0" baseline="-25000" dirty="0"/>
              <a:t>i</a:t>
            </a:r>
            <a:r>
              <a:rPr lang="en-US" sz="1800" kern="0" dirty="0"/>
              <a:t> in a graph G with vertices v</a:t>
            </a:r>
            <a:r>
              <a:rPr lang="en-US" sz="1800" kern="0" baseline="-25000" dirty="0"/>
              <a:t>1</a:t>
            </a:r>
            <a:r>
              <a:rPr lang="en-US" sz="1800" kern="0" dirty="0"/>
              <a:t>, …, </a:t>
            </a:r>
            <a:r>
              <a:rPr lang="en-US" sz="1800" kern="0" dirty="0" err="1"/>
              <a:t>v</a:t>
            </a:r>
            <a:r>
              <a:rPr lang="en-US" sz="1800" kern="0" baseline="-25000" dirty="0" err="1"/>
              <a:t>n</a:t>
            </a:r>
            <a:r>
              <a:rPr lang="en-US" sz="1800" kern="0" dirty="0"/>
              <a:t>: we allow the algorithm to execute a step of the following format:</a:t>
            </a:r>
          </a:p>
          <a:p>
            <a:pPr marL="0" indent="0">
              <a:buFontTx/>
              <a:buNone/>
            </a:pPr>
            <a:r>
              <a:rPr lang="en-US" sz="1800" kern="0" dirty="0">
                <a:solidFill>
                  <a:srgbClr val="00B050"/>
                </a:solidFill>
              </a:rPr>
              <a:t>       </a:t>
            </a:r>
          </a:p>
        </p:txBody>
      </p:sp>
      <p:sp>
        <p:nvSpPr>
          <p:cNvPr id="7" name="Content Placeholder 2">
            <a:extLst>
              <a:ext uri="{FF2B5EF4-FFF2-40B4-BE49-F238E27FC236}">
                <a16:creationId xmlns:a16="http://schemas.microsoft.com/office/drawing/2014/main" id="{A80B2B1E-CB26-4D50-A177-F9A8F6E180C0}"/>
              </a:ext>
            </a:extLst>
          </p:cNvPr>
          <p:cNvSpPr txBox="1">
            <a:spLocks/>
          </p:cNvSpPr>
          <p:nvPr/>
        </p:nvSpPr>
        <p:spPr bwMode="auto">
          <a:xfrm>
            <a:off x="885826" y="2445803"/>
            <a:ext cx="2571749" cy="231032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Pick the correct option among the following: </a:t>
            </a:r>
          </a:p>
          <a:p>
            <a:pPr marL="0" indent="0">
              <a:buFontTx/>
              <a:buNone/>
            </a:pPr>
            <a:r>
              <a:rPr lang="en-US" sz="1800" kern="0" dirty="0">
                <a:solidFill>
                  <a:srgbClr val="00B050"/>
                </a:solidFill>
              </a:rPr>
              <a:t>   1. pick v</a:t>
            </a:r>
            <a:r>
              <a:rPr lang="en-US" sz="1800" kern="0" baseline="-25000" dirty="0">
                <a:solidFill>
                  <a:srgbClr val="00B050"/>
                </a:solidFill>
              </a:rPr>
              <a:t>1</a:t>
            </a:r>
            <a:r>
              <a:rPr lang="en-US" sz="1800" kern="0" dirty="0">
                <a:solidFill>
                  <a:srgbClr val="00B050"/>
                </a:solidFill>
              </a:rPr>
              <a:t>;</a:t>
            </a:r>
          </a:p>
          <a:p>
            <a:pPr marL="0" indent="0">
              <a:buFontTx/>
              <a:buNone/>
            </a:pPr>
            <a:r>
              <a:rPr lang="en-US" sz="1800" kern="0" dirty="0">
                <a:solidFill>
                  <a:srgbClr val="00B050"/>
                </a:solidFill>
              </a:rPr>
              <a:t>   2. pick v</a:t>
            </a:r>
            <a:r>
              <a:rPr lang="en-US" sz="1800" kern="0" baseline="-25000" dirty="0">
                <a:solidFill>
                  <a:srgbClr val="00B050"/>
                </a:solidFill>
              </a:rPr>
              <a:t>2</a:t>
            </a:r>
            <a:r>
              <a:rPr lang="en-US" sz="1800" kern="0" dirty="0">
                <a:solidFill>
                  <a:srgbClr val="00B050"/>
                </a:solidFill>
              </a:rPr>
              <a:t>;</a:t>
            </a:r>
          </a:p>
          <a:p>
            <a:pPr marL="0" indent="0">
              <a:buFontTx/>
              <a:buNone/>
            </a:pPr>
            <a:r>
              <a:rPr lang="en-US" sz="1800" kern="0" dirty="0">
                <a:solidFill>
                  <a:srgbClr val="00B050"/>
                </a:solidFill>
              </a:rPr>
              <a:t>       …….</a:t>
            </a:r>
          </a:p>
          <a:p>
            <a:pPr marL="0" indent="0">
              <a:buFontTx/>
              <a:buNone/>
            </a:pPr>
            <a:r>
              <a:rPr lang="en-US" sz="1800" kern="0" dirty="0">
                <a:solidFill>
                  <a:srgbClr val="00B050"/>
                </a:solidFill>
              </a:rPr>
              <a:t>   n. pick </a:t>
            </a:r>
            <a:r>
              <a:rPr lang="en-US" sz="1800" kern="0" dirty="0" err="1">
                <a:solidFill>
                  <a:srgbClr val="00B050"/>
                </a:solidFill>
              </a:rPr>
              <a:t>v</a:t>
            </a:r>
            <a:r>
              <a:rPr lang="en-US" sz="1800" kern="0" baseline="-25000" dirty="0" err="1">
                <a:solidFill>
                  <a:srgbClr val="00B050"/>
                </a:solidFill>
              </a:rPr>
              <a:t>n</a:t>
            </a:r>
            <a:r>
              <a:rPr lang="en-US" sz="1800" kern="0" dirty="0">
                <a:solidFill>
                  <a:srgbClr val="00B050"/>
                </a:solidFill>
              </a:rPr>
              <a:t> </a:t>
            </a:r>
          </a:p>
        </p:txBody>
      </p:sp>
      <p:grpSp>
        <p:nvGrpSpPr>
          <p:cNvPr id="38" name="Group 37">
            <a:extLst>
              <a:ext uri="{FF2B5EF4-FFF2-40B4-BE49-F238E27FC236}">
                <a16:creationId xmlns:a16="http://schemas.microsoft.com/office/drawing/2014/main" id="{8D1543F8-C339-4BFB-8D74-3FC758F20065}"/>
              </a:ext>
            </a:extLst>
          </p:cNvPr>
          <p:cNvGrpSpPr/>
          <p:nvPr/>
        </p:nvGrpSpPr>
        <p:grpSpPr>
          <a:xfrm>
            <a:off x="3612361" y="2445803"/>
            <a:ext cx="2505074" cy="2391695"/>
            <a:chOff x="3612361" y="2445803"/>
            <a:chExt cx="2505074" cy="2391695"/>
          </a:xfrm>
        </p:grpSpPr>
        <p:sp>
          <p:nvSpPr>
            <p:cNvPr id="8" name="Content Placeholder 2">
              <a:extLst>
                <a:ext uri="{FF2B5EF4-FFF2-40B4-BE49-F238E27FC236}">
                  <a16:creationId xmlns:a16="http://schemas.microsoft.com/office/drawing/2014/main" id="{B8C20F28-BB81-42BF-89C0-1C84A26CF1DC}"/>
                </a:ext>
              </a:extLst>
            </p:cNvPr>
            <p:cNvSpPr txBox="1">
              <a:spLocks/>
            </p:cNvSpPr>
            <p:nvPr/>
          </p:nvSpPr>
          <p:spPr bwMode="auto">
            <a:xfrm>
              <a:off x="361236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Thus, in the execution flow of a deterministic algorithm:</a:t>
              </a:r>
            </a:p>
            <a:p>
              <a:pPr marL="0" indent="0">
                <a:buFontTx/>
                <a:buNone/>
              </a:pPr>
              <a:r>
                <a:rPr lang="en-US" sz="1800" kern="0" dirty="0"/>
                <a:t>   </a:t>
              </a:r>
            </a:p>
          </p:txBody>
        </p:sp>
        <p:cxnSp>
          <p:nvCxnSpPr>
            <p:cNvPr id="11" name="Straight Arrow Connector 10">
              <a:extLst>
                <a:ext uri="{FF2B5EF4-FFF2-40B4-BE49-F238E27FC236}">
                  <a16:creationId xmlns:a16="http://schemas.microsoft.com/office/drawing/2014/main" id="{99099C89-265C-49BA-8FB3-F48033A7BAFA}"/>
                </a:ext>
              </a:extLst>
            </p:cNvPr>
            <p:cNvCxnSpPr/>
            <p:nvPr/>
          </p:nvCxnSpPr>
          <p:spPr>
            <a:xfrm>
              <a:off x="4855619" y="3441679"/>
              <a:ext cx="0" cy="131445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935AB23-EC4B-4C0B-8238-3FC82CD6E76E}"/>
                </a:ext>
              </a:extLst>
            </p:cNvPr>
            <p:cNvSpPr txBox="1"/>
            <p:nvPr/>
          </p:nvSpPr>
          <p:spPr>
            <a:xfrm>
              <a:off x="4258835" y="3960297"/>
              <a:ext cx="596784" cy="276999"/>
            </a:xfrm>
            <a:prstGeom prst="rect">
              <a:avLst/>
            </a:prstGeom>
            <a:noFill/>
          </p:spPr>
          <p:txBody>
            <a:bodyPr wrap="none" rtlCol="0">
              <a:spAutoFit/>
            </a:bodyPr>
            <a:lstStyle/>
            <a:p>
              <a:r>
                <a:rPr lang="en-US" sz="1200" dirty="0"/>
                <a:t>pick v</a:t>
              </a:r>
              <a:r>
                <a:rPr lang="en-US" sz="1200" baseline="-25000" dirty="0"/>
                <a:t>i</a:t>
              </a:r>
            </a:p>
          </p:txBody>
        </p:sp>
        <p:sp>
          <p:nvSpPr>
            <p:cNvPr id="14" name="Oval 13">
              <a:extLst>
                <a:ext uri="{FF2B5EF4-FFF2-40B4-BE49-F238E27FC236}">
                  <a16:creationId xmlns:a16="http://schemas.microsoft.com/office/drawing/2014/main" id="{0CAB9B84-AB19-41F1-A64E-83E2BBEE9268}"/>
                </a:ext>
              </a:extLst>
            </p:cNvPr>
            <p:cNvSpPr/>
            <p:nvPr/>
          </p:nvSpPr>
          <p:spPr>
            <a:xfrm>
              <a:off x="4795838" y="340042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188A96A-5937-43F3-B967-2016AE193173}"/>
                </a:ext>
              </a:extLst>
            </p:cNvPr>
            <p:cNvSpPr/>
            <p:nvPr/>
          </p:nvSpPr>
          <p:spPr>
            <a:xfrm>
              <a:off x="4795592" y="4731909"/>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881CCCC2-5E31-4322-9C52-EF434A6E529E}"/>
              </a:ext>
            </a:extLst>
          </p:cNvPr>
          <p:cNvGrpSpPr/>
          <p:nvPr/>
        </p:nvGrpSpPr>
        <p:grpSpPr>
          <a:xfrm>
            <a:off x="6115051" y="2445803"/>
            <a:ext cx="2505074" cy="2310326"/>
            <a:chOff x="6115051" y="2445803"/>
            <a:chExt cx="2505074" cy="2310326"/>
          </a:xfrm>
        </p:grpSpPr>
        <p:sp>
          <p:nvSpPr>
            <p:cNvPr id="16" name="Content Placeholder 2">
              <a:extLst>
                <a:ext uri="{FF2B5EF4-FFF2-40B4-BE49-F238E27FC236}">
                  <a16:creationId xmlns:a16="http://schemas.microsoft.com/office/drawing/2014/main" id="{681644DE-0E6C-48A8-9C0A-EAF427CA7F56}"/>
                </a:ext>
              </a:extLst>
            </p:cNvPr>
            <p:cNvSpPr txBox="1">
              <a:spLocks/>
            </p:cNvSpPr>
            <p:nvPr/>
          </p:nvSpPr>
          <p:spPr bwMode="auto">
            <a:xfrm>
              <a:off x="611505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in the execution flow of a nondeterministic algorithm:</a:t>
              </a:r>
            </a:p>
            <a:p>
              <a:pPr marL="0" indent="0">
                <a:buFontTx/>
                <a:buNone/>
              </a:pPr>
              <a:r>
                <a:rPr lang="en-US" sz="1800" kern="0" dirty="0"/>
                <a:t>   </a:t>
              </a:r>
            </a:p>
          </p:txBody>
        </p:sp>
        <p:cxnSp>
          <p:nvCxnSpPr>
            <p:cNvPr id="17" name="Straight Arrow Connector 16">
              <a:extLst>
                <a:ext uri="{FF2B5EF4-FFF2-40B4-BE49-F238E27FC236}">
                  <a16:creationId xmlns:a16="http://schemas.microsoft.com/office/drawing/2014/main" id="{C9B9B6D3-6D18-4AAF-83DD-873F2AEEA479}"/>
                </a:ext>
              </a:extLst>
            </p:cNvPr>
            <p:cNvCxnSpPr>
              <a:cxnSpLocks/>
            </p:cNvCxnSpPr>
            <p:nvPr/>
          </p:nvCxnSpPr>
          <p:spPr>
            <a:xfrm flipH="1">
              <a:off x="6272221" y="3441679"/>
              <a:ext cx="1086088" cy="8882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A9B097D-64E2-410C-B307-BBED344A4F9B}"/>
                </a:ext>
              </a:extLst>
            </p:cNvPr>
            <p:cNvSpPr txBox="1"/>
            <p:nvPr/>
          </p:nvSpPr>
          <p:spPr>
            <a:xfrm>
              <a:off x="7926485" y="3720859"/>
              <a:ext cx="635110" cy="276999"/>
            </a:xfrm>
            <a:prstGeom prst="rect">
              <a:avLst/>
            </a:prstGeom>
            <a:noFill/>
          </p:spPr>
          <p:txBody>
            <a:bodyPr wrap="none" rtlCol="0">
              <a:spAutoFit/>
            </a:bodyPr>
            <a:lstStyle/>
            <a:p>
              <a:r>
                <a:rPr lang="en-US" sz="1200" dirty="0"/>
                <a:t>pick </a:t>
              </a:r>
              <a:r>
                <a:rPr lang="en-US" sz="1200" dirty="0" err="1"/>
                <a:t>v</a:t>
              </a:r>
              <a:r>
                <a:rPr lang="en-US" sz="1200" baseline="-25000" dirty="0" err="1"/>
                <a:t>n</a:t>
              </a:r>
              <a:endParaRPr lang="en-US" sz="1200" baseline="-25000" dirty="0"/>
            </a:p>
          </p:txBody>
        </p:sp>
        <p:sp>
          <p:nvSpPr>
            <p:cNvPr id="21" name="Oval 20">
              <a:extLst>
                <a:ext uri="{FF2B5EF4-FFF2-40B4-BE49-F238E27FC236}">
                  <a16:creationId xmlns:a16="http://schemas.microsoft.com/office/drawing/2014/main" id="{B23C35A3-40AF-48EB-97B9-B2486F49EB7F}"/>
                </a:ext>
              </a:extLst>
            </p:cNvPr>
            <p:cNvSpPr/>
            <p:nvPr/>
          </p:nvSpPr>
          <p:spPr>
            <a:xfrm>
              <a:off x="7300912" y="338888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461F2FA5-648A-48B9-91B2-FBBE8177C3EC}"/>
                </a:ext>
              </a:extLst>
            </p:cNvPr>
            <p:cNvCxnSpPr>
              <a:cxnSpLocks/>
            </p:cNvCxnSpPr>
            <p:nvPr/>
          </p:nvCxnSpPr>
          <p:spPr>
            <a:xfrm flipH="1">
              <a:off x="7062787" y="3494473"/>
              <a:ext cx="291006" cy="83542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828547E-4347-4475-BD54-73A012B7A6BA}"/>
                </a:ext>
              </a:extLst>
            </p:cNvPr>
            <p:cNvCxnSpPr>
              <a:cxnSpLocks/>
            </p:cNvCxnSpPr>
            <p:nvPr/>
          </p:nvCxnSpPr>
          <p:spPr>
            <a:xfrm>
              <a:off x="7367589" y="3494473"/>
              <a:ext cx="7409" cy="88822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91C534D-8697-4F41-A671-8E45A2C9E0BD}"/>
                </a:ext>
              </a:extLst>
            </p:cNvPr>
            <p:cNvCxnSpPr>
              <a:cxnSpLocks/>
            </p:cNvCxnSpPr>
            <p:nvPr/>
          </p:nvCxnSpPr>
          <p:spPr>
            <a:xfrm>
              <a:off x="7415706" y="3506013"/>
              <a:ext cx="966294" cy="82786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A244366-03C5-4F00-8D2A-D70B3BA905EB}"/>
                </a:ext>
              </a:extLst>
            </p:cNvPr>
            <p:cNvSpPr txBox="1"/>
            <p:nvPr/>
          </p:nvSpPr>
          <p:spPr>
            <a:xfrm>
              <a:off x="6581719" y="3948269"/>
              <a:ext cx="633507" cy="276999"/>
            </a:xfrm>
            <a:prstGeom prst="rect">
              <a:avLst/>
            </a:prstGeom>
            <a:noFill/>
          </p:spPr>
          <p:txBody>
            <a:bodyPr wrap="none" rtlCol="0">
              <a:spAutoFit/>
            </a:bodyPr>
            <a:lstStyle/>
            <a:p>
              <a:r>
                <a:rPr lang="en-US" sz="1200" dirty="0"/>
                <a:t>pick v</a:t>
              </a:r>
              <a:r>
                <a:rPr lang="en-US" sz="1200" baseline="-25000" dirty="0"/>
                <a:t>2</a:t>
              </a:r>
            </a:p>
          </p:txBody>
        </p:sp>
        <p:sp>
          <p:nvSpPr>
            <p:cNvPr id="31" name="TextBox 30">
              <a:extLst>
                <a:ext uri="{FF2B5EF4-FFF2-40B4-BE49-F238E27FC236}">
                  <a16:creationId xmlns:a16="http://schemas.microsoft.com/office/drawing/2014/main" id="{B88CF7DC-B4C6-4A47-B77D-CC765909BAE5}"/>
                </a:ext>
              </a:extLst>
            </p:cNvPr>
            <p:cNvSpPr txBox="1"/>
            <p:nvPr/>
          </p:nvSpPr>
          <p:spPr>
            <a:xfrm>
              <a:off x="6189207" y="3720859"/>
              <a:ext cx="633507" cy="276999"/>
            </a:xfrm>
            <a:prstGeom prst="rect">
              <a:avLst/>
            </a:prstGeom>
            <a:noFill/>
          </p:spPr>
          <p:txBody>
            <a:bodyPr wrap="none" rtlCol="0">
              <a:spAutoFit/>
            </a:bodyPr>
            <a:lstStyle/>
            <a:p>
              <a:r>
                <a:rPr lang="en-US" sz="1200" dirty="0"/>
                <a:t>pick v</a:t>
              </a:r>
              <a:r>
                <a:rPr lang="en-US" sz="1200" baseline="-25000" dirty="0"/>
                <a:t>1</a:t>
              </a:r>
            </a:p>
          </p:txBody>
        </p:sp>
        <p:sp>
          <p:nvSpPr>
            <p:cNvPr id="32" name="TextBox 31">
              <a:extLst>
                <a:ext uri="{FF2B5EF4-FFF2-40B4-BE49-F238E27FC236}">
                  <a16:creationId xmlns:a16="http://schemas.microsoft.com/office/drawing/2014/main" id="{C20D6EB1-5B0D-4B23-BE36-5D437D3FCBCF}"/>
                </a:ext>
              </a:extLst>
            </p:cNvPr>
            <p:cNvSpPr txBox="1"/>
            <p:nvPr/>
          </p:nvSpPr>
          <p:spPr>
            <a:xfrm>
              <a:off x="7342570" y="3859358"/>
              <a:ext cx="527709" cy="276999"/>
            </a:xfrm>
            <a:prstGeom prst="rect">
              <a:avLst/>
            </a:prstGeom>
            <a:noFill/>
          </p:spPr>
          <p:txBody>
            <a:bodyPr wrap="none" rtlCol="0">
              <a:spAutoFit/>
            </a:bodyPr>
            <a:lstStyle/>
            <a:p>
              <a:r>
                <a:rPr lang="en-US" sz="1200" dirty="0"/>
                <a:t>……..</a:t>
              </a:r>
              <a:endParaRPr lang="en-US" sz="1200" baseline="-25000" dirty="0"/>
            </a:p>
          </p:txBody>
        </p:sp>
        <p:sp>
          <p:nvSpPr>
            <p:cNvPr id="34" name="Oval 33">
              <a:extLst>
                <a:ext uri="{FF2B5EF4-FFF2-40B4-BE49-F238E27FC236}">
                  <a16:creationId xmlns:a16="http://schemas.microsoft.com/office/drawing/2014/main" id="{240636B4-CD52-4F28-9F7F-35DDD0DF27BE}"/>
                </a:ext>
              </a:extLst>
            </p:cNvPr>
            <p:cNvSpPr/>
            <p:nvPr/>
          </p:nvSpPr>
          <p:spPr>
            <a:xfrm>
              <a:off x="6205545" y="429660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61CB17E-05B8-467A-B427-AD61CCC79B0F}"/>
                </a:ext>
              </a:extLst>
            </p:cNvPr>
            <p:cNvSpPr/>
            <p:nvPr/>
          </p:nvSpPr>
          <p:spPr>
            <a:xfrm>
              <a:off x="6978950" y="431637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64DB1F7F-12B5-4497-8CC6-F1C3F266DFA3}"/>
                </a:ext>
              </a:extLst>
            </p:cNvPr>
            <p:cNvSpPr/>
            <p:nvPr/>
          </p:nvSpPr>
          <p:spPr>
            <a:xfrm>
              <a:off x="8357003" y="4312851"/>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FB8374B-7811-44D6-9A3B-57A89B4BFD74}"/>
                </a:ext>
              </a:extLst>
            </p:cNvPr>
            <p:cNvSpPr/>
            <p:nvPr/>
          </p:nvSpPr>
          <p:spPr>
            <a:xfrm>
              <a:off x="7321445" y="4372182"/>
              <a:ext cx="114794" cy="1055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AB5DC9AF-2C1C-4181-A17C-B32C3DA42262}"/>
                </a:ext>
              </a:extLst>
            </p:cNvPr>
            <p:cNvSpPr txBox="1"/>
            <p:nvPr/>
          </p:nvSpPr>
          <p:spPr>
            <a:xfrm>
              <a:off x="7436239" y="4263693"/>
              <a:ext cx="601447" cy="276999"/>
            </a:xfrm>
            <a:prstGeom prst="rect">
              <a:avLst/>
            </a:prstGeom>
            <a:noFill/>
          </p:spPr>
          <p:txBody>
            <a:bodyPr wrap="none" rtlCol="0">
              <a:spAutoFit/>
            </a:bodyPr>
            <a:lstStyle/>
            <a:p>
              <a:r>
                <a:rPr lang="en-US" sz="1200" dirty="0">
                  <a:solidFill>
                    <a:srgbClr val="FF0000"/>
                  </a:solidFill>
                </a:rPr>
                <a:t>pick v</a:t>
              </a:r>
              <a:r>
                <a:rPr lang="en-US" sz="1200" baseline="-25000" dirty="0">
                  <a:solidFill>
                    <a:srgbClr val="FF0000"/>
                  </a:solidFill>
                </a:rPr>
                <a:t>i</a:t>
              </a:r>
            </a:p>
          </p:txBody>
        </p:sp>
      </p:grpSp>
      <p:sp>
        <p:nvSpPr>
          <p:cNvPr id="42" name="Content Placeholder 2">
            <a:extLst>
              <a:ext uri="{FF2B5EF4-FFF2-40B4-BE49-F238E27FC236}">
                <a16:creationId xmlns:a16="http://schemas.microsoft.com/office/drawing/2014/main" id="{E6E94058-3374-491F-94D5-F8876C2C25E2}"/>
              </a:ext>
            </a:extLst>
          </p:cNvPr>
          <p:cNvSpPr txBox="1">
            <a:spLocks/>
          </p:cNvSpPr>
          <p:nvPr/>
        </p:nvSpPr>
        <p:spPr bwMode="auto">
          <a:xfrm>
            <a:off x="790576" y="5317009"/>
            <a:ext cx="2857500" cy="67889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How do we implement this in a Turing machine?</a:t>
            </a:r>
          </a:p>
        </p:txBody>
      </p:sp>
      <p:sp>
        <p:nvSpPr>
          <p:cNvPr id="43" name="Content Placeholder 2">
            <a:extLst>
              <a:ext uri="{FF2B5EF4-FFF2-40B4-BE49-F238E27FC236}">
                <a16:creationId xmlns:a16="http://schemas.microsoft.com/office/drawing/2014/main" id="{A6298B85-A92D-4BEA-80F5-2E0A6706E5B7}"/>
              </a:ext>
            </a:extLst>
          </p:cNvPr>
          <p:cNvSpPr txBox="1">
            <a:spLocks/>
          </p:cNvSpPr>
          <p:nvPr/>
        </p:nvSpPr>
        <p:spPr bwMode="auto">
          <a:xfrm>
            <a:off x="3829051" y="5330455"/>
            <a:ext cx="2200274" cy="38029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1</a:t>
            </a:r>
            <a:r>
              <a:rPr lang="en-US" sz="1600" dirty="0">
                <a:solidFill>
                  <a:srgbClr val="FF0000"/>
                </a:solidFill>
              </a:rPr>
              <a:t>, a</a:t>
            </a:r>
            <a:r>
              <a:rPr lang="en-US" sz="1600" baseline="-25000" dirty="0">
                <a:solidFill>
                  <a:srgbClr val="FF0000"/>
                </a:solidFill>
              </a:rPr>
              <a:t>1</a:t>
            </a:r>
            <a:r>
              <a:rPr lang="en-US" sz="1600" dirty="0">
                <a:solidFill>
                  <a:srgbClr val="FF0000"/>
                </a:solidFill>
              </a:rPr>
              <a:t>, V</a:t>
            </a:r>
            <a:r>
              <a:rPr lang="en-US" sz="1600" baseline="-25000" dirty="0">
                <a:solidFill>
                  <a:srgbClr val="FF0000"/>
                </a:solidFill>
              </a:rPr>
              <a:t>1</a:t>
            </a:r>
            <a:r>
              <a:rPr lang="en-US" sz="1600" dirty="0">
                <a:solidFill>
                  <a:srgbClr val="FF0000"/>
                </a:solidFill>
              </a:rPr>
              <a:t>)</a:t>
            </a:r>
            <a:endParaRPr lang="en-US" sz="1600" kern="0" dirty="0">
              <a:solidFill>
                <a:srgbClr val="00B050"/>
              </a:solidFill>
            </a:endParaRPr>
          </a:p>
        </p:txBody>
      </p:sp>
      <p:sp>
        <p:nvSpPr>
          <p:cNvPr id="46" name="Speech Bubble: Rectangle with Corners Rounded 45">
            <a:extLst>
              <a:ext uri="{FF2B5EF4-FFF2-40B4-BE49-F238E27FC236}">
                <a16:creationId xmlns:a16="http://schemas.microsoft.com/office/drawing/2014/main" id="{C4F6AE7A-46F0-4061-AED2-2A57EDA743B9}"/>
              </a:ext>
            </a:extLst>
          </p:cNvPr>
          <p:cNvSpPr/>
          <p:nvPr/>
        </p:nvSpPr>
        <p:spPr>
          <a:xfrm>
            <a:off x="5908374" y="4800835"/>
            <a:ext cx="1445419" cy="387835"/>
          </a:xfrm>
          <a:prstGeom prst="wedgeRoundRectCallout">
            <a:avLst>
              <a:gd name="adj1" fmla="val 46044"/>
              <a:gd name="adj2" fmla="val -11444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Always go the correct path</a:t>
            </a:r>
          </a:p>
        </p:txBody>
      </p:sp>
      <p:sp>
        <p:nvSpPr>
          <p:cNvPr id="33" name="Speech Bubble: Rectangle with Corners Rounded 32">
            <a:extLst>
              <a:ext uri="{FF2B5EF4-FFF2-40B4-BE49-F238E27FC236}">
                <a16:creationId xmlns:a16="http://schemas.microsoft.com/office/drawing/2014/main" id="{0D63EE90-F618-4C7F-8B68-D537182D3666}"/>
              </a:ext>
            </a:extLst>
          </p:cNvPr>
          <p:cNvSpPr/>
          <p:nvPr/>
        </p:nvSpPr>
        <p:spPr>
          <a:xfrm>
            <a:off x="4795592" y="5988278"/>
            <a:ext cx="914400" cy="306324"/>
          </a:xfrm>
          <a:prstGeom prst="wedgeRoundRectCallout">
            <a:avLst>
              <a:gd name="adj1" fmla="val -3124"/>
              <a:gd name="adj2" fmla="val -16138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unique</a:t>
            </a:r>
          </a:p>
        </p:txBody>
      </p:sp>
    </p:spTree>
    <p:extLst>
      <p:ext uri="{BB962C8B-B14F-4D97-AF65-F5344CB8AC3E}">
        <p14:creationId xmlns:p14="http://schemas.microsoft.com/office/powerpoint/2010/main" val="1116234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14</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857250" y="1547299"/>
            <a:ext cx="7419975" cy="6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When we magically pick a vertex v</a:t>
            </a:r>
            <a:r>
              <a:rPr lang="en-US" sz="1800" kern="0" baseline="-25000" dirty="0"/>
              <a:t>i</a:t>
            </a:r>
            <a:r>
              <a:rPr lang="en-US" sz="1800" kern="0" dirty="0"/>
              <a:t> in a graph G with vertices v</a:t>
            </a:r>
            <a:r>
              <a:rPr lang="en-US" sz="1800" kern="0" baseline="-25000" dirty="0"/>
              <a:t>1</a:t>
            </a:r>
            <a:r>
              <a:rPr lang="en-US" sz="1800" kern="0" dirty="0"/>
              <a:t>, …, </a:t>
            </a:r>
            <a:r>
              <a:rPr lang="en-US" sz="1800" kern="0" dirty="0" err="1"/>
              <a:t>v</a:t>
            </a:r>
            <a:r>
              <a:rPr lang="en-US" sz="1800" kern="0" baseline="-25000" dirty="0" err="1"/>
              <a:t>n</a:t>
            </a:r>
            <a:r>
              <a:rPr lang="en-US" sz="1800" kern="0" dirty="0"/>
              <a:t>: we allow the algorithm to execute a step of the following format:</a:t>
            </a:r>
          </a:p>
          <a:p>
            <a:pPr marL="0" indent="0">
              <a:buFontTx/>
              <a:buNone/>
            </a:pPr>
            <a:r>
              <a:rPr lang="en-US" sz="1800" kern="0" dirty="0">
                <a:solidFill>
                  <a:srgbClr val="00B050"/>
                </a:solidFill>
              </a:rPr>
              <a:t>       </a:t>
            </a:r>
          </a:p>
        </p:txBody>
      </p:sp>
      <p:sp>
        <p:nvSpPr>
          <p:cNvPr id="7" name="Content Placeholder 2">
            <a:extLst>
              <a:ext uri="{FF2B5EF4-FFF2-40B4-BE49-F238E27FC236}">
                <a16:creationId xmlns:a16="http://schemas.microsoft.com/office/drawing/2014/main" id="{A80B2B1E-CB26-4D50-A177-F9A8F6E180C0}"/>
              </a:ext>
            </a:extLst>
          </p:cNvPr>
          <p:cNvSpPr txBox="1">
            <a:spLocks/>
          </p:cNvSpPr>
          <p:nvPr/>
        </p:nvSpPr>
        <p:spPr bwMode="auto">
          <a:xfrm>
            <a:off x="885826" y="2445803"/>
            <a:ext cx="2571749" cy="231032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Pick the correct option among the following: </a:t>
            </a:r>
          </a:p>
          <a:p>
            <a:pPr marL="0" indent="0">
              <a:buFontTx/>
              <a:buNone/>
            </a:pPr>
            <a:r>
              <a:rPr lang="en-US" sz="1800" kern="0" dirty="0">
                <a:solidFill>
                  <a:srgbClr val="00B050"/>
                </a:solidFill>
              </a:rPr>
              <a:t>   1. pick v</a:t>
            </a:r>
            <a:r>
              <a:rPr lang="en-US" sz="1800" kern="0" baseline="-25000" dirty="0">
                <a:solidFill>
                  <a:srgbClr val="00B050"/>
                </a:solidFill>
              </a:rPr>
              <a:t>1</a:t>
            </a:r>
            <a:r>
              <a:rPr lang="en-US" sz="1800" kern="0" dirty="0">
                <a:solidFill>
                  <a:srgbClr val="00B050"/>
                </a:solidFill>
              </a:rPr>
              <a:t>;</a:t>
            </a:r>
          </a:p>
          <a:p>
            <a:pPr marL="0" indent="0">
              <a:buFontTx/>
              <a:buNone/>
            </a:pPr>
            <a:r>
              <a:rPr lang="en-US" sz="1800" kern="0" dirty="0">
                <a:solidFill>
                  <a:srgbClr val="00B050"/>
                </a:solidFill>
              </a:rPr>
              <a:t>   2. pick v</a:t>
            </a:r>
            <a:r>
              <a:rPr lang="en-US" sz="1800" kern="0" baseline="-25000" dirty="0">
                <a:solidFill>
                  <a:srgbClr val="00B050"/>
                </a:solidFill>
              </a:rPr>
              <a:t>2</a:t>
            </a:r>
            <a:r>
              <a:rPr lang="en-US" sz="1800" kern="0" dirty="0">
                <a:solidFill>
                  <a:srgbClr val="00B050"/>
                </a:solidFill>
              </a:rPr>
              <a:t>;</a:t>
            </a:r>
          </a:p>
          <a:p>
            <a:pPr marL="0" indent="0">
              <a:buFontTx/>
              <a:buNone/>
            </a:pPr>
            <a:r>
              <a:rPr lang="en-US" sz="1800" kern="0" dirty="0">
                <a:solidFill>
                  <a:srgbClr val="00B050"/>
                </a:solidFill>
              </a:rPr>
              <a:t>       …….</a:t>
            </a:r>
          </a:p>
          <a:p>
            <a:pPr marL="0" indent="0">
              <a:buFontTx/>
              <a:buNone/>
            </a:pPr>
            <a:r>
              <a:rPr lang="en-US" sz="1800" kern="0" dirty="0">
                <a:solidFill>
                  <a:srgbClr val="00B050"/>
                </a:solidFill>
              </a:rPr>
              <a:t>   n. pick </a:t>
            </a:r>
            <a:r>
              <a:rPr lang="en-US" sz="1800" kern="0" dirty="0" err="1">
                <a:solidFill>
                  <a:srgbClr val="00B050"/>
                </a:solidFill>
              </a:rPr>
              <a:t>v</a:t>
            </a:r>
            <a:r>
              <a:rPr lang="en-US" sz="1800" kern="0" baseline="-25000" dirty="0" err="1">
                <a:solidFill>
                  <a:srgbClr val="00B050"/>
                </a:solidFill>
              </a:rPr>
              <a:t>n</a:t>
            </a:r>
            <a:r>
              <a:rPr lang="en-US" sz="1800" kern="0" dirty="0">
                <a:solidFill>
                  <a:srgbClr val="00B050"/>
                </a:solidFill>
              </a:rPr>
              <a:t> </a:t>
            </a:r>
          </a:p>
        </p:txBody>
      </p:sp>
      <p:grpSp>
        <p:nvGrpSpPr>
          <p:cNvPr id="38" name="Group 37">
            <a:extLst>
              <a:ext uri="{FF2B5EF4-FFF2-40B4-BE49-F238E27FC236}">
                <a16:creationId xmlns:a16="http://schemas.microsoft.com/office/drawing/2014/main" id="{8D1543F8-C339-4BFB-8D74-3FC758F20065}"/>
              </a:ext>
            </a:extLst>
          </p:cNvPr>
          <p:cNvGrpSpPr/>
          <p:nvPr/>
        </p:nvGrpSpPr>
        <p:grpSpPr>
          <a:xfrm>
            <a:off x="3612361" y="2445803"/>
            <a:ext cx="2505074" cy="2391695"/>
            <a:chOff x="3612361" y="2445803"/>
            <a:chExt cx="2505074" cy="2391695"/>
          </a:xfrm>
        </p:grpSpPr>
        <p:sp>
          <p:nvSpPr>
            <p:cNvPr id="8" name="Content Placeholder 2">
              <a:extLst>
                <a:ext uri="{FF2B5EF4-FFF2-40B4-BE49-F238E27FC236}">
                  <a16:creationId xmlns:a16="http://schemas.microsoft.com/office/drawing/2014/main" id="{B8C20F28-BB81-42BF-89C0-1C84A26CF1DC}"/>
                </a:ext>
              </a:extLst>
            </p:cNvPr>
            <p:cNvSpPr txBox="1">
              <a:spLocks/>
            </p:cNvSpPr>
            <p:nvPr/>
          </p:nvSpPr>
          <p:spPr bwMode="auto">
            <a:xfrm>
              <a:off x="361236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Thus, in the execution flow of a deterministic algorithm:</a:t>
              </a:r>
            </a:p>
            <a:p>
              <a:pPr marL="0" indent="0">
                <a:buFontTx/>
                <a:buNone/>
              </a:pPr>
              <a:r>
                <a:rPr lang="en-US" sz="1800" kern="0" dirty="0"/>
                <a:t>   </a:t>
              </a:r>
            </a:p>
          </p:txBody>
        </p:sp>
        <p:cxnSp>
          <p:nvCxnSpPr>
            <p:cNvPr id="11" name="Straight Arrow Connector 10">
              <a:extLst>
                <a:ext uri="{FF2B5EF4-FFF2-40B4-BE49-F238E27FC236}">
                  <a16:creationId xmlns:a16="http://schemas.microsoft.com/office/drawing/2014/main" id="{99099C89-265C-49BA-8FB3-F48033A7BAFA}"/>
                </a:ext>
              </a:extLst>
            </p:cNvPr>
            <p:cNvCxnSpPr/>
            <p:nvPr/>
          </p:nvCxnSpPr>
          <p:spPr>
            <a:xfrm>
              <a:off x="4855619" y="3441679"/>
              <a:ext cx="0" cy="131445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935AB23-EC4B-4C0B-8238-3FC82CD6E76E}"/>
                </a:ext>
              </a:extLst>
            </p:cNvPr>
            <p:cNvSpPr txBox="1"/>
            <p:nvPr/>
          </p:nvSpPr>
          <p:spPr>
            <a:xfrm>
              <a:off x="4258835" y="3960297"/>
              <a:ext cx="596784" cy="276999"/>
            </a:xfrm>
            <a:prstGeom prst="rect">
              <a:avLst/>
            </a:prstGeom>
            <a:noFill/>
          </p:spPr>
          <p:txBody>
            <a:bodyPr wrap="none" rtlCol="0">
              <a:spAutoFit/>
            </a:bodyPr>
            <a:lstStyle/>
            <a:p>
              <a:r>
                <a:rPr lang="en-US" sz="1200" dirty="0"/>
                <a:t>pick v</a:t>
              </a:r>
              <a:r>
                <a:rPr lang="en-US" sz="1200" baseline="-25000" dirty="0"/>
                <a:t>i</a:t>
              </a:r>
            </a:p>
          </p:txBody>
        </p:sp>
        <p:sp>
          <p:nvSpPr>
            <p:cNvPr id="14" name="Oval 13">
              <a:extLst>
                <a:ext uri="{FF2B5EF4-FFF2-40B4-BE49-F238E27FC236}">
                  <a16:creationId xmlns:a16="http://schemas.microsoft.com/office/drawing/2014/main" id="{0CAB9B84-AB19-41F1-A64E-83E2BBEE9268}"/>
                </a:ext>
              </a:extLst>
            </p:cNvPr>
            <p:cNvSpPr/>
            <p:nvPr/>
          </p:nvSpPr>
          <p:spPr>
            <a:xfrm>
              <a:off x="4795838" y="340042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188A96A-5937-43F3-B967-2016AE193173}"/>
                </a:ext>
              </a:extLst>
            </p:cNvPr>
            <p:cNvSpPr/>
            <p:nvPr/>
          </p:nvSpPr>
          <p:spPr>
            <a:xfrm>
              <a:off x="4795592" y="4731909"/>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881CCCC2-5E31-4322-9C52-EF434A6E529E}"/>
              </a:ext>
            </a:extLst>
          </p:cNvPr>
          <p:cNvGrpSpPr/>
          <p:nvPr/>
        </p:nvGrpSpPr>
        <p:grpSpPr>
          <a:xfrm>
            <a:off x="6115051" y="2445803"/>
            <a:ext cx="2505074" cy="2310326"/>
            <a:chOff x="6115051" y="2445803"/>
            <a:chExt cx="2505074" cy="2310326"/>
          </a:xfrm>
        </p:grpSpPr>
        <p:sp>
          <p:nvSpPr>
            <p:cNvPr id="16" name="Content Placeholder 2">
              <a:extLst>
                <a:ext uri="{FF2B5EF4-FFF2-40B4-BE49-F238E27FC236}">
                  <a16:creationId xmlns:a16="http://schemas.microsoft.com/office/drawing/2014/main" id="{681644DE-0E6C-48A8-9C0A-EAF427CA7F56}"/>
                </a:ext>
              </a:extLst>
            </p:cNvPr>
            <p:cNvSpPr txBox="1">
              <a:spLocks/>
            </p:cNvSpPr>
            <p:nvPr/>
          </p:nvSpPr>
          <p:spPr bwMode="auto">
            <a:xfrm>
              <a:off x="611505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in the execution flow of a nondeterministic algorithm:</a:t>
              </a:r>
            </a:p>
            <a:p>
              <a:pPr marL="0" indent="0">
                <a:buFontTx/>
                <a:buNone/>
              </a:pPr>
              <a:r>
                <a:rPr lang="en-US" sz="1800" kern="0" dirty="0"/>
                <a:t>   </a:t>
              </a:r>
            </a:p>
          </p:txBody>
        </p:sp>
        <p:cxnSp>
          <p:nvCxnSpPr>
            <p:cNvPr id="17" name="Straight Arrow Connector 16">
              <a:extLst>
                <a:ext uri="{FF2B5EF4-FFF2-40B4-BE49-F238E27FC236}">
                  <a16:creationId xmlns:a16="http://schemas.microsoft.com/office/drawing/2014/main" id="{C9B9B6D3-6D18-4AAF-83DD-873F2AEEA479}"/>
                </a:ext>
              </a:extLst>
            </p:cNvPr>
            <p:cNvCxnSpPr>
              <a:cxnSpLocks/>
            </p:cNvCxnSpPr>
            <p:nvPr/>
          </p:nvCxnSpPr>
          <p:spPr>
            <a:xfrm flipH="1">
              <a:off x="6272221" y="3441679"/>
              <a:ext cx="1086088" cy="8882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A9B097D-64E2-410C-B307-BBED344A4F9B}"/>
                </a:ext>
              </a:extLst>
            </p:cNvPr>
            <p:cNvSpPr txBox="1"/>
            <p:nvPr/>
          </p:nvSpPr>
          <p:spPr>
            <a:xfrm>
              <a:off x="7926485" y="3720859"/>
              <a:ext cx="635110" cy="276999"/>
            </a:xfrm>
            <a:prstGeom prst="rect">
              <a:avLst/>
            </a:prstGeom>
            <a:noFill/>
          </p:spPr>
          <p:txBody>
            <a:bodyPr wrap="none" rtlCol="0">
              <a:spAutoFit/>
            </a:bodyPr>
            <a:lstStyle/>
            <a:p>
              <a:r>
                <a:rPr lang="en-US" sz="1200" dirty="0"/>
                <a:t>pick </a:t>
              </a:r>
              <a:r>
                <a:rPr lang="en-US" sz="1200" dirty="0" err="1"/>
                <a:t>v</a:t>
              </a:r>
              <a:r>
                <a:rPr lang="en-US" sz="1200" baseline="-25000" dirty="0" err="1"/>
                <a:t>n</a:t>
              </a:r>
              <a:endParaRPr lang="en-US" sz="1200" baseline="-25000" dirty="0"/>
            </a:p>
          </p:txBody>
        </p:sp>
        <p:sp>
          <p:nvSpPr>
            <p:cNvPr id="21" name="Oval 20">
              <a:extLst>
                <a:ext uri="{FF2B5EF4-FFF2-40B4-BE49-F238E27FC236}">
                  <a16:creationId xmlns:a16="http://schemas.microsoft.com/office/drawing/2014/main" id="{B23C35A3-40AF-48EB-97B9-B2486F49EB7F}"/>
                </a:ext>
              </a:extLst>
            </p:cNvPr>
            <p:cNvSpPr/>
            <p:nvPr/>
          </p:nvSpPr>
          <p:spPr>
            <a:xfrm>
              <a:off x="7300912" y="338888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461F2FA5-648A-48B9-91B2-FBBE8177C3EC}"/>
                </a:ext>
              </a:extLst>
            </p:cNvPr>
            <p:cNvCxnSpPr>
              <a:cxnSpLocks/>
            </p:cNvCxnSpPr>
            <p:nvPr/>
          </p:nvCxnSpPr>
          <p:spPr>
            <a:xfrm flipH="1">
              <a:off x="7062787" y="3494473"/>
              <a:ext cx="291006" cy="83542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828547E-4347-4475-BD54-73A012B7A6BA}"/>
                </a:ext>
              </a:extLst>
            </p:cNvPr>
            <p:cNvCxnSpPr>
              <a:cxnSpLocks/>
            </p:cNvCxnSpPr>
            <p:nvPr/>
          </p:nvCxnSpPr>
          <p:spPr>
            <a:xfrm>
              <a:off x="7367589" y="3494473"/>
              <a:ext cx="7409" cy="88822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91C534D-8697-4F41-A671-8E45A2C9E0BD}"/>
                </a:ext>
              </a:extLst>
            </p:cNvPr>
            <p:cNvCxnSpPr>
              <a:cxnSpLocks/>
            </p:cNvCxnSpPr>
            <p:nvPr/>
          </p:nvCxnSpPr>
          <p:spPr>
            <a:xfrm>
              <a:off x="7415706" y="3506013"/>
              <a:ext cx="966294" cy="82786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A244366-03C5-4F00-8D2A-D70B3BA905EB}"/>
                </a:ext>
              </a:extLst>
            </p:cNvPr>
            <p:cNvSpPr txBox="1"/>
            <p:nvPr/>
          </p:nvSpPr>
          <p:spPr>
            <a:xfrm>
              <a:off x="6581719" y="3948269"/>
              <a:ext cx="633507" cy="276999"/>
            </a:xfrm>
            <a:prstGeom prst="rect">
              <a:avLst/>
            </a:prstGeom>
            <a:noFill/>
          </p:spPr>
          <p:txBody>
            <a:bodyPr wrap="none" rtlCol="0">
              <a:spAutoFit/>
            </a:bodyPr>
            <a:lstStyle/>
            <a:p>
              <a:r>
                <a:rPr lang="en-US" sz="1200" dirty="0"/>
                <a:t>pick v</a:t>
              </a:r>
              <a:r>
                <a:rPr lang="en-US" sz="1200" baseline="-25000" dirty="0"/>
                <a:t>2</a:t>
              </a:r>
            </a:p>
          </p:txBody>
        </p:sp>
        <p:sp>
          <p:nvSpPr>
            <p:cNvPr id="31" name="TextBox 30">
              <a:extLst>
                <a:ext uri="{FF2B5EF4-FFF2-40B4-BE49-F238E27FC236}">
                  <a16:creationId xmlns:a16="http://schemas.microsoft.com/office/drawing/2014/main" id="{B88CF7DC-B4C6-4A47-B77D-CC765909BAE5}"/>
                </a:ext>
              </a:extLst>
            </p:cNvPr>
            <p:cNvSpPr txBox="1"/>
            <p:nvPr/>
          </p:nvSpPr>
          <p:spPr>
            <a:xfrm>
              <a:off x="6189207" y="3720859"/>
              <a:ext cx="633507" cy="276999"/>
            </a:xfrm>
            <a:prstGeom prst="rect">
              <a:avLst/>
            </a:prstGeom>
            <a:noFill/>
          </p:spPr>
          <p:txBody>
            <a:bodyPr wrap="none" rtlCol="0">
              <a:spAutoFit/>
            </a:bodyPr>
            <a:lstStyle/>
            <a:p>
              <a:r>
                <a:rPr lang="en-US" sz="1200" dirty="0"/>
                <a:t>pick v</a:t>
              </a:r>
              <a:r>
                <a:rPr lang="en-US" sz="1200" baseline="-25000" dirty="0"/>
                <a:t>1</a:t>
              </a:r>
            </a:p>
          </p:txBody>
        </p:sp>
        <p:sp>
          <p:nvSpPr>
            <p:cNvPr id="32" name="TextBox 31">
              <a:extLst>
                <a:ext uri="{FF2B5EF4-FFF2-40B4-BE49-F238E27FC236}">
                  <a16:creationId xmlns:a16="http://schemas.microsoft.com/office/drawing/2014/main" id="{C20D6EB1-5B0D-4B23-BE36-5D437D3FCBCF}"/>
                </a:ext>
              </a:extLst>
            </p:cNvPr>
            <p:cNvSpPr txBox="1"/>
            <p:nvPr/>
          </p:nvSpPr>
          <p:spPr>
            <a:xfrm>
              <a:off x="7342570" y="3859358"/>
              <a:ext cx="527709" cy="276999"/>
            </a:xfrm>
            <a:prstGeom prst="rect">
              <a:avLst/>
            </a:prstGeom>
            <a:noFill/>
          </p:spPr>
          <p:txBody>
            <a:bodyPr wrap="none" rtlCol="0">
              <a:spAutoFit/>
            </a:bodyPr>
            <a:lstStyle/>
            <a:p>
              <a:r>
                <a:rPr lang="en-US" sz="1200" dirty="0"/>
                <a:t>……..</a:t>
              </a:r>
              <a:endParaRPr lang="en-US" sz="1200" baseline="-25000" dirty="0"/>
            </a:p>
          </p:txBody>
        </p:sp>
        <p:sp>
          <p:nvSpPr>
            <p:cNvPr id="34" name="Oval 33">
              <a:extLst>
                <a:ext uri="{FF2B5EF4-FFF2-40B4-BE49-F238E27FC236}">
                  <a16:creationId xmlns:a16="http://schemas.microsoft.com/office/drawing/2014/main" id="{240636B4-CD52-4F28-9F7F-35DDD0DF27BE}"/>
                </a:ext>
              </a:extLst>
            </p:cNvPr>
            <p:cNvSpPr/>
            <p:nvPr/>
          </p:nvSpPr>
          <p:spPr>
            <a:xfrm>
              <a:off x="6205545" y="429660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61CB17E-05B8-467A-B427-AD61CCC79B0F}"/>
                </a:ext>
              </a:extLst>
            </p:cNvPr>
            <p:cNvSpPr/>
            <p:nvPr/>
          </p:nvSpPr>
          <p:spPr>
            <a:xfrm>
              <a:off x="6978950" y="431637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64DB1F7F-12B5-4497-8CC6-F1C3F266DFA3}"/>
                </a:ext>
              </a:extLst>
            </p:cNvPr>
            <p:cNvSpPr/>
            <p:nvPr/>
          </p:nvSpPr>
          <p:spPr>
            <a:xfrm>
              <a:off x="8357003" y="4312851"/>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FB8374B-7811-44D6-9A3B-57A89B4BFD74}"/>
                </a:ext>
              </a:extLst>
            </p:cNvPr>
            <p:cNvSpPr/>
            <p:nvPr/>
          </p:nvSpPr>
          <p:spPr>
            <a:xfrm>
              <a:off x="7321445" y="4372182"/>
              <a:ext cx="114794" cy="1055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AB5DC9AF-2C1C-4181-A17C-B32C3DA42262}"/>
                </a:ext>
              </a:extLst>
            </p:cNvPr>
            <p:cNvSpPr txBox="1"/>
            <p:nvPr/>
          </p:nvSpPr>
          <p:spPr>
            <a:xfrm>
              <a:off x="7436239" y="4263693"/>
              <a:ext cx="601447" cy="276999"/>
            </a:xfrm>
            <a:prstGeom prst="rect">
              <a:avLst/>
            </a:prstGeom>
            <a:noFill/>
          </p:spPr>
          <p:txBody>
            <a:bodyPr wrap="none" rtlCol="0">
              <a:spAutoFit/>
            </a:bodyPr>
            <a:lstStyle/>
            <a:p>
              <a:r>
                <a:rPr lang="en-US" sz="1200" dirty="0">
                  <a:solidFill>
                    <a:srgbClr val="FF0000"/>
                  </a:solidFill>
                </a:rPr>
                <a:t>pick v</a:t>
              </a:r>
              <a:r>
                <a:rPr lang="en-US" sz="1200" baseline="-25000" dirty="0">
                  <a:solidFill>
                    <a:srgbClr val="FF0000"/>
                  </a:solidFill>
                </a:rPr>
                <a:t>i</a:t>
              </a:r>
            </a:p>
          </p:txBody>
        </p:sp>
      </p:grpSp>
      <p:sp>
        <p:nvSpPr>
          <p:cNvPr id="42" name="Content Placeholder 2">
            <a:extLst>
              <a:ext uri="{FF2B5EF4-FFF2-40B4-BE49-F238E27FC236}">
                <a16:creationId xmlns:a16="http://schemas.microsoft.com/office/drawing/2014/main" id="{E6E94058-3374-491F-94D5-F8876C2C25E2}"/>
              </a:ext>
            </a:extLst>
          </p:cNvPr>
          <p:cNvSpPr txBox="1">
            <a:spLocks/>
          </p:cNvSpPr>
          <p:nvPr/>
        </p:nvSpPr>
        <p:spPr bwMode="auto">
          <a:xfrm>
            <a:off x="790576" y="5317009"/>
            <a:ext cx="2857500" cy="67889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How do we implement this in a Turing machine?</a:t>
            </a:r>
          </a:p>
        </p:txBody>
      </p:sp>
      <p:sp>
        <p:nvSpPr>
          <p:cNvPr id="43" name="Content Placeholder 2">
            <a:extLst>
              <a:ext uri="{FF2B5EF4-FFF2-40B4-BE49-F238E27FC236}">
                <a16:creationId xmlns:a16="http://schemas.microsoft.com/office/drawing/2014/main" id="{A6298B85-A92D-4BEA-80F5-2E0A6706E5B7}"/>
              </a:ext>
            </a:extLst>
          </p:cNvPr>
          <p:cNvSpPr txBox="1">
            <a:spLocks/>
          </p:cNvSpPr>
          <p:nvPr/>
        </p:nvSpPr>
        <p:spPr bwMode="auto">
          <a:xfrm>
            <a:off x="3829051" y="5330455"/>
            <a:ext cx="2200274" cy="38029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1</a:t>
            </a:r>
            <a:r>
              <a:rPr lang="en-US" sz="1600" dirty="0">
                <a:solidFill>
                  <a:srgbClr val="FF0000"/>
                </a:solidFill>
              </a:rPr>
              <a:t>, a</a:t>
            </a:r>
            <a:r>
              <a:rPr lang="en-US" sz="1600" baseline="-25000" dirty="0">
                <a:solidFill>
                  <a:srgbClr val="FF0000"/>
                </a:solidFill>
              </a:rPr>
              <a:t>1</a:t>
            </a:r>
            <a:r>
              <a:rPr lang="en-US" sz="1600" dirty="0">
                <a:solidFill>
                  <a:srgbClr val="FF0000"/>
                </a:solidFill>
              </a:rPr>
              <a:t>, V</a:t>
            </a:r>
            <a:r>
              <a:rPr lang="en-US" sz="1600" baseline="-25000" dirty="0">
                <a:solidFill>
                  <a:srgbClr val="FF0000"/>
                </a:solidFill>
              </a:rPr>
              <a:t>1</a:t>
            </a:r>
            <a:r>
              <a:rPr lang="en-US" sz="1600" dirty="0">
                <a:solidFill>
                  <a:srgbClr val="FF0000"/>
                </a:solidFill>
              </a:rPr>
              <a:t>)</a:t>
            </a:r>
            <a:endParaRPr lang="en-US" sz="1600" kern="0" dirty="0">
              <a:solidFill>
                <a:srgbClr val="00B050"/>
              </a:solidFill>
            </a:endParaRPr>
          </a:p>
        </p:txBody>
      </p:sp>
      <p:sp>
        <p:nvSpPr>
          <p:cNvPr id="45" name="Content Placeholder 2">
            <a:extLst>
              <a:ext uri="{FF2B5EF4-FFF2-40B4-BE49-F238E27FC236}">
                <a16:creationId xmlns:a16="http://schemas.microsoft.com/office/drawing/2014/main" id="{0A38FB1D-D2FE-415D-BDC4-6374B10028D9}"/>
              </a:ext>
            </a:extLst>
          </p:cNvPr>
          <p:cNvSpPr txBox="1">
            <a:spLocks/>
          </p:cNvSpPr>
          <p:nvPr/>
        </p:nvSpPr>
        <p:spPr bwMode="auto">
          <a:xfrm>
            <a:off x="6299163" y="5318914"/>
            <a:ext cx="2200274" cy="67699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1</a:t>
            </a:r>
            <a:r>
              <a:rPr lang="en-US" sz="1600" dirty="0">
                <a:solidFill>
                  <a:srgbClr val="FF0000"/>
                </a:solidFill>
              </a:rPr>
              <a:t>, a</a:t>
            </a:r>
            <a:r>
              <a:rPr lang="en-US" sz="1600" baseline="-25000" dirty="0">
                <a:solidFill>
                  <a:srgbClr val="FF0000"/>
                </a:solidFill>
              </a:rPr>
              <a:t>1</a:t>
            </a:r>
            <a:r>
              <a:rPr lang="en-US" sz="1600" dirty="0">
                <a:solidFill>
                  <a:srgbClr val="FF0000"/>
                </a:solidFill>
              </a:rPr>
              <a:t>, V</a:t>
            </a:r>
            <a:r>
              <a:rPr lang="en-US" sz="1600" baseline="-25000" dirty="0">
                <a:solidFill>
                  <a:srgbClr val="FF0000"/>
                </a:solidFill>
              </a:rPr>
              <a:t>1</a:t>
            </a:r>
            <a:r>
              <a:rPr lang="en-US" sz="1600" dirty="0">
                <a:solidFill>
                  <a:srgbClr val="FF0000"/>
                </a:solidFill>
              </a:rPr>
              <a:t>)</a:t>
            </a:r>
          </a:p>
          <a:p>
            <a:pPr marL="0" indent="0">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2</a:t>
            </a:r>
            <a:r>
              <a:rPr lang="en-US" sz="1600" dirty="0">
                <a:solidFill>
                  <a:srgbClr val="FF0000"/>
                </a:solidFill>
              </a:rPr>
              <a:t>, a</a:t>
            </a:r>
            <a:r>
              <a:rPr lang="en-US" sz="1600" baseline="-25000" dirty="0">
                <a:solidFill>
                  <a:srgbClr val="FF0000"/>
                </a:solidFill>
              </a:rPr>
              <a:t>2</a:t>
            </a:r>
            <a:r>
              <a:rPr lang="en-US" sz="1600" dirty="0">
                <a:solidFill>
                  <a:srgbClr val="FF0000"/>
                </a:solidFill>
              </a:rPr>
              <a:t>, V</a:t>
            </a:r>
            <a:r>
              <a:rPr lang="en-US" sz="1600" baseline="-25000" dirty="0">
                <a:solidFill>
                  <a:srgbClr val="FF0000"/>
                </a:solidFill>
              </a:rPr>
              <a:t>2</a:t>
            </a:r>
            <a:r>
              <a:rPr lang="en-US" sz="1600" dirty="0">
                <a:solidFill>
                  <a:srgbClr val="FF0000"/>
                </a:solidFill>
              </a:rPr>
              <a:t>)</a:t>
            </a:r>
            <a:endParaRPr lang="en-US" sz="1600" kern="0" dirty="0">
              <a:solidFill>
                <a:srgbClr val="00B050"/>
              </a:solidFill>
            </a:endParaRPr>
          </a:p>
          <a:p>
            <a:pPr marL="0" indent="0">
              <a:buFontTx/>
              <a:buNone/>
            </a:pPr>
            <a:endParaRPr lang="en-US" sz="1600" kern="0" dirty="0">
              <a:solidFill>
                <a:srgbClr val="00B050"/>
              </a:solidFill>
            </a:endParaRPr>
          </a:p>
        </p:txBody>
      </p:sp>
      <p:sp>
        <p:nvSpPr>
          <p:cNvPr id="46" name="Speech Bubble: Rectangle with Corners Rounded 45">
            <a:extLst>
              <a:ext uri="{FF2B5EF4-FFF2-40B4-BE49-F238E27FC236}">
                <a16:creationId xmlns:a16="http://schemas.microsoft.com/office/drawing/2014/main" id="{C4F6AE7A-46F0-4061-AED2-2A57EDA743B9}"/>
              </a:ext>
            </a:extLst>
          </p:cNvPr>
          <p:cNvSpPr/>
          <p:nvPr/>
        </p:nvSpPr>
        <p:spPr>
          <a:xfrm>
            <a:off x="5908374" y="4800835"/>
            <a:ext cx="1445419" cy="387835"/>
          </a:xfrm>
          <a:prstGeom prst="wedgeRoundRectCallout">
            <a:avLst>
              <a:gd name="adj1" fmla="val 46044"/>
              <a:gd name="adj2" fmla="val -11444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Always go the correct path</a:t>
            </a:r>
          </a:p>
        </p:txBody>
      </p:sp>
      <p:sp>
        <p:nvSpPr>
          <p:cNvPr id="44" name="Speech Bubble: Rectangle with Corners Rounded 43">
            <a:extLst>
              <a:ext uri="{FF2B5EF4-FFF2-40B4-BE49-F238E27FC236}">
                <a16:creationId xmlns:a16="http://schemas.microsoft.com/office/drawing/2014/main" id="{D3B70A2C-FC8B-45A3-93D9-2BA11E9E932D}"/>
              </a:ext>
            </a:extLst>
          </p:cNvPr>
          <p:cNvSpPr/>
          <p:nvPr/>
        </p:nvSpPr>
        <p:spPr>
          <a:xfrm>
            <a:off x="4795592" y="5988278"/>
            <a:ext cx="914400" cy="306324"/>
          </a:xfrm>
          <a:prstGeom prst="wedgeRoundRectCallout">
            <a:avLst>
              <a:gd name="adj1" fmla="val -3124"/>
              <a:gd name="adj2" fmla="val -16138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unique</a:t>
            </a:r>
          </a:p>
        </p:txBody>
      </p:sp>
    </p:spTree>
    <p:extLst>
      <p:ext uri="{BB962C8B-B14F-4D97-AF65-F5344CB8AC3E}">
        <p14:creationId xmlns:p14="http://schemas.microsoft.com/office/powerpoint/2010/main" val="3511805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15</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857250" y="1547299"/>
            <a:ext cx="7419975" cy="6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When we magically pick a vertex v</a:t>
            </a:r>
            <a:r>
              <a:rPr lang="en-US" sz="1800" kern="0" baseline="-25000" dirty="0"/>
              <a:t>i</a:t>
            </a:r>
            <a:r>
              <a:rPr lang="en-US" sz="1800" kern="0" dirty="0"/>
              <a:t> in a graph G with vertices v</a:t>
            </a:r>
            <a:r>
              <a:rPr lang="en-US" sz="1800" kern="0" baseline="-25000" dirty="0"/>
              <a:t>1</a:t>
            </a:r>
            <a:r>
              <a:rPr lang="en-US" sz="1800" kern="0" dirty="0"/>
              <a:t>, …, </a:t>
            </a:r>
            <a:r>
              <a:rPr lang="en-US" sz="1800" kern="0" dirty="0" err="1"/>
              <a:t>v</a:t>
            </a:r>
            <a:r>
              <a:rPr lang="en-US" sz="1800" kern="0" baseline="-25000" dirty="0" err="1"/>
              <a:t>n</a:t>
            </a:r>
            <a:r>
              <a:rPr lang="en-US" sz="1800" kern="0" dirty="0"/>
              <a:t>: we allow the algorithm to execute a step of the following format:</a:t>
            </a:r>
          </a:p>
          <a:p>
            <a:pPr marL="0" indent="0">
              <a:buFontTx/>
              <a:buNone/>
            </a:pPr>
            <a:r>
              <a:rPr lang="en-US" sz="1800" kern="0" dirty="0">
                <a:solidFill>
                  <a:srgbClr val="00B050"/>
                </a:solidFill>
              </a:rPr>
              <a:t>       </a:t>
            </a:r>
          </a:p>
        </p:txBody>
      </p:sp>
      <p:grpSp>
        <p:nvGrpSpPr>
          <p:cNvPr id="40" name="Group 39">
            <a:extLst>
              <a:ext uri="{FF2B5EF4-FFF2-40B4-BE49-F238E27FC236}">
                <a16:creationId xmlns:a16="http://schemas.microsoft.com/office/drawing/2014/main" id="{881CCCC2-5E31-4322-9C52-EF434A6E529E}"/>
              </a:ext>
            </a:extLst>
          </p:cNvPr>
          <p:cNvGrpSpPr/>
          <p:nvPr/>
        </p:nvGrpSpPr>
        <p:grpSpPr>
          <a:xfrm>
            <a:off x="6115051" y="2445803"/>
            <a:ext cx="2505074" cy="2310326"/>
            <a:chOff x="6115051" y="2445803"/>
            <a:chExt cx="2505074" cy="2310326"/>
          </a:xfrm>
        </p:grpSpPr>
        <p:sp>
          <p:nvSpPr>
            <p:cNvPr id="16" name="Content Placeholder 2">
              <a:extLst>
                <a:ext uri="{FF2B5EF4-FFF2-40B4-BE49-F238E27FC236}">
                  <a16:creationId xmlns:a16="http://schemas.microsoft.com/office/drawing/2014/main" id="{681644DE-0E6C-48A8-9C0A-EAF427CA7F56}"/>
                </a:ext>
              </a:extLst>
            </p:cNvPr>
            <p:cNvSpPr txBox="1">
              <a:spLocks/>
            </p:cNvSpPr>
            <p:nvPr/>
          </p:nvSpPr>
          <p:spPr bwMode="auto">
            <a:xfrm>
              <a:off x="611505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in the execution flow of a nondeterministic algorithm:</a:t>
              </a:r>
            </a:p>
            <a:p>
              <a:pPr marL="0" indent="0">
                <a:buFontTx/>
                <a:buNone/>
              </a:pPr>
              <a:r>
                <a:rPr lang="en-US" sz="1800" kern="0" dirty="0"/>
                <a:t>   </a:t>
              </a:r>
            </a:p>
          </p:txBody>
        </p:sp>
        <p:cxnSp>
          <p:nvCxnSpPr>
            <p:cNvPr id="17" name="Straight Arrow Connector 16">
              <a:extLst>
                <a:ext uri="{FF2B5EF4-FFF2-40B4-BE49-F238E27FC236}">
                  <a16:creationId xmlns:a16="http://schemas.microsoft.com/office/drawing/2014/main" id="{C9B9B6D3-6D18-4AAF-83DD-873F2AEEA479}"/>
                </a:ext>
              </a:extLst>
            </p:cNvPr>
            <p:cNvCxnSpPr>
              <a:cxnSpLocks/>
            </p:cNvCxnSpPr>
            <p:nvPr/>
          </p:nvCxnSpPr>
          <p:spPr>
            <a:xfrm flipH="1">
              <a:off x="6272221" y="3441679"/>
              <a:ext cx="1086088" cy="8882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A9B097D-64E2-410C-B307-BBED344A4F9B}"/>
                </a:ext>
              </a:extLst>
            </p:cNvPr>
            <p:cNvSpPr txBox="1"/>
            <p:nvPr/>
          </p:nvSpPr>
          <p:spPr>
            <a:xfrm>
              <a:off x="7926485" y="3720859"/>
              <a:ext cx="635110" cy="276999"/>
            </a:xfrm>
            <a:prstGeom prst="rect">
              <a:avLst/>
            </a:prstGeom>
            <a:noFill/>
          </p:spPr>
          <p:txBody>
            <a:bodyPr wrap="none" rtlCol="0">
              <a:spAutoFit/>
            </a:bodyPr>
            <a:lstStyle/>
            <a:p>
              <a:r>
                <a:rPr lang="en-US" sz="1200" dirty="0"/>
                <a:t>pick </a:t>
              </a:r>
              <a:r>
                <a:rPr lang="en-US" sz="1200" dirty="0" err="1"/>
                <a:t>v</a:t>
              </a:r>
              <a:r>
                <a:rPr lang="en-US" sz="1200" baseline="-25000" dirty="0" err="1"/>
                <a:t>n</a:t>
              </a:r>
              <a:endParaRPr lang="en-US" sz="1200" baseline="-25000" dirty="0"/>
            </a:p>
          </p:txBody>
        </p:sp>
        <p:sp>
          <p:nvSpPr>
            <p:cNvPr id="21" name="Oval 20">
              <a:extLst>
                <a:ext uri="{FF2B5EF4-FFF2-40B4-BE49-F238E27FC236}">
                  <a16:creationId xmlns:a16="http://schemas.microsoft.com/office/drawing/2014/main" id="{B23C35A3-40AF-48EB-97B9-B2486F49EB7F}"/>
                </a:ext>
              </a:extLst>
            </p:cNvPr>
            <p:cNvSpPr/>
            <p:nvPr/>
          </p:nvSpPr>
          <p:spPr>
            <a:xfrm>
              <a:off x="7300912" y="338888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461F2FA5-648A-48B9-91B2-FBBE8177C3EC}"/>
                </a:ext>
              </a:extLst>
            </p:cNvPr>
            <p:cNvCxnSpPr>
              <a:cxnSpLocks/>
            </p:cNvCxnSpPr>
            <p:nvPr/>
          </p:nvCxnSpPr>
          <p:spPr>
            <a:xfrm flipH="1">
              <a:off x="7062787" y="3494473"/>
              <a:ext cx="291006" cy="83542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828547E-4347-4475-BD54-73A012B7A6BA}"/>
                </a:ext>
              </a:extLst>
            </p:cNvPr>
            <p:cNvCxnSpPr>
              <a:cxnSpLocks/>
            </p:cNvCxnSpPr>
            <p:nvPr/>
          </p:nvCxnSpPr>
          <p:spPr>
            <a:xfrm>
              <a:off x="7367589" y="3494473"/>
              <a:ext cx="7409" cy="88822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91C534D-8697-4F41-A671-8E45A2C9E0BD}"/>
                </a:ext>
              </a:extLst>
            </p:cNvPr>
            <p:cNvCxnSpPr>
              <a:cxnSpLocks/>
            </p:cNvCxnSpPr>
            <p:nvPr/>
          </p:nvCxnSpPr>
          <p:spPr>
            <a:xfrm>
              <a:off x="7415706" y="3506013"/>
              <a:ext cx="966294" cy="82786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A244366-03C5-4F00-8D2A-D70B3BA905EB}"/>
                </a:ext>
              </a:extLst>
            </p:cNvPr>
            <p:cNvSpPr txBox="1"/>
            <p:nvPr/>
          </p:nvSpPr>
          <p:spPr>
            <a:xfrm>
              <a:off x="6581719" y="3948269"/>
              <a:ext cx="633507" cy="276999"/>
            </a:xfrm>
            <a:prstGeom prst="rect">
              <a:avLst/>
            </a:prstGeom>
            <a:noFill/>
          </p:spPr>
          <p:txBody>
            <a:bodyPr wrap="none" rtlCol="0">
              <a:spAutoFit/>
            </a:bodyPr>
            <a:lstStyle/>
            <a:p>
              <a:r>
                <a:rPr lang="en-US" sz="1200" dirty="0"/>
                <a:t>pick v</a:t>
              </a:r>
              <a:r>
                <a:rPr lang="en-US" sz="1200" baseline="-25000" dirty="0"/>
                <a:t>2</a:t>
              </a:r>
            </a:p>
          </p:txBody>
        </p:sp>
        <p:sp>
          <p:nvSpPr>
            <p:cNvPr id="31" name="TextBox 30">
              <a:extLst>
                <a:ext uri="{FF2B5EF4-FFF2-40B4-BE49-F238E27FC236}">
                  <a16:creationId xmlns:a16="http://schemas.microsoft.com/office/drawing/2014/main" id="{B88CF7DC-B4C6-4A47-B77D-CC765909BAE5}"/>
                </a:ext>
              </a:extLst>
            </p:cNvPr>
            <p:cNvSpPr txBox="1"/>
            <p:nvPr/>
          </p:nvSpPr>
          <p:spPr>
            <a:xfrm>
              <a:off x="6189207" y="3720859"/>
              <a:ext cx="633507" cy="276999"/>
            </a:xfrm>
            <a:prstGeom prst="rect">
              <a:avLst/>
            </a:prstGeom>
            <a:noFill/>
          </p:spPr>
          <p:txBody>
            <a:bodyPr wrap="none" rtlCol="0">
              <a:spAutoFit/>
            </a:bodyPr>
            <a:lstStyle/>
            <a:p>
              <a:r>
                <a:rPr lang="en-US" sz="1200" dirty="0"/>
                <a:t>pick v</a:t>
              </a:r>
              <a:r>
                <a:rPr lang="en-US" sz="1200" baseline="-25000" dirty="0"/>
                <a:t>1</a:t>
              </a:r>
            </a:p>
          </p:txBody>
        </p:sp>
        <p:sp>
          <p:nvSpPr>
            <p:cNvPr id="32" name="TextBox 31">
              <a:extLst>
                <a:ext uri="{FF2B5EF4-FFF2-40B4-BE49-F238E27FC236}">
                  <a16:creationId xmlns:a16="http://schemas.microsoft.com/office/drawing/2014/main" id="{C20D6EB1-5B0D-4B23-BE36-5D437D3FCBCF}"/>
                </a:ext>
              </a:extLst>
            </p:cNvPr>
            <p:cNvSpPr txBox="1"/>
            <p:nvPr/>
          </p:nvSpPr>
          <p:spPr>
            <a:xfrm>
              <a:off x="7342570" y="3859358"/>
              <a:ext cx="527709" cy="276999"/>
            </a:xfrm>
            <a:prstGeom prst="rect">
              <a:avLst/>
            </a:prstGeom>
            <a:noFill/>
          </p:spPr>
          <p:txBody>
            <a:bodyPr wrap="none" rtlCol="0">
              <a:spAutoFit/>
            </a:bodyPr>
            <a:lstStyle/>
            <a:p>
              <a:r>
                <a:rPr lang="en-US" sz="1200" dirty="0"/>
                <a:t>……..</a:t>
              </a:r>
              <a:endParaRPr lang="en-US" sz="1200" baseline="-25000" dirty="0"/>
            </a:p>
          </p:txBody>
        </p:sp>
        <p:sp>
          <p:nvSpPr>
            <p:cNvPr id="34" name="Oval 33">
              <a:extLst>
                <a:ext uri="{FF2B5EF4-FFF2-40B4-BE49-F238E27FC236}">
                  <a16:creationId xmlns:a16="http://schemas.microsoft.com/office/drawing/2014/main" id="{240636B4-CD52-4F28-9F7F-35DDD0DF27BE}"/>
                </a:ext>
              </a:extLst>
            </p:cNvPr>
            <p:cNvSpPr/>
            <p:nvPr/>
          </p:nvSpPr>
          <p:spPr>
            <a:xfrm>
              <a:off x="6205545" y="429660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61CB17E-05B8-467A-B427-AD61CCC79B0F}"/>
                </a:ext>
              </a:extLst>
            </p:cNvPr>
            <p:cNvSpPr/>
            <p:nvPr/>
          </p:nvSpPr>
          <p:spPr>
            <a:xfrm>
              <a:off x="6978950" y="431637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64DB1F7F-12B5-4497-8CC6-F1C3F266DFA3}"/>
                </a:ext>
              </a:extLst>
            </p:cNvPr>
            <p:cNvSpPr/>
            <p:nvPr/>
          </p:nvSpPr>
          <p:spPr>
            <a:xfrm>
              <a:off x="8357003" y="4312851"/>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FB8374B-7811-44D6-9A3B-57A89B4BFD74}"/>
                </a:ext>
              </a:extLst>
            </p:cNvPr>
            <p:cNvSpPr/>
            <p:nvPr/>
          </p:nvSpPr>
          <p:spPr>
            <a:xfrm>
              <a:off x="7321445" y="4372182"/>
              <a:ext cx="114794" cy="1055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AB5DC9AF-2C1C-4181-A17C-B32C3DA42262}"/>
                </a:ext>
              </a:extLst>
            </p:cNvPr>
            <p:cNvSpPr txBox="1"/>
            <p:nvPr/>
          </p:nvSpPr>
          <p:spPr>
            <a:xfrm>
              <a:off x="7436239" y="4263693"/>
              <a:ext cx="601447" cy="276999"/>
            </a:xfrm>
            <a:prstGeom prst="rect">
              <a:avLst/>
            </a:prstGeom>
            <a:noFill/>
          </p:spPr>
          <p:txBody>
            <a:bodyPr wrap="none" rtlCol="0">
              <a:spAutoFit/>
            </a:bodyPr>
            <a:lstStyle/>
            <a:p>
              <a:r>
                <a:rPr lang="en-US" sz="1200" dirty="0">
                  <a:solidFill>
                    <a:srgbClr val="FF0000"/>
                  </a:solidFill>
                </a:rPr>
                <a:t>pick v</a:t>
              </a:r>
              <a:r>
                <a:rPr lang="en-US" sz="1200" baseline="-25000" dirty="0">
                  <a:solidFill>
                    <a:srgbClr val="FF0000"/>
                  </a:solidFill>
                </a:rPr>
                <a:t>i</a:t>
              </a:r>
            </a:p>
          </p:txBody>
        </p:sp>
      </p:grpSp>
      <p:sp>
        <p:nvSpPr>
          <p:cNvPr id="45" name="Content Placeholder 2">
            <a:extLst>
              <a:ext uri="{FF2B5EF4-FFF2-40B4-BE49-F238E27FC236}">
                <a16:creationId xmlns:a16="http://schemas.microsoft.com/office/drawing/2014/main" id="{0A38FB1D-D2FE-415D-BDC4-6374B10028D9}"/>
              </a:ext>
            </a:extLst>
          </p:cNvPr>
          <p:cNvSpPr txBox="1">
            <a:spLocks/>
          </p:cNvSpPr>
          <p:nvPr/>
        </p:nvSpPr>
        <p:spPr bwMode="auto">
          <a:xfrm>
            <a:off x="6299163" y="5318914"/>
            <a:ext cx="2200274" cy="67699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1</a:t>
            </a:r>
            <a:r>
              <a:rPr lang="en-US" sz="1600" dirty="0">
                <a:solidFill>
                  <a:srgbClr val="FF0000"/>
                </a:solidFill>
              </a:rPr>
              <a:t>, a</a:t>
            </a:r>
            <a:r>
              <a:rPr lang="en-US" sz="1600" baseline="-25000" dirty="0">
                <a:solidFill>
                  <a:srgbClr val="FF0000"/>
                </a:solidFill>
              </a:rPr>
              <a:t>1</a:t>
            </a:r>
            <a:r>
              <a:rPr lang="en-US" sz="1600" dirty="0">
                <a:solidFill>
                  <a:srgbClr val="FF0000"/>
                </a:solidFill>
              </a:rPr>
              <a:t>, V</a:t>
            </a:r>
            <a:r>
              <a:rPr lang="en-US" sz="1600" baseline="-25000" dirty="0">
                <a:solidFill>
                  <a:srgbClr val="FF0000"/>
                </a:solidFill>
              </a:rPr>
              <a:t>1</a:t>
            </a:r>
            <a:r>
              <a:rPr lang="en-US" sz="1600" dirty="0">
                <a:solidFill>
                  <a:srgbClr val="FF0000"/>
                </a:solidFill>
              </a:rPr>
              <a:t>)</a:t>
            </a:r>
          </a:p>
          <a:p>
            <a:pPr marL="0" indent="0">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2</a:t>
            </a:r>
            <a:r>
              <a:rPr lang="en-US" sz="1600" dirty="0">
                <a:solidFill>
                  <a:srgbClr val="FF0000"/>
                </a:solidFill>
              </a:rPr>
              <a:t>, a</a:t>
            </a:r>
            <a:r>
              <a:rPr lang="en-US" sz="1600" baseline="-25000" dirty="0">
                <a:solidFill>
                  <a:srgbClr val="FF0000"/>
                </a:solidFill>
              </a:rPr>
              <a:t>2</a:t>
            </a:r>
            <a:r>
              <a:rPr lang="en-US" sz="1600" dirty="0">
                <a:solidFill>
                  <a:srgbClr val="FF0000"/>
                </a:solidFill>
              </a:rPr>
              <a:t>, V</a:t>
            </a:r>
            <a:r>
              <a:rPr lang="en-US" sz="1600" baseline="-25000" dirty="0">
                <a:solidFill>
                  <a:srgbClr val="FF0000"/>
                </a:solidFill>
              </a:rPr>
              <a:t>2</a:t>
            </a:r>
            <a:r>
              <a:rPr lang="en-US" sz="1600" dirty="0">
                <a:solidFill>
                  <a:srgbClr val="FF0000"/>
                </a:solidFill>
              </a:rPr>
              <a:t>)</a:t>
            </a:r>
            <a:endParaRPr lang="en-US" sz="1600" kern="0" dirty="0">
              <a:solidFill>
                <a:srgbClr val="00B050"/>
              </a:solidFill>
            </a:endParaRPr>
          </a:p>
          <a:p>
            <a:pPr marL="0" indent="0">
              <a:buFontTx/>
              <a:buNone/>
            </a:pPr>
            <a:endParaRPr lang="en-US" sz="1600" kern="0" dirty="0">
              <a:solidFill>
                <a:srgbClr val="00B050"/>
              </a:solidFill>
            </a:endParaRPr>
          </a:p>
        </p:txBody>
      </p:sp>
      <p:sp>
        <p:nvSpPr>
          <p:cNvPr id="46" name="Speech Bubble: Rectangle with Corners Rounded 45">
            <a:extLst>
              <a:ext uri="{FF2B5EF4-FFF2-40B4-BE49-F238E27FC236}">
                <a16:creationId xmlns:a16="http://schemas.microsoft.com/office/drawing/2014/main" id="{C4F6AE7A-46F0-4061-AED2-2A57EDA743B9}"/>
              </a:ext>
            </a:extLst>
          </p:cNvPr>
          <p:cNvSpPr/>
          <p:nvPr/>
        </p:nvSpPr>
        <p:spPr>
          <a:xfrm>
            <a:off x="5908374" y="4800835"/>
            <a:ext cx="1445419" cy="387835"/>
          </a:xfrm>
          <a:prstGeom prst="wedgeRoundRectCallout">
            <a:avLst>
              <a:gd name="adj1" fmla="val 46044"/>
              <a:gd name="adj2" fmla="val -11444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Always go the correct path</a:t>
            </a:r>
          </a:p>
        </p:txBody>
      </p:sp>
    </p:spTree>
    <p:extLst>
      <p:ext uri="{BB962C8B-B14F-4D97-AF65-F5344CB8AC3E}">
        <p14:creationId xmlns:p14="http://schemas.microsoft.com/office/powerpoint/2010/main" val="543981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16</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857250" y="1547299"/>
            <a:ext cx="7419975" cy="6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When we magically pick a vertex v</a:t>
            </a:r>
            <a:r>
              <a:rPr lang="en-US" sz="1800" kern="0" baseline="-25000" dirty="0"/>
              <a:t>i</a:t>
            </a:r>
            <a:r>
              <a:rPr lang="en-US" sz="1800" kern="0" dirty="0"/>
              <a:t> in a graph G with vertices v</a:t>
            </a:r>
            <a:r>
              <a:rPr lang="en-US" sz="1800" kern="0" baseline="-25000" dirty="0"/>
              <a:t>1</a:t>
            </a:r>
            <a:r>
              <a:rPr lang="en-US" sz="1800" kern="0" dirty="0"/>
              <a:t>, …, </a:t>
            </a:r>
            <a:r>
              <a:rPr lang="en-US" sz="1800" kern="0" dirty="0" err="1"/>
              <a:t>v</a:t>
            </a:r>
            <a:r>
              <a:rPr lang="en-US" sz="1800" kern="0" baseline="-25000" dirty="0" err="1"/>
              <a:t>n</a:t>
            </a:r>
            <a:r>
              <a:rPr lang="en-US" sz="1800" kern="0" dirty="0"/>
              <a:t>: we allow the algorithm to execute a step of the following format:</a:t>
            </a:r>
          </a:p>
          <a:p>
            <a:pPr marL="0" indent="0">
              <a:buFontTx/>
              <a:buNone/>
            </a:pPr>
            <a:r>
              <a:rPr lang="en-US" sz="1800" kern="0" dirty="0">
                <a:solidFill>
                  <a:srgbClr val="00B050"/>
                </a:solidFill>
              </a:rPr>
              <a:t>       </a:t>
            </a:r>
          </a:p>
        </p:txBody>
      </p:sp>
      <p:grpSp>
        <p:nvGrpSpPr>
          <p:cNvPr id="40" name="Group 39">
            <a:extLst>
              <a:ext uri="{FF2B5EF4-FFF2-40B4-BE49-F238E27FC236}">
                <a16:creationId xmlns:a16="http://schemas.microsoft.com/office/drawing/2014/main" id="{881CCCC2-5E31-4322-9C52-EF434A6E529E}"/>
              </a:ext>
            </a:extLst>
          </p:cNvPr>
          <p:cNvGrpSpPr/>
          <p:nvPr/>
        </p:nvGrpSpPr>
        <p:grpSpPr>
          <a:xfrm>
            <a:off x="6115051" y="2445803"/>
            <a:ext cx="2505074" cy="2310326"/>
            <a:chOff x="6115051" y="2445803"/>
            <a:chExt cx="2505074" cy="2310326"/>
          </a:xfrm>
        </p:grpSpPr>
        <p:sp>
          <p:nvSpPr>
            <p:cNvPr id="16" name="Content Placeholder 2">
              <a:extLst>
                <a:ext uri="{FF2B5EF4-FFF2-40B4-BE49-F238E27FC236}">
                  <a16:creationId xmlns:a16="http://schemas.microsoft.com/office/drawing/2014/main" id="{681644DE-0E6C-48A8-9C0A-EAF427CA7F56}"/>
                </a:ext>
              </a:extLst>
            </p:cNvPr>
            <p:cNvSpPr txBox="1">
              <a:spLocks/>
            </p:cNvSpPr>
            <p:nvPr/>
          </p:nvSpPr>
          <p:spPr bwMode="auto">
            <a:xfrm>
              <a:off x="611505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in the execution flow of a nondeterministic algorithm:</a:t>
              </a:r>
            </a:p>
            <a:p>
              <a:pPr marL="0" indent="0">
                <a:buFontTx/>
                <a:buNone/>
              </a:pPr>
              <a:r>
                <a:rPr lang="en-US" sz="1800" kern="0" dirty="0"/>
                <a:t>   </a:t>
              </a:r>
            </a:p>
          </p:txBody>
        </p:sp>
        <p:cxnSp>
          <p:nvCxnSpPr>
            <p:cNvPr id="17" name="Straight Arrow Connector 16">
              <a:extLst>
                <a:ext uri="{FF2B5EF4-FFF2-40B4-BE49-F238E27FC236}">
                  <a16:creationId xmlns:a16="http://schemas.microsoft.com/office/drawing/2014/main" id="{C9B9B6D3-6D18-4AAF-83DD-873F2AEEA479}"/>
                </a:ext>
              </a:extLst>
            </p:cNvPr>
            <p:cNvCxnSpPr>
              <a:cxnSpLocks/>
            </p:cNvCxnSpPr>
            <p:nvPr/>
          </p:nvCxnSpPr>
          <p:spPr>
            <a:xfrm flipH="1">
              <a:off x="6272221" y="3441679"/>
              <a:ext cx="1086088" cy="8882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A9B097D-64E2-410C-B307-BBED344A4F9B}"/>
                </a:ext>
              </a:extLst>
            </p:cNvPr>
            <p:cNvSpPr txBox="1"/>
            <p:nvPr/>
          </p:nvSpPr>
          <p:spPr>
            <a:xfrm>
              <a:off x="7926485" y="3720859"/>
              <a:ext cx="635110" cy="276999"/>
            </a:xfrm>
            <a:prstGeom prst="rect">
              <a:avLst/>
            </a:prstGeom>
            <a:noFill/>
          </p:spPr>
          <p:txBody>
            <a:bodyPr wrap="none" rtlCol="0">
              <a:spAutoFit/>
            </a:bodyPr>
            <a:lstStyle/>
            <a:p>
              <a:r>
                <a:rPr lang="en-US" sz="1200" dirty="0"/>
                <a:t>pick </a:t>
              </a:r>
              <a:r>
                <a:rPr lang="en-US" sz="1200" dirty="0" err="1"/>
                <a:t>v</a:t>
              </a:r>
              <a:r>
                <a:rPr lang="en-US" sz="1200" baseline="-25000" dirty="0" err="1"/>
                <a:t>n</a:t>
              </a:r>
              <a:endParaRPr lang="en-US" sz="1200" baseline="-25000" dirty="0"/>
            </a:p>
          </p:txBody>
        </p:sp>
        <p:sp>
          <p:nvSpPr>
            <p:cNvPr id="21" name="Oval 20">
              <a:extLst>
                <a:ext uri="{FF2B5EF4-FFF2-40B4-BE49-F238E27FC236}">
                  <a16:creationId xmlns:a16="http://schemas.microsoft.com/office/drawing/2014/main" id="{B23C35A3-40AF-48EB-97B9-B2486F49EB7F}"/>
                </a:ext>
              </a:extLst>
            </p:cNvPr>
            <p:cNvSpPr/>
            <p:nvPr/>
          </p:nvSpPr>
          <p:spPr>
            <a:xfrm>
              <a:off x="7300912" y="338888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461F2FA5-648A-48B9-91B2-FBBE8177C3EC}"/>
                </a:ext>
              </a:extLst>
            </p:cNvPr>
            <p:cNvCxnSpPr>
              <a:cxnSpLocks/>
            </p:cNvCxnSpPr>
            <p:nvPr/>
          </p:nvCxnSpPr>
          <p:spPr>
            <a:xfrm flipH="1">
              <a:off x="7062787" y="3494473"/>
              <a:ext cx="291006" cy="83542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828547E-4347-4475-BD54-73A012B7A6BA}"/>
                </a:ext>
              </a:extLst>
            </p:cNvPr>
            <p:cNvCxnSpPr>
              <a:cxnSpLocks/>
            </p:cNvCxnSpPr>
            <p:nvPr/>
          </p:nvCxnSpPr>
          <p:spPr>
            <a:xfrm>
              <a:off x="7367589" y="3494473"/>
              <a:ext cx="7409" cy="88822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91C534D-8697-4F41-A671-8E45A2C9E0BD}"/>
                </a:ext>
              </a:extLst>
            </p:cNvPr>
            <p:cNvCxnSpPr>
              <a:cxnSpLocks/>
            </p:cNvCxnSpPr>
            <p:nvPr/>
          </p:nvCxnSpPr>
          <p:spPr>
            <a:xfrm>
              <a:off x="7415706" y="3506013"/>
              <a:ext cx="966294" cy="82786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A244366-03C5-4F00-8D2A-D70B3BA905EB}"/>
                </a:ext>
              </a:extLst>
            </p:cNvPr>
            <p:cNvSpPr txBox="1"/>
            <p:nvPr/>
          </p:nvSpPr>
          <p:spPr>
            <a:xfrm>
              <a:off x="6581719" y="3948269"/>
              <a:ext cx="633507" cy="276999"/>
            </a:xfrm>
            <a:prstGeom prst="rect">
              <a:avLst/>
            </a:prstGeom>
            <a:noFill/>
          </p:spPr>
          <p:txBody>
            <a:bodyPr wrap="none" rtlCol="0">
              <a:spAutoFit/>
            </a:bodyPr>
            <a:lstStyle/>
            <a:p>
              <a:r>
                <a:rPr lang="en-US" sz="1200" dirty="0"/>
                <a:t>pick v</a:t>
              </a:r>
              <a:r>
                <a:rPr lang="en-US" sz="1200" baseline="-25000" dirty="0"/>
                <a:t>2</a:t>
              </a:r>
            </a:p>
          </p:txBody>
        </p:sp>
        <p:sp>
          <p:nvSpPr>
            <p:cNvPr id="31" name="TextBox 30">
              <a:extLst>
                <a:ext uri="{FF2B5EF4-FFF2-40B4-BE49-F238E27FC236}">
                  <a16:creationId xmlns:a16="http://schemas.microsoft.com/office/drawing/2014/main" id="{B88CF7DC-B4C6-4A47-B77D-CC765909BAE5}"/>
                </a:ext>
              </a:extLst>
            </p:cNvPr>
            <p:cNvSpPr txBox="1"/>
            <p:nvPr/>
          </p:nvSpPr>
          <p:spPr>
            <a:xfrm>
              <a:off x="6189207" y="3720859"/>
              <a:ext cx="633507" cy="276999"/>
            </a:xfrm>
            <a:prstGeom prst="rect">
              <a:avLst/>
            </a:prstGeom>
            <a:noFill/>
          </p:spPr>
          <p:txBody>
            <a:bodyPr wrap="none" rtlCol="0">
              <a:spAutoFit/>
            </a:bodyPr>
            <a:lstStyle/>
            <a:p>
              <a:r>
                <a:rPr lang="en-US" sz="1200" dirty="0"/>
                <a:t>pick v</a:t>
              </a:r>
              <a:r>
                <a:rPr lang="en-US" sz="1200" baseline="-25000" dirty="0"/>
                <a:t>1</a:t>
              </a:r>
            </a:p>
          </p:txBody>
        </p:sp>
        <p:sp>
          <p:nvSpPr>
            <p:cNvPr id="32" name="TextBox 31">
              <a:extLst>
                <a:ext uri="{FF2B5EF4-FFF2-40B4-BE49-F238E27FC236}">
                  <a16:creationId xmlns:a16="http://schemas.microsoft.com/office/drawing/2014/main" id="{C20D6EB1-5B0D-4B23-BE36-5D437D3FCBCF}"/>
                </a:ext>
              </a:extLst>
            </p:cNvPr>
            <p:cNvSpPr txBox="1"/>
            <p:nvPr/>
          </p:nvSpPr>
          <p:spPr>
            <a:xfrm>
              <a:off x="7342570" y="3859358"/>
              <a:ext cx="527709" cy="276999"/>
            </a:xfrm>
            <a:prstGeom prst="rect">
              <a:avLst/>
            </a:prstGeom>
            <a:noFill/>
          </p:spPr>
          <p:txBody>
            <a:bodyPr wrap="none" rtlCol="0">
              <a:spAutoFit/>
            </a:bodyPr>
            <a:lstStyle/>
            <a:p>
              <a:r>
                <a:rPr lang="en-US" sz="1200" dirty="0"/>
                <a:t>……..</a:t>
              </a:r>
              <a:endParaRPr lang="en-US" sz="1200" baseline="-25000" dirty="0"/>
            </a:p>
          </p:txBody>
        </p:sp>
        <p:sp>
          <p:nvSpPr>
            <p:cNvPr id="34" name="Oval 33">
              <a:extLst>
                <a:ext uri="{FF2B5EF4-FFF2-40B4-BE49-F238E27FC236}">
                  <a16:creationId xmlns:a16="http://schemas.microsoft.com/office/drawing/2014/main" id="{240636B4-CD52-4F28-9F7F-35DDD0DF27BE}"/>
                </a:ext>
              </a:extLst>
            </p:cNvPr>
            <p:cNvSpPr/>
            <p:nvPr/>
          </p:nvSpPr>
          <p:spPr>
            <a:xfrm>
              <a:off x="6205545" y="429660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61CB17E-05B8-467A-B427-AD61CCC79B0F}"/>
                </a:ext>
              </a:extLst>
            </p:cNvPr>
            <p:cNvSpPr/>
            <p:nvPr/>
          </p:nvSpPr>
          <p:spPr>
            <a:xfrm>
              <a:off x="6978950" y="431637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64DB1F7F-12B5-4497-8CC6-F1C3F266DFA3}"/>
                </a:ext>
              </a:extLst>
            </p:cNvPr>
            <p:cNvSpPr/>
            <p:nvPr/>
          </p:nvSpPr>
          <p:spPr>
            <a:xfrm>
              <a:off x="8357003" y="4312851"/>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FB8374B-7811-44D6-9A3B-57A89B4BFD74}"/>
                </a:ext>
              </a:extLst>
            </p:cNvPr>
            <p:cNvSpPr/>
            <p:nvPr/>
          </p:nvSpPr>
          <p:spPr>
            <a:xfrm>
              <a:off x="7321445" y="4372182"/>
              <a:ext cx="114794" cy="1055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AB5DC9AF-2C1C-4181-A17C-B32C3DA42262}"/>
                </a:ext>
              </a:extLst>
            </p:cNvPr>
            <p:cNvSpPr txBox="1"/>
            <p:nvPr/>
          </p:nvSpPr>
          <p:spPr>
            <a:xfrm>
              <a:off x="7436239" y="4263693"/>
              <a:ext cx="601447" cy="276999"/>
            </a:xfrm>
            <a:prstGeom prst="rect">
              <a:avLst/>
            </a:prstGeom>
            <a:noFill/>
          </p:spPr>
          <p:txBody>
            <a:bodyPr wrap="none" rtlCol="0">
              <a:spAutoFit/>
            </a:bodyPr>
            <a:lstStyle/>
            <a:p>
              <a:r>
                <a:rPr lang="en-US" sz="1200" dirty="0">
                  <a:solidFill>
                    <a:srgbClr val="FF0000"/>
                  </a:solidFill>
                </a:rPr>
                <a:t>pick v</a:t>
              </a:r>
              <a:r>
                <a:rPr lang="en-US" sz="1200" baseline="-25000" dirty="0">
                  <a:solidFill>
                    <a:srgbClr val="FF0000"/>
                  </a:solidFill>
                </a:rPr>
                <a:t>i</a:t>
              </a:r>
            </a:p>
          </p:txBody>
        </p:sp>
      </p:grpSp>
      <p:sp>
        <p:nvSpPr>
          <p:cNvPr id="41" name="Speech Bubble: Rectangle with Corners Rounded 40">
            <a:extLst>
              <a:ext uri="{FF2B5EF4-FFF2-40B4-BE49-F238E27FC236}">
                <a16:creationId xmlns:a16="http://schemas.microsoft.com/office/drawing/2014/main" id="{B6B27DBB-4784-4BE3-8B27-8B3568507122}"/>
              </a:ext>
            </a:extLst>
          </p:cNvPr>
          <p:cNvSpPr/>
          <p:nvPr/>
        </p:nvSpPr>
        <p:spPr>
          <a:xfrm>
            <a:off x="4071947" y="6068047"/>
            <a:ext cx="2200274" cy="610838"/>
          </a:xfrm>
          <a:prstGeom prst="wedgeRoundRectCallout">
            <a:avLst>
              <a:gd name="adj1" fmla="val 99257"/>
              <a:gd name="adj2" fmla="val -5228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Can have only bounded number of options </a:t>
            </a:r>
          </a:p>
        </p:txBody>
      </p:sp>
      <p:sp>
        <p:nvSpPr>
          <p:cNvPr id="45" name="Content Placeholder 2">
            <a:extLst>
              <a:ext uri="{FF2B5EF4-FFF2-40B4-BE49-F238E27FC236}">
                <a16:creationId xmlns:a16="http://schemas.microsoft.com/office/drawing/2014/main" id="{0A38FB1D-D2FE-415D-BDC4-6374B10028D9}"/>
              </a:ext>
            </a:extLst>
          </p:cNvPr>
          <p:cNvSpPr txBox="1">
            <a:spLocks/>
          </p:cNvSpPr>
          <p:nvPr/>
        </p:nvSpPr>
        <p:spPr bwMode="auto">
          <a:xfrm>
            <a:off x="6299163" y="5318914"/>
            <a:ext cx="2200274" cy="67699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1</a:t>
            </a:r>
            <a:r>
              <a:rPr lang="en-US" sz="1600" dirty="0">
                <a:solidFill>
                  <a:srgbClr val="FF0000"/>
                </a:solidFill>
              </a:rPr>
              <a:t>, a</a:t>
            </a:r>
            <a:r>
              <a:rPr lang="en-US" sz="1600" baseline="-25000" dirty="0">
                <a:solidFill>
                  <a:srgbClr val="FF0000"/>
                </a:solidFill>
              </a:rPr>
              <a:t>1</a:t>
            </a:r>
            <a:r>
              <a:rPr lang="en-US" sz="1600" dirty="0">
                <a:solidFill>
                  <a:srgbClr val="FF0000"/>
                </a:solidFill>
              </a:rPr>
              <a:t>, V</a:t>
            </a:r>
            <a:r>
              <a:rPr lang="en-US" sz="1600" baseline="-25000" dirty="0">
                <a:solidFill>
                  <a:srgbClr val="FF0000"/>
                </a:solidFill>
              </a:rPr>
              <a:t>1</a:t>
            </a:r>
            <a:r>
              <a:rPr lang="en-US" sz="1600" dirty="0">
                <a:solidFill>
                  <a:srgbClr val="FF0000"/>
                </a:solidFill>
              </a:rPr>
              <a:t>)</a:t>
            </a:r>
          </a:p>
          <a:p>
            <a:pPr marL="0" indent="0">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2</a:t>
            </a:r>
            <a:r>
              <a:rPr lang="en-US" sz="1600" dirty="0">
                <a:solidFill>
                  <a:srgbClr val="FF0000"/>
                </a:solidFill>
              </a:rPr>
              <a:t>, a</a:t>
            </a:r>
            <a:r>
              <a:rPr lang="en-US" sz="1600" baseline="-25000" dirty="0">
                <a:solidFill>
                  <a:srgbClr val="FF0000"/>
                </a:solidFill>
              </a:rPr>
              <a:t>2</a:t>
            </a:r>
            <a:r>
              <a:rPr lang="en-US" sz="1600" dirty="0">
                <a:solidFill>
                  <a:srgbClr val="FF0000"/>
                </a:solidFill>
              </a:rPr>
              <a:t>, V</a:t>
            </a:r>
            <a:r>
              <a:rPr lang="en-US" sz="1600" baseline="-25000" dirty="0">
                <a:solidFill>
                  <a:srgbClr val="FF0000"/>
                </a:solidFill>
              </a:rPr>
              <a:t>2</a:t>
            </a:r>
            <a:r>
              <a:rPr lang="en-US" sz="1600" dirty="0">
                <a:solidFill>
                  <a:srgbClr val="FF0000"/>
                </a:solidFill>
              </a:rPr>
              <a:t>)</a:t>
            </a:r>
            <a:endParaRPr lang="en-US" sz="1600" kern="0" dirty="0">
              <a:solidFill>
                <a:srgbClr val="00B050"/>
              </a:solidFill>
            </a:endParaRPr>
          </a:p>
          <a:p>
            <a:pPr marL="0" indent="0">
              <a:buFontTx/>
              <a:buNone/>
            </a:pPr>
            <a:endParaRPr lang="en-US" sz="1600" kern="0" dirty="0">
              <a:solidFill>
                <a:srgbClr val="00B050"/>
              </a:solidFill>
            </a:endParaRPr>
          </a:p>
        </p:txBody>
      </p:sp>
      <p:sp>
        <p:nvSpPr>
          <p:cNvPr id="46" name="Speech Bubble: Rectangle with Corners Rounded 45">
            <a:extLst>
              <a:ext uri="{FF2B5EF4-FFF2-40B4-BE49-F238E27FC236}">
                <a16:creationId xmlns:a16="http://schemas.microsoft.com/office/drawing/2014/main" id="{C4F6AE7A-46F0-4061-AED2-2A57EDA743B9}"/>
              </a:ext>
            </a:extLst>
          </p:cNvPr>
          <p:cNvSpPr/>
          <p:nvPr/>
        </p:nvSpPr>
        <p:spPr>
          <a:xfrm>
            <a:off x="5908374" y="4800835"/>
            <a:ext cx="1445419" cy="387835"/>
          </a:xfrm>
          <a:prstGeom prst="wedgeRoundRectCallout">
            <a:avLst>
              <a:gd name="adj1" fmla="val 46044"/>
              <a:gd name="adj2" fmla="val -11444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Always go the correct path</a:t>
            </a:r>
          </a:p>
        </p:txBody>
      </p:sp>
      <p:sp>
        <p:nvSpPr>
          <p:cNvPr id="2" name="Rectangle: Rounded Corners 1">
            <a:extLst>
              <a:ext uri="{FF2B5EF4-FFF2-40B4-BE49-F238E27FC236}">
                <a16:creationId xmlns:a16="http://schemas.microsoft.com/office/drawing/2014/main" id="{ACF213C2-E239-4F49-928E-D059027F8D0C}"/>
              </a:ext>
            </a:extLst>
          </p:cNvPr>
          <p:cNvSpPr/>
          <p:nvPr/>
        </p:nvSpPr>
        <p:spPr>
          <a:xfrm>
            <a:off x="7379256" y="5265031"/>
            <a:ext cx="1092541" cy="7904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8112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17</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857250" y="1547299"/>
            <a:ext cx="7419975" cy="6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When we magically pick a vertex v</a:t>
            </a:r>
            <a:r>
              <a:rPr lang="en-US" sz="1800" kern="0" baseline="-25000" dirty="0"/>
              <a:t>i</a:t>
            </a:r>
            <a:r>
              <a:rPr lang="en-US" sz="1800" kern="0" dirty="0"/>
              <a:t> in a graph G with vertices v</a:t>
            </a:r>
            <a:r>
              <a:rPr lang="en-US" sz="1800" kern="0" baseline="-25000" dirty="0"/>
              <a:t>1</a:t>
            </a:r>
            <a:r>
              <a:rPr lang="en-US" sz="1800" kern="0" dirty="0"/>
              <a:t>, …, </a:t>
            </a:r>
            <a:r>
              <a:rPr lang="en-US" sz="1800" kern="0" dirty="0" err="1"/>
              <a:t>v</a:t>
            </a:r>
            <a:r>
              <a:rPr lang="en-US" sz="1800" kern="0" baseline="-25000" dirty="0" err="1"/>
              <a:t>n</a:t>
            </a:r>
            <a:r>
              <a:rPr lang="en-US" sz="1800" kern="0" dirty="0"/>
              <a:t>: we allow the algorithm to execute a step of the following format:</a:t>
            </a:r>
          </a:p>
          <a:p>
            <a:pPr marL="0" indent="0">
              <a:buFontTx/>
              <a:buNone/>
            </a:pPr>
            <a:r>
              <a:rPr lang="en-US" sz="1800" kern="0" dirty="0">
                <a:solidFill>
                  <a:srgbClr val="00B050"/>
                </a:solidFill>
              </a:rPr>
              <a:t>       </a:t>
            </a:r>
          </a:p>
        </p:txBody>
      </p:sp>
      <p:grpSp>
        <p:nvGrpSpPr>
          <p:cNvPr id="40" name="Group 39">
            <a:extLst>
              <a:ext uri="{FF2B5EF4-FFF2-40B4-BE49-F238E27FC236}">
                <a16:creationId xmlns:a16="http://schemas.microsoft.com/office/drawing/2014/main" id="{881CCCC2-5E31-4322-9C52-EF434A6E529E}"/>
              </a:ext>
            </a:extLst>
          </p:cNvPr>
          <p:cNvGrpSpPr/>
          <p:nvPr/>
        </p:nvGrpSpPr>
        <p:grpSpPr>
          <a:xfrm>
            <a:off x="6115051" y="2445803"/>
            <a:ext cx="2505074" cy="2310326"/>
            <a:chOff x="6115051" y="2445803"/>
            <a:chExt cx="2505074" cy="2310326"/>
          </a:xfrm>
        </p:grpSpPr>
        <p:sp>
          <p:nvSpPr>
            <p:cNvPr id="16" name="Content Placeholder 2">
              <a:extLst>
                <a:ext uri="{FF2B5EF4-FFF2-40B4-BE49-F238E27FC236}">
                  <a16:creationId xmlns:a16="http://schemas.microsoft.com/office/drawing/2014/main" id="{681644DE-0E6C-48A8-9C0A-EAF427CA7F56}"/>
                </a:ext>
              </a:extLst>
            </p:cNvPr>
            <p:cNvSpPr txBox="1">
              <a:spLocks/>
            </p:cNvSpPr>
            <p:nvPr/>
          </p:nvSpPr>
          <p:spPr bwMode="auto">
            <a:xfrm>
              <a:off x="611505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in the execution flow of a nondeterministic algorithm:</a:t>
              </a:r>
            </a:p>
            <a:p>
              <a:pPr marL="0" indent="0">
                <a:buFontTx/>
                <a:buNone/>
              </a:pPr>
              <a:r>
                <a:rPr lang="en-US" sz="1800" kern="0" dirty="0"/>
                <a:t>   </a:t>
              </a:r>
            </a:p>
          </p:txBody>
        </p:sp>
        <p:cxnSp>
          <p:nvCxnSpPr>
            <p:cNvPr id="17" name="Straight Arrow Connector 16">
              <a:extLst>
                <a:ext uri="{FF2B5EF4-FFF2-40B4-BE49-F238E27FC236}">
                  <a16:creationId xmlns:a16="http://schemas.microsoft.com/office/drawing/2014/main" id="{C9B9B6D3-6D18-4AAF-83DD-873F2AEEA479}"/>
                </a:ext>
              </a:extLst>
            </p:cNvPr>
            <p:cNvCxnSpPr>
              <a:cxnSpLocks/>
            </p:cNvCxnSpPr>
            <p:nvPr/>
          </p:nvCxnSpPr>
          <p:spPr>
            <a:xfrm flipH="1">
              <a:off x="6272221" y="3441679"/>
              <a:ext cx="1086088" cy="8882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A9B097D-64E2-410C-B307-BBED344A4F9B}"/>
                </a:ext>
              </a:extLst>
            </p:cNvPr>
            <p:cNvSpPr txBox="1"/>
            <p:nvPr/>
          </p:nvSpPr>
          <p:spPr>
            <a:xfrm>
              <a:off x="7926485" y="3720859"/>
              <a:ext cx="635110" cy="276999"/>
            </a:xfrm>
            <a:prstGeom prst="rect">
              <a:avLst/>
            </a:prstGeom>
            <a:noFill/>
          </p:spPr>
          <p:txBody>
            <a:bodyPr wrap="none" rtlCol="0">
              <a:spAutoFit/>
            </a:bodyPr>
            <a:lstStyle/>
            <a:p>
              <a:r>
                <a:rPr lang="en-US" sz="1200" dirty="0"/>
                <a:t>pick </a:t>
              </a:r>
              <a:r>
                <a:rPr lang="en-US" sz="1200" dirty="0" err="1"/>
                <a:t>v</a:t>
              </a:r>
              <a:r>
                <a:rPr lang="en-US" sz="1200" baseline="-25000" dirty="0" err="1"/>
                <a:t>n</a:t>
              </a:r>
              <a:endParaRPr lang="en-US" sz="1200" baseline="-25000" dirty="0"/>
            </a:p>
          </p:txBody>
        </p:sp>
        <p:sp>
          <p:nvSpPr>
            <p:cNvPr id="21" name="Oval 20">
              <a:extLst>
                <a:ext uri="{FF2B5EF4-FFF2-40B4-BE49-F238E27FC236}">
                  <a16:creationId xmlns:a16="http://schemas.microsoft.com/office/drawing/2014/main" id="{B23C35A3-40AF-48EB-97B9-B2486F49EB7F}"/>
                </a:ext>
              </a:extLst>
            </p:cNvPr>
            <p:cNvSpPr/>
            <p:nvPr/>
          </p:nvSpPr>
          <p:spPr>
            <a:xfrm>
              <a:off x="7300912" y="338888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461F2FA5-648A-48B9-91B2-FBBE8177C3EC}"/>
                </a:ext>
              </a:extLst>
            </p:cNvPr>
            <p:cNvCxnSpPr>
              <a:cxnSpLocks/>
            </p:cNvCxnSpPr>
            <p:nvPr/>
          </p:nvCxnSpPr>
          <p:spPr>
            <a:xfrm flipH="1">
              <a:off x="7062787" y="3494473"/>
              <a:ext cx="291006" cy="83542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828547E-4347-4475-BD54-73A012B7A6BA}"/>
                </a:ext>
              </a:extLst>
            </p:cNvPr>
            <p:cNvCxnSpPr>
              <a:cxnSpLocks/>
            </p:cNvCxnSpPr>
            <p:nvPr/>
          </p:nvCxnSpPr>
          <p:spPr>
            <a:xfrm>
              <a:off x="7367589" y="3494473"/>
              <a:ext cx="7409" cy="88822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91C534D-8697-4F41-A671-8E45A2C9E0BD}"/>
                </a:ext>
              </a:extLst>
            </p:cNvPr>
            <p:cNvCxnSpPr>
              <a:cxnSpLocks/>
            </p:cNvCxnSpPr>
            <p:nvPr/>
          </p:nvCxnSpPr>
          <p:spPr>
            <a:xfrm>
              <a:off x="7415706" y="3506013"/>
              <a:ext cx="966294" cy="82786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A244366-03C5-4F00-8D2A-D70B3BA905EB}"/>
                </a:ext>
              </a:extLst>
            </p:cNvPr>
            <p:cNvSpPr txBox="1"/>
            <p:nvPr/>
          </p:nvSpPr>
          <p:spPr>
            <a:xfrm>
              <a:off x="6581719" y="3948269"/>
              <a:ext cx="633507" cy="276999"/>
            </a:xfrm>
            <a:prstGeom prst="rect">
              <a:avLst/>
            </a:prstGeom>
            <a:noFill/>
          </p:spPr>
          <p:txBody>
            <a:bodyPr wrap="none" rtlCol="0">
              <a:spAutoFit/>
            </a:bodyPr>
            <a:lstStyle/>
            <a:p>
              <a:r>
                <a:rPr lang="en-US" sz="1200" dirty="0"/>
                <a:t>pick v</a:t>
              </a:r>
              <a:r>
                <a:rPr lang="en-US" sz="1200" baseline="-25000" dirty="0"/>
                <a:t>2</a:t>
              </a:r>
            </a:p>
          </p:txBody>
        </p:sp>
        <p:sp>
          <p:nvSpPr>
            <p:cNvPr id="31" name="TextBox 30">
              <a:extLst>
                <a:ext uri="{FF2B5EF4-FFF2-40B4-BE49-F238E27FC236}">
                  <a16:creationId xmlns:a16="http://schemas.microsoft.com/office/drawing/2014/main" id="{B88CF7DC-B4C6-4A47-B77D-CC765909BAE5}"/>
                </a:ext>
              </a:extLst>
            </p:cNvPr>
            <p:cNvSpPr txBox="1"/>
            <p:nvPr/>
          </p:nvSpPr>
          <p:spPr>
            <a:xfrm>
              <a:off x="6189207" y="3720859"/>
              <a:ext cx="633507" cy="276999"/>
            </a:xfrm>
            <a:prstGeom prst="rect">
              <a:avLst/>
            </a:prstGeom>
            <a:noFill/>
          </p:spPr>
          <p:txBody>
            <a:bodyPr wrap="none" rtlCol="0">
              <a:spAutoFit/>
            </a:bodyPr>
            <a:lstStyle/>
            <a:p>
              <a:r>
                <a:rPr lang="en-US" sz="1200" dirty="0"/>
                <a:t>pick v</a:t>
              </a:r>
              <a:r>
                <a:rPr lang="en-US" sz="1200" baseline="-25000" dirty="0"/>
                <a:t>1</a:t>
              </a:r>
            </a:p>
          </p:txBody>
        </p:sp>
        <p:sp>
          <p:nvSpPr>
            <p:cNvPr id="32" name="TextBox 31">
              <a:extLst>
                <a:ext uri="{FF2B5EF4-FFF2-40B4-BE49-F238E27FC236}">
                  <a16:creationId xmlns:a16="http://schemas.microsoft.com/office/drawing/2014/main" id="{C20D6EB1-5B0D-4B23-BE36-5D437D3FCBCF}"/>
                </a:ext>
              </a:extLst>
            </p:cNvPr>
            <p:cNvSpPr txBox="1"/>
            <p:nvPr/>
          </p:nvSpPr>
          <p:spPr>
            <a:xfrm>
              <a:off x="7342570" y="3859358"/>
              <a:ext cx="527709" cy="276999"/>
            </a:xfrm>
            <a:prstGeom prst="rect">
              <a:avLst/>
            </a:prstGeom>
            <a:noFill/>
          </p:spPr>
          <p:txBody>
            <a:bodyPr wrap="none" rtlCol="0">
              <a:spAutoFit/>
            </a:bodyPr>
            <a:lstStyle/>
            <a:p>
              <a:r>
                <a:rPr lang="en-US" sz="1200" dirty="0"/>
                <a:t>……..</a:t>
              </a:r>
              <a:endParaRPr lang="en-US" sz="1200" baseline="-25000" dirty="0"/>
            </a:p>
          </p:txBody>
        </p:sp>
        <p:sp>
          <p:nvSpPr>
            <p:cNvPr id="34" name="Oval 33">
              <a:extLst>
                <a:ext uri="{FF2B5EF4-FFF2-40B4-BE49-F238E27FC236}">
                  <a16:creationId xmlns:a16="http://schemas.microsoft.com/office/drawing/2014/main" id="{240636B4-CD52-4F28-9F7F-35DDD0DF27BE}"/>
                </a:ext>
              </a:extLst>
            </p:cNvPr>
            <p:cNvSpPr/>
            <p:nvPr/>
          </p:nvSpPr>
          <p:spPr>
            <a:xfrm>
              <a:off x="6205545" y="429660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61CB17E-05B8-467A-B427-AD61CCC79B0F}"/>
                </a:ext>
              </a:extLst>
            </p:cNvPr>
            <p:cNvSpPr/>
            <p:nvPr/>
          </p:nvSpPr>
          <p:spPr>
            <a:xfrm>
              <a:off x="6978950" y="431637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64DB1F7F-12B5-4497-8CC6-F1C3F266DFA3}"/>
                </a:ext>
              </a:extLst>
            </p:cNvPr>
            <p:cNvSpPr/>
            <p:nvPr/>
          </p:nvSpPr>
          <p:spPr>
            <a:xfrm>
              <a:off x="8357003" y="4312851"/>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FB8374B-7811-44D6-9A3B-57A89B4BFD74}"/>
                </a:ext>
              </a:extLst>
            </p:cNvPr>
            <p:cNvSpPr/>
            <p:nvPr/>
          </p:nvSpPr>
          <p:spPr>
            <a:xfrm>
              <a:off x="7321445" y="4372182"/>
              <a:ext cx="114794" cy="1055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AB5DC9AF-2C1C-4181-A17C-B32C3DA42262}"/>
                </a:ext>
              </a:extLst>
            </p:cNvPr>
            <p:cNvSpPr txBox="1"/>
            <p:nvPr/>
          </p:nvSpPr>
          <p:spPr>
            <a:xfrm>
              <a:off x="7436239" y="4263693"/>
              <a:ext cx="601447" cy="276999"/>
            </a:xfrm>
            <a:prstGeom prst="rect">
              <a:avLst/>
            </a:prstGeom>
            <a:noFill/>
          </p:spPr>
          <p:txBody>
            <a:bodyPr wrap="none" rtlCol="0">
              <a:spAutoFit/>
            </a:bodyPr>
            <a:lstStyle/>
            <a:p>
              <a:r>
                <a:rPr lang="en-US" sz="1200" dirty="0">
                  <a:solidFill>
                    <a:srgbClr val="FF0000"/>
                  </a:solidFill>
                </a:rPr>
                <a:t>pick v</a:t>
              </a:r>
              <a:r>
                <a:rPr lang="en-US" sz="1200" baseline="-25000" dirty="0">
                  <a:solidFill>
                    <a:srgbClr val="FF0000"/>
                  </a:solidFill>
                </a:rPr>
                <a:t>i</a:t>
              </a:r>
            </a:p>
          </p:txBody>
        </p:sp>
      </p:grpSp>
      <p:sp>
        <p:nvSpPr>
          <p:cNvPr id="42" name="Content Placeholder 2">
            <a:extLst>
              <a:ext uri="{FF2B5EF4-FFF2-40B4-BE49-F238E27FC236}">
                <a16:creationId xmlns:a16="http://schemas.microsoft.com/office/drawing/2014/main" id="{E6E94058-3374-491F-94D5-F8876C2C25E2}"/>
              </a:ext>
            </a:extLst>
          </p:cNvPr>
          <p:cNvSpPr txBox="1">
            <a:spLocks/>
          </p:cNvSpPr>
          <p:nvPr/>
        </p:nvSpPr>
        <p:spPr bwMode="auto">
          <a:xfrm>
            <a:off x="857250" y="2432733"/>
            <a:ext cx="2171700" cy="95615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How do we allow unbounded number of options?  </a:t>
            </a:r>
          </a:p>
        </p:txBody>
      </p:sp>
      <p:sp>
        <p:nvSpPr>
          <p:cNvPr id="41" name="Speech Bubble: Rectangle with Corners Rounded 40">
            <a:extLst>
              <a:ext uri="{FF2B5EF4-FFF2-40B4-BE49-F238E27FC236}">
                <a16:creationId xmlns:a16="http://schemas.microsoft.com/office/drawing/2014/main" id="{B6B27DBB-4784-4BE3-8B27-8B3568507122}"/>
              </a:ext>
            </a:extLst>
          </p:cNvPr>
          <p:cNvSpPr/>
          <p:nvPr/>
        </p:nvSpPr>
        <p:spPr>
          <a:xfrm>
            <a:off x="4071947" y="6068047"/>
            <a:ext cx="2200274" cy="610838"/>
          </a:xfrm>
          <a:prstGeom prst="wedgeRoundRectCallout">
            <a:avLst>
              <a:gd name="adj1" fmla="val 99257"/>
              <a:gd name="adj2" fmla="val -5228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Can have only bounded number of options </a:t>
            </a:r>
          </a:p>
        </p:txBody>
      </p:sp>
      <p:sp>
        <p:nvSpPr>
          <p:cNvPr id="45" name="Content Placeholder 2">
            <a:extLst>
              <a:ext uri="{FF2B5EF4-FFF2-40B4-BE49-F238E27FC236}">
                <a16:creationId xmlns:a16="http://schemas.microsoft.com/office/drawing/2014/main" id="{0A38FB1D-D2FE-415D-BDC4-6374B10028D9}"/>
              </a:ext>
            </a:extLst>
          </p:cNvPr>
          <p:cNvSpPr txBox="1">
            <a:spLocks/>
          </p:cNvSpPr>
          <p:nvPr/>
        </p:nvSpPr>
        <p:spPr bwMode="auto">
          <a:xfrm>
            <a:off x="6299163" y="5318914"/>
            <a:ext cx="2200274" cy="67699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1</a:t>
            </a:r>
            <a:r>
              <a:rPr lang="en-US" sz="1600" dirty="0">
                <a:solidFill>
                  <a:srgbClr val="FF0000"/>
                </a:solidFill>
              </a:rPr>
              <a:t>, a</a:t>
            </a:r>
            <a:r>
              <a:rPr lang="en-US" sz="1600" baseline="-25000" dirty="0">
                <a:solidFill>
                  <a:srgbClr val="FF0000"/>
                </a:solidFill>
              </a:rPr>
              <a:t>1</a:t>
            </a:r>
            <a:r>
              <a:rPr lang="en-US" sz="1600" dirty="0">
                <a:solidFill>
                  <a:srgbClr val="FF0000"/>
                </a:solidFill>
              </a:rPr>
              <a:t>, V</a:t>
            </a:r>
            <a:r>
              <a:rPr lang="en-US" sz="1600" baseline="-25000" dirty="0">
                <a:solidFill>
                  <a:srgbClr val="FF0000"/>
                </a:solidFill>
              </a:rPr>
              <a:t>1</a:t>
            </a:r>
            <a:r>
              <a:rPr lang="en-US" sz="1600" dirty="0">
                <a:solidFill>
                  <a:srgbClr val="FF0000"/>
                </a:solidFill>
              </a:rPr>
              <a:t>)</a:t>
            </a:r>
          </a:p>
          <a:p>
            <a:pPr marL="0" indent="0">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2</a:t>
            </a:r>
            <a:r>
              <a:rPr lang="en-US" sz="1600" dirty="0">
                <a:solidFill>
                  <a:srgbClr val="FF0000"/>
                </a:solidFill>
              </a:rPr>
              <a:t>, a</a:t>
            </a:r>
            <a:r>
              <a:rPr lang="en-US" sz="1600" baseline="-25000" dirty="0">
                <a:solidFill>
                  <a:srgbClr val="FF0000"/>
                </a:solidFill>
              </a:rPr>
              <a:t>2</a:t>
            </a:r>
            <a:r>
              <a:rPr lang="en-US" sz="1600" dirty="0">
                <a:solidFill>
                  <a:srgbClr val="FF0000"/>
                </a:solidFill>
              </a:rPr>
              <a:t>, V</a:t>
            </a:r>
            <a:r>
              <a:rPr lang="en-US" sz="1600" baseline="-25000" dirty="0">
                <a:solidFill>
                  <a:srgbClr val="FF0000"/>
                </a:solidFill>
              </a:rPr>
              <a:t>2</a:t>
            </a:r>
            <a:r>
              <a:rPr lang="en-US" sz="1600" dirty="0">
                <a:solidFill>
                  <a:srgbClr val="FF0000"/>
                </a:solidFill>
              </a:rPr>
              <a:t>)</a:t>
            </a:r>
            <a:endParaRPr lang="en-US" sz="1600" kern="0" dirty="0">
              <a:solidFill>
                <a:srgbClr val="00B050"/>
              </a:solidFill>
            </a:endParaRPr>
          </a:p>
          <a:p>
            <a:pPr marL="0" indent="0">
              <a:buFontTx/>
              <a:buNone/>
            </a:pPr>
            <a:endParaRPr lang="en-US" sz="1600" kern="0" dirty="0">
              <a:solidFill>
                <a:srgbClr val="00B050"/>
              </a:solidFill>
            </a:endParaRPr>
          </a:p>
        </p:txBody>
      </p:sp>
      <p:sp>
        <p:nvSpPr>
          <p:cNvPr id="46" name="Speech Bubble: Rectangle with Corners Rounded 45">
            <a:extLst>
              <a:ext uri="{FF2B5EF4-FFF2-40B4-BE49-F238E27FC236}">
                <a16:creationId xmlns:a16="http://schemas.microsoft.com/office/drawing/2014/main" id="{C4F6AE7A-46F0-4061-AED2-2A57EDA743B9}"/>
              </a:ext>
            </a:extLst>
          </p:cNvPr>
          <p:cNvSpPr/>
          <p:nvPr/>
        </p:nvSpPr>
        <p:spPr>
          <a:xfrm>
            <a:off x="5908374" y="4800835"/>
            <a:ext cx="1445419" cy="387835"/>
          </a:xfrm>
          <a:prstGeom prst="wedgeRoundRectCallout">
            <a:avLst>
              <a:gd name="adj1" fmla="val 46044"/>
              <a:gd name="adj2" fmla="val -11444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Always go the correct path</a:t>
            </a:r>
          </a:p>
        </p:txBody>
      </p:sp>
      <p:sp>
        <p:nvSpPr>
          <p:cNvPr id="2" name="Rectangle: Rounded Corners 1">
            <a:extLst>
              <a:ext uri="{FF2B5EF4-FFF2-40B4-BE49-F238E27FC236}">
                <a16:creationId xmlns:a16="http://schemas.microsoft.com/office/drawing/2014/main" id="{ACF213C2-E239-4F49-928E-D059027F8D0C}"/>
              </a:ext>
            </a:extLst>
          </p:cNvPr>
          <p:cNvSpPr/>
          <p:nvPr/>
        </p:nvSpPr>
        <p:spPr>
          <a:xfrm>
            <a:off x="7379256" y="5265031"/>
            <a:ext cx="1092541" cy="7904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8486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18</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857250" y="1547299"/>
            <a:ext cx="7419975" cy="6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When we magically pick a vertex v</a:t>
            </a:r>
            <a:r>
              <a:rPr lang="en-US" sz="1800" kern="0" baseline="-25000" dirty="0"/>
              <a:t>i</a:t>
            </a:r>
            <a:r>
              <a:rPr lang="en-US" sz="1800" kern="0" dirty="0"/>
              <a:t> in a graph G with vertices v</a:t>
            </a:r>
            <a:r>
              <a:rPr lang="en-US" sz="1800" kern="0" baseline="-25000" dirty="0"/>
              <a:t>1</a:t>
            </a:r>
            <a:r>
              <a:rPr lang="en-US" sz="1800" kern="0" dirty="0"/>
              <a:t>, …, </a:t>
            </a:r>
            <a:r>
              <a:rPr lang="en-US" sz="1800" kern="0" dirty="0" err="1"/>
              <a:t>v</a:t>
            </a:r>
            <a:r>
              <a:rPr lang="en-US" sz="1800" kern="0" baseline="-25000" dirty="0" err="1"/>
              <a:t>n</a:t>
            </a:r>
            <a:r>
              <a:rPr lang="en-US" sz="1800" kern="0" dirty="0"/>
              <a:t>: we allow the algorithm to execute a step of the following format:</a:t>
            </a:r>
          </a:p>
          <a:p>
            <a:pPr marL="0" indent="0">
              <a:buFontTx/>
              <a:buNone/>
            </a:pPr>
            <a:r>
              <a:rPr lang="en-US" sz="1800" kern="0" dirty="0">
                <a:solidFill>
                  <a:srgbClr val="00B050"/>
                </a:solidFill>
              </a:rPr>
              <a:t>       </a:t>
            </a:r>
          </a:p>
        </p:txBody>
      </p:sp>
      <p:grpSp>
        <p:nvGrpSpPr>
          <p:cNvPr id="40" name="Group 39">
            <a:extLst>
              <a:ext uri="{FF2B5EF4-FFF2-40B4-BE49-F238E27FC236}">
                <a16:creationId xmlns:a16="http://schemas.microsoft.com/office/drawing/2014/main" id="{881CCCC2-5E31-4322-9C52-EF434A6E529E}"/>
              </a:ext>
            </a:extLst>
          </p:cNvPr>
          <p:cNvGrpSpPr/>
          <p:nvPr/>
        </p:nvGrpSpPr>
        <p:grpSpPr>
          <a:xfrm>
            <a:off x="6115051" y="2445803"/>
            <a:ext cx="2505074" cy="2310326"/>
            <a:chOff x="6115051" y="2445803"/>
            <a:chExt cx="2505074" cy="2310326"/>
          </a:xfrm>
        </p:grpSpPr>
        <p:sp>
          <p:nvSpPr>
            <p:cNvPr id="16" name="Content Placeholder 2">
              <a:extLst>
                <a:ext uri="{FF2B5EF4-FFF2-40B4-BE49-F238E27FC236}">
                  <a16:creationId xmlns:a16="http://schemas.microsoft.com/office/drawing/2014/main" id="{681644DE-0E6C-48A8-9C0A-EAF427CA7F56}"/>
                </a:ext>
              </a:extLst>
            </p:cNvPr>
            <p:cNvSpPr txBox="1">
              <a:spLocks/>
            </p:cNvSpPr>
            <p:nvPr/>
          </p:nvSpPr>
          <p:spPr bwMode="auto">
            <a:xfrm>
              <a:off x="611505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in the execution flow of a nondeterministic algorithm:</a:t>
              </a:r>
            </a:p>
            <a:p>
              <a:pPr marL="0" indent="0">
                <a:buFontTx/>
                <a:buNone/>
              </a:pPr>
              <a:r>
                <a:rPr lang="en-US" sz="1800" kern="0" dirty="0"/>
                <a:t>   </a:t>
              </a:r>
            </a:p>
          </p:txBody>
        </p:sp>
        <p:cxnSp>
          <p:nvCxnSpPr>
            <p:cNvPr id="17" name="Straight Arrow Connector 16">
              <a:extLst>
                <a:ext uri="{FF2B5EF4-FFF2-40B4-BE49-F238E27FC236}">
                  <a16:creationId xmlns:a16="http://schemas.microsoft.com/office/drawing/2014/main" id="{C9B9B6D3-6D18-4AAF-83DD-873F2AEEA479}"/>
                </a:ext>
              </a:extLst>
            </p:cNvPr>
            <p:cNvCxnSpPr>
              <a:cxnSpLocks/>
            </p:cNvCxnSpPr>
            <p:nvPr/>
          </p:nvCxnSpPr>
          <p:spPr>
            <a:xfrm flipH="1">
              <a:off x="6272221" y="3441679"/>
              <a:ext cx="1086088" cy="8882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A9B097D-64E2-410C-B307-BBED344A4F9B}"/>
                </a:ext>
              </a:extLst>
            </p:cNvPr>
            <p:cNvSpPr txBox="1"/>
            <p:nvPr/>
          </p:nvSpPr>
          <p:spPr>
            <a:xfrm>
              <a:off x="7926485" y="3720859"/>
              <a:ext cx="635110" cy="276999"/>
            </a:xfrm>
            <a:prstGeom prst="rect">
              <a:avLst/>
            </a:prstGeom>
            <a:noFill/>
          </p:spPr>
          <p:txBody>
            <a:bodyPr wrap="none" rtlCol="0">
              <a:spAutoFit/>
            </a:bodyPr>
            <a:lstStyle/>
            <a:p>
              <a:r>
                <a:rPr lang="en-US" sz="1200" dirty="0"/>
                <a:t>pick </a:t>
              </a:r>
              <a:r>
                <a:rPr lang="en-US" sz="1200" dirty="0" err="1"/>
                <a:t>v</a:t>
              </a:r>
              <a:r>
                <a:rPr lang="en-US" sz="1200" baseline="-25000" dirty="0" err="1"/>
                <a:t>n</a:t>
              </a:r>
              <a:endParaRPr lang="en-US" sz="1200" baseline="-25000" dirty="0"/>
            </a:p>
          </p:txBody>
        </p:sp>
        <p:sp>
          <p:nvSpPr>
            <p:cNvPr id="21" name="Oval 20">
              <a:extLst>
                <a:ext uri="{FF2B5EF4-FFF2-40B4-BE49-F238E27FC236}">
                  <a16:creationId xmlns:a16="http://schemas.microsoft.com/office/drawing/2014/main" id="{B23C35A3-40AF-48EB-97B9-B2486F49EB7F}"/>
                </a:ext>
              </a:extLst>
            </p:cNvPr>
            <p:cNvSpPr/>
            <p:nvPr/>
          </p:nvSpPr>
          <p:spPr>
            <a:xfrm>
              <a:off x="7300912" y="338888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461F2FA5-648A-48B9-91B2-FBBE8177C3EC}"/>
                </a:ext>
              </a:extLst>
            </p:cNvPr>
            <p:cNvCxnSpPr>
              <a:cxnSpLocks/>
            </p:cNvCxnSpPr>
            <p:nvPr/>
          </p:nvCxnSpPr>
          <p:spPr>
            <a:xfrm flipH="1">
              <a:off x="7062787" y="3494473"/>
              <a:ext cx="291006" cy="83542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828547E-4347-4475-BD54-73A012B7A6BA}"/>
                </a:ext>
              </a:extLst>
            </p:cNvPr>
            <p:cNvCxnSpPr>
              <a:cxnSpLocks/>
            </p:cNvCxnSpPr>
            <p:nvPr/>
          </p:nvCxnSpPr>
          <p:spPr>
            <a:xfrm>
              <a:off x="7367589" y="3494473"/>
              <a:ext cx="7409" cy="88822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91C534D-8697-4F41-A671-8E45A2C9E0BD}"/>
                </a:ext>
              </a:extLst>
            </p:cNvPr>
            <p:cNvCxnSpPr>
              <a:cxnSpLocks/>
            </p:cNvCxnSpPr>
            <p:nvPr/>
          </p:nvCxnSpPr>
          <p:spPr>
            <a:xfrm>
              <a:off x="7415706" y="3506013"/>
              <a:ext cx="966294" cy="82786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A244366-03C5-4F00-8D2A-D70B3BA905EB}"/>
                </a:ext>
              </a:extLst>
            </p:cNvPr>
            <p:cNvSpPr txBox="1"/>
            <p:nvPr/>
          </p:nvSpPr>
          <p:spPr>
            <a:xfrm>
              <a:off x="6581719" y="3948269"/>
              <a:ext cx="633507" cy="276999"/>
            </a:xfrm>
            <a:prstGeom prst="rect">
              <a:avLst/>
            </a:prstGeom>
            <a:noFill/>
          </p:spPr>
          <p:txBody>
            <a:bodyPr wrap="none" rtlCol="0">
              <a:spAutoFit/>
            </a:bodyPr>
            <a:lstStyle/>
            <a:p>
              <a:r>
                <a:rPr lang="en-US" sz="1200" dirty="0"/>
                <a:t>pick v</a:t>
              </a:r>
              <a:r>
                <a:rPr lang="en-US" sz="1200" baseline="-25000" dirty="0"/>
                <a:t>2</a:t>
              </a:r>
            </a:p>
          </p:txBody>
        </p:sp>
        <p:sp>
          <p:nvSpPr>
            <p:cNvPr id="31" name="TextBox 30">
              <a:extLst>
                <a:ext uri="{FF2B5EF4-FFF2-40B4-BE49-F238E27FC236}">
                  <a16:creationId xmlns:a16="http://schemas.microsoft.com/office/drawing/2014/main" id="{B88CF7DC-B4C6-4A47-B77D-CC765909BAE5}"/>
                </a:ext>
              </a:extLst>
            </p:cNvPr>
            <p:cNvSpPr txBox="1"/>
            <p:nvPr/>
          </p:nvSpPr>
          <p:spPr>
            <a:xfrm>
              <a:off x="6189207" y="3720859"/>
              <a:ext cx="633507" cy="276999"/>
            </a:xfrm>
            <a:prstGeom prst="rect">
              <a:avLst/>
            </a:prstGeom>
            <a:noFill/>
          </p:spPr>
          <p:txBody>
            <a:bodyPr wrap="none" rtlCol="0">
              <a:spAutoFit/>
            </a:bodyPr>
            <a:lstStyle/>
            <a:p>
              <a:r>
                <a:rPr lang="en-US" sz="1200" dirty="0"/>
                <a:t>pick v</a:t>
              </a:r>
              <a:r>
                <a:rPr lang="en-US" sz="1200" baseline="-25000" dirty="0"/>
                <a:t>1</a:t>
              </a:r>
            </a:p>
          </p:txBody>
        </p:sp>
        <p:sp>
          <p:nvSpPr>
            <p:cNvPr id="32" name="TextBox 31">
              <a:extLst>
                <a:ext uri="{FF2B5EF4-FFF2-40B4-BE49-F238E27FC236}">
                  <a16:creationId xmlns:a16="http://schemas.microsoft.com/office/drawing/2014/main" id="{C20D6EB1-5B0D-4B23-BE36-5D437D3FCBCF}"/>
                </a:ext>
              </a:extLst>
            </p:cNvPr>
            <p:cNvSpPr txBox="1"/>
            <p:nvPr/>
          </p:nvSpPr>
          <p:spPr>
            <a:xfrm>
              <a:off x="7342570" y="3859358"/>
              <a:ext cx="527709" cy="276999"/>
            </a:xfrm>
            <a:prstGeom prst="rect">
              <a:avLst/>
            </a:prstGeom>
            <a:noFill/>
          </p:spPr>
          <p:txBody>
            <a:bodyPr wrap="none" rtlCol="0">
              <a:spAutoFit/>
            </a:bodyPr>
            <a:lstStyle/>
            <a:p>
              <a:r>
                <a:rPr lang="en-US" sz="1200" dirty="0"/>
                <a:t>……..</a:t>
              </a:r>
              <a:endParaRPr lang="en-US" sz="1200" baseline="-25000" dirty="0"/>
            </a:p>
          </p:txBody>
        </p:sp>
        <p:sp>
          <p:nvSpPr>
            <p:cNvPr id="34" name="Oval 33">
              <a:extLst>
                <a:ext uri="{FF2B5EF4-FFF2-40B4-BE49-F238E27FC236}">
                  <a16:creationId xmlns:a16="http://schemas.microsoft.com/office/drawing/2014/main" id="{240636B4-CD52-4F28-9F7F-35DDD0DF27BE}"/>
                </a:ext>
              </a:extLst>
            </p:cNvPr>
            <p:cNvSpPr/>
            <p:nvPr/>
          </p:nvSpPr>
          <p:spPr>
            <a:xfrm>
              <a:off x="6205545" y="429660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61CB17E-05B8-467A-B427-AD61CCC79B0F}"/>
                </a:ext>
              </a:extLst>
            </p:cNvPr>
            <p:cNvSpPr/>
            <p:nvPr/>
          </p:nvSpPr>
          <p:spPr>
            <a:xfrm>
              <a:off x="6978950" y="431637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64DB1F7F-12B5-4497-8CC6-F1C3F266DFA3}"/>
                </a:ext>
              </a:extLst>
            </p:cNvPr>
            <p:cNvSpPr/>
            <p:nvPr/>
          </p:nvSpPr>
          <p:spPr>
            <a:xfrm>
              <a:off x="8357003" y="4312851"/>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FB8374B-7811-44D6-9A3B-57A89B4BFD74}"/>
                </a:ext>
              </a:extLst>
            </p:cNvPr>
            <p:cNvSpPr/>
            <p:nvPr/>
          </p:nvSpPr>
          <p:spPr>
            <a:xfrm>
              <a:off x="7321445" y="4372182"/>
              <a:ext cx="114794" cy="1055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AB5DC9AF-2C1C-4181-A17C-B32C3DA42262}"/>
                </a:ext>
              </a:extLst>
            </p:cNvPr>
            <p:cNvSpPr txBox="1"/>
            <p:nvPr/>
          </p:nvSpPr>
          <p:spPr>
            <a:xfrm>
              <a:off x="7436239" y="4263693"/>
              <a:ext cx="601447" cy="276999"/>
            </a:xfrm>
            <a:prstGeom prst="rect">
              <a:avLst/>
            </a:prstGeom>
            <a:noFill/>
          </p:spPr>
          <p:txBody>
            <a:bodyPr wrap="none" rtlCol="0">
              <a:spAutoFit/>
            </a:bodyPr>
            <a:lstStyle/>
            <a:p>
              <a:r>
                <a:rPr lang="en-US" sz="1200" dirty="0">
                  <a:solidFill>
                    <a:srgbClr val="FF0000"/>
                  </a:solidFill>
                </a:rPr>
                <a:t>pick v</a:t>
              </a:r>
              <a:r>
                <a:rPr lang="en-US" sz="1200" baseline="-25000" dirty="0">
                  <a:solidFill>
                    <a:srgbClr val="FF0000"/>
                  </a:solidFill>
                </a:rPr>
                <a:t>i</a:t>
              </a:r>
            </a:p>
          </p:txBody>
        </p:sp>
      </p:grpSp>
      <p:sp>
        <p:nvSpPr>
          <p:cNvPr id="42" name="Content Placeholder 2">
            <a:extLst>
              <a:ext uri="{FF2B5EF4-FFF2-40B4-BE49-F238E27FC236}">
                <a16:creationId xmlns:a16="http://schemas.microsoft.com/office/drawing/2014/main" id="{E6E94058-3374-491F-94D5-F8876C2C25E2}"/>
              </a:ext>
            </a:extLst>
          </p:cNvPr>
          <p:cNvSpPr txBox="1">
            <a:spLocks/>
          </p:cNvSpPr>
          <p:nvPr/>
        </p:nvSpPr>
        <p:spPr bwMode="auto">
          <a:xfrm>
            <a:off x="857250" y="2432733"/>
            <a:ext cx="2171700" cy="95615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How do we allow unbounded number of options?  </a:t>
            </a:r>
          </a:p>
        </p:txBody>
      </p:sp>
      <p:sp>
        <p:nvSpPr>
          <p:cNvPr id="41" name="Speech Bubble: Rectangle with Corners Rounded 40">
            <a:extLst>
              <a:ext uri="{FF2B5EF4-FFF2-40B4-BE49-F238E27FC236}">
                <a16:creationId xmlns:a16="http://schemas.microsoft.com/office/drawing/2014/main" id="{B6B27DBB-4784-4BE3-8B27-8B3568507122}"/>
              </a:ext>
            </a:extLst>
          </p:cNvPr>
          <p:cNvSpPr/>
          <p:nvPr/>
        </p:nvSpPr>
        <p:spPr>
          <a:xfrm>
            <a:off x="4071947" y="6068047"/>
            <a:ext cx="2200274" cy="610838"/>
          </a:xfrm>
          <a:prstGeom prst="wedgeRoundRectCallout">
            <a:avLst>
              <a:gd name="adj1" fmla="val 99257"/>
              <a:gd name="adj2" fmla="val -5228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Can have only bounded number of options </a:t>
            </a:r>
          </a:p>
        </p:txBody>
      </p:sp>
      <p:sp>
        <p:nvSpPr>
          <p:cNvPr id="45" name="Content Placeholder 2">
            <a:extLst>
              <a:ext uri="{FF2B5EF4-FFF2-40B4-BE49-F238E27FC236}">
                <a16:creationId xmlns:a16="http://schemas.microsoft.com/office/drawing/2014/main" id="{0A38FB1D-D2FE-415D-BDC4-6374B10028D9}"/>
              </a:ext>
            </a:extLst>
          </p:cNvPr>
          <p:cNvSpPr txBox="1">
            <a:spLocks/>
          </p:cNvSpPr>
          <p:nvPr/>
        </p:nvSpPr>
        <p:spPr bwMode="auto">
          <a:xfrm>
            <a:off x="6299163" y="5318914"/>
            <a:ext cx="2200274" cy="67699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1</a:t>
            </a:r>
            <a:r>
              <a:rPr lang="en-US" sz="1600" dirty="0">
                <a:solidFill>
                  <a:srgbClr val="FF0000"/>
                </a:solidFill>
              </a:rPr>
              <a:t>, a</a:t>
            </a:r>
            <a:r>
              <a:rPr lang="en-US" sz="1600" baseline="-25000" dirty="0">
                <a:solidFill>
                  <a:srgbClr val="FF0000"/>
                </a:solidFill>
              </a:rPr>
              <a:t>1</a:t>
            </a:r>
            <a:r>
              <a:rPr lang="en-US" sz="1600" dirty="0">
                <a:solidFill>
                  <a:srgbClr val="FF0000"/>
                </a:solidFill>
              </a:rPr>
              <a:t>, V</a:t>
            </a:r>
            <a:r>
              <a:rPr lang="en-US" sz="1600" baseline="-25000" dirty="0">
                <a:solidFill>
                  <a:srgbClr val="FF0000"/>
                </a:solidFill>
              </a:rPr>
              <a:t>1</a:t>
            </a:r>
            <a:r>
              <a:rPr lang="en-US" sz="1600" dirty="0">
                <a:solidFill>
                  <a:srgbClr val="FF0000"/>
                </a:solidFill>
              </a:rPr>
              <a:t>)</a:t>
            </a:r>
          </a:p>
          <a:p>
            <a:pPr marL="0" indent="0">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2</a:t>
            </a:r>
            <a:r>
              <a:rPr lang="en-US" sz="1600" dirty="0">
                <a:solidFill>
                  <a:srgbClr val="FF0000"/>
                </a:solidFill>
              </a:rPr>
              <a:t>, a</a:t>
            </a:r>
            <a:r>
              <a:rPr lang="en-US" sz="1600" baseline="-25000" dirty="0">
                <a:solidFill>
                  <a:srgbClr val="FF0000"/>
                </a:solidFill>
              </a:rPr>
              <a:t>2</a:t>
            </a:r>
            <a:r>
              <a:rPr lang="en-US" sz="1600" dirty="0">
                <a:solidFill>
                  <a:srgbClr val="FF0000"/>
                </a:solidFill>
              </a:rPr>
              <a:t>, V</a:t>
            </a:r>
            <a:r>
              <a:rPr lang="en-US" sz="1600" baseline="-25000" dirty="0">
                <a:solidFill>
                  <a:srgbClr val="FF0000"/>
                </a:solidFill>
              </a:rPr>
              <a:t>2</a:t>
            </a:r>
            <a:r>
              <a:rPr lang="en-US" sz="1600" dirty="0">
                <a:solidFill>
                  <a:srgbClr val="FF0000"/>
                </a:solidFill>
              </a:rPr>
              <a:t>)</a:t>
            </a:r>
            <a:endParaRPr lang="en-US" sz="1600" kern="0" dirty="0">
              <a:solidFill>
                <a:srgbClr val="00B050"/>
              </a:solidFill>
            </a:endParaRPr>
          </a:p>
          <a:p>
            <a:pPr marL="0" indent="0">
              <a:buFontTx/>
              <a:buNone/>
            </a:pPr>
            <a:endParaRPr lang="en-US" sz="1600" kern="0" dirty="0">
              <a:solidFill>
                <a:srgbClr val="00B050"/>
              </a:solidFill>
            </a:endParaRPr>
          </a:p>
        </p:txBody>
      </p:sp>
      <p:sp>
        <p:nvSpPr>
          <p:cNvPr id="46" name="Speech Bubble: Rectangle with Corners Rounded 45">
            <a:extLst>
              <a:ext uri="{FF2B5EF4-FFF2-40B4-BE49-F238E27FC236}">
                <a16:creationId xmlns:a16="http://schemas.microsoft.com/office/drawing/2014/main" id="{C4F6AE7A-46F0-4061-AED2-2A57EDA743B9}"/>
              </a:ext>
            </a:extLst>
          </p:cNvPr>
          <p:cNvSpPr/>
          <p:nvPr/>
        </p:nvSpPr>
        <p:spPr>
          <a:xfrm>
            <a:off x="5908374" y="4800835"/>
            <a:ext cx="1445419" cy="387835"/>
          </a:xfrm>
          <a:prstGeom prst="wedgeRoundRectCallout">
            <a:avLst>
              <a:gd name="adj1" fmla="val 46044"/>
              <a:gd name="adj2" fmla="val -11444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Always go the correct path</a:t>
            </a:r>
          </a:p>
        </p:txBody>
      </p:sp>
      <p:sp>
        <p:nvSpPr>
          <p:cNvPr id="2" name="Rectangle: Rounded Corners 1">
            <a:extLst>
              <a:ext uri="{FF2B5EF4-FFF2-40B4-BE49-F238E27FC236}">
                <a16:creationId xmlns:a16="http://schemas.microsoft.com/office/drawing/2014/main" id="{ACF213C2-E239-4F49-928E-D059027F8D0C}"/>
              </a:ext>
            </a:extLst>
          </p:cNvPr>
          <p:cNvSpPr/>
          <p:nvPr/>
        </p:nvSpPr>
        <p:spPr>
          <a:xfrm>
            <a:off x="7379256" y="5265031"/>
            <a:ext cx="1092541" cy="7904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Content Placeholder 2">
            <a:extLst>
              <a:ext uri="{FF2B5EF4-FFF2-40B4-BE49-F238E27FC236}">
                <a16:creationId xmlns:a16="http://schemas.microsoft.com/office/drawing/2014/main" id="{E2505F41-150F-44DC-B2DF-F1F990FBC70F}"/>
              </a:ext>
            </a:extLst>
          </p:cNvPr>
          <p:cNvSpPr txBox="1">
            <a:spLocks/>
          </p:cNvSpPr>
          <p:nvPr/>
        </p:nvSpPr>
        <p:spPr bwMode="auto">
          <a:xfrm>
            <a:off x="3128961" y="2445803"/>
            <a:ext cx="2405064" cy="956151"/>
          </a:xfrm>
          <a:prstGeom prst="rect">
            <a:avLst/>
          </a:prstGeom>
          <a:solidFill>
            <a:srgbClr val="FFFF00"/>
          </a:solidFill>
          <a:ln w="9525">
            <a:solidFill>
              <a:schemeClr val="tx1"/>
            </a:solidFill>
            <a:miter lim="800000"/>
            <a:headEnd/>
            <a:tailEnd/>
          </a:ln>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Using binary options to simulate other kinds of options</a:t>
            </a:r>
          </a:p>
        </p:txBody>
      </p:sp>
    </p:spTree>
    <p:extLst>
      <p:ext uri="{BB962C8B-B14F-4D97-AF65-F5344CB8AC3E}">
        <p14:creationId xmlns:p14="http://schemas.microsoft.com/office/powerpoint/2010/main" val="2939752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19</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857250" y="1547299"/>
            <a:ext cx="7419975" cy="6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When we magically pick a vertex v</a:t>
            </a:r>
            <a:r>
              <a:rPr lang="en-US" sz="1800" kern="0" baseline="-25000" dirty="0"/>
              <a:t>i</a:t>
            </a:r>
            <a:r>
              <a:rPr lang="en-US" sz="1800" kern="0" dirty="0"/>
              <a:t> in a graph G with vertices v</a:t>
            </a:r>
            <a:r>
              <a:rPr lang="en-US" sz="1800" kern="0" baseline="-25000" dirty="0"/>
              <a:t>1</a:t>
            </a:r>
            <a:r>
              <a:rPr lang="en-US" sz="1800" kern="0" dirty="0"/>
              <a:t>, …, </a:t>
            </a:r>
            <a:r>
              <a:rPr lang="en-US" sz="1800" kern="0" dirty="0" err="1"/>
              <a:t>v</a:t>
            </a:r>
            <a:r>
              <a:rPr lang="en-US" sz="1800" kern="0" baseline="-25000" dirty="0" err="1"/>
              <a:t>n</a:t>
            </a:r>
            <a:r>
              <a:rPr lang="en-US" sz="1800" kern="0" dirty="0"/>
              <a:t>: we allow the algorithm to execute a step of the following format:</a:t>
            </a:r>
          </a:p>
          <a:p>
            <a:pPr marL="0" indent="0">
              <a:buFontTx/>
              <a:buNone/>
            </a:pPr>
            <a:r>
              <a:rPr lang="en-US" sz="1800" kern="0" dirty="0">
                <a:solidFill>
                  <a:srgbClr val="00B050"/>
                </a:solidFill>
              </a:rPr>
              <a:t>       </a:t>
            </a:r>
          </a:p>
        </p:txBody>
      </p:sp>
      <p:grpSp>
        <p:nvGrpSpPr>
          <p:cNvPr id="40" name="Group 39">
            <a:extLst>
              <a:ext uri="{FF2B5EF4-FFF2-40B4-BE49-F238E27FC236}">
                <a16:creationId xmlns:a16="http://schemas.microsoft.com/office/drawing/2014/main" id="{881CCCC2-5E31-4322-9C52-EF434A6E529E}"/>
              </a:ext>
            </a:extLst>
          </p:cNvPr>
          <p:cNvGrpSpPr/>
          <p:nvPr/>
        </p:nvGrpSpPr>
        <p:grpSpPr>
          <a:xfrm>
            <a:off x="6115051" y="2445803"/>
            <a:ext cx="2505074" cy="2310326"/>
            <a:chOff x="6115051" y="2445803"/>
            <a:chExt cx="2505074" cy="2310326"/>
          </a:xfrm>
        </p:grpSpPr>
        <p:sp>
          <p:nvSpPr>
            <p:cNvPr id="16" name="Content Placeholder 2">
              <a:extLst>
                <a:ext uri="{FF2B5EF4-FFF2-40B4-BE49-F238E27FC236}">
                  <a16:creationId xmlns:a16="http://schemas.microsoft.com/office/drawing/2014/main" id="{681644DE-0E6C-48A8-9C0A-EAF427CA7F56}"/>
                </a:ext>
              </a:extLst>
            </p:cNvPr>
            <p:cNvSpPr txBox="1">
              <a:spLocks/>
            </p:cNvSpPr>
            <p:nvPr/>
          </p:nvSpPr>
          <p:spPr bwMode="auto">
            <a:xfrm>
              <a:off x="611505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in the execution flow of a nondeterministic algorithm:</a:t>
              </a:r>
            </a:p>
            <a:p>
              <a:pPr marL="0" indent="0">
                <a:buFontTx/>
                <a:buNone/>
              </a:pPr>
              <a:r>
                <a:rPr lang="en-US" sz="1800" kern="0" dirty="0"/>
                <a:t>   </a:t>
              </a:r>
            </a:p>
          </p:txBody>
        </p:sp>
        <p:cxnSp>
          <p:nvCxnSpPr>
            <p:cNvPr id="17" name="Straight Arrow Connector 16">
              <a:extLst>
                <a:ext uri="{FF2B5EF4-FFF2-40B4-BE49-F238E27FC236}">
                  <a16:creationId xmlns:a16="http://schemas.microsoft.com/office/drawing/2014/main" id="{C9B9B6D3-6D18-4AAF-83DD-873F2AEEA479}"/>
                </a:ext>
              </a:extLst>
            </p:cNvPr>
            <p:cNvCxnSpPr>
              <a:cxnSpLocks/>
            </p:cNvCxnSpPr>
            <p:nvPr/>
          </p:nvCxnSpPr>
          <p:spPr>
            <a:xfrm flipH="1">
              <a:off x="6272221" y="3441679"/>
              <a:ext cx="1086088" cy="8882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A9B097D-64E2-410C-B307-BBED344A4F9B}"/>
                </a:ext>
              </a:extLst>
            </p:cNvPr>
            <p:cNvSpPr txBox="1"/>
            <p:nvPr/>
          </p:nvSpPr>
          <p:spPr>
            <a:xfrm>
              <a:off x="7926485" y="3720859"/>
              <a:ext cx="635110" cy="276999"/>
            </a:xfrm>
            <a:prstGeom prst="rect">
              <a:avLst/>
            </a:prstGeom>
            <a:noFill/>
          </p:spPr>
          <p:txBody>
            <a:bodyPr wrap="none" rtlCol="0">
              <a:spAutoFit/>
            </a:bodyPr>
            <a:lstStyle/>
            <a:p>
              <a:r>
                <a:rPr lang="en-US" sz="1200" dirty="0"/>
                <a:t>pick </a:t>
              </a:r>
              <a:r>
                <a:rPr lang="en-US" sz="1200" dirty="0" err="1"/>
                <a:t>v</a:t>
              </a:r>
              <a:r>
                <a:rPr lang="en-US" sz="1200" baseline="-25000" dirty="0" err="1"/>
                <a:t>n</a:t>
              </a:r>
              <a:endParaRPr lang="en-US" sz="1200" baseline="-25000" dirty="0"/>
            </a:p>
          </p:txBody>
        </p:sp>
        <p:sp>
          <p:nvSpPr>
            <p:cNvPr id="21" name="Oval 20">
              <a:extLst>
                <a:ext uri="{FF2B5EF4-FFF2-40B4-BE49-F238E27FC236}">
                  <a16:creationId xmlns:a16="http://schemas.microsoft.com/office/drawing/2014/main" id="{B23C35A3-40AF-48EB-97B9-B2486F49EB7F}"/>
                </a:ext>
              </a:extLst>
            </p:cNvPr>
            <p:cNvSpPr/>
            <p:nvPr/>
          </p:nvSpPr>
          <p:spPr>
            <a:xfrm>
              <a:off x="7300912" y="338888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461F2FA5-648A-48B9-91B2-FBBE8177C3EC}"/>
                </a:ext>
              </a:extLst>
            </p:cNvPr>
            <p:cNvCxnSpPr>
              <a:cxnSpLocks/>
            </p:cNvCxnSpPr>
            <p:nvPr/>
          </p:nvCxnSpPr>
          <p:spPr>
            <a:xfrm flipH="1">
              <a:off x="7062787" y="3494473"/>
              <a:ext cx="291006" cy="83542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828547E-4347-4475-BD54-73A012B7A6BA}"/>
                </a:ext>
              </a:extLst>
            </p:cNvPr>
            <p:cNvCxnSpPr>
              <a:cxnSpLocks/>
            </p:cNvCxnSpPr>
            <p:nvPr/>
          </p:nvCxnSpPr>
          <p:spPr>
            <a:xfrm>
              <a:off x="7367589" y="3494473"/>
              <a:ext cx="7409" cy="88822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91C534D-8697-4F41-A671-8E45A2C9E0BD}"/>
                </a:ext>
              </a:extLst>
            </p:cNvPr>
            <p:cNvCxnSpPr>
              <a:cxnSpLocks/>
            </p:cNvCxnSpPr>
            <p:nvPr/>
          </p:nvCxnSpPr>
          <p:spPr>
            <a:xfrm>
              <a:off x="7415706" y="3506013"/>
              <a:ext cx="966294" cy="82786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A244366-03C5-4F00-8D2A-D70B3BA905EB}"/>
                </a:ext>
              </a:extLst>
            </p:cNvPr>
            <p:cNvSpPr txBox="1"/>
            <p:nvPr/>
          </p:nvSpPr>
          <p:spPr>
            <a:xfrm>
              <a:off x="6581719" y="3948269"/>
              <a:ext cx="633507" cy="276999"/>
            </a:xfrm>
            <a:prstGeom prst="rect">
              <a:avLst/>
            </a:prstGeom>
            <a:noFill/>
          </p:spPr>
          <p:txBody>
            <a:bodyPr wrap="none" rtlCol="0">
              <a:spAutoFit/>
            </a:bodyPr>
            <a:lstStyle/>
            <a:p>
              <a:r>
                <a:rPr lang="en-US" sz="1200" dirty="0"/>
                <a:t>pick v</a:t>
              </a:r>
              <a:r>
                <a:rPr lang="en-US" sz="1200" baseline="-25000" dirty="0"/>
                <a:t>2</a:t>
              </a:r>
            </a:p>
          </p:txBody>
        </p:sp>
        <p:sp>
          <p:nvSpPr>
            <p:cNvPr id="31" name="TextBox 30">
              <a:extLst>
                <a:ext uri="{FF2B5EF4-FFF2-40B4-BE49-F238E27FC236}">
                  <a16:creationId xmlns:a16="http://schemas.microsoft.com/office/drawing/2014/main" id="{B88CF7DC-B4C6-4A47-B77D-CC765909BAE5}"/>
                </a:ext>
              </a:extLst>
            </p:cNvPr>
            <p:cNvSpPr txBox="1"/>
            <p:nvPr/>
          </p:nvSpPr>
          <p:spPr>
            <a:xfrm>
              <a:off x="6189207" y="3720859"/>
              <a:ext cx="633507" cy="276999"/>
            </a:xfrm>
            <a:prstGeom prst="rect">
              <a:avLst/>
            </a:prstGeom>
            <a:noFill/>
          </p:spPr>
          <p:txBody>
            <a:bodyPr wrap="none" rtlCol="0">
              <a:spAutoFit/>
            </a:bodyPr>
            <a:lstStyle/>
            <a:p>
              <a:r>
                <a:rPr lang="en-US" sz="1200" dirty="0"/>
                <a:t>pick v</a:t>
              </a:r>
              <a:r>
                <a:rPr lang="en-US" sz="1200" baseline="-25000" dirty="0"/>
                <a:t>1</a:t>
              </a:r>
            </a:p>
          </p:txBody>
        </p:sp>
        <p:sp>
          <p:nvSpPr>
            <p:cNvPr id="32" name="TextBox 31">
              <a:extLst>
                <a:ext uri="{FF2B5EF4-FFF2-40B4-BE49-F238E27FC236}">
                  <a16:creationId xmlns:a16="http://schemas.microsoft.com/office/drawing/2014/main" id="{C20D6EB1-5B0D-4B23-BE36-5D437D3FCBCF}"/>
                </a:ext>
              </a:extLst>
            </p:cNvPr>
            <p:cNvSpPr txBox="1"/>
            <p:nvPr/>
          </p:nvSpPr>
          <p:spPr>
            <a:xfrm>
              <a:off x="7342570" y="3859358"/>
              <a:ext cx="527709" cy="276999"/>
            </a:xfrm>
            <a:prstGeom prst="rect">
              <a:avLst/>
            </a:prstGeom>
            <a:noFill/>
          </p:spPr>
          <p:txBody>
            <a:bodyPr wrap="none" rtlCol="0">
              <a:spAutoFit/>
            </a:bodyPr>
            <a:lstStyle/>
            <a:p>
              <a:r>
                <a:rPr lang="en-US" sz="1200" dirty="0"/>
                <a:t>……..</a:t>
              </a:r>
              <a:endParaRPr lang="en-US" sz="1200" baseline="-25000" dirty="0"/>
            </a:p>
          </p:txBody>
        </p:sp>
        <p:sp>
          <p:nvSpPr>
            <p:cNvPr id="34" name="Oval 33">
              <a:extLst>
                <a:ext uri="{FF2B5EF4-FFF2-40B4-BE49-F238E27FC236}">
                  <a16:creationId xmlns:a16="http://schemas.microsoft.com/office/drawing/2014/main" id="{240636B4-CD52-4F28-9F7F-35DDD0DF27BE}"/>
                </a:ext>
              </a:extLst>
            </p:cNvPr>
            <p:cNvSpPr/>
            <p:nvPr/>
          </p:nvSpPr>
          <p:spPr>
            <a:xfrm>
              <a:off x="6205545" y="429660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61CB17E-05B8-467A-B427-AD61CCC79B0F}"/>
                </a:ext>
              </a:extLst>
            </p:cNvPr>
            <p:cNvSpPr/>
            <p:nvPr/>
          </p:nvSpPr>
          <p:spPr>
            <a:xfrm>
              <a:off x="6978950" y="431637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64DB1F7F-12B5-4497-8CC6-F1C3F266DFA3}"/>
                </a:ext>
              </a:extLst>
            </p:cNvPr>
            <p:cNvSpPr/>
            <p:nvPr/>
          </p:nvSpPr>
          <p:spPr>
            <a:xfrm>
              <a:off x="8357003" y="4312851"/>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FB8374B-7811-44D6-9A3B-57A89B4BFD74}"/>
                </a:ext>
              </a:extLst>
            </p:cNvPr>
            <p:cNvSpPr/>
            <p:nvPr/>
          </p:nvSpPr>
          <p:spPr>
            <a:xfrm>
              <a:off x="7321445" y="4372182"/>
              <a:ext cx="114794" cy="1055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AB5DC9AF-2C1C-4181-A17C-B32C3DA42262}"/>
                </a:ext>
              </a:extLst>
            </p:cNvPr>
            <p:cNvSpPr txBox="1"/>
            <p:nvPr/>
          </p:nvSpPr>
          <p:spPr>
            <a:xfrm>
              <a:off x="7436239" y="4263693"/>
              <a:ext cx="601447" cy="276999"/>
            </a:xfrm>
            <a:prstGeom prst="rect">
              <a:avLst/>
            </a:prstGeom>
            <a:noFill/>
          </p:spPr>
          <p:txBody>
            <a:bodyPr wrap="none" rtlCol="0">
              <a:spAutoFit/>
            </a:bodyPr>
            <a:lstStyle/>
            <a:p>
              <a:r>
                <a:rPr lang="en-US" sz="1200" dirty="0">
                  <a:solidFill>
                    <a:srgbClr val="FF0000"/>
                  </a:solidFill>
                </a:rPr>
                <a:t>pick v</a:t>
              </a:r>
              <a:r>
                <a:rPr lang="en-US" sz="1200" baseline="-25000" dirty="0">
                  <a:solidFill>
                    <a:srgbClr val="FF0000"/>
                  </a:solidFill>
                </a:rPr>
                <a:t>i</a:t>
              </a:r>
            </a:p>
          </p:txBody>
        </p:sp>
      </p:grpSp>
      <p:sp>
        <p:nvSpPr>
          <p:cNvPr id="42" name="Content Placeholder 2">
            <a:extLst>
              <a:ext uri="{FF2B5EF4-FFF2-40B4-BE49-F238E27FC236}">
                <a16:creationId xmlns:a16="http://schemas.microsoft.com/office/drawing/2014/main" id="{E6E94058-3374-491F-94D5-F8876C2C25E2}"/>
              </a:ext>
            </a:extLst>
          </p:cNvPr>
          <p:cNvSpPr txBox="1">
            <a:spLocks/>
          </p:cNvSpPr>
          <p:nvPr/>
        </p:nvSpPr>
        <p:spPr bwMode="auto">
          <a:xfrm>
            <a:off x="857250" y="2432733"/>
            <a:ext cx="2171700" cy="95615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How do we allow unbounded number of options?  </a:t>
            </a:r>
          </a:p>
        </p:txBody>
      </p:sp>
      <p:sp>
        <p:nvSpPr>
          <p:cNvPr id="41" name="Speech Bubble: Rectangle with Corners Rounded 40">
            <a:extLst>
              <a:ext uri="{FF2B5EF4-FFF2-40B4-BE49-F238E27FC236}">
                <a16:creationId xmlns:a16="http://schemas.microsoft.com/office/drawing/2014/main" id="{B6B27DBB-4784-4BE3-8B27-8B3568507122}"/>
              </a:ext>
            </a:extLst>
          </p:cNvPr>
          <p:cNvSpPr/>
          <p:nvPr/>
        </p:nvSpPr>
        <p:spPr>
          <a:xfrm>
            <a:off x="4071947" y="6068047"/>
            <a:ext cx="2200274" cy="610838"/>
          </a:xfrm>
          <a:prstGeom prst="wedgeRoundRectCallout">
            <a:avLst>
              <a:gd name="adj1" fmla="val 99257"/>
              <a:gd name="adj2" fmla="val -5228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Can have only bounded number of options </a:t>
            </a:r>
          </a:p>
        </p:txBody>
      </p:sp>
      <p:sp>
        <p:nvSpPr>
          <p:cNvPr id="45" name="Content Placeholder 2">
            <a:extLst>
              <a:ext uri="{FF2B5EF4-FFF2-40B4-BE49-F238E27FC236}">
                <a16:creationId xmlns:a16="http://schemas.microsoft.com/office/drawing/2014/main" id="{0A38FB1D-D2FE-415D-BDC4-6374B10028D9}"/>
              </a:ext>
            </a:extLst>
          </p:cNvPr>
          <p:cNvSpPr txBox="1">
            <a:spLocks/>
          </p:cNvSpPr>
          <p:nvPr/>
        </p:nvSpPr>
        <p:spPr bwMode="auto">
          <a:xfrm>
            <a:off x="6299163" y="5318914"/>
            <a:ext cx="2200274" cy="67699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1</a:t>
            </a:r>
            <a:r>
              <a:rPr lang="en-US" sz="1600" dirty="0">
                <a:solidFill>
                  <a:srgbClr val="FF0000"/>
                </a:solidFill>
              </a:rPr>
              <a:t>, a</a:t>
            </a:r>
            <a:r>
              <a:rPr lang="en-US" sz="1600" baseline="-25000" dirty="0">
                <a:solidFill>
                  <a:srgbClr val="FF0000"/>
                </a:solidFill>
              </a:rPr>
              <a:t>1</a:t>
            </a:r>
            <a:r>
              <a:rPr lang="en-US" sz="1600" dirty="0">
                <a:solidFill>
                  <a:srgbClr val="FF0000"/>
                </a:solidFill>
              </a:rPr>
              <a:t>, V</a:t>
            </a:r>
            <a:r>
              <a:rPr lang="en-US" sz="1600" baseline="-25000" dirty="0">
                <a:solidFill>
                  <a:srgbClr val="FF0000"/>
                </a:solidFill>
              </a:rPr>
              <a:t>1</a:t>
            </a:r>
            <a:r>
              <a:rPr lang="en-US" sz="1600" dirty="0">
                <a:solidFill>
                  <a:srgbClr val="FF0000"/>
                </a:solidFill>
              </a:rPr>
              <a:t>)</a:t>
            </a:r>
          </a:p>
          <a:p>
            <a:pPr marL="0" indent="0">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2</a:t>
            </a:r>
            <a:r>
              <a:rPr lang="en-US" sz="1600" dirty="0">
                <a:solidFill>
                  <a:srgbClr val="FF0000"/>
                </a:solidFill>
              </a:rPr>
              <a:t>, a</a:t>
            </a:r>
            <a:r>
              <a:rPr lang="en-US" sz="1600" baseline="-25000" dirty="0">
                <a:solidFill>
                  <a:srgbClr val="FF0000"/>
                </a:solidFill>
              </a:rPr>
              <a:t>2</a:t>
            </a:r>
            <a:r>
              <a:rPr lang="en-US" sz="1600" dirty="0">
                <a:solidFill>
                  <a:srgbClr val="FF0000"/>
                </a:solidFill>
              </a:rPr>
              <a:t>, V</a:t>
            </a:r>
            <a:r>
              <a:rPr lang="en-US" sz="1600" baseline="-25000" dirty="0">
                <a:solidFill>
                  <a:srgbClr val="FF0000"/>
                </a:solidFill>
              </a:rPr>
              <a:t>2</a:t>
            </a:r>
            <a:r>
              <a:rPr lang="en-US" sz="1600" dirty="0">
                <a:solidFill>
                  <a:srgbClr val="FF0000"/>
                </a:solidFill>
              </a:rPr>
              <a:t>)</a:t>
            </a:r>
            <a:endParaRPr lang="en-US" sz="1600" kern="0" dirty="0">
              <a:solidFill>
                <a:srgbClr val="00B050"/>
              </a:solidFill>
            </a:endParaRPr>
          </a:p>
          <a:p>
            <a:pPr marL="0" indent="0">
              <a:buFontTx/>
              <a:buNone/>
            </a:pPr>
            <a:endParaRPr lang="en-US" sz="1600" kern="0" dirty="0">
              <a:solidFill>
                <a:srgbClr val="00B050"/>
              </a:solidFill>
            </a:endParaRPr>
          </a:p>
        </p:txBody>
      </p:sp>
      <p:sp>
        <p:nvSpPr>
          <p:cNvPr id="46" name="Speech Bubble: Rectangle with Corners Rounded 45">
            <a:extLst>
              <a:ext uri="{FF2B5EF4-FFF2-40B4-BE49-F238E27FC236}">
                <a16:creationId xmlns:a16="http://schemas.microsoft.com/office/drawing/2014/main" id="{C4F6AE7A-46F0-4061-AED2-2A57EDA743B9}"/>
              </a:ext>
            </a:extLst>
          </p:cNvPr>
          <p:cNvSpPr/>
          <p:nvPr/>
        </p:nvSpPr>
        <p:spPr>
          <a:xfrm>
            <a:off x="5908374" y="4800835"/>
            <a:ext cx="1445419" cy="387835"/>
          </a:xfrm>
          <a:prstGeom prst="wedgeRoundRectCallout">
            <a:avLst>
              <a:gd name="adj1" fmla="val 46044"/>
              <a:gd name="adj2" fmla="val -11444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Always go the correct path</a:t>
            </a:r>
          </a:p>
        </p:txBody>
      </p:sp>
      <p:sp>
        <p:nvSpPr>
          <p:cNvPr id="2" name="Rectangle: Rounded Corners 1">
            <a:extLst>
              <a:ext uri="{FF2B5EF4-FFF2-40B4-BE49-F238E27FC236}">
                <a16:creationId xmlns:a16="http://schemas.microsoft.com/office/drawing/2014/main" id="{ACF213C2-E239-4F49-928E-D059027F8D0C}"/>
              </a:ext>
            </a:extLst>
          </p:cNvPr>
          <p:cNvSpPr/>
          <p:nvPr/>
        </p:nvSpPr>
        <p:spPr>
          <a:xfrm>
            <a:off x="7379256" y="5265031"/>
            <a:ext cx="1092541" cy="7904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Content Placeholder 2">
            <a:extLst>
              <a:ext uri="{FF2B5EF4-FFF2-40B4-BE49-F238E27FC236}">
                <a16:creationId xmlns:a16="http://schemas.microsoft.com/office/drawing/2014/main" id="{E2505F41-150F-44DC-B2DF-F1F990FBC70F}"/>
              </a:ext>
            </a:extLst>
          </p:cNvPr>
          <p:cNvSpPr txBox="1">
            <a:spLocks/>
          </p:cNvSpPr>
          <p:nvPr/>
        </p:nvSpPr>
        <p:spPr bwMode="auto">
          <a:xfrm>
            <a:off x="3128961" y="2445803"/>
            <a:ext cx="2405064" cy="956151"/>
          </a:xfrm>
          <a:prstGeom prst="rect">
            <a:avLst/>
          </a:prstGeom>
          <a:solidFill>
            <a:srgbClr val="FFFF00"/>
          </a:solidFill>
          <a:ln w="9525">
            <a:solidFill>
              <a:schemeClr val="tx1"/>
            </a:solidFill>
            <a:miter lim="800000"/>
            <a:headEnd/>
            <a:tailEnd/>
          </a:ln>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Using binary options to simulate other kinds of options</a:t>
            </a:r>
          </a:p>
        </p:txBody>
      </p:sp>
      <p:grpSp>
        <p:nvGrpSpPr>
          <p:cNvPr id="8" name="Group 7">
            <a:extLst>
              <a:ext uri="{FF2B5EF4-FFF2-40B4-BE49-F238E27FC236}">
                <a16:creationId xmlns:a16="http://schemas.microsoft.com/office/drawing/2014/main" id="{BBC411AF-67A3-4A99-A38D-44477FCCAA34}"/>
              </a:ext>
            </a:extLst>
          </p:cNvPr>
          <p:cNvGrpSpPr/>
          <p:nvPr/>
        </p:nvGrpSpPr>
        <p:grpSpPr>
          <a:xfrm>
            <a:off x="662080" y="3810823"/>
            <a:ext cx="3496841" cy="1969125"/>
            <a:chOff x="216220" y="3691090"/>
            <a:chExt cx="3496841" cy="1969125"/>
          </a:xfrm>
        </p:grpSpPr>
        <p:sp>
          <p:nvSpPr>
            <p:cNvPr id="50" name="TextBox 49">
              <a:extLst>
                <a:ext uri="{FF2B5EF4-FFF2-40B4-BE49-F238E27FC236}">
                  <a16:creationId xmlns:a16="http://schemas.microsoft.com/office/drawing/2014/main" id="{D6DCB0C1-1CEF-4BA5-894C-21CEE99B38C4}"/>
                </a:ext>
              </a:extLst>
            </p:cNvPr>
            <p:cNvSpPr txBox="1"/>
            <p:nvPr/>
          </p:nvSpPr>
          <p:spPr>
            <a:xfrm>
              <a:off x="3077951" y="5143610"/>
              <a:ext cx="635110" cy="276999"/>
            </a:xfrm>
            <a:prstGeom prst="rect">
              <a:avLst/>
            </a:prstGeom>
            <a:noFill/>
          </p:spPr>
          <p:txBody>
            <a:bodyPr wrap="square" rtlCol="0">
              <a:spAutoFit/>
            </a:bodyPr>
            <a:lstStyle/>
            <a:p>
              <a:r>
                <a:rPr lang="en-US" sz="1200" dirty="0"/>
                <a:t>pick </a:t>
              </a:r>
              <a:r>
                <a:rPr lang="en-US" sz="1200" dirty="0" err="1"/>
                <a:t>v</a:t>
              </a:r>
              <a:r>
                <a:rPr lang="en-US" sz="1200" baseline="-25000" dirty="0" err="1"/>
                <a:t>n</a:t>
              </a:r>
              <a:endParaRPr lang="en-US" sz="1200" baseline="-25000" dirty="0"/>
            </a:p>
          </p:txBody>
        </p:sp>
        <p:sp>
          <p:nvSpPr>
            <p:cNvPr id="51" name="Oval 50">
              <a:extLst>
                <a:ext uri="{FF2B5EF4-FFF2-40B4-BE49-F238E27FC236}">
                  <a16:creationId xmlns:a16="http://schemas.microsoft.com/office/drawing/2014/main" id="{F0C5CED9-7F46-4302-8287-14316A4BA2DC}"/>
                </a:ext>
              </a:extLst>
            </p:cNvPr>
            <p:cNvSpPr/>
            <p:nvPr/>
          </p:nvSpPr>
          <p:spPr>
            <a:xfrm>
              <a:off x="959709" y="3691090"/>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0ADE3EE8-7CC8-4EF8-B778-19B48E7CDB44}"/>
                </a:ext>
              </a:extLst>
            </p:cNvPr>
            <p:cNvSpPr txBox="1"/>
            <p:nvPr/>
          </p:nvSpPr>
          <p:spPr>
            <a:xfrm>
              <a:off x="789611" y="4161573"/>
              <a:ext cx="633507" cy="276999"/>
            </a:xfrm>
            <a:prstGeom prst="rect">
              <a:avLst/>
            </a:prstGeom>
            <a:noFill/>
          </p:spPr>
          <p:txBody>
            <a:bodyPr wrap="none" rtlCol="0">
              <a:spAutoFit/>
            </a:bodyPr>
            <a:lstStyle/>
            <a:p>
              <a:r>
                <a:rPr lang="en-US" sz="1200" dirty="0"/>
                <a:t>pick v</a:t>
              </a:r>
              <a:r>
                <a:rPr lang="en-US" sz="1200" baseline="-25000" dirty="0"/>
                <a:t>2</a:t>
              </a:r>
            </a:p>
          </p:txBody>
        </p:sp>
        <p:sp>
          <p:nvSpPr>
            <p:cNvPr id="56" name="TextBox 55">
              <a:extLst>
                <a:ext uri="{FF2B5EF4-FFF2-40B4-BE49-F238E27FC236}">
                  <a16:creationId xmlns:a16="http://schemas.microsoft.com/office/drawing/2014/main" id="{E97C3ADD-4E7E-4300-B8CB-0F5AEC1C067C}"/>
                </a:ext>
              </a:extLst>
            </p:cNvPr>
            <p:cNvSpPr txBox="1"/>
            <p:nvPr/>
          </p:nvSpPr>
          <p:spPr>
            <a:xfrm>
              <a:off x="216220" y="3712528"/>
              <a:ext cx="633507" cy="276999"/>
            </a:xfrm>
            <a:prstGeom prst="rect">
              <a:avLst/>
            </a:prstGeom>
            <a:noFill/>
          </p:spPr>
          <p:txBody>
            <a:bodyPr wrap="none" rtlCol="0">
              <a:spAutoFit/>
            </a:bodyPr>
            <a:lstStyle/>
            <a:p>
              <a:r>
                <a:rPr lang="en-US" sz="1200" dirty="0"/>
                <a:t>pick v</a:t>
              </a:r>
              <a:r>
                <a:rPr lang="en-US" sz="1200" baseline="-25000" dirty="0"/>
                <a:t>1</a:t>
              </a:r>
            </a:p>
          </p:txBody>
        </p:sp>
        <p:sp>
          <p:nvSpPr>
            <p:cNvPr id="57" name="TextBox 56">
              <a:extLst>
                <a:ext uri="{FF2B5EF4-FFF2-40B4-BE49-F238E27FC236}">
                  <a16:creationId xmlns:a16="http://schemas.microsoft.com/office/drawing/2014/main" id="{87A6F5A9-FFCA-4F2C-890F-B832DCF1A949}"/>
                </a:ext>
              </a:extLst>
            </p:cNvPr>
            <p:cNvSpPr txBox="1"/>
            <p:nvPr/>
          </p:nvSpPr>
          <p:spPr>
            <a:xfrm rot="2377461">
              <a:off x="2039874" y="4497188"/>
              <a:ext cx="356188" cy="276999"/>
            </a:xfrm>
            <a:prstGeom prst="rect">
              <a:avLst/>
            </a:prstGeom>
            <a:noFill/>
          </p:spPr>
          <p:txBody>
            <a:bodyPr wrap="none" rtlCol="0">
              <a:spAutoFit/>
            </a:bodyPr>
            <a:lstStyle/>
            <a:p>
              <a:r>
                <a:rPr lang="en-US" sz="1200" dirty="0"/>
                <a:t>….</a:t>
              </a:r>
              <a:endParaRPr lang="en-US" sz="1200" baseline="-25000" dirty="0"/>
            </a:p>
          </p:txBody>
        </p:sp>
        <p:sp>
          <p:nvSpPr>
            <p:cNvPr id="58" name="Oval 57">
              <a:extLst>
                <a:ext uri="{FF2B5EF4-FFF2-40B4-BE49-F238E27FC236}">
                  <a16:creationId xmlns:a16="http://schemas.microsoft.com/office/drawing/2014/main" id="{A7B7EACB-FE78-4B6B-B61E-6C27EA77942B}"/>
                </a:ext>
              </a:extLst>
            </p:cNvPr>
            <p:cNvSpPr/>
            <p:nvPr/>
          </p:nvSpPr>
          <p:spPr>
            <a:xfrm>
              <a:off x="496787" y="4125697"/>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E1E8DF4B-B726-4052-8347-CBEE41232224}"/>
                </a:ext>
              </a:extLst>
            </p:cNvPr>
            <p:cNvSpPr/>
            <p:nvPr/>
          </p:nvSpPr>
          <p:spPr>
            <a:xfrm>
              <a:off x="1030851" y="4576636"/>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B800047-B2C0-423F-8299-618635DCC168}"/>
                </a:ext>
              </a:extLst>
            </p:cNvPr>
            <p:cNvSpPr/>
            <p:nvPr/>
          </p:nvSpPr>
          <p:spPr>
            <a:xfrm>
              <a:off x="2274834" y="5535036"/>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3" name="Straight Arrow Connector 62">
              <a:extLst>
                <a:ext uri="{FF2B5EF4-FFF2-40B4-BE49-F238E27FC236}">
                  <a16:creationId xmlns:a16="http://schemas.microsoft.com/office/drawing/2014/main" id="{1950A690-D941-472F-9490-E77FA29DE72D}"/>
                </a:ext>
              </a:extLst>
            </p:cNvPr>
            <p:cNvCxnSpPr>
              <a:cxnSpLocks/>
            </p:cNvCxnSpPr>
            <p:nvPr/>
          </p:nvCxnSpPr>
          <p:spPr>
            <a:xfrm>
              <a:off x="1073786" y="3783541"/>
              <a:ext cx="455148" cy="35281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F16F901D-FBDE-4D8A-AC89-E89959DF5DF6}"/>
                </a:ext>
              </a:extLst>
            </p:cNvPr>
            <p:cNvSpPr txBox="1"/>
            <p:nvPr/>
          </p:nvSpPr>
          <p:spPr>
            <a:xfrm>
              <a:off x="1245404" y="3725387"/>
              <a:ext cx="918841" cy="276999"/>
            </a:xfrm>
            <a:prstGeom prst="rect">
              <a:avLst/>
            </a:prstGeom>
            <a:noFill/>
          </p:spPr>
          <p:txBody>
            <a:bodyPr wrap="none" rtlCol="0">
              <a:spAutoFit/>
            </a:bodyPr>
            <a:lstStyle/>
            <a:p>
              <a:r>
                <a:rPr lang="en-US" sz="1200" dirty="0"/>
                <a:t>not pick v</a:t>
              </a:r>
              <a:r>
                <a:rPr lang="en-US" sz="1200" baseline="-25000" dirty="0"/>
                <a:t>1</a:t>
              </a:r>
            </a:p>
          </p:txBody>
        </p:sp>
        <p:sp>
          <p:nvSpPr>
            <p:cNvPr id="65" name="Oval 64">
              <a:extLst>
                <a:ext uri="{FF2B5EF4-FFF2-40B4-BE49-F238E27FC236}">
                  <a16:creationId xmlns:a16="http://schemas.microsoft.com/office/drawing/2014/main" id="{B4E14898-1BCA-4851-BA91-757BDA3D1C3A}"/>
                </a:ext>
              </a:extLst>
            </p:cNvPr>
            <p:cNvSpPr/>
            <p:nvPr/>
          </p:nvSpPr>
          <p:spPr>
            <a:xfrm>
              <a:off x="1504836" y="4123219"/>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56082735-513C-4F32-88BB-757A09533798}"/>
                </a:ext>
              </a:extLst>
            </p:cNvPr>
            <p:cNvSpPr/>
            <p:nvPr/>
          </p:nvSpPr>
          <p:spPr>
            <a:xfrm>
              <a:off x="2739507" y="5103690"/>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79753D95-AA1E-42F1-AA7C-14E97268450E}"/>
                </a:ext>
              </a:extLst>
            </p:cNvPr>
            <p:cNvSpPr txBox="1"/>
            <p:nvPr/>
          </p:nvSpPr>
          <p:spPr>
            <a:xfrm>
              <a:off x="1775168" y="4164213"/>
              <a:ext cx="918841" cy="276999"/>
            </a:xfrm>
            <a:prstGeom prst="rect">
              <a:avLst/>
            </a:prstGeom>
            <a:noFill/>
          </p:spPr>
          <p:txBody>
            <a:bodyPr wrap="none" rtlCol="0">
              <a:spAutoFit/>
            </a:bodyPr>
            <a:lstStyle/>
            <a:p>
              <a:r>
                <a:rPr lang="en-US" sz="1200" dirty="0"/>
                <a:t>not pick v</a:t>
              </a:r>
              <a:r>
                <a:rPr lang="en-US" sz="1200" baseline="-25000" dirty="0"/>
                <a:t>2</a:t>
              </a:r>
            </a:p>
          </p:txBody>
        </p:sp>
        <p:sp>
          <p:nvSpPr>
            <p:cNvPr id="71" name="TextBox 70">
              <a:extLst>
                <a:ext uri="{FF2B5EF4-FFF2-40B4-BE49-F238E27FC236}">
                  <a16:creationId xmlns:a16="http://schemas.microsoft.com/office/drawing/2014/main" id="{A359EBC1-5FA3-4FB0-BA2D-88015A5824F6}"/>
                </a:ext>
              </a:extLst>
            </p:cNvPr>
            <p:cNvSpPr txBox="1"/>
            <p:nvPr/>
          </p:nvSpPr>
          <p:spPr>
            <a:xfrm>
              <a:off x="1877654" y="5143611"/>
              <a:ext cx="755314" cy="276999"/>
            </a:xfrm>
            <a:prstGeom prst="rect">
              <a:avLst/>
            </a:prstGeom>
            <a:noFill/>
          </p:spPr>
          <p:txBody>
            <a:bodyPr wrap="square" rtlCol="0">
              <a:spAutoFit/>
            </a:bodyPr>
            <a:lstStyle/>
            <a:p>
              <a:r>
                <a:rPr lang="en-US" sz="1200" dirty="0"/>
                <a:t>pick v</a:t>
              </a:r>
              <a:r>
                <a:rPr lang="en-US" sz="1200" baseline="-25000" dirty="0"/>
                <a:t>n-1</a:t>
              </a:r>
            </a:p>
          </p:txBody>
        </p:sp>
        <p:sp>
          <p:nvSpPr>
            <p:cNvPr id="74" name="Oval 73">
              <a:extLst>
                <a:ext uri="{FF2B5EF4-FFF2-40B4-BE49-F238E27FC236}">
                  <a16:creationId xmlns:a16="http://schemas.microsoft.com/office/drawing/2014/main" id="{9B7D9BA2-A3A3-4C25-A843-6C0F156D2AD1}"/>
                </a:ext>
              </a:extLst>
            </p:cNvPr>
            <p:cNvSpPr/>
            <p:nvPr/>
          </p:nvSpPr>
          <p:spPr>
            <a:xfrm>
              <a:off x="3296467" y="5554626"/>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Straight Arrow Connector 76">
              <a:extLst>
                <a:ext uri="{FF2B5EF4-FFF2-40B4-BE49-F238E27FC236}">
                  <a16:creationId xmlns:a16="http://schemas.microsoft.com/office/drawing/2014/main" id="{527C29C0-627F-4A3C-9D69-BF8CA61BE221}"/>
                </a:ext>
              </a:extLst>
            </p:cNvPr>
            <p:cNvCxnSpPr>
              <a:cxnSpLocks/>
            </p:cNvCxnSpPr>
            <p:nvPr/>
          </p:nvCxnSpPr>
          <p:spPr>
            <a:xfrm flipH="1">
              <a:off x="597611" y="3784989"/>
              <a:ext cx="380599" cy="35136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AE54617A-C2D5-4DBC-A6D7-0A1EDC23FD40}"/>
                </a:ext>
              </a:extLst>
            </p:cNvPr>
            <p:cNvCxnSpPr>
              <a:cxnSpLocks/>
            </p:cNvCxnSpPr>
            <p:nvPr/>
          </p:nvCxnSpPr>
          <p:spPr>
            <a:xfrm flipH="1">
              <a:off x="1134941" y="4225268"/>
              <a:ext cx="380599" cy="35136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A9BA79E6-FFF4-4391-931E-2048C68112BA}"/>
                </a:ext>
              </a:extLst>
            </p:cNvPr>
            <p:cNvCxnSpPr>
              <a:cxnSpLocks/>
            </p:cNvCxnSpPr>
            <p:nvPr/>
          </p:nvCxnSpPr>
          <p:spPr>
            <a:xfrm>
              <a:off x="1607283" y="4226357"/>
              <a:ext cx="455148" cy="35281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41C256DB-36F5-49B3-8455-84CF9B9B84F4}"/>
                </a:ext>
              </a:extLst>
            </p:cNvPr>
            <p:cNvCxnSpPr>
              <a:cxnSpLocks/>
            </p:cNvCxnSpPr>
            <p:nvPr/>
          </p:nvCxnSpPr>
          <p:spPr>
            <a:xfrm>
              <a:off x="2284359" y="4761100"/>
              <a:ext cx="455148" cy="35281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8D883C0A-F061-4E41-8166-AC5BBC61DC6E}"/>
                </a:ext>
              </a:extLst>
            </p:cNvPr>
            <p:cNvCxnSpPr>
              <a:cxnSpLocks/>
            </p:cNvCxnSpPr>
            <p:nvPr/>
          </p:nvCxnSpPr>
          <p:spPr>
            <a:xfrm flipH="1">
              <a:off x="2381526" y="5205193"/>
              <a:ext cx="380599" cy="35136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5ACF7B00-F4A4-4F53-97E3-3898C3F9D4AD}"/>
                </a:ext>
              </a:extLst>
            </p:cNvPr>
            <p:cNvCxnSpPr>
              <a:cxnSpLocks/>
            </p:cNvCxnSpPr>
            <p:nvPr/>
          </p:nvCxnSpPr>
          <p:spPr>
            <a:xfrm>
              <a:off x="2868664" y="5205193"/>
              <a:ext cx="455148" cy="35281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11673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20</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857250" y="1547299"/>
            <a:ext cx="7419975" cy="6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When we magically pick a vertex v</a:t>
            </a:r>
            <a:r>
              <a:rPr lang="en-US" sz="1800" kern="0" baseline="-25000" dirty="0"/>
              <a:t>i</a:t>
            </a:r>
            <a:r>
              <a:rPr lang="en-US" sz="1800" kern="0" dirty="0"/>
              <a:t> in a graph G with vertices v</a:t>
            </a:r>
            <a:r>
              <a:rPr lang="en-US" sz="1800" kern="0" baseline="-25000" dirty="0"/>
              <a:t>1</a:t>
            </a:r>
            <a:r>
              <a:rPr lang="en-US" sz="1800" kern="0" dirty="0"/>
              <a:t>, …, </a:t>
            </a:r>
            <a:r>
              <a:rPr lang="en-US" sz="1800" kern="0" dirty="0" err="1"/>
              <a:t>v</a:t>
            </a:r>
            <a:r>
              <a:rPr lang="en-US" sz="1800" kern="0" baseline="-25000" dirty="0" err="1"/>
              <a:t>n</a:t>
            </a:r>
            <a:r>
              <a:rPr lang="en-US" sz="1800" kern="0" dirty="0"/>
              <a:t>: we allow the algorithm to execute a step of the following format:</a:t>
            </a:r>
          </a:p>
          <a:p>
            <a:pPr marL="0" indent="0">
              <a:buFontTx/>
              <a:buNone/>
            </a:pPr>
            <a:r>
              <a:rPr lang="en-US" sz="1800" kern="0" dirty="0">
                <a:solidFill>
                  <a:srgbClr val="00B050"/>
                </a:solidFill>
              </a:rPr>
              <a:t>       </a:t>
            </a:r>
          </a:p>
        </p:txBody>
      </p:sp>
      <p:grpSp>
        <p:nvGrpSpPr>
          <p:cNvPr id="40" name="Group 39">
            <a:extLst>
              <a:ext uri="{FF2B5EF4-FFF2-40B4-BE49-F238E27FC236}">
                <a16:creationId xmlns:a16="http://schemas.microsoft.com/office/drawing/2014/main" id="{881CCCC2-5E31-4322-9C52-EF434A6E529E}"/>
              </a:ext>
            </a:extLst>
          </p:cNvPr>
          <p:cNvGrpSpPr/>
          <p:nvPr/>
        </p:nvGrpSpPr>
        <p:grpSpPr>
          <a:xfrm>
            <a:off x="6115051" y="2445803"/>
            <a:ext cx="2505074" cy="2310326"/>
            <a:chOff x="6115051" y="2445803"/>
            <a:chExt cx="2505074" cy="2310326"/>
          </a:xfrm>
        </p:grpSpPr>
        <p:sp>
          <p:nvSpPr>
            <p:cNvPr id="16" name="Content Placeholder 2">
              <a:extLst>
                <a:ext uri="{FF2B5EF4-FFF2-40B4-BE49-F238E27FC236}">
                  <a16:creationId xmlns:a16="http://schemas.microsoft.com/office/drawing/2014/main" id="{681644DE-0E6C-48A8-9C0A-EAF427CA7F56}"/>
                </a:ext>
              </a:extLst>
            </p:cNvPr>
            <p:cNvSpPr txBox="1">
              <a:spLocks/>
            </p:cNvSpPr>
            <p:nvPr/>
          </p:nvSpPr>
          <p:spPr bwMode="auto">
            <a:xfrm>
              <a:off x="611505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in the execution flow of a nondeterministic algorithm:</a:t>
              </a:r>
            </a:p>
            <a:p>
              <a:pPr marL="0" indent="0">
                <a:buFontTx/>
                <a:buNone/>
              </a:pPr>
              <a:r>
                <a:rPr lang="en-US" sz="1800" kern="0" dirty="0"/>
                <a:t>   </a:t>
              </a:r>
            </a:p>
          </p:txBody>
        </p:sp>
        <p:cxnSp>
          <p:nvCxnSpPr>
            <p:cNvPr id="17" name="Straight Arrow Connector 16">
              <a:extLst>
                <a:ext uri="{FF2B5EF4-FFF2-40B4-BE49-F238E27FC236}">
                  <a16:creationId xmlns:a16="http://schemas.microsoft.com/office/drawing/2014/main" id="{C9B9B6D3-6D18-4AAF-83DD-873F2AEEA479}"/>
                </a:ext>
              </a:extLst>
            </p:cNvPr>
            <p:cNvCxnSpPr>
              <a:cxnSpLocks/>
            </p:cNvCxnSpPr>
            <p:nvPr/>
          </p:nvCxnSpPr>
          <p:spPr>
            <a:xfrm flipH="1">
              <a:off x="6272221" y="3441679"/>
              <a:ext cx="1086088" cy="8882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A9B097D-64E2-410C-B307-BBED344A4F9B}"/>
                </a:ext>
              </a:extLst>
            </p:cNvPr>
            <p:cNvSpPr txBox="1"/>
            <p:nvPr/>
          </p:nvSpPr>
          <p:spPr>
            <a:xfrm>
              <a:off x="7926485" y="3720859"/>
              <a:ext cx="635110" cy="276999"/>
            </a:xfrm>
            <a:prstGeom prst="rect">
              <a:avLst/>
            </a:prstGeom>
            <a:noFill/>
          </p:spPr>
          <p:txBody>
            <a:bodyPr wrap="none" rtlCol="0">
              <a:spAutoFit/>
            </a:bodyPr>
            <a:lstStyle/>
            <a:p>
              <a:r>
                <a:rPr lang="en-US" sz="1200" dirty="0"/>
                <a:t>pick </a:t>
              </a:r>
              <a:r>
                <a:rPr lang="en-US" sz="1200" dirty="0" err="1"/>
                <a:t>v</a:t>
              </a:r>
              <a:r>
                <a:rPr lang="en-US" sz="1200" baseline="-25000" dirty="0" err="1"/>
                <a:t>n</a:t>
              </a:r>
              <a:endParaRPr lang="en-US" sz="1200" baseline="-25000" dirty="0"/>
            </a:p>
          </p:txBody>
        </p:sp>
        <p:sp>
          <p:nvSpPr>
            <p:cNvPr id="21" name="Oval 20">
              <a:extLst>
                <a:ext uri="{FF2B5EF4-FFF2-40B4-BE49-F238E27FC236}">
                  <a16:creationId xmlns:a16="http://schemas.microsoft.com/office/drawing/2014/main" id="{B23C35A3-40AF-48EB-97B9-B2486F49EB7F}"/>
                </a:ext>
              </a:extLst>
            </p:cNvPr>
            <p:cNvSpPr/>
            <p:nvPr/>
          </p:nvSpPr>
          <p:spPr>
            <a:xfrm>
              <a:off x="7300912" y="338888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461F2FA5-648A-48B9-91B2-FBBE8177C3EC}"/>
                </a:ext>
              </a:extLst>
            </p:cNvPr>
            <p:cNvCxnSpPr>
              <a:cxnSpLocks/>
            </p:cNvCxnSpPr>
            <p:nvPr/>
          </p:nvCxnSpPr>
          <p:spPr>
            <a:xfrm flipH="1">
              <a:off x="7062787" y="3494473"/>
              <a:ext cx="291006" cy="83542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828547E-4347-4475-BD54-73A012B7A6BA}"/>
                </a:ext>
              </a:extLst>
            </p:cNvPr>
            <p:cNvCxnSpPr>
              <a:cxnSpLocks/>
            </p:cNvCxnSpPr>
            <p:nvPr/>
          </p:nvCxnSpPr>
          <p:spPr>
            <a:xfrm>
              <a:off x="7367589" y="3494473"/>
              <a:ext cx="7409" cy="88822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91C534D-8697-4F41-A671-8E45A2C9E0BD}"/>
                </a:ext>
              </a:extLst>
            </p:cNvPr>
            <p:cNvCxnSpPr>
              <a:cxnSpLocks/>
            </p:cNvCxnSpPr>
            <p:nvPr/>
          </p:nvCxnSpPr>
          <p:spPr>
            <a:xfrm>
              <a:off x="7415706" y="3506013"/>
              <a:ext cx="966294" cy="82786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A244366-03C5-4F00-8D2A-D70B3BA905EB}"/>
                </a:ext>
              </a:extLst>
            </p:cNvPr>
            <p:cNvSpPr txBox="1"/>
            <p:nvPr/>
          </p:nvSpPr>
          <p:spPr>
            <a:xfrm>
              <a:off x="6581719" y="3948269"/>
              <a:ext cx="633507" cy="276999"/>
            </a:xfrm>
            <a:prstGeom prst="rect">
              <a:avLst/>
            </a:prstGeom>
            <a:noFill/>
          </p:spPr>
          <p:txBody>
            <a:bodyPr wrap="none" rtlCol="0">
              <a:spAutoFit/>
            </a:bodyPr>
            <a:lstStyle/>
            <a:p>
              <a:r>
                <a:rPr lang="en-US" sz="1200" dirty="0"/>
                <a:t>pick v</a:t>
              </a:r>
              <a:r>
                <a:rPr lang="en-US" sz="1200" baseline="-25000" dirty="0"/>
                <a:t>2</a:t>
              </a:r>
            </a:p>
          </p:txBody>
        </p:sp>
        <p:sp>
          <p:nvSpPr>
            <p:cNvPr id="31" name="TextBox 30">
              <a:extLst>
                <a:ext uri="{FF2B5EF4-FFF2-40B4-BE49-F238E27FC236}">
                  <a16:creationId xmlns:a16="http://schemas.microsoft.com/office/drawing/2014/main" id="{B88CF7DC-B4C6-4A47-B77D-CC765909BAE5}"/>
                </a:ext>
              </a:extLst>
            </p:cNvPr>
            <p:cNvSpPr txBox="1"/>
            <p:nvPr/>
          </p:nvSpPr>
          <p:spPr>
            <a:xfrm>
              <a:off x="6189207" y="3720859"/>
              <a:ext cx="633507" cy="276999"/>
            </a:xfrm>
            <a:prstGeom prst="rect">
              <a:avLst/>
            </a:prstGeom>
            <a:noFill/>
          </p:spPr>
          <p:txBody>
            <a:bodyPr wrap="none" rtlCol="0">
              <a:spAutoFit/>
            </a:bodyPr>
            <a:lstStyle/>
            <a:p>
              <a:r>
                <a:rPr lang="en-US" sz="1200" dirty="0"/>
                <a:t>pick v</a:t>
              </a:r>
              <a:r>
                <a:rPr lang="en-US" sz="1200" baseline="-25000" dirty="0"/>
                <a:t>1</a:t>
              </a:r>
            </a:p>
          </p:txBody>
        </p:sp>
        <p:sp>
          <p:nvSpPr>
            <p:cNvPr id="32" name="TextBox 31">
              <a:extLst>
                <a:ext uri="{FF2B5EF4-FFF2-40B4-BE49-F238E27FC236}">
                  <a16:creationId xmlns:a16="http://schemas.microsoft.com/office/drawing/2014/main" id="{C20D6EB1-5B0D-4B23-BE36-5D437D3FCBCF}"/>
                </a:ext>
              </a:extLst>
            </p:cNvPr>
            <p:cNvSpPr txBox="1"/>
            <p:nvPr/>
          </p:nvSpPr>
          <p:spPr>
            <a:xfrm>
              <a:off x="7342570" y="3859358"/>
              <a:ext cx="527709" cy="276999"/>
            </a:xfrm>
            <a:prstGeom prst="rect">
              <a:avLst/>
            </a:prstGeom>
            <a:noFill/>
          </p:spPr>
          <p:txBody>
            <a:bodyPr wrap="none" rtlCol="0">
              <a:spAutoFit/>
            </a:bodyPr>
            <a:lstStyle/>
            <a:p>
              <a:r>
                <a:rPr lang="en-US" sz="1200" dirty="0"/>
                <a:t>……..</a:t>
              </a:r>
              <a:endParaRPr lang="en-US" sz="1200" baseline="-25000" dirty="0"/>
            </a:p>
          </p:txBody>
        </p:sp>
        <p:sp>
          <p:nvSpPr>
            <p:cNvPr id="34" name="Oval 33">
              <a:extLst>
                <a:ext uri="{FF2B5EF4-FFF2-40B4-BE49-F238E27FC236}">
                  <a16:creationId xmlns:a16="http://schemas.microsoft.com/office/drawing/2014/main" id="{240636B4-CD52-4F28-9F7F-35DDD0DF27BE}"/>
                </a:ext>
              </a:extLst>
            </p:cNvPr>
            <p:cNvSpPr/>
            <p:nvPr/>
          </p:nvSpPr>
          <p:spPr>
            <a:xfrm>
              <a:off x="6205545" y="429660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61CB17E-05B8-467A-B427-AD61CCC79B0F}"/>
                </a:ext>
              </a:extLst>
            </p:cNvPr>
            <p:cNvSpPr/>
            <p:nvPr/>
          </p:nvSpPr>
          <p:spPr>
            <a:xfrm>
              <a:off x="6978950" y="431637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64DB1F7F-12B5-4497-8CC6-F1C3F266DFA3}"/>
                </a:ext>
              </a:extLst>
            </p:cNvPr>
            <p:cNvSpPr/>
            <p:nvPr/>
          </p:nvSpPr>
          <p:spPr>
            <a:xfrm>
              <a:off x="8357003" y="4312851"/>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FB8374B-7811-44D6-9A3B-57A89B4BFD74}"/>
                </a:ext>
              </a:extLst>
            </p:cNvPr>
            <p:cNvSpPr/>
            <p:nvPr/>
          </p:nvSpPr>
          <p:spPr>
            <a:xfrm>
              <a:off x="7321445" y="4372182"/>
              <a:ext cx="114794" cy="1055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AB5DC9AF-2C1C-4181-A17C-B32C3DA42262}"/>
                </a:ext>
              </a:extLst>
            </p:cNvPr>
            <p:cNvSpPr txBox="1"/>
            <p:nvPr/>
          </p:nvSpPr>
          <p:spPr>
            <a:xfrm>
              <a:off x="7436239" y="4263693"/>
              <a:ext cx="601447" cy="276999"/>
            </a:xfrm>
            <a:prstGeom prst="rect">
              <a:avLst/>
            </a:prstGeom>
            <a:noFill/>
          </p:spPr>
          <p:txBody>
            <a:bodyPr wrap="none" rtlCol="0">
              <a:spAutoFit/>
            </a:bodyPr>
            <a:lstStyle/>
            <a:p>
              <a:r>
                <a:rPr lang="en-US" sz="1200" dirty="0">
                  <a:solidFill>
                    <a:srgbClr val="FF0000"/>
                  </a:solidFill>
                </a:rPr>
                <a:t>pick v</a:t>
              </a:r>
              <a:r>
                <a:rPr lang="en-US" sz="1200" baseline="-25000" dirty="0">
                  <a:solidFill>
                    <a:srgbClr val="FF0000"/>
                  </a:solidFill>
                </a:rPr>
                <a:t>i</a:t>
              </a:r>
            </a:p>
          </p:txBody>
        </p:sp>
      </p:grpSp>
      <p:sp>
        <p:nvSpPr>
          <p:cNvPr id="42" name="Content Placeholder 2">
            <a:extLst>
              <a:ext uri="{FF2B5EF4-FFF2-40B4-BE49-F238E27FC236}">
                <a16:creationId xmlns:a16="http://schemas.microsoft.com/office/drawing/2014/main" id="{E6E94058-3374-491F-94D5-F8876C2C25E2}"/>
              </a:ext>
            </a:extLst>
          </p:cNvPr>
          <p:cNvSpPr txBox="1">
            <a:spLocks/>
          </p:cNvSpPr>
          <p:nvPr/>
        </p:nvSpPr>
        <p:spPr bwMode="auto">
          <a:xfrm>
            <a:off x="857250" y="2432733"/>
            <a:ext cx="2171700" cy="95615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How do we allow unbounded number of options?  </a:t>
            </a:r>
          </a:p>
        </p:txBody>
      </p:sp>
      <p:sp>
        <p:nvSpPr>
          <p:cNvPr id="41" name="Speech Bubble: Rectangle with Corners Rounded 40">
            <a:extLst>
              <a:ext uri="{FF2B5EF4-FFF2-40B4-BE49-F238E27FC236}">
                <a16:creationId xmlns:a16="http://schemas.microsoft.com/office/drawing/2014/main" id="{B6B27DBB-4784-4BE3-8B27-8B3568507122}"/>
              </a:ext>
            </a:extLst>
          </p:cNvPr>
          <p:cNvSpPr/>
          <p:nvPr/>
        </p:nvSpPr>
        <p:spPr>
          <a:xfrm>
            <a:off x="4071947" y="6068047"/>
            <a:ext cx="2200274" cy="610838"/>
          </a:xfrm>
          <a:prstGeom prst="wedgeRoundRectCallout">
            <a:avLst>
              <a:gd name="adj1" fmla="val 99257"/>
              <a:gd name="adj2" fmla="val -5228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Can have only bounded number of options </a:t>
            </a:r>
          </a:p>
        </p:txBody>
      </p:sp>
      <p:sp>
        <p:nvSpPr>
          <p:cNvPr id="45" name="Content Placeholder 2">
            <a:extLst>
              <a:ext uri="{FF2B5EF4-FFF2-40B4-BE49-F238E27FC236}">
                <a16:creationId xmlns:a16="http://schemas.microsoft.com/office/drawing/2014/main" id="{0A38FB1D-D2FE-415D-BDC4-6374B10028D9}"/>
              </a:ext>
            </a:extLst>
          </p:cNvPr>
          <p:cNvSpPr txBox="1">
            <a:spLocks/>
          </p:cNvSpPr>
          <p:nvPr/>
        </p:nvSpPr>
        <p:spPr bwMode="auto">
          <a:xfrm>
            <a:off x="6299163" y="5318914"/>
            <a:ext cx="2200274" cy="67699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1</a:t>
            </a:r>
            <a:r>
              <a:rPr lang="en-US" sz="1600" dirty="0">
                <a:solidFill>
                  <a:srgbClr val="FF0000"/>
                </a:solidFill>
              </a:rPr>
              <a:t>, a</a:t>
            </a:r>
            <a:r>
              <a:rPr lang="en-US" sz="1600" baseline="-25000" dirty="0">
                <a:solidFill>
                  <a:srgbClr val="FF0000"/>
                </a:solidFill>
              </a:rPr>
              <a:t>1</a:t>
            </a:r>
            <a:r>
              <a:rPr lang="en-US" sz="1600" dirty="0">
                <a:solidFill>
                  <a:srgbClr val="FF0000"/>
                </a:solidFill>
              </a:rPr>
              <a:t>, V</a:t>
            </a:r>
            <a:r>
              <a:rPr lang="en-US" sz="1600" baseline="-25000" dirty="0">
                <a:solidFill>
                  <a:srgbClr val="FF0000"/>
                </a:solidFill>
              </a:rPr>
              <a:t>1</a:t>
            </a:r>
            <a:r>
              <a:rPr lang="en-US" sz="1600" dirty="0">
                <a:solidFill>
                  <a:srgbClr val="FF0000"/>
                </a:solidFill>
              </a:rPr>
              <a:t>)</a:t>
            </a:r>
          </a:p>
          <a:p>
            <a:pPr marL="0" indent="0">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2</a:t>
            </a:r>
            <a:r>
              <a:rPr lang="en-US" sz="1600" dirty="0">
                <a:solidFill>
                  <a:srgbClr val="FF0000"/>
                </a:solidFill>
              </a:rPr>
              <a:t>, a</a:t>
            </a:r>
            <a:r>
              <a:rPr lang="en-US" sz="1600" baseline="-25000" dirty="0">
                <a:solidFill>
                  <a:srgbClr val="FF0000"/>
                </a:solidFill>
              </a:rPr>
              <a:t>2</a:t>
            </a:r>
            <a:r>
              <a:rPr lang="en-US" sz="1600" dirty="0">
                <a:solidFill>
                  <a:srgbClr val="FF0000"/>
                </a:solidFill>
              </a:rPr>
              <a:t>, V</a:t>
            </a:r>
            <a:r>
              <a:rPr lang="en-US" sz="1600" baseline="-25000" dirty="0">
                <a:solidFill>
                  <a:srgbClr val="FF0000"/>
                </a:solidFill>
              </a:rPr>
              <a:t>2</a:t>
            </a:r>
            <a:r>
              <a:rPr lang="en-US" sz="1600" dirty="0">
                <a:solidFill>
                  <a:srgbClr val="FF0000"/>
                </a:solidFill>
              </a:rPr>
              <a:t>)</a:t>
            </a:r>
            <a:endParaRPr lang="en-US" sz="1600" kern="0" dirty="0">
              <a:solidFill>
                <a:srgbClr val="00B050"/>
              </a:solidFill>
            </a:endParaRPr>
          </a:p>
          <a:p>
            <a:pPr marL="0" indent="0">
              <a:buFontTx/>
              <a:buNone/>
            </a:pPr>
            <a:endParaRPr lang="en-US" sz="1600" kern="0" dirty="0">
              <a:solidFill>
                <a:srgbClr val="00B050"/>
              </a:solidFill>
            </a:endParaRPr>
          </a:p>
        </p:txBody>
      </p:sp>
      <p:sp>
        <p:nvSpPr>
          <p:cNvPr id="46" name="Speech Bubble: Rectangle with Corners Rounded 45">
            <a:extLst>
              <a:ext uri="{FF2B5EF4-FFF2-40B4-BE49-F238E27FC236}">
                <a16:creationId xmlns:a16="http://schemas.microsoft.com/office/drawing/2014/main" id="{C4F6AE7A-46F0-4061-AED2-2A57EDA743B9}"/>
              </a:ext>
            </a:extLst>
          </p:cNvPr>
          <p:cNvSpPr/>
          <p:nvPr/>
        </p:nvSpPr>
        <p:spPr>
          <a:xfrm>
            <a:off x="5908374" y="4800835"/>
            <a:ext cx="1445419" cy="387835"/>
          </a:xfrm>
          <a:prstGeom prst="wedgeRoundRectCallout">
            <a:avLst>
              <a:gd name="adj1" fmla="val 46044"/>
              <a:gd name="adj2" fmla="val -11444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Always go the correct path</a:t>
            </a:r>
          </a:p>
        </p:txBody>
      </p:sp>
      <p:sp>
        <p:nvSpPr>
          <p:cNvPr id="2" name="Rectangle: Rounded Corners 1">
            <a:extLst>
              <a:ext uri="{FF2B5EF4-FFF2-40B4-BE49-F238E27FC236}">
                <a16:creationId xmlns:a16="http://schemas.microsoft.com/office/drawing/2014/main" id="{ACF213C2-E239-4F49-928E-D059027F8D0C}"/>
              </a:ext>
            </a:extLst>
          </p:cNvPr>
          <p:cNvSpPr/>
          <p:nvPr/>
        </p:nvSpPr>
        <p:spPr>
          <a:xfrm>
            <a:off x="7379256" y="5265031"/>
            <a:ext cx="1092541" cy="7904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Content Placeholder 2">
            <a:extLst>
              <a:ext uri="{FF2B5EF4-FFF2-40B4-BE49-F238E27FC236}">
                <a16:creationId xmlns:a16="http://schemas.microsoft.com/office/drawing/2014/main" id="{E2505F41-150F-44DC-B2DF-F1F990FBC70F}"/>
              </a:ext>
            </a:extLst>
          </p:cNvPr>
          <p:cNvSpPr txBox="1">
            <a:spLocks/>
          </p:cNvSpPr>
          <p:nvPr/>
        </p:nvSpPr>
        <p:spPr bwMode="auto">
          <a:xfrm>
            <a:off x="3128961" y="2445803"/>
            <a:ext cx="2405064" cy="956151"/>
          </a:xfrm>
          <a:prstGeom prst="rect">
            <a:avLst/>
          </a:prstGeom>
          <a:solidFill>
            <a:srgbClr val="FFFF00"/>
          </a:solidFill>
          <a:ln w="9525">
            <a:solidFill>
              <a:schemeClr val="tx1"/>
            </a:solidFill>
            <a:miter lim="800000"/>
            <a:headEnd/>
            <a:tailEnd/>
          </a:ln>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Using binary options to simulate other kinds of options</a:t>
            </a:r>
          </a:p>
        </p:txBody>
      </p:sp>
      <p:sp>
        <p:nvSpPr>
          <p:cNvPr id="51" name="Oval 50">
            <a:extLst>
              <a:ext uri="{FF2B5EF4-FFF2-40B4-BE49-F238E27FC236}">
                <a16:creationId xmlns:a16="http://schemas.microsoft.com/office/drawing/2014/main" id="{F0C5CED9-7F46-4302-8287-14316A4BA2DC}"/>
              </a:ext>
            </a:extLst>
          </p:cNvPr>
          <p:cNvSpPr/>
          <p:nvPr/>
        </p:nvSpPr>
        <p:spPr>
          <a:xfrm>
            <a:off x="2363877" y="3812733"/>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0ADE3EE8-7CC8-4EF8-B778-19B48E7CDB44}"/>
              </a:ext>
            </a:extLst>
          </p:cNvPr>
          <p:cNvSpPr txBox="1"/>
          <p:nvPr/>
        </p:nvSpPr>
        <p:spPr>
          <a:xfrm>
            <a:off x="1134026" y="4864891"/>
            <a:ext cx="829073" cy="276999"/>
          </a:xfrm>
          <a:prstGeom prst="rect">
            <a:avLst/>
          </a:prstGeom>
          <a:noFill/>
        </p:spPr>
        <p:txBody>
          <a:bodyPr wrap="none" rtlCol="0">
            <a:spAutoFit/>
          </a:bodyPr>
          <a:lstStyle/>
          <a:p>
            <a:r>
              <a:rPr lang="en-US" sz="1200" dirty="0"/>
              <a:t>pick v</a:t>
            </a:r>
            <a:r>
              <a:rPr lang="en-US" sz="1200" baseline="-25000" dirty="0"/>
              <a:t>0…01</a:t>
            </a:r>
          </a:p>
        </p:txBody>
      </p:sp>
      <p:sp>
        <p:nvSpPr>
          <p:cNvPr id="56" name="TextBox 55">
            <a:extLst>
              <a:ext uri="{FF2B5EF4-FFF2-40B4-BE49-F238E27FC236}">
                <a16:creationId xmlns:a16="http://schemas.microsoft.com/office/drawing/2014/main" id="{E97C3ADD-4E7E-4300-B8CB-0F5AEC1C067C}"/>
              </a:ext>
            </a:extLst>
          </p:cNvPr>
          <p:cNvSpPr txBox="1"/>
          <p:nvPr/>
        </p:nvSpPr>
        <p:spPr>
          <a:xfrm>
            <a:off x="1617905" y="3756815"/>
            <a:ext cx="583814" cy="276999"/>
          </a:xfrm>
          <a:prstGeom prst="rect">
            <a:avLst/>
          </a:prstGeom>
          <a:noFill/>
        </p:spPr>
        <p:txBody>
          <a:bodyPr wrap="none" rtlCol="0">
            <a:spAutoFit/>
          </a:bodyPr>
          <a:lstStyle/>
          <a:p>
            <a:r>
              <a:rPr lang="en-US" sz="1200" dirty="0"/>
              <a:t>pick 0</a:t>
            </a:r>
            <a:endParaRPr lang="en-US" sz="1200" baseline="-25000" dirty="0"/>
          </a:p>
        </p:txBody>
      </p:sp>
      <p:sp>
        <p:nvSpPr>
          <p:cNvPr id="57" name="TextBox 56">
            <a:extLst>
              <a:ext uri="{FF2B5EF4-FFF2-40B4-BE49-F238E27FC236}">
                <a16:creationId xmlns:a16="http://schemas.microsoft.com/office/drawing/2014/main" id="{87A6F5A9-FFCA-4F2C-890F-B832DCF1A949}"/>
              </a:ext>
            </a:extLst>
          </p:cNvPr>
          <p:cNvSpPr txBox="1"/>
          <p:nvPr/>
        </p:nvSpPr>
        <p:spPr>
          <a:xfrm>
            <a:off x="1198701" y="4333866"/>
            <a:ext cx="2571538" cy="400110"/>
          </a:xfrm>
          <a:prstGeom prst="rect">
            <a:avLst/>
          </a:prstGeom>
          <a:noFill/>
        </p:spPr>
        <p:txBody>
          <a:bodyPr wrap="none" rtlCol="0">
            <a:spAutoFit/>
          </a:bodyPr>
          <a:lstStyle/>
          <a:p>
            <a:r>
              <a:rPr lang="en-US" sz="2000" dirty="0"/>
              <a:t>…………………………….</a:t>
            </a:r>
          </a:p>
        </p:txBody>
      </p:sp>
      <p:sp>
        <p:nvSpPr>
          <p:cNvPr id="58" name="Oval 57">
            <a:extLst>
              <a:ext uri="{FF2B5EF4-FFF2-40B4-BE49-F238E27FC236}">
                <a16:creationId xmlns:a16="http://schemas.microsoft.com/office/drawing/2014/main" id="{A7B7EACB-FE78-4B6B-B61E-6C27EA77942B}"/>
              </a:ext>
            </a:extLst>
          </p:cNvPr>
          <p:cNvSpPr/>
          <p:nvPr/>
        </p:nvSpPr>
        <p:spPr>
          <a:xfrm>
            <a:off x="1546583" y="4103722"/>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E1E8DF4B-B726-4052-8347-CBEE41232224}"/>
              </a:ext>
            </a:extLst>
          </p:cNvPr>
          <p:cNvSpPr/>
          <p:nvPr/>
        </p:nvSpPr>
        <p:spPr>
          <a:xfrm>
            <a:off x="748957" y="5235642"/>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B800047-B2C0-423F-8299-618635DCC168}"/>
              </a:ext>
            </a:extLst>
          </p:cNvPr>
          <p:cNvSpPr/>
          <p:nvPr/>
        </p:nvSpPr>
        <p:spPr>
          <a:xfrm>
            <a:off x="1202487" y="5215417"/>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3" name="Straight Arrow Connector 62">
            <a:extLst>
              <a:ext uri="{FF2B5EF4-FFF2-40B4-BE49-F238E27FC236}">
                <a16:creationId xmlns:a16="http://schemas.microsoft.com/office/drawing/2014/main" id="{1950A690-D941-472F-9490-E77FA29DE72D}"/>
              </a:ext>
            </a:extLst>
          </p:cNvPr>
          <p:cNvCxnSpPr>
            <a:cxnSpLocks/>
          </p:cNvCxnSpPr>
          <p:nvPr/>
        </p:nvCxnSpPr>
        <p:spPr>
          <a:xfrm>
            <a:off x="2457411" y="3893224"/>
            <a:ext cx="807671" cy="17132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F16F901D-FBDE-4D8A-AC89-E89959DF5DF6}"/>
              </a:ext>
            </a:extLst>
          </p:cNvPr>
          <p:cNvSpPr txBox="1"/>
          <p:nvPr/>
        </p:nvSpPr>
        <p:spPr>
          <a:xfrm>
            <a:off x="96650" y="4819667"/>
            <a:ext cx="829073" cy="276999"/>
          </a:xfrm>
          <a:prstGeom prst="rect">
            <a:avLst/>
          </a:prstGeom>
          <a:noFill/>
        </p:spPr>
        <p:txBody>
          <a:bodyPr wrap="none" rtlCol="0">
            <a:spAutoFit/>
          </a:bodyPr>
          <a:lstStyle/>
          <a:p>
            <a:r>
              <a:rPr lang="en-US" sz="1200" dirty="0"/>
              <a:t>pick v</a:t>
            </a:r>
            <a:r>
              <a:rPr lang="en-US" sz="1200" baseline="-25000" dirty="0"/>
              <a:t>0…00</a:t>
            </a:r>
          </a:p>
        </p:txBody>
      </p:sp>
      <p:sp>
        <p:nvSpPr>
          <p:cNvPr id="65" name="Oval 64">
            <a:extLst>
              <a:ext uri="{FF2B5EF4-FFF2-40B4-BE49-F238E27FC236}">
                <a16:creationId xmlns:a16="http://schemas.microsoft.com/office/drawing/2014/main" id="{B4E14898-1BCA-4851-BA91-757BDA3D1C3A}"/>
              </a:ext>
            </a:extLst>
          </p:cNvPr>
          <p:cNvSpPr/>
          <p:nvPr/>
        </p:nvSpPr>
        <p:spPr>
          <a:xfrm>
            <a:off x="3241456" y="4071663"/>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56082735-513C-4F32-88BB-757A09533798}"/>
              </a:ext>
            </a:extLst>
          </p:cNvPr>
          <p:cNvSpPr/>
          <p:nvPr/>
        </p:nvSpPr>
        <p:spPr>
          <a:xfrm>
            <a:off x="939192" y="476929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9B7D9BA2-A3A3-4C25-A843-6C0F156D2AD1}"/>
              </a:ext>
            </a:extLst>
          </p:cNvPr>
          <p:cNvSpPr/>
          <p:nvPr/>
        </p:nvSpPr>
        <p:spPr>
          <a:xfrm>
            <a:off x="4187094" y="5189406"/>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Straight Arrow Connector 76">
            <a:extLst>
              <a:ext uri="{FF2B5EF4-FFF2-40B4-BE49-F238E27FC236}">
                <a16:creationId xmlns:a16="http://schemas.microsoft.com/office/drawing/2014/main" id="{527C29C0-627F-4A3C-9D69-BF8CA61BE221}"/>
              </a:ext>
            </a:extLst>
          </p:cNvPr>
          <p:cNvCxnSpPr>
            <a:cxnSpLocks/>
          </p:cNvCxnSpPr>
          <p:nvPr/>
        </p:nvCxnSpPr>
        <p:spPr>
          <a:xfrm flipH="1">
            <a:off x="1641087" y="3893224"/>
            <a:ext cx="720843" cy="22123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AE54617A-C2D5-4DBC-A6D7-0A1EDC23FD40}"/>
              </a:ext>
            </a:extLst>
          </p:cNvPr>
          <p:cNvCxnSpPr>
            <a:cxnSpLocks/>
          </p:cNvCxnSpPr>
          <p:nvPr/>
        </p:nvCxnSpPr>
        <p:spPr>
          <a:xfrm flipH="1">
            <a:off x="1050486" y="4194303"/>
            <a:ext cx="514396" cy="2115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A9BA79E6-FFF4-4391-931E-2048C68112BA}"/>
              </a:ext>
            </a:extLst>
          </p:cNvPr>
          <p:cNvCxnSpPr>
            <a:cxnSpLocks/>
          </p:cNvCxnSpPr>
          <p:nvPr/>
        </p:nvCxnSpPr>
        <p:spPr>
          <a:xfrm>
            <a:off x="1636160" y="4179554"/>
            <a:ext cx="557197" cy="20652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41C256DB-36F5-49B3-8455-84CF9B9B84F4}"/>
              </a:ext>
            </a:extLst>
          </p:cNvPr>
          <p:cNvCxnSpPr>
            <a:cxnSpLocks/>
          </p:cNvCxnSpPr>
          <p:nvPr/>
        </p:nvCxnSpPr>
        <p:spPr>
          <a:xfrm>
            <a:off x="1048360" y="4847777"/>
            <a:ext cx="187556" cy="37972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8D883C0A-F061-4E41-8166-AC5BBC61DC6E}"/>
              </a:ext>
            </a:extLst>
          </p:cNvPr>
          <p:cNvCxnSpPr>
            <a:cxnSpLocks/>
          </p:cNvCxnSpPr>
          <p:nvPr/>
        </p:nvCxnSpPr>
        <p:spPr>
          <a:xfrm flipH="1">
            <a:off x="806354" y="4871881"/>
            <a:ext cx="148299" cy="35562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5C12F5F5-6CD1-4E45-BCC0-44DCCE59AD46}"/>
              </a:ext>
            </a:extLst>
          </p:cNvPr>
          <p:cNvCxnSpPr>
            <a:cxnSpLocks/>
          </p:cNvCxnSpPr>
          <p:nvPr/>
        </p:nvCxnSpPr>
        <p:spPr>
          <a:xfrm flipH="1">
            <a:off x="2807163" y="4166107"/>
            <a:ext cx="419870" cy="21045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44A33891-5E45-4E0E-8AC3-F6E7D8565E4D}"/>
              </a:ext>
            </a:extLst>
          </p:cNvPr>
          <p:cNvCxnSpPr>
            <a:cxnSpLocks/>
          </p:cNvCxnSpPr>
          <p:nvPr/>
        </p:nvCxnSpPr>
        <p:spPr>
          <a:xfrm>
            <a:off x="3365530" y="4153335"/>
            <a:ext cx="490533" cy="19444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47DF92CB-54E3-405A-B6FE-66BEC918971C}"/>
              </a:ext>
            </a:extLst>
          </p:cNvPr>
          <p:cNvSpPr txBox="1"/>
          <p:nvPr/>
        </p:nvSpPr>
        <p:spPr>
          <a:xfrm>
            <a:off x="2502855" y="4041824"/>
            <a:ext cx="583814" cy="276999"/>
          </a:xfrm>
          <a:prstGeom prst="rect">
            <a:avLst/>
          </a:prstGeom>
          <a:noFill/>
        </p:spPr>
        <p:txBody>
          <a:bodyPr wrap="none" rtlCol="0">
            <a:spAutoFit/>
          </a:bodyPr>
          <a:lstStyle/>
          <a:p>
            <a:r>
              <a:rPr lang="en-US" sz="1200" dirty="0"/>
              <a:t>pick 0</a:t>
            </a:r>
            <a:endParaRPr lang="en-US" sz="1200" baseline="-25000" dirty="0"/>
          </a:p>
        </p:txBody>
      </p:sp>
      <p:sp>
        <p:nvSpPr>
          <p:cNvPr id="70" name="TextBox 69">
            <a:extLst>
              <a:ext uri="{FF2B5EF4-FFF2-40B4-BE49-F238E27FC236}">
                <a16:creationId xmlns:a16="http://schemas.microsoft.com/office/drawing/2014/main" id="{0172935B-4524-4309-B22F-1E4A14B0BF6B}"/>
              </a:ext>
            </a:extLst>
          </p:cNvPr>
          <p:cNvSpPr txBox="1"/>
          <p:nvPr/>
        </p:nvSpPr>
        <p:spPr>
          <a:xfrm>
            <a:off x="890223" y="4063463"/>
            <a:ext cx="583814" cy="276999"/>
          </a:xfrm>
          <a:prstGeom prst="rect">
            <a:avLst/>
          </a:prstGeom>
          <a:noFill/>
        </p:spPr>
        <p:txBody>
          <a:bodyPr wrap="none" rtlCol="0">
            <a:spAutoFit/>
          </a:bodyPr>
          <a:lstStyle/>
          <a:p>
            <a:r>
              <a:rPr lang="en-US" sz="1200" dirty="0"/>
              <a:t>pick 0</a:t>
            </a:r>
            <a:endParaRPr lang="en-US" sz="1200" baseline="-25000" dirty="0"/>
          </a:p>
        </p:txBody>
      </p:sp>
      <p:sp>
        <p:nvSpPr>
          <p:cNvPr id="72" name="TextBox 71">
            <a:extLst>
              <a:ext uri="{FF2B5EF4-FFF2-40B4-BE49-F238E27FC236}">
                <a16:creationId xmlns:a16="http://schemas.microsoft.com/office/drawing/2014/main" id="{D24C3F8B-FB2C-4BE4-BC73-DDC661CB86D1}"/>
              </a:ext>
            </a:extLst>
          </p:cNvPr>
          <p:cNvSpPr txBox="1"/>
          <p:nvPr/>
        </p:nvSpPr>
        <p:spPr>
          <a:xfrm>
            <a:off x="2701315" y="3709717"/>
            <a:ext cx="583814" cy="276999"/>
          </a:xfrm>
          <a:prstGeom prst="rect">
            <a:avLst/>
          </a:prstGeom>
          <a:noFill/>
        </p:spPr>
        <p:txBody>
          <a:bodyPr wrap="none" rtlCol="0">
            <a:spAutoFit/>
          </a:bodyPr>
          <a:lstStyle/>
          <a:p>
            <a:r>
              <a:rPr lang="en-US" sz="1200" dirty="0"/>
              <a:t>pick 1</a:t>
            </a:r>
            <a:endParaRPr lang="en-US" sz="1200" baseline="-25000" dirty="0"/>
          </a:p>
        </p:txBody>
      </p:sp>
      <p:sp>
        <p:nvSpPr>
          <p:cNvPr id="73" name="TextBox 72">
            <a:extLst>
              <a:ext uri="{FF2B5EF4-FFF2-40B4-BE49-F238E27FC236}">
                <a16:creationId xmlns:a16="http://schemas.microsoft.com/office/drawing/2014/main" id="{96CB7DF9-EF6C-4D7E-811A-0797F864A883}"/>
              </a:ext>
            </a:extLst>
          </p:cNvPr>
          <p:cNvSpPr txBox="1"/>
          <p:nvPr/>
        </p:nvSpPr>
        <p:spPr>
          <a:xfrm>
            <a:off x="1853243" y="4041054"/>
            <a:ext cx="583814" cy="276999"/>
          </a:xfrm>
          <a:prstGeom prst="rect">
            <a:avLst/>
          </a:prstGeom>
          <a:noFill/>
        </p:spPr>
        <p:txBody>
          <a:bodyPr wrap="none" rtlCol="0">
            <a:spAutoFit/>
          </a:bodyPr>
          <a:lstStyle/>
          <a:p>
            <a:r>
              <a:rPr lang="en-US" sz="1200" dirty="0"/>
              <a:t>pick 1</a:t>
            </a:r>
            <a:endParaRPr lang="en-US" sz="1200" baseline="-25000" dirty="0"/>
          </a:p>
        </p:txBody>
      </p:sp>
      <p:sp>
        <p:nvSpPr>
          <p:cNvPr id="75" name="TextBox 74">
            <a:extLst>
              <a:ext uri="{FF2B5EF4-FFF2-40B4-BE49-F238E27FC236}">
                <a16:creationId xmlns:a16="http://schemas.microsoft.com/office/drawing/2014/main" id="{EEAE7534-691D-4558-B772-488A5AA2130E}"/>
              </a:ext>
            </a:extLst>
          </p:cNvPr>
          <p:cNvSpPr txBox="1"/>
          <p:nvPr/>
        </p:nvSpPr>
        <p:spPr>
          <a:xfrm>
            <a:off x="3495007" y="3978887"/>
            <a:ext cx="583814" cy="276999"/>
          </a:xfrm>
          <a:prstGeom prst="rect">
            <a:avLst/>
          </a:prstGeom>
          <a:noFill/>
        </p:spPr>
        <p:txBody>
          <a:bodyPr wrap="none" rtlCol="0">
            <a:spAutoFit/>
          </a:bodyPr>
          <a:lstStyle/>
          <a:p>
            <a:r>
              <a:rPr lang="en-US" sz="1200" dirty="0"/>
              <a:t>pick 1</a:t>
            </a:r>
            <a:endParaRPr lang="en-US" sz="1200" baseline="-25000" dirty="0"/>
          </a:p>
        </p:txBody>
      </p:sp>
      <p:sp>
        <p:nvSpPr>
          <p:cNvPr id="76" name="Oval 75">
            <a:extLst>
              <a:ext uri="{FF2B5EF4-FFF2-40B4-BE49-F238E27FC236}">
                <a16:creationId xmlns:a16="http://schemas.microsoft.com/office/drawing/2014/main" id="{0D8A7A5F-94F3-4D55-BD2D-9ED6CCFDF9F1}"/>
              </a:ext>
            </a:extLst>
          </p:cNvPr>
          <p:cNvSpPr/>
          <p:nvPr/>
        </p:nvSpPr>
        <p:spPr>
          <a:xfrm>
            <a:off x="3919469" y="473119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1" name="Straight Arrow Connector 80">
            <a:extLst>
              <a:ext uri="{FF2B5EF4-FFF2-40B4-BE49-F238E27FC236}">
                <a16:creationId xmlns:a16="http://schemas.microsoft.com/office/drawing/2014/main" id="{E843E0EA-F9D5-4624-B5CB-F21D17F2C879}"/>
              </a:ext>
            </a:extLst>
          </p:cNvPr>
          <p:cNvCxnSpPr>
            <a:cxnSpLocks/>
          </p:cNvCxnSpPr>
          <p:nvPr/>
        </p:nvCxnSpPr>
        <p:spPr>
          <a:xfrm>
            <a:off x="4028637" y="4809677"/>
            <a:ext cx="187556" cy="37972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E81EBE3B-D5D6-4ECE-AC97-E2FADDD9C785}"/>
              </a:ext>
            </a:extLst>
          </p:cNvPr>
          <p:cNvCxnSpPr>
            <a:cxnSpLocks/>
          </p:cNvCxnSpPr>
          <p:nvPr/>
        </p:nvCxnSpPr>
        <p:spPr>
          <a:xfrm flipH="1">
            <a:off x="3786631" y="4833781"/>
            <a:ext cx="148299" cy="35562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CA4B52DC-0B44-4A4B-9E54-AFB48EFD6565}"/>
              </a:ext>
            </a:extLst>
          </p:cNvPr>
          <p:cNvSpPr txBox="1"/>
          <p:nvPr/>
        </p:nvSpPr>
        <p:spPr>
          <a:xfrm>
            <a:off x="3096814" y="4744175"/>
            <a:ext cx="829073" cy="276999"/>
          </a:xfrm>
          <a:prstGeom prst="rect">
            <a:avLst/>
          </a:prstGeom>
          <a:noFill/>
        </p:spPr>
        <p:txBody>
          <a:bodyPr wrap="none" rtlCol="0">
            <a:spAutoFit/>
          </a:bodyPr>
          <a:lstStyle/>
          <a:p>
            <a:r>
              <a:rPr lang="en-US" sz="1200" dirty="0"/>
              <a:t>pick v</a:t>
            </a:r>
            <a:r>
              <a:rPr lang="en-US" sz="1200" baseline="-25000" dirty="0"/>
              <a:t>1…10</a:t>
            </a:r>
          </a:p>
        </p:txBody>
      </p:sp>
      <p:sp>
        <p:nvSpPr>
          <p:cNvPr id="84" name="TextBox 83">
            <a:extLst>
              <a:ext uri="{FF2B5EF4-FFF2-40B4-BE49-F238E27FC236}">
                <a16:creationId xmlns:a16="http://schemas.microsoft.com/office/drawing/2014/main" id="{F8BE8221-5BAE-4FAE-B4D0-52FD5E7D552C}"/>
              </a:ext>
            </a:extLst>
          </p:cNvPr>
          <p:cNvSpPr txBox="1"/>
          <p:nvPr/>
        </p:nvSpPr>
        <p:spPr>
          <a:xfrm>
            <a:off x="4075735" y="4778000"/>
            <a:ext cx="829073" cy="276999"/>
          </a:xfrm>
          <a:prstGeom prst="rect">
            <a:avLst/>
          </a:prstGeom>
          <a:noFill/>
        </p:spPr>
        <p:txBody>
          <a:bodyPr wrap="none" rtlCol="0">
            <a:spAutoFit/>
          </a:bodyPr>
          <a:lstStyle/>
          <a:p>
            <a:r>
              <a:rPr lang="en-US" sz="1200" dirty="0"/>
              <a:t>pick v</a:t>
            </a:r>
            <a:r>
              <a:rPr lang="en-US" sz="1200" baseline="-25000" dirty="0"/>
              <a:t>1…11</a:t>
            </a:r>
          </a:p>
        </p:txBody>
      </p:sp>
      <p:sp>
        <p:nvSpPr>
          <p:cNvPr id="85" name="Oval 84">
            <a:extLst>
              <a:ext uri="{FF2B5EF4-FFF2-40B4-BE49-F238E27FC236}">
                <a16:creationId xmlns:a16="http://schemas.microsoft.com/office/drawing/2014/main" id="{4E31B5C6-47CD-4CB8-96FF-7AC10B37591C}"/>
              </a:ext>
            </a:extLst>
          </p:cNvPr>
          <p:cNvSpPr/>
          <p:nvPr/>
        </p:nvSpPr>
        <p:spPr>
          <a:xfrm>
            <a:off x="3729234" y="5177073"/>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2578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21</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857250" y="1547299"/>
            <a:ext cx="7419975" cy="6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When we magically pick a vertex v</a:t>
            </a:r>
            <a:r>
              <a:rPr lang="en-US" sz="1800" kern="0" baseline="-25000" dirty="0"/>
              <a:t>i</a:t>
            </a:r>
            <a:r>
              <a:rPr lang="en-US" sz="1800" kern="0" dirty="0"/>
              <a:t> in a graph G with vertices v</a:t>
            </a:r>
            <a:r>
              <a:rPr lang="en-US" sz="1800" kern="0" baseline="-25000" dirty="0"/>
              <a:t>1</a:t>
            </a:r>
            <a:r>
              <a:rPr lang="en-US" sz="1800" kern="0" dirty="0"/>
              <a:t>, …, </a:t>
            </a:r>
            <a:r>
              <a:rPr lang="en-US" sz="1800" kern="0" dirty="0" err="1"/>
              <a:t>v</a:t>
            </a:r>
            <a:r>
              <a:rPr lang="en-US" sz="1800" kern="0" baseline="-25000" dirty="0" err="1"/>
              <a:t>n</a:t>
            </a:r>
            <a:r>
              <a:rPr lang="en-US" sz="1800" kern="0" dirty="0"/>
              <a:t>: we allow the algorithm to execute a step of the following format:</a:t>
            </a:r>
          </a:p>
          <a:p>
            <a:pPr marL="0" indent="0">
              <a:buFontTx/>
              <a:buNone/>
            </a:pPr>
            <a:r>
              <a:rPr lang="en-US" sz="1800" kern="0" dirty="0">
                <a:solidFill>
                  <a:srgbClr val="00B050"/>
                </a:solidFill>
              </a:rPr>
              <a:t>       </a:t>
            </a:r>
          </a:p>
        </p:txBody>
      </p:sp>
      <p:grpSp>
        <p:nvGrpSpPr>
          <p:cNvPr id="40" name="Group 39">
            <a:extLst>
              <a:ext uri="{FF2B5EF4-FFF2-40B4-BE49-F238E27FC236}">
                <a16:creationId xmlns:a16="http://schemas.microsoft.com/office/drawing/2014/main" id="{881CCCC2-5E31-4322-9C52-EF434A6E529E}"/>
              </a:ext>
            </a:extLst>
          </p:cNvPr>
          <p:cNvGrpSpPr/>
          <p:nvPr/>
        </p:nvGrpSpPr>
        <p:grpSpPr>
          <a:xfrm>
            <a:off x="6115051" y="2445803"/>
            <a:ext cx="2505074" cy="2310326"/>
            <a:chOff x="6115051" y="2445803"/>
            <a:chExt cx="2505074" cy="2310326"/>
          </a:xfrm>
        </p:grpSpPr>
        <p:sp>
          <p:nvSpPr>
            <p:cNvPr id="16" name="Content Placeholder 2">
              <a:extLst>
                <a:ext uri="{FF2B5EF4-FFF2-40B4-BE49-F238E27FC236}">
                  <a16:creationId xmlns:a16="http://schemas.microsoft.com/office/drawing/2014/main" id="{681644DE-0E6C-48A8-9C0A-EAF427CA7F56}"/>
                </a:ext>
              </a:extLst>
            </p:cNvPr>
            <p:cNvSpPr txBox="1">
              <a:spLocks/>
            </p:cNvSpPr>
            <p:nvPr/>
          </p:nvSpPr>
          <p:spPr bwMode="auto">
            <a:xfrm>
              <a:off x="611505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in the execution flow of a nondeterministic algorithm:</a:t>
              </a:r>
            </a:p>
            <a:p>
              <a:pPr marL="0" indent="0">
                <a:buFontTx/>
                <a:buNone/>
              </a:pPr>
              <a:r>
                <a:rPr lang="en-US" sz="1800" kern="0" dirty="0"/>
                <a:t>   </a:t>
              </a:r>
            </a:p>
          </p:txBody>
        </p:sp>
        <p:cxnSp>
          <p:nvCxnSpPr>
            <p:cNvPr id="17" name="Straight Arrow Connector 16">
              <a:extLst>
                <a:ext uri="{FF2B5EF4-FFF2-40B4-BE49-F238E27FC236}">
                  <a16:creationId xmlns:a16="http://schemas.microsoft.com/office/drawing/2014/main" id="{C9B9B6D3-6D18-4AAF-83DD-873F2AEEA479}"/>
                </a:ext>
              </a:extLst>
            </p:cNvPr>
            <p:cNvCxnSpPr>
              <a:cxnSpLocks/>
            </p:cNvCxnSpPr>
            <p:nvPr/>
          </p:nvCxnSpPr>
          <p:spPr>
            <a:xfrm flipH="1">
              <a:off x="6272221" y="3441679"/>
              <a:ext cx="1086088" cy="8882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A9B097D-64E2-410C-B307-BBED344A4F9B}"/>
                </a:ext>
              </a:extLst>
            </p:cNvPr>
            <p:cNvSpPr txBox="1"/>
            <p:nvPr/>
          </p:nvSpPr>
          <p:spPr>
            <a:xfrm>
              <a:off x="7926485" y="3720859"/>
              <a:ext cx="635110" cy="276999"/>
            </a:xfrm>
            <a:prstGeom prst="rect">
              <a:avLst/>
            </a:prstGeom>
            <a:noFill/>
          </p:spPr>
          <p:txBody>
            <a:bodyPr wrap="none" rtlCol="0">
              <a:spAutoFit/>
            </a:bodyPr>
            <a:lstStyle/>
            <a:p>
              <a:r>
                <a:rPr lang="en-US" sz="1200" dirty="0"/>
                <a:t>pick </a:t>
              </a:r>
              <a:r>
                <a:rPr lang="en-US" sz="1200" dirty="0" err="1"/>
                <a:t>v</a:t>
              </a:r>
              <a:r>
                <a:rPr lang="en-US" sz="1200" baseline="-25000" dirty="0" err="1"/>
                <a:t>n</a:t>
              </a:r>
              <a:endParaRPr lang="en-US" sz="1200" baseline="-25000" dirty="0"/>
            </a:p>
          </p:txBody>
        </p:sp>
        <p:sp>
          <p:nvSpPr>
            <p:cNvPr id="21" name="Oval 20">
              <a:extLst>
                <a:ext uri="{FF2B5EF4-FFF2-40B4-BE49-F238E27FC236}">
                  <a16:creationId xmlns:a16="http://schemas.microsoft.com/office/drawing/2014/main" id="{B23C35A3-40AF-48EB-97B9-B2486F49EB7F}"/>
                </a:ext>
              </a:extLst>
            </p:cNvPr>
            <p:cNvSpPr/>
            <p:nvPr/>
          </p:nvSpPr>
          <p:spPr>
            <a:xfrm>
              <a:off x="7300912" y="338888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461F2FA5-648A-48B9-91B2-FBBE8177C3EC}"/>
                </a:ext>
              </a:extLst>
            </p:cNvPr>
            <p:cNvCxnSpPr>
              <a:cxnSpLocks/>
            </p:cNvCxnSpPr>
            <p:nvPr/>
          </p:nvCxnSpPr>
          <p:spPr>
            <a:xfrm flipH="1">
              <a:off x="7062787" y="3494473"/>
              <a:ext cx="291006" cy="83542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828547E-4347-4475-BD54-73A012B7A6BA}"/>
                </a:ext>
              </a:extLst>
            </p:cNvPr>
            <p:cNvCxnSpPr>
              <a:cxnSpLocks/>
            </p:cNvCxnSpPr>
            <p:nvPr/>
          </p:nvCxnSpPr>
          <p:spPr>
            <a:xfrm>
              <a:off x="7367589" y="3494473"/>
              <a:ext cx="7409" cy="88822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91C534D-8697-4F41-A671-8E45A2C9E0BD}"/>
                </a:ext>
              </a:extLst>
            </p:cNvPr>
            <p:cNvCxnSpPr>
              <a:cxnSpLocks/>
            </p:cNvCxnSpPr>
            <p:nvPr/>
          </p:nvCxnSpPr>
          <p:spPr>
            <a:xfrm>
              <a:off x="7415706" y="3506013"/>
              <a:ext cx="966294" cy="82786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A244366-03C5-4F00-8D2A-D70B3BA905EB}"/>
                </a:ext>
              </a:extLst>
            </p:cNvPr>
            <p:cNvSpPr txBox="1"/>
            <p:nvPr/>
          </p:nvSpPr>
          <p:spPr>
            <a:xfrm>
              <a:off x="6581719" y="3948269"/>
              <a:ext cx="633507" cy="276999"/>
            </a:xfrm>
            <a:prstGeom prst="rect">
              <a:avLst/>
            </a:prstGeom>
            <a:noFill/>
          </p:spPr>
          <p:txBody>
            <a:bodyPr wrap="none" rtlCol="0">
              <a:spAutoFit/>
            </a:bodyPr>
            <a:lstStyle/>
            <a:p>
              <a:r>
                <a:rPr lang="en-US" sz="1200" dirty="0"/>
                <a:t>pick v</a:t>
              </a:r>
              <a:r>
                <a:rPr lang="en-US" sz="1200" baseline="-25000" dirty="0"/>
                <a:t>2</a:t>
              </a:r>
            </a:p>
          </p:txBody>
        </p:sp>
        <p:sp>
          <p:nvSpPr>
            <p:cNvPr id="31" name="TextBox 30">
              <a:extLst>
                <a:ext uri="{FF2B5EF4-FFF2-40B4-BE49-F238E27FC236}">
                  <a16:creationId xmlns:a16="http://schemas.microsoft.com/office/drawing/2014/main" id="{B88CF7DC-B4C6-4A47-B77D-CC765909BAE5}"/>
                </a:ext>
              </a:extLst>
            </p:cNvPr>
            <p:cNvSpPr txBox="1"/>
            <p:nvPr/>
          </p:nvSpPr>
          <p:spPr>
            <a:xfrm>
              <a:off x="6189207" y="3720859"/>
              <a:ext cx="633507" cy="276999"/>
            </a:xfrm>
            <a:prstGeom prst="rect">
              <a:avLst/>
            </a:prstGeom>
            <a:noFill/>
          </p:spPr>
          <p:txBody>
            <a:bodyPr wrap="none" rtlCol="0">
              <a:spAutoFit/>
            </a:bodyPr>
            <a:lstStyle/>
            <a:p>
              <a:r>
                <a:rPr lang="en-US" sz="1200" dirty="0"/>
                <a:t>pick v</a:t>
              </a:r>
              <a:r>
                <a:rPr lang="en-US" sz="1200" baseline="-25000" dirty="0"/>
                <a:t>1</a:t>
              </a:r>
            </a:p>
          </p:txBody>
        </p:sp>
        <p:sp>
          <p:nvSpPr>
            <p:cNvPr id="32" name="TextBox 31">
              <a:extLst>
                <a:ext uri="{FF2B5EF4-FFF2-40B4-BE49-F238E27FC236}">
                  <a16:creationId xmlns:a16="http://schemas.microsoft.com/office/drawing/2014/main" id="{C20D6EB1-5B0D-4B23-BE36-5D437D3FCBCF}"/>
                </a:ext>
              </a:extLst>
            </p:cNvPr>
            <p:cNvSpPr txBox="1"/>
            <p:nvPr/>
          </p:nvSpPr>
          <p:spPr>
            <a:xfrm>
              <a:off x="7342570" y="3859358"/>
              <a:ext cx="527709" cy="276999"/>
            </a:xfrm>
            <a:prstGeom prst="rect">
              <a:avLst/>
            </a:prstGeom>
            <a:noFill/>
          </p:spPr>
          <p:txBody>
            <a:bodyPr wrap="none" rtlCol="0">
              <a:spAutoFit/>
            </a:bodyPr>
            <a:lstStyle/>
            <a:p>
              <a:r>
                <a:rPr lang="en-US" sz="1200" dirty="0"/>
                <a:t>……..</a:t>
              </a:r>
              <a:endParaRPr lang="en-US" sz="1200" baseline="-25000" dirty="0"/>
            </a:p>
          </p:txBody>
        </p:sp>
        <p:sp>
          <p:nvSpPr>
            <p:cNvPr id="34" name="Oval 33">
              <a:extLst>
                <a:ext uri="{FF2B5EF4-FFF2-40B4-BE49-F238E27FC236}">
                  <a16:creationId xmlns:a16="http://schemas.microsoft.com/office/drawing/2014/main" id="{240636B4-CD52-4F28-9F7F-35DDD0DF27BE}"/>
                </a:ext>
              </a:extLst>
            </p:cNvPr>
            <p:cNvSpPr/>
            <p:nvPr/>
          </p:nvSpPr>
          <p:spPr>
            <a:xfrm>
              <a:off x="6205545" y="429660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61CB17E-05B8-467A-B427-AD61CCC79B0F}"/>
                </a:ext>
              </a:extLst>
            </p:cNvPr>
            <p:cNvSpPr/>
            <p:nvPr/>
          </p:nvSpPr>
          <p:spPr>
            <a:xfrm>
              <a:off x="6978950" y="431637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64DB1F7F-12B5-4497-8CC6-F1C3F266DFA3}"/>
                </a:ext>
              </a:extLst>
            </p:cNvPr>
            <p:cNvSpPr/>
            <p:nvPr/>
          </p:nvSpPr>
          <p:spPr>
            <a:xfrm>
              <a:off x="8357003" y="4312851"/>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FB8374B-7811-44D6-9A3B-57A89B4BFD74}"/>
                </a:ext>
              </a:extLst>
            </p:cNvPr>
            <p:cNvSpPr/>
            <p:nvPr/>
          </p:nvSpPr>
          <p:spPr>
            <a:xfrm>
              <a:off x="7321445" y="4372182"/>
              <a:ext cx="114794" cy="1055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AB5DC9AF-2C1C-4181-A17C-B32C3DA42262}"/>
                </a:ext>
              </a:extLst>
            </p:cNvPr>
            <p:cNvSpPr txBox="1"/>
            <p:nvPr/>
          </p:nvSpPr>
          <p:spPr>
            <a:xfrm>
              <a:off x="7436239" y="4263693"/>
              <a:ext cx="601447" cy="276999"/>
            </a:xfrm>
            <a:prstGeom prst="rect">
              <a:avLst/>
            </a:prstGeom>
            <a:noFill/>
          </p:spPr>
          <p:txBody>
            <a:bodyPr wrap="none" rtlCol="0">
              <a:spAutoFit/>
            </a:bodyPr>
            <a:lstStyle/>
            <a:p>
              <a:r>
                <a:rPr lang="en-US" sz="1200" dirty="0">
                  <a:solidFill>
                    <a:srgbClr val="FF0000"/>
                  </a:solidFill>
                </a:rPr>
                <a:t>pick v</a:t>
              </a:r>
              <a:r>
                <a:rPr lang="en-US" sz="1200" baseline="-25000" dirty="0">
                  <a:solidFill>
                    <a:srgbClr val="FF0000"/>
                  </a:solidFill>
                </a:rPr>
                <a:t>i</a:t>
              </a:r>
            </a:p>
          </p:txBody>
        </p:sp>
      </p:grpSp>
      <p:sp>
        <p:nvSpPr>
          <p:cNvPr id="42" name="Content Placeholder 2">
            <a:extLst>
              <a:ext uri="{FF2B5EF4-FFF2-40B4-BE49-F238E27FC236}">
                <a16:creationId xmlns:a16="http://schemas.microsoft.com/office/drawing/2014/main" id="{E6E94058-3374-491F-94D5-F8876C2C25E2}"/>
              </a:ext>
            </a:extLst>
          </p:cNvPr>
          <p:cNvSpPr txBox="1">
            <a:spLocks/>
          </p:cNvSpPr>
          <p:nvPr/>
        </p:nvSpPr>
        <p:spPr bwMode="auto">
          <a:xfrm>
            <a:off x="857250" y="2432733"/>
            <a:ext cx="2171700" cy="95615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How do we allow unbounded number of options?  </a:t>
            </a:r>
          </a:p>
        </p:txBody>
      </p:sp>
      <p:sp>
        <p:nvSpPr>
          <p:cNvPr id="41" name="Speech Bubble: Rectangle with Corners Rounded 40">
            <a:extLst>
              <a:ext uri="{FF2B5EF4-FFF2-40B4-BE49-F238E27FC236}">
                <a16:creationId xmlns:a16="http://schemas.microsoft.com/office/drawing/2014/main" id="{B6B27DBB-4784-4BE3-8B27-8B3568507122}"/>
              </a:ext>
            </a:extLst>
          </p:cNvPr>
          <p:cNvSpPr/>
          <p:nvPr/>
        </p:nvSpPr>
        <p:spPr>
          <a:xfrm>
            <a:off x="4071947" y="6068047"/>
            <a:ext cx="2200274" cy="610838"/>
          </a:xfrm>
          <a:prstGeom prst="wedgeRoundRectCallout">
            <a:avLst>
              <a:gd name="adj1" fmla="val 99257"/>
              <a:gd name="adj2" fmla="val -5228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Can have only bounded number of options </a:t>
            </a:r>
          </a:p>
        </p:txBody>
      </p:sp>
      <p:sp>
        <p:nvSpPr>
          <p:cNvPr id="45" name="Content Placeholder 2">
            <a:extLst>
              <a:ext uri="{FF2B5EF4-FFF2-40B4-BE49-F238E27FC236}">
                <a16:creationId xmlns:a16="http://schemas.microsoft.com/office/drawing/2014/main" id="{0A38FB1D-D2FE-415D-BDC4-6374B10028D9}"/>
              </a:ext>
            </a:extLst>
          </p:cNvPr>
          <p:cNvSpPr txBox="1">
            <a:spLocks/>
          </p:cNvSpPr>
          <p:nvPr/>
        </p:nvSpPr>
        <p:spPr bwMode="auto">
          <a:xfrm>
            <a:off x="6299163" y="5318914"/>
            <a:ext cx="2200274" cy="67699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1</a:t>
            </a:r>
            <a:r>
              <a:rPr lang="en-US" sz="1600" dirty="0">
                <a:solidFill>
                  <a:srgbClr val="FF0000"/>
                </a:solidFill>
              </a:rPr>
              <a:t>, a</a:t>
            </a:r>
            <a:r>
              <a:rPr lang="en-US" sz="1600" baseline="-25000" dirty="0">
                <a:solidFill>
                  <a:srgbClr val="FF0000"/>
                </a:solidFill>
              </a:rPr>
              <a:t>1</a:t>
            </a:r>
            <a:r>
              <a:rPr lang="en-US" sz="1600" dirty="0">
                <a:solidFill>
                  <a:srgbClr val="FF0000"/>
                </a:solidFill>
              </a:rPr>
              <a:t>, V</a:t>
            </a:r>
            <a:r>
              <a:rPr lang="en-US" sz="1600" baseline="-25000" dirty="0">
                <a:solidFill>
                  <a:srgbClr val="FF0000"/>
                </a:solidFill>
              </a:rPr>
              <a:t>1</a:t>
            </a:r>
            <a:r>
              <a:rPr lang="en-US" sz="1600" dirty="0">
                <a:solidFill>
                  <a:srgbClr val="FF0000"/>
                </a:solidFill>
              </a:rPr>
              <a:t>)</a:t>
            </a:r>
          </a:p>
          <a:p>
            <a:pPr marL="0" indent="0">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2</a:t>
            </a:r>
            <a:r>
              <a:rPr lang="en-US" sz="1600" dirty="0">
                <a:solidFill>
                  <a:srgbClr val="FF0000"/>
                </a:solidFill>
              </a:rPr>
              <a:t>, a</a:t>
            </a:r>
            <a:r>
              <a:rPr lang="en-US" sz="1600" baseline="-25000" dirty="0">
                <a:solidFill>
                  <a:srgbClr val="FF0000"/>
                </a:solidFill>
              </a:rPr>
              <a:t>2</a:t>
            </a:r>
            <a:r>
              <a:rPr lang="en-US" sz="1600" dirty="0">
                <a:solidFill>
                  <a:srgbClr val="FF0000"/>
                </a:solidFill>
              </a:rPr>
              <a:t>, V</a:t>
            </a:r>
            <a:r>
              <a:rPr lang="en-US" sz="1600" baseline="-25000" dirty="0">
                <a:solidFill>
                  <a:srgbClr val="FF0000"/>
                </a:solidFill>
              </a:rPr>
              <a:t>2</a:t>
            </a:r>
            <a:r>
              <a:rPr lang="en-US" sz="1600" dirty="0">
                <a:solidFill>
                  <a:srgbClr val="FF0000"/>
                </a:solidFill>
              </a:rPr>
              <a:t>)</a:t>
            </a:r>
            <a:endParaRPr lang="en-US" sz="1600" kern="0" dirty="0">
              <a:solidFill>
                <a:srgbClr val="00B050"/>
              </a:solidFill>
            </a:endParaRPr>
          </a:p>
          <a:p>
            <a:pPr marL="0" indent="0">
              <a:buFontTx/>
              <a:buNone/>
            </a:pPr>
            <a:endParaRPr lang="en-US" sz="1600" kern="0" dirty="0">
              <a:solidFill>
                <a:srgbClr val="00B050"/>
              </a:solidFill>
            </a:endParaRPr>
          </a:p>
        </p:txBody>
      </p:sp>
      <p:sp>
        <p:nvSpPr>
          <p:cNvPr id="46" name="Speech Bubble: Rectangle with Corners Rounded 45">
            <a:extLst>
              <a:ext uri="{FF2B5EF4-FFF2-40B4-BE49-F238E27FC236}">
                <a16:creationId xmlns:a16="http://schemas.microsoft.com/office/drawing/2014/main" id="{C4F6AE7A-46F0-4061-AED2-2A57EDA743B9}"/>
              </a:ext>
            </a:extLst>
          </p:cNvPr>
          <p:cNvSpPr/>
          <p:nvPr/>
        </p:nvSpPr>
        <p:spPr>
          <a:xfrm>
            <a:off x="5908374" y="4800835"/>
            <a:ext cx="1445419" cy="387835"/>
          </a:xfrm>
          <a:prstGeom prst="wedgeRoundRectCallout">
            <a:avLst>
              <a:gd name="adj1" fmla="val 46044"/>
              <a:gd name="adj2" fmla="val -11444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Always go the correct path</a:t>
            </a:r>
          </a:p>
        </p:txBody>
      </p:sp>
      <p:sp>
        <p:nvSpPr>
          <p:cNvPr id="2" name="Rectangle: Rounded Corners 1">
            <a:extLst>
              <a:ext uri="{FF2B5EF4-FFF2-40B4-BE49-F238E27FC236}">
                <a16:creationId xmlns:a16="http://schemas.microsoft.com/office/drawing/2014/main" id="{ACF213C2-E239-4F49-928E-D059027F8D0C}"/>
              </a:ext>
            </a:extLst>
          </p:cNvPr>
          <p:cNvSpPr/>
          <p:nvPr/>
        </p:nvSpPr>
        <p:spPr>
          <a:xfrm>
            <a:off x="7379256" y="5265031"/>
            <a:ext cx="1092541" cy="7904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Content Placeholder 2">
            <a:extLst>
              <a:ext uri="{FF2B5EF4-FFF2-40B4-BE49-F238E27FC236}">
                <a16:creationId xmlns:a16="http://schemas.microsoft.com/office/drawing/2014/main" id="{E2505F41-150F-44DC-B2DF-F1F990FBC70F}"/>
              </a:ext>
            </a:extLst>
          </p:cNvPr>
          <p:cNvSpPr txBox="1">
            <a:spLocks/>
          </p:cNvSpPr>
          <p:nvPr/>
        </p:nvSpPr>
        <p:spPr bwMode="auto">
          <a:xfrm>
            <a:off x="3128961" y="2445803"/>
            <a:ext cx="2405064" cy="956151"/>
          </a:xfrm>
          <a:prstGeom prst="rect">
            <a:avLst/>
          </a:prstGeom>
          <a:solidFill>
            <a:srgbClr val="FFFF00"/>
          </a:solidFill>
          <a:ln w="9525">
            <a:solidFill>
              <a:schemeClr val="tx1"/>
            </a:solidFill>
            <a:miter lim="800000"/>
            <a:headEnd/>
            <a:tailEnd/>
          </a:ln>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Using binary options to simulate other kinds of options</a:t>
            </a:r>
          </a:p>
        </p:txBody>
      </p:sp>
      <p:sp>
        <p:nvSpPr>
          <p:cNvPr id="51" name="Oval 50">
            <a:extLst>
              <a:ext uri="{FF2B5EF4-FFF2-40B4-BE49-F238E27FC236}">
                <a16:creationId xmlns:a16="http://schemas.microsoft.com/office/drawing/2014/main" id="{F0C5CED9-7F46-4302-8287-14316A4BA2DC}"/>
              </a:ext>
            </a:extLst>
          </p:cNvPr>
          <p:cNvSpPr/>
          <p:nvPr/>
        </p:nvSpPr>
        <p:spPr>
          <a:xfrm>
            <a:off x="2363877" y="3812733"/>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0ADE3EE8-7CC8-4EF8-B778-19B48E7CDB44}"/>
              </a:ext>
            </a:extLst>
          </p:cNvPr>
          <p:cNvSpPr txBox="1"/>
          <p:nvPr/>
        </p:nvSpPr>
        <p:spPr>
          <a:xfrm>
            <a:off x="1134026" y="4864891"/>
            <a:ext cx="829073" cy="276999"/>
          </a:xfrm>
          <a:prstGeom prst="rect">
            <a:avLst/>
          </a:prstGeom>
          <a:noFill/>
        </p:spPr>
        <p:txBody>
          <a:bodyPr wrap="none" rtlCol="0">
            <a:spAutoFit/>
          </a:bodyPr>
          <a:lstStyle/>
          <a:p>
            <a:r>
              <a:rPr lang="en-US" sz="1200" dirty="0"/>
              <a:t>pick v</a:t>
            </a:r>
            <a:r>
              <a:rPr lang="en-US" sz="1200" baseline="-25000" dirty="0"/>
              <a:t>0…01</a:t>
            </a:r>
          </a:p>
        </p:txBody>
      </p:sp>
      <p:sp>
        <p:nvSpPr>
          <p:cNvPr id="56" name="TextBox 55">
            <a:extLst>
              <a:ext uri="{FF2B5EF4-FFF2-40B4-BE49-F238E27FC236}">
                <a16:creationId xmlns:a16="http://schemas.microsoft.com/office/drawing/2014/main" id="{E97C3ADD-4E7E-4300-B8CB-0F5AEC1C067C}"/>
              </a:ext>
            </a:extLst>
          </p:cNvPr>
          <p:cNvSpPr txBox="1"/>
          <p:nvPr/>
        </p:nvSpPr>
        <p:spPr>
          <a:xfrm>
            <a:off x="1617905" y="3756815"/>
            <a:ext cx="583814" cy="276999"/>
          </a:xfrm>
          <a:prstGeom prst="rect">
            <a:avLst/>
          </a:prstGeom>
          <a:noFill/>
        </p:spPr>
        <p:txBody>
          <a:bodyPr wrap="none" rtlCol="0">
            <a:spAutoFit/>
          </a:bodyPr>
          <a:lstStyle/>
          <a:p>
            <a:r>
              <a:rPr lang="en-US" sz="1200" dirty="0"/>
              <a:t>pick 0</a:t>
            </a:r>
            <a:endParaRPr lang="en-US" sz="1200" baseline="-25000" dirty="0"/>
          </a:p>
        </p:txBody>
      </p:sp>
      <p:sp>
        <p:nvSpPr>
          <p:cNvPr id="57" name="TextBox 56">
            <a:extLst>
              <a:ext uri="{FF2B5EF4-FFF2-40B4-BE49-F238E27FC236}">
                <a16:creationId xmlns:a16="http://schemas.microsoft.com/office/drawing/2014/main" id="{87A6F5A9-FFCA-4F2C-890F-B832DCF1A949}"/>
              </a:ext>
            </a:extLst>
          </p:cNvPr>
          <p:cNvSpPr txBox="1"/>
          <p:nvPr/>
        </p:nvSpPr>
        <p:spPr>
          <a:xfrm>
            <a:off x="1198701" y="4333866"/>
            <a:ext cx="2571538" cy="400110"/>
          </a:xfrm>
          <a:prstGeom prst="rect">
            <a:avLst/>
          </a:prstGeom>
          <a:noFill/>
        </p:spPr>
        <p:txBody>
          <a:bodyPr wrap="none" rtlCol="0">
            <a:spAutoFit/>
          </a:bodyPr>
          <a:lstStyle/>
          <a:p>
            <a:r>
              <a:rPr lang="en-US" sz="2000" dirty="0"/>
              <a:t>…………………………….</a:t>
            </a:r>
          </a:p>
        </p:txBody>
      </p:sp>
      <p:sp>
        <p:nvSpPr>
          <p:cNvPr id="58" name="Oval 57">
            <a:extLst>
              <a:ext uri="{FF2B5EF4-FFF2-40B4-BE49-F238E27FC236}">
                <a16:creationId xmlns:a16="http://schemas.microsoft.com/office/drawing/2014/main" id="{A7B7EACB-FE78-4B6B-B61E-6C27EA77942B}"/>
              </a:ext>
            </a:extLst>
          </p:cNvPr>
          <p:cNvSpPr/>
          <p:nvPr/>
        </p:nvSpPr>
        <p:spPr>
          <a:xfrm>
            <a:off x="1546583" y="4103722"/>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E1E8DF4B-B726-4052-8347-CBEE41232224}"/>
              </a:ext>
            </a:extLst>
          </p:cNvPr>
          <p:cNvSpPr/>
          <p:nvPr/>
        </p:nvSpPr>
        <p:spPr>
          <a:xfrm>
            <a:off x="748957" y="5235642"/>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B800047-B2C0-423F-8299-618635DCC168}"/>
              </a:ext>
            </a:extLst>
          </p:cNvPr>
          <p:cNvSpPr/>
          <p:nvPr/>
        </p:nvSpPr>
        <p:spPr>
          <a:xfrm>
            <a:off x="1202487" y="5215417"/>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3" name="Straight Arrow Connector 62">
            <a:extLst>
              <a:ext uri="{FF2B5EF4-FFF2-40B4-BE49-F238E27FC236}">
                <a16:creationId xmlns:a16="http://schemas.microsoft.com/office/drawing/2014/main" id="{1950A690-D941-472F-9490-E77FA29DE72D}"/>
              </a:ext>
            </a:extLst>
          </p:cNvPr>
          <p:cNvCxnSpPr>
            <a:cxnSpLocks/>
          </p:cNvCxnSpPr>
          <p:nvPr/>
        </p:nvCxnSpPr>
        <p:spPr>
          <a:xfrm>
            <a:off x="2457411" y="3893224"/>
            <a:ext cx="807671" cy="1713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F16F901D-FBDE-4D8A-AC89-E89959DF5DF6}"/>
              </a:ext>
            </a:extLst>
          </p:cNvPr>
          <p:cNvSpPr txBox="1"/>
          <p:nvPr/>
        </p:nvSpPr>
        <p:spPr>
          <a:xfrm>
            <a:off x="96650" y="4819667"/>
            <a:ext cx="829073" cy="276999"/>
          </a:xfrm>
          <a:prstGeom prst="rect">
            <a:avLst/>
          </a:prstGeom>
          <a:noFill/>
        </p:spPr>
        <p:txBody>
          <a:bodyPr wrap="none" rtlCol="0">
            <a:spAutoFit/>
          </a:bodyPr>
          <a:lstStyle/>
          <a:p>
            <a:r>
              <a:rPr lang="en-US" sz="1200" dirty="0"/>
              <a:t>pick v</a:t>
            </a:r>
            <a:r>
              <a:rPr lang="en-US" sz="1200" baseline="-25000" dirty="0"/>
              <a:t>0…00</a:t>
            </a:r>
          </a:p>
        </p:txBody>
      </p:sp>
      <p:sp>
        <p:nvSpPr>
          <p:cNvPr id="65" name="Oval 64">
            <a:extLst>
              <a:ext uri="{FF2B5EF4-FFF2-40B4-BE49-F238E27FC236}">
                <a16:creationId xmlns:a16="http://schemas.microsoft.com/office/drawing/2014/main" id="{B4E14898-1BCA-4851-BA91-757BDA3D1C3A}"/>
              </a:ext>
            </a:extLst>
          </p:cNvPr>
          <p:cNvSpPr/>
          <p:nvPr/>
        </p:nvSpPr>
        <p:spPr>
          <a:xfrm>
            <a:off x="3241456" y="4071663"/>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56082735-513C-4F32-88BB-757A09533798}"/>
              </a:ext>
            </a:extLst>
          </p:cNvPr>
          <p:cNvSpPr/>
          <p:nvPr/>
        </p:nvSpPr>
        <p:spPr>
          <a:xfrm>
            <a:off x="939192" y="476929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9B7D9BA2-A3A3-4C25-A843-6C0F156D2AD1}"/>
              </a:ext>
            </a:extLst>
          </p:cNvPr>
          <p:cNvSpPr/>
          <p:nvPr/>
        </p:nvSpPr>
        <p:spPr>
          <a:xfrm>
            <a:off x="4187094" y="5189406"/>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Straight Arrow Connector 76">
            <a:extLst>
              <a:ext uri="{FF2B5EF4-FFF2-40B4-BE49-F238E27FC236}">
                <a16:creationId xmlns:a16="http://schemas.microsoft.com/office/drawing/2014/main" id="{527C29C0-627F-4A3C-9D69-BF8CA61BE221}"/>
              </a:ext>
            </a:extLst>
          </p:cNvPr>
          <p:cNvCxnSpPr>
            <a:cxnSpLocks/>
          </p:cNvCxnSpPr>
          <p:nvPr/>
        </p:nvCxnSpPr>
        <p:spPr>
          <a:xfrm flipH="1">
            <a:off x="1641087" y="3893224"/>
            <a:ext cx="720843" cy="22123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AE54617A-C2D5-4DBC-A6D7-0A1EDC23FD40}"/>
              </a:ext>
            </a:extLst>
          </p:cNvPr>
          <p:cNvCxnSpPr>
            <a:cxnSpLocks/>
          </p:cNvCxnSpPr>
          <p:nvPr/>
        </p:nvCxnSpPr>
        <p:spPr>
          <a:xfrm flipH="1">
            <a:off x="1050486" y="4194303"/>
            <a:ext cx="514396" cy="2115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A9BA79E6-FFF4-4391-931E-2048C68112BA}"/>
              </a:ext>
            </a:extLst>
          </p:cNvPr>
          <p:cNvCxnSpPr>
            <a:cxnSpLocks/>
          </p:cNvCxnSpPr>
          <p:nvPr/>
        </p:nvCxnSpPr>
        <p:spPr>
          <a:xfrm>
            <a:off x="1636160" y="4179554"/>
            <a:ext cx="557197" cy="20652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41C256DB-36F5-49B3-8455-84CF9B9B84F4}"/>
              </a:ext>
            </a:extLst>
          </p:cNvPr>
          <p:cNvCxnSpPr>
            <a:cxnSpLocks/>
          </p:cNvCxnSpPr>
          <p:nvPr/>
        </p:nvCxnSpPr>
        <p:spPr>
          <a:xfrm>
            <a:off x="1048360" y="4847777"/>
            <a:ext cx="187556" cy="37972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8D883C0A-F061-4E41-8166-AC5BBC61DC6E}"/>
              </a:ext>
            </a:extLst>
          </p:cNvPr>
          <p:cNvCxnSpPr>
            <a:cxnSpLocks/>
          </p:cNvCxnSpPr>
          <p:nvPr/>
        </p:nvCxnSpPr>
        <p:spPr>
          <a:xfrm flipH="1">
            <a:off x="806354" y="4871881"/>
            <a:ext cx="148299" cy="35562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5C12F5F5-6CD1-4E45-BCC0-44DCCE59AD46}"/>
              </a:ext>
            </a:extLst>
          </p:cNvPr>
          <p:cNvCxnSpPr>
            <a:cxnSpLocks/>
          </p:cNvCxnSpPr>
          <p:nvPr/>
        </p:nvCxnSpPr>
        <p:spPr>
          <a:xfrm flipH="1">
            <a:off x="2807163" y="4166107"/>
            <a:ext cx="419870" cy="21045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44A33891-5E45-4E0E-8AC3-F6E7D8565E4D}"/>
              </a:ext>
            </a:extLst>
          </p:cNvPr>
          <p:cNvCxnSpPr>
            <a:cxnSpLocks/>
          </p:cNvCxnSpPr>
          <p:nvPr/>
        </p:nvCxnSpPr>
        <p:spPr>
          <a:xfrm>
            <a:off x="3365530" y="4153335"/>
            <a:ext cx="490533" cy="19444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47DF92CB-54E3-405A-B6FE-66BEC918971C}"/>
              </a:ext>
            </a:extLst>
          </p:cNvPr>
          <p:cNvSpPr txBox="1"/>
          <p:nvPr/>
        </p:nvSpPr>
        <p:spPr>
          <a:xfrm>
            <a:off x="2502855" y="4041824"/>
            <a:ext cx="583814" cy="276999"/>
          </a:xfrm>
          <a:prstGeom prst="rect">
            <a:avLst/>
          </a:prstGeom>
          <a:noFill/>
        </p:spPr>
        <p:txBody>
          <a:bodyPr wrap="none" rtlCol="0">
            <a:spAutoFit/>
          </a:bodyPr>
          <a:lstStyle/>
          <a:p>
            <a:r>
              <a:rPr lang="en-US" sz="1200" dirty="0"/>
              <a:t>pick 0</a:t>
            </a:r>
            <a:endParaRPr lang="en-US" sz="1200" baseline="-25000" dirty="0"/>
          </a:p>
        </p:txBody>
      </p:sp>
      <p:sp>
        <p:nvSpPr>
          <p:cNvPr id="70" name="TextBox 69">
            <a:extLst>
              <a:ext uri="{FF2B5EF4-FFF2-40B4-BE49-F238E27FC236}">
                <a16:creationId xmlns:a16="http://schemas.microsoft.com/office/drawing/2014/main" id="{0172935B-4524-4309-B22F-1E4A14B0BF6B}"/>
              </a:ext>
            </a:extLst>
          </p:cNvPr>
          <p:cNvSpPr txBox="1"/>
          <p:nvPr/>
        </p:nvSpPr>
        <p:spPr>
          <a:xfrm>
            <a:off x="890223" y="4063463"/>
            <a:ext cx="583814" cy="276999"/>
          </a:xfrm>
          <a:prstGeom prst="rect">
            <a:avLst/>
          </a:prstGeom>
          <a:noFill/>
        </p:spPr>
        <p:txBody>
          <a:bodyPr wrap="none" rtlCol="0">
            <a:spAutoFit/>
          </a:bodyPr>
          <a:lstStyle/>
          <a:p>
            <a:r>
              <a:rPr lang="en-US" sz="1200" dirty="0"/>
              <a:t>pick 0</a:t>
            </a:r>
            <a:endParaRPr lang="en-US" sz="1200" baseline="-25000" dirty="0"/>
          </a:p>
        </p:txBody>
      </p:sp>
      <p:sp>
        <p:nvSpPr>
          <p:cNvPr id="72" name="TextBox 71">
            <a:extLst>
              <a:ext uri="{FF2B5EF4-FFF2-40B4-BE49-F238E27FC236}">
                <a16:creationId xmlns:a16="http://schemas.microsoft.com/office/drawing/2014/main" id="{D24C3F8B-FB2C-4BE4-BC73-DDC661CB86D1}"/>
              </a:ext>
            </a:extLst>
          </p:cNvPr>
          <p:cNvSpPr txBox="1"/>
          <p:nvPr/>
        </p:nvSpPr>
        <p:spPr>
          <a:xfrm>
            <a:off x="2701315" y="3709717"/>
            <a:ext cx="583814" cy="276999"/>
          </a:xfrm>
          <a:prstGeom prst="rect">
            <a:avLst/>
          </a:prstGeom>
          <a:noFill/>
        </p:spPr>
        <p:txBody>
          <a:bodyPr wrap="none" rtlCol="0">
            <a:spAutoFit/>
          </a:bodyPr>
          <a:lstStyle/>
          <a:p>
            <a:r>
              <a:rPr lang="en-US" sz="1200" dirty="0"/>
              <a:t>pick 1</a:t>
            </a:r>
            <a:endParaRPr lang="en-US" sz="1200" baseline="-25000" dirty="0"/>
          </a:p>
        </p:txBody>
      </p:sp>
      <p:sp>
        <p:nvSpPr>
          <p:cNvPr id="73" name="TextBox 72">
            <a:extLst>
              <a:ext uri="{FF2B5EF4-FFF2-40B4-BE49-F238E27FC236}">
                <a16:creationId xmlns:a16="http://schemas.microsoft.com/office/drawing/2014/main" id="{96CB7DF9-EF6C-4D7E-811A-0797F864A883}"/>
              </a:ext>
            </a:extLst>
          </p:cNvPr>
          <p:cNvSpPr txBox="1"/>
          <p:nvPr/>
        </p:nvSpPr>
        <p:spPr>
          <a:xfrm>
            <a:off x="1853243" y="4041054"/>
            <a:ext cx="583814" cy="276999"/>
          </a:xfrm>
          <a:prstGeom prst="rect">
            <a:avLst/>
          </a:prstGeom>
          <a:noFill/>
        </p:spPr>
        <p:txBody>
          <a:bodyPr wrap="none" rtlCol="0">
            <a:spAutoFit/>
          </a:bodyPr>
          <a:lstStyle/>
          <a:p>
            <a:r>
              <a:rPr lang="en-US" sz="1200" dirty="0"/>
              <a:t>pick 1</a:t>
            </a:r>
            <a:endParaRPr lang="en-US" sz="1200" baseline="-25000" dirty="0"/>
          </a:p>
        </p:txBody>
      </p:sp>
      <p:sp>
        <p:nvSpPr>
          <p:cNvPr id="75" name="TextBox 74">
            <a:extLst>
              <a:ext uri="{FF2B5EF4-FFF2-40B4-BE49-F238E27FC236}">
                <a16:creationId xmlns:a16="http://schemas.microsoft.com/office/drawing/2014/main" id="{EEAE7534-691D-4558-B772-488A5AA2130E}"/>
              </a:ext>
            </a:extLst>
          </p:cNvPr>
          <p:cNvSpPr txBox="1"/>
          <p:nvPr/>
        </p:nvSpPr>
        <p:spPr>
          <a:xfrm>
            <a:off x="3495007" y="3978887"/>
            <a:ext cx="583814" cy="276999"/>
          </a:xfrm>
          <a:prstGeom prst="rect">
            <a:avLst/>
          </a:prstGeom>
          <a:noFill/>
        </p:spPr>
        <p:txBody>
          <a:bodyPr wrap="none" rtlCol="0">
            <a:spAutoFit/>
          </a:bodyPr>
          <a:lstStyle/>
          <a:p>
            <a:r>
              <a:rPr lang="en-US" sz="1200" dirty="0"/>
              <a:t>pick 1</a:t>
            </a:r>
            <a:endParaRPr lang="en-US" sz="1200" baseline="-25000" dirty="0"/>
          </a:p>
        </p:txBody>
      </p:sp>
      <p:sp>
        <p:nvSpPr>
          <p:cNvPr id="76" name="Oval 75">
            <a:extLst>
              <a:ext uri="{FF2B5EF4-FFF2-40B4-BE49-F238E27FC236}">
                <a16:creationId xmlns:a16="http://schemas.microsoft.com/office/drawing/2014/main" id="{0D8A7A5F-94F3-4D55-BD2D-9ED6CCFDF9F1}"/>
              </a:ext>
            </a:extLst>
          </p:cNvPr>
          <p:cNvSpPr/>
          <p:nvPr/>
        </p:nvSpPr>
        <p:spPr>
          <a:xfrm>
            <a:off x="3919469" y="473119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1" name="Straight Arrow Connector 80">
            <a:extLst>
              <a:ext uri="{FF2B5EF4-FFF2-40B4-BE49-F238E27FC236}">
                <a16:creationId xmlns:a16="http://schemas.microsoft.com/office/drawing/2014/main" id="{E843E0EA-F9D5-4624-B5CB-F21D17F2C879}"/>
              </a:ext>
            </a:extLst>
          </p:cNvPr>
          <p:cNvCxnSpPr>
            <a:cxnSpLocks/>
          </p:cNvCxnSpPr>
          <p:nvPr/>
        </p:nvCxnSpPr>
        <p:spPr>
          <a:xfrm>
            <a:off x="4028637" y="4809677"/>
            <a:ext cx="187556" cy="37972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E81EBE3B-D5D6-4ECE-AC97-E2FADDD9C785}"/>
              </a:ext>
            </a:extLst>
          </p:cNvPr>
          <p:cNvCxnSpPr>
            <a:cxnSpLocks/>
          </p:cNvCxnSpPr>
          <p:nvPr/>
        </p:nvCxnSpPr>
        <p:spPr>
          <a:xfrm flipH="1">
            <a:off x="3786631" y="4833781"/>
            <a:ext cx="148299" cy="35562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CA4B52DC-0B44-4A4B-9E54-AFB48EFD6565}"/>
              </a:ext>
            </a:extLst>
          </p:cNvPr>
          <p:cNvSpPr txBox="1"/>
          <p:nvPr/>
        </p:nvSpPr>
        <p:spPr>
          <a:xfrm>
            <a:off x="3096814" y="4744175"/>
            <a:ext cx="829073" cy="276999"/>
          </a:xfrm>
          <a:prstGeom prst="rect">
            <a:avLst/>
          </a:prstGeom>
          <a:noFill/>
        </p:spPr>
        <p:txBody>
          <a:bodyPr wrap="none" rtlCol="0">
            <a:spAutoFit/>
          </a:bodyPr>
          <a:lstStyle/>
          <a:p>
            <a:r>
              <a:rPr lang="en-US" sz="1200" dirty="0"/>
              <a:t>pick v</a:t>
            </a:r>
            <a:r>
              <a:rPr lang="en-US" sz="1200" baseline="-25000" dirty="0"/>
              <a:t>1…10</a:t>
            </a:r>
          </a:p>
        </p:txBody>
      </p:sp>
      <p:sp>
        <p:nvSpPr>
          <p:cNvPr id="84" name="TextBox 83">
            <a:extLst>
              <a:ext uri="{FF2B5EF4-FFF2-40B4-BE49-F238E27FC236}">
                <a16:creationId xmlns:a16="http://schemas.microsoft.com/office/drawing/2014/main" id="{F8BE8221-5BAE-4FAE-B4D0-52FD5E7D552C}"/>
              </a:ext>
            </a:extLst>
          </p:cNvPr>
          <p:cNvSpPr txBox="1"/>
          <p:nvPr/>
        </p:nvSpPr>
        <p:spPr>
          <a:xfrm>
            <a:off x="4075735" y="4778000"/>
            <a:ext cx="829073" cy="276999"/>
          </a:xfrm>
          <a:prstGeom prst="rect">
            <a:avLst/>
          </a:prstGeom>
          <a:noFill/>
        </p:spPr>
        <p:txBody>
          <a:bodyPr wrap="none" rtlCol="0">
            <a:spAutoFit/>
          </a:bodyPr>
          <a:lstStyle/>
          <a:p>
            <a:r>
              <a:rPr lang="en-US" sz="1200" dirty="0"/>
              <a:t>pick v</a:t>
            </a:r>
            <a:r>
              <a:rPr lang="en-US" sz="1200" baseline="-25000" dirty="0"/>
              <a:t>1…11</a:t>
            </a:r>
          </a:p>
        </p:txBody>
      </p:sp>
      <p:sp>
        <p:nvSpPr>
          <p:cNvPr id="85" name="Oval 84">
            <a:extLst>
              <a:ext uri="{FF2B5EF4-FFF2-40B4-BE49-F238E27FC236}">
                <a16:creationId xmlns:a16="http://schemas.microsoft.com/office/drawing/2014/main" id="{4E31B5C6-47CD-4CB8-96FF-7AC10B37591C}"/>
              </a:ext>
            </a:extLst>
          </p:cNvPr>
          <p:cNvSpPr/>
          <p:nvPr/>
        </p:nvSpPr>
        <p:spPr>
          <a:xfrm>
            <a:off x="3729234" y="5177073"/>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Straight Arrow Connector 67">
            <a:extLst>
              <a:ext uri="{FF2B5EF4-FFF2-40B4-BE49-F238E27FC236}">
                <a16:creationId xmlns:a16="http://schemas.microsoft.com/office/drawing/2014/main" id="{5FE93C2C-26CB-41C8-A967-7FADDF973BA7}"/>
              </a:ext>
            </a:extLst>
          </p:cNvPr>
          <p:cNvCxnSpPr>
            <a:cxnSpLocks/>
          </p:cNvCxnSpPr>
          <p:nvPr/>
        </p:nvCxnSpPr>
        <p:spPr>
          <a:xfrm>
            <a:off x="2799119" y="4813561"/>
            <a:ext cx="209935" cy="39606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43706195-03AF-4560-952C-E0B006E8A456}"/>
              </a:ext>
            </a:extLst>
          </p:cNvPr>
          <p:cNvCxnSpPr>
            <a:cxnSpLocks/>
          </p:cNvCxnSpPr>
          <p:nvPr/>
        </p:nvCxnSpPr>
        <p:spPr>
          <a:xfrm flipH="1">
            <a:off x="2660472" y="4413614"/>
            <a:ext cx="24536" cy="378488"/>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80" name="Oval 79">
            <a:extLst>
              <a:ext uri="{FF2B5EF4-FFF2-40B4-BE49-F238E27FC236}">
                <a16:creationId xmlns:a16="http://schemas.microsoft.com/office/drawing/2014/main" id="{C76D4CB5-A25C-4F83-A1DE-EFC5BBC0D638}"/>
              </a:ext>
            </a:extLst>
          </p:cNvPr>
          <p:cNvSpPr/>
          <p:nvPr/>
        </p:nvSpPr>
        <p:spPr>
          <a:xfrm>
            <a:off x="2971553" y="5188670"/>
            <a:ext cx="114794" cy="1055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38B9A7B7-5E14-4343-9EC3-0CFF1B83D129}"/>
              </a:ext>
            </a:extLst>
          </p:cNvPr>
          <p:cNvSpPr txBox="1"/>
          <p:nvPr/>
        </p:nvSpPr>
        <p:spPr>
          <a:xfrm>
            <a:off x="2354061" y="4900074"/>
            <a:ext cx="601447" cy="276999"/>
          </a:xfrm>
          <a:prstGeom prst="rect">
            <a:avLst/>
          </a:prstGeom>
          <a:noFill/>
        </p:spPr>
        <p:txBody>
          <a:bodyPr wrap="none" rtlCol="0">
            <a:spAutoFit/>
          </a:bodyPr>
          <a:lstStyle/>
          <a:p>
            <a:r>
              <a:rPr lang="en-US" sz="1200" dirty="0">
                <a:solidFill>
                  <a:srgbClr val="FF0000"/>
                </a:solidFill>
              </a:rPr>
              <a:t>pick v</a:t>
            </a:r>
            <a:r>
              <a:rPr lang="en-US" sz="1200" baseline="-25000" dirty="0">
                <a:solidFill>
                  <a:srgbClr val="FF0000"/>
                </a:solidFill>
              </a:rPr>
              <a:t>i</a:t>
            </a:r>
          </a:p>
        </p:txBody>
      </p:sp>
    </p:spTree>
    <p:extLst>
      <p:ext uri="{BB962C8B-B14F-4D97-AF65-F5344CB8AC3E}">
        <p14:creationId xmlns:p14="http://schemas.microsoft.com/office/powerpoint/2010/main" val="10249386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22</a:t>
            </a:fld>
            <a:endParaRPr lang="en-US" altLang="en-US" sz="1400" dirty="0"/>
          </a:p>
        </p:txBody>
      </p:sp>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66775" y="1012511"/>
            <a:ext cx="7219950" cy="556696"/>
          </a:xfrm>
        </p:spPr>
        <p:txBody>
          <a:bodyPr/>
          <a:lstStyle/>
          <a:p>
            <a:pPr marL="0" indent="0">
              <a:buNone/>
            </a:pPr>
            <a:r>
              <a:rPr lang="en-US" sz="2800" dirty="0">
                <a:solidFill>
                  <a:srgbClr val="FF0000"/>
                </a:solidFill>
              </a:rPr>
              <a:t>How do we implement these magic steps? </a:t>
            </a:r>
          </a:p>
        </p:txBody>
      </p:sp>
      <p:sp>
        <p:nvSpPr>
          <p:cNvPr id="5" name="Content Placeholder 2">
            <a:extLst>
              <a:ext uri="{FF2B5EF4-FFF2-40B4-BE49-F238E27FC236}">
                <a16:creationId xmlns:a16="http://schemas.microsoft.com/office/drawing/2014/main" id="{742FDD1D-EAF2-4592-9A6D-D6534E2F244C}"/>
              </a:ext>
            </a:extLst>
          </p:cNvPr>
          <p:cNvSpPr txBox="1">
            <a:spLocks/>
          </p:cNvSpPr>
          <p:nvPr/>
        </p:nvSpPr>
        <p:spPr bwMode="auto">
          <a:xfrm>
            <a:off x="857250" y="1547299"/>
            <a:ext cx="7419975" cy="6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When we magically pick a vertex v</a:t>
            </a:r>
            <a:r>
              <a:rPr lang="en-US" sz="1800" kern="0" baseline="-25000" dirty="0"/>
              <a:t>i</a:t>
            </a:r>
            <a:r>
              <a:rPr lang="en-US" sz="1800" kern="0" dirty="0"/>
              <a:t> in a graph G with vertices v</a:t>
            </a:r>
            <a:r>
              <a:rPr lang="en-US" sz="1800" kern="0" baseline="-25000" dirty="0"/>
              <a:t>1</a:t>
            </a:r>
            <a:r>
              <a:rPr lang="en-US" sz="1800" kern="0" dirty="0"/>
              <a:t>, …, </a:t>
            </a:r>
            <a:r>
              <a:rPr lang="en-US" sz="1800" kern="0" dirty="0" err="1"/>
              <a:t>v</a:t>
            </a:r>
            <a:r>
              <a:rPr lang="en-US" sz="1800" kern="0" baseline="-25000" dirty="0" err="1"/>
              <a:t>n</a:t>
            </a:r>
            <a:r>
              <a:rPr lang="en-US" sz="1800" kern="0" dirty="0"/>
              <a:t>: we allow the algorithm to execute a step of the following format:</a:t>
            </a:r>
          </a:p>
          <a:p>
            <a:pPr marL="0" indent="0">
              <a:buFontTx/>
              <a:buNone/>
            </a:pPr>
            <a:r>
              <a:rPr lang="en-US" sz="1800" kern="0" dirty="0">
                <a:solidFill>
                  <a:srgbClr val="00B050"/>
                </a:solidFill>
              </a:rPr>
              <a:t>       </a:t>
            </a:r>
          </a:p>
        </p:txBody>
      </p:sp>
      <p:grpSp>
        <p:nvGrpSpPr>
          <p:cNvPr id="40" name="Group 39">
            <a:extLst>
              <a:ext uri="{FF2B5EF4-FFF2-40B4-BE49-F238E27FC236}">
                <a16:creationId xmlns:a16="http://schemas.microsoft.com/office/drawing/2014/main" id="{881CCCC2-5E31-4322-9C52-EF434A6E529E}"/>
              </a:ext>
            </a:extLst>
          </p:cNvPr>
          <p:cNvGrpSpPr/>
          <p:nvPr/>
        </p:nvGrpSpPr>
        <p:grpSpPr>
          <a:xfrm>
            <a:off x="6115051" y="2445803"/>
            <a:ext cx="2505074" cy="2310326"/>
            <a:chOff x="6115051" y="2445803"/>
            <a:chExt cx="2505074" cy="2310326"/>
          </a:xfrm>
        </p:grpSpPr>
        <p:sp>
          <p:nvSpPr>
            <p:cNvPr id="16" name="Content Placeholder 2">
              <a:extLst>
                <a:ext uri="{FF2B5EF4-FFF2-40B4-BE49-F238E27FC236}">
                  <a16:creationId xmlns:a16="http://schemas.microsoft.com/office/drawing/2014/main" id="{681644DE-0E6C-48A8-9C0A-EAF427CA7F56}"/>
                </a:ext>
              </a:extLst>
            </p:cNvPr>
            <p:cNvSpPr txBox="1">
              <a:spLocks/>
            </p:cNvSpPr>
            <p:nvPr/>
          </p:nvSpPr>
          <p:spPr bwMode="auto">
            <a:xfrm>
              <a:off x="6115051" y="2445803"/>
              <a:ext cx="2505074" cy="231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t>in the execution flow of a nondeterministic algorithm:</a:t>
              </a:r>
            </a:p>
            <a:p>
              <a:pPr marL="0" indent="0">
                <a:buFontTx/>
                <a:buNone/>
              </a:pPr>
              <a:r>
                <a:rPr lang="en-US" sz="1800" kern="0" dirty="0"/>
                <a:t>   </a:t>
              </a:r>
            </a:p>
          </p:txBody>
        </p:sp>
        <p:cxnSp>
          <p:nvCxnSpPr>
            <p:cNvPr id="17" name="Straight Arrow Connector 16">
              <a:extLst>
                <a:ext uri="{FF2B5EF4-FFF2-40B4-BE49-F238E27FC236}">
                  <a16:creationId xmlns:a16="http://schemas.microsoft.com/office/drawing/2014/main" id="{C9B9B6D3-6D18-4AAF-83DD-873F2AEEA479}"/>
                </a:ext>
              </a:extLst>
            </p:cNvPr>
            <p:cNvCxnSpPr>
              <a:cxnSpLocks/>
            </p:cNvCxnSpPr>
            <p:nvPr/>
          </p:nvCxnSpPr>
          <p:spPr>
            <a:xfrm flipH="1">
              <a:off x="6272221" y="3441679"/>
              <a:ext cx="1086088" cy="8882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A9B097D-64E2-410C-B307-BBED344A4F9B}"/>
                </a:ext>
              </a:extLst>
            </p:cNvPr>
            <p:cNvSpPr txBox="1"/>
            <p:nvPr/>
          </p:nvSpPr>
          <p:spPr>
            <a:xfrm>
              <a:off x="7926485" y="3720859"/>
              <a:ext cx="635110" cy="276999"/>
            </a:xfrm>
            <a:prstGeom prst="rect">
              <a:avLst/>
            </a:prstGeom>
            <a:noFill/>
          </p:spPr>
          <p:txBody>
            <a:bodyPr wrap="none" rtlCol="0">
              <a:spAutoFit/>
            </a:bodyPr>
            <a:lstStyle/>
            <a:p>
              <a:r>
                <a:rPr lang="en-US" sz="1200" dirty="0"/>
                <a:t>pick </a:t>
              </a:r>
              <a:r>
                <a:rPr lang="en-US" sz="1200" dirty="0" err="1"/>
                <a:t>v</a:t>
              </a:r>
              <a:r>
                <a:rPr lang="en-US" sz="1200" baseline="-25000" dirty="0" err="1"/>
                <a:t>n</a:t>
              </a:r>
              <a:endParaRPr lang="en-US" sz="1200" baseline="-25000" dirty="0"/>
            </a:p>
          </p:txBody>
        </p:sp>
        <p:sp>
          <p:nvSpPr>
            <p:cNvPr id="21" name="Oval 20">
              <a:extLst>
                <a:ext uri="{FF2B5EF4-FFF2-40B4-BE49-F238E27FC236}">
                  <a16:creationId xmlns:a16="http://schemas.microsoft.com/office/drawing/2014/main" id="{B23C35A3-40AF-48EB-97B9-B2486F49EB7F}"/>
                </a:ext>
              </a:extLst>
            </p:cNvPr>
            <p:cNvSpPr/>
            <p:nvPr/>
          </p:nvSpPr>
          <p:spPr>
            <a:xfrm>
              <a:off x="7300912" y="338888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461F2FA5-648A-48B9-91B2-FBBE8177C3EC}"/>
                </a:ext>
              </a:extLst>
            </p:cNvPr>
            <p:cNvCxnSpPr>
              <a:cxnSpLocks/>
            </p:cNvCxnSpPr>
            <p:nvPr/>
          </p:nvCxnSpPr>
          <p:spPr>
            <a:xfrm flipH="1">
              <a:off x="7062787" y="3494473"/>
              <a:ext cx="291006" cy="83542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828547E-4347-4475-BD54-73A012B7A6BA}"/>
                </a:ext>
              </a:extLst>
            </p:cNvPr>
            <p:cNvCxnSpPr>
              <a:cxnSpLocks/>
            </p:cNvCxnSpPr>
            <p:nvPr/>
          </p:nvCxnSpPr>
          <p:spPr>
            <a:xfrm>
              <a:off x="7367589" y="3494473"/>
              <a:ext cx="7409" cy="88822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91C534D-8697-4F41-A671-8E45A2C9E0BD}"/>
                </a:ext>
              </a:extLst>
            </p:cNvPr>
            <p:cNvCxnSpPr>
              <a:cxnSpLocks/>
            </p:cNvCxnSpPr>
            <p:nvPr/>
          </p:nvCxnSpPr>
          <p:spPr>
            <a:xfrm>
              <a:off x="7415706" y="3506013"/>
              <a:ext cx="966294" cy="82786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A244366-03C5-4F00-8D2A-D70B3BA905EB}"/>
                </a:ext>
              </a:extLst>
            </p:cNvPr>
            <p:cNvSpPr txBox="1"/>
            <p:nvPr/>
          </p:nvSpPr>
          <p:spPr>
            <a:xfrm>
              <a:off x="6581719" y="3948269"/>
              <a:ext cx="633507" cy="276999"/>
            </a:xfrm>
            <a:prstGeom prst="rect">
              <a:avLst/>
            </a:prstGeom>
            <a:noFill/>
          </p:spPr>
          <p:txBody>
            <a:bodyPr wrap="none" rtlCol="0">
              <a:spAutoFit/>
            </a:bodyPr>
            <a:lstStyle/>
            <a:p>
              <a:r>
                <a:rPr lang="en-US" sz="1200" dirty="0"/>
                <a:t>pick v</a:t>
              </a:r>
              <a:r>
                <a:rPr lang="en-US" sz="1200" baseline="-25000" dirty="0"/>
                <a:t>2</a:t>
              </a:r>
            </a:p>
          </p:txBody>
        </p:sp>
        <p:sp>
          <p:nvSpPr>
            <p:cNvPr id="31" name="TextBox 30">
              <a:extLst>
                <a:ext uri="{FF2B5EF4-FFF2-40B4-BE49-F238E27FC236}">
                  <a16:creationId xmlns:a16="http://schemas.microsoft.com/office/drawing/2014/main" id="{B88CF7DC-B4C6-4A47-B77D-CC765909BAE5}"/>
                </a:ext>
              </a:extLst>
            </p:cNvPr>
            <p:cNvSpPr txBox="1"/>
            <p:nvPr/>
          </p:nvSpPr>
          <p:spPr>
            <a:xfrm>
              <a:off x="6189207" y="3720859"/>
              <a:ext cx="633507" cy="276999"/>
            </a:xfrm>
            <a:prstGeom prst="rect">
              <a:avLst/>
            </a:prstGeom>
            <a:noFill/>
          </p:spPr>
          <p:txBody>
            <a:bodyPr wrap="none" rtlCol="0">
              <a:spAutoFit/>
            </a:bodyPr>
            <a:lstStyle/>
            <a:p>
              <a:r>
                <a:rPr lang="en-US" sz="1200" dirty="0"/>
                <a:t>pick v</a:t>
              </a:r>
              <a:r>
                <a:rPr lang="en-US" sz="1200" baseline="-25000" dirty="0"/>
                <a:t>1</a:t>
              </a:r>
            </a:p>
          </p:txBody>
        </p:sp>
        <p:sp>
          <p:nvSpPr>
            <p:cNvPr id="32" name="TextBox 31">
              <a:extLst>
                <a:ext uri="{FF2B5EF4-FFF2-40B4-BE49-F238E27FC236}">
                  <a16:creationId xmlns:a16="http://schemas.microsoft.com/office/drawing/2014/main" id="{C20D6EB1-5B0D-4B23-BE36-5D437D3FCBCF}"/>
                </a:ext>
              </a:extLst>
            </p:cNvPr>
            <p:cNvSpPr txBox="1"/>
            <p:nvPr/>
          </p:nvSpPr>
          <p:spPr>
            <a:xfrm>
              <a:off x="7342570" y="3859358"/>
              <a:ext cx="527709" cy="276999"/>
            </a:xfrm>
            <a:prstGeom prst="rect">
              <a:avLst/>
            </a:prstGeom>
            <a:noFill/>
          </p:spPr>
          <p:txBody>
            <a:bodyPr wrap="none" rtlCol="0">
              <a:spAutoFit/>
            </a:bodyPr>
            <a:lstStyle/>
            <a:p>
              <a:r>
                <a:rPr lang="en-US" sz="1200" dirty="0"/>
                <a:t>……..</a:t>
              </a:r>
              <a:endParaRPr lang="en-US" sz="1200" baseline="-25000" dirty="0"/>
            </a:p>
          </p:txBody>
        </p:sp>
        <p:sp>
          <p:nvSpPr>
            <p:cNvPr id="34" name="Oval 33">
              <a:extLst>
                <a:ext uri="{FF2B5EF4-FFF2-40B4-BE49-F238E27FC236}">
                  <a16:creationId xmlns:a16="http://schemas.microsoft.com/office/drawing/2014/main" id="{240636B4-CD52-4F28-9F7F-35DDD0DF27BE}"/>
                </a:ext>
              </a:extLst>
            </p:cNvPr>
            <p:cNvSpPr/>
            <p:nvPr/>
          </p:nvSpPr>
          <p:spPr>
            <a:xfrm>
              <a:off x="6205545" y="4296604"/>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61CB17E-05B8-467A-B427-AD61CCC79B0F}"/>
                </a:ext>
              </a:extLst>
            </p:cNvPr>
            <p:cNvSpPr/>
            <p:nvPr/>
          </p:nvSpPr>
          <p:spPr>
            <a:xfrm>
              <a:off x="6978950" y="431637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64DB1F7F-12B5-4497-8CC6-F1C3F266DFA3}"/>
                </a:ext>
              </a:extLst>
            </p:cNvPr>
            <p:cNvSpPr/>
            <p:nvPr/>
          </p:nvSpPr>
          <p:spPr>
            <a:xfrm>
              <a:off x="8357003" y="4312851"/>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FB8374B-7811-44D6-9A3B-57A89B4BFD74}"/>
                </a:ext>
              </a:extLst>
            </p:cNvPr>
            <p:cNvSpPr/>
            <p:nvPr/>
          </p:nvSpPr>
          <p:spPr>
            <a:xfrm>
              <a:off x="7321445" y="4372182"/>
              <a:ext cx="114794" cy="1055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AB5DC9AF-2C1C-4181-A17C-B32C3DA42262}"/>
                </a:ext>
              </a:extLst>
            </p:cNvPr>
            <p:cNvSpPr txBox="1"/>
            <p:nvPr/>
          </p:nvSpPr>
          <p:spPr>
            <a:xfrm>
              <a:off x="7436239" y="4263693"/>
              <a:ext cx="601447" cy="276999"/>
            </a:xfrm>
            <a:prstGeom prst="rect">
              <a:avLst/>
            </a:prstGeom>
            <a:noFill/>
          </p:spPr>
          <p:txBody>
            <a:bodyPr wrap="none" rtlCol="0">
              <a:spAutoFit/>
            </a:bodyPr>
            <a:lstStyle/>
            <a:p>
              <a:r>
                <a:rPr lang="en-US" sz="1200" dirty="0">
                  <a:solidFill>
                    <a:srgbClr val="FF0000"/>
                  </a:solidFill>
                </a:rPr>
                <a:t>pick v</a:t>
              </a:r>
              <a:r>
                <a:rPr lang="en-US" sz="1200" baseline="-25000" dirty="0">
                  <a:solidFill>
                    <a:srgbClr val="FF0000"/>
                  </a:solidFill>
                </a:rPr>
                <a:t>i</a:t>
              </a:r>
            </a:p>
          </p:txBody>
        </p:sp>
      </p:grpSp>
      <p:sp>
        <p:nvSpPr>
          <p:cNvPr id="42" name="Content Placeholder 2">
            <a:extLst>
              <a:ext uri="{FF2B5EF4-FFF2-40B4-BE49-F238E27FC236}">
                <a16:creationId xmlns:a16="http://schemas.microsoft.com/office/drawing/2014/main" id="{E6E94058-3374-491F-94D5-F8876C2C25E2}"/>
              </a:ext>
            </a:extLst>
          </p:cNvPr>
          <p:cNvSpPr txBox="1">
            <a:spLocks/>
          </p:cNvSpPr>
          <p:nvPr/>
        </p:nvSpPr>
        <p:spPr bwMode="auto">
          <a:xfrm>
            <a:off x="857250" y="2432733"/>
            <a:ext cx="2171700" cy="95615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How do we allow unbounded number of options?  </a:t>
            </a:r>
          </a:p>
        </p:txBody>
      </p:sp>
      <p:sp>
        <p:nvSpPr>
          <p:cNvPr id="41" name="Speech Bubble: Rectangle with Corners Rounded 40">
            <a:extLst>
              <a:ext uri="{FF2B5EF4-FFF2-40B4-BE49-F238E27FC236}">
                <a16:creationId xmlns:a16="http://schemas.microsoft.com/office/drawing/2014/main" id="{B6B27DBB-4784-4BE3-8B27-8B3568507122}"/>
              </a:ext>
            </a:extLst>
          </p:cNvPr>
          <p:cNvSpPr/>
          <p:nvPr/>
        </p:nvSpPr>
        <p:spPr>
          <a:xfrm>
            <a:off x="4071947" y="6068047"/>
            <a:ext cx="2200274" cy="610838"/>
          </a:xfrm>
          <a:prstGeom prst="wedgeRoundRectCallout">
            <a:avLst>
              <a:gd name="adj1" fmla="val 99257"/>
              <a:gd name="adj2" fmla="val -5228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Can have only bounded number of options </a:t>
            </a:r>
          </a:p>
        </p:txBody>
      </p:sp>
      <p:sp>
        <p:nvSpPr>
          <p:cNvPr id="45" name="Content Placeholder 2">
            <a:extLst>
              <a:ext uri="{FF2B5EF4-FFF2-40B4-BE49-F238E27FC236}">
                <a16:creationId xmlns:a16="http://schemas.microsoft.com/office/drawing/2014/main" id="{0A38FB1D-D2FE-415D-BDC4-6374B10028D9}"/>
              </a:ext>
            </a:extLst>
          </p:cNvPr>
          <p:cNvSpPr txBox="1">
            <a:spLocks/>
          </p:cNvSpPr>
          <p:nvPr/>
        </p:nvSpPr>
        <p:spPr bwMode="auto">
          <a:xfrm>
            <a:off x="6299163" y="5318914"/>
            <a:ext cx="2200274" cy="67699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1</a:t>
            </a:r>
            <a:r>
              <a:rPr lang="en-US" sz="1600" dirty="0">
                <a:solidFill>
                  <a:srgbClr val="FF0000"/>
                </a:solidFill>
              </a:rPr>
              <a:t>, a</a:t>
            </a:r>
            <a:r>
              <a:rPr lang="en-US" sz="1600" baseline="-25000" dirty="0">
                <a:solidFill>
                  <a:srgbClr val="FF0000"/>
                </a:solidFill>
              </a:rPr>
              <a:t>1</a:t>
            </a:r>
            <a:r>
              <a:rPr lang="en-US" sz="1600" dirty="0">
                <a:solidFill>
                  <a:srgbClr val="FF0000"/>
                </a:solidFill>
              </a:rPr>
              <a:t>, V</a:t>
            </a:r>
            <a:r>
              <a:rPr lang="en-US" sz="1600" baseline="-25000" dirty="0">
                <a:solidFill>
                  <a:srgbClr val="FF0000"/>
                </a:solidFill>
              </a:rPr>
              <a:t>1</a:t>
            </a:r>
            <a:r>
              <a:rPr lang="en-US" sz="1600" dirty="0">
                <a:solidFill>
                  <a:srgbClr val="FF0000"/>
                </a:solidFill>
              </a:rPr>
              <a:t>)</a:t>
            </a:r>
          </a:p>
          <a:p>
            <a:pPr marL="0" indent="0">
              <a:buNone/>
            </a:pPr>
            <a:r>
              <a:rPr lang="el-GR" sz="1600" dirty="0">
                <a:solidFill>
                  <a:srgbClr val="FF0000"/>
                </a:solidFill>
              </a:rPr>
              <a:t>δ</a:t>
            </a:r>
            <a:r>
              <a:rPr lang="en-US" sz="1600" dirty="0">
                <a:solidFill>
                  <a:srgbClr val="FF0000"/>
                </a:solidFill>
              </a:rPr>
              <a:t>(q</a:t>
            </a:r>
            <a:r>
              <a:rPr lang="en-US" sz="1600" baseline="-25000" dirty="0">
                <a:solidFill>
                  <a:srgbClr val="FF0000"/>
                </a:solidFill>
              </a:rPr>
              <a:t>0</a:t>
            </a:r>
            <a:r>
              <a:rPr lang="en-US" sz="1600" dirty="0">
                <a:solidFill>
                  <a:srgbClr val="FF0000"/>
                </a:solidFill>
              </a:rPr>
              <a:t>, a</a:t>
            </a:r>
            <a:r>
              <a:rPr lang="en-US" sz="1600" baseline="-25000" dirty="0">
                <a:solidFill>
                  <a:srgbClr val="FF0000"/>
                </a:solidFill>
              </a:rPr>
              <a:t>0</a:t>
            </a:r>
            <a:r>
              <a:rPr lang="en-US" sz="1600" dirty="0">
                <a:solidFill>
                  <a:srgbClr val="FF0000"/>
                </a:solidFill>
              </a:rPr>
              <a:t>) = (q</a:t>
            </a:r>
            <a:r>
              <a:rPr lang="en-US" sz="1600" baseline="-25000" dirty="0">
                <a:solidFill>
                  <a:srgbClr val="FF0000"/>
                </a:solidFill>
              </a:rPr>
              <a:t>2</a:t>
            </a:r>
            <a:r>
              <a:rPr lang="en-US" sz="1600" dirty="0">
                <a:solidFill>
                  <a:srgbClr val="FF0000"/>
                </a:solidFill>
              </a:rPr>
              <a:t>, a</a:t>
            </a:r>
            <a:r>
              <a:rPr lang="en-US" sz="1600" baseline="-25000" dirty="0">
                <a:solidFill>
                  <a:srgbClr val="FF0000"/>
                </a:solidFill>
              </a:rPr>
              <a:t>2</a:t>
            </a:r>
            <a:r>
              <a:rPr lang="en-US" sz="1600" dirty="0">
                <a:solidFill>
                  <a:srgbClr val="FF0000"/>
                </a:solidFill>
              </a:rPr>
              <a:t>, V</a:t>
            </a:r>
            <a:r>
              <a:rPr lang="en-US" sz="1600" baseline="-25000" dirty="0">
                <a:solidFill>
                  <a:srgbClr val="FF0000"/>
                </a:solidFill>
              </a:rPr>
              <a:t>2</a:t>
            </a:r>
            <a:r>
              <a:rPr lang="en-US" sz="1600" dirty="0">
                <a:solidFill>
                  <a:srgbClr val="FF0000"/>
                </a:solidFill>
              </a:rPr>
              <a:t>)</a:t>
            </a:r>
            <a:endParaRPr lang="en-US" sz="1600" kern="0" dirty="0">
              <a:solidFill>
                <a:srgbClr val="00B050"/>
              </a:solidFill>
            </a:endParaRPr>
          </a:p>
          <a:p>
            <a:pPr marL="0" indent="0">
              <a:buFontTx/>
              <a:buNone/>
            </a:pPr>
            <a:endParaRPr lang="en-US" sz="1600" kern="0" dirty="0">
              <a:solidFill>
                <a:srgbClr val="00B050"/>
              </a:solidFill>
            </a:endParaRPr>
          </a:p>
        </p:txBody>
      </p:sp>
      <p:sp>
        <p:nvSpPr>
          <p:cNvPr id="46" name="Speech Bubble: Rectangle with Corners Rounded 45">
            <a:extLst>
              <a:ext uri="{FF2B5EF4-FFF2-40B4-BE49-F238E27FC236}">
                <a16:creationId xmlns:a16="http://schemas.microsoft.com/office/drawing/2014/main" id="{C4F6AE7A-46F0-4061-AED2-2A57EDA743B9}"/>
              </a:ext>
            </a:extLst>
          </p:cNvPr>
          <p:cNvSpPr/>
          <p:nvPr/>
        </p:nvSpPr>
        <p:spPr>
          <a:xfrm>
            <a:off x="5908374" y="4800835"/>
            <a:ext cx="1445419" cy="387835"/>
          </a:xfrm>
          <a:prstGeom prst="wedgeRoundRectCallout">
            <a:avLst>
              <a:gd name="adj1" fmla="val 46044"/>
              <a:gd name="adj2" fmla="val -11444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Always go the correct path</a:t>
            </a:r>
          </a:p>
        </p:txBody>
      </p:sp>
      <p:sp>
        <p:nvSpPr>
          <p:cNvPr id="2" name="Rectangle: Rounded Corners 1">
            <a:extLst>
              <a:ext uri="{FF2B5EF4-FFF2-40B4-BE49-F238E27FC236}">
                <a16:creationId xmlns:a16="http://schemas.microsoft.com/office/drawing/2014/main" id="{ACF213C2-E239-4F49-928E-D059027F8D0C}"/>
              </a:ext>
            </a:extLst>
          </p:cNvPr>
          <p:cNvSpPr/>
          <p:nvPr/>
        </p:nvSpPr>
        <p:spPr>
          <a:xfrm>
            <a:off x="7379256" y="5265031"/>
            <a:ext cx="1092541" cy="7904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Content Placeholder 2">
            <a:extLst>
              <a:ext uri="{FF2B5EF4-FFF2-40B4-BE49-F238E27FC236}">
                <a16:creationId xmlns:a16="http://schemas.microsoft.com/office/drawing/2014/main" id="{E2505F41-150F-44DC-B2DF-F1F990FBC70F}"/>
              </a:ext>
            </a:extLst>
          </p:cNvPr>
          <p:cNvSpPr txBox="1">
            <a:spLocks/>
          </p:cNvSpPr>
          <p:nvPr/>
        </p:nvSpPr>
        <p:spPr bwMode="auto">
          <a:xfrm>
            <a:off x="3128961" y="2445803"/>
            <a:ext cx="2405064" cy="956151"/>
          </a:xfrm>
          <a:prstGeom prst="rect">
            <a:avLst/>
          </a:prstGeom>
          <a:solidFill>
            <a:srgbClr val="FFFF00"/>
          </a:solidFill>
          <a:ln w="9525">
            <a:solidFill>
              <a:schemeClr val="tx1"/>
            </a:solidFill>
            <a:miter lim="800000"/>
            <a:headEnd/>
            <a:tailEnd/>
          </a:ln>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Using binary options to simulate other kinds of options</a:t>
            </a:r>
          </a:p>
        </p:txBody>
      </p:sp>
      <p:sp>
        <p:nvSpPr>
          <p:cNvPr id="51" name="Oval 50">
            <a:extLst>
              <a:ext uri="{FF2B5EF4-FFF2-40B4-BE49-F238E27FC236}">
                <a16:creationId xmlns:a16="http://schemas.microsoft.com/office/drawing/2014/main" id="{F0C5CED9-7F46-4302-8287-14316A4BA2DC}"/>
              </a:ext>
            </a:extLst>
          </p:cNvPr>
          <p:cNvSpPr/>
          <p:nvPr/>
        </p:nvSpPr>
        <p:spPr>
          <a:xfrm>
            <a:off x="2363877" y="3812733"/>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0ADE3EE8-7CC8-4EF8-B778-19B48E7CDB44}"/>
              </a:ext>
            </a:extLst>
          </p:cNvPr>
          <p:cNvSpPr txBox="1"/>
          <p:nvPr/>
        </p:nvSpPr>
        <p:spPr>
          <a:xfrm>
            <a:off x="1134026" y="4864891"/>
            <a:ext cx="829073" cy="276999"/>
          </a:xfrm>
          <a:prstGeom prst="rect">
            <a:avLst/>
          </a:prstGeom>
          <a:noFill/>
        </p:spPr>
        <p:txBody>
          <a:bodyPr wrap="none" rtlCol="0">
            <a:spAutoFit/>
          </a:bodyPr>
          <a:lstStyle/>
          <a:p>
            <a:r>
              <a:rPr lang="en-US" sz="1200" dirty="0"/>
              <a:t>pick v</a:t>
            </a:r>
            <a:r>
              <a:rPr lang="en-US" sz="1200" baseline="-25000" dirty="0"/>
              <a:t>0…01</a:t>
            </a:r>
          </a:p>
        </p:txBody>
      </p:sp>
      <p:sp>
        <p:nvSpPr>
          <p:cNvPr id="56" name="TextBox 55">
            <a:extLst>
              <a:ext uri="{FF2B5EF4-FFF2-40B4-BE49-F238E27FC236}">
                <a16:creationId xmlns:a16="http://schemas.microsoft.com/office/drawing/2014/main" id="{E97C3ADD-4E7E-4300-B8CB-0F5AEC1C067C}"/>
              </a:ext>
            </a:extLst>
          </p:cNvPr>
          <p:cNvSpPr txBox="1"/>
          <p:nvPr/>
        </p:nvSpPr>
        <p:spPr>
          <a:xfrm>
            <a:off x="1617905" y="3756815"/>
            <a:ext cx="583814" cy="276999"/>
          </a:xfrm>
          <a:prstGeom prst="rect">
            <a:avLst/>
          </a:prstGeom>
          <a:noFill/>
        </p:spPr>
        <p:txBody>
          <a:bodyPr wrap="none" rtlCol="0">
            <a:spAutoFit/>
          </a:bodyPr>
          <a:lstStyle/>
          <a:p>
            <a:r>
              <a:rPr lang="en-US" sz="1200" dirty="0"/>
              <a:t>pick 0</a:t>
            </a:r>
            <a:endParaRPr lang="en-US" sz="1200" baseline="-25000" dirty="0"/>
          </a:p>
        </p:txBody>
      </p:sp>
      <p:sp>
        <p:nvSpPr>
          <p:cNvPr id="57" name="TextBox 56">
            <a:extLst>
              <a:ext uri="{FF2B5EF4-FFF2-40B4-BE49-F238E27FC236}">
                <a16:creationId xmlns:a16="http://schemas.microsoft.com/office/drawing/2014/main" id="{87A6F5A9-FFCA-4F2C-890F-B832DCF1A949}"/>
              </a:ext>
            </a:extLst>
          </p:cNvPr>
          <p:cNvSpPr txBox="1"/>
          <p:nvPr/>
        </p:nvSpPr>
        <p:spPr>
          <a:xfrm>
            <a:off x="1198701" y="4333866"/>
            <a:ext cx="2571538" cy="400110"/>
          </a:xfrm>
          <a:prstGeom prst="rect">
            <a:avLst/>
          </a:prstGeom>
          <a:noFill/>
        </p:spPr>
        <p:txBody>
          <a:bodyPr wrap="none" rtlCol="0">
            <a:spAutoFit/>
          </a:bodyPr>
          <a:lstStyle/>
          <a:p>
            <a:r>
              <a:rPr lang="en-US" sz="2000" dirty="0"/>
              <a:t>…………………………….</a:t>
            </a:r>
          </a:p>
        </p:txBody>
      </p:sp>
      <p:sp>
        <p:nvSpPr>
          <p:cNvPr id="58" name="Oval 57">
            <a:extLst>
              <a:ext uri="{FF2B5EF4-FFF2-40B4-BE49-F238E27FC236}">
                <a16:creationId xmlns:a16="http://schemas.microsoft.com/office/drawing/2014/main" id="{A7B7EACB-FE78-4B6B-B61E-6C27EA77942B}"/>
              </a:ext>
            </a:extLst>
          </p:cNvPr>
          <p:cNvSpPr/>
          <p:nvPr/>
        </p:nvSpPr>
        <p:spPr>
          <a:xfrm>
            <a:off x="1546583" y="4103722"/>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E1E8DF4B-B726-4052-8347-CBEE41232224}"/>
              </a:ext>
            </a:extLst>
          </p:cNvPr>
          <p:cNvSpPr/>
          <p:nvPr/>
        </p:nvSpPr>
        <p:spPr>
          <a:xfrm>
            <a:off x="748957" y="5235642"/>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B800047-B2C0-423F-8299-618635DCC168}"/>
              </a:ext>
            </a:extLst>
          </p:cNvPr>
          <p:cNvSpPr/>
          <p:nvPr/>
        </p:nvSpPr>
        <p:spPr>
          <a:xfrm>
            <a:off x="1202487" y="5215417"/>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3" name="Straight Arrow Connector 62">
            <a:extLst>
              <a:ext uri="{FF2B5EF4-FFF2-40B4-BE49-F238E27FC236}">
                <a16:creationId xmlns:a16="http://schemas.microsoft.com/office/drawing/2014/main" id="{1950A690-D941-472F-9490-E77FA29DE72D}"/>
              </a:ext>
            </a:extLst>
          </p:cNvPr>
          <p:cNvCxnSpPr>
            <a:cxnSpLocks/>
          </p:cNvCxnSpPr>
          <p:nvPr/>
        </p:nvCxnSpPr>
        <p:spPr>
          <a:xfrm>
            <a:off x="2457411" y="3893224"/>
            <a:ext cx="807671" cy="1713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F16F901D-FBDE-4D8A-AC89-E89959DF5DF6}"/>
              </a:ext>
            </a:extLst>
          </p:cNvPr>
          <p:cNvSpPr txBox="1"/>
          <p:nvPr/>
        </p:nvSpPr>
        <p:spPr>
          <a:xfrm>
            <a:off x="96650" y="4819667"/>
            <a:ext cx="829073" cy="276999"/>
          </a:xfrm>
          <a:prstGeom prst="rect">
            <a:avLst/>
          </a:prstGeom>
          <a:noFill/>
        </p:spPr>
        <p:txBody>
          <a:bodyPr wrap="none" rtlCol="0">
            <a:spAutoFit/>
          </a:bodyPr>
          <a:lstStyle/>
          <a:p>
            <a:r>
              <a:rPr lang="en-US" sz="1200" dirty="0"/>
              <a:t>pick v</a:t>
            </a:r>
            <a:r>
              <a:rPr lang="en-US" sz="1200" baseline="-25000" dirty="0"/>
              <a:t>0…00</a:t>
            </a:r>
          </a:p>
        </p:txBody>
      </p:sp>
      <p:sp>
        <p:nvSpPr>
          <p:cNvPr id="65" name="Oval 64">
            <a:extLst>
              <a:ext uri="{FF2B5EF4-FFF2-40B4-BE49-F238E27FC236}">
                <a16:creationId xmlns:a16="http://schemas.microsoft.com/office/drawing/2014/main" id="{B4E14898-1BCA-4851-BA91-757BDA3D1C3A}"/>
              </a:ext>
            </a:extLst>
          </p:cNvPr>
          <p:cNvSpPr/>
          <p:nvPr/>
        </p:nvSpPr>
        <p:spPr>
          <a:xfrm>
            <a:off x="3241456" y="4071663"/>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56082735-513C-4F32-88BB-757A09533798}"/>
              </a:ext>
            </a:extLst>
          </p:cNvPr>
          <p:cNvSpPr/>
          <p:nvPr/>
        </p:nvSpPr>
        <p:spPr>
          <a:xfrm>
            <a:off x="939192" y="476929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9B7D9BA2-A3A3-4C25-A843-6C0F156D2AD1}"/>
              </a:ext>
            </a:extLst>
          </p:cNvPr>
          <p:cNvSpPr/>
          <p:nvPr/>
        </p:nvSpPr>
        <p:spPr>
          <a:xfrm>
            <a:off x="4187094" y="5189406"/>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Straight Arrow Connector 76">
            <a:extLst>
              <a:ext uri="{FF2B5EF4-FFF2-40B4-BE49-F238E27FC236}">
                <a16:creationId xmlns:a16="http://schemas.microsoft.com/office/drawing/2014/main" id="{527C29C0-627F-4A3C-9D69-BF8CA61BE221}"/>
              </a:ext>
            </a:extLst>
          </p:cNvPr>
          <p:cNvCxnSpPr>
            <a:cxnSpLocks/>
          </p:cNvCxnSpPr>
          <p:nvPr/>
        </p:nvCxnSpPr>
        <p:spPr>
          <a:xfrm flipH="1">
            <a:off x="1641087" y="3893224"/>
            <a:ext cx="720843" cy="22123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AE54617A-C2D5-4DBC-A6D7-0A1EDC23FD40}"/>
              </a:ext>
            </a:extLst>
          </p:cNvPr>
          <p:cNvCxnSpPr>
            <a:cxnSpLocks/>
          </p:cNvCxnSpPr>
          <p:nvPr/>
        </p:nvCxnSpPr>
        <p:spPr>
          <a:xfrm flipH="1">
            <a:off x="1050486" y="4194303"/>
            <a:ext cx="514396" cy="2115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A9BA79E6-FFF4-4391-931E-2048C68112BA}"/>
              </a:ext>
            </a:extLst>
          </p:cNvPr>
          <p:cNvCxnSpPr>
            <a:cxnSpLocks/>
          </p:cNvCxnSpPr>
          <p:nvPr/>
        </p:nvCxnSpPr>
        <p:spPr>
          <a:xfrm>
            <a:off x="1636160" y="4179554"/>
            <a:ext cx="557197" cy="20652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41C256DB-36F5-49B3-8455-84CF9B9B84F4}"/>
              </a:ext>
            </a:extLst>
          </p:cNvPr>
          <p:cNvCxnSpPr>
            <a:cxnSpLocks/>
          </p:cNvCxnSpPr>
          <p:nvPr/>
        </p:nvCxnSpPr>
        <p:spPr>
          <a:xfrm>
            <a:off x="1048360" y="4847777"/>
            <a:ext cx="187556" cy="37972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8D883C0A-F061-4E41-8166-AC5BBC61DC6E}"/>
              </a:ext>
            </a:extLst>
          </p:cNvPr>
          <p:cNvCxnSpPr>
            <a:cxnSpLocks/>
          </p:cNvCxnSpPr>
          <p:nvPr/>
        </p:nvCxnSpPr>
        <p:spPr>
          <a:xfrm flipH="1">
            <a:off x="806354" y="4871881"/>
            <a:ext cx="148299" cy="35562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5C12F5F5-6CD1-4E45-BCC0-44DCCE59AD46}"/>
              </a:ext>
            </a:extLst>
          </p:cNvPr>
          <p:cNvCxnSpPr>
            <a:cxnSpLocks/>
          </p:cNvCxnSpPr>
          <p:nvPr/>
        </p:nvCxnSpPr>
        <p:spPr>
          <a:xfrm flipH="1">
            <a:off x="2807163" y="4166107"/>
            <a:ext cx="419870" cy="21045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44A33891-5E45-4E0E-8AC3-F6E7D8565E4D}"/>
              </a:ext>
            </a:extLst>
          </p:cNvPr>
          <p:cNvCxnSpPr>
            <a:cxnSpLocks/>
          </p:cNvCxnSpPr>
          <p:nvPr/>
        </p:nvCxnSpPr>
        <p:spPr>
          <a:xfrm>
            <a:off x="3365530" y="4153335"/>
            <a:ext cx="490533" cy="19444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47DF92CB-54E3-405A-B6FE-66BEC918971C}"/>
              </a:ext>
            </a:extLst>
          </p:cNvPr>
          <p:cNvSpPr txBox="1"/>
          <p:nvPr/>
        </p:nvSpPr>
        <p:spPr>
          <a:xfrm>
            <a:off x="2502855" y="4041824"/>
            <a:ext cx="583814" cy="276999"/>
          </a:xfrm>
          <a:prstGeom prst="rect">
            <a:avLst/>
          </a:prstGeom>
          <a:noFill/>
        </p:spPr>
        <p:txBody>
          <a:bodyPr wrap="none" rtlCol="0">
            <a:spAutoFit/>
          </a:bodyPr>
          <a:lstStyle/>
          <a:p>
            <a:r>
              <a:rPr lang="en-US" sz="1200" dirty="0"/>
              <a:t>pick 0</a:t>
            </a:r>
            <a:endParaRPr lang="en-US" sz="1200" baseline="-25000" dirty="0"/>
          </a:p>
        </p:txBody>
      </p:sp>
      <p:sp>
        <p:nvSpPr>
          <p:cNvPr id="70" name="TextBox 69">
            <a:extLst>
              <a:ext uri="{FF2B5EF4-FFF2-40B4-BE49-F238E27FC236}">
                <a16:creationId xmlns:a16="http://schemas.microsoft.com/office/drawing/2014/main" id="{0172935B-4524-4309-B22F-1E4A14B0BF6B}"/>
              </a:ext>
            </a:extLst>
          </p:cNvPr>
          <p:cNvSpPr txBox="1"/>
          <p:nvPr/>
        </p:nvSpPr>
        <p:spPr>
          <a:xfrm>
            <a:off x="890223" y="4063463"/>
            <a:ext cx="583814" cy="276999"/>
          </a:xfrm>
          <a:prstGeom prst="rect">
            <a:avLst/>
          </a:prstGeom>
          <a:noFill/>
        </p:spPr>
        <p:txBody>
          <a:bodyPr wrap="none" rtlCol="0">
            <a:spAutoFit/>
          </a:bodyPr>
          <a:lstStyle/>
          <a:p>
            <a:r>
              <a:rPr lang="en-US" sz="1200" dirty="0"/>
              <a:t>pick 0</a:t>
            </a:r>
            <a:endParaRPr lang="en-US" sz="1200" baseline="-25000" dirty="0"/>
          </a:p>
        </p:txBody>
      </p:sp>
      <p:sp>
        <p:nvSpPr>
          <p:cNvPr id="72" name="TextBox 71">
            <a:extLst>
              <a:ext uri="{FF2B5EF4-FFF2-40B4-BE49-F238E27FC236}">
                <a16:creationId xmlns:a16="http://schemas.microsoft.com/office/drawing/2014/main" id="{D24C3F8B-FB2C-4BE4-BC73-DDC661CB86D1}"/>
              </a:ext>
            </a:extLst>
          </p:cNvPr>
          <p:cNvSpPr txBox="1"/>
          <p:nvPr/>
        </p:nvSpPr>
        <p:spPr>
          <a:xfrm>
            <a:off x="2701315" y="3709717"/>
            <a:ext cx="583814" cy="276999"/>
          </a:xfrm>
          <a:prstGeom prst="rect">
            <a:avLst/>
          </a:prstGeom>
          <a:noFill/>
        </p:spPr>
        <p:txBody>
          <a:bodyPr wrap="none" rtlCol="0">
            <a:spAutoFit/>
          </a:bodyPr>
          <a:lstStyle/>
          <a:p>
            <a:r>
              <a:rPr lang="en-US" sz="1200" dirty="0"/>
              <a:t>pick 1</a:t>
            </a:r>
            <a:endParaRPr lang="en-US" sz="1200" baseline="-25000" dirty="0"/>
          </a:p>
        </p:txBody>
      </p:sp>
      <p:sp>
        <p:nvSpPr>
          <p:cNvPr id="73" name="TextBox 72">
            <a:extLst>
              <a:ext uri="{FF2B5EF4-FFF2-40B4-BE49-F238E27FC236}">
                <a16:creationId xmlns:a16="http://schemas.microsoft.com/office/drawing/2014/main" id="{96CB7DF9-EF6C-4D7E-811A-0797F864A883}"/>
              </a:ext>
            </a:extLst>
          </p:cNvPr>
          <p:cNvSpPr txBox="1"/>
          <p:nvPr/>
        </p:nvSpPr>
        <p:spPr>
          <a:xfrm>
            <a:off x="1853243" y="4041054"/>
            <a:ext cx="583814" cy="276999"/>
          </a:xfrm>
          <a:prstGeom prst="rect">
            <a:avLst/>
          </a:prstGeom>
          <a:noFill/>
        </p:spPr>
        <p:txBody>
          <a:bodyPr wrap="none" rtlCol="0">
            <a:spAutoFit/>
          </a:bodyPr>
          <a:lstStyle/>
          <a:p>
            <a:r>
              <a:rPr lang="en-US" sz="1200" dirty="0"/>
              <a:t>pick 1</a:t>
            </a:r>
            <a:endParaRPr lang="en-US" sz="1200" baseline="-25000" dirty="0"/>
          </a:p>
        </p:txBody>
      </p:sp>
      <p:sp>
        <p:nvSpPr>
          <p:cNvPr id="75" name="TextBox 74">
            <a:extLst>
              <a:ext uri="{FF2B5EF4-FFF2-40B4-BE49-F238E27FC236}">
                <a16:creationId xmlns:a16="http://schemas.microsoft.com/office/drawing/2014/main" id="{EEAE7534-691D-4558-B772-488A5AA2130E}"/>
              </a:ext>
            </a:extLst>
          </p:cNvPr>
          <p:cNvSpPr txBox="1"/>
          <p:nvPr/>
        </p:nvSpPr>
        <p:spPr>
          <a:xfrm>
            <a:off x="3495007" y="3978887"/>
            <a:ext cx="583814" cy="276999"/>
          </a:xfrm>
          <a:prstGeom prst="rect">
            <a:avLst/>
          </a:prstGeom>
          <a:noFill/>
        </p:spPr>
        <p:txBody>
          <a:bodyPr wrap="none" rtlCol="0">
            <a:spAutoFit/>
          </a:bodyPr>
          <a:lstStyle/>
          <a:p>
            <a:r>
              <a:rPr lang="en-US" sz="1200" dirty="0"/>
              <a:t>pick 1</a:t>
            </a:r>
            <a:endParaRPr lang="en-US" sz="1200" baseline="-25000" dirty="0"/>
          </a:p>
        </p:txBody>
      </p:sp>
      <p:sp>
        <p:nvSpPr>
          <p:cNvPr id="76" name="Oval 75">
            <a:extLst>
              <a:ext uri="{FF2B5EF4-FFF2-40B4-BE49-F238E27FC236}">
                <a16:creationId xmlns:a16="http://schemas.microsoft.com/office/drawing/2014/main" id="{0D8A7A5F-94F3-4D55-BD2D-9ED6CCFDF9F1}"/>
              </a:ext>
            </a:extLst>
          </p:cNvPr>
          <p:cNvSpPr/>
          <p:nvPr/>
        </p:nvSpPr>
        <p:spPr>
          <a:xfrm>
            <a:off x="3919469" y="4731198"/>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1" name="Straight Arrow Connector 80">
            <a:extLst>
              <a:ext uri="{FF2B5EF4-FFF2-40B4-BE49-F238E27FC236}">
                <a16:creationId xmlns:a16="http://schemas.microsoft.com/office/drawing/2014/main" id="{E843E0EA-F9D5-4624-B5CB-F21D17F2C879}"/>
              </a:ext>
            </a:extLst>
          </p:cNvPr>
          <p:cNvCxnSpPr>
            <a:cxnSpLocks/>
          </p:cNvCxnSpPr>
          <p:nvPr/>
        </p:nvCxnSpPr>
        <p:spPr>
          <a:xfrm>
            <a:off x="4028637" y="4809677"/>
            <a:ext cx="187556" cy="37972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E81EBE3B-D5D6-4ECE-AC97-E2FADDD9C785}"/>
              </a:ext>
            </a:extLst>
          </p:cNvPr>
          <p:cNvCxnSpPr>
            <a:cxnSpLocks/>
          </p:cNvCxnSpPr>
          <p:nvPr/>
        </p:nvCxnSpPr>
        <p:spPr>
          <a:xfrm flipH="1">
            <a:off x="3786631" y="4833781"/>
            <a:ext cx="148299" cy="35562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CA4B52DC-0B44-4A4B-9E54-AFB48EFD6565}"/>
              </a:ext>
            </a:extLst>
          </p:cNvPr>
          <p:cNvSpPr txBox="1"/>
          <p:nvPr/>
        </p:nvSpPr>
        <p:spPr>
          <a:xfrm>
            <a:off x="3096814" y="4744175"/>
            <a:ext cx="829073" cy="276999"/>
          </a:xfrm>
          <a:prstGeom prst="rect">
            <a:avLst/>
          </a:prstGeom>
          <a:noFill/>
        </p:spPr>
        <p:txBody>
          <a:bodyPr wrap="none" rtlCol="0">
            <a:spAutoFit/>
          </a:bodyPr>
          <a:lstStyle/>
          <a:p>
            <a:r>
              <a:rPr lang="en-US" sz="1200" dirty="0"/>
              <a:t>pick v</a:t>
            </a:r>
            <a:r>
              <a:rPr lang="en-US" sz="1200" baseline="-25000" dirty="0"/>
              <a:t>1…10</a:t>
            </a:r>
          </a:p>
        </p:txBody>
      </p:sp>
      <p:sp>
        <p:nvSpPr>
          <p:cNvPr id="84" name="TextBox 83">
            <a:extLst>
              <a:ext uri="{FF2B5EF4-FFF2-40B4-BE49-F238E27FC236}">
                <a16:creationId xmlns:a16="http://schemas.microsoft.com/office/drawing/2014/main" id="{F8BE8221-5BAE-4FAE-B4D0-52FD5E7D552C}"/>
              </a:ext>
            </a:extLst>
          </p:cNvPr>
          <p:cNvSpPr txBox="1"/>
          <p:nvPr/>
        </p:nvSpPr>
        <p:spPr>
          <a:xfrm>
            <a:off x="4075735" y="4778000"/>
            <a:ext cx="829073" cy="276999"/>
          </a:xfrm>
          <a:prstGeom prst="rect">
            <a:avLst/>
          </a:prstGeom>
          <a:noFill/>
        </p:spPr>
        <p:txBody>
          <a:bodyPr wrap="none" rtlCol="0">
            <a:spAutoFit/>
          </a:bodyPr>
          <a:lstStyle/>
          <a:p>
            <a:r>
              <a:rPr lang="en-US" sz="1200" dirty="0"/>
              <a:t>pick v</a:t>
            </a:r>
            <a:r>
              <a:rPr lang="en-US" sz="1200" baseline="-25000" dirty="0"/>
              <a:t>1…11</a:t>
            </a:r>
          </a:p>
        </p:txBody>
      </p:sp>
      <p:sp>
        <p:nvSpPr>
          <p:cNvPr id="85" name="Oval 84">
            <a:extLst>
              <a:ext uri="{FF2B5EF4-FFF2-40B4-BE49-F238E27FC236}">
                <a16:creationId xmlns:a16="http://schemas.microsoft.com/office/drawing/2014/main" id="{4E31B5C6-47CD-4CB8-96FF-7AC10B37591C}"/>
              </a:ext>
            </a:extLst>
          </p:cNvPr>
          <p:cNvSpPr/>
          <p:nvPr/>
        </p:nvSpPr>
        <p:spPr>
          <a:xfrm>
            <a:off x="3729234" y="5177073"/>
            <a:ext cx="114794" cy="105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Straight Arrow Connector 67">
            <a:extLst>
              <a:ext uri="{FF2B5EF4-FFF2-40B4-BE49-F238E27FC236}">
                <a16:creationId xmlns:a16="http://schemas.microsoft.com/office/drawing/2014/main" id="{5FE93C2C-26CB-41C8-A967-7FADDF973BA7}"/>
              </a:ext>
            </a:extLst>
          </p:cNvPr>
          <p:cNvCxnSpPr>
            <a:cxnSpLocks/>
          </p:cNvCxnSpPr>
          <p:nvPr/>
        </p:nvCxnSpPr>
        <p:spPr>
          <a:xfrm>
            <a:off x="2799119" y="4813561"/>
            <a:ext cx="209935" cy="39606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43706195-03AF-4560-952C-E0B006E8A456}"/>
              </a:ext>
            </a:extLst>
          </p:cNvPr>
          <p:cNvCxnSpPr>
            <a:cxnSpLocks/>
          </p:cNvCxnSpPr>
          <p:nvPr/>
        </p:nvCxnSpPr>
        <p:spPr>
          <a:xfrm flipH="1">
            <a:off x="2660472" y="4413614"/>
            <a:ext cx="24536" cy="378488"/>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80" name="Oval 79">
            <a:extLst>
              <a:ext uri="{FF2B5EF4-FFF2-40B4-BE49-F238E27FC236}">
                <a16:creationId xmlns:a16="http://schemas.microsoft.com/office/drawing/2014/main" id="{C76D4CB5-A25C-4F83-A1DE-EFC5BBC0D638}"/>
              </a:ext>
            </a:extLst>
          </p:cNvPr>
          <p:cNvSpPr/>
          <p:nvPr/>
        </p:nvSpPr>
        <p:spPr>
          <a:xfrm>
            <a:off x="2971553" y="5188670"/>
            <a:ext cx="114794" cy="1055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38B9A7B7-5E14-4343-9EC3-0CFF1B83D129}"/>
              </a:ext>
            </a:extLst>
          </p:cNvPr>
          <p:cNvSpPr txBox="1"/>
          <p:nvPr/>
        </p:nvSpPr>
        <p:spPr>
          <a:xfrm>
            <a:off x="2354061" y="4900074"/>
            <a:ext cx="601447" cy="276999"/>
          </a:xfrm>
          <a:prstGeom prst="rect">
            <a:avLst/>
          </a:prstGeom>
          <a:noFill/>
        </p:spPr>
        <p:txBody>
          <a:bodyPr wrap="none" rtlCol="0">
            <a:spAutoFit/>
          </a:bodyPr>
          <a:lstStyle/>
          <a:p>
            <a:r>
              <a:rPr lang="en-US" sz="1200" dirty="0">
                <a:solidFill>
                  <a:srgbClr val="FF0000"/>
                </a:solidFill>
              </a:rPr>
              <a:t>pick v</a:t>
            </a:r>
            <a:r>
              <a:rPr lang="en-US" sz="1200" baseline="-25000" dirty="0">
                <a:solidFill>
                  <a:srgbClr val="FF0000"/>
                </a:solidFill>
              </a:rPr>
              <a:t>i</a:t>
            </a:r>
          </a:p>
        </p:txBody>
      </p:sp>
      <p:sp>
        <p:nvSpPr>
          <p:cNvPr id="87" name="Content Placeholder 2">
            <a:extLst>
              <a:ext uri="{FF2B5EF4-FFF2-40B4-BE49-F238E27FC236}">
                <a16:creationId xmlns:a16="http://schemas.microsoft.com/office/drawing/2014/main" id="{37D8105F-1AE9-4BEB-B9F3-44A645845C89}"/>
              </a:ext>
            </a:extLst>
          </p:cNvPr>
          <p:cNvSpPr txBox="1">
            <a:spLocks/>
          </p:cNvSpPr>
          <p:nvPr/>
        </p:nvSpPr>
        <p:spPr bwMode="auto">
          <a:xfrm>
            <a:off x="740568" y="5672146"/>
            <a:ext cx="2405064" cy="956151"/>
          </a:xfrm>
          <a:prstGeom prst="rect">
            <a:avLst/>
          </a:prstGeom>
          <a:solidFill>
            <a:srgbClr val="FFC000"/>
          </a:solidFill>
          <a:ln w="9525">
            <a:solidFill>
              <a:schemeClr val="tx1"/>
            </a:solidFill>
            <a:miter lim="800000"/>
            <a:headEnd/>
            <a:tailEnd/>
          </a:ln>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Thus, binary options are sufficient for nondeterministic TMs</a:t>
            </a:r>
          </a:p>
        </p:txBody>
      </p:sp>
    </p:spTree>
    <p:extLst>
      <p:ext uri="{BB962C8B-B14F-4D97-AF65-F5344CB8AC3E}">
        <p14:creationId xmlns:p14="http://schemas.microsoft.com/office/powerpoint/2010/main" val="30135288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600075" y="1035098"/>
            <a:ext cx="7820025" cy="555577"/>
          </a:xfrm>
        </p:spPr>
        <p:txBody>
          <a:bodyPr/>
          <a:lstStyle/>
          <a:p>
            <a:pPr marL="0" indent="0">
              <a:buNone/>
            </a:pPr>
            <a:r>
              <a:rPr lang="en-US" sz="2400" dirty="0">
                <a:solidFill>
                  <a:srgbClr val="FF0000"/>
                </a:solidFill>
              </a:rPr>
              <a:t>Can these magic steps be replaced by non-magic steps? </a:t>
            </a:r>
          </a:p>
        </p:txBody>
      </p:sp>
    </p:spTree>
    <p:extLst>
      <p:ext uri="{BB962C8B-B14F-4D97-AF65-F5344CB8AC3E}">
        <p14:creationId xmlns:p14="http://schemas.microsoft.com/office/powerpoint/2010/main" val="3115893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600075" y="1035098"/>
            <a:ext cx="7820025" cy="555577"/>
          </a:xfrm>
        </p:spPr>
        <p:txBody>
          <a:bodyPr/>
          <a:lstStyle/>
          <a:p>
            <a:pPr marL="0" indent="0">
              <a:buNone/>
            </a:pPr>
            <a:r>
              <a:rPr lang="en-US" sz="2400" dirty="0">
                <a:solidFill>
                  <a:srgbClr val="FF0000"/>
                </a:solidFill>
              </a:rPr>
              <a:t>Can these magic steps be replaced by non-magic steps? </a:t>
            </a:r>
          </a:p>
        </p:txBody>
      </p:sp>
      <p:sp>
        <p:nvSpPr>
          <p:cNvPr id="81" name="Content Placeholder 2">
            <a:extLst>
              <a:ext uri="{FF2B5EF4-FFF2-40B4-BE49-F238E27FC236}">
                <a16:creationId xmlns:a16="http://schemas.microsoft.com/office/drawing/2014/main" id="{A7CC622B-DAFF-4803-83CF-779B6924869D}"/>
              </a:ext>
            </a:extLst>
          </p:cNvPr>
          <p:cNvSpPr txBox="1">
            <a:spLocks/>
          </p:cNvSpPr>
          <p:nvPr/>
        </p:nvSpPr>
        <p:spPr bwMode="auto">
          <a:xfrm>
            <a:off x="5276852" y="3748481"/>
            <a:ext cx="2771773" cy="555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800" kern="0" dirty="0">
                <a:solidFill>
                  <a:srgbClr val="33CC33"/>
                </a:solidFill>
              </a:rPr>
              <a:t>Sometimes YES!</a:t>
            </a:r>
          </a:p>
        </p:txBody>
      </p:sp>
    </p:spTree>
    <p:extLst>
      <p:ext uri="{BB962C8B-B14F-4D97-AF65-F5344CB8AC3E}">
        <p14:creationId xmlns:p14="http://schemas.microsoft.com/office/powerpoint/2010/main" val="3619066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600075" y="1035098"/>
            <a:ext cx="7820025" cy="555577"/>
          </a:xfrm>
        </p:spPr>
        <p:txBody>
          <a:bodyPr/>
          <a:lstStyle/>
          <a:p>
            <a:pPr marL="0" indent="0">
              <a:buNone/>
            </a:pPr>
            <a:r>
              <a:rPr lang="en-US" sz="2400" dirty="0">
                <a:solidFill>
                  <a:srgbClr val="FF0000"/>
                </a:solidFill>
              </a:rPr>
              <a:t>Can these magic steps be replaced by non-magic steps? </a:t>
            </a:r>
          </a:p>
        </p:txBody>
      </p:sp>
      <p:sp>
        <p:nvSpPr>
          <p:cNvPr id="80" name="Content Placeholder 2">
            <a:extLst>
              <a:ext uri="{FF2B5EF4-FFF2-40B4-BE49-F238E27FC236}">
                <a16:creationId xmlns:a16="http://schemas.microsoft.com/office/drawing/2014/main" id="{A7DE4037-5836-4BDA-BD06-1B83001EA3F1}"/>
              </a:ext>
            </a:extLst>
          </p:cNvPr>
          <p:cNvSpPr txBox="1">
            <a:spLocks/>
          </p:cNvSpPr>
          <p:nvPr/>
        </p:nvSpPr>
        <p:spPr bwMode="auto">
          <a:xfrm>
            <a:off x="514351" y="2796082"/>
            <a:ext cx="3876675" cy="37105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Algorithm.</a:t>
            </a:r>
          </a:p>
          <a:p>
            <a:pPr marL="0" indent="0">
              <a:buNone/>
            </a:pPr>
            <a:r>
              <a:rPr lang="en-US" sz="1800" kern="0" dirty="0"/>
              <a:t>1.</a:t>
            </a:r>
            <a:r>
              <a:rPr lang="en-US" sz="1800" kern="0" dirty="0">
                <a:solidFill>
                  <a:srgbClr val="FF0000"/>
                </a:solidFill>
              </a:rPr>
              <a:t>  magically pick an integer h ≤ k</a:t>
            </a:r>
            <a:r>
              <a:rPr lang="en-US" sz="1800" kern="0" dirty="0"/>
              <a:t>; </a:t>
            </a:r>
          </a:p>
          <a:p>
            <a:pPr>
              <a:buAutoNum type="arabicPeriod" startAt="2"/>
            </a:pPr>
            <a:r>
              <a:rPr lang="en-US" sz="1800" kern="0" dirty="0"/>
              <a:t>v</a:t>
            </a:r>
            <a:r>
              <a:rPr lang="en-US" sz="1800" kern="0" baseline="-25000" dirty="0"/>
              <a:t>0</a:t>
            </a:r>
            <a:r>
              <a:rPr lang="en-US" sz="1800" kern="0" dirty="0"/>
              <a:t> = s;</a:t>
            </a:r>
          </a:p>
          <a:p>
            <a:pPr>
              <a:buAutoNum type="arabicPeriod" startAt="2"/>
            </a:pPr>
            <a:r>
              <a:rPr lang="en-US" sz="1800" kern="0" dirty="0"/>
              <a:t>for (</a:t>
            </a:r>
            <a:r>
              <a:rPr lang="en-US" sz="1800" kern="0" dirty="0" err="1"/>
              <a:t>i</a:t>
            </a:r>
            <a:r>
              <a:rPr lang="en-US" sz="1800" kern="0" dirty="0"/>
              <a:t>=1; </a:t>
            </a:r>
            <a:r>
              <a:rPr lang="en-US" sz="1800" kern="0" dirty="0" err="1"/>
              <a:t>i</a:t>
            </a:r>
            <a:r>
              <a:rPr lang="en-US" sz="1800" kern="0" dirty="0"/>
              <a:t>++; </a:t>
            </a:r>
            <a:r>
              <a:rPr lang="en-US" sz="1800" kern="0" dirty="0" err="1"/>
              <a:t>i≤h</a:t>
            </a:r>
            <a:r>
              <a:rPr lang="en-US" sz="1800" kern="0" dirty="0"/>
              <a:t>) </a:t>
            </a:r>
          </a:p>
          <a:p>
            <a:pPr marL="0" indent="0">
              <a:buNone/>
            </a:pPr>
            <a:r>
              <a:rPr lang="en-US" sz="1800" kern="0" dirty="0"/>
              <a:t>         </a:t>
            </a:r>
            <a:r>
              <a:rPr lang="en-US" sz="1800" kern="0" dirty="0">
                <a:solidFill>
                  <a:srgbClr val="FF0000"/>
                </a:solidFill>
              </a:rPr>
              <a:t>magically pick a vertex v</a:t>
            </a:r>
            <a:r>
              <a:rPr lang="en-US" sz="1800" kern="0" baseline="-25000" dirty="0">
                <a:solidFill>
                  <a:srgbClr val="FF0000"/>
                </a:solidFill>
              </a:rPr>
              <a:t>i</a:t>
            </a:r>
            <a:r>
              <a:rPr lang="en-US" sz="1800" kern="0" dirty="0"/>
              <a:t>;</a:t>
            </a:r>
          </a:p>
          <a:p>
            <a:pPr marL="457200" indent="-457200">
              <a:buAutoNum type="arabicPeriod" startAt="4"/>
            </a:pPr>
            <a:r>
              <a:rPr lang="en-US" sz="1800" kern="0" dirty="0"/>
              <a:t>for (</a:t>
            </a:r>
            <a:r>
              <a:rPr lang="en-US" sz="1800" kern="0" dirty="0" err="1"/>
              <a:t>i</a:t>
            </a:r>
            <a:r>
              <a:rPr lang="en-US" sz="1800" kern="0" dirty="0"/>
              <a:t>=1; </a:t>
            </a:r>
            <a:r>
              <a:rPr lang="en-US" sz="1800" kern="0" dirty="0" err="1"/>
              <a:t>i</a:t>
            </a:r>
            <a:r>
              <a:rPr lang="en-US" sz="1800" kern="0" dirty="0"/>
              <a:t>++; </a:t>
            </a:r>
            <a:r>
              <a:rPr lang="en-US" sz="1800" kern="0" dirty="0" err="1"/>
              <a:t>i≤h</a:t>
            </a:r>
            <a:r>
              <a:rPr lang="en-US" sz="1800" kern="0" dirty="0"/>
              <a:t>) </a:t>
            </a:r>
          </a:p>
          <a:p>
            <a:pPr marL="0" indent="0">
              <a:buNone/>
            </a:pPr>
            <a:r>
              <a:rPr lang="en-US" sz="1800" kern="0" dirty="0"/>
              <a:t>         check [v</a:t>
            </a:r>
            <a:r>
              <a:rPr lang="en-US" sz="1800" kern="0" baseline="-25000" dirty="0"/>
              <a:t>i-1</a:t>
            </a:r>
            <a:r>
              <a:rPr lang="en-US" sz="1800" kern="0" dirty="0"/>
              <a:t>, v</a:t>
            </a:r>
            <a:r>
              <a:rPr lang="en-US" sz="1800" kern="0" baseline="-25000" dirty="0"/>
              <a:t>i</a:t>
            </a:r>
            <a:r>
              <a:rPr lang="en-US" sz="1800" kern="0" dirty="0"/>
              <a:t>] is an edge;</a:t>
            </a:r>
          </a:p>
          <a:p>
            <a:pPr marL="457200" indent="-457200">
              <a:buAutoNum type="arabicPeriod" startAt="5"/>
            </a:pPr>
            <a:r>
              <a:rPr lang="en-US" sz="1800" kern="0" dirty="0"/>
              <a:t>check </a:t>
            </a:r>
            <a:r>
              <a:rPr lang="en-US" sz="1800" kern="0" dirty="0" err="1"/>
              <a:t>v</a:t>
            </a:r>
            <a:r>
              <a:rPr lang="en-US" sz="1800" kern="0" baseline="-25000" dirty="0" err="1"/>
              <a:t>h</a:t>
            </a:r>
            <a:r>
              <a:rPr lang="en-US" sz="1800" kern="0" dirty="0"/>
              <a:t> = t;</a:t>
            </a:r>
          </a:p>
          <a:p>
            <a:pPr marL="457200" indent="-457200">
              <a:buAutoNum type="arabicPeriod" startAt="5"/>
            </a:pPr>
            <a:r>
              <a:rPr lang="en-US" sz="1800" kern="0" dirty="0"/>
              <a:t>if (any test in steps 4-5 fails) </a:t>
            </a:r>
          </a:p>
          <a:p>
            <a:pPr marL="0" indent="0">
              <a:buNone/>
            </a:pPr>
            <a:r>
              <a:rPr lang="en-US" sz="1800" kern="0" dirty="0"/>
              <a:t>          return (‘no’)</a:t>
            </a:r>
          </a:p>
          <a:p>
            <a:pPr marL="0" indent="0">
              <a:buNone/>
            </a:pPr>
            <a:r>
              <a:rPr lang="en-US" sz="1800" kern="0" dirty="0"/>
              <a:t>       else return (‘yes’)</a:t>
            </a:r>
          </a:p>
        </p:txBody>
      </p:sp>
      <p:sp>
        <p:nvSpPr>
          <p:cNvPr id="82" name="Content Placeholder 2">
            <a:extLst>
              <a:ext uri="{FF2B5EF4-FFF2-40B4-BE49-F238E27FC236}">
                <a16:creationId xmlns:a16="http://schemas.microsoft.com/office/drawing/2014/main" id="{6DF9A517-8C4D-4E5B-B1EA-730598E0F1E8}"/>
              </a:ext>
            </a:extLst>
          </p:cNvPr>
          <p:cNvSpPr txBox="1">
            <a:spLocks/>
          </p:cNvSpPr>
          <p:nvPr/>
        </p:nvSpPr>
        <p:spPr bwMode="auto">
          <a:xfrm>
            <a:off x="514351" y="1547299"/>
            <a:ext cx="3886200" cy="1253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Problem SHORSTEST-PATH.</a:t>
            </a:r>
          </a:p>
          <a:p>
            <a:pPr marL="0" indent="0">
              <a:buFontTx/>
              <a:buNone/>
            </a:pPr>
            <a:r>
              <a:rPr lang="en-US" sz="1800" kern="0" dirty="0"/>
              <a:t>Given a graph G, two vertices s and t, and integer k, is there an s-t path of length ≤ k?</a:t>
            </a:r>
          </a:p>
        </p:txBody>
      </p:sp>
      <p:sp>
        <p:nvSpPr>
          <p:cNvPr id="7" name="Content Placeholder 2">
            <a:extLst>
              <a:ext uri="{FF2B5EF4-FFF2-40B4-BE49-F238E27FC236}">
                <a16:creationId xmlns:a16="http://schemas.microsoft.com/office/drawing/2014/main" id="{D95F3F20-58B8-4A51-9803-4109ABCF06A4}"/>
              </a:ext>
            </a:extLst>
          </p:cNvPr>
          <p:cNvSpPr txBox="1">
            <a:spLocks/>
          </p:cNvSpPr>
          <p:nvPr/>
        </p:nvSpPr>
        <p:spPr bwMode="auto">
          <a:xfrm>
            <a:off x="5276852" y="3748481"/>
            <a:ext cx="2771773" cy="555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800" kern="0" dirty="0">
                <a:solidFill>
                  <a:srgbClr val="33CC33"/>
                </a:solidFill>
              </a:rPr>
              <a:t>Sometimes YES!</a:t>
            </a:r>
          </a:p>
        </p:txBody>
      </p:sp>
    </p:spTree>
    <p:extLst>
      <p:ext uri="{BB962C8B-B14F-4D97-AF65-F5344CB8AC3E}">
        <p14:creationId xmlns:p14="http://schemas.microsoft.com/office/powerpoint/2010/main" val="20850336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600075" y="1035098"/>
            <a:ext cx="7820025" cy="555577"/>
          </a:xfrm>
        </p:spPr>
        <p:txBody>
          <a:bodyPr/>
          <a:lstStyle/>
          <a:p>
            <a:pPr marL="0" indent="0">
              <a:buNone/>
            </a:pPr>
            <a:r>
              <a:rPr lang="en-US" sz="2400" dirty="0">
                <a:solidFill>
                  <a:srgbClr val="FF0000"/>
                </a:solidFill>
              </a:rPr>
              <a:t>Can these magic steps be replaced by non-magic steps? </a:t>
            </a:r>
          </a:p>
        </p:txBody>
      </p:sp>
      <p:sp>
        <p:nvSpPr>
          <p:cNvPr id="81" name="Content Placeholder 2">
            <a:extLst>
              <a:ext uri="{FF2B5EF4-FFF2-40B4-BE49-F238E27FC236}">
                <a16:creationId xmlns:a16="http://schemas.microsoft.com/office/drawing/2014/main" id="{A7CC622B-DAFF-4803-83CF-779B6924869D}"/>
              </a:ext>
            </a:extLst>
          </p:cNvPr>
          <p:cNvSpPr txBox="1">
            <a:spLocks/>
          </p:cNvSpPr>
          <p:nvPr/>
        </p:nvSpPr>
        <p:spPr bwMode="auto">
          <a:xfrm>
            <a:off x="1057277" y="3429000"/>
            <a:ext cx="2771773" cy="555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800" kern="0" dirty="0">
                <a:solidFill>
                  <a:srgbClr val="FF0000"/>
                </a:solidFill>
              </a:rPr>
              <a:t>Sometimes NO!</a:t>
            </a:r>
          </a:p>
        </p:txBody>
      </p:sp>
    </p:spTree>
    <p:extLst>
      <p:ext uri="{BB962C8B-B14F-4D97-AF65-F5344CB8AC3E}">
        <p14:creationId xmlns:p14="http://schemas.microsoft.com/office/powerpoint/2010/main" val="28497721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600075" y="1035098"/>
            <a:ext cx="7820025" cy="555577"/>
          </a:xfrm>
        </p:spPr>
        <p:txBody>
          <a:bodyPr/>
          <a:lstStyle/>
          <a:p>
            <a:pPr marL="0" indent="0">
              <a:buNone/>
            </a:pPr>
            <a:r>
              <a:rPr lang="en-US" sz="2400" dirty="0">
                <a:solidFill>
                  <a:srgbClr val="FF0000"/>
                </a:solidFill>
              </a:rPr>
              <a:t>Can these magic steps be replaced by non-magic steps? </a:t>
            </a:r>
          </a:p>
        </p:txBody>
      </p:sp>
      <p:sp>
        <p:nvSpPr>
          <p:cNvPr id="81" name="Content Placeholder 2">
            <a:extLst>
              <a:ext uri="{FF2B5EF4-FFF2-40B4-BE49-F238E27FC236}">
                <a16:creationId xmlns:a16="http://schemas.microsoft.com/office/drawing/2014/main" id="{A7CC622B-DAFF-4803-83CF-779B6924869D}"/>
              </a:ext>
            </a:extLst>
          </p:cNvPr>
          <p:cNvSpPr txBox="1">
            <a:spLocks/>
          </p:cNvSpPr>
          <p:nvPr/>
        </p:nvSpPr>
        <p:spPr bwMode="auto">
          <a:xfrm>
            <a:off x="1057277" y="3429000"/>
            <a:ext cx="2771773" cy="555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800" kern="0" dirty="0">
                <a:solidFill>
                  <a:srgbClr val="FF0000"/>
                </a:solidFill>
              </a:rPr>
              <a:t>Sometimes NO!</a:t>
            </a:r>
          </a:p>
        </p:txBody>
      </p:sp>
      <p:sp>
        <p:nvSpPr>
          <p:cNvPr id="5" name="Content Placeholder 2">
            <a:extLst>
              <a:ext uri="{FF2B5EF4-FFF2-40B4-BE49-F238E27FC236}">
                <a16:creationId xmlns:a16="http://schemas.microsoft.com/office/drawing/2014/main" id="{CBD55B1F-2A7A-4754-880A-17BFD0B738A3}"/>
              </a:ext>
            </a:extLst>
          </p:cNvPr>
          <p:cNvSpPr txBox="1">
            <a:spLocks/>
          </p:cNvSpPr>
          <p:nvPr/>
        </p:nvSpPr>
        <p:spPr bwMode="auto">
          <a:xfrm>
            <a:off x="2371727" y="3000375"/>
            <a:ext cx="1857373" cy="555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800" kern="0" dirty="0">
                <a:solidFill>
                  <a:srgbClr val="FF0000"/>
                </a:solidFill>
              </a:rPr>
              <a:t>UNKOWN!</a:t>
            </a:r>
          </a:p>
        </p:txBody>
      </p:sp>
      <p:cxnSp>
        <p:nvCxnSpPr>
          <p:cNvPr id="4" name="Straight Connector 3">
            <a:extLst>
              <a:ext uri="{FF2B5EF4-FFF2-40B4-BE49-F238E27FC236}">
                <a16:creationId xmlns:a16="http://schemas.microsoft.com/office/drawing/2014/main" id="{A06F5FD3-2CD6-4671-A396-076AF72A0962}"/>
              </a:ext>
            </a:extLst>
          </p:cNvPr>
          <p:cNvCxnSpPr>
            <a:cxnSpLocks/>
          </p:cNvCxnSpPr>
          <p:nvPr/>
        </p:nvCxnSpPr>
        <p:spPr>
          <a:xfrm flipV="1">
            <a:off x="2914650" y="3581400"/>
            <a:ext cx="657225" cy="2571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854F3BD8-BEDB-4EC9-BA65-6DDE00C947F4}"/>
              </a:ext>
            </a:extLst>
          </p:cNvPr>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27</a:t>
            </a:fld>
            <a:endParaRPr lang="en-US" altLang="en-US" sz="1400"/>
          </a:p>
        </p:txBody>
      </p:sp>
    </p:spTree>
    <p:extLst>
      <p:ext uri="{BB962C8B-B14F-4D97-AF65-F5344CB8AC3E}">
        <p14:creationId xmlns:p14="http://schemas.microsoft.com/office/powerpoint/2010/main" val="28079695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600075" y="1035098"/>
            <a:ext cx="7820025" cy="555577"/>
          </a:xfrm>
        </p:spPr>
        <p:txBody>
          <a:bodyPr/>
          <a:lstStyle/>
          <a:p>
            <a:pPr marL="0" indent="0">
              <a:buNone/>
            </a:pPr>
            <a:r>
              <a:rPr lang="en-US" sz="2400" dirty="0">
                <a:solidFill>
                  <a:srgbClr val="FF0000"/>
                </a:solidFill>
              </a:rPr>
              <a:t>Can these magic steps be replaced by non-magic steps? </a:t>
            </a:r>
          </a:p>
        </p:txBody>
      </p:sp>
      <p:sp>
        <p:nvSpPr>
          <p:cNvPr id="81" name="Content Placeholder 2">
            <a:extLst>
              <a:ext uri="{FF2B5EF4-FFF2-40B4-BE49-F238E27FC236}">
                <a16:creationId xmlns:a16="http://schemas.microsoft.com/office/drawing/2014/main" id="{A7CC622B-DAFF-4803-83CF-779B6924869D}"/>
              </a:ext>
            </a:extLst>
          </p:cNvPr>
          <p:cNvSpPr txBox="1">
            <a:spLocks/>
          </p:cNvSpPr>
          <p:nvPr/>
        </p:nvSpPr>
        <p:spPr bwMode="auto">
          <a:xfrm>
            <a:off x="1057277" y="3429000"/>
            <a:ext cx="2771773" cy="555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800" kern="0" dirty="0">
                <a:solidFill>
                  <a:srgbClr val="FF0000"/>
                </a:solidFill>
              </a:rPr>
              <a:t>Sometimes NO!</a:t>
            </a:r>
          </a:p>
        </p:txBody>
      </p:sp>
      <p:sp>
        <p:nvSpPr>
          <p:cNvPr id="5" name="Content Placeholder 2">
            <a:extLst>
              <a:ext uri="{FF2B5EF4-FFF2-40B4-BE49-F238E27FC236}">
                <a16:creationId xmlns:a16="http://schemas.microsoft.com/office/drawing/2014/main" id="{CBD55B1F-2A7A-4754-880A-17BFD0B738A3}"/>
              </a:ext>
            </a:extLst>
          </p:cNvPr>
          <p:cNvSpPr txBox="1">
            <a:spLocks/>
          </p:cNvSpPr>
          <p:nvPr/>
        </p:nvSpPr>
        <p:spPr bwMode="auto">
          <a:xfrm>
            <a:off x="2371727" y="3000375"/>
            <a:ext cx="1857373" cy="555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800" kern="0" dirty="0">
                <a:solidFill>
                  <a:srgbClr val="FF0000"/>
                </a:solidFill>
              </a:rPr>
              <a:t>UNKOWN!</a:t>
            </a:r>
          </a:p>
        </p:txBody>
      </p:sp>
      <p:cxnSp>
        <p:nvCxnSpPr>
          <p:cNvPr id="4" name="Straight Connector 3">
            <a:extLst>
              <a:ext uri="{FF2B5EF4-FFF2-40B4-BE49-F238E27FC236}">
                <a16:creationId xmlns:a16="http://schemas.microsoft.com/office/drawing/2014/main" id="{A06F5FD3-2CD6-4671-A396-076AF72A0962}"/>
              </a:ext>
            </a:extLst>
          </p:cNvPr>
          <p:cNvCxnSpPr>
            <a:cxnSpLocks/>
          </p:cNvCxnSpPr>
          <p:nvPr/>
        </p:nvCxnSpPr>
        <p:spPr>
          <a:xfrm flipV="1">
            <a:off x="2914650" y="3581400"/>
            <a:ext cx="657225" cy="2571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854F3BD8-BEDB-4EC9-BA65-6DDE00C947F4}"/>
              </a:ext>
            </a:extLst>
          </p:cNvPr>
          <p:cNvSpPr>
            <a:spLocks noGrp="1"/>
          </p:cNvSpPr>
          <p:nvPr>
            <p:ph type="sldNum" sz="quarter" idx="12"/>
          </p:nvPr>
        </p:nvSpPr>
        <p:spPr>
          <a:xfrm>
            <a:off x="65532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4382DBC-3771-6345-982A-795E98C125DB}" type="slidenum">
              <a:rPr lang="en-US" altLang="en-US" sz="1400"/>
              <a:pPr eaLnBrk="1" hangingPunct="1"/>
              <a:t>28</a:t>
            </a:fld>
            <a:endParaRPr lang="en-US" altLang="en-US" sz="1400"/>
          </a:p>
        </p:txBody>
      </p:sp>
      <p:sp>
        <p:nvSpPr>
          <p:cNvPr id="11" name="Content Placeholder 2">
            <a:extLst>
              <a:ext uri="{FF2B5EF4-FFF2-40B4-BE49-F238E27FC236}">
                <a16:creationId xmlns:a16="http://schemas.microsoft.com/office/drawing/2014/main" id="{6F795FE8-A02B-4D92-AF92-36CD9035A7F2}"/>
              </a:ext>
            </a:extLst>
          </p:cNvPr>
          <p:cNvSpPr txBox="1">
            <a:spLocks/>
          </p:cNvSpPr>
          <p:nvPr/>
        </p:nvSpPr>
        <p:spPr bwMode="auto">
          <a:xfrm>
            <a:off x="4876800" y="1547298"/>
            <a:ext cx="3886200" cy="1253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Problem Traveling-Salesman.</a:t>
            </a:r>
          </a:p>
          <a:p>
            <a:pPr marL="0" indent="0">
              <a:buFontTx/>
              <a:buNone/>
            </a:pPr>
            <a:r>
              <a:rPr lang="en-US" sz="1800" kern="0" dirty="0"/>
              <a:t>Given a weighted n-vertex graph G  and integer k, is there a traveling salesman tour of weight ≤ k?</a:t>
            </a:r>
          </a:p>
        </p:txBody>
      </p:sp>
      <p:sp>
        <p:nvSpPr>
          <p:cNvPr id="12" name="Content Placeholder 2">
            <a:extLst>
              <a:ext uri="{FF2B5EF4-FFF2-40B4-BE49-F238E27FC236}">
                <a16:creationId xmlns:a16="http://schemas.microsoft.com/office/drawing/2014/main" id="{ACD98A72-622A-4ABA-833A-80A38792D656}"/>
              </a:ext>
            </a:extLst>
          </p:cNvPr>
          <p:cNvSpPr txBox="1">
            <a:spLocks/>
          </p:cNvSpPr>
          <p:nvPr/>
        </p:nvSpPr>
        <p:spPr bwMode="auto">
          <a:xfrm>
            <a:off x="4876801" y="2859649"/>
            <a:ext cx="3676650" cy="38327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800" kern="0" dirty="0">
                <a:solidFill>
                  <a:srgbClr val="00B050"/>
                </a:solidFill>
              </a:rPr>
              <a:t>Algorithm.</a:t>
            </a:r>
          </a:p>
          <a:p>
            <a:pPr marL="0" indent="0">
              <a:buNone/>
            </a:pPr>
            <a:r>
              <a:rPr lang="en-US" sz="1800" kern="0" dirty="0"/>
              <a:t>1. for (</a:t>
            </a:r>
            <a:r>
              <a:rPr lang="en-US" sz="1800" kern="0" dirty="0" err="1"/>
              <a:t>i</a:t>
            </a:r>
            <a:r>
              <a:rPr lang="en-US" sz="1800" kern="0" dirty="0"/>
              <a:t>=1; </a:t>
            </a:r>
            <a:r>
              <a:rPr lang="en-US" sz="1800" kern="0" dirty="0" err="1"/>
              <a:t>i</a:t>
            </a:r>
            <a:r>
              <a:rPr lang="en-US" sz="1800" kern="0" dirty="0"/>
              <a:t>++; </a:t>
            </a:r>
            <a:r>
              <a:rPr lang="en-US" sz="1800" kern="0" dirty="0" err="1"/>
              <a:t>i≤n</a:t>
            </a:r>
            <a:r>
              <a:rPr lang="en-US" sz="1800" kern="0" dirty="0"/>
              <a:t>) 	       </a:t>
            </a:r>
          </a:p>
          <a:p>
            <a:pPr marL="0" indent="0">
              <a:buNone/>
            </a:pPr>
            <a:r>
              <a:rPr lang="en-US" sz="1800" kern="0" dirty="0">
                <a:solidFill>
                  <a:srgbClr val="FF0000"/>
                </a:solidFill>
              </a:rPr>
              <a:t>      magically pick a vertex v</a:t>
            </a:r>
            <a:r>
              <a:rPr lang="en-US" sz="1800" kern="0" baseline="-25000" dirty="0">
                <a:solidFill>
                  <a:srgbClr val="FF0000"/>
                </a:solidFill>
              </a:rPr>
              <a:t>i</a:t>
            </a:r>
            <a:r>
              <a:rPr lang="en-US" sz="1800" kern="0" dirty="0"/>
              <a:t>;</a:t>
            </a:r>
          </a:p>
          <a:p>
            <a:pPr marL="0" indent="0">
              <a:buNone/>
            </a:pPr>
            <a:r>
              <a:rPr lang="en-US" sz="1800" kern="0" dirty="0"/>
              <a:t>2. check that all vertices picked in </a:t>
            </a:r>
          </a:p>
          <a:p>
            <a:pPr marL="0" indent="0">
              <a:buNone/>
            </a:pPr>
            <a:r>
              <a:rPr lang="en-US" sz="1800" kern="0" dirty="0"/>
              <a:t>    step 1 are different;</a:t>
            </a:r>
          </a:p>
          <a:p>
            <a:pPr marL="0" indent="0">
              <a:buNone/>
            </a:pPr>
            <a:r>
              <a:rPr lang="en-US" sz="1800" kern="0" dirty="0"/>
              <a:t>3. for (</a:t>
            </a:r>
            <a:r>
              <a:rPr lang="en-US" sz="1800" kern="0" dirty="0" err="1"/>
              <a:t>i</a:t>
            </a:r>
            <a:r>
              <a:rPr lang="en-US" sz="1800" kern="0" dirty="0"/>
              <a:t>=1; </a:t>
            </a:r>
            <a:r>
              <a:rPr lang="en-US" sz="1800" kern="0" dirty="0" err="1"/>
              <a:t>i</a:t>
            </a:r>
            <a:r>
              <a:rPr lang="en-US" sz="1800" kern="0" dirty="0"/>
              <a:t>++; i≤n-1) </a:t>
            </a:r>
          </a:p>
          <a:p>
            <a:pPr marL="0" indent="0">
              <a:buNone/>
            </a:pPr>
            <a:r>
              <a:rPr lang="en-US" sz="1800" kern="0" dirty="0"/>
              <a:t>         check [v</a:t>
            </a:r>
            <a:r>
              <a:rPr lang="en-US" sz="1800" kern="0" baseline="-25000" dirty="0"/>
              <a:t>i</a:t>
            </a:r>
            <a:r>
              <a:rPr lang="en-US" sz="1800" kern="0" dirty="0"/>
              <a:t>, v</a:t>
            </a:r>
            <a:r>
              <a:rPr lang="en-US" sz="1800" kern="0" baseline="-25000" dirty="0"/>
              <a:t>i+1</a:t>
            </a:r>
            <a:r>
              <a:rPr lang="en-US" sz="1800" kern="0" dirty="0"/>
              <a:t>] is an edge;</a:t>
            </a:r>
          </a:p>
          <a:p>
            <a:pPr>
              <a:buAutoNum type="arabicPeriod" startAt="4"/>
            </a:pPr>
            <a:r>
              <a:rPr lang="en-US" sz="1800" kern="0" dirty="0"/>
              <a:t>check (</a:t>
            </a:r>
            <a:r>
              <a:rPr lang="el-GR" sz="2400" kern="0" dirty="0"/>
              <a:t>Σ</a:t>
            </a:r>
            <a:r>
              <a:rPr lang="en-US" sz="1800" kern="0" dirty="0"/>
              <a:t> weight[v</a:t>
            </a:r>
            <a:r>
              <a:rPr lang="en-US" sz="1800" kern="0" baseline="-25000" dirty="0"/>
              <a:t>i</a:t>
            </a:r>
            <a:r>
              <a:rPr lang="en-US" sz="1800" kern="0" dirty="0"/>
              <a:t>, v</a:t>
            </a:r>
            <a:r>
              <a:rPr lang="en-US" sz="1800" kern="0" baseline="-25000" dirty="0"/>
              <a:t>i+1</a:t>
            </a:r>
            <a:r>
              <a:rPr lang="en-US" sz="1800" kern="0" dirty="0"/>
              <a:t>] ≤ k); </a:t>
            </a:r>
          </a:p>
          <a:p>
            <a:pPr>
              <a:buAutoNum type="arabicPeriod" startAt="4"/>
            </a:pPr>
            <a:r>
              <a:rPr lang="en-US" sz="1800" kern="0" dirty="0"/>
              <a:t>if (any test in steps 2-4 fails) </a:t>
            </a:r>
          </a:p>
          <a:p>
            <a:pPr marL="0" indent="0">
              <a:buNone/>
            </a:pPr>
            <a:r>
              <a:rPr lang="en-US" sz="1800" kern="0" dirty="0"/>
              <a:t>       return (‘no’)</a:t>
            </a:r>
          </a:p>
          <a:p>
            <a:pPr marL="0" indent="0">
              <a:buNone/>
            </a:pPr>
            <a:r>
              <a:rPr lang="en-US" sz="1800" kern="0" dirty="0"/>
              <a:t>       else return (‘yes’)</a:t>
            </a:r>
          </a:p>
        </p:txBody>
      </p:sp>
    </p:spTree>
    <p:extLst>
      <p:ext uri="{BB962C8B-B14F-4D97-AF65-F5344CB8AC3E}">
        <p14:creationId xmlns:p14="http://schemas.microsoft.com/office/powerpoint/2010/main" val="1256717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600075" y="1035098"/>
            <a:ext cx="7820025" cy="555577"/>
          </a:xfrm>
        </p:spPr>
        <p:txBody>
          <a:bodyPr/>
          <a:lstStyle/>
          <a:p>
            <a:pPr marL="0" indent="0">
              <a:buNone/>
            </a:pPr>
            <a:r>
              <a:rPr lang="en-US" sz="2400" dirty="0">
                <a:solidFill>
                  <a:srgbClr val="FF0000"/>
                </a:solidFill>
              </a:rPr>
              <a:t>Can these magic steps be replaced by non-magic steps? </a:t>
            </a:r>
          </a:p>
        </p:txBody>
      </p:sp>
      <p:sp>
        <p:nvSpPr>
          <p:cNvPr id="4" name="Content Placeholder 2">
            <a:extLst>
              <a:ext uri="{FF2B5EF4-FFF2-40B4-BE49-F238E27FC236}">
                <a16:creationId xmlns:a16="http://schemas.microsoft.com/office/drawing/2014/main" id="{0A5EEEF0-9C88-4B24-86F0-96A9655FF74F}"/>
              </a:ext>
            </a:extLst>
          </p:cNvPr>
          <p:cNvSpPr txBox="1">
            <a:spLocks/>
          </p:cNvSpPr>
          <p:nvPr/>
        </p:nvSpPr>
        <p:spPr bwMode="auto">
          <a:xfrm>
            <a:off x="600075" y="1672240"/>
            <a:ext cx="7820025" cy="555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92D050"/>
                </a:solidFill>
              </a:rPr>
              <a:t>If we do not care the running time, the answer is YES</a:t>
            </a:r>
          </a:p>
        </p:txBody>
      </p:sp>
    </p:spTree>
    <p:extLst>
      <p:ext uri="{BB962C8B-B14F-4D97-AF65-F5344CB8AC3E}">
        <p14:creationId xmlns:p14="http://schemas.microsoft.com/office/powerpoint/2010/main" val="1781481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600075" y="1035098"/>
            <a:ext cx="7820025" cy="555577"/>
          </a:xfrm>
        </p:spPr>
        <p:txBody>
          <a:bodyPr/>
          <a:lstStyle/>
          <a:p>
            <a:pPr marL="0" indent="0">
              <a:buNone/>
            </a:pPr>
            <a:r>
              <a:rPr lang="en-US" sz="2400" dirty="0">
                <a:solidFill>
                  <a:srgbClr val="FF0000"/>
                </a:solidFill>
              </a:rPr>
              <a:t>Can these magic steps be replaced by non-magic steps? </a:t>
            </a:r>
          </a:p>
        </p:txBody>
      </p:sp>
      <p:sp>
        <p:nvSpPr>
          <p:cNvPr id="4" name="Content Placeholder 2">
            <a:extLst>
              <a:ext uri="{FF2B5EF4-FFF2-40B4-BE49-F238E27FC236}">
                <a16:creationId xmlns:a16="http://schemas.microsoft.com/office/drawing/2014/main" id="{0A5EEEF0-9C88-4B24-86F0-96A9655FF74F}"/>
              </a:ext>
            </a:extLst>
          </p:cNvPr>
          <p:cNvSpPr txBox="1">
            <a:spLocks/>
          </p:cNvSpPr>
          <p:nvPr/>
        </p:nvSpPr>
        <p:spPr bwMode="auto">
          <a:xfrm>
            <a:off x="600075" y="1672240"/>
            <a:ext cx="7820025" cy="555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92D050"/>
                </a:solidFill>
              </a:rPr>
              <a:t>If we do not care the running time, the answer is YES</a:t>
            </a:r>
          </a:p>
        </p:txBody>
      </p:sp>
      <p:sp>
        <p:nvSpPr>
          <p:cNvPr id="5" name="Content Placeholder 2">
            <a:extLst>
              <a:ext uri="{FF2B5EF4-FFF2-40B4-BE49-F238E27FC236}">
                <a16:creationId xmlns:a16="http://schemas.microsoft.com/office/drawing/2014/main" id="{12C5722B-1F9D-4097-A55F-735623765081}"/>
              </a:ext>
            </a:extLst>
          </p:cNvPr>
          <p:cNvSpPr txBox="1">
            <a:spLocks/>
          </p:cNvSpPr>
          <p:nvPr/>
        </p:nvSpPr>
        <p:spPr bwMode="auto">
          <a:xfrm>
            <a:off x="600074" y="2309382"/>
            <a:ext cx="7820025" cy="843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FF0000"/>
                </a:solidFill>
              </a:rPr>
              <a:t>Theorem.</a:t>
            </a:r>
            <a:r>
              <a:rPr lang="en-US" sz="2400" kern="0" dirty="0"/>
              <a:t> If a language L is accepted by a </a:t>
            </a:r>
            <a:r>
              <a:rPr lang="en-US" sz="2400" kern="0" dirty="0" err="1"/>
              <a:t>nondet</a:t>
            </a:r>
            <a:r>
              <a:rPr lang="en-US" sz="2400" kern="0" dirty="0"/>
              <a:t>. TM, then L is also accepted by a det. TM.</a:t>
            </a:r>
          </a:p>
        </p:txBody>
      </p:sp>
    </p:spTree>
    <p:extLst>
      <p:ext uri="{BB962C8B-B14F-4D97-AF65-F5344CB8AC3E}">
        <p14:creationId xmlns:p14="http://schemas.microsoft.com/office/powerpoint/2010/main" val="194941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600075" y="1035098"/>
            <a:ext cx="7820025" cy="555577"/>
          </a:xfrm>
        </p:spPr>
        <p:txBody>
          <a:bodyPr/>
          <a:lstStyle/>
          <a:p>
            <a:pPr marL="0" indent="0">
              <a:buNone/>
            </a:pPr>
            <a:r>
              <a:rPr lang="en-US" sz="2400" dirty="0">
                <a:solidFill>
                  <a:srgbClr val="FF0000"/>
                </a:solidFill>
              </a:rPr>
              <a:t>Can these magic steps be replaced by non-magic steps? </a:t>
            </a:r>
          </a:p>
        </p:txBody>
      </p:sp>
      <p:sp>
        <p:nvSpPr>
          <p:cNvPr id="4" name="Content Placeholder 2">
            <a:extLst>
              <a:ext uri="{FF2B5EF4-FFF2-40B4-BE49-F238E27FC236}">
                <a16:creationId xmlns:a16="http://schemas.microsoft.com/office/drawing/2014/main" id="{0A5EEEF0-9C88-4B24-86F0-96A9655FF74F}"/>
              </a:ext>
            </a:extLst>
          </p:cNvPr>
          <p:cNvSpPr txBox="1">
            <a:spLocks/>
          </p:cNvSpPr>
          <p:nvPr/>
        </p:nvSpPr>
        <p:spPr bwMode="auto">
          <a:xfrm>
            <a:off x="600075" y="1672240"/>
            <a:ext cx="7820025" cy="555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92D050"/>
                </a:solidFill>
              </a:rPr>
              <a:t>If we do not care the running time, the answer is YES</a:t>
            </a:r>
          </a:p>
        </p:txBody>
      </p:sp>
      <p:sp>
        <p:nvSpPr>
          <p:cNvPr id="5" name="Content Placeholder 2">
            <a:extLst>
              <a:ext uri="{FF2B5EF4-FFF2-40B4-BE49-F238E27FC236}">
                <a16:creationId xmlns:a16="http://schemas.microsoft.com/office/drawing/2014/main" id="{12C5722B-1F9D-4097-A55F-735623765081}"/>
              </a:ext>
            </a:extLst>
          </p:cNvPr>
          <p:cNvSpPr txBox="1">
            <a:spLocks/>
          </p:cNvSpPr>
          <p:nvPr/>
        </p:nvSpPr>
        <p:spPr bwMode="auto">
          <a:xfrm>
            <a:off x="600074" y="2309382"/>
            <a:ext cx="7820025" cy="843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FF0000"/>
                </a:solidFill>
              </a:rPr>
              <a:t>Theorem.</a:t>
            </a:r>
            <a:r>
              <a:rPr lang="en-US" sz="2400" kern="0" dirty="0"/>
              <a:t> If a language L is accepted by a </a:t>
            </a:r>
            <a:r>
              <a:rPr lang="en-US" sz="2400" kern="0" dirty="0" err="1"/>
              <a:t>nondet</a:t>
            </a:r>
            <a:r>
              <a:rPr lang="en-US" sz="2400" kern="0" dirty="0"/>
              <a:t>. TM, then L is also accepted by a det. TM.</a:t>
            </a:r>
          </a:p>
        </p:txBody>
      </p:sp>
      <p:sp>
        <p:nvSpPr>
          <p:cNvPr id="6" name="Content Placeholder 2">
            <a:extLst>
              <a:ext uri="{FF2B5EF4-FFF2-40B4-BE49-F238E27FC236}">
                <a16:creationId xmlns:a16="http://schemas.microsoft.com/office/drawing/2014/main" id="{F103A90D-62FA-4DAA-90AA-64F0838E2B3B}"/>
              </a:ext>
            </a:extLst>
          </p:cNvPr>
          <p:cNvSpPr txBox="1">
            <a:spLocks/>
          </p:cNvSpPr>
          <p:nvPr/>
        </p:nvSpPr>
        <p:spPr bwMode="auto">
          <a:xfrm>
            <a:off x="600074" y="3283529"/>
            <a:ext cx="7820025" cy="1802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FF0000"/>
                </a:solidFill>
              </a:rPr>
              <a:t>Proof.</a:t>
            </a:r>
            <a:r>
              <a:rPr lang="en-US" sz="2400" kern="0" dirty="0"/>
              <a:t> Just check each path in the computation tree of the </a:t>
            </a:r>
            <a:r>
              <a:rPr lang="en-US" sz="2400" kern="0" dirty="0" err="1"/>
              <a:t>nondet</a:t>
            </a:r>
            <a:r>
              <a:rPr lang="en-US" sz="2400" kern="0" dirty="0"/>
              <a:t>. TM.</a:t>
            </a:r>
          </a:p>
        </p:txBody>
      </p:sp>
    </p:spTree>
    <p:extLst>
      <p:ext uri="{BB962C8B-B14F-4D97-AF65-F5344CB8AC3E}">
        <p14:creationId xmlns:p14="http://schemas.microsoft.com/office/powerpoint/2010/main" val="22433127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600075" y="1035098"/>
            <a:ext cx="7820025" cy="555577"/>
          </a:xfrm>
        </p:spPr>
        <p:txBody>
          <a:bodyPr/>
          <a:lstStyle/>
          <a:p>
            <a:pPr marL="0" indent="0">
              <a:buNone/>
            </a:pPr>
            <a:r>
              <a:rPr lang="en-US" sz="2400" dirty="0">
                <a:solidFill>
                  <a:srgbClr val="FF0000"/>
                </a:solidFill>
              </a:rPr>
              <a:t>Can these magic steps be replaced by non-magic steps? </a:t>
            </a:r>
          </a:p>
        </p:txBody>
      </p:sp>
      <p:sp>
        <p:nvSpPr>
          <p:cNvPr id="4" name="Content Placeholder 2">
            <a:extLst>
              <a:ext uri="{FF2B5EF4-FFF2-40B4-BE49-F238E27FC236}">
                <a16:creationId xmlns:a16="http://schemas.microsoft.com/office/drawing/2014/main" id="{0A5EEEF0-9C88-4B24-86F0-96A9655FF74F}"/>
              </a:ext>
            </a:extLst>
          </p:cNvPr>
          <p:cNvSpPr txBox="1">
            <a:spLocks/>
          </p:cNvSpPr>
          <p:nvPr/>
        </p:nvSpPr>
        <p:spPr bwMode="auto">
          <a:xfrm>
            <a:off x="600075" y="1672240"/>
            <a:ext cx="7820025" cy="555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92D050"/>
                </a:solidFill>
              </a:rPr>
              <a:t>If we do not care the running time, the answer is YES</a:t>
            </a:r>
          </a:p>
        </p:txBody>
      </p:sp>
      <p:sp>
        <p:nvSpPr>
          <p:cNvPr id="5" name="Content Placeholder 2">
            <a:extLst>
              <a:ext uri="{FF2B5EF4-FFF2-40B4-BE49-F238E27FC236}">
                <a16:creationId xmlns:a16="http://schemas.microsoft.com/office/drawing/2014/main" id="{12C5722B-1F9D-4097-A55F-735623765081}"/>
              </a:ext>
            </a:extLst>
          </p:cNvPr>
          <p:cNvSpPr txBox="1">
            <a:spLocks/>
          </p:cNvSpPr>
          <p:nvPr/>
        </p:nvSpPr>
        <p:spPr bwMode="auto">
          <a:xfrm>
            <a:off x="600074" y="2309382"/>
            <a:ext cx="7820025" cy="843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FF0000"/>
                </a:solidFill>
              </a:rPr>
              <a:t>Theorem.</a:t>
            </a:r>
            <a:r>
              <a:rPr lang="en-US" sz="2400" kern="0" dirty="0"/>
              <a:t> If a language L is accepted by a </a:t>
            </a:r>
            <a:r>
              <a:rPr lang="en-US" sz="2400" kern="0" dirty="0" err="1"/>
              <a:t>nondet</a:t>
            </a:r>
            <a:r>
              <a:rPr lang="en-US" sz="2400" kern="0" dirty="0"/>
              <a:t>. TM, then L is also accepted by a det. TM.</a:t>
            </a:r>
          </a:p>
        </p:txBody>
      </p:sp>
      <p:sp>
        <p:nvSpPr>
          <p:cNvPr id="6" name="Content Placeholder 2">
            <a:extLst>
              <a:ext uri="{FF2B5EF4-FFF2-40B4-BE49-F238E27FC236}">
                <a16:creationId xmlns:a16="http://schemas.microsoft.com/office/drawing/2014/main" id="{F103A90D-62FA-4DAA-90AA-64F0838E2B3B}"/>
              </a:ext>
            </a:extLst>
          </p:cNvPr>
          <p:cNvSpPr txBox="1">
            <a:spLocks/>
          </p:cNvSpPr>
          <p:nvPr/>
        </p:nvSpPr>
        <p:spPr bwMode="auto">
          <a:xfrm>
            <a:off x="600074" y="3283529"/>
            <a:ext cx="7820025" cy="1802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FF0000"/>
                </a:solidFill>
              </a:rPr>
              <a:t>Proof.</a:t>
            </a:r>
            <a:r>
              <a:rPr lang="en-US" sz="2400" kern="0" dirty="0"/>
              <a:t> Just check each path in the computation tree of the </a:t>
            </a:r>
            <a:r>
              <a:rPr lang="en-US" sz="2400" kern="0" dirty="0" err="1"/>
              <a:t>nondet</a:t>
            </a:r>
            <a:r>
              <a:rPr lang="en-US" sz="2400" kern="0" dirty="0"/>
              <a:t>. TM.</a:t>
            </a:r>
          </a:p>
          <a:p>
            <a:pPr marL="0" indent="0">
              <a:buFontTx/>
              <a:buNone/>
            </a:pPr>
            <a:r>
              <a:rPr lang="en-US" sz="2400" kern="0" dirty="0">
                <a:solidFill>
                  <a:srgbClr val="FFC000"/>
                </a:solidFill>
              </a:rPr>
              <a:t>Be careful: </a:t>
            </a:r>
            <a:r>
              <a:rPr lang="en-US" sz="2400" kern="0" dirty="0"/>
              <a:t>avoid being trapped into a non-stopping path.</a:t>
            </a:r>
          </a:p>
        </p:txBody>
      </p:sp>
    </p:spTree>
    <p:extLst>
      <p:ext uri="{BB962C8B-B14F-4D97-AF65-F5344CB8AC3E}">
        <p14:creationId xmlns:p14="http://schemas.microsoft.com/office/powerpoint/2010/main" val="7133758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600075" y="1035098"/>
            <a:ext cx="7820025" cy="555577"/>
          </a:xfrm>
        </p:spPr>
        <p:txBody>
          <a:bodyPr/>
          <a:lstStyle/>
          <a:p>
            <a:pPr marL="0" indent="0">
              <a:buNone/>
            </a:pPr>
            <a:r>
              <a:rPr lang="en-US" sz="2400" dirty="0">
                <a:solidFill>
                  <a:srgbClr val="FF0000"/>
                </a:solidFill>
              </a:rPr>
              <a:t>Can these magic steps be replaced by non-magic steps? </a:t>
            </a:r>
          </a:p>
        </p:txBody>
      </p:sp>
      <p:sp>
        <p:nvSpPr>
          <p:cNvPr id="4" name="Content Placeholder 2">
            <a:extLst>
              <a:ext uri="{FF2B5EF4-FFF2-40B4-BE49-F238E27FC236}">
                <a16:creationId xmlns:a16="http://schemas.microsoft.com/office/drawing/2014/main" id="{0A5EEEF0-9C88-4B24-86F0-96A9655FF74F}"/>
              </a:ext>
            </a:extLst>
          </p:cNvPr>
          <p:cNvSpPr txBox="1">
            <a:spLocks/>
          </p:cNvSpPr>
          <p:nvPr/>
        </p:nvSpPr>
        <p:spPr bwMode="auto">
          <a:xfrm>
            <a:off x="600075" y="1672240"/>
            <a:ext cx="7820025" cy="88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92D050"/>
                </a:solidFill>
              </a:rPr>
              <a:t>If we </a:t>
            </a:r>
            <a:r>
              <a:rPr lang="en-US" sz="2400" kern="0" dirty="0">
                <a:solidFill>
                  <a:srgbClr val="FF0000"/>
                </a:solidFill>
              </a:rPr>
              <a:t>do</a:t>
            </a:r>
            <a:r>
              <a:rPr lang="en-US" sz="2400" kern="0" dirty="0">
                <a:solidFill>
                  <a:srgbClr val="92D050"/>
                </a:solidFill>
              </a:rPr>
              <a:t> not care the running time, then the answer become </a:t>
            </a:r>
            <a:r>
              <a:rPr lang="en-US" sz="2400" kern="0" dirty="0">
                <a:solidFill>
                  <a:srgbClr val="FF0000"/>
                </a:solidFill>
              </a:rPr>
              <a:t>very unclear</a:t>
            </a:r>
            <a:r>
              <a:rPr lang="en-US" sz="2400" kern="0" dirty="0">
                <a:solidFill>
                  <a:srgbClr val="92D050"/>
                </a:solidFill>
              </a:rPr>
              <a:t>.</a:t>
            </a:r>
          </a:p>
        </p:txBody>
      </p:sp>
      <p:sp>
        <p:nvSpPr>
          <p:cNvPr id="2" name="Rectangle 1">
            <a:extLst>
              <a:ext uri="{FF2B5EF4-FFF2-40B4-BE49-F238E27FC236}">
                <a16:creationId xmlns:a16="http://schemas.microsoft.com/office/drawing/2014/main" id="{6CA88F52-47A5-4797-AB23-CC79E0AA7818}"/>
              </a:ext>
            </a:extLst>
          </p:cNvPr>
          <p:cNvSpPr/>
          <p:nvPr/>
        </p:nvSpPr>
        <p:spPr>
          <a:xfrm>
            <a:off x="1857375" y="1771650"/>
            <a:ext cx="552450" cy="295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26854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600075" y="1035098"/>
            <a:ext cx="7820025" cy="555577"/>
          </a:xfrm>
        </p:spPr>
        <p:txBody>
          <a:bodyPr/>
          <a:lstStyle/>
          <a:p>
            <a:pPr marL="0" indent="0">
              <a:buNone/>
            </a:pPr>
            <a:r>
              <a:rPr lang="en-US" sz="2400" dirty="0">
                <a:solidFill>
                  <a:srgbClr val="FF0000"/>
                </a:solidFill>
              </a:rPr>
              <a:t>Can these magic steps be replaced by non-magic steps? </a:t>
            </a:r>
          </a:p>
        </p:txBody>
      </p:sp>
      <p:sp>
        <p:nvSpPr>
          <p:cNvPr id="4" name="Content Placeholder 2">
            <a:extLst>
              <a:ext uri="{FF2B5EF4-FFF2-40B4-BE49-F238E27FC236}">
                <a16:creationId xmlns:a16="http://schemas.microsoft.com/office/drawing/2014/main" id="{0A5EEEF0-9C88-4B24-86F0-96A9655FF74F}"/>
              </a:ext>
            </a:extLst>
          </p:cNvPr>
          <p:cNvSpPr txBox="1">
            <a:spLocks/>
          </p:cNvSpPr>
          <p:nvPr/>
        </p:nvSpPr>
        <p:spPr bwMode="auto">
          <a:xfrm>
            <a:off x="600075" y="1672240"/>
            <a:ext cx="7820025" cy="88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92D050"/>
                </a:solidFill>
              </a:rPr>
              <a:t>If we </a:t>
            </a:r>
            <a:r>
              <a:rPr lang="en-US" sz="2400" kern="0" dirty="0">
                <a:solidFill>
                  <a:srgbClr val="FF0000"/>
                </a:solidFill>
              </a:rPr>
              <a:t>do</a:t>
            </a:r>
            <a:r>
              <a:rPr lang="en-US" sz="2400" kern="0" dirty="0">
                <a:solidFill>
                  <a:srgbClr val="92D050"/>
                </a:solidFill>
              </a:rPr>
              <a:t> not care the running time, then the answer become </a:t>
            </a:r>
            <a:r>
              <a:rPr lang="en-US" sz="2400" kern="0" dirty="0">
                <a:solidFill>
                  <a:srgbClr val="FF0000"/>
                </a:solidFill>
              </a:rPr>
              <a:t>very unclear</a:t>
            </a:r>
            <a:r>
              <a:rPr lang="en-US" sz="2400" kern="0" dirty="0">
                <a:solidFill>
                  <a:srgbClr val="92D050"/>
                </a:solidFill>
              </a:rPr>
              <a:t>.</a:t>
            </a:r>
          </a:p>
        </p:txBody>
      </p:sp>
      <p:sp>
        <p:nvSpPr>
          <p:cNvPr id="2" name="Rectangle 1">
            <a:extLst>
              <a:ext uri="{FF2B5EF4-FFF2-40B4-BE49-F238E27FC236}">
                <a16:creationId xmlns:a16="http://schemas.microsoft.com/office/drawing/2014/main" id="{6CA88F52-47A5-4797-AB23-CC79E0AA7818}"/>
              </a:ext>
            </a:extLst>
          </p:cNvPr>
          <p:cNvSpPr/>
          <p:nvPr/>
        </p:nvSpPr>
        <p:spPr>
          <a:xfrm>
            <a:off x="1857375" y="1771650"/>
            <a:ext cx="552450" cy="295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AF38B598-6012-460D-B458-B381CC5FA293}"/>
              </a:ext>
            </a:extLst>
          </p:cNvPr>
          <p:cNvSpPr txBox="1">
            <a:spLocks/>
          </p:cNvSpPr>
          <p:nvPr/>
        </p:nvSpPr>
        <p:spPr bwMode="auto">
          <a:xfrm>
            <a:off x="600074" y="2661635"/>
            <a:ext cx="7820025" cy="1338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t>In particular, if a problem can be solved by a </a:t>
            </a:r>
            <a:r>
              <a:rPr lang="en-US" sz="2400" kern="0" dirty="0" err="1"/>
              <a:t>nondet</a:t>
            </a:r>
            <a:r>
              <a:rPr lang="en-US" sz="2400" kern="0" dirty="0"/>
              <a:t>. TM in polynomial time, can it also be solved in polynomial time by a det. TM?</a:t>
            </a:r>
          </a:p>
        </p:txBody>
      </p:sp>
    </p:spTree>
    <p:extLst>
      <p:ext uri="{BB962C8B-B14F-4D97-AF65-F5344CB8AC3E}">
        <p14:creationId xmlns:p14="http://schemas.microsoft.com/office/powerpoint/2010/main" val="28285730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600075" y="1035098"/>
            <a:ext cx="7820025" cy="555577"/>
          </a:xfrm>
        </p:spPr>
        <p:txBody>
          <a:bodyPr/>
          <a:lstStyle/>
          <a:p>
            <a:pPr marL="0" indent="0">
              <a:buNone/>
            </a:pPr>
            <a:r>
              <a:rPr lang="en-US" sz="2400" dirty="0">
                <a:solidFill>
                  <a:srgbClr val="FF0000"/>
                </a:solidFill>
              </a:rPr>
              <a:t>Can these magic steps be replaced by non-magic steps? </a:t>
            </a:r>
          </a:p>
        </p:txBody>
      </p:sp>
      <p:sp>
        <p:nvSpPr>
          <p:cNvPr id="4" name="Content Placeholder 2">
            <a:extLst>
              <a:ext uri="{FF2B5EF4-FFF2-40B4-BE49-F238E27FC236}">
                <a16:creationId xmlns:a16="http://schemas.microsoft.com/office/drawing/2014/main" id="{0A5EEEF0-9C88-4B24-86F0-96A9655FF74F}"/>
              </a:ext>
            </a:extLst>
          </p:cNvPr>
          <p:cNvSpPr txBox="1">
            <a:spLocks/>
          </p:cNvSpPr>
          <p:nvPr/>
        </p:nvSpPr>
        <p:spPr bwMode="auto">
          <a:xfrm>
            <a:off x="600075" y="1672240"/>
            <a:ext cx="7820025" cy="88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92D050"/>
                </a:solidFill>
              </a:rPr>
              <a:t>If we </a:t>
            </a:r>
            <a:r>
              <a:rPr lang="en-US" sz="2400" kern="0" dirty="0">
                <a:solidFill>
                  <a:srgbClr val="FF0000"/>
                </a:solidFill>
              </a:rPr>
              <a:t>do</a:t>
            </a:r>
            <a:r>
              <a:rPr lang="en-US" sz="2400" kern="0" dirty="0">
                <a:solidFill>
                  <a:srgbClr val="92D050"/>
                </a:solidFill>
              </a:rPr>
              <a:t> not care the running time, then the answer become </a:t>
            </a:r>
            <a:r>
              <a:rPr lang="en-US" sz="2400" kern="0" dirty="0">
                <a:solidFill>
                  <a:srgbClr val="FF0000"/>
                </a:solidFill>
              </a:rPr>
              <a:t>very unclear</a:t>
            </a:r>
            <a:r>
              <a:rPr lang="en-US" sz="2400" kern="0" dirty="0">
                <a:solidFill>
                  <a:srgbClr val="92D050"/>
                </a:solidFill>
              </a:rPr>
              <a:t>.</a:t>
            </a:r>
          </a:p>
        </p:txBody>
      </p:sp>
      <p:sp>
        <p:nvSpPr>
          <p:cNvPr id="2" name="Rectangle 1">
            <a:extLst>
              <a:ext uri="{FF2B5EF4-FFF2-40B4-BE49-F238E27FC236}">
                <a16:creationId xmlns:a16="http://schemas.microsoft.com/office/drawing/2014/main" id="{6CA88F52-47A5-4797-AB23-CC79E0AA7818}"/>
              </a:ext>
            </a:extLst>
          </p:cNvPr>
          <p:cNvSpPr/>
          <p:nvPr/>
        </p:nvSpPr>
        <p:spPr>
          <a:xfrm>
            <a:off x="1857375" y="1771650"/>
            <a:ext cx="552450" cy="295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AF38B598-6012-460D-B458-B381CC5FA293}"/>
              </a:ext>
            </a:extLst>
          </p:cNvPr>
          <p:cNvSpPr txBox="1">
            <a:spLocks/>
          </p:cNvSpPr>
          <p:nvPr/>
        </p:nvSpPr>
        <p:spPr bwMode="auto">
          <a:xfrm>
            <a:off x="600074" y="2661635"/>
            <a:ext cx="7820025" cy="1338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t>In particular, if a problem can be solved by a </a:t>
            </a:r>
            <a:r>
              <a:rPr lang="en-US" sz="2400" kern="0" dirty="0" err="1"/>
              <a:t>nondet</a:t>
            </a:r>
            <a:r>
              <a:rPr lang="en-US" sz="2400" kern="0" dirty="0"/>
              <a:t>. TM in polynomial time, can it also be solved in polynomial time by a det. TM?</a:t>
            </a:r>
          </a:p>
        </p:txBody>
      </p:sp>
      <p:sp>
        <p:nvSpPr>
          <p:cNvPr id="7" name="Content Placeholder 2">
            <a:extLst>
              <a:ext uri="{FF2B5EF4-FFF2-40B4-BE49-F238E27FC236}">
                <a16:creationId xmlns:a16="http://schemas.microsoft.com/office/drawing/2014/main" id="{233BDEE4-F9AF-481F-A9D8-BC4BE70B153D}"/>
              </a:ext>
            </a:extLst>
          </p:cNvPr>
          <p:cNvSpPr txBox="1">
            <a:spLocks/>
          </p:cNvSpPr>
          <p:nvPr/>
        </p:nvSpPr>
        <p:spPr bwMode="auto">
          <a:xfrm>
            <a:off x="714374" y="5456189"/>
            <a:ext cx="7541421" cy="112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FF0000"/>
                </a:solidFill>
              </a:rPr>
              <a:t>Definition.</a:t>
            </a:r>
            <a:r>
              <a:rPr lang="en-US" sz="2000" kern="0" dirty="0"/>
              <a:t> A problem Q can be solved in </a:t>
            </a:r>
            <a:r>
              <a:rPr lang="en-US" sz="2000" kern="0" dirty="0">
                <a:solidFill>
                  <a:srgbClr val="FFC000"/>
                </a:solidFill>
              </a:rPr>
              <a:t>polynomial-time</a:t>
            </a:r>
            <a:r>
              <a:rPr lang="en-US" sz="2000" kern="0" dirty="0"/>
              <a:t> if there is an algorithm A that solves Q and runs in time O(</a:t>
            </a:r>
            <a:r>
              <a:rPr lang="en-US" sz="2000" kern="0" dirty="0" err="1"/>
              <a:t>n</a:t>
            </a:r>
            <a:r>
              <a:rPr lang="en-US" sz="2000" kern="0" baseline="30000" dirty="0" err="1"/>
              <a:t>c</a:t>
            </a:r>
            <a:r>
              <a:rPr lang="en-US" sz="2000" kern="0" dirty="0"/>
              <a:t>) for some constant c on inputs of length n for all n. </a:t>
            </a:r>
          </a:p>
        </p:txBody>
      </p:sp>
    </p:spTree>
    <p:extLst>
      <p:ext uri="{BB962C8B-B14F-4D97-AF65-F5344CB8AC3E}">
        <p14:creationId xmlns:p14="http://schemas.microsoft.com/office/powerpoint/2010/main" val="3615559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600075" y="1035098"/>
            <a:ext cx="7820025" cy="555577"/>
          </a:xfrm>
        </p:spPr>
        <p:txBody>
          <a:bodyPr/>
          <a:lstStyle/>
          <a:p>
            <a:pPr marL="0" indent="0">
              <a:buNone/>
            </a:pPr>
            <a:r>
              <a:rPr lang="en-US" sz="2400" dirty="0">
                <a:solidFill>
                  <a:srgbClr val="FF0000"/>
                </a:solidFill>
              </a:rPr>
              <a:t>Can these magic steps be replaced by non-magic steps? </a:t>
            </a:r>
          </a:p>
        </p:txBody>
      </p:sp>
      <p:sp>
        <p:nvSpPr>
          <p:cNvPr id="4" name="Content Placeholder 2">
            <a:extLst>
              <a:ext uri="{FF2B5EF4-FFF2-40B4-BE49-F238E27FC236}">
                <a16:creationId xmlns:a16="http://schemas.microsoft.com/office/drawing/2014/main" id="{0A5EEEF0-9C88-4B24-86F0-96A9655FF74F}"/>
              </a:ext>
            </a:extLst>
          </p:cNvPr>
          <p:cNvSpPr txBox="1">
            <a:spLocks/>
          </p:cNvSpPr>
          <p:nvPr/>
        </p:nvSpPr>
        <p:spPr bwMode="auto">
          <a:xfrm>
            <a:off x="600075" y="1672240"/>
            <a:ext cx="7820025" cy="88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92D050"/>
                </a:solidFill>
              </a:rPr>
              <a:t>If we </a:t>
            </a:r>
            <a:r>
              <a:rPr lang="en-US" sz="2400" kern="0" dirty="0">
                <a:solidFill>
                  <a:srgbClr val="FF0000"/>
                </a:solidFill>
              </a:rPr>
              <a:t>do</a:t>
            </a:r>
            <a:r>
              <a:rPr lang="en-US" sz="2400" kern="0" dirty="0">
                <a:solidFill>
                  <a:srgbClr val="92D050"/>
                </a:solidFill>
              </a:rPr>
              <a:t> not care the running time, then the answer become </a:t>
            </a:r>
            <a:r>
              <a:rPr lang="en-US" sz="2400" kern="0" dirty="0">
                <a:solidFill>
                  <a:srgbClr val="FF0000"/>
                </a:solidFill>
              </a:rPr>
              <a:t>very unclear</a:t>
            </a:r>
            <a:r>
              <a:rPr lang="en-US" sz="2400" kern="0" dirty="0">
                <a:solidFill>
                  <a:srgbClr val="92D050"/>
                </a:solidFill>
              </a:rPr>
              <a:t>.</a:t>
            </a:r>
          </a:p>
        </p:txBody>
      </p:sp>
      <p:sp>
        <p:nvSpPr>
          <p:cNvPr id="2" name="Rectangle 1">
            <a:extLst>
              <a:ext uri="{FF2B5EF4-FFF2-40B4-BE49-F238E27FC236}">
                <a16:creationId xmlns:a16="http://schemas.microsoft.com/office/drawing/2014/main" id="{6CA88F52-47A5-4797-AB23-CC79E0AA7818}"/>
              </a:ext>
            </a:extLst>
          </p:cNvPr>
          <p:cNvSpPr/>
          <p:nvPr/>
        </p:nvSpPr>
        <p:spPr>
          <a:xfrm>
            <a:off x="1857375" y="1771650"/>
            <a:ext cx="552450" cy="295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AF38B598-6012-460D-B458-B381CC5FA293}"/>
              </a:ext>
            </a:extLst>
          </p:cNvPr>
          <p:cNvSpPr txBox="1">
            <a:spLocks/>
          </p:cNvSpPr>
          <p:nvPr/>
        </p:nvSpPr>
        <p:spPr bwMode="auto">
          <a:xfrm>
            <a:off x="600074" y="2661635"/>
            <a:ext cx="7820025" cy="1338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t>In particular, if a problem can be solved by a </a:t>
            </a:r>
            <a:r>
              <a:rPr lang="en-US" sz="2400" kern="0" dirty="0" err="1"/>
              <a:t>nondet</a:t>
            </a:r>
            <a:r>
              <a:rPr lang="en-US" sz="2400" kern="0" dirty="0"/>
              <a:t>. TM in polynomial time, can it also be solved in polynomial time by a det. TM?</a:t>
            </a:r>
          </a:p>
        </p:txBody>
      </p:sp>
      <p:sp>
        <p:nvSpPr>
          <p:cNvPr id="7" name="Content Placeholder 2">
            <a:extLst>
              <a:ext uri="{FF2B5EF4-FFF2-40B4-BE49-F238E27FC236}">
                <a16:creationId xmlns:a16="http://schemas.microsoft.com/office/drawing/2014/main" id="{233BDEE4-F9AF-481F-A9D8-BC4BE70B153D}"/>
              </a:ext>
            </a:extLst>
          </p:cNvPr>
          <p:cNvSpPr txBox="1">
            <a:spLocks/>
          </p:cNvSpPr>
          <p:nvPr/>
        </p:nvSpPr>
        <p:spPr bwMode="auto">
          <a:xfrm>
            <a:off x="1288254" y="4000500"/>
            <a:ext cx="6443663"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3600" kern="0" dirty="0"/>
              <a:t>The famous </a:t>
            </a:r>
            <a:r>
              <a:rPr lang="en-US" sz="3600" kern="0" dirty="0">
                <a:solidFill>
                  <a:srgbClr val="FF0000"/>
                </a:solidFill>
              </a:rPr>
              <a:t>P = NP? </a:t>
            </a:r>
            <a:r>
              <a:rPr lang="en-US" sz="3600" kern="0" dirty="0"/>
              <a:t>problem</a:t>
            </a:r>
          </a:p>
        </p:txBody>
      </p:sp>
    </p:spTree>
    <p:extLst>
      <p:ext uri="{BB962C8B-B14F-4D97-AF65-F5344CB8AC3E}">
        <p14:creationId xmlns:p14="http://schemas.microsoft.com/office/powerpoint/2010/main" val="25914098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600075" y="1035098"/>
            <a:ext cx="7820025" cy="555577"/>
          </a:xfrm>
        </p:spPr>
        <p:txBody>
          <a:bodyPr/>
          <a:lstStyle/>
          <a:p>
            <a:pPr marL="0" indent="0">
              <a:buNone/>
            </a:pPr>
            <a:r>
              <a:rPr lang="en-US" sz="2400" dirty="0">
                <a:solidFill>
                  <a:srgbClr val="FF0000"/>
                </a:solidFill>
              </a:rPr>
              <a:t>Can these magic steps be replaced by non-magic steps? </a:t>
            </a:r>
          </a:p>
        </p:txBody>
      </p:sp>
      <p:sp>
        <p:nvSpPr>
          <p:cNvPr id="4" name="Content Placeholder 2">
            <a:extLst>
              <a:ext uri="{FF2B5EF4-FFF2-40B4-BE49-F238E27FC236}">
                <a16:creationId xmlns:a16="http://schemas.microsoft.com/office/drawing/2014/main" id="{0A5EEEF0-9C88-4B24-86F0-96A9655FF74F}"/>
              </a:ext>
            </a:extLst>
          </p:cNvPr>
          <p:cNvSpPr txBox="1">
            <a:spLocks/>
          </p:cNvSpPr>
          <p:nvPr/>
        </p:nvSpPr>
        <p:spPr bwMode="auto">
          <a:xfrm>
            <a:off x="600075" y="1672240"/>
            <a:ext cx="7820025" cy="88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92D050"/>
                </a:solidFill>
              </a:rPr>
              <a:t>If we </a:t>
            </a:r>
            <a:r>
              <a:rPr lang="en-US" sz="2400" kern="0" dirty="0">
                <a:solidFill>
                  <a:srgbClr val="FF0000"/>
                </a:solidFill>
              </a:rPr>
              <a:t>do</a:t>
            </a:r>
            <a:r>
              <a:rPr lang="en-US" sz="2400" kern="0" dirty="0">
                <a:solidFill>
                  <a:srgbClr val="92D050"/>
                </a:solidFill>
              </a:rPr>
              <a:t> not care the running time, then the answer become </a:t>
            </a:r>
            <a:r>
              <a:rPr lang="en-US" sz="2400" kern="0" dirty="0">
                <a:solidFill>
                  <a:srgbClr val="FF0000"/>
                </a:solidFill>
              </a:rPr>
              <a:t>very unclear</a:t>
            </a:r>
            <a:r>
              <a:rPr lang="en-US" sz="2400" kern="0" dirty="0">
                <a:solidFill>
                  <a:srgbClr val="92D050"/>
                </a:solidFill>
              </a:rPr>
              <a:t>.</a:t>
            </a:r>
          </a:p>
        </p:txBody>
      </p:sp>
      <p:sp>
        <p:nvSpPr>
          <p:cNvPr id="2" name="Rectangle 1">
            <a:extLst>
              <a:ext uri="{FF2B5EF4-FFF2-40B4-BE49-F238E27FC236}">
                <a16:creationId xmlns:a16="http://schemas.microsoft.com/office/drawing/2014/main" id="{6CA88F52-47A5-4797-AB23-CC79E0AA7818}"/>
              </a:ext>
            </a:extLst>
          </p:cNvPr>
          <p:cNvSpPr/>
          <p:nvPr/>
        </p:nvSpPr>
        <p:spPr>
          <a:xfrm>
            <a:off x="1857375" y="1771650"/>
            <a:ext cx="552450" cy="295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AF38B598-6012-460D-B458-B381CC5FA293}"/>
              </a:ext>
            </a:extLst>
          </p:cNvPr>
          <p:cNvSpPr txBox="1">
            <a:spLocks/>
          </p:cNvSpPr>
          <p:nvPr/>
        </p:nvSpPr>
        <p:spPr bwMode="auto">
          <a:xfrm>
            <a:off x="600074" y="2661635"/>
            <a:ext cx="7820025" cy="1338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t>In particular, if a problem can be solved by a </a:t>
            </a:r>
            <a:r>
              <a:rPr lang="en-US" sz="2400" kern="0" dirty="0" err="1"/>
              <a:t>nondet</a:t>
            </a:r>
            <a:r>
              <a:rPr lang="en-US" sz="2400" kern="0" dirty="0"/>
              <a:t>. TM in polynomial time, can it also be solved in polynomial time by a det. TM?</a:t>
            </a:r>
          </a:p>
        </p:txBody>
      </p:sp>
      <p:sp>
        <p:nvSpPr>
          <p:cNvPr id="7" name="Content Placeholder 2">
            <a:extLst>
              <a:ext uri="{FF2B5EF4-FFF2-40B4-BE49-F238E27FC236}">
                <a16:creationId xmlns:a16="http://schemas.microsoft.com/office/drawing/2014/main" id="{233BDEE4-F9AF-481F-A9D8-BC4BE70B153D}"/>
              </a:ext>
            </a:extLst>
          </p:cNvPr>
          <p:cNvSpPr txBox="1">
            <a:spLocks/>
          </p:cNvSpPr>
          <p:nvPr/>
        </p:nvSpPr>
        <p:spPr bwMode="auto">
          <a:xfrm>
            <a:off x="1288254" y="4000500"/>
            <a:ext cx="6443663"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3600" kern="0" dirty="0"/>
              <a:t>The famous </a:t>
            </a:r>
            <a:r>
              <a:rPr lang="en-US" sz="3600" kern="0" dirty="0">
                <a:solidFill>
                  <a:srgbClr val="FF0000"/>
                </a:solidFill>
              </a:rPr>
              <a:t>P = NP? </a:t>
            </a:r>
            <a:r>
              <a:rPr lang="en-US" sz="3600" kern="0" dirty="0"/>
              <a:t>problem</a:t>
            </a:r>
          </a:p>
        </p:txBody>
      </p:sp>
      <p:sp>
        <p:nvSpPr>
          <p:cNvPr id="8" name="Content Placeholder 2">
            <a:extLst>
              <a:ext uri="{FF2B5EF4-FFF2-40B4-BE49-F238E27FC236}">
                <a16:creationId xmlns:a16="http://schemas.microsoft.com/office/drawing/2014/main" id="{6139204C-EA9C-4C3D-BEF5-213FC6194A63}"/>
              </a:ext>
            </a:extLst>
          </p:cNvPr>
          <p:cNvSpPr txBox="1">
            <a:spLocks/>
          </p:cNvSpPr>
          <p:nvPr/>
        </p:nvSpPr>
        <p:spPr bwMode="auto">
          <a:xfrm>
            <a:off x="600072" y="4920781"/>
            <a:ext cx="7705725" cy="837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t>There are many (2000+) interesting and important problems that can be solved in polynomial time by nondeterministic TMs:</a:t>
            </a:r>
          </a:p>
          <a:p>
            <a:pPr marL="0" indent="0">
              <a:buFontTx/>
              <a:buNone/>
            </a:pPr>
            <a:endParaRPr lang="en-US" sz="2000" kern="0" dirty="0"/>
          </a:p>
        </p:txBody>
      </p:sp>
      <p:sp>
        <p:nvSpPr>
          <p:cNvPr id="9" name="Content Placeholder 2">
            <a:extLst>
              <a:ext uri="{FF2B5EF4-FFF2-40B4-BE49-F238E27FC236}">
                <a16:creationId xmlns:a16="http://schemas.microsoft.com/office/drawing/2014/main" id="{B531ADC5-665E-4BBE-A7D9-1C9435487299}"/>
              </a:ext>
            </a:extLst>
          </p:cNvPr>
          <p:cNvSpPr txBox="1">
            <a:spLocks/>
          </p:cNvSpPr>
          <p:nvPr/>
        </p:nvSpPr>
        <p:spPr bwMode="auto">
          <a:xfrm>
            <a:off x="542921" y="5672137"/>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33CC33"/>
                </a:solidFill>
              </a:rPr>
              <a:t>Traveling Salesman, Satisfiability, Scheduling, Independent Set, ……  </a:t>
            </a:r>
          </a:p>
          <a:p>
            <a:pPr marL="0" indent="0">
              <a:buFontTx/>
              <a:buNone/>
            </a:pPr>
            <a:endParaRPr lang="en-US" sz="2000" kern="0" dirty="0">
              <a:solidFill>
                <a:srgbClr val="33CC33"/>
              </a:solidFill>
            </a:endParaRPr>
          </a:p>
        </p:txBody>
      </p:sp>
    </p:spTree>
    <p:extLst>
      <p:ext uri="{BB962C8B-B14F-4D97-AF65-F5344CB8AC3E}">
        <p14:creationId xmlns:p14="http://schemas.microsoft.com/office/powerpoint/2010/main" val="20674818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600075" y="1035098"/>
            <a:ext cx="7820025" cy="555577"/>
          </a:xfrm>
        </p:spPr>
        <p:txBody>
          <a:bodyPr/>
          <a:lstStyle/>
          <a:p>
            <a:pPr marL="0" indent="0">
              <a:buNone/>
            </a:pPr>
            <a:r>
              <a:rPr lang="en-US" sz="2400" dirty="0">
                <a:solidFill>
                  <a:srgbClr val="FF0000"/>
                </a:solidFill>
              </a:rPr>
              <a:t>Can these magic steps be replaced by non-magic steps? </a:t>
            </a:r>
          </a:p>
        </p:txBody>
      </p:sp>
      <p:sp>
        <p:nvSpPr>
          <p:cNvPr id="4" name="Content Placeholder 2">
            <a:extLst>
              <a:ext uri="{FF2B5EF4-FFF2-40B4-BE49-F238E27FC236}">
                <a16:creationId xmlns:a16="http://schemas.microsoft.com/office/drawing/2014/main" id="{0A5EEEF0-9C88-4B24-86F0-96A9655FF74F}"/>
              </a:ext>
            </a:extLst>
          </p:cNvPr>
          <p:cNvSpPr txBox="1">
            <a:spLocks/>
          </p:cNvSpPr>
          <p:nvPr/>
        </p:nvSpPr>
        <p:spPr bwMode="auto">
          <a:xfrm>
            <a:off x="600075" y="1672240"/>
            <a:ext cx="7820025" cy="88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92D050"/>
                </a:solidFill>
              </a:rPr>
              <a:t>If we </a:t>
            </a:r>
            <a:r>
              <a:rPr lang="en-US" sz="2400" kern="0" dirty="0">
                <a:solidFill>
                  <a:srgbClr val="FF0000"/>
                </a:solidFill>
              </a:rPr>
              <a:t>do</a:t>
            </a:r>
            <a:r>
              <a:rPr lang="en-US" sz="2400" kern="0" dirty="0">
                <a:solidFill>
                  <a:srgbClr val="92D050"/>
                </a:solidFill>
              </a:rPr>
              <a:t> not care the running time, then the answer become </a:t>
            </a:r>
            <a:r>
              <a:rPr lang="en-US" sz="2400" kern="0" dirty="0">
                <a:solidFill>
                  <a:srgbClr val="FF0000"/>
                </a:solidFill>
              </a:rPr>
              <a:t>very unclear</a:t>
            </a:r>
            <a:r>
              <a:rPr lang="en-US" sz="2400" kern="0" dirty="0">
                <a:solidFill>
                  <a:srgbClr val="92D050"/>
                </a:solidFill>
              </a:rPr>
              <a:t>.</a:t>
            </a:r>
          </a:p>
        </p:txBody>
      </p:sp>
      <p:sp>
        <p:nvSpPr>
          <p:cNvPr id="2" name="Rectangle 1">
            <a:extLst>
              <a:ext uri="{FF2B5EF4-FFF2-40B4-BE49-F238E27FC236}">
                <a16:creationId xmlns:a16="http://schemas.microsoft.com/office/drawing/2014/main" id="{6CA88F52-47A5-4797-AB23-CC79E0AA7818}"/>
              </a:ext>
            </a:extLst>
          </p:cNvPr>
          <p:cNvSpPr/>
          <p:nvPr/>
        </p:nvSpPr>
        <p:spPr>
          <a:xfrm>
            <a:off x="1857375" y="1771650"/>
            <a:ext cx="552450" cy="295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AF38B598-6012-460D-B458-B381CC5FA293}"/>
              </a:ext>
            </a:extLst>
          </p:cNvPr>
          <p:cNvSpPr txBox="1">
            <a:spLocks/>
          </p:cNvSpPr>
          <p:nvPr/>
        </p:nvSpPr>
        <p:spPr bwMode="auto">
          <a:xfrm>
            <a:off x="600074" y="2661635"/>
            <a:ext cx="7820025" cy="1338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t>In particular, if a problem can be solved by a </a:t>
            </a:r>
            <a:r>
              <a:rPr lang="en-US" sz="2400" kern="0" dirty="0" err="1"/>
              <a:t>nondet</a:t>
            </a:r>
            <a:r>
              <a:rPr lang="en-US" sz="2400" kern="0" dirty="0"/>
              <a:t>. TM in polynomial time, can it also be solved in polynomial time by a det. TM?</a:t>
            </a:r>
          </a:p>
        </p:txBody>
      </p:sp>
      <p:sp>
        <p:nvSpPr>
          <p:cNvPr id="7" name="Content Placeholder 2">
            <a:extLst>
              <a:ext uri="{FF2B5EF4-FFF2-40B4-BE49-F238E27FC236}">
                <a16:creationId xmlns:a16="http://schemas.microsoft.com/office/drawing/2014/main" id="{233BDEE4-F9AF-481F-A9D8-BC4BE70B153D}"/>
              </a:ext>
            </a:extLst>
          </p:cNvPr>
          <p:cNvSpPr txBox="1">
            <a:spLocks/>
          </p:cNvSpPr>
          <p:nvPr/>
        </p:nvSpPr>
        <p:spPr bwMode="auto">
          <a:xfrm>
            <a:off x="1288254" y="4000500"/>
            <a:ext cx="6443663"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3600" kern="0" dirty="0"/>
              <a:t>The famous </a:t>
            </a:r>
            <a:r>
              <a:rPr lang="en-US" sz="3600" kern="0" dirty="0">
                <a:solidFill>
                  <a:srgbClr val="FF0000"/>
                </a:solidFill>
              </a:rPr>
              <a:t>P = NP? </a:t>
            </a:r>
            <a:r>
              <a:rPr lang="en-US" sz="3600" kern="0" dirty="0"/>
              <a:t>problem</a:t>
            </a:r>
          </a:p>
        </p:txBody>
      </p:sp>
      <p:sp>
        <p:nvSpPr>
          <p:cNvPr id="8" name="Content Placeholder 2">
            <a:extLst>
              <a:ext uri="{FF2B5EF4-FFF2-40B4-BE49-F238E27FC236}">
                <a16:creationId xmlns:a16="http://schemas.microsoft.com/office/drawing/2014/main" id="{6139204C-EA9C-4C3D-BEF5-213FC6194A63}"/>
              </a:ext>
            </a:extLst>
          </p:cNvPr>
          <p:cNvSpPr txBox="1">
            <a:spLocks/>
          </p:cNvSpPr>
          <p:nvPr/>
        </p:nvSpPr>
        <p:spPr bwMode="auto">
          <a:xfrm>
            <a:off x="600072" y="4920781"/>
            <a:ext cx="7705725" cy="837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t>There are many (2000+) interesting and important problems that can be solved in polynomial time by nondeterministic TMs:</a:t>
            </a:r>
          </a:p>
          <a:p>
            <a:pPr marL="0" indent="0">
              <a:buFontTx/>
              <a:buNone/>
            </a:pPr>
            <a:endParaRPr lang="en-US" sz="2000" kern="0" dirty="0"/>
          </a:p>
        </p:txBody>
      </p:sp>
      <p:sp>
        <p:nvSpPr>
          <p:cNvPr id="9" name="Content Placeholder 2">
            <a:extLst>
              <a:ext uri="{FF2B5EF4-FFF2-40B4-BE49-F238E27FC236}">
                <a16:creationId xmlns:a16="http://schemas.microsoft.com/office/drawing/2014/main" id="{B531ADC5-665E-4BBE-A7D9-1C9435487299}"/>
              </a:ext>
            </a:extLst>
          </p:cNvPr>
          <p:cNvSpPr txBox="1">
            <a:spLocks/>
          </p:cNvSpPr>
          <p:nvPr/>
        </p:nvSpPr>
        <p:spPr bwMode="auto">
          <a:xfrm>
            <a:off x="542921" y="5672137"/>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33CC33"/>
                </a:solidFill>
              </a:rPr>
              <a:t>Traveling Salesman, Satisfiability, Scheduling, Independent Set, ……  </a:t>
            </a:r>
          </a:p>
          <a:p>
            <a:pPr marL="0" indent="0">
              <a:buFontTx/>
              <a:buNone/>
            </a:pPr>
            <a:endParaRPr lang="en-US" sz="2000" kern="0" dirty="0">
              <a:solidFill>
                <a:srgbClr val="33CC33"/>
              </a:solidFill>
            </a:endParaRPr>
          </a:p>
        </p:txBody>
      </p:sp>
      <p:sp>
        <p:nvSpPr>
          <p:cNvPr id="5" name="Rectangle 4">
            <a:extLst>
              <a:ext uri="{FF2B5EF4-FFF2-40B4-BE49-F238E27FC236}">
                <a16:creationId xmlns:a16="http://schemas.microsoft.com/office/drawing/2014/main" id="{6B27424F-CCA9-4BCD-B534-F605197DC632}"/>
              </a:ext>
            </a:extLst>
          </p:cNvPr>
          <p:cNvSpPr/>
          <p:nvPr/>
        </p:nvSpPr>
        <p:spPr>
          <a:xfrm>
            <a:off x="904875" y="6054256"/>
            <a:ext cx="1600200" cy="6096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Magically guess a vertex sequence, then verify.</a:t>
            </a:r>
          </a:p>
        </p:txBody>
      </p:sp>
      <p:sp>
        <p:nvSpPr>
          <p:cNvPr id="11" name="Rectangle 10">
            <a:extLst>
              <a:ext uri="{FF2B5EF4-FFF2-40B4-BE49-F238E27FC236}">
                <a16:creationId xmlns:a16="http://schemas.microsoft.com/office/drawing/2014/main" id="{B39380BC-4B93-4535-A33B-7162367BBC52}"/>
              </a:ext>
            </a:extLst>
          </p:cNvPr>
          <p:cNvSpPr/>
          <p:nvPr/>
        </p:nvSpPr>
        <p:spPr>
          <a:xfrm>
            <a:off x="2938458" y="6059621"/>
            <a:ext cx="1423992" cy="6096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Magically guess an assignment, then verify.</a:t>
            </a:r>
          </a:p>
        </p:txBody>
      </p:sp>
      <p:sp>
        <p:nvSpPr>
          <p:cNvPr id="12" name="Rectangle 11">
            <a:extLst>
              <a:ext uri="{FF2B5EF4-FFF2-40B4-BE49-F238E27FC236}">
                <a16:creationId xmlns:a16="http://schemas.microsoft.com/office/drawing/2014/main" id="{CA06F3DB-38E2-49DF-9E82-F37E4B18D53E}"/>
              </a:ext>
            </a:extLst>
          </p:cNvPr>
          <p:cNvSpPr/>
          <p:nvPr/>
        </p:nvSpPr>
        <p:spPr>
          <a:xfrm>
            <a:off x="4452933" y="6054256"/>
            <a:ext cx="1423992" cy="6096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Magically guess a schedule, then verify.</a:t>
            </a:r>
          </a:p>
        </p:txBody>
      </p:sp>
      <p:sp>
        <p:nvSpPr>
          <p:cNvPr id="13" name="Rectangle 12">
            <a:extLst>
              <a:ext uri="{FF2B5EF4-FFF2-40B4-BE49-F238E27FC236}">
                <a16:creationId xmlns:a16="http://schemas.microsoft.com/office/drawing/2014/main" id="{98F7C0FE-8912-4D72-B02C-431FE80B172E}"/>
              </a:ext>
            </a:extLst>
          </p:cNvPr>
          <p:cNvSpPr/>
          <p:nvPr/>
        </p:nvSpPr>
        <p:spPr>
          <a:xfrm>
            <a:off x="6091233" y="6063781"/>
            <a:ext cx="1423992" cy="6096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Magically guess a vertex set, then verify.</a:t>
            </a:r>
          </a:p>
        </p:txBody>
      </p:sp>
    </p:spTree>
    <p:extLst>
      <p:ext uri="{BB962C8B-B14F-4D97-AF65-F5344CB8AC3E}">
        <p14:creationId xmlns:p14="http://schemas.microsoft.com/office/powerpoint/2010/main" val="29514091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Nondeterminism</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600075" y="1035098"/>
            <a:ext cx="7820025" cy="555577"/>
          </a:xfrm>
        </p:spPr>
        <p:txBody>
          <a:bodyPr/>
          <a:lstStyle/>
          <a:p>
            <a:pPr marL="0" indent="0">
              <a:buNone/>
            </a:pPr>
            <a:r>
              <a:rPr lang="en-US" sz="2400" dirty="0">
                <a:solidFill>
                  <a:srgbClr val="FF0000"/>
                </a:solidFill>
              </a:rPr>
              <a:t>Can these magic steps be replaced by non-magic steps? </a:t>
            </a:r>
          </a:p>
        </p:txBody>
      </p:sp>
      <p:sp>
        <p:nvSpPr>
          <p:cNvPr id="4" name="Content Placeholder 2">
            <a:extLst>
              <a:ext uri="{FF2B5EF4-FFF2-40B4-BE49-F238E27FC236}">
                <a16:creationId xmlns:a16="http://schemas.microsoft.com/office/drawing/2014/main" id="{0A5EEEF0-9C88-4B24-86F0-96A9655FF74F}"/>
              </a:ext>
            </a:extLst>
          </p:cNvPr>
          <p:cNvSpPr txBox="1">
            <a:spLocks/>
          </p:cNvSpPr>
          <p:nvPr/>
        </p:nvSpPr>
        <p:spPr bwMode="auto">
          <a:xfrm>
            <a:off x="600075" y="1672240"/>
            <a:ext cx="7820025" cy="88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92D050"/>
                </a:solidFill>
              </a:rPr>
              <a:t>If we </a:t>
            </a:r>
            <a:r>
              <a:rPr lang="en-US" sz="2400" kern="0" dirty="0">
                <a:solidFill>
                  <a:srgbClr val="FF0000"/>
                </a:solidFill>
              </a:rPr>
              <a:t>do</a:t>
            </a:r>
            <a:r>
              <a:rPr lang="en-US" sz="2400" kern="0" dirty="0">
                <a:solidFill>
                  <a:srgbClr val="92D050"/>
                </a:solidFill>
              </a:rPr>
              <a:t> not care the running time, then the answer become </a:t>
            </a:r>
            <a:r>
              <a:rPr lang="en-US" sz="2400" kern="0" dirty="0">
                <a:solidFill>
                  <a:srgbClr val="FF0000"/>
                </a:solidFill>
              </a:rPr>
              <a:t>very unclear</a:t>
            </a:r>
            <a:r>
              <a:rPr lang="en-US" sz="2400" kern="0" dirty="0">
                <a:solidFill>
                  <a:srgbClr val="92D050"/>
                </a:solidFill>
              </a:rPr>
              <a:t>.</a:t>
            </a:r>
          </a:p>
        </p:txBody>
      </p:sp>
      <p:sp>
        <p:nvSpPr>
          <p:cNvPr id="2" name="Rectangle 1">
            <a:extLst>
              <a:ext uri="{FF2B5EF4-FFF2-40B4-BE49-F238E27FC236}">
                <a16:creationId xmlns:a16="http://schemas.microsoft.com/office/drawing/2014/main" id="{6CA88F52-47A5-4797-AB23-CC79E0AA7818}"/>
              </a:ext>
            </a:extLst>
          </p:cNvPr>
          <p:cNvSpPr/>
          <p:nvPr/>
        </p:nvSpPr>
        <p:spPr>
          <a:xfrm>
            <a:off x="1857375" y="1771650"/>
            <a:ext cx="552450" cy="295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AF38B598-6012-460D-B458-B381CC5FA293}"/>
              </a:ext>
            </a:extLst>
          </p:cNvPr>
          <p:cNvSpPr txBox="1">
            <a:spLocks/>
          </p:cNvSpPr>
          <p:nvPr/>
        </p:nvSpPr>
        <p:spPr bwMode="auto">
          <a:xfrm>
            <a:off x="600074" y="2661635"/>
            <a:ext cx="7820025" cy="1338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t>In particular, if a problem can be solved by a </a:t>
            </a:r>
            <a:r>
              <a:rPr lang="en-US" sz="2400" kern="0" dirty="0" err="1"/>
              <a:t>nondet</a:t>
            </a:r>
            <a:r>
              <a:rPr lang="en-US" sz="2400" kern="0" dirty="0"/>
              <a:t>. TM in polynomial time, can it also be solved in polynomial time by a det. TM?</a:t>
            </a:r>
          </a:p>
        </p:txBody>
      </p:sp>
      <p:sp>
        <p:nvSpPr>
          <p:cNvPr id="7" name="Content Placeholder 2">
            <a:extLst>
              <a:ext uri="{FF2B5EF4-FFF2-40B4-BE49-F238E27FC236}">
                <a16:creationId xmlns:a16="http://schemas.microsoft.com/office/drawing/2014/main" id="{233BDEE4-F9AF-481F-A9D8-BC4BE70B153D}"/>
              </a:ext>
            </a:extLst>
          </p:cNvPr>
          <p:cNvSpPr txBox="1">
            <a:spLocks/>
          </p:cNvSpPr>
          <p:nvPr/>
        </p:nvSpPr>
        <p:spPr bwMode="auto">
          <a:xfrm>
            <a:off x="1288254" y="4000500"/>
            <a:ext cx="6443663"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3600" kern="0" dirty="0"/>
              <a:t>The famous </a:t>
            </a:r>
            <a:r>
              <a:rPr lang="en-US" sz="3600" kern="0" dirty="0">
                <a:solidFill>
                  <a:srgbClr val="FF0000"/>
                </a:solidFill>
              </a:rPr>
              <a:t>P = NP? </a:t>
            </a:r>
            <a:r>
              <a:rPr lang="en-US" sz="3600" kern="0" dirty="0"/>
              <a:t>problem</a:t>
            </a:r>
          </a:p>
        </p:txBody>
      </p:sp>
      <p:sp>
        <p:nvSpPr>
          <p:cNvPr id="8" name="Content Placeholder 2">
            <a:extLst>
              <a:ext uri="{FF2B5EF4-FFF2-40B4-BE49-F238E27FC236}">
                <a16:creationId xmlns:a16="http://schemas.microsoft.com/office/drawing/2014/main" id="{6139204C-EA9C-4C3D-BEF5-213FC6194A63}"/>
              </a:ext>
            </a:extLst>
          </p:cNvPr>
          <p:cNvSpPr txBox="1">
            <a:spLocks/>
          </p:cNvSpPr>
          <p:nvPr/>
        </p:nvSpPr>
        <p:spPr bwMode="auto">
          <a:xfrm>
            <a:off x="600072" y="4920781"/>
            <a:ext cx="7705725" cy="837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t>There are many (2000+) interesting and important problems that can be solved in polynomial time by nondeterministic TMs:</a:t>
            </a:r>
          </a:p>
          <a:p>
            <a:pPr marL="0" indent="0">
              <a:buFontTx/>
              <a:buNone/>
            </a:pPr>
            <a:endParaRPr lang="en-US" sz="2000" kern="0" dirty="0"/>
          </a:p>
        </p:txBody>
      </p:sp>
      <p:sp>
        <p:nvSpPr>
          <p:cNvPr id="9" name="Content Placeholder 2">
            <a:extLst>
              <a:ext uri="{FF2B5EF4-FFF2-40B4-BE49-F238E27FC236}">
                <a16:creationId xmlns:a16="http://schemas.microsoft.com/office/drawing/2014/main" id="{B531ADC5-665E-4BBE-A7D9-1C9435487299}"/>
              </a:ext>
            </a:extLst>
          </p:cNvPr>
          <p:cNvSpPr txBox="1">
            <a:spLocks/>
          </p:cNvSpPr>
          <p:nvPr/>
        </p:nvSpPr>
        <p:spPr bwMode="auto">
          <a:xfrm>
            <a:off x="542921" y="5672137"/>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33CC33"/>
                </a:solidFill>
              </a:rPr>
              <a:t>Traveling Salesman, Satisfiability, Scheduling, Independent Set, ……  </a:t>
            </a:r>
          </a:p>
          <a:p>
            <a:pPr marL="0" indent="0">
              <a:buFontTx/>
              <a:buNone/>
            </a:pPr>
            <a:endParaRPr lang="en-US" sz="2000" kern="0" dirty="0">
              <a:solidFill>
                <a:srgbClr val="33CC33"/>
              </a:solidFill>
            </a:endParaRPr>
          </a:p>
        </p:txBody>
      </p:sp>
      <p:sp>
        <p:nvSpPr>
          <p:cNvPr id="5" name="Rectangle 4">
            <a:extLst>
              <a:ext uri="{FF2B5EF4-FFF2-40B4-BE49-F238E27FC236}">
                <a16:creationId xmlns:a16="http://schemas.microsoft.com/office/drawing/2014/main" id="{6B27424F-CCA9-4BCD-B534-F605197DC632}"/>
              </a:ext>
            </a:extLst>
          </p:cNvPr>
          <p:cNvSpPr/>
          <p:nvPr/>
        </p:nvSpPr>
        <p:spPr>
          <a:xfrm>
            <a:off x="1092992" y="6072790"/>
            <a:ext cx="6269833" cy="6096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But it is unknown whether any of them can be solved in polynomial time without using the magic steps</a:t>
            </a:r>
          </a:p>
        </p:txBody>
      </p:sp>
    </p:spTree>
    <p:extLst>
      <p:ext uri="{BB962C8B-B14F-4D97-AF65-F5344CB8AC3E}">
        <p14:creationId xmlns:p14="http://schemas.microsoft.com/office/powerpoint/2010/main" val="19545263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2504CE3-EC94-4185-92AC-6344B6ED63D6}"/>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and NP</a:t>
            </a:r>
          </a:p>
        </p:txBody>
      </p:sp>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71537" y="1035097"/>
            <a:ext cx="7400925" cy="1231852"/>
          </a:xfrm>
        </p:spPr>
        <p:txBody>
          <a:bodyPr/>
          <a:lstStyle/>
          <a:p>
            <a:pPr marL="0" indent="0">
              <a:buNone/>
            </a:pPr>
            <a:r>
              <a:rPr lang="en-US" sz="2400" dirty="0">
                <a:solidFill>
                  <a:srgbClr val="FF0000"/>
                </a:solidFill>
              </a:rPr>
              <a:t>NP </a:t>
            </a:r>
            <a:r>
              <a:rPr lang="en-US" sz="2400" dirty="0"/>
              <a:t>=  the class of (decision) problems that can 	be solved by polynomial-time 	nondeterministic algorithms (TMs)</a:t>
            </a:r>
          </a:p>
        </p:txBody>
      </p:sp>
    </p:spTree>
    <p:extLst>
      <p:ext uri="{BB962C8B-B14F-4D97-AF65-F5344CB8AC3E}">
        <p14:creationId xmlns:p14="http://schemas.microsoft.com/office/powerpoint/2010/main" val="35220953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71537" y="1035097"/>
            <a:ext cx="7400925" cy="1231852"/>
          </a:xfrm>
        </p:spPr>
        <p:txBody>
          <a:bodyPr/>
          <a:lstStyle/>
          <a:p>
            <a:pPr marL="0" indent="0">
              <a:buNone/>
            </a:pPr>
            <a:r>
              <a:rPr lang="en-US" sz="2400" dirty="0">
                <a:solidFill>
                  <a:srgbClr val="FF0000"/>
                </a:solidFill>
              </a:rPr>
              <a:t>NP </a:t>
            </a:r>
            <a:r>
              <a:rPr lang="en-US" sz="2400" dirty="0"/>
              <a:t>=  the class of (decision) problems that can 	be solved by polynomial-time 	nondeterministic algorithms (TMs)</a:t>
            </a:r>
          </a:p>
        </p:txBody>
      </p:sp>
      <p:sp>
        <p:nvSpPr>
          <p:cNvPr id="11" name="Content Placeholder 2">
            <a:extLst>
              <a:ext uri="{FF2B5EF4-FFF2-40B4-BE49-F238E27FC236}">
                <a16:creationId xmlns:a16="http://schemas.microsoft.com/office/drawing/2014/main" id="{D7F6D57C-40BE-406D-8C4B-152A8775A3BD}"/>
              </a:ext>
            </a:extLst>
          </p:cNvPr>
          <p:cNvSpPr txBox="1">
            <a:spLocks/>
          </p:cNvSpPr>
          <p:nvPr/>
        </p:nvSpPr>
        <p:spPr bwMode="auto">
          <a:xfrm>
            <a:off x="866775" y="2239579"/>
            <a:ext cx="7210426" cy="1231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FF0000"/>
                </a:solidFill>
              </a:rPr>
              <a:t>  P </a:t>
            </a:r>
            <a:r>
              <a:rPr lang="en-US" sz="2400" kern="0" dirty="0"/>
              <a:t>=  the class of (decision) problems that can 	be solved by polynomial-time deterministic 	algorithms (TMs)</a:t>
            </a:r>
          </a:p>
        </p:txBody>
      </p:sp>
      <p:sp>
        <p:nvSpPr>
          <p:cNvPr id="8" name="Rectangle 2">
            <a:extLst>
              <a:ext uri="{FF2B5EF4-FFF2-40B4-BE49-F238E27FC236}">
                <a16:creationId xmlns:a16="http://schemas.microsoft.com/office/drawing/2014/main" id="{6DC654BA-3C71-4A3E-99D8-F30E242C2DB3}"/>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and NP</a:t>
            </a:r>
          </a:p>
        </p:txBody>
      </p:sp>
    </p:spTree>
    <p:extLst>
      <p:ext uri="{BB962C8B-B14F-4D97-AF65-F5344CB8AC3E}">
        <p14:creationId xmlns:p14="http://schemas.microsoft.com/office/powerpoint/2010/main" val="5494839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71537" y="1035097"/>
            <a:ext cx="7400925" cy="1231852"/>
          </a:xfrm>
        </p:spPr>
        <p:txBody>
          <a:bodyPr/>
          <a:lstStyle/>
          <a:p>
            <a:pPr marL="0" indent="0">
              <a:buNone/>
            </a:pPr>
            <a:r>
              <a:rPr lang="en-US" sz="2400" dirty="0">
                <a:solidFill>
                  <a:srgbClr val="FF0000"/>
                </a:solidFill>
              </a:rPr>
              <a:t>NP </a:t>
            </a:r>
            <a:r>
              <a:rPr lang="en-US" sz="2400" dirty="0"/>
              <a:t>=  the class of (decision) problems that can 	be solved by polynomial-time 	nondeterministic algorithms (TMs)</a:t>
            </a:r>
          </a:p>
        </p:txBody>
      </p:sp>
      <p:sp>
        <p:nvSpPr>
          <p:cNvPr id="11" name="Content Placeholder 2">
            <a:extLst>
              <a:ext uri="{FF2B5EF4-FFF2-40B4-BE49-F238E27FC236}">
                <a16:creationId xmlns:a16="http://schemas.microsoft.com/office/drawing/2014/main" id="{D7F6D57C-40BE-406D-8C4B-152A8775A3BD}"/>
              </a:ext>
            </a:extLst>
          </p:cNvPr>
          <p:cNvSpPr txBox="1">
            <a:spLocks/>
          </p:cNvSpPr>
          <p:nvPr/>
        </p:nvSpPr>
        <p:spPr bwMode="auto">
          <a:xfrm>
            <a:off x="866775" y="2239579"/>
            <a:ext cx="7210426" cy="1231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FF0000"/>
                </a:solidFill>
              </a:rPr>
              <a:t>  P </a:t>
            </a:r>
            <a:r>
              <a:rPr lang="en-US" sz="2400" kern="0" dirty="0"/>
              <a:t>=  the class of (decision) problems that can 	be solved by polynomial-time deterministic 	algorithms (TMs)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914A3AC3-8A71-4304-8DBB-8A05174495DF}"/>
                  </a:ext>
                </a:extLst>
              </p:cNvPr>
              <p:cNvSpPr txBox="1">
                <a:spLocks/>
              </p:cNvSpPr>
              <p:nvPr/>
            </p:nvSpPr>
            <p:spPr bwMode="auto">
              <a:xfrm>
                <a:off x="866774" y="3557157"/>
                <a:ext cx="7210426" cy="88046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t>A deterministic algorithm is also a nondeterministic algorithm. Thus,   </a:t>
                </a:r>
                <a:r>
                  <a:rPr lang="en-US" sz="2400" kern="0" dirty="0">
                    <a:solidFill>
                      <a:srgbClr val="FF0000"/>
                    </a:solidFill>
                  </a:rPr>
                  <a:t>P </a:t>
                </a:r>
                <a14:m>
                  <m:oMath xmlns:m="http://schemas.openxmlformats.org/officeDocument/2006/math">
                    <m:r>
                      <a:rPr lang="en-US" sz="2400" b="0" i="1" kern="0" smtClean="0">
                        <a:solidFill>
                          <a:srgbClr val="FF0000"/>
                        </a:solidFill>
                        <a:latin typeface="Cambria Math" panose="02040503050406030204" pitchFamily="18" charset="0"/>
                      </a:rPr>
                      <m:t>⊆</m:t>
                    </m:r>
                  </m:oMath>
                </a14:m>
                <a:r>
                  <a:rPr lang="en-US" sz="2400" kern="0" dirty="0">
                    <a:solidFill>
                      <a:srgbClr val="FF0000"/>
                    </a:solidFill>
                  </a:rPr>
                  <a:t> NP </a:t>
                </a:r>
                <a:endParaRPr lang="en-US" sz="2400" kern="0" dirty="0"/>
              </a:p>
            </p:txBody>
          </p:sp>
        </mc:Choice>
        <mc:Fallback xmlns="">
          <p:sp>
            <p:nvSpPr>
              <p:cNvPr id="12" name="Content Placeholder 2">
                <a:extLst>
                  <a:ext uri="{FF2B5EF4-FFF2-40B4-BE49-F238E27FC236}">
                    <a16:creationId xmlns:a16="http://schemas.microsoft.com/office/drawing/2014/main" id="{914A3AC3-8A71-4304-8DBB-8A05174495DF}"/>
                  </a:ext>
                </a:extLst>
              </p:cNvPr>
              <p:cNvSpPr txBox="1">
                <a:spLocks noRot="1" noChangeAspect="1" noMove="1" noResize="1" noEditPoints="1" noAdjustHandles="1" noChangeArrowheads="1" noChangeShapeType="1" noTextEdit="1"/>
              </p:cNvSpPr>
              <p:nvPr/>
            </p:nvSpPr>
            <p:spPr bwMode="auto">
              <a:xfrm>
                <a:off x="866774" y="3557157"/>
                <a:ext cx="7210426" cy="880460"/>
              </a:xfrm>
              <a:prstGeom prst="rect">
                <a:avLst/>
              </a:prstGeom>
              <a:blipFill>
                <a:blip r:embed="rId3"/>
                <a:stretch>
                  <a:fillRect l="-1268" t="-5556" r="-254" b="-902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9" name="Rectangle 2">
            <a:extLst>
              <a:ext uri="{FF2B5EF4-FFF2-40B4-BE49-F238E27FC236}">
                <a16:creationId xmlns:a16="http://schemas.microsoft.com/office/drawing/2014/main" id="{836A7AF5-A8D7-4771-93BC-351AAAECEE27}"/>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and NP</a:t>
            </a:r>
          </a:p>
        </p:txBody>
      </p:sp>
    </p:spTree>
    <p:extLst>
      <p:ext uri="{BB962C8B-B14F-4D97-AF65-F5344CB8AC3E}">
        <p14:creationId xmlns:p14="http://schemas.microsoft.com/office/powerpoint/2010/main" val="26661593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71537" y="1035097"/>
            <a:ext cx="7400925" cy="1231852"/>
          </a:xfrm>
        </p:spPr>
        <p:txBody>
          <a:bodyPr/>
          <a:lstStyle/>
          <a:p>
            <a:pPr marL="0" indent="0">
              <a:buNone/>
            </a:pPr>
            <a:r>
              <a:rPr lang="en-US" sz="2400" dirty="0">
                <a:solidFill>
                  <a:srgbClr val="FF0000"/>
                </a:solidFill>
              </a:rPr>
              <a:t>NP </a:t>
            </a:r>
            <a:r>
              <a:rPr lang="en-US" sz="2400" dirty="0"/>
              <a:t>=  the class of (decision) problems that can 	be solved by polynomial-time 	nondeterministic algorithms (TMs)</a:t>
            </a:r>
          </a:p>
        </p:txBody>
      </p:sp>
      <p:sp>
        <p:nvSpPr>
          <p:cNvPr id="11" name="Content Placeholder 2">
            <a:extLst>
              <a:ext uri="{FF2B5EF4-FFF2-40B4-BE49-F238E27FC236}">
                <a16:creationId xmlns:a16="http://schemas.microsoft.com/office/drawing/2014/main" id="{D7F6D57C-40BE-406D-8C4B-152A8775A3BD}"/>
              </a:ext>
            </a:extLst>
          </p:cNvPr>
          <p:cNvSpPr txBox="1">
            <a:spLocks/>
          </p:cNvSpPr>
          <p:nvPr/>
        </p:nvSpPr>
        <p:spPr bwMode="auto">
          <a:xfrm>
            <a:off x="866775" y="2239579"/>
            <a:ext cx="7210426" cy="1231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FF0000"/>
                </a:solidFill>
              </a:rPr>
              <a:t>  P </a:t>
            </a:r>
            <a:r>
              <a:rPr lang="en-US" sz="2400" kern="0" dirty="0"/>
              <a:t>=  the class of (decision) problems that can 	be solved by polynomial-time deterministic 	algorithms (TMs)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914A3AC3-8A71-4304-8DBB-8A05174495DF}"/>
                  </a:ext>
                </a:extLst>
              </p:cNvPr>
              <p:cNvSpPr txBox="1">
                <a:spLocks/>
              </p:cNvSpPr>
              <p:nvPr/>
            </p:nvSpPr>
            <p:spPr bwMode="auto">
              <a:xfrm>
                <a:off x="866774" y="3557157"/>
                <a:ext cx="7210426" cy="88046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t>A deterministic algorithm is also a nondeterministic algorithm. Thus,   </a:t>
                </a:r>
                <a:r>
                  <a:rPr lang="en-US" sz="2400" kern="0" dirty="0">
                    <a:solidFill>
                      <a:srgbClr val="FF0000"/>
                    </a:solidFill>
                  </a:rPr>
                  <a:t>P </a:t>
                </a:r>
                <a14:m>
                  <m:oMath xmlns:m="http://schemas.openxmlformats.org/officeDocument/2006/math">
                    <m:r>
                      <a:rPr lang="en-US" sz="2400" b="0" i="1" kern="0" smtClean="0">
                        <a:solidFill>
                          <a:srgbClr val="FF0000"/>
                        </a:solidFill>
                        <a:latin typeface="Cambria Math" panose="02040503050406030204" pitchFamily="18" charset="0"/>
                      </a:rPr>
                      <m:t>⊆</m:t>
                    </m:r>
                  </m:oMath>
                </a14:m>
                <a:r>
                  <a:rPr lang="en-US" sz="2400" kern="0" dirty="0">
                    <a:solidFill>
                      <a:srgbClr val="FF0000"/>
                    </a:solidFill>
                  </a:rPr>
                  <a:t> NP </a:t>
                </a:r>
                <a:endParaRPr lang="en-US" sz="2400" kern="0" dirty="0"/>
              </a:p>
            </p:txBody>
          </p:sp>
        </mc:Choice>
        <mc:Fallback xmlns="">
          <p:sp>
            <p:nvSpPr>
              <p:cNvPr id="12" name="Content Placeholder 2">
                <a:extLst>
                  <a:ext uri="{FF2B5EF4-FFF2-40B4-BE49-F238E27FC236}">
                    <a16:creationId xmlns:a16="http://schemas.microsoft.com/office/drawing/2014/main" id="{914A3AC3-8A71-4304-8DBB-8A05174495DF}"/>
                  </a:ext>
                </a:extLst>
              </p:cNvPr>
              <p:cNvSpPr txBox="1">
                <a:spLocks noRot="1" noChangeAspect="1" noMove="1" noResize="1" noEditPoints="1" noAdjustHandles="1" noChangeArrowheads="1" noChangeShapeType="1" noTextEdit="1"/>
              </p:cNvSpPr>
              <p:nvPr/>
            </p:nvSpPr>
            <p:spPr bwMode="auto">
              <a:xfrm>
                <a:off x="866774" y="3557157"/>
                <a:ext cx="7210426" cy="880460"/>
              </a:xfrm>
              <a:prstGeom prst="rect">
                <a:avLst/>
              </a:prstGeom>
              <a:blipFill>
                <a:blip r:embed="rId3"/>
                <a:stretch>
                  <a:fillRect l="-1268" t="-5556" r="-254" b="-902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Content Placeholder 2">
                <a:extLst>
                  <a:ext uri="{FF2B5EF4-FFF2-40B4-BE49-F238E27FC236}">
                    <a16:creationId xmlns:a16="http://schemas.microsoft.com/office/drawing/2014/main" id="{32DAACC2-0365-4173-AF61-0DB83EEE8CEB}"/>
                  </a:ext>
                </a:extLst>
              </p:cNvPr>
              <p:cNvSpPr txBox="1">
                <a:spLocks/>
              </p:cNvSpPr>
              <p:nvPr/>
            </p:nvSpPr>
            <p:spPr bwMode="auto">
              <a:xfrm>
                <a:off x="866774" y="4487127"/>
                <a:ext cx="7324726" cy="123185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400" kern="0" dirty="0"/>
                  <a:t>Can problems solvable by poly-time nondeterministic algorithms be also solvable by  poly-time deterministic algorithms, i.e., </a:t>
                </a:r>
                <a:r>
                  <a:rPr lang="en-US" sz="2400" kern="0" dirty="0">
                    <a:solidFill>
                      <a:srgbClr val="FF0000"/>
                    </a:solidFill>
                  </a:rPr>
                  <a:t>NP </a:t>
                </a:r>
                <a14:m>
                  <m:oMath xmlns:m="http://schemas.openxmlformats.org/officeDocument/2006/math">
                    <m:r>
                      <a:rPr lang="en-US" sz="2400" i="1" kern="0">
                        <a:solidFill>
                          <a:srgbClr val="FF0000"/>
                        </a:solidFill>
                        <a:latin typeface="Cambria Math" panose="02040503050406030204" pitchFamily="18" charset="0"/>
                      </a:rPr>
                      <m:t>⊆</m:t>
                    </m:r>
                  </m:oMath>
                </a14:m>
                <a:r>
                  <a:rPr lang="en-US" sz="2400" kern="0" dirty="0">
                    <a:solidFill>
                      <a:srgbClr val="FF0000"/>
                    </a:solidFill>
                  </a:rPr>
                  <a:t> P</a:t>
                </a:r>
                <a:r>
                  <a:rPr lang="en-US" sz="2400" kern="0" dirty="0"/>
                  <a:t> or </a:t>
                </a:r>
                <a:r>
                  <a:rPr lang="en-US" sz="2400" kern="0" dirty="0">
                    <a:solidFill>
                      <a:srgbClr val="FF0000"/>
                    </a:solidFill>
                  </a:rPr>
                  <a:t>NP </a:t>
                </a:r>
                <a14:m>
                  <m:oMath xmlns:m="http://schemas.openxmlformats.org/officeDocument/2006/math">
                    <m:r>
                      <a:rPr lang="en-US" sz="2400" b="0" i="1" kern="0" smtClean="0">
                        <a:solidFill>
                          <a:srgbClr val="FF0000"/>
                        </a:solidFill>
                        <a:latin typeface="Cambria Math" panose="02040503050406030204" pitchFamily="18" charset="0"/>
                      </a:rPr>
                      <m:t>=</m:t>
                    </m:r>
                  </m:oMath>
                </a14:m>
                <a:r>
                  <a:rPr lang="en-US" sz="2400" kern="0" dirty="0">
                    <a:solidFill>
                      <a:srgbClr val="FF0000"/>
                    </a:solidFill>
                  </a:rPr>
                  <a:t> P</a:t>
                </a:r>
                <a:r>
                  <a:rPr lang="en-US" sz="2400" kern="0" dirty="0"/>
                  <a:t> ?</a:t>
                </a:r>
              </a:p>
            </p:txBody>
          </p:sp>
        </mc:Choice>
        <mc:Fallback xmlns="">
          <p:sp>
            <p:nvSpPr>
              <p:cNvPr id="13" name="Content Placeholder 2">
                <a:extLst>
                  <a:ext uri="{FF2B5EF4-FFF2-40B4-BE49-F238E27FC236}">
                    <a16:creationId xmlns:a16="http://schemas.microsoft.com/office/drawing/2014/main" id="{32DAACC2-0365-4173-AF61-0DB83EEE8CEB}"/>
                  </a:ext>
                </a:extLst>
              </p:cNvPr>
              <p:cNvSpPr txBox="1">
                <a:spLocks noRot="1" noChangeAspect="1" noMove="1" noResize="1" noEditPoints="1" noAdjustHandles="1" noChangeArrowheads="1" noChangeShapeType="1" noTextEdit="1"/>
              </p:cNvSpPr>
              <p:nvPr/>
            </p:nvSpPr>
            <p:spPr bwMode="auto">
              <a:xfrm>
                <a:off x="866774" y="4487127"/>
                <a:ext cx="7324726" cy="1231852"/>
              </a:xfrm>
              <a:prstGeom prst="rect">
                <a:avLst/>
              </a:prstGeom>
              <a:blipFill>
                <a:blip r:embed="rId4"/>
                <a:stretch>
                  <a:fillRect l="-1248" t="-3960" r="-1997" b="-742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4" name="Rectangle 2">
            <a:extLst>
              <a:ext uri="{FF2B5EF4-FFF2-40B4-BE49-F238E27FC236}">
                <a16:creationId xmlns:a16="http://schemas.microsoft.com/office/drawing/2014/main" id="{AA64975A-4E39-4AC6-8503-7FFA756922C2}"/>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and NP</a:t>
            </a:r>
          </a:p>
        </p:txBody>
      </p:sp>
    </p:spTree>
    <p:extLst>
      <p:ext uri="{BB962C8B-B14F-4D97-AF65-F5344CB8AC3E}">
        <p14:creationId xmlns:p14="http://schemas.microsoft.com/office/powerpoint/2010/main" val="16877696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71537" y="1035097"/>
            <a:ext cx="7400925" cy="1231852"/>
          </a:xfrm>
        </p:spPr>
        <p:txBody>
          <a:bodyPr/>
          <a:lstStyle/>
          <a:p>
            <a:pPr marL="0" indent="0">
              <a:buNone/>
            </a:pPr>
            <a:r>
              <a:rPr lang="en-US" sz="2400" dirty="0">
                <a:solidFill>
                  <a:srgbClr val="FF0000"/>
                </a:solidFill>
              </a:rPr>
              <a:t>NP </a:t>
            </a:r>
            <a:r>
              <a:rPr lang="en-US" sz="2400" dirty="0"/>
              <a:t>=  the class of (decision) problems that can 	be solved by polynomial-time 	nondeterministic algorithms (TMs)</a:t>
            </a:r>
          </a:p>
        </p:txBody>
      </p:sp>
      <p:sp>
        <p:nvSpPr>
          <p:cNvPr id="11" name="Content Placeholder 2">
            <a:extLst>
              <a:ext uri="{FF2B5EF4-FFF2-40B4-BE49-F238E27FC236}">
                <a16:creationId xmlns:a16="http://schemas.microsoft.com/office/drawing/2014/main" id="{D7F6D57C-40BE-406D-8C4B-152A8775A3BD}"/>
              </a:ext>
            </a:extLst>
          </p:cNvPr>
          <p:cNvSpPr txBox="1">
            <a:spLocks/>
          </p:cNvSpPr>
          <p:nvPr/>
        </p:nvSpPr>
        <p:spPr bwMode="auto">
          <a:xfrm>
            <a:off x="866775" y="2239579"/>
            <a:ext cx="7210426" cy="1231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FF0000"/>
                </a:solidFill>
              </a:rPr>
              <a:t>  P </a:t>
            </a:r>
            <a:r>
              <a:rPr lang="en-US" sz="2400" kern="0" dirty="0"/>
              <a:t>=  the class of (decision) problems that can 	be solved by polynomial-time deterministic 	algorithms (TMs)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914A3AC3-8A71-4304-8DBB-8A05174495DF}"/>
                  </a:ext>
                </a:extLst>
              </p:cNvPr>
              <p:cNvSpPr txBox="1">
                <a:spLocks/>
              </p:cNvSpPr>
              <p:nvPr/>
            </p:nvSpPr>
            <p:spPr bwMode="auto">
              <a:xfrm>
                <a:off x="866774" y="3557157"/>
                <a:ext cx="7210426" cy="88046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t>A deterministic algorithm is also a nondeterministic algorithm. Thus,   </a:t>
                </a:r>
                <a:r>
                  <a:rPr lang="en-US" sz="2400" kern="0" dirty="0">
                    <a:solidFill>
                      <a:srgbClr val="FF0000"/>
                    </a:solidFill>
                  </a:rPr>
                  <a:t>P </a:t>
                </a:r>
                <a14:m>
                  <m:oMath xmlns:m="http://schemas.openxmlformats.org/officeDocument/2006/math">
                    <m:r>
                      <a:rPr lang="en-US" sz="2400" b="0" i="1" kern="0" smtClean="0">
                        <a:solidFill>
                          <a:srgbClr val="FF0000"/>
                        </a:solidFill>
                        <a:latin typeface="Cambria Math" panose="02040503050406030204" pitchFamily="18" charset="0"/>
                      </a:rPr>
                      <m:t>⊆</m:t>
                    </m:r>
                  </m:oMath>
                </a14:m>
                <a:r>
                  <a:rPr lang="en-US" sz="2400" kern="0" dirty="0">
                    <a:solidFill>
                      <a:srgbClr val="FF0000"/>
                    </a:solidFill>
                  </a:rPr>
                  <a:t> NP </a:t>
                </a:r>
                <a:endParaRPr lang="en-US" sz="2400" kern="0" dirty="0"/>
              </a:p>
            </p:txBody>
          </p:sp>
        </mc:Choice>
        <mc:Fallback xmlns="">
          <p:sp>
            <p:nvSpPr>
              <p:cNvPr id="12" name="Content Placeholder 2">
                <a:extLst>
                  <a:ext uri="{FF2B5EF4-FFF2-40B4-BE49-F238E27FC236}">
                    <a16:creationId xmlns:a16="http://schemas.microsoft.com/office/drawing/2014/main" id="{914A3AC3-8A71-4304-8DBB-8A05174495DF}"/>
                  </a:ext>
                </a:extLst>
              </p:cNvPr>
              <p:cNvSpPr txBox="1">
                <a:spLocks noRot="1" noChangeAspect="1" noMove="1" noResize="1" noEditPoints="1" noAdjustHandles="1" noChangeArrowheads="1" noChangeShapeType="1" noTextEdit="1"/>
              </p:cNvSpPr>
              <p:nvPr/>
            </p:nvSpPr>
            <p:spPr bwMode="auto">
              <a:xfrm>
                <a:off x="866774" y="3557157"/>
                <a:ext cx="7210426" cy="880460"/>
              </a:xfrm>
              <a:prstGeom prst="rect">
                <a:avLst/>
              </a:prstGeom>
              <a:blipFill>
                <a:blip r:embed="rId3"/>
                <a:stretch>
                  <a:fillRect l="-1268" t="-5556" r="-254" b="-902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Content Placeholder 2">
                <a:extLst>
                  <a:ext uri="{FF2B5EF4-FFF2-40B4-BE49-F238E27FC236}">
                    <a16:creationId xmlns:a16="http://schemas.microsoft.com/office/drawing/2014/main" id="{32DAACC2-0365-4173-AF61-0DB83EEE8CEB}"/>
                  </a:ext>
                </a:extLst>
              </p:cNvPr>
              <p:cNvSpPr txBox="1">
                <a:spLocks/>
              </p:cNvSpPr>
              <p:nvPr/>
            </p:nvSpPr>
            <p:spPr bwMode="auto">
              <a:xfrm>
                <a:off x="866774" y="4487127"/>
                <a:ext cx="7324726" cy="123185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400" kern="0" dirty="0"/>
                  <a:t>Can problems solvable by poly-time nondeterministic algorithms be also solvable by  poly-time deterministic algorithms, i.e., </a:t>
                </a:r>
                <a:r>
                  <a:rPr lang="en-US" sz="2400" kern="0" dirty="0">
                    <a:solidFill>
                      <a:srgbClr val="FF0000"/>
                    </a:solidFill>
                  </a:rPr>
                  <a:t>NP </a:t>
                </a:r>
                <a14:m>
                  <m:oMath xmlns:m="http://schemas.openxmlformats.org/officeDocument/2006/math">
                    <m:r>
                      <a:rPr lang="en-US" sz="2400" i="1" kern="0">
                        <a:solidFill>
                          <a:srgbClr val="FF0000"/>
                        </a:solidFill>
                        <a:latin typeface="Cambria Math" panose="02040503050406030204" pitchFamily="18" charset="0"/>
                      </a:rPr>
                      <m:t>⊆</m:t>
                    </m:r>
                  </m:oMath>
                </a14:m>
                <a:r>
                  <a:rPr lang="en-US" sz="2400" kern="0" dirty="0">
                    <a:solidFill>
                      <a:srgbClr val="FF0000"/>
                    </a:solidFill>
                  </a:rPr>
                  <a:t> P</a:t>
                </a:r>
                <a:r>
                  <a:rPr lang="en-US" sz="2400" kern="0" dirty="0"/>
                  <a:t> or </a:t>
                </a:r>
                <a:r>
                  <a:rPr lang="en-US" sz="2400" kern="0" dirty="0">
                    <a:solidFill>
                      <a:srgbClr val="FF0000"/>
                    </a:solidFill>
                  </a:rPr>
                  <a:t>NP </a:t>
                </a:r>
                <a14:m>
                  <m:oMath xmlns:m="http://schemas.openxmlformats.org/officeDocument/2006/math">
                    <m:r>
                      <a:rPr lang="en-US" sz="2400" b="0" i="1" kern="0" smtClean="0">
                        <a:solidFill>
                          <a:srgbClr val="FF0000"/>
                        </a:solidFill>
                        <a:latin typeface="Cambria Math" panose="02040503050406030204" pitchFamily="18" charset="0"/>
                      </a:rPr>
                      <m:t>=</m:t>
                    </m:r>
                  </m:oMath>
                </a14:m>
                <a:r>
                  <a:rPr lang="en-US" sz="2400" kern="0" dirty="0">
                    <a:solidFill>
                      <a:srgbClr val="FF0000"/>
                    </a:solidFill>
                  </a:rPr>
                  <a:t> P</a:t>
                </a:r>
                <a:r>
                  <a:rPr lang="en-US" sz="2400" kern="0" dirty="0"/>
                  <a:t> ?</a:t>
                </a:r>
              </a:p>
            </p:txBody>
          </p:sp>
        </mc:Choice>
        <mc:Fallback xmlns="">
          <p:sp>
            <p:nvSpPr>
              <p:cNvPr id="13" name="Content Placeholder 2">
                <a:extLst>
                  <a:ext uri="{FF2B5EF4-FFF2-40B4-BE49-F238E27FC236}">
                    <a16:creationId xmlns:a16="http://schemas.microsoft.com/office/drawing/2014/main" id="{32DAACC2-0365-4173-AF61-0DB83EEE8CEB}"/>
                  </a:ext>
                </a:extLst>
              </p:cNvPr>
              <p:cNvSpPr txBox="1">
                <a:spLocks noRot="1" noChangeAspect="1" noMove="1" noResize="1" noEditPoints="1" noAdjustHandles="1" noChangeArrowheads="1" noChangeShapeType="1" noTextEdit="1"/>
              </p:cNvSpPr>
              <p:nvPr/>
            </p:nvSpPr>
            <p:spPr bwMode="auto">
              <a:xfrm>
                <a:off x="866774" y="4487127"/>
                <a:ext cx="7324726" cy="1231852"/>
              </a:xfrm>
              <a:prstGeom prst="rect">
                <a:avLst/>
              </a:prstGeom>
              <a:blipFill>
                <a:blip r:embed="rId4"/>
                <a:stretch>
                  <a:fillRect l="-1248" t="-3960" r="-1997" b="-742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5" name="Rectangle 4">
            <a:extLst>
              <a:ext uri="{FF2B5EF4-FFF2-40B4-BE49-F238E27FC236}">
                <a16:creationId xmlns:a16="http://schemas.microsoft.com/office/drawing/2014/main" id="{DEA8186B-D3E2-4CDB-98C3-22129840212A}"/>
              </a:ext>
            </a:extLst>
          </p:cNvPr>
          <p:cNvSpPr/>
          <p:nvPr/>
        </p:nvSpPr>
        <p:spPr>
          <a:xfrm>
            <a:off x="1285875" y="5905320"/>
            <a:ext cx="1076325" cy="5145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If Yes:</a:t>
            </a:r>
          </a:p>
        </p:txBody>
      </p:sp>
      <p:sp>
        <p:nvSpPr>
          <p:cNvPr id="16" name="Rectangle 2">
            <a:extLst>
              <a:ext uri="{FF2B5EF4-FFF2-40B4-BE49-F238E27FC236}">
                <a16:creationId xmlns:a16="http://schemas.microsoft.com/office/drawing/2014/main" id="{263A1027-4794-4A6C-96D5-CEB1048CA2AB}"/>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and NP</a:t>
            </a:r>
          </a:p>
        </p:txBody>
      </p:sp>
    </p:spTree>
    <p:extLst>
      <p:ext uri="{BB962C8B-B14F-4D97-AF65-F5344CB8AC3E}">
        <p14:creationId xmlns:p14="http://schemas.microsoft.com/office/powerpoint/2010/main" val="27248971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71537" y="1035097"/>
            <a:ext cx="7400925" cy="1231852"/>
          </a:xfrm>
        </p:spPr>
        <p:txBody>
          <a:bodyPr/>
          <a:lstStyle/>
          <a:p>
            <a:pPr marL="0" indent="0">
              <a:buNone/>
            </a:pPr>
            <a:r>
              <a:rPr lang="en-US" sz="2400" dirty="0">
                <a:solidFill>
                  <a:srgbClr val="FF0000"/>
                </a:solidFill>
              </a:rPr>
              <a:t>NP </a:t>
            </a:r>
            <a:r>
              <a:rPr lang="en-US" sz="2400" dirty="0"/>
              <a:t>=  the class of (decision) problems that can 	be solved by polynomial-time 	nondeterministic algorithms (TMs)</a:t>
            </a:r>
          </a:p>
        </p:txBody>
      </p:sp>
      <p:sp>
        <p:nvSpPr>
          <p:cNvPr id="11" name="Content Placeholder 2">
            <a:extLst>
              <a:ext uri="{FF2B5EF4-FFF2-40B4-BE49-F238E27FC236}">
                <a16:creationId xmlns:a16="http://schemas.microsoft.com/office/drawing/2014/main" id="{D7F6D57C-40BE-406D-8C4B-152A8775A3BD}"/>
              </a:ext>
            </a:extLst>
          </p:cNvPr>
          <p:cNvSpPr txBox="1">
            <a:spLocks/>
          </p:cNvSpPr>
          <p:nvPr/>
        </p:nvSpPr>
        <p:spPr bwMode="auto">
          <a:xfrm>
            <a:off x="866775" y="2239579"/>
            <a:ext cx="7210426" cy="1231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FF0000"/>
                </a:solidFill>
              </a:rPr>
              <a:t>  P </a:t>
            </a:r>
            <a:r>
              <a:rPr lang="en-US" sz="2400" kern="0" dirty="0"/>
              <a:t>=  the class of (decision) problems that can 	be solved by polynomial-time deterministic 	algorithms (TMs)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914A3AC3-8A71-4304-8DBB-8A05174495DF}"/>
                  </a:ext>
                </a:extLst>
              </p:cNvPr>
              <p:cNvSpPr txBox="1">
                <a:spLocks/>
              </p:cNvSpPr>
              <p:nvPr/>
            </p:nvSpPr>
            <p:spPr bwMode="auto">
              <a:xfrm>
                <a:off x="866774" y="3557157"/>
                <a:ext cx="7210426" cy="88046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t>A deterministic algorithm is also a nondeterministic algorithm. Thus,   </a:t>
                </a:r>
                <a:r>
                  <a:rPr lang="en-US" sz="2400" kern="0" dirty="0">
                    <a:solidFill>
                      <a:srgbClr val="FF0000"/>
                    </a:solidFill>
                  </a:rPr>
                  <a:t>P </a:t>
                </a:r>
                <a14:m>
                  <m:oMath xmlns:m="http://schemas.openxmlformats.org/officeDocument/2006/math">
                    <m:r>
                      <a:rPr lang="en-US" sz="2400" b="0" i="1" kern="0" smtClean="0">
                        <a:solidFill>
                          <a:srgbClr val="FF0000"/>
                        </a:solidFill>
                        <a:latin typeface="Cambria Math" panose="02040503050406030204" pitchFamily="18" charset="0"/>
                      </a:rPr>
                      <m:t>⊆</m:t>
                    </m:r>
                  </m:oMath>
                </a14:m>
                <a:r>
                  <a:rPr lang="en-US" sz="2400" kern="0" dirty="0">
                    <a:solidFill>
                      <a:srgbClr val="FF0000"/>
                    </a:solidFill>
                  </a:rPr>
                  <a:t> NP </a:t>
                </a:r>
                <a:endParaRPr lang="en-US" sz="2400" kern="0" dirty="0"/>
              </a:p>
            </p:txBody>
          </p:sp>
        </mc:Choice>
        <mc:Fallback xmlns="">
          <p:sp>
            <p:nvSpPr>
              <p:cNvPr id="12" name="Content Placeholder 2">
                <a:extLst>
                  <a:ext uri="{FF2B5EF4-FFF2-40B4-BE49-F238E27FC236}">
                    <a16:creationId xmlns:a16="http://schemas.microsoft.com/office/drawing/2014/main" id="{914A3AC3-8A71-4304-8DBB-8A05174495DF}"/>
                  </a:ext>
                </a:extLst>
              </p:cNvPr>
              <p:cNvSpPr txBox="1">
                <a:spLocks noRot="1" noChangeAspect="1" noMove="1" noResize="1" noEditPoints="1" noAdjustHandles="1" noChangeArrowheads="1" noChangeShapeType="1" noTextEdit="1"/>
              </p:cNvSpPr>
              <p:nvPr/>
            </p:nvSpPr>
            <p:spPr bwMode="auto">
              <a:xfrm>
                <a:off x="866774" y="3557157"/>
                <a:ext cx="7210426" cy="880460"/>
              </a:xfrm>
              <a:prstGeom prst="rect">
                <a:avLst/>
              </a:prstGeom>
              <a:blipFill>
                <a:blip r:embed="rId3"/>
                <a:stretch>
                  <a:fillRect l="-1268" t="-5556" r="-254" b="-902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Content Placeholder 2">
                <a:extLst>
                  <a:ext uri="{FF2B5EF4-FFF2-40B4-BE49-F238E27FC236}">
                    <a16:creationId xmlns:a16="http://schemas.microsoft.com/office/drawing/2014/main" id="{32DAACC2-0365-4173-AF61-0DB83EEE8CEB}"/>
                  </a:ext>
                </a:extLst>
              </p:cNvPr>
              <p:cNvSpPr txBox="1">
                <a:spLocks/>
              </p:cNvSpPr>
              <p:nvPr/>
            </p:nvSpPr>
            <p:spPr bwMode="auto">
              <a:xfrm>
                <a:off x="866774" y="4487127"/>
                <a:ext cx="7324726" cy="123185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400" kern="0" dirty="0"/>
                  <a:t>Can problems solvable by poly-time nondeterministic algorithms be also solvable by  poly-time deterministic algorithms, i.e., </a:t>
                </a:r>
                <a:r>
                  <a:rPr lang="en-US" sz="2400" kern="0" dirty="0">
                    <a:solidFill>
                      <a:srgbClr val="FF0000"/>
                    </a:solidFill>
                  </a:rPr>
                  <a:t>NP </a:t>
                </a:r>
                <a14:m>
                  <m:oMath xmlns:m="http://schemas.openxmlformats.org/officeDocument/2006/math">
                    <m:r>
                      <a:rPr lang="en-US" sz="2400" i="1" kern="0">
                        <a:solidFill>
                          <a:srgbClr val="FF0000"/>
                        </a:solidFill>
                        <a:latin typeface="Cambria Math" panose="02040503050406030204" pitchFamily="18" charset="0"/>
                      </a:rPr>
                      <m:t>⊆</m:t>
                    </m:r>
                  </m:oMath>
                </a14:m>
                <a:r>
                  <a:rPr lang="en-US" sz="2400" kern="0" dirty="0">
                    <a:solidFill>
                      <a:srgbClr val="FF0000"/>
                    </a:solidFill>
                  </a:rPr>
                  <a:t> P</a:t>
                </a:r>
                <a:r>
                  <a:rPr lang="en-US" sz="2400" kern="0" dirty="0"/>
                  <a:t> or </a:t>
                </a:r>
                <a:r>
                  <a:rPr lang="en-US" sz="2400" kern="0" dirty="0">
                    <a:solidFill>
                      <a:srgbClr val="FF0000"/>
                    </a:solidFill>
                  </a:rPr>
                  <a:t>NP </a:t>
                </a:r>
                <a14:m>
                  <m:oMath xmlns:m="http://schemas.openxmlformats.org/officeDocument/2006/math">
                    <m:r>
                      <a:rPr lang="en-US" sz="2400" b="0" i="1" kern="0" smtClean="0">
                        <a:solidFill>
                          <a:srgbClr val="FF0000"/>
                        </a:solidFill>
                        <a:latin typeface="Cambria Math" panose="02040503050406030204" pitchFamily="18" charset="0"/>
                      </a:rPr>
                      <m:t>=</m:t>
                    </m:r>
                  </m:oMath>
                </a14:m>
                <a:r>
                  <a:rPr lang="en-US" sz="2400" kern="0" dirty="0">
                    <a:solidFill>
                      <a:srgbClr val="FF0000"/>
                    </a:solidFill>
                  </a:rPr>
                  <a:t> P</a:t>
                </a:r>
                <a:r>
                  <a:rPr lang="en-US" sz="2400" kern="0" dirty="0"/>
                  <a:t> ?</a:t>
                </a:r>
              </a:p>
            </p:txBody>
          </p:sp>
        </mc:Choice>
        <mc:Fallback xmlns="">
          <p:sp>
            <p:nvSpPr>
              <p:cNvPr id="13" name="Content Placeholder 2">
                <a:extLst>
                  <a:ext uri="{FF2B5EF4-FFF2-40B4-BE49-F238E27FC236}">
                    <a16:creationId xmlns:a16="http://schemas.microsoft.com/office/drawing/2014/main" id="{32DAACC2-0365-4173-AF61-0DB83EEE8CEB}"/>
                  </a:ext>
                </a:extLst>
              </p:cNvPr>
              <p:cNvSpPr txBox="1">
                <a:spLocks noRot="1" noChangeAspect="1" noMove="1" noResize="1" noEditPoints="1" noAdjustHandles="1" noChangeArrowheads="1" noChangeShapeType="1" noTextEdit="1"/>
              </p:cNvSpPr>
              <p:nvPr/>
            </p:nvSpPr>
            <p:spPr bwMode="auto">
              <a:xfrm>
                <a:off x="866774" y="4487127"/>
                <a:ext cx="7324726" cy="1231852"/>
              </a:xfrm>
              <a:prstGeom prst="rect">
                <a:avLst/>
              </a:prstGeom>
              <a:blipFill>
                <a:blip r:embed="rId4"/>
                <a:stretch>
                  <a:fillRect l="-1248" t="-3960" r="-1997" b="-742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5" name="Rectangle 4">
            <a:extLst>
              <a:ext uri="{FF2B5EF4-FFF2-40B4-BE49-F238E27FC236}">
                <a16:creationId xmlns:a16="http://schemas.microsoft.com/office/drawing/2014/main" id="{DEA8186B-D3E2-4CDB-98C3-22129840212A}"/>
              </a:ext>
            </a:extLst>
          </p:cNvPr>
          <p:cNvSpPr/>
          <p:nvPr/>
        </p:nvSpPr>
        <p:spPr>
          <a:xfrm>
            <a:off x="1285875" y="5905320"/>
            <a:ext cx="1076325" cy="5145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If Yes:</a:t>
            </a:r>
          </a:p>
        </p:txBody>
      </p:sp>
      <p:sp>
        <p:nvSpPr>
          <p:cNvPr id="14" name="Rectangle 13">
            <a:extLst>
              <a:ext uri="{FF2B5EF4-FFF2-40B4-BE49-F238E27FC236}">
                <a16:creationId xmlns:a16="http://schemas.microsoft.com/office/drawing/2014/main" id="{0FE50376-6C09-4AB3-BB7D-067AB3E5404B}"/>
              </a:ext>
            </a:extLst>
          </p:cNvPr>
          <p:cNvSpPr/>
          <p:nvPr/>
        </p:nvSpPr>
        <p:spPr>
          <a:xfrm>
            <a:off x="2790826" y="5687270"/>
            <a:ext cx="3809999" cy="51453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dirty="0">
                <a:solidFill>
                  <a:srgbClr val="00B050"/>
                </a:solidFill>
              </a:rPr>
              <a:t>good news: many hard engineering problems could be solved efficiently</a:t>
            </a:r>
          </a:p>
        </p:txBody>
      </p:sp>
      <p:sp>
        <p:nvSpPr>
          <p:cNvPr id="15" name="Rectangle 14">
            <a:extLst>
              <a:ext uri="{FF2B5EF4-FFF2-40B4-BE49-F238E27FC236}">
                <a16:creationId xmlns:a16="http://schemas.microsoft.com/office/drawing/2014/main" id="{26C40C0A-7A32-407D-8444-3A2700686E39}"/>
              </a:ext>
            </a:extLst>
          </p:cNvPr>
          <p:cNvSpPr/>
          <p:nvPr/>
        </p:nvSpPr>
        <p:spPr>
          <a:xfrm>
            <a:off x="2790826" y="6277294"/>
            <a:ext cx="3809999" cy="51453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dirty="0">
                <a:solidFill>
                  <a:schemeClr val="tx1"/>
                </a:solidFill>
              </a:rPr>
              <a:t>bad news: many crypto-systems would crash</a:t>
            </a:r>
          </a:p>
        </p:txBody>
      </p:sp>
      <p:sp>
        <p:nvSpPr>
          <p:cNvPr id="18" name="Rectangle 2">
            <a:extLst>
              <a:ext uri="{FF2B5EF4-FFF2-40B4-BE49-F238E27FC236}">
                <a16:creationId xmlns:a16="http://schemas.microsoft.com/office/drawing/2014/main" id="{B11D5034-562B-4EFE-9D6F-8B4D273933D9}"/>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and NP</a:t>
            </a:r>
          </a:p>
        </p:txBody>
      </p:sp>
    </p:spTree>
    <p:extLst>
      <p:ext uri="{BB962C8B-B14F-4D97-AF65-F5344CB8AC3E}">
        <p14:creationId xmlns:p14="http://schemas.microsoft.com/office/powerpoint/2010/main" val="14898226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71537" y="1035097"/>
            <a:ext cx="7400925" cy="1231852"/>
          </a:xfrm>
        </p:spPr>
        <p:txBody>
          <a:bodyPr/>
          <a:lstStyle/>
          <a:p>
            <a:pPr marL="0" indent="0">
              <a:buNone/>
            </a:pPr>
            <a:r>
              <a:rPr lang="en-US" sz="2400" dirty="0">
                <a:solidFill>
                  <a:srgbClr val="FF0000"/>
                </a:solidFill>
              </a:rPr>
              <a:t>NP </a:t>
            </a:r>
            <a:r>
              <a:rPr lang="en-US" sz="2400" dirty="0"/>
              <a:t>=  the class of (decision) problems that can 	be solved by polynomial-time 	nondeterministic algorithms (TMs)</a:t>
            </a:r>
          </a:p>
        </p:txBody>
      </p:sp>
      <p:sp>
        <p:nvSpPr>
          <p:cNvPr id="11" name="Content Placeholder 2">
            <a:extLst>
              <a:ext uri="{FF2B5EF4-FFF2-40B4-BE49-F238E27FC236}">
                <a16:creationId xmlns:a16="http://schemas.microsoft.com/office/drawing/2014/main" id="{D7F6D57C-40BE-406D-8C4B-152A8775A3BD}"/>
              </a:ext>
            </a:extLst>
          </p:cNvPr>
          <p:cNvSpPr txBox="1">
            <a:spLocks/>
          </p:cNvSpPr>
          <p:nvPr/>
        </p:nvSpPr>
        <p:spPr bwMode="auto">
          <a:xfrm>
            <a:off x="866775" y="2239579"/>
            <a:ext cx="7210426" cy="1231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FF0000"/>
                </a:solidFill>
              </a:rPr>
              <a:t>  P </a:t>
            </a:r>
            <a:r>
              <a:rPr lang="en-US" sz="2400" kern="0" dirty="0"/>
              <a:t>=  the class of (decision) problems that can 	be solved by polynomial-time deterministic 	algorithms (TMs)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914A3AC3-8A71-4304-8DBB-8A05174495DF}"/>
                  </a:ext>
                </a:extLst>
              </p:cNvPr>
              <p:cNvSpPr txBox="1">
                <a:spLocks/>
              </p:cNvSpPr>
              <p:nvPr/>
            </p:nvSpPr>
            <p:spPr bwMode="auto">
              <a:xfrm>
                <a:off x="866774" y="3557157"/>
                <a:ext cx="7210426" cy="88046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t>A deterministic algorithm is also a nondeterministic algorithm. Thus,   </a:t>
                </a:r>
                <a:r>
                  <a:rPr lang="en-US" sz="2400" kern="0" dirty="0">
                    <a:solidFill>
                      <a:srgbClr val="FF0000"/>
                    </a:solidFill>
                  </a:rPr>
                  <a:t>P </a:t>
                </a:r>
                <a14:m>
                  <m:oMath xmlns:m="http://schemas.openxmlformats.org/officeDocument/2006/math">
                    <m:r>
                      <a:rPr lang="en-US" sz="2400" b="0" i="1" kern="0" smtClean="0">
                        <a:solidFill>
                          <a:srgbClr val="FF0000"/>
                        </a:solidFill>
                        <a:latin typeface="Cambria Math" panose="02040503050406030204" pitchFamily="18" charset="0"/>
                      </a:rPr>
                      <m:t>⊆</m:t>
                    </m:r>
                  </m:oMath>
                </a14:m>
                <a:r>
                  <a:rPr lang="en-US" sz="2400" kern="0" dirty="0">
                    <a:solidFill>
                      <a:srgbClr val="FF0000"/>
                    </a:solidFill>
                  </a:rPr>
                  <a:t> NP </a:t>
                </a:r>
                <a:endParaRPr lang="en-US" sz="2400" kern="0" dirty="0"/>
              </a:p>
            </p:txBody>
          </p:sp>
        </mc:Choice>
        <mc:Fallback xmlns="">
          <p:sp>
            <p:nvSpPr>
              <p:cNvPr id="12" name="Content Placeholder 2">
                <a:extLst>
                  <a:ext uri="{FF2B5EF4-FFF2-40B4-BE49-F238E27FC236}">
                    <a16:creationId xmlns:a16="http://schemas.microsoft.com/office/drawing/2014/main" id="{914A3AC3-8A71-4304-8DBB-8A05174495DF}"/>
                  </a:ext>
                </a:extLst>
              </p:cNvPr>
              <p:cNvSpPr txBox="1">
                <a:spLocks noRot="1" noChangeAspect="1" noMove="1" noResize="1" noEditPoints="1" noAdjustHandles="1" noChangeArrowheads="1" noChangeShapeType="1" noTextEdit="1"/>
              </p:cNvSpPr>
              <p:nvPr/>
            </p:nvSpPr>
            <p:spPr bwMode="auto">
              <a:xfrm>
                <a:off x="866774" y="3557157"/>
                <a:ext cx="7210426" cy="880460"/>
              </a:xfrm>
              <a:prstGeom prst="rect">
                <a:avLst/>
              </a:prstGeom>
              <a:blipFill>
                <a:blip r:embed="rId3"/>
                <a:stretch>
                  <a:fillRect l="-1268" t="-5556" r="-254" b="-902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Content Placeholder 2">
                <a:extLst>
                  <a:ext uri="{FF2B5EF4-FFF2-40B4-BE49-F238E27FC236}">
                    <a16:creationId xmlns:a16="http://schemas.microsoft.com/office/drawing/2014/main" id="{32DAACC2-0365-4173-AF61-0DB83EEE8CEB}"/>
                  </a:ext>
                </a:extLst>
              </p:cNvPr>
              <p:cNvSpPr txBox="1">
                <a:spLocks/>
              </p:cNvSpPr>
              <p:nvPr/>
            </p:nvSpPr>
            <p:spPr bwMode="auto">
              <a:xfrm>
                <a:off x="866774" y="4487127"/>
                <a:ext cx="7324726" cy="123185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400" kern="0" dirty="0"/>
                  <a:t>Can problems solvable by poly-time nondeterministic algorithms be also solvable by  poly-time deterministic algorithms, i.e., </a:t>
                </a:r>
                <a:r>
                  <a:rPr lang="en-US" sz="2400" kern="0" dirty="0">
                    <a:solidFill>
                      <a:srgbClr val="FF0000"/>
                    </a:solidFill>
                  </a:rPr>
                  <a:t>NP </a:t>
                </a:r>
                <a14:m>
                  <m:oMath xmlns:m="http://schemas.openxmlformats.org/officeDocument/2006/math">
                    <m:r>
                      <a:rPr lang="en-US" sz="2400" i="1" kern="0">
                        <a:solidFill>
                          <a:srgbClr val="FF0000"/>
                        </a:solidFill>
                        <a:latin typeface="Cambria Math" panose="02040503050406030204" pitchFamily="18" charset="0"/>
                      </a:rPr>
                      <m:t>⊆</m:t>
                    </m:r>
                  </m:oMath>
                </a14:m>
                <a:r>
                  <a:rPr lang="en-US" sz="2400" kern="0" dirty="0">
                    <a:solidFill>
                      <a:srgbClr val="FF0000"/>
                    </a:solidFill>
                  </a:rPr>
                  <a:t> P</a:t>
                </a:r>
                <a:r>
                  <a:rPr lang="en-US" sz="2400" kern="0" dirty="0"/>
                  <a:t> or </a:t>
                </a:r>
                <a:r>
                  <a:rPr lang="en-US" sz="2400" kern="0" dirty="0">
                    <a:solidFill>
                      <a:srgbClr val="FF0000"/>
                    </a:solidFill>
                  </a:rPr>
                  <a:t>NP </a:t>
                </a:r>
                <a14:m>
                  <m:oMath xmlns:m="http://schemas.openxmlformats.org/officeDocument/2006/math">
                    <m:r>
                      <a:rPr lang="en-US" sz="2400" b="0" i="1" kern="0" smtClean="0">
                        <a:solidFill>
                          <a:srgbClr val="FF0000"/>
                        </a:solidFill>
                        <a:latin typeface="Cambria Math" panose="02040503050406030204" pitchFamily="18" charset="0"/>
                      </a:rPr>
                      <m:t>=</m:t>
                    </m:r>
                  </m:oMath>
                </a14:m>
                <a:r>
                  <a:rPr lang="en-US" sz="2400" kern="0" dirty="0">
                    <a:solidFill>
                      <a:srgbClr val="FF0000"/>
                    </a:solidFill>
                  </a:rPr>
                  <a:t> P</a:t>
                </a:r>
                <a:r>
                  <a:rPr lang="en-US" sz="2400" kern="0" dirty="0"/>
                  <a:t> ?</a:t>
                </a:r>
              </a:p>
            </p:txBody>
          </p:sp>
        </mc:Choice>
        <mc:Fallback xmlns="">
          <p:sp>
            <p:nvSpPr>
              <p:cNvPr id="13" name="Content Placeholder 2">
                <a:extLst>
                  <a:ext uri="{FF2B5EF4-FFF2-40B4-BE49-F238E27FC236}">
                    <a16:creationId xmlns:a16="http://schemas.microsoft.com/office/drawing/2014/main" id="{32DAACC2-0365-4173-AF61-0DB83EEE8CEB}"/>
                  </a:ext>
                </a:extLst>
              </p:cNvPr>
              <p:cNvSpPr txBox="1">
                <a:spLocks noRot="1" noChangeAspect="1" noMove="1" noResize="1" noEditPoints="1" noAdjustHandles="1" noChangeArrowheads="1" noChangeShapeType="1" noTextEdit="1"/>
              </p:cNvSpPr>
              <p:nvPr/>
            </p:nvSpPr>
            <p:spPr bwMode="auto">
              <a:xfrm>
                <a:off x="866774" y="4487127"/>
                <a:ext cx="7324726" cy="1231852"/>
              </a:xfrm>
              <a:prstGeom prst="rect">
                <a:avLst/>
              </a:prstGeom>
              <a:blipFill>
                <a:blip r:embed="rId4"/>
                <a:stretch>
                  <a:fillRect l="-1248" t="-3960" r="-1997" b="-742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5" name="Rectangle 4">
            <a:extLst>
              <a:ext uri="{FF2B5EF4-FFF2-40B4-BE49-F238E27FC236}">
                <a16:creationId xmlns:a16="http://schemas.microsoft.com/office/drawing/2014/main" id="{DEA8186B-D3E2-4CDB-98C3-22129840212A}"/>
              </a:ext>
            </a:extLst>
          </p:cNvPr>
          <p:cNvSpPr/>
          <p:nvPr/>
        </p:nvSpPr>
        <p:spPr>
          <a:xfrm>
            <a:off x="1285875" y="5905320"/>
            <a:ext cx="1076325" cy="51453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If No:</a:t>
            </a:r>
          </a:p>
        </p:txBody>
      </p:sp>
      <p:sp>
        <p:nvSpPr>
          <p:cNvPr id="16" name="Rectangle 2">
            <a:extLst>
              <a:ext uri="{FF2B5EF4-FFF2-40B4-BE49-F238E27FC236}">
                <a16:creationId xmlns:a16="http://schemas.microsoft.com/office/drawing/2014/main" id="{4636F8D6-DC78-4526-B5FC-0B53DED4E492}"/>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and NP</a:t>
            </a:r>
          </a:p>
        </p:txBody>
      </p:sp>
    </p:spTree>
    <p:extLst>
      <p:ext uri="{BB962C8B-B14F-4D97-AF65-F5344CB8AC3E}">
        <p14:creationId xmlns:p14="http://schemas.microsoft.com/office/powerpoint/2010/main" val="101214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71537" y="1035097"/>
            <a:ext cx="7400925" cy="1231852"/>
          </a:xfrm>
        </p:spPr>
        <p:txBody>
          <a:bodyPr/>
          <a:lstStyle/>
          <a:p>
            <a:pPr marL="0" indent="0">
              <a:buNone/>
            </a:pPr>
            <a:r>
              <a:rPr lang="en-US" sz="2400" dirty="0">
                <a:solidFill>
                  <a:srgbClr val="FF0000"/>
                </a:solidFill>
              </a:rPr>
              <a:t>NP </a:t>
            </a:r>
            <a:r>
              <a:rPr lang="en-US" sz="2400" dirty="0"/>
              <a:t>=  the class of (decision) problems that can 	be solved by polynomial-time 	nondeterministic algorithms (TMs)</a:t>
            </a:r>
          </a:p>
        </p:txBody>
      </p:sp>
      <p:sp>
        <p:nvSpPr>
          <p:cNvPr id="11" name="Content Placeholder 2">
            <a:extLst>
              <a:ext uri="{FF2B5EF4-FFF2-40B4-BE49-F238E27FC236}">
                <a16:creationId xmlns:a16="http://schemas.microsoft.com/office/drawing/2014/main" id="{D7F6D57C-40BE-406D-8C4B-152A8775A3BD}"/>
              </a:ext>
            </a:extLst>
          </p:cNvPr>
          <p:cNvSpPr txBox="1">
            <a:spLocks/>
          </p:cNvSpPr>
          <p:nvPr/>
        </p:nvSpPr>
        <p:spPr bwMode="auto">
          <a:xfrm>
            <a:off x="866775" y="2239579"/>
            <a:ext cx="7210426" cy="1231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FF0000"/>
                </a:solidFill>
              </a:rPr>
              <a:t>  P </a:t>
            </a:r>
            <a:r>
              <a:rPr lang="en-US" sz="2400" kern="0" dirty="0"/>
              <a:t>=  the class of (decision) problems that can 	be solved by polynomial-time deterministic 	algorithms (TMs)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914A3AC3-8A71-4304-8DBB-8A05174495DF}"/>
                  </a:ext>
                </a:extLst>
              </p:cNvPr>
              <p:cNvSpPr txBox="1">
                <a:spLocks/>
              </p:cNvSpPr>
              <p:nvPr/>
            </p:nvSpPr>
            <p:spPr bwMode="auto">
              <a:xfrm>
                <a:off x="866774" y="3557157"/>
                <a:ext cx="7210426" cy="88046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t>A deterministic algorithm is also a nondeterministic algorithm. Thus,   </a:t>
                </a:r>
                <a:r>
                  <a:rPr lang="en-US" sz="2400" kern="0" dirty="0">
                    <a:solidFill>
                      <a:srgbClr val="FF0000"/>
                    </a:solidFill>
                  </a:rPr>
                  <a:t>P </a:t>
                </a:r>
                <a14:m>
                  <m:oMath xmlns:m="http://schemas.openxmlformats.org/officeDocument/2006/math">
                    <m:r>
                      <a:rPr lang="en-US" sz="2400" b="0" i="1" kern="0" smtClean="0">
                        <a:solidFill>
                          <a:srgbClr val="FF0000"/>
                        </a:solidFill>
                        <a:latin typeface="Cambria Math" panose="02040503050406030204" pitchFamily="18" charset="0"/>
                      </a:rPr>
                      <m:t>⊆</m:t>
                    </m:r>
                  </m:oMath>
                </a14:m>
                <a:r>
                  <a:rPr lang="en-US" sz="2400" kern="0" dirty="0">
                    <a:solidFill>
                      <a:srgbClr val="FF0000"/>
                    </a:solidFill>
                  </a:rPr>
                  <a:t> NP </a:t>
                </a:r>
                <a:endParaRPr lang="en-US" sz="2400" kern="0" dirty="0"/>
              </a:p>
            </p:txBody>
          </p:sp>
        </mc:Choice>
        <mc:Fallback xmlns="">
          <p:sp>
            <p:nvSpPr>
              <p:cNvPr id="12" name="Content Placeholder 2">
                <a:extLst>
                  <a:ext uri="{FF2B5EF4-FFF2-40B4-BE49-F238E27FC236}">
                    <a16:creationId xmlns:a16="http://schemas.microsoft.com/office/drawing/2014/main" id="{914A3AC3-8A71-4304-8DBB-8A05174495DF}"/>
                  </a:ext>
                </a:extLst>
              </p:cNvPr>
              <p:cNvSpPr txBox="1">
                <a:spLocks noRot="1" noChangeAspect="1" noMove="1" noResize="1" noEditPoints="1" noAdjustHandles="1" noChangeArrowheads="1" noChangeShapeType="1" noTextEdit="1"/>
              </p:cNvSpPr>
              <p:nvPr/>
            </p:nvSpPr>
            <p:spPr bwMode="auto">
              <a:xfrm>
                <a:off x="866774" y="3557157"/>
                <a:ext cx="7210426" cy="880460"/>
              </a:xfrm>
              <a:prstGeom prst="rect">
                <a:avLst/>
              </a:prstGeom>
              <a:blipFill>
                <a:blip r:embed="rId3"/>
                <a:stretch>
                  <a:fillRect l="-1268" t="-5556" r="-254" b="-902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Content Placeholder 2">
                <a:extLst>
                  <a:ext uri="{FF2B5EF4-FFF2-40B4-BE49-F238E27FC236}">
                    <a16:creationId xmlns:a16="http://schemas.microsoft.com/office/drawing/2014/main" id="{32DAACC2-0365-4173-AF61-0DB83EEE8CEB}"/>
                  </a:ext>
                </a:extLst>
              </p:cNvPr>
              <p:cNvSpPr txBox="1">
                <a:spLocks/>
              </p:cNvSpPr>
              <p:nvPr/>
            </p:nvSpPr>
            <p:spPr bwMode="auto">
              <a:xfrm>
                <a:off x="866774" y="4487127"/>
                <a:ext cx="7324726" cy="123185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400" kern="0" dirty="0"/>
                  <a:t>Can problems solvable by poly-time nondeterministic algorithms be also solvable by  poly-time deterministic algorithms, i.e., </a:t>
                </a:r>
                <a:r>
                  <a:rPr lang="en-US" sz="2400" kern="0" dirty="0">
                    <a:solidFill>
                      <a:srgbClr val="FF0000"/>
                    </a:solidFill>
                  </a:rPr>
                  <a:t>NP </a:t>
                </a:r>
                <a14:m>
                  <m:oMath xmlns:m="http://schemas.openxmlformats.org/officeDocument/2006/math">
                    <m:r>
                      <a:rPr lang="en-US" sz="2400" i="1" kern="0">
                        <a:solidFill>
                          <a:srgbClr val="FF0000"/>
                        </a:solidFill>
                        <a:latin typeface="Cambria Math" panose="02040503050406030204" pitchFamily="18" charset="0"/>
                      </a:rPr>
                      <m:t>⊆</m:t>
                    </m:r>
                  </m:oMath>
                </a14:m>
                <a:r>
                  <a:rPr lang="en-US" sz="2400" kern="0" dirty="0">
                    <a:solidFill>
                      <a:srgbClr val="FF0000"/>
                    </a:solidFill>
                  </a:rPr>
                  <a:t> P</a:t>
                </a:r>
                <a:r>
                  <a:rPr lang="en-US" sz="2400" kern="0" dirty="0"/>
                  <a:t> or </a:t>
                </a:r>
                <a:r>
                  <a:rPr lang="en-US" sz="2400" kern="0" dirty="0">
                    <a:solidFill>
                      <a:srgbClr val="FF0000"/>
                    </a:solidFill>
                  </a:rPr>
                  <a:t>NP </a:t>
                </a:r>
                <a14:m>
                  <m:oMath xmlns:m="http://schemas.openxmlformats.org/officeDocument/2006/math">
                    <m:r>
                      <a:rPr lang="en-US" sz="2400" b="0" i="1" kern="0" smtClean="0">
                        <a:solidFill>
                          <a:srgbClr val="FF0000"/>
                        </a:solidFill>
                        <a:latin typeface="Cambria Math" panose="02040503050406030204" pitchFamily="18" charset="0"/>
                      </a:rPr>
                      <m:t>=</m:t>
                    </m:r>
                  </m:oMath>
                </a14:m>
                <a:r>
                  <a:rPr lang="en-US" sz="2400" kern="0" dirty="0">
                    <a:solidFill>
                      <a:srgbClr val="FF0000"/>
                    </a:solidFill>
                  </a:rPr>
                  <a:t> P</a:t>
                </a:r>
                <a:r>
                  <a:rPr lang="en-US" sz="2400" kern="0" dirty="0"/>
                  <a:t> ?</a:t>
                </a:r>
              </a:p>
            </p:txBody>
          </p:sp>
        </mc:Choice>
        <mc:Fallback xmlns="">
          <p:sp>
            <p:nvSpPr>
              <p:cNvPr id="13" name="Content Placeholder 2">
                <a:extLst>
                  <a:ext uri="{FF2B5EF4-FFF2-40B4-BE49-F238E27FC236}">
                    <a16:creationId xmlns:a16="http://schemas.microsoft.com/office/drawing/2014/main" id="{32DAACC2-0365-4173-AF61-0DB83EEE8CEB}"/>
                  </a:ext>
                </a:extLst>
              </p:cNvPr>
              <p:cNvSpPr txBox="1">
                <a:spLocks noRot="1" noChangeAspect="1" noMove="1" noResize="1" noEditPoints="1" noAdjustHandles="1" noChangeArrowheads="1" noChangeShapeType="1" noTextEdit="1"/>
              </p:cNvSpPr>
              <p:nvPr/>
            </p:nvSpPr>
            <p:spPr bwMode="auto">
              <a:xfrm>
                <a:off x="866774" y="4487127"/>
                <a:ext cx="7324726" cy="1231852"/>
              </a:xfrm>
              <a:prstGeom prst="rect">
                <a:avLst/>
              </a:prstGeom>
              <a:blipFill>
                <a:blip r:embed="rId4"/>
                <a:stretch>
                  <a:fillRect l="-1248" t="-3960" r="-1997" b="-742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5" name="Rectangle 4">
            <a:extLst>
              <a:ext uri="{FF2B5EF4-FFF2-40B4-BE49-F238E27FC236}">
                <a16:creationId xmlns:a16="http://schemas.microsoft.com/office/drawing/2014/main" id="{DEA8186B-D3E2-4CDB-98C3-22129840212A}"/>
              </a:ext>
            </a:extLst>
          </p:cNvPr>
          <p:cNvSpPr/>
          <p:nvPr/>
        </p:nvSpPr>
        <p:spPr>
          <a:xfrm>
            <a:off x="1285875" y="5905320"/>
            <a:ext cx="1076325" cy="51453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If No:</a:t>
            </a:r>
          </a:p>
        </p:txBody>
      </p:sp>
      <p:sp>
        <p:nvSpPr>
          <p:cNvPr id="14" name="Rectangle 13">
            <a:extLst>
              <a:ext uri="{FF2B5EF4-FFF2-40B4-BE49-F238E27FC236}">
                <a16:creationId xmlns:a16="http://schemas.microsoft.com/office/drawing/2014/main" id="{0FE50376-6C09-4AB3-BB7D-067AB3E5404B}"/>
              </a:ext>
            </a:extLst>
          </p:cNvPr>
          <p:cNvSpPr/>
          <p:nvPr/>
        </p:nvSpPr>
        <p:spPr>
          <a:xfrm>
            <a:off x="2790826" y="5687270"/>
            <a:ext cx="3809999" cy="51453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dirty="0">
                <a:solidFill>
                  <a:srgbClr val="00B050"/>
                </a:solidFill>
              </a:rPr>
              <a:t>good news: crypto-systems would stay ensured</a:t>
            </a:r>
          </a:p>
        </p:txBody>
      </p:sp>
      <p:sp>
        <p:nvSpPr>
          <p:cNvPr id="15" name="Rectangle 14">
            <a:extLst>
              <a:ext uri="{FF2B5EF4-FFF2-40B4-BE49-F238E27FC236}">
                <a16:creationId xmlns:a16="http://schemas.microsoft.com/office/drawing/2014/main" id="{26C40C0A-7A32-407D-8444-3A2700686E39}"/>
              </a:ext>
            </a:extLst>
          </p:cNvPr>
          <p:cNvSpPr/>
          <p:nvPr/>
        </p:nvSpPr>
        <p:spPr>
          <a:xfrm>
            <a:off x="2790826" y="6277294"/>
            <a:ext cx="3809999" cy="51453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dirty="0">
                <a:solidFill>
                  <a:schemeClr val="tx1"/>
                </a:solidFill>
              </a:rPr>
              <a:t>bad news: we have to find ways to solve hard engineering problems</a:t>
            </a:r>
          </a:p>
        </p:txBody>
      </p:sp>
      <p:sp>
        <p:nvSpPr>
          <p:cNvPr id="16" name="Rectangle 2">
            <a:extLst>
              <a:ext uri="{FF2B5EF4-FFF2-40B4-BE49-F238E27FC236}">
                <a16:creationId xmlns:a16="http://schemas.microsoft.com/office/drawing/2014/main" id="{4636F8D6-DC78-4526-B5FC-0B53DED4E492}"/>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and NP</a:t>
            </a:r>
          </a:p>
        </p:txBody>
      </p:sp>
    </p:spTree>
    <p:extLst>
      <p:ext uri="{BB962C8B-B14F-4D97-AF65-F5344CB8AC3E}">
        <p14:creationId xmlns:p14="http://schemas.microsoft.com/office/powerpoint/2010/main" val="28097429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29643B-9AC9-4515-BF8D-BA21D91A54B9}"/>
              </a:ext>
            </a:extLst>
          </p:cNvPr>
          <p:cNvSpPr>
            <a:spLocks noGrp="1"/>
          </p:cNvSpPr>
          <p:nvPr>
            <p:ph idx="1"/>
          </p:nvPr>
        </p:nvSpPr>
        <p:spPr>
          <a:xfrm>
            <a:off x="871537" y="1035097"/>
            <a:ext cx="7400925" cy="1231852"/>
          </a:xfrm>
        </p:spPr>
        <p:txBody>
          <a:bodyPr/>
          <a:lstStyle/>
          <a:p>
            <a:pPr marL="0" indent="0">
              <a:buNone/>
            </a:pPr>
            <a:r>
              <a:rPr lang="en-US" sz="2400" dirty="0">
                <a:solidFill>
                  <a:srgbClr val="FF0000"/>
                </a:solidFill>
              </a:rPr>
              <a:t>NP </a:t>
            </a:r>
            <a:r>
              <a:rPr lang="en-US" sz="2400" dirty="0"/>
              <a:t>=  the class of (decision) problems that can 	be solved by polynomial-time 	nondeterministic algorithms (TMs)</a:t>
            </a:r>
          </a:p>
        </p:txBody>
      </p:sp>
      <p:sp>
        <p:nvSpPr>
          <p:cNvPr id="11" name="Content Placeholder 2">
            <a:extLst>
              <a:ext uri="{FF2B5EF4-FFF2-40B4-BE49-F238E27FC236}">
                <a16:creationId xmlns:a16="http://schemas.microsoft.com/office/drawing/2014/main" id="{D7F6D57C-40BE-406D-8C4B-152A8775A3BD}"/>
              </a:ext>
            </a:extLst>
          </p:cNvPr>
          <p:cNvSpPr txBox="1">
            <a:spLocks/>
          </p:cNvSpPr>
          <p:nvPr/>
        </p:nvSpPr>
        <p:spPr bwMode="auto">
          <a:xfrm>
            <a:off x="866775" y="2239579"/>
            <a:ext cx="7210426" cy="1231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solidFill>
                  <a:srgbClr val="FF0000"/>
                </a:solidFill>
              </a:rPr>
              <a:t>  P </a:t>
            </a:r>
            <a:r>
              <a:rPr lang="en-US" sz="2400" kern="0" dirty="0"/>
              <a:t>=  the class of (decision) problems that can 	be solved by polynomial-time deterministic 	algorithms (TMs)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914A3AC3-8A71-4304-8DBB-8A05174495DF}"/>
                  </a:ext>
                </a:extLst>
              </p:cNvPr>
              <p:cNvSpPr txBox="1">
                <a:spLocks/>
              </p:cNvSpPr>
              <p:nvPr/>
            </p:nvSpPr>
            <p:spPr bwMode="auto">
              <a:xfrm>
                <a:off x="866774" y="3557157"/>
                <a:ext cx="7210426" cy="88046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t>A deterministic algorithm is also a nondeterministic algorithm. Thus,   </a:t>
                </a:r>
                <a:r>
                  <a:rPr lang="en-US" sz="2400" kern="0" dirty="0">
                    <a:solidFill>
                      <a:srgbClr val="FF0000"/>
                    </a:solidFill>
                  </a:rPr>
                  <a:t>P </a:t>
                </a:r>
                <a14:m>
                  <m:oMath xmlns:m="http://schemas.openxmlformats.org/officeDocument/2006/math">
                    <m:r>
                      <a:rPr lang="en-US" sz="2400" b="0" i="1" kern="0" smtClean="0">
                        <a:solidFill>
                          <a:srgbClr val="FF0000"/>
                        </a:solidFill>
                        <a:latin typeface="Cambria Math" panose="02040503050406030204" pitchFamily="18" charset="0"/>
                      </a:rPr>
                      <m:t>⊆</m:t>
                    </m:r>
                  </m:oMath>
                </a14:m>
                <a:r>
                  <a:rPr lang="en-US" sz="2400" kern="0" dirty="0">
                    <a:solidFill>
                      <a:srgbClr val="FF0000"/>
                    </a:solidFill>
                  </a:rPr>
                  <a:t> NP </a:t>
                </a:r>
                <a:endParaRPr lang="en-US" sz="2400" kern="0" dirty="0"/>
              </a:p>
            </p:txBody>
          </p:sp>
        </mc:Choice>
        <mc:Fallback xmlns="">
          <p:sp>
            <p:nvSpPr>
              <p:cNvPr id="12" name="Content Placeholder 2">
                <a:extLst>
                  <a:ext uri="{FF2B5EF4-FFF2-40B4-BE49-F238E27FC236}">
                    <a16:creationId xmlns:a16="http://schemas.microsoft.com/office/drawing/2014/main" id="{914A3AC3-8A71-4304-8DBB-8A05174495DF}"/>
                  </a:ext>
                </a:extLst>
              </p:cNvPr>
              <p:cNvSpPr txBox="1">
                <a:spLocks noRot="1" noChangeAspect="1" noMove="1" noResize="1" noEditPoints="1" noAdjustHandles="1" noChangeArrowheads="1" noChangeShapeType="1" noTextEdit="1"/>
              </p:cNvSpPr>
              <p:nvPr/>
            </p:nvSpPr>
            <p:spPr bwMode="auto">
              <a:xfrm>
                <a:off x="866774" y="3557157"/>
                <a:ext cx="7210426" cy="880460"/>
              </a:xfrm>
              <a:prstGeom prst="rect">
                <a:avLst/>
              </a:prstGeom>
              <a:blipFill>
                <a:blip r:embed="rId3"/>
                <a:stretch>
                  <a:fillRect l="-1268" t="-5556" r="-254" b="-902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Content Placeholder 2">
                <a:extLst>
                  <a:ext uri="{FF2B5EF4-FFF2-40B4-BE49-F238E27FC236}">
                    <a16:creationId xmlns:a16="http://schemas.microsoft.com/office/drawing/2014/main" id="{32DAACC2-0365-4173-AF61-0DB83EEE8CEB}"/>
                  </a:ext>
                </a:extLst>
              </p:cNvPr>
              <p:cNvSpPr txBox="1">
                <a:spLocks/>
              </p:cNvSpPr>
              <p:nvPr/>
            </p:nvSpPr>
            <p:spPr bwMode="auto">
              <a:xfrm>
                <a:off x="866774" y="4487127"/>
                <a:ext cx="7324726" cy="123185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400" kern="0" dirty="0"/>
                  <a:t>Can problems solvable by poly-time nondeterministic algorithms be also solvable by  poly-time deterministic algorithms, i.e., </a:t>
                </a:r>
                <a:r>
                  <a:rPr lang="en-US" sz="2400" kern="0" dirty="0">
                    <a:solidFill>
                      <a:srgbClr val="FF0000"/>
                    </a:solidFill>
                  </a:rPr>
                  <a:t>NP </a:t>
                </a:r>
                <a14:m>
                  <m:oMath xmlns:m="http://schemas.openxmlformats.org/officeDocument/2006/math">
                    <m:r>
                      <a:rPr lang="en-US" sz="2400" i="1" kern="0">
                        <a:solidFill>
                          <a:srgbClr val="FF0000"/>
                        </a:solidFill>
                        <a:latin typeface="Cambria Math" panose="02040503050406030204" pitchFamily="18" charset="0"/>
                      </a:rPr>
                      <m:t>⊆</m:t>
                    </m:r>
                  </m:oMath>
                </a14:m>
                <a:r>
                  <a:rPr lang="en-US" sz="2400" kern="0" dirty="0">
                    <a:solidFill>
                      <a:srgbClr val="FF0000"/>
                    </a:solidFill>
                  </a:rPr>
                  <a:t> P</a:t>
                </a:r>
                <a:r>
                  <a:rPr lang="en-US" sz="2400" kern="0" dirty="0"/>
                  <a:t> or </a:t>
                </a:r>
                <a:r>
                  <a:rPr lang="en-US" sz="2400" kern="0" dirty="0">
                    <a:solidFill>
                      <a:srgbClr val="FF0000"/>
                    </a:solidFill>
                  </a:rPr>
                  <a:t>NP </a:t>
                </a:r>
                <a14:m>
                  <m:oMath xmlns:m="http://schemas.openxmlformats.org/officeDocument/2006/math">
                    <m:r>
                      <a:rPr lang="en-US" sz="2400" b="0" i="1" kern="0" smtClean="0">
                        <a:solidFill>
                          <a:srgbClr val="FF0000"/>
                        </a:solidFill>
                        <a:latin typeface="Cambria Math" panose="02040503050406030204" pitchFamily="18" charset="0"/>
                      </a:rPr>
                      <m:t>=</m:t>
                    </m:r>
                  </m:oMath>
                </a14:m>
                <a:r>
                  <a:rPr lang="en-US" sz="2400" kern="0" dirty="0">
                    <a:solidFill>
                      <a:srgbClr val="FF0000"/>
                    </a:solidFill>
                  </a:rPr>
                  <a:t> P</a:t>
                </a:r>
                <a:r>
                  <a:rPr lang="en-US" sz="2400" kern="0" dirty="0"/>
                  <a:t> ?</a:t>
                </a:r>
              </a:p>
            </p:txBody>
          </p:sp>
        </mc:Choice>
        <mc:Fallback xmlns="">
          <p:sp>
            <p:nvSpPr>
              <p:cNvPr id="13" name="Content Placeholder 2">
                <a:extLst>
                  <a:ext uri="{FF2B5EF4-FFF2-40B4-BE49-F238E27FC236}">
                    <a16:creationId xmlns:a16="http://schemas.microsoft.com/office/drawing/2014/main" id="{32DAACC2-0365-4173-AF61-0DB83EEE8CEB}"/>
                  </a:ext>
                </a:extLst>
              </p:cNvPr>
              <p:cNvSpPr txBox="1">
                <a:spLocks noRot="1" noChangeAspect="1" noMove="1" noResize="1" noEditPoints="1" noAdjustHandles="1" noChangeArrowheads="1" noChangeShapeType="1" noTextEdit="1"/>
              </p:cNvSpPr>
              <p:nvPr/>
            </p:nvSpPr>
            <p:spPr bwMode="auto">
              <a:xfrm>
                <a:off x="866774" y="4487127"/>
                <a:ext cx="7324726" cy="1231852"/>
              </a:xfrm>
              <a:prstGeom prst="rect">
                <a:avLst/>
              </a:prstGeom>
              <a:blipFill>
                <a:blip r:embed="rId4"/>
                <a:stretch>
                  <a:fillRect l="-1248" t="-3960" r="-1997" b="-742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4" name="Rectangle 13">
            <a:extLst>
              <a:ext uri="{FF2B5EF4-FFF2-40B4-BE49-F238E27FC236}">
                <a16:creationId xmlns:a16="http://schemas.microsoft.com/office/drawing/2014/main" id="{0FE50376-6C09-4AB3-BB7D-067AB3E5404B}"/>
              </a:ext>
            </a:extLst>
          </p:cNvPr>
          <p:cNvSpPr/>
          <p:nvPr/>
        </p:nvSpPr>
        <p:spPr>
          <a:xfrm>
            <a:off x="995362" y="5896820"/>
            <a:ext cx="6953249" cy="51453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dirty="0">
                <a:solidFill>
                  <a:schemeClr val="tx1"/>
                </a:solidFill>
              </a:rPr>
              <a:t>Thus, the question is such important, we got to have an answer!</a:t>
            </a:r>
          </a:p>
        </p:txBody>
      </p:sp>
      <p:sp>
        <p:nvSpPr>
          <p:cNvPr id="16" name="Rectangle 2">
            <a:extLst>
              <a:ext uri="{FF2B5EF4-FFF2-40B4-BE49-F238E27FC236}">
                <a16:creationId xmlns:a16="http://schemas.microsoft.com/office/drawing/2014/main" id="{4636F8D6-DC78-4526-B5FC-0B53DED4E492}"/>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and NP</a:t>
            </a:r>
          </a:p>
        </p:txBody>
      </p:sp>
    </p:spTree>
    <p:extLst>
      <p:ext uri="{BB962C8B-B14F-4D97-AF65-F5344CB8AC3E}">
        <p14:creationId xmlns:p14="http://schemas.microsoft.com/office/powerpoint/2010/main" val="13376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3" name="Content Placeholder 2">
                <a:extLst>
                  <a:ext uri="{FF2B5EF4-FFF2-40B4-BE49-F238E27FC236}">
                    <a16:creationId xmlns:a16="http://schemas.microsoft.com/office/drawing/2014/main" id="{32DAACC2-0365-4173-AF61-0DB83EEE8CEB}"/>
                  </a:ext>
                </a:extLst>
              </p:cNvPr>
              <p:cNvSpPr txBox="1">
                <a:spLocks/>
              </p:cNvSpPr>
              <p:nvPr/>
            </p:nvSpPr>
            <p:spPr bwMode="auto">
              <a:xfrm>
                <a:off x="1395412" y="953533"/>
                <a:ext cx="6881813" cy="126597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400" kern="0" dirty="0"/>
                  <a:t>Can problems solvable by polynomial-time nondeterministic algorithms be also solvable by polynomial-time deterministic algorithms, i.e., </a:t>
                </a:r>
              </a:p>
              <a:p>
                <a:pPr marL="0" indent="0" algn="ctr">
                  <a:buNone/>
                </a:pPr>
                <a:r>
                  <a:rPr lang="en-US" sz="2400" kern="0" dirty="0">
                    <a:solidFill>
                      <a:srgbClr val="FF0000"/>
                    </a:solidFill>
                  </a:rPr>
                  <a:t>NP </a:t>
                </a:r>
                <a14:m>
                  <m:oMath xmlns:m="http://schemas.openxmlformats.org/officeDocument/2006/math">
                    <m:r>
                      <a:rPr lang="en-US" sz="2400" i="1" kern="0">
                        <a:solidFill>
                          <a:srgbClr val="FF0000"/>
                        </a:solidFill>
                        <a:latin typeface="Cambria Math" panose="02040503050406030204" pitchFamily="18" charset="0"/>
                      </a:rPr>
                      <m:t>⊆</m:t>
                    </m:r>
                  </m:oMath>
                </a14:m>
                <a:r>
                  <a:rPr lang="en-US" sz="2400" kern="0" dirty="0">
                    <a:solidFill>
                      <a:srgbClr val="FF0000"/>
                    </a:solidFill>
                  </a:rPr>
                  <a:t> P</a:t>
                </a:r>
                <a:r>
                  <a:rPr lang="en-US" sz="2400" kern="0" dirty="0"/>
                  <a:t> (equivalently </a:t>
                </a:r>
                <a:r>
                  <a:rPr lang="en-US" sz="2400" kern="0" dirty="0">
                    <a:solidFill>
                      <a:srgbClr val="FF0000"/>
                    </a:solidFill>
                  </a:rPr>
                  <a:t>NP = P</a:t>
                </a:r>
                <a:r>
                  <a:rPr lang="en-US" sz="2400" kern="0" dirty="0"/>
                  <a:t>)</a:t>
                </a:r>
                <a:r>
                  <a:rPr lang="en-US" sz="2400" kern="0" dirty="0">
                    <a:solidFill>
                      <a:srgbClr val="FF0000"/>
                    </a:solidFill>
                  </a:rPr>
                  <a:t>?</a:t>
                </a:r>
              </a:p>
            </p:txBody>
          </p:sp>
        </mc:Choice>
        <mc:Fallback xmlns="">
          <p:sp>
            <p:nvSpPr>
              <p:cNvPr id="13" name="Content Placeholder 2">
                <a:extLst>
                  <a:ext uri="{FF2B5EF4-FFF2-40B4-BE49-F238E27FC236}">
                    <a16:creationId xmlns:a16="http://schemas.microsoft.com/office/drawing/2014/main" id="{32DAACC2-0365-4173-AF61-0DB83EEE8CEB}"/>
                  </a:ext>
                </a:extLst>
              </p:cNvPr>
              <p:cNvSpPr txBox="1">
                <a:spLocks noRot="1" noChangeAspect="1" noMove="1" noResize="1" noEditPoints="1" noAdjustHandles="1" noChangeArrowheads="1" noChangeShapeType="1" noTextEdit="1"/>
              </p:cNvSpPr>
              <p:nvPr/>
            </p:nvSpPr>
            <p:spPr bwMode="auto">
              <a:xfrm>
                <a:off x="1395412" y="953533"/>
                <a:ext cx="6881813" cy="1265973"/>
              </a:xfrm>
              <a:prstGeom prst="rect">
                <a:avLst/>
              </a:prstGeom>
              <a:blipFill>
                <a:blip r:embed="rId3"/>
                <a:stretch>
                  <a:fillRect l="-1417" t="-3846" b="-3894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6" name="Rectangle 2">
            <a:extLst>
              <a:ext uri="{FF2B5EF4-FFF2-40B4-BE49-F238E27FC236}">
                <a16:creationId xmlns:a16="http://schemas.microsoft.com/office/drawing/2014/main" id="{4636F8D6-DC78-4526-B5FC-0B53DED4E492}"/>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 NP?</a:t>
            </a:r>
          </a:p>
        </p:txBody>
      </p:sp>
    </p:spTree>
    <p:extLst>
      <p:ext uri="{BB962C8B-B14F-4D97-AF65-F5344CB8AC3E}">
        <p14:creationId xmlns:p14="http://schemas.microsoft.com/office/powerpoint/2010/main" val="37734541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32DAACC2-0365-4173-AF61-0DB83EEE8CEB}"/>
              </a:ext>
            </a:extLst>
          </p:cNvPr>
          <p:cNvSpPr txBox="1">
            <a:spLocks/>
          </p:cNvSpPr>
          <p:nvPr/>
        </p:nvSpPr>
        <p:spPr bwMode="auto">
          <a:xfrm>
            <a:off x="909637" y="1058127"/>
            <a:ext cx="7324726" cy="51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400" kern="0" dirty="0"/>
              <a:t>Are problems in </a:t>
            </a:r>
            <a:r>
              <a:rPr lang="en-US" sz="2400" kern="0" dirty="0">
                <a:solidFill>
                  <a:srgbClr val="FF0000"/>
                </a:solidFill>
              </a:rPr>
              <a:t>NP</a:t>
            </a:r>
            <a:r>
              <a:rPr lang="en-US" sz="2400" kern="0" dirty="0"/>
              <a:t> also in </a:t>
            </a:r>
            <a:r>
              <a:rPr lang="en-US" sz="2400" kern="0" dirty="0">
                <a:solidFill>
                  <a:srgbClr val="FF0000"/>
                </a:solidFill>
              </a:rPr>
              <a:t>P</a:t>
            </a:r>
            <a:r>
              <a:rPr lang="en-US" sz="2400" kern="0" dirty="0"/>
              <a:t>? </a:t>
            </a:r>
          </a:p>
        </p:txBody>
      </p:sp>
      <p:sp>
        <p:nvSpPr>
          <p:cNvPr id="16" name="Rectangle 2">
            <a:extLst>
              <a:ext uri="{FF2B5EF4-FFF2-40B4-BE49-F238E27FC236}">
                <a16:creationId xmlns:a16="http://schemas.microsoft.com/office/drawing/2014/main" id="{4636F8D6-DC78-4526-B5FC-0B53DED4E492}"/>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 NP?</a:t>
            </a:r>
          </a:p>
        </p:txBody>
      </p:sp>
    </p:spTree>
    <p:extLst>
      <p:ext uri="{BB962C8B-B14F-4D97-AF65-F5344CB8AC3E}">
        <p14:creationId xmlns:p14="http://schemas.microsoft.com/office/powerpoint/2010/main" val="29020850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32DAACC2-0365-4173-AF61-0DB83EEE8CEB}"/>
              </a:ext>
            </a:extLst>
          </p:cNvPr>
          <p:cNvSpPr txBox="1">
            <a:spLocks/>
          </p:cNvSpPr>
          <p:nvPr/>
        </p:nvSpPr>
        <p:spPr bwMode="auto">
          <a:xfrm>
            <a:off x="909637" y="1058127"/>
            <a:ext cx="7324726" cy="51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400" kern="0" dirty="0"/>
              <a:t>Are problems in </a:t>
            </a:r>
            <a:r>
              <a:rPr lang="en-US" sz="2400" kern="0" dirty="0">
                <a:solidFill>
                  <a:srgbClr val="FF0000"/>
                </a:solidFill>
              </a:rPr>
              <a:t>NP</a:t>
            </a:r>
            <a:r>
              <a:rPr lang="en-US" sz="2400" kern="0" dirty="0"/>
              <a:t> also in </a:t>
            </a:r>
            <a:r>
              <a:rPr lang="en-US" sz="2400" kern="0" dirty="0">
                <a:solidFill>
                  <a:srgbClr val="FF0000"/>
                </a:solidFill>
              </a:rPr>
              <a:t>P</a:t>
            </a:r>
            <a:r>
              <a:rPr lang="en-US" sz="2400" kern="0" dirty="0"/>
              <a:t>? </a:t>
            </a:r>
          </a:p>
        </p:txBody>
      </p:sp>
      <p:sp>
        <p:nvSpPr>
          <p:cNvPr id="16" name="Rectangle 2">
            <a:extLst>
              <a:ext uri="{FF2B5EF4-FFF2-40B4-BE49-F238E27FC236}">
                <a16:creationId xmlns:a16="http://schemas.microsoft.com/office/drawing/2014/main" id="{4636F8D6-DC78-4526-B5FC-0B53DED4E492}"/>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 NP?</a:t>
            </a:r>
          </a:p>
        </p:txBody>
      </p:sp>
      <p:sp>
        <p:nvSpPr>
          <p:cNvPr id="10" name="Content Placeholder 2">
            <a:extLst>
              <a:ext uri="{FF2B5EF4-FFF2-40B4-BE49-F238E27FC236}">
                <a16:creationId xmlns:a16="http://schemas.microsoft.com/office/drawing/2014/main" id="{A6E9E551-AA31-4DF4-853A-AEEEDF9626B3}"/>
              </a:ext>
            </a:extLst>
          </p:cNvPr>
          <p:cNvSpPr txBox="1">
            <a:spLocks/>
          </p:cNvSpPr>
          <p:nvPr/>
        </p:nvSpPr>
        <p:spPr bwMode="auto">
          <a:xfrm>
            <a:off x="854868" y="1571625"/>
            <a:ext cx="7434263" cy="36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1800" kern="0" dirty="0"/>
              <a:t>There are many problems that are known in NP but unknown if in P. </a:t>
            </a:r>
          </a:p>
        </p:txBody>
      </p:sp>
      <p:sp>
        <p:nvSpPr>
          <p:cNvPr id="15" name="Content Placeholder 2">
            <a:extLst>
              <a:ext uri="{FF2B5EF4-FFF2-40B4-BE49-F238E27FC236}">
                <a16:creationId xmlns:a16="http://schemas.microsoft.com/office/drawing/2014/main" id="{A42A6B2B-A353-4C02-A8D0-3CCEB8AAA0C7}"/>
              </a:ext>
            </a:extLst>
          </p:cNvPr>
          <p:cNvSpPr txBox="1">
            <a:spLocks/>
          </p:cNvSpPr>
          <p:nvPr/>
        </p:nvSpPr>
        <p:spPr bwMode="auto">
          <a:xfrm>
            <a:off x="695321" y="1969523"/>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33CC33"/>
                </a:solidFill>
              </a:rPr>
              <a:t>Traveling Salesman, Satisfiability, Scheduling, Independent Set, ……  </a:t>
            </a:r>
          </a:p>
          <a:p>
            <a:pPr marL="0" indent="0">
              <a:buFontTx/>
              <a:buNone/>
            </a:pPr>
            <a:endParaRPr lang="en-US" sz="2000" kern="0" dirty="0">
              <a:solidFill>
                <a:srgbClr val="33CC33"/>
              </a:solidFill>
            </a:endParaRPr>
          </a:p>
        </p:txBody>
      </p:sp>
    </p:spTree>
    <p:extLst>
      <p:ext uri="{BB962C8B-B14F-4D97-AF65-F5344CB8AC3E}">
        <p14:creationId xmlns:p14="http://schemas.microsoft.com/office/powerpoint/2010/main" val="13330497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32DAACC2-0365-4173-AF61-0DB83EEE8CEB}"/>
              </a:ext>
            </a:extLst>
          </p:cNvPr>
          <p:cNvSpPr txBox="1">
            <a:spLocks/>
          </p:cNvSpPr>
          <p:nvPr/>
        </p:nvSpPr>
        <p:spPr bwMode="auto">
          <a:xfrm>
            <a:off x="909637" y="1058127"/>
            <a:ext cx="7324726" cy="51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400" kern="0" dirty="0"/>
              <a:t>Are problems in </a:t>
            </a:r>
            <a:r>
              <a:rPr lang="en-US" sz="2400" kern="0" dirty="0">
                <a:solidFill>
                  <a:srgbClr val="FF0000"/>
                </a:solidFill>
              </a:rPr>
              <a:t>NP</a:t>
            </a:r>
            <a:r>
              <a:rPr lang="en-US" sz="2400" kern="0" dirty="0"/>
              <a:t> also in </a:t>
            </a:r>
            <a:r>
              <a:rPr lang="en-US" sz="2400" kern="0" dirty="0">
                <a:solidFill>
                  <a:srgbClr val="FF0000"/>
                </a:solidFill>
              </a:rPr>
              <a:t>P</a:t>
            </a:r>
            <a:r>
              <a:rPr lang="en-US" sz="2400" kern="0" dirty="0"/>
              <a:t>? </a:t>
            </a:r>
          </a:p>
        </p:txBody>
      </p:sp>
      <p:sp>
        <p:nvSpPr>
          <p:cNvPr id="16" name="Rectangle 2">
            <a:extLst>
              <a:ext uri="{FF2B5EF4-FFF2-40B4-BE49-F238E27FC236}">
                <a16:creationId xmlns:a16="http://schemas.microsoft.com/office/drawing/2014/main" id="{4636F8D6-DC78-4526-B5FC-0B53DED4E492}"/>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 NP?</a:t>
            </a:r>
          </a:p>
        </p:txBody>
      </p:sp>
      <p:sp>
        <p:nvSpPr>
          <p:cNvPr id="10" name="Content Placeholder 2">
            <a:extLst>
              <a:ext uri="{FF2B5EF4-FFF2-40B4-BE49-F238E27FC236}">
                <a16:creationId xmlns:a16="http://schemas.microsoft.com/office/drawing/2014/main" id="{A6E9E551-AA31-4DF4-853A-AEEEDF9626B3}"/>
              </a:ext>
            </a:extLst>
          </p:cNvPr>
          <p:cNvSpPr txBox="1">
            <a:spLocks/>
          </p:cNvSpPr>
          <p:nvPr/>
        </p:nvSpPr>
        <p:spPr bwMode="auto">
          <a:xfrm>
            <a:off x="854868" y="1571625"/>
            <a:ext cx="7434263" cy="36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1800" kern="0" dirty="0"/>
              <a:t>There are many problems that are known in NP but unknown if in P. </a:t>
            </a:r>
          </a:p>
        </p:txBody>
      </p:sp>
      <p:sp>
        <p:nvSpPr>
          <p:cNvPr id="15" name="Content Placeholder 2">
            <a:extLst>
              <a:ext uri="{FF2B5EF4-FFF2-40B4-BE49-F238E27FC236}">
                <a16:creationId xmlns:a16="http://schemas.microsoft.com/office/drawing/2014/main" id="{A42A6B2B-A353-4C02-A8D0-3CCEB8AAA0C7}"/>
              </a:ext>
            </a:extLst>
          </p:cNvPr>
          <p:cNvSpPr txBox="1">
            <a:spLocks/>
          </p:cNvSpPr>
          <p:nvPr/>
        </p:nvSpPr>
        <p:spPr bwMode="auto">
          <a:xfrm>
            <a:off x="695321" y="1969523"/>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33CC33"/>
                </a:solidFill>
              </a:rPr>
              <a:t>Traveling Salesman, Satisfiability, Scheduling, Independent Set, ……  </a:t>
            </a:r>
          </a:p>
          <a:p>
            <a:pPr marL="0" indent="0">
              <a:buFontTx/>
              <a:buNone/>
            </a:pPr>
            <a:endParaRPr lang="en-US" sz="2000" kern="0" dirty="0">
              <a:solidFill>
                <a:srgbClr val="33CC33"/>
              </a:solidFill>
            </a:endParaRPr>
          </a:p>
        </p:txBody>
      </p:sp>
      <p:sp>
        <p:nvSpPr>
          <p:cNvPr id="17" name="Content Placeholder 2">
            <a:extLst>
              <a:ext uri="{FF2B5EF4-FFF2-40B4-BE49-F238E27FC236}">
                <a16:creationId xmlns:a16="http://schemas.microsoft.com/office/drawing/2014/main" id="{37656C97-3045-44F6-A8CD-2DE9E105C58E}"/>
              </a:ext>
            </a:extLst>
          </p:cNvPr>
          <p:cNvSpPr txBox="1">
            <a:spLocks/>
          </p:cNvSpPr>
          <p:nvPr/>
        </p:nvSpPr>
        <p:spPr bwMode="auto">
          <a:xfrm>
            <a:off x="695321" y="2409911"/>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FF0000"/>
                </a:solidFill>
              </a:rPr>
              <a:t>But we know how they are reduced to each other:</a:t>
            </a:r>
          </a:p>
          <a:p>
            <a:pPr marL="0" indent="0">
              <a:buFontTx/>
              <a:buNone/>
            </a:pPr>
            <a:endParaRPr lang="en-US" sz="2000" kern="0" dirty="0">
              <a:solidFill>
                <a:srgbClr val="33CC33"/>
              </a:solidFill>
            </a:endParaRPr>
          </a:p>
        </p:txBody>
      </p:sp>
    </p:spTree>
    <p:extLst>
      <p:ext uri="{BB962C8B-B14F-4D97-AF65-F5344CB8AC3E}">
        <p14:creationId xmlns:p14="http://schemas.microsoft.com/office/powerpoint/2010/main" val="7718783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32DAACC2-0365-4173-AF61-0DB83EEE8CEB}"/>
              </a:ext>
            </a:extLst>
          </p:cNvPr>
          <p:cNvSpPr txBox="1">
            <a:spLocks/>
          </p:cNvSpPr>
          <p:nvPr/>
        </p:nvSpPr>
        <p:spPr bwMode="auto">
          <a:xfrm>
            <a:off x="909637" y="1058127"/>
            <a:ext cx="7324726" cy="51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400" kern="0" dirty="0"/>
              <a:t>Are problems in </a:t>
            </a:r>
            <a:r>
              <a:rPr lang="en-US" sz="2400" kern="0" dirty="0">
                <a:solidFill>
                  <a:srgbClr val="FF0000"/>
                </a:solidFill>
              </a:rPr>
              <a:t>NP</a:t>
            </a:r>
            <a:r>
              <a:rPr lang="en-US" sz="2400" kern="0" dirty="0"/>
              <a:t> also in </a:t>
            </a:r>
            <a:r>
              <a:rPr lang="en-US" sz="2400" kern="0" dirty="0">
                <a:solidFill>
                  <a:srgbClr val="FF0000"/>
                </a:solidFill>
              </a:rPr>
              <a:t>P</a:t>
            </a:r>
            <a:r>
              <a:rPr lang="en-US" sz="2400" kern="0" dirty="0"/>
              <a:t>? </a:t>
            </a:r>
          </a:p>
        </p:txBody>
      </p:sp>
      <p:sp>
        <p:nvSpPr>
          <p:cNvPr id="16" name="Rectangle 2">
            <a:extLst>
              <a:ext uri="{FF2B5EF4-FFF2-40B4-BE49-F238E27FC236}">
                <a16:creationId xmlns:a16="http://schemas.microsoft.com/office/drawing/2014/main" id="{4636F8D6-DC78-4526-B5FC-0B53DED4E492}"/>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 NP?</a:t>
            </a:r>
          </a:p>
        </p:txBody>
      </p:sp>
      <p:sp>
        <p:nvSpPr>
          <p:cNvPr id="10" name="Content Placeholder 2">
            <a:extLst>
              <a:ext uri="{FF2B5EF4-FFF2-40B4-BE49-F238E27FC236}">
                <a16:creationId xmlns:a16="http://schemas.microsoft.com/office/drawing/2014/main" id="{A6E9E551-AA31-4DF4-853A-AEEEDF9626B3}"/>
              </a:ext>
            </a:extLst>
          </p:cNvPr>
          <p:cNvSpPr txBox="1">
            <a:spLocks/>
          </p:cNvSpPr>
          <p:nvPr/>
        </p:nvSpPr>
        <p:spPr bwMode="auto">
          <a:xfrm>
            <a:off x="854868" y="1571625"/>
            <a:ext cx="7434263" cy="36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1800" kern="0" dirty="0"/>
              <a:t>There are many problems that are known in NP but unknown if in P. </a:t>
            </a:r>
          </a:p>
        </p:txBody>
      </p:sp>
      <p:sp>
        <p:nvSpPr>
          <p:cNvPr id="15" name="Content Placeholder 2">
            <a:extLst>
              <a:ext uri="{FF2B5EF4-FFF2-40B4-BE49-F238E27FC236}">
                <a16:creationId xmlns:a16="http://schemas.microsoft.com/office/drawing/2014/main" id="{A42A6B2B-A353-4C02-A8D0-3CCEB8AAA0C7}"/>
              </a:ext>
            </a:extLst>
          </p:cNvPr>
          <p:cNvSpPr txBox="1">
            <a:spLocks/>
          </p:cNvSpPr>
          <p:nvPr/>
        </p:nvSpPr>
        <p:spPr bwMode="auto">
          <a:xfrm>
            <a:off x="695321" y="1969523"/>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33CC33"/>
                </a:solidFill>
              </a:rPr>
              <a:t>Traveling Salesman, Satisfiability, Scheduling, Independent Set, ……  </a:t>
            </a:r>
          </a:p>
          <a:p>
            <a:pPr marL="0" indent="0">
              <a:buFontTx/>
              <a:buNone/>
            </a:pPr>
            <a:endParaRPr lang="en-US" sz="2000" kern="0" dirty="0">
              <a:solidFill>
                <a:srgbClr val="33CC33"/>
              </a:solidFill>
            </a:endParaRPr>
          </a:p>
        </p:txBody>
      </p:sp>
      <p:sp>
        <p:nvSpPr>
          <p:cNvPr id="17" name="Content Placeholder 2">
            <a:extLst>
              <a:ext uri="{FF2B5EF4-FFF2-40B4-BE49-F238E27FC236}">
                <a16:creationId xmlns:a16="http://schemas.microsoft.com/office/drawing/2014/main" id="{37656C97-3045-44F6-A8CD-2DE9E105C58E}"/>
              </a:ext>
            </a:extLst>
          </p:cNvPr>
          <p:cNvSpPr txBox="1">
            <a:spLocks/>
          </p:cNvSpPr>
          <p:nvPr/>
        </p:nvSpPr>
        <p:spPr bwMode="auto">
          <a:xfrm>
            <a:off x="695321" y="2409911"/>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FF0000"/>
                </a:solidFill>
              </a:rPr>
              <a:t>But we know how they are reduced to each other:</a:t>
            </a:r>
          </a:p>
          <a:p>
            <a:pPr marL="0" indent="0">
              <a:buFontTx/>
              <a:buNone/>
            </a:pPr>
            <a:endParaRPr lang="en-US" sz="2000" kern="0" dirty="0">
              <a:solidFill>
                <a:srgbClr val="33CC33"/>
              </a:solidFill>
            </a:endParaRPr>
          </a:p>
        </p:txBody>
      </p:sp>
      <p:sp>
        <p:nvSpPr>
          <p:cNvPr id="18" name="Content Placeholder 2">
            <a:extLst>
              <a:ext uri="{FF2B5EF4-FFF2-40B4-BE49-F238E27FC236}">
                <a16:creationId xmlns:a16="http://schemas.microsoft.com/office/drawing/2014/main" id="{85EDB04B-C0B9-476F-8CC6-8D2B073A7AA8}"/>
              </a:ext>
            </a:extLst>
          </p:cNvPr>
          <p:cNvSpPr txBox="1">
            <a:spLocks/>
          </p:cNvSpPr>
          <p:nvPr/>
        </p:nvSpPr>
        <p:spPr bwMode="auto">
          <a:xfrm>
            <a:off x="695321" y="2953276"/>
            <a:ext cx="3705229" cy="5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u="sng" kern="0" dirty="0">
                <a:solidFill>
                  <a:srgbClr val="FFCC00"/>
                </a:solidFill>
              </a:rPr>
              <a:t>Satisfiability (SAT)</a:t>
            </a:r>
          </a:p>
          <a:p>
            <a:pPr marL="0" indent="0">
              <a:buFontTx/>
              <a:buNone/>
            </a:pPr>
            <a:r>
              <a:rPr lang="en-US" sz="1600" kern="0" dirty="0">
                <a:solidFill>
                  <a:srgbClr val="FFCC00"/>
                </a:solidFill>
              </a:rPr>
              <a:t>Given a CNF formula F, is F satisfiable? </a:t>
            </a:r>
          </a:p>
          <a:p>
            <a:pPr marL="0" indent="0">
              <a:buFontTx/>
              <a:buNone/>
            </a:pPr>
            <a:endParaRPr lang="en-US" sz="1600" kern="0" dirty="0">
              <a:solidFill>
                <a:srgbClr val="FFCC00"/>
              </a:solidFill>
            </a:endParaRPr>
          </a:p>
        </p:txBody>
      </p:sp>
      <p:sp>
        <p:nvSpPr>
          <p:cNvPr id="19" name="Content Placeholder 2">
            <a:extLst>
              <a:ext uri="{FF2B5EF4-FFF2-40B4-BE49-F238E27FC236}">
                <a16:creationId xmlns:a16="http://schemas.microsoft.com/office/drawing/2014/main" id="{359F9237-44E9-4C91-AD99-AC237921E307}"/>
              </a:ext>
            </a:extLst>
          </p:cNvPr>
          <p:cNvSpPr txBox="1">
            <a:spLocks/>
          </p:cNvSpPr>
          <p:nvPr/>
        </p:nvSpPr>
        <p:spPr bwMode="auto">
          <a:xfrm>
            <a:off x="4743450" y="2948714"/>
            <a:ext cx="3705229" cy="851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u="sng" kern="0" dirty="0"/>
              <a:t>Independent Set (IS)</a:t>
            </a:r>
          </a:p>
          <a:p>
            <a:pPr marL="0" indent="0">
              <a:buFontTx/>
              <a:buNone/>
            </a:pPr>
            <a:r>
              <a:rPr lang="en-US" sz="1600" kern="0" dirty="0"/>
              <a:t>Given a graph G and k, is there an independent set of size k in G?</a:t>
            </a:r>
          </a:p>
          <a:p>
            <a:pPr marL="0" indent="0">
              <a:buFontTx/>
              <a:buNone/>
            </a:pPr>
            <a:endParaRPr lang="en-US" sz="1600" kern="0" dirty="0"/>
          </a:p>
        </p:txBody>
      </p:sp>
    </p:spTree>
    <p:extLst>
      <p:ext uri="{BB962C8B-B14F-4D97-AF65-F5344CB8AC3E}">
        <p14:creationId xmlns:p14="http://schemas.microsoft.com/office/powerpoint/2010/main" val="24233339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32DAACC2-0365-4173-AF61-0DB83EEE8CEB}"/>
              </a:ext>
            </a:extLst>
          </p:cNvPr>
          <p:cNvSpPr txBox="1">
            <a:spLocks/>
          </p:cNvSpPr>
          <p:nvPr/>
        </p:nvSpPr>
        <p:spPr bwMode="auto">
          <a:xfrm>
            <a:off x="909637" y="1058127"/>
            <a:ext cx="7324726" cy="51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400" kern="0" dirty="0"/>
              <a:t>Are problems in </a:t>
            </a:r>
            <a:r>
              <a:rPr lang="en-US" sz="2400" kern="0" dirty="0">
                <a:solidFill>
                  <a:srgbClr val="FF0000"/>
                </a:solidFill>
              </a:rPr>
              <a:t>NP</a:t>
            </a:r>
            <a:r>
              <a:rPr lang="en-US" sz="2400" kern="0" dirty="0"/>
              <a:t> also in </a:t>
            </a:r>
            <a:r>
              <a:rPr lang="en-US" sz="2400" kern="0" dirty="0">
                <a:solidFill>
                  <a:srgbClr val="FF0000"/>
                </a:solidFill>
              </a:rPr>
              <a:t>P</a:t>
            </a:r>
            <a:r>
              <a:rPr lang="en-US" sz="2400" kern="0" dirty="0"/>
              <a:t>? </a:t>
            </a:r>
          </a:p>
        </p:txBody>
      </p:sp>
      <p:sp>
        <p:nvSpPr>
          <p:cNvPr id="16" name="Rectangle 2">
            <a:extLst>
              <a:ext uri="{FF2B5EF4-FFF2-40B4-BE49-F238E27FC236}">
                <a16:creationId xmlns:a16="http://schemas.microsoft.com/office/drawing/2014/main" id="{4636F8D6-DC78-4526-B5FC-0B53DED4E492}"/>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 NP?</a:t>
            </a:r>
          </a:p>
        </p:txBody>
      </p:sp>
      <p:sp>
        <p:nvSpPr>
          <p:cNvPr id="10" name="Content Placeholder 2">
            <a:extLst>
              <a:ext uri="{FF2B5EF4-FFF2-40B4-BE49-F238E27FC236}">
                <a16:creationId xmlns:a16="http://schemas.microsoft.com/office/drawing/2014/main" id="{A6E9E551-AA31-4DF4-853A-AEEEDF9626B3}"/>
              </a:ext>
            </a:extLst>
          </p:cNvPr>
          <p:cNvSpPr txBox="1">
            <a:spLocks/>
          </p:cNvSpPr>
          <p:nvPr/>
        </p:nvSpPr>
        <p:spPr bwMode="auto">
          <a:xfrm>
            <a:off x="854868" y="1571625"/>
            <a:ext cx="7434263" cy="36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1800" kern="0" dirty="0"/>
              <a:t>There are many problems that are known in NP but unknown if in P. </a:t>
            </a:r>
          </a:p>
        </p:txBody>
      </p:sp>
      <p:sp>
        <p:nvSpPr>
          <p:cNvPr id="15" name="Content Placeholder 2">
            <a:extLst>
              <a:ext uri="{FF2B5EF4-FFF2-40B4-BE49-F238E27FC236}">
                <a16:creationId xmlns:a16="http://schemas.microsoft.com/office/drawing/2014/main" id="{A42A6B2B-A353-4C02-A8D0-3CCEB8AAA0C7}"/>
              </a:ext>
            </a:extLst>
          </p:cNvPr>
          <p:cNvSpPr txBox="1">
            <a:spLocks/>
          </p:cNvSpPr>
          <p:nvPr/>
        </p:nvSpPr>
        <p:spPr bwMode="auto">
          <a:xfrm>
            <a:off x="695321" y="1969523"/>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33CC33"/>
                </a:solidFill>
              </a:rPr>
              <a:t>Traveling Salesman, Satisfiability, Scheduling, Independent Set, ……  </a:t>
            </a:r>
          </a:p>
          <a:p>
            <a:pPr marL="0" indent="0">
              <a:buFontTx/>
              <a:buNone/>
            </a:pPr>
            <a:endParaRPr lang="en-US" sz="2000" kern="0" dirty="0">
              <a:solidFill>
                <a:srgbClr val="33CC33"/>
              </a:solidFill>
            </a:endParaRPr>
          </a:p>
        </p:txBody>
      </p:sp>
      <p:sp>
        <p:nvSpPr>
          <p:cNvPr id="17" name="Content Placeholder 2">
            <a:extLst>
              <a:ext uri="{FF2B5EF4-FFF2-40B4-BE49-F238E27FC236}">
                <a16:creationId xmlns:a16="http://schemas.microsoft.com/office/drawing/2014/main" id="{37656C97-3045-44F6-A8CD-2DE9E105C58E}"/>
              </a:ext>
            </a:extLst>
          </p:cNvPr>
          <p:cNvSpPr txBox="1">
            <a:spLocks/>
          </p:cNvSpPr>
          <p:nvPr/>
        </p:nvSpPr>
        <p:spPr bwMode="auto">
          <a:xfrm>
            <a:off x="695321" y="2409911"/>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FF0000"/>
                </a:solidFill>
              </a:rPr>
              <a:t>But we know how they are reduced to each other:</a:t>
            </a:r>
          </a:p>
          <a:p>
            <a:pPr marL="0" indent="0">
              <a:buFontTx/>
              <a:buNone/>
            </a:pPr>
            <a:endParaRPr lang="en-US" sz="2000" kern="0" dirty="0">
              <a:solidFill>
                <a:srgbClr val="33CC33"/>
              </a:solidFill>
            </a:endParaRPr>
          </a:p>
        </p:txBody>
      </p:sp>
      <p:sp>
        <p:nvSpPr>
          <p:cNvPr id="18" name="Content Placeholder 2">
            <a:extLst>
              <a:ext uri="{FF2B5EF4-FFF2-40B4-BE49-F238E27FC236}">
                <a16:creationId xmlns:a16="http://schemas.microsoft.com/office/drawing/2014/main" id="{85EDB04B-C0B9-476F-8CC6-8D2B073A7AA8}"/>
              </a:ext>
            </a:extLst>
          </p:cNvPr>
          <p:cNvSpPr txBox="1">
            <a:spLocks/>
          </p:cNvSpPr>
          <p:nvPr/>
        </p:nvSpPr>
        <p:spPr bwMode="auto">
          <a:xfrm>
            <a:off x="695321" y="2953276"/>
            <a:ext cx="3705229" cy="5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u="sng" kern="0" dirty="0">
                <a:solidFill>
                  <a:srgbClr val="FFCC00"/>
                </a:solidFill>
              </a:rPr>
              <a:t>Satisfiability (SAT)</a:t>
            </a:r>
          </a:p>
          <a:p>
            <a:pPr marL="0" indent="0">
              <a:buFontTx/>
              <a:buNone/>
            </a:pPr>
            <a:r>
              <a:rPr lang="en-US" sz="1600" kern="0" dirty="0">
                <a:solidFill>
                  <a:srgbClr val="FFCC00"/>
                </a:solidFill>
              </a:rPr>
              <a:t>Given a CNF formula F, is F satisfiable? </a:t>
            </a:r>
          </a:p>
          <a:p>
            <a:pPr marL="0" indent="0">
              <a:buFontTx/>
              <a:buNone/>
            </a:pPr>
            <a:endParaRPr lang="en-US" sz="1600" kern="0" dirty="0">
              <a:solidFill>
                <a:srgbClr val="FFCC00"/>
              </a:solidFill>
            </a:endParaRPr>
          </a:p>
        </p:txBody>
      </p:sp>
      <p:sp>
        <p:nvSpPr>
          <p:cNvPr id="19" name="Content Placeholder 2">
            <a:extLst>
              <a:ext uri="{FF2B5EF4-FFF2-40B4-BE49-F238E27FC236}">
                <a16:creationId xmlns:a16="http://schemas.microsoft.com/office/drawing/2014/main" id="{359F9237-44E9-4C91-AD99-AC237921E307}"/>
              </a:ext>
            </a:extLst>
          </p:cNvPr>
          <p:cNvSpPr txBox="1">
            <a:spLocks/>
          </p:cNvSpPr>
          <p:nvPr/>
        </p:nvSpPr>
        <p:spPr bwMode="auto">
          <a:xfrm>
            <a:off x="4743450" y="2948714"/>
            <a:ext cx="3705229" cy="851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u="sng" kern="0" dirty="0"/>
              <a:t>Independent Set (IS)</a:t>
            </a:r>
          </a:p>
          <a:p>
            <a:pPr marL="0" indent="0">
              <a:buFontTx/>
              <a:buNone/>
            </a:pPr>
            <a:r>
              <a:rPr lang="en-US" sz="1600" kern="0" dirty="0"/>
              <a:t>Given a graph G and k, is there an independent set of size k in G?</a:t>
            </a:r>
          </a:p>
          <a:p>
            <a:pPr marL="0" indent="0">
              <a:buFontTx/>
              <a:buNone/>
            </a:pPr>
            <a:endParaRPr lang="en-US" sz="1600" kern="0" dirty="0"/>
          </a:p>
        </p:txBody>
      </p:sp>
      <mc:AlternateContent xmlns:mc="http://schemas.openxmlformats.org/markup-compatibility/2006" xmlns:a14="http://schemas.microsoft.com/office/drawing/2010/main">
        <mc:Choice Requires="a14">
          <p:sp>
            <p:nvSpPr>
              <p:cNvPr id="20" name="Content Placeholder 2">
                <a:extLst>
                  <a:ext uri="{FF2B5EF4-FFF2-40B4-BE49-F238E27FC236}">
                    <a16:creationId xmlns:a16="http://schemas.microsoft.com/office/drawing/2014/main" id="{70E77C4F-B4C0-4D6E-BDA0-9DEEE2B1DE49}"/>
                  </a:ext>
                </a:extLst>
              </p:cNvPr>
              <p:cNvSpPr txBox="1">
                <a:spLocks/>
              </p:cNvSpPr>
              <p:nvPr/>
            </p:nvSpPr>
            <p:spPr bwMode="auto">
              <a:xfrm>
                <a:off x="695321" y="3800475"/>
                <a:ext cx="2162179" cy="14859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1600" kern="0" dirty="0">
                    <a:solidFill>
                      <a:srgbClr val="FFCC00"/>
                    </a:solidFill>
                  </a:rPr>
                  <a:t>F = (</a:t>
                </a:r>
                <a14:m>
                  <m:oMath xmlns:m="http://schemas.openxmlformats.org/officeDocument/2006/math">
                    <m:bar>
                      <m:barPr>
                        <m:pos m:val="top"/>
                        <m:ctrlPr>
                          <a:rPr lang="en-US" sz="1600" b="0" i="1" kern="0" smtClean="0">
                            <a:solidFill>
                              <a:srgbClr val="FFCC00"/>
                            </a:solidFill>
                            <a:latin typeface="Cambria Math" panose="02040503050406030204" pitchFamily="18" charset="0"/>
                          </a:rPr>
                        </m:ctrlPr>
                      </m:barPr>
                      <m:e>
                        <m:r>
                          <a:rPr lang="en-US" sz="1600" b="0" i="1" kern="0" smtClea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1</a:t>
                </a:r>
                <a:r>
                  <a:rPr lang="en-US" sz="1600" kern="0" dirty="0">
                    <a:solidFill>
                      <a:srgbClr val="FFCC00"/>
                    </a:solidFill>
                  </a:rPr>
                  <a:t>˅</a:t>
                </a:r>
                <a:r>
                  <a:rPr lang="en-US" sz="1600" b="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b="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2</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5</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1</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6</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5</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 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5</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4</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2</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3</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1</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3</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6</a:t>
                </a:r>
                <a:r>
                  <a:rPr lang="en-US" sz="1600" kern="0" dirty="0">
                    <a:solidFill>
                      <a:srgbClr val="FFCC00"/>
                    </a:solidFill>
                  </a:rPr>
                  <a:t>)</a:t>
                </a:r>
              </a:p>
              <a:p>
                <a:pPr marL="0" indent="0">
                  <a:buNone/>
                </a:pPr>
                <a:endParaRPr lang="en-US" sz="1600" kern="0" dirty="0">
                  <a:solidFill>
                    <a:srgbClr val="FFCC00"/>
                  </a:solidFill>
                </a:endParaRPr>
              </a:p>
              <a:p>
                <a:pPr marL="0" indent="0">
                  <a:buNone/>
                </a:pPr>
                <a:endParaRPr lang="en-US" sz="1600" kern="0" dirty="0">
                  <a:solidFill>
                    <a:srgbClr val="FFCC00"/>
                  </a:solidFill>
                </a:endParaRPr>
              </a:p>
              <a:p>
                <a:pPr marL="0" indent="0">
                  <a:buFontTx/>
                  <a:buNone/>
                </a:pPr>
                <a:endParaRPr lang="en-US" sz="1600" kern="0" dirty="0">
                  <a:solidFill>
                    <a:srgbClr val="FFCC00"/>
                  </a:solidFill>
                </a:endParaRPr>
              </a:p>
            </p:txBody>
          </p:sp>
        </mc:Choice>
        <mc:Fallback xmlns="">
          <p:sp>
            <p:nvSpPr>
              <p:cNvPr id="20" name="Content Placeholder 2">
                <a:extLst>
                  <a:ext uri="{FF2B5EF4-FFF2-40B4-BE49-F238E27FC236}">
                    <a16:creationId xmlns:a16="http://schemas.microsoft.com/office/drawing/2014/main" id="{70E77C4F-B4C0-4D6E-BDA0-9DEEE2B1DE49}"/>
                  </a:ext>
                </a:extLst>
              </p:cNvPr>
              <p:cNvSpPr txBox="1">
                <a:spLocks noRot="1" noChangeAspect="1" noMove="1" noResize="1" noEditPoints="1" noAdjustHandles="1" noChangeArrowheads="1" noChangeShapeType="1" noTextEdit="1"/>
              </p:cNvSpPr>
              <p:nvPr/>
            </p:nvSpPr>
            <p:spPr bwMode="auto">
              <a:xfrm>
                <a:off x="695321" y="3800475"/>
                <a:ext cx="2162179" cy="1485900"/>
              </a:xfrm>
              <a:prstGeom prst="rect">
                <a:avLst/>
              </a:prstGeom>
              <a:blipFill>
                <a:blip r:embed="rId3"/>
                <a:stretch>
                  <a:fillRect l="-1408" t="-1639" b="-655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32126222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32DAACC2-0365-4173-AF61-0DB83EEE8CEB}"/>
              </a:ext>
            </a:extLst>
          </p:cNvPr>
          <p:cNvSpPr txBox="1">
            <a:spLocks/>
          </p:cNvSpPr>
          <p:nvPr/>
        </p:nvSpPr>
        <p:spPr bwMode="auto">
          <a:xfrm>
            <a:off x="909637" y="1058127"/>
            <a:ext cx="7324726" cy="51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400" kern="0" dirty="0"/>
              <a:t>Are problems in </a:t>
            </a:r>
            <a:r>
              <a:rPr lang="en-US" sz="2400" kern="0" dirty="0">
                <a:solidFill>
                  <a:srgbClr val="FF0000"/>
                </a:solidFill>
              </a:rPr>
              <a:t>NP</a:t>
            </a:r>
            <a:r>
              <a:rPr lang="en-US" sz="2400" kern="0" dirty="0"/>
              <a:t> also in </a:t>
            </a:r>
            <a:r>
              <a:rPr lang="en-US" sz="2400" kern="0" dirty="0">
                <a:solidFill>
                  <a:srgbClr val="FF0000"/>
                </a:solidFill>
              </a:rPr>
              <a:t>P</a:t>
            </a:r>
            <a:r>
              <a:rPr lang="en-US" sz="2400" kern="0" dirty="0"/>
              <a:t>? </a:t>
            </a:r>
          </a:p>
        </p:txBody>
      </p:sp>
      <p:sp>
        <p:nvSpPr>
          <p:cNvPr id="16" name="Rectangle 2">
            <a:extLst>
              <a:ext uri="{FF2B5EF4-FFF2-40B4-BE49-F238E27FC236}">
                <a16:creationId xmlns:a16="http://schemas.microsoft.com/office/drawing/2014/main" id="{4636F8D6-DC78-4526-B5FC-0B53DED4E492}"/>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 NP?</a:t>
            </a:r>
          </a:p>
        </p:txBody>
      </p:sp>
      <p:sp>
        <p:nvSpPr>
          <p:cNvPr id="10" name="Content Placeholder 2">
            <a:extLst>
              <a:ext uri="{FF2B5EF4-FFF2-40B4-BE49-F238E27FC236}">
                <a16:creationId xmlns:a16="http://schemas.microsoft.com/office/drawing/2014/main" id="{A6E9E551-AA31-4DF4-853A-AEEEDF9626B3}"/>
              </a:ext>
            </a:extLst>
          </p:cNvPr>
          <p:cNvSpPr txBox="1">
            <a:spLocks/>
          </p:cNvSpPr>
          <p:nvPr/>
        </p:nvSpPr>
        <p:spPr bwMode="auto">
          <a:xfrm>
            <a:off x="854868" y="1571625"/>
            <a:ext cx="7434263" cy="36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1800" kern="0" dirty="0"/>
              <a:t>There are many problems that are known in NP but unknown if in P. </a:t>
            </a:r>
          </a:p>
        </p:txBody>
      </p:sp>
      <p:sp>
        <p:nvSpPr>
          <p:cNvPr id="15" name="Content Placeholder 2">
            <a:extLst>
              <a:ext uri="{FF2B5EF4-FFF2-40B4-BE49-F238E27FC236}">
                <a16:creationId xmlns:a16="http://schemas.microsoft.com/office/drawing/2014/main" id="{A42A6B2B-A353-4C02-A8D0-3CCEB8AAA0C7}"/>
              </a:ext>
            </a:extLst>
          </p:cNvPr>
          <p:cNvSpPr txBox="1">
            <a:spLocks/>
          </p:cNvSpPr>
          <p:nvPr/>
        </p:nvSpPr>
        <p:spPr bwMode="auto">
          <a:xfrm>
            <a:off x="695321" y="1969523"/>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33CC33"/>
                </a:solidFill>
              </a:rPr>
              <a:t>Traveling Salesman, Satisfiability, Scheduling, Independent Set, ……  </a:t>
            </a:r>
          </a:p>
          <a:p>
            <a:pPr marL="0" indent="0">
              <a:buFontTx/>
              <a:buNone/>
            </a:pPr>
            <a:endParaRPr lang="en-US" sz="2000" kern="0" dirty="0">
              <a:solidFill>
                <a:srgbClr val="33CC33"/>
              </a:solidFill>
            </a:endParaRPr>
          </a:p>
        </p:txBody>
      </p:sp>
      <p:sp>
        <p:nvSpPr>
          <p:cNvPr id="17" name="Content Placeholder 2">
            <a:extLst>
              <a:ext uri="{FF2B5EF4-FFF2-40B4-BE49-F238E27FC236}">
                <a16:creationId xmlns:a16="http://schemas.microsoft.com/office/drawing/2014/main" id="{37656C97-3045-44F6-A8CD-2DE9E105C58E}"/>
              </a:ext>
            </a:extLst>
          </p:cNvPr>
          <p:cNvSpPr txBox="1">
            <a:spLocks/>
          </p:cNvSpPr>
          <p:nvPr/>
        </p:nvSpPr>
        <p:spPr bwMode="auto">
          <a:xfrm>
            <a:off x="695321" y="2409911"/>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FF0000"/>
                </a:solidFill>
              </a:rPr>
              <a:t>But we know how they are reduced to each other:</a:t>
            </a:r>
          </a:p>
          <a:p>
            <a:pPr marL="0" indent="0">
              <a:buFontTx/>
              <a:buNone/>
            </a:pPr>
            <a:endParaRPr lang="en-US" sz="2000" kern="0" dirty="0">
              <a:solidFill>
                <a:srgbClr val="33CC33"/>
              </a:solidFill>
            </a:endParaRPr>
          </a:p>
        </p:txBody>
      </p:sp>
      <p:sp>
        <p:nvSpPr>
          <p:cNvPr id="18" name="Content Placeholder 2">
            <a:extLst>
              <a:ext uri="{FF2B5EF4-FFF2-40B4-BE49-F238E27FC236}">
                <a16:creationId xmlns:a16="http://schemas.microsoft.com/office/drawing/2014/main" id="{85EDB04B-C0B9-476F-8CC6-8D2B073A7AA8}"/>
              </a:ext>
            </a:extLst>
          </p:cNvPr>
          <p:cNvSpPr txBox="1">
            <a:spLocks/>
          </p:cNvSpPr>
          <p:nvPr/>
        </p:nvSpPr>
        <p:spPr bwMode="auto">
          <a:xfrm>
            <a:off x="695321" y="2953276"/>
            <a:ext cx="3705229" cy="5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u="sng" kern="0" dirty="0">
                <a:solidFill>
                  <a:srgbClr val="FFCC00"/>
                </a:solidFill>
              </a:rPr>
              <a:t>Satisfiability (SAT)</a:t>
            </a:r>
          </a:p>
          <a:p>
            <a:pPr marL="0" indent="0">
              <a:buFontTx/>
              <a:buNone/>
            </a:pPr>
            <a:r>
              <a:rPr lang="en-US" sz="1600" kern="0" dirty="0">
                <a:solidFill>
                  <a:srgbClr val="FFCC00"/>
                </a:solidFill>
              </a:rPr>
              <a:t>Given a CNF formula F, is F satisfiable? </a:t>
            </a:r>
          </a:p>
          <a:p>
            <a:pPr marL="0" indent="0">
              <a:buFontTx/>
              <a:buNone/>
            </a:pPr>
            <a:endParaRPr lang="en-US" sz="1600" kern="0" dirty="0">
              <a:solidFill>
                <a:srgbClr val="FFCC00"/>
              </a:solidFill>
            </a:endParaRPr>
          </a:p>
        </p:txBody>
      </p:sp>
      <p:sp>
        <p:nvSpPr>
          <p:cNvPr id="19" name="Content Placeholder 2">
            <a:extLst>
              <a:ext uri="{FF2B5EF4-FFF2-40B4-BE49-F238E27FC236}">
                <a16:creationId xmlns:a16="http://schemas.microsoft.com/office/drawing/2014/main" id="{359F9237-44E9-4C91-AD99-AC237921E307}"/>
              </a:ext>
            </a:extLst>
          </p:cNvPr>
          <p:cNvSpPr txBox="1">
            <a:spLocks/>
          </p:cNvSpPr>
          <p:nvPr/>
        </p:nvSpPr>
        <p:spPr bwMode="auto">
          <a:xfrm>
            <a:off x="4743450" y="2948714"/>
            <a:ext cx="3705229" cy="851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u="sng" kern="0" dirty="0"/>
              <a:t>Independent Set (IS)</a:t>
            </a:r>
          </a:p>
          <a:p>
            <a:pPr marL="0" indent="0">
              <a:buFontTx/>
              <a:buNone/>
            </a:pPr>
            <a:r>
              <a:rPr lang="en-US" sz="1600" kern="0" dirty="0"/>
              <a:t>Given a graph G and k, is there an independent set of size k in G?</a:t>
            </a:r>
          </a:p>
          <a:p>
            <a:pPr marL="0" indent="0">
              <a:buFontTx/>
              <a:buNone/>
            </a:pPr>
            <a:endParaRPr lang="en-US" sz="1600" kern="0" dirty="0"/>
          </a:p>
        </p:txBody>
      </p:sp>
      <mc:AlternateContent xmlns:mc="http://schemas.openxmlformats.org/markup-compatibility/2006" xmlns:a14="http://schemas.microsoft.com/office/drawing/2010/main">
        <mc:Choice Requires="a14">
          <p:sp>
            <p:nvSpPr>
              <p:cNvPr id="20" name="Content Placeholder 2">
                <a:extLst>
                  <a:ext uri="{FF2B5EF4-FFF2-40B4-BE49-F238E27FC236}">
                    <a16:creationId xmlns:a16="http://schemas.microsoft.com/office/drawing/2014/main" id="{70E77C4F-B4C0-4D6E-BDA0-9DEEE2B1DE49}"/>
                  </a:ext>
                </a:extLst>
              </p:cNvPr>
              <p:cNvSpPr txBox="1">
                <a:spLocks/>
              </p:cNvSpPr>
              <p:nvPr/>
            </p:nvSpPr>
            <p:spPr bwMode="auto">
              <a:xfrm>
                <a:off x="695321" y="3800475"/>
                <a:ext cx="2162179" cy="14859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1600" kern="0" dirty="0">
                    <a:solidFill>
                      <a:srgbClr val="FFCC00"/>
                    </a:solidFill>
                  </a:rPr>
                  <a:t>F = (</a:t>
                </a:r>
                <a14:m>
                  <m:oMath xmlns:m="http://schemas.openxmlformats.org/officeDocument/2006/math">
                    <m:bar>
                      <m:barPr>
                        <m:pos m:val="top"/>
                        <m:ctrlPr>
                          <a:rPr lang="en-US" sz="1600" b="0" i="1" kern="0" smtClean="0">
                            <a:solidFill>
                              <a:srgbClr val="FFCC00"/>
                            </a:solidFill>
                            <a:latin typeface="Cambria Math" panose="02040503050406030204" pitchFamily="18" charset="0"/>
                          </a:rPr>
                        </m:ctrlPr>
                      </m:barPr>
                      <m:e>
                        <m:r>
                          <a:rPr lang="en-US" sz="1600" b="0" i="1" kern="0" smtClea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1</a:t>
                </a:r>
                <a:r>
                  <a:rPr lang="en-US" sz="1600" kern="0" dirty="0">
                    <a:solidFill>
                      <a:srgbClr val="FFCC00"/>
                    </a:solidFill>
                  </a:rPr>
                  <a:t>˅</a:t>
                </a:r>
                <a:r>
                  <a:rPr lang="en-US" sz="1600" b="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b="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2</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5</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1</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6</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5</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 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5</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4</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2</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3</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1</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3</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6</a:t>
                </a:r>
                <a:r>
                  <a:rPr lang="en-US" sz="1600" kern="0" dirty="0">
                    <a:solidFill>
                      <a:srgbClr val="FFCC00"/>
                    </a:solidFill>
                  </a:rPr>
                  <a:t>)</a:t>
                </a:r>
              </a:p>
              <a:p>
                <a:pPr marL="0" indent="0">
                  <a:buNone/>
                </a:pPr>
                <a:endParaRPr lang="en-US" sz="1600" kern="0" dirty="0">
                  <a:solidFill>
                    <a:srgbClr val="FFCC00"/>
                  </a:solidFill>
                </a:endParaRPr>
              </a:p>
              <a:p>
                <a:pPr marL="0" indent="0">
                  <a:buNone/>
                </a:pPr>
                <a:endParaRPr lang="en-US" sz="1600" kern="0" dirty="0">
                  <a:solidFill>
                    <a:srgbClr val="FFCC00"/>
                  </a:solidFill>
                </a:endParaRPr>
              </a:p>
              <a:p>
                <a:pPr marL="0" indent="0">
                  <a:buFontTx/>
                  <a:buNone/>
                </a:pPr>
                <a:endParaRPr lang="en-US" sz="1600" kern="0" dirty="0">
                  <a:solidFill>
                    <a:srgbClr val="FFCC00"/>
                  </a:solidFill>
                </a:endParaRPr>
              </a:p>
            </p:txBody>
          </p:sp>
        </mc:Choice>
        <mc:Fallback xmlns="">
          <p:sp>
            <p:nvSpPr>
              <p:cNvPr id="20" name="Content Placeholder 2">
                <a:extLst>
                  <a:ext uri="{FF2B5EF4-FFF2-40B4-BE49-F238E27FC236}">
                    <a16:creationId xmlns:a16="http://schemas.microsoft.com/office/drawing/2014/main" id="{70E77C4F-B4C0-4D6E-BDA0-9DEEE2B1DE49}"/>
                  </a:ext>
                </a:extLst>
              </p:cNvPr>
              <p:cNvSpPr txBox="1">
                <a:spLocks noRot="1" noChangeAspect="1" noMove="1" noResize="1" noEditPoints="1" noAdjustHandles="1" noChangeArrowheads="1" noChangeShapeType="1" noTextEdit="1"/>
              </p:cNvSpPr>
              <p:nvPr/>
            </p:nvSpPr>
            <p:spPr bwMode="auto">
              <a:xfrm>
                <a:off x="695321" y="3800475"/>
                <a:ext cx="2162179" cy="1485900"/>
              </a:xfrm>
              <a:prstGeom prst="rect">
                <a:avLst/>
              </a:prstGeom>
              <a:blipFill>
                <a:blip r:embed="rId3"/>
                <a:stretch>
                  <a:fillRect l="-1408" t="-1639" b="-655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cxnSp>
        <p:nvCxnSpPr>
          <p:cNvPr id="100" name="Straight Connector 99">
            <a:extLst>
              <a:ext uri="{FF2B5EF4-FFF2-40B4-BE49-F238E27FC236}">
                <a16:creationId xmlns:a16="http://schemas.microsoft.com/office/drawing/2014/main" id="{8D8C9168-E972-4C3B-B98F-5FC035F16050}"/>
              </a:ext>
            </a:extLst>
          </p:cNvPr>
          <p:cNvCxnSpPr/>
          <p:nvPr/>
        </p:nvCxnSpPr>
        <p:spPr>
          <a:xfrm flipV="1">
            <a:off x="5687055" y="5586471"/>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9D010B66-20D4-47E6-8EF5-5BA477DAC064}"/>
              </a:ext>
            </a:extLst>
          </p:cNvPr>
          <p:cNvSpPr txBox="1"/>
          <p:nvPr/>
        </p:nvSpPr>
        <p:spPr>
          <a:xfrm>
            <a:off x="5810290" y="4901803"/>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4</a:t>
            </a:r>
            <a:endParaRPr lang="en-US" sz="1400" dirty="0"/>
          </a:p>
        </p:txBody>
      </p:sp>
      <p:sp>
        <p:nvSpPr>
          <p:cNvPr id="52" name="TextBox 51">
            <a:extLst>
              <a:ext uri="{FF2B5EF4-FFF2-40B4-BE49-F238E27FC236}">
                <a16:creationId xmlns:a16="http://schemas.microsoft.com/office/drawing/2014/main" id="{A1D89C77-FE7D-4CF3-B18B-591B93DAF058}"/>
              </a:ext>
            </a:extLst>
          </p:cNvPr>
          <p:cNvSpPr txBox="1"/>
          <p:nvPr/>
        </p:nvSpPr>
        <p:spPr>
          <a:xfrm>
            <a:off x="5920650" y="4007702"/>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1</a:t>
            </a:r>
            <a:endParaRPr lang="en-US" sz="1400" dirty="0"/>
          </a:p>
        </p:txBody>
      </p:sp>
      <p:cxnSp>
        <p:nvCxnSpPr>
          <p:cNvPr id="35" name="Straight Connector 34">
            <a:extLst>
              <a:ext uri="{FF2B5EF4-FFF2-40B4-BE49-F238E27FC236}">
                <a16:creationId xmlns:a16="http://schemas.microsoft.com/office/drawing/2014/main" id="{D7A89325-BE6D-4532-B309-2DF07C759CF2}"/>
              </a:ext>
            </a:extLst>
          </p:cNvPr>
          <p:cNvCxnSpPr/>
          <p:nvPr/>
        </p:nvCxnSpPr>
        <p:spPr>
          <a:xfrm>
            <a:off x="4299508" y="4358151"/>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DE07CA5-7836-4335-8264-1830262DADB5}"/>
              </a:ext>
            </a:extLst>
          </p:cNvPr>
          <p:cNvCxnSpPr/>
          <p:nvPr/>
        </p:nvCxnSpPr>
        <p:spPr>
          <a:xfrm>
            <a:off x="4299508" y="4977276"/>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C9DC06-BE99-407D-A731-4929BAF62480}"/>
              </a:ext>
            </a:extLst>
          </p:cNvPr>
          <p:cNvCxnSpPr/>
          <p:nvPr/>
        </p:nvCxnSpPr>
        <p:spPr>
          <a:xfrm flipV="1">
            <a:off x="4299508" y="4358151"/>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4EAF2F-8C5A-44C5-B339-2DB7F4731377}"/>
              </a:ext>
            </a:extLst>
          </p:cNvPr>
          <p:cNvCxnSpPr/>
          <p:nvPr/>
        </p:nvCxnSpPr>
        <p:spPr>
          <a:xfrm flipV="1">
            <a:off x="5090083" y="4358151"/>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497033B-EBFD-453B-A0DC-F427EA9DE8F2}"/>
              </a:ext>
            </a:extLst>
          </p:cNvPr>
          <p:cNvCxnSpPr/>
          <p:nvPr/>
        </p:nvCxnSpPr>
        <p:spPr>
          <a:xfrm flipH="1">
            <a:off x="4299508" y="4358151"/>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225E176-2F56-40D9-9D21-B59AF75DE60C}"/>
              </a:ext>
            </a:extLst>
          </p:cNvPr>
          <p:cNvCxnSpPr/>
          <p:nvPr/>
        </p:nvCxnSpPr>
        <p:spPr>
          <a:xfrm>
            <a:off x="4299507" y="4358150"/>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1F792814-BD29-4A1E-9C26-1FB0C3EEB6BA}"/>
              </a:ext>
            </a:extLst>
          </p:cNvPr>
          <p:cNvSpPr/>
          <p:nvPr/>
        </p:nvSpPr>
        <p:spPr>
          <a:xfrm>
            <a:off x="5038186" y="4308850"/>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Oval 44">
            <a:extLst>
              <a:ext uri="{FF2B5EF4-FFF2-40B4-BE49-F238E27FC236}">
                <a16:creationId xmlns:a16="http://schemas.microsoft.com/office/drawing/2014/main" id="{C8A56B67-8D34-47E9-B04B-C1BE3EA523B8}"/>
              </a:ext>
            </a:extLst>
          </p:cNvPr>
          <p:cNvSpPr/>
          <p:nvPr/>
        </p:nvSpPr>
        <p:spPr>
          <a:xfrm>
            <a:off x="5038671" y="4913949"/>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6" name="Oval 45">
            <a:extLst>
              <a:ext uri="{FF2B5EF4-FFF2-40B4-BE49-F238E27FC236}">
                <a16:creationId xmlns:a16="http://schemas.microsoft.com/office/drawing/2014/main" id="{216580EC-B74D-418B-9F96-153BD032F8D9}"/>
              </a:ext>
            </a:extLst>
          </p:cNvPr>
          <p:cNvSpPr/>
          <p:nvPr/>
        </p:nvSpPr>
        <p:spPr>
          <a:xfrm>
            <a:off x="4236620" y="4923473"/>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Oval 32">
            <a:extLst>
              <a:ext uri="{FF2B5EF4-FFF2-40B4-BE49-F238E27FC236}">
                <a16:creationId xmlns:a16="http://schemas.microsoft.com/office/drawing/2014/main" id="{0CF8BB39-D78C-419E-98B6-06EF8FD1D8FC}"/>
              </a:ext>
            </a:extLst>
          </p:cNvPr>
          <p:cNvSpPr/>
          <p:nvPr/>
        </p:nvSpPr>
        <p:spPr>
          <a:xfrm>
            <a:off x="4236125" y="4308850"/>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6FD16368-70FA-4B41-B0B3-EEE622B08495}"/>
                  </a:ext>
                </a:extLst>
              </p:cNvPr>
              <p:cNvSpPr txBox="1"/>
              <p:nvPr/>
            </p:nvSpPr>
            <p:spPr>
              <a:xfrm>
                <a:off x="3994311" y="4015102"/>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1</a:t>
                </a:r>
                <a:endParaRPr lang="en-US" sz="1400" dirty="0">
                  <a:solidFill>
                    <a:schemeClr val="tx1"/>
                  </a:solidFill>
                </a:endParaRPr>
              </a:p>
            </p:txBody>
          </p:sp>
        </mc:Choice>
        <mc:Fallback xmlns="">
          <p:sp>
            <p:nvSpPr>
              <p:cNvPr id="47" name="TextBox 46">
                <a:extLst>
                  <a:ext uri="{FF2B5EF4-FFF2-40B4-BE49-F238E27FC236}">
                    <a16:creationId xmlns:a16="http://schemas.microsoft.com/office/drawing/2014/main" id="{6FD16368-70FA-4B41-B0B3-EEE622B08495}"/>
                  </a:ext>
                </a:extLst>
              </p:cNvPr>
              <p:cNvSpPr txBox="1">
                <a:spLocks noRot="1" noChangeAspect="1" noMove="1" noResize="1" noEditPoints="1" noAdjustHandles="1" noChangeArrowheads="1" noChangeShapeType="1" noTextEdit="1"/>
              </p:cNvSpPr>
              <p:nvPr/>
            </p:nvSpPr>
            <p:spPr>
              <a:xfrm>
                <a:off x="3994311" y="4015102"/>
                <a:ext cx="345607" cy="307777"/>
              </a:xfrm>
              <a:prstGeom prst="rect">
                <a:avLst/>
              </a:prstGeom>
              <a:blipFill>
                <a:blip r:embed="rId4"/>
                <a:stretch>
                  <a:fillRect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9A6E8B29-11BF-4905-A0E3-3CDF004C0B27}"/>
                  </a:ext>
                </a:extLst>
              </p:cNvPr>
              <p:cNvSpPr txBox="1"/>
              <p:nvPr/>
            </p:nvSpPr>
            <p:spPr>
              <a:xfrm>
                <a:off x="3994311" y="4947396"/>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4</a:t>
                </a:r>
                <a:endParaRPr lang="en-US" sz="1400" dirty="0">
                  <a:solidFill>
                    <a:schemeClr val="tx1"/>
                  </a:solidFill>
                </a:endParaRPr>
              </a:p>
            </p:txBody>
          </p:sp>
        </mc:Choice>
        <mc:Fallback xmlns="">
          <p:sp>
            <p:nvSpPr>
              <p:cNvPr id="50" name="TextBox 49">
                <a:extLst>
                  <a:ext uri="{FF2B5EF4-FFF2-40B4-BE49-F238E27FC236}">
                    <a16:creationId xmlns:a16="http://schemas.microsoft.com/office/drawing/2014/main" id="{9A6E8B29-11BF-4905-A0E3-3CDF004C0B27}"/>
                  </a:ext>
                </a:extLst>
              </p:cNvPr>
              <p:cNvSpPr txBox="1">
                <a:spLocks noRot="1" noChangeAspect="1" noMove="1" noResize="1" noEditPoints="1" noAdjustHandles="1" noChangeArrowheads="1" noChangeShapeType="1" noTextEdit="1"/>
              </p:cNvSpPr>
              <p:nvPr/>
            </p:nvSpPr>
            <p:spPr>
              <a:xfrm>
                <a:off x="3994311" y="4947396"/>
                <a:ext cx="345607" cy="307777"/>
              </a:xfrm>
              <a:prstGeom prst="rect">
                <a:avLst/>
              </a:prstGeom>
              <a:blipFill>
                <a:blip r:embed="rId5"/>
                <a:stretch>
                  <a:fillRect b="-16000"/>
                </a:stretch>
              </a:blipFill>
            </p:spPr>
            <p:txBody>
              <a:bodyPr/>
              <a:lstStyle/>
              <a:p>
                <a:r>
                  <a:rPr lang="en-US">
                    <a:noFill/>
                  </a:rPr>
                  <a:t> </a:t>
                </a:r>
              </a:p>
            </p:txBody>
          </p:sp>
        </mc:Fallback>
      </mc:AlternateContent>
      <p:sp>
        <p:nvSpPr>
          <p:cNvPr id="53" name="TextBox 52">
            <a:extLst>
              <a:ext uri="{FF2B5EF4-FFF2-40B4-BE49-F238E27FC236}">
                <a16:creationId xmlns:a16="http://schemas.microsoft.com/office/drawing/2014/main" id="{DB83C7EA-ECD3-4E2D-A9AB-74F44FFACE47}"/>
              </a:ext>
            </a:extLst>
          </p:cNvPr>
          <p:cNvSpPr txBox="1"/>
          <p:nvPr/>
        </p:nvSpPr>
        <p:spPr>
          <a:xfrm>
            <a:off x="5079080" y="4901803"/>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5</a:t>
            </a:r>
            <a:endParaRPr lang="en-US" sz="1400" dirty="0"/>
          </a:p>
        </p:txBody>
      </p:sp>
      <p:sp>
        <p:nvSpPr>
          <p:cNvPr id="54" name="TextBox 53">
            <a:extLst>
              <a:ext uri="{FF2B5EF4-FFF2-40B4-BE49-F238E27FC236}">
                <a16:creationId xmlns:a16="http://schemas.microsoft.com/office/drawing/2014/main" id="{371D633B-A059-4BB0-8603-313CDEA770DD}"/>
              </a:ext>
            </a:extLst>
          </p:cNvPr>
          <p:cNvSpPr txBox="1"/>
          <p:nvPr/>
        </p:nvSpPr>
        <p:spPr>
          <a:xfrm>
            <a:off x="5060318" y="4035435"/>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2</a:t>
            </a:r>
            <a:endParaRPr lang="en-US" sz="1400" dirty="0"/>
          </a:p>
        </p:txBody>
      </p:sp>
      <p:cxnSp>
        <p:nvCxnSpPr>
          <p:cNvPr id="57" name="Straight Connector 56">
            <a:extLst>
              <a:ext uri="{FF2B5EF4-FFF2-40B4-BE49-F238E27FC236}">
                <a16:creationId xmlns:a16="http://schemas.microsoft.com/office/drawing/2014/main" id="{193AE3AA-0606-4816-93DE-3C48F3832176}"/>
              </a:ext>
            </a:extLst>
          </p:cNvPr>
          <p:cNvCxnSpPr/>
          <p:nvPr/>
        </p:nvCxnSpPr>
        <p:spPr>
          <a:xfrm>
            <a:off x="6125205" y="4358151"/>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B3BFC18-E0BB-4E09-83BA-82B9315C8A39}"/>
              </a:ext>
            </a:extLst>
          </p:cNvPr>
          <p:cNvCxnSpPr/>
          <p:nvPr/>
        </p:nvCxnSpPr>
        <p:spPr>
          <a:xfrm>
            <a:off x="6125205" y="4977276"/>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D2D68DA-1A65-431E-93D5-A3E04CF1D820}"/>
              </a:ext>
            </a:extLst>
          </p:cNvPr>
          <p:cNvCxnSpPr/>
          <p:nvPr/>
        </p:nvCxnSpPr>
        <p:spPr>
          <a:xfrm flipV="1">
            <a:off x="6125205" y="4358151"/>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3000E08-BA20-4E16-8E13-1B9D08049F6B}"/>
              </a:ext>
            </a:extLst>
          </p:cNvPr>
          <p:cNvCxnSpPr/>
          <p:nvPr/>
        </p:nvCxnSpPr>
        <p:spPr>
          <a:xfrm flipV="1">
            <a:off x="6915780" y="4358151"/>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0B409FD-53FA-4B32-A40B-FD8D3D1E02D0}"/>
              </a:ext>
            </a:extLst>
          </p:cNvPr>
          <p:cNvCxnSpPr/>
          <p:nvPr/>
        </p:nvCxnSpPr>
        <p:spPr>
          <a:xfrm flipH="1">
            <a:off x="6125205" y="4358151"/>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7AC982B-660A-4C03-A516-2F85BCA9E5EA}"/>
              </a:ext>
            </a:extLst>
          </p:cNvPr>
          <p:cNvCxnSpPr/>
          <p:nvPr/>
        </p:nvCxnSpPr>
        <p:spPr>
          <a:xfrm>
            <a:off x="6125204" y="4358150"/>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7A15C72-B242-4C0C-B9B5-B806956E39EA}"/>
              </a:ext>
            </a:extLst>
          </p:cNvPr>
          <p:cNvSpPr/>
          <p:nvPr/>
        </p:nvSpPr>
        <p:spPr>
          <a:xfrm>
            <a:off x="6863883" y="4308850"/>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 name="Oval 63">
            <a:extLst>
              <a:ext uri="{FF2B5EF4-FFF2-40B4-BE49-F238E27FC236}">
                <a16:creationId xmlns:a16="http://schemas.microsoft.com/office/drawing/2014/main" id="{03336BDF-A1E4-4FD2-A39B-6D50EED267D2}"/>
              </a:ext>
            </a:extLst>
          </p:cNvPr>
          <p:cNvSpPr/>
          <p:nvPr/>
        </p:nvSpPr>
        <p:spPr>
          <a:xfrm>
            <a:off x="6864368" y="4913949"/>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5" name="Oval 64">
            <a:extLst>
              <a:ext uri="{FF2B5EF4-FFF2-40B4-BE49-F238E27FC236}">
                <a16:creationId xmlns:a16="http://schemas.microsoft.com/office/drawing/2014/main" id="{3390E2D5-44A9-444D-8DF1-F0286DDF1552}"/>
              </a:ext>
            </a:extLst>
          </p:cNvPr>
          <p:cNvSpPr/>
          <p:nvPr/>
        </p:nvSpPr>
        <p:spPr>
          <a:xfrm>
            <a:off x="6062317" y="4923473"/>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6" name="Oval 65">
            <a:extLst>
              <a:ext uri="{FF2B5EF4-FFF2-40B4-BE49-F238E27FC236}">
                <a16:creationId xmlns:a16="http://schemas.microsoft.com/office/drawing/2014/main" id="{ED61127C-B682-4383-85D2-CEFE8C501044}"/>
              </a:ext>
            </a:extLst>
          </p:cNvPr>
          <p:cNvSpPr/>
          <p:nvPr/>
        </p:nvSpPr>
        <p:spPr>
          <a:xfrm>
            <a:off x="6061822" y="4308850"/>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9" name="TextBox 68">
            <a:extLst>
              <a:ext uri="{FF2B5EF4-FFF2-40B4-BE49-F238E27FC236}">
                <a16:creationId xmlns:a16="http://schemas.microsoft.com/office/drawing/2014/main" id="{FC9543BD-FDA6-4AEE-8F07-0454615424FB}"/>
              </a:ext>
            </a:extLst>
          </p:cNvPr>
          <p:cNvSpPr txBox="1"/>
          <p:nvPr/>
        </p:nvSpPr>
        <p:spPr>
          <a:xfrm>
            <a:off x="6904777" y="4901803"/>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5</a:t>
            </a:r>
            <a:endParaRPr lang="en-US" sz="1400" dirty="0"/>
          </a:p>
        </p:txBody>
      </p:sp>
      <p:sp>
        <p:nvSpPr>
          <p:cNvPr id="70" name="TextBox 69">
            <a:extLst>
              <a:ext uri="{FF2B5EF4-FFF2-40B4-BE49-F238E27FC236}">
                <a16:creationId xmlns:a16="http://schemas.microsoft.com/office/drawing/2014/main" id="{FC4E0E85-0F5E-49C8-84C5-72AEA3A2DBC5}"/>
              </a:ext>
            </a:extLst>
          </p:cNvPr>
          <p:cNvSpPr txBox="1"/>
          <p:nvPr/>
        </p:nvSpPr>
        <p:spPr>
          <a:xfrm>
            <a:off x="6886015" y="4035435"/>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6</a:t>
            </a:r>
            <a:endParaRPr lang="en-US" sz="1400" dirty="0"/>
          </a:p>
        </p:txBody>
      </p:sp>
      <p:sp>
        <p:nvSpPr>
          <p:cNvPr id="82" name="Oval 81">
            <a:extLst>
              <a:ext uri="{FF2B5EF4-FFF2-40B4-BE49-F238E27FC236}">
                <a16:creationId xmlns:a16="http://schemas.microsoft.com/office/drawing/2014/main" id="{3A45D3EB-CF8D-45EC-ACF5-FEF7C504811D}"/>
              </a:ext>
            </a:extLst>
          </p:cNvPr>
          <p:cNvSpPr/>
          <p:nvPr/>
        </p:nvSpPr>
        <p:spPr>
          <a:xfrm>
            <a:off x="5635158" y="611215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3" name="Oval 82">
            <a:extLst>
              <a:ext uri="{FF2B5EF4-FFF2-40B4-BE49-F238E27FC236}">
                <a16:creationId xmlns:a16="http://schemas.microsoft.com/office/drawing/2014/main" id="{156C2484-7D41-4529-B6E6-D0AA1ACD98CE}"/>
              </a:ext>
            </a:extLst>
          </p:cNvPr>
          <p:cNvSpPr/>
          <p:nvPr/>
        </p:nvSpPr>
        <p:spPr>
          <a:xfrm>
            <a:off x="5635157" y="5552716"/>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6DE7C531-A968-47EC-B2B8-C8B5F4D671AA}"/>
                  </a:ext>
                </a:extLst>
              </p:cNvPr>
              <p:cNvSpPr txBox="1"/>
              <p:nvPr/>
            </p:nvSpPr>
            <p:spPr>
              <a:xfrm>
                <a:off x="5539835" y="6205596"/>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4</a:t>
                </a:r>
                <a:endParaRPr lang="en-US" sz="1400" dirty="0">
                  <a:solidFill>
                    <a:schemeClr val="tx1"/>
                  </a:solidFill>
                </a:endParaRPr>
              </a:p>
            </p:txBody>
          </p:sp>
        </mc:Choice>
        <mc:Fallback xmlns="">
          <p:sp>
            <p:nvSpPr>
              <p:cNvPr id="85" name="TextBox 84">
                <a:extLst>
                  <a:ext uri="{FF2B5EF4-FFF2-40B4-BE49-F238E27FC236}">
                    <a16:creationId xmlns:a16="http://schemas.microsoft.com/office/drawing/2014/main" id="{6DE7C531-A968-47EC-B2B8-C8B5F4D671AA}"/>
                  </a:ext>
                </a:extLst>
              </p:cNvPr>
              <p:cNvSpPr txBox="1">
                <a:spLocks noRot="1" noChangeAspect="1" noMove="1" noResize="1" noEditPoints="1" noAdjustHandles="1" noChangeArrowheads="1" noChangeShapeType="1" noTextEdit="1"/>
              </p:cNvSpPr>
              <p:nvPr/>
            </p:nvSpPr>
            <p:spPr>
              <a:xfrm>
                <a:off x="5539835" y="6205596"/>
                <a:ext cx="345607" cy="307777"/>
              </a:xfrm>
              <a:prstGeom prst="rect">
                <a:avLst/>
              </a:prstGeom>
              <a:blipFill>
                <a:blip r:embed="rId6"/>
                <a:stretch>
                  <a:fillRect b="-16000"/>
                </a:stretch>
              </a:blipFill>
            </p:spPr>
            <p:txBody>
              <a:bodyPr/>
              <a:lstStyle/>
              <a:p>
                <a:r>
                  <a:rPr lang="en-US">
                    <a:noFill/>
                  </a:rPr>
                  <a:t> </a:t>
                </a:r>
              </a:p>
            </p:txBody>
          </p:sp>
        </mc:Fallback>
      </mc:AlternateContent>
      <p:sp>
        <p:nvSpPr>
          <p:cNvPr id="86" name="TextBox 85">
            <a:extLst>
              <a:ext uri="{FF2B5EF4-FFF2-40B4-BE49-F238E27FC236}">
                <a16:creationId xmlns:a16="http://schemas.microsoft.com/office/drawing/2014/main" id="{F29837C6-30A1-4EAC-BE17-112BCE9CA105}"/>
              </a:ext>
            </a:extLst>
          </p:cNvPr>
          <p:cNvSpPr txBox="1"/>
          <p:nvPr/>
        </p:nvSpPr>
        <p:spPr>
          <a:xfrm>
            <a:off x="5550574" y="5261816"/>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3</a:t>
            </a:r>
            <a:endParaRPr lang="en-US" sz="1400" dirty="0"/>
          </a:p>
        </p:txBody>
      </p:sp>
      <p:sp>
        <p:nvSpPr>
          <p:cNvPr id="87" name="TextBox 86">
            <a:extLst>
              <a:ext uri="{FF2B5EF4-FFF2-40B4-BE49-F238E27FC236}">
                <a16:creationId xmlns:a16="http://schemas.microsoft.com/office/drawing/2014/main" id="{7AAC3B09-E384-479D-AED4-59D8C8538EAA}"/>
              </a:ext>
            </a:extLst>
          </p:cNvPr>
          <p:cNvSpPr txBox="1"/>
          <p:nvPr/>
        </p:nvSpPr>
        <p:spPr>
          <a:xfrm>
            <a:off x="6643548" y="5302384"/>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1</a:t>
            </a:r>
            <a:endParaRPr lang="en-US" sz="1400" dirty="0"/>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D4EAF14B-05AB-4482-9504-A079CB0FA2DC}"/>
                  </a:ext>
                </a:extLst>
              </p:cNvPr>
              <p:cNvSpPr txBox="1"/>
              <p:nvPr/>
            </p:nvSpPr>
            <p:spPr>
              <a:xfrm>
                <a:off x="3885756" y="6112156"/>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2</a:t>
                </a:r>
                <a:endParaRPr lang="en-US" sz="1400" dirty="0">
                  <a:solidFill>
                    <a:schemeClr val="tx1"/>
                  </a:solidFill>
                </a:endParaRPr>
              </a:p>
            </p:txBody>
          </p:sp>
        </mc:Choice>
        <mc:Fallback xmlns="">
          <p:sp>
            <p:nvSpPr>
              <p:cNvPr id="49" name="TextBox 48">
                <a:extLst>
                  <a:ext uri="{FF2B5EF4-FFF2-40B4-BE49-F238E27FC236}">
                    <a16:creationId xmlns:a16="http://schemas.microsoft.com/office/drawing/2014/main" id="{D4EAF14B-05AB-4482-9504-A079CB0FA2DC}"/>
                  </a:ext>
                </a:extLst>
              </p:cNvPr>
              <p:cNvSpPr txBox="1">
                <a:spLocks noRot="1" noChangeAspect="1" noMove="1" noResize="1" noEditPoints="1" noAdjustHandles="1" noChangeArrowheads="1" noChangeShapeType="1" noTextEdit="1"/>
              </p:cNvSpPr>
              <p:nvPr/>
            </p:nvSpPr>
            <p:spPr>
              <a:xfrm>
                <a:off x="3885756" y="6112156"/>
                <a:ext cx="345607" cy="307777"/>
              </a:xfrm>
              <a:prstGeom prst="rect">
                <a:avLst/>
              </a:prstGeom>
              <a:blipFill>
                <a:blip r:embed="rId7"/>
                <a:stretch>
                  <a:fillRect b="-16000"/>
                </a:stretch>
              </a:blipFill>
            </p:spPr>
            <p:txBody>
              <a:bodyPr/>
              <a:lstStyle/>
              <a:p>
                <a:r>
                  <a:rPr lang="en-US">
                    <a:noFill/>
                  </a:rPr>
                  <a:t> </a:t>
                </a:r>
              </a:p>
            </p:txBody>
          </p:sp>
        </mc:Fallback>
      </mc:AlternateContent>
      <p:cxnSp>
        <p:nvCxnSpPr>
          <p:cNvPr id="71" name="Straight Connector 70">
            <a:extLst>
              <a:ext uri="{FF2B5EF4-FFF2-40B4-BE49-F238E27FC236}">
                <a16:creationId xmlns:a16="http://schemas.microsoft.com/office/drawing/2014/main" id="{B6553D0A-812D-4FCD-8BA5-5DB6C327C86A}"/>
              </a:ext>
            </a:extLst>
          </p:cNvPr>
          <p:cNvCxnSpPr>
            <a:cxnSpLocks/>
          </p:cNvCxnSpPr>
          <p:nvPr/>
        </p:nvCxnSpPr>
        <p:spPr>
          <a:xfrm flipV="1">
            <a:off x="4208625" y="5654958"/>
            <a:ext cx="343298" cy="4894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AD6D100B-65D0-43A2-9029-A6431E90FCCB}"/>
              </a:ext>
            </a:extLst>
          </p:cNvPr>
          <p:cNvCxnSpPr>
            <a:cxnSpLocks/>
          </p:cNvCxnSpPr>
          <p:nvPr/>
        </p:nvCxnSpPr>
        <p:spPr>
          <a:xfrm flipH="1" flipV="1">
            <a:off x="4551923" y="5654956"/>
            <a:ext cx="352028" cy="48943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87FB1C1-000A-4545-8902-7A620FD9347F}"/>
              </a:ext>
            </a:extLst>
          </p:cNvPr>
          <p:cNvCxnSpPr>
            <a:cxnSpLocks/>
          </p:cNvCxnSpPr>
          <p:nvPr/>
        </p:nvCxnSpPr>
        <p:spPr>
          <a:xfrm>
            <a:off x="4208625" y="6144394"/>
            <a:ext cx="69532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id="{30A4E1F9-CE64-4A93-BBFA-18E852D7B620}"/>
              </a:ext>
            </a:extLst>
          </p:cNvPr>
          <p:cNvSpPr/>
          <p:nvPr/>
        </p:nvSpPr>
        <p:spPr>
          <a:xfrm>
            <a:off x="4500026" y="5610161"/>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0" name="Oval 79">
            <a:extLst>
              <a:ext uri="{FF2B5EF4-FFF2-40B4-BE49-F238E27FC236}">
                <a16:creationId xmlns:a16="http://schemas.microsoft.com/office/drawing/2014/main" id="{5C4AB621-4885-4465-9C03-BE7D3E6E6701}"/>
              </a:ext>
            </a:extLst>
          </p:cNvPr>
          <p:cNvSpPr/>
          <p:nvPr/>
        </p:nvSpPr>
        <p:spPr>
          <a:xfrm>
            <a:off x="4155815" y="6095094"/>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1" name="Oval 80">
            <a:extLst>
              <a:ext uri="{FF2B5EF4-FFF2-40B4-BE49-F238E27FC236}">
                <a16:creationId xmlns:a16="http://schemas.microsoft.com/office/drawing/2014/main" id="{D310DDC7-84B5-4B3A-9AF0-B3E55F95AD49}"/>
              </a:ext>
            </a:extLst>
          </p:cNvPr>
          <p:cNvSpPr/>
          <p:nvPr/>
        </p:nvSpPr>
        <p:spPr>
          <a:xfrm>
            <a:off x="4852054" y="6084216"/>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9A06FC2C-C4E8-42CA-951B-EC993CAE3E81}"/>
                  </a:ext>
                </a:extLst>
              </p:cNvPr>
              <p:cNvSpPr txBox="1"/>
              <p:nvPr/>
            </p:nvSpPr>
            <p:spPr>
              <a:xfrm>
                <a:off x="4402150" y="5297416"/>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5</a:t>
                </a:r>
                <a:endParaRPr lang="en-US" sz="1400" dirty="0">
                  <a:solidFill>
                    <a:schemeClr val="tx1"/>
                  </a:solidFill>
                </a:endParaRPr>
              </a:p>
            </p:txBody>
          </p:sp>
        </mc:Choice>
        <mc:Fallback xmlns="">
          <p:sp>
            <p:nvSpPr>
              <p:cNvPr id="84" name="TextBox 83">
                <a:extLst>
                  <a:ext uri="{FF2B5EF4-FFF2-40B4-BE49-F238E27FC236}">
                    <a16:creationId xmlns:a16="http://schemas.microsoft.com/office/drawing/2014/main" id="{9A06FC2C-C4E8-42CA-951B-EC993CAE3E81}"/>
                  </a:ext>
                </a:extLst>
              </p:cNvPr>
              <p:cNvSpPr txBox="1">
                <a:spLocks noRot="1" noChangeAspect="1" noMove="1" noResize="1" noEditPoints="1" noAdjustHandles="1" noChangeArrowheads="1" noChangeShapeType="1" noTextEdit="1"/>
              </p:cNvSpPr>
              <p:nvPr/>
            </p:nvSpPr>
            <p:spPr>
              <a:xfrm>
                <a:off x="4402150" y="5297416"/>
                <a:ext cx="345607" cy="307777"/>
              </a:xfrm>
              <a:prstGeom prst="rect">
                <a:avLst/>
              </a:prstGeom>
              <a:blipFill>
                <a:blip r:embed="rId8"/>
                <a:stretch>
                  <a:fillRect b="-16000"/>
                </a:stretch>
              </a:blipFill>
            </p:spPr>
            <p:txBody>
              <a:bodyPr/>
              <a:lstStyle/>
              <a:p>
                <a:r>
                  <a:rPr lang="en-US">
                    <a:noFill/>
                  </a:rPr>
                  <a:t> </a:t>
                </a:r>
              </a:p>
            </p:txBody>
          </p:sp>
        </mc:Fallback>
      </mc:AlternateContent>
      <p:sp>
        <p:nvSpPr>
          <p:cNvPr id="88" name="TextBox 87">
            <a:extLst>
              <a:ext uri="{FF2B5EF4-FFF2-40B4-BE49-F238E27FC236}">
                <a16:creationId xmlns:a16="http://schemas.microsoft.com/office/drawing/2014/main" id="{BFF5B93F-7FBB-4726-A75E-D138CE18E4CB}"/>
              </a:ext>
            </a:extLst>
          </p:cNvPr>
          <p:cNvSpPr txBox="1"/>
          <p:nvPr/>
        </p:nvSpPr>
        <p:spPr>
          <a:xfrm>
            <a:off x="4917016" y="6039804"/>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4</a:t>
            </a:r>
            <a:endParaRPr lang="en-US" sz="1400" dirty="0"/>
          </a:p>
        </p:txBody>
      </p:sp>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15D8C122-61F9-4F6E-BA15-B49F3FD1DF7C}"/>
                  </a:ext>
                </a:extLst>
              </p:cNvPr>
              <p:cNvSpPr txBox="1"/>
              <p:nvPr/>
            </p:nvSpPr>
            <p:spPr>
              <a:xfrm>
                <a:off x="7141250" y="6112155"/>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3</a:t>
                </a:r>
                <a:endParaRPr lang="en-US" sz="1400" dirty="0">
                  <a:solidFill>
                    <a:schemeClr val="tx1"/>
                  </a:solidFill>
                </a:endParaRPr>
              </a:p>
            </p:txBody>
          </p:sp>
        </mc:Choice>
        <mc:Fallback xmlns="">
          <p:sp>
            <p:nvSpPr>
              <p:cNvPr id="91" name="TextBox 90">
                <a:extLst>
                  <a:ext uri="{FF2B5EF4-FFF2-40B4-BE49-F238E27FC236}">
                    <a16:creationId xmlns:a16="http://schemas.microsoft.com/office/drawing/2014/main" id="{15D8C122-61F9-4F6E-BA15-B49F3FD1DF7C}"/>
                  </a:ext>
                </a:extLst>
              </p:cNvPr>
              <p:cNvSpPr txBox="1">
                <a:spLocks noRot="1" noChangeAspect="1" noMove="1" noResize="1" noEditPoints="1" noAdjustHandles="1" noChangeArrowheads="1" noChangeShapeType="1" noTextEdit="1"/>
              </p:cNvSpPr>
              <p:nvPr/>
            </p:nvSpPr>
            <p:spPr>
              <a:xfrm>
                <a:off x="7141250" y="6112155"/>
                <a:ext cx="345607" cy="307777"/>
              </a:xfrm>
              <a:prstGeom prst="rect">
                <a:avLst/>
              </a:prstGeom>
              <a:blipFill>
                <a:blip r:embed="rId9"/>
                <a:stretch>
                  <a:fillRect b="-16000"/>
                </a:stretch>
              </a:blipFill>
            </p:spPr>
            <p:txBody>
              <a:bodyPr/>
              <a:lstStyle/>
              <a:p>
                <a:r>
                  <a:rPr lang="en-US">
                    <a:noFill/>
                  </a:rPr>
                  <a:t> </a:t>
                </a:r>
              </a:p>
            </p:txBody>
          </p:sp>
        </mc:Fallback>
      </mc:AlternateContent>
      <p:cxnSp>
        <p:nvCxnSpPr>
          <p:cNvPr id="92" name="Straight Connector 91">
            <a:extLst>
              <a:ext uri="{FF2B5EF4-FFF2-40B4-BE49-F238E27FC236}">
                <a16:creationId xmlns:a16="http://schemas.microsoft.com/office/drawing/2014/main" id="{E6AAFDE2-B0DE-451B-96A9-08CCB16B3CF9}"/>
              </a:ext>
            </a:extLst>
          </p:cNvPr>
          <p:cNvCxnSpPr>
            <a:cxnSpLocks/>
          </p:cNvCxnSpPr>
          <p:nvPr/>
        </p:nvCxnSpPr>
        <p:spPr>
          <a:xfrm flipV="1">
            <a:off x="6436587" y="5651317"/>
            <a:ext cx="343298" cy="4894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08EDD87C-6488-44AF-9645-88C3723A59F2}"/>
              </a:ext>
            </a:extLst>
          </p:cNvPr>
          <p:cNvCxnSpPr>
            <a:cxnSpLocks/>
          </p:cNvCxnSpPr>
          <p:nvPr/>
        </p:nvCxnSpPr>
        <p:spPr>
          <a:xfrm flipH="1" flipV="1">
            <a:off x="6779885" y="5651315"/>
            <a:ext cx="352028" cy="48943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765595F-FC2F-4CD8-A06D-50855C45826C}"/>
              </a:ext>
            </a:extLst>
          </p:cNvPr>
          <p:cNvCxnSpPr>
            <a:cxnSpLocks/>
          </p:cNvCxnSpPr>
          <p:nvPr/>
        </p:nvCxnSpPr>
        <p:spPr>
          <a:xfrm>
            <a:off x="6436587" y="6140753"/>
            <a:ext cx="69532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5" name="Oval 94">
            <a:extLst>
              <a:ext uri="{FF2B5EF4-FFF2-40B4-BE49-F238E27FC236}">
                <a16:creationId xmlns:a16="http://schemas.microsoft.com/office/drawing/2014/main" id="{31160DD8-64B4-4E15-AC4A-F6DA7BF1B717}"/>
              </a:ext>
            </a:extLst>
          </p:cNvPr>
          <p:cNvSpPr/>
          <p:nvPr/>
        </p:nvSpPr>
        <p:spPr>
          <a:xfrm>
            <a:off x="6727988" y="5606520"/>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 name="Oval 95">
            <a:extLst>
              <a:ext uri="{FF2B5EF4-FFF2-40B4-BE49-F238E27FC236}">
                <a16:creationId xmlns:a16="http://schemas.microsoft.com/office/drawing/2014/main" id="{9814ABB2-EA97-4D6F-8AFF-63232AE12213}"/>
              </a:ext>
            </a:extLst>
          </p:cNvPr>
          <p:cNvSpPr/>
          <p:nvPr/>
        </p:nvSpPr>
        <p:spPr>
          <a:xfrm>
            <a:off x="6383777" y="6091453"/>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7" name="Oval 96">
            <a:extLst>
              <a:ext uri="{FF2B5EF4-FFF2-40B4-BE49-F238E27FC236}">
                <a16:creationId xmlns:a16="http://schemas.microsoft.com/office/drawing/2014/main" id="{501E3AF1-FAB0-492E-AA3A-0F4742D1FC35}"/>
              </a:ext>
            </a:extLst>
          </p:cNvPr>
          <p:cNvSpPr/>
          <p:nvPr/>
        </p:nvSpPr>
        <p:spPr>
          <a:xfrm>
            <a:off x="7080016" y="608057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 name="TextBox 98">
            <a:extLst>
              <a:ext uri="{FF2B5EF4-FFF2-40B4-BE49-F238E27FC236}">
                <a16:creationId xmlns:a16="http://schemas.microsoft.com/office/drawing/2014/main" id="{2B646AEB-68EE-4853-98E1-FB79C659CC21}"/>
              </a:ext>
            </a:extLst>
          </p:cNvPr>
          <p:cNvSpPr txBox="1"/>
          <p:nvPr/>
        </p:nvSpPr>
        <p:spPr>
          <a:xfrm>
            <a:off x="6151444" y="6061061"/>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6</a:t>
            </a:r>
            <a:endParaRPr lang="en-US" sz="1400" dirty="0"/>
          </a:p>
        </p:txBody>
      </p:sp>
      <p:sp>
        <p:nvSpPr>
          <p:cNvPr id="116" name="Arrow: Right 115">
            <a:extLst>
              <a:ext uri="{FF2B5EF4-FFF2-40B4-BE49-F238E27FC236}">
                <a16:creationId xmlns:a16="http://schemas.microsoft.com/office/drawing/2014/main" id="{459FD7BA-678A-4A48-ACBA-EB6A846FD9D2}"/>
              </a:ext>
            </a:extLst>
          </p:cNvPr>
          <p:cNvSpPr/>
          <p:nvPr/>
        </p:nvSpPr>
        <p:spPr>
          <a:xfrm>
            <a:off x="2952750" y="4610100"/>
            <a:ext cx="487821" cy="4119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76440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32DAACC2-0365-4173-AF61-0DB83EEE8CEB}"/>
              </a:ext>
            </a:extLst>
          </p:cNvPr>
          <p:cNvSpPr txBox="1">
            <a:spLocks/>
          </p:cNvSpPr>
          <p:nvPr/>
        </p:nvSpPr>
        <p:spPr bwMode="auto">
          <a:xfrm>
            <a:off x="909637" y="1058127"/>
            <a:ext cx="7324726" cy="51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400" kern="0" dirty="0"/>
              <a:t>Are problems in </a:t>
            </a:r>
            <a:r>
              <a:rPr lang="en-US" sz="2400" kern="0" dirty="0">
                <a:solidFill>
                  <a:srgbClr val="FF0000"/>
                </a:solidFill>
              </a:rPr>
              <a:t>NP</a:t>
            </a:r>
            <a:r>
              <a:rPr lang="en-US" sz="2400" kern="0" dirty="0"/>
              <a:t> also in </a:t>
            </a:r>
            <a:r>
              <a:rPr lang="en-US" sz="2400" kern="0" dirty="0">
                <a:solidFill>
                  <a:srgbClr val="FF0000"/>
                </a:solidFill>
              </a:rPr>
              <a:t>P</a:t>
            </a:r>
            <a:r>
              <a:rPr lang="en-US" sz="2400" kern="0" dirty="0"/>
              <a:t>? </a:t>
            </a:r>
          </a:p>
        </p:txBody>
      </p:sp>
      <p:sp>
        <p:nvSpPr>
          <p:cNvPr id="16" name="Rectangle 2">
            <a:extLst>
              <a:ext uri="{FF2B5EF4-FFF2-40B4-BE49-F238E27FC236}">
                <a16:creationId xmlns:a16="http://schemas.microsoft.com/office/drawing/2014/main" id="{4636F8D6-DC78-4526-B5FC-0B53DED4E492}"/>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 NP?</a:t>
            </a:r>
          </a:p>
        </p:txBody>
      </p:sp>
      <p:sp>
        <p:nvSpPr>
          <p:cNvPr id="10" name="Content Placeholder 2">
            <a:extLst>
              <a:ext uri="{FF2B5EF4-FFF2-40B4-BE49-F238E27FC236}">
                <a16:creationId xmlns:a16="http://schemas.microsoft.com/office/drawing/2014/main" id="{A6E9E551-AA31-4DF4-853A-AEEEDF9626B3}"/>
              </a:ext>
            </a:extLst>
          </p:cNvPr>
          <p:cNvSpPr txBox="1">
            <a:spLocks/>
          </p:cNvSpPr>
          <p:nvPr/>
        </p:nvSpPr>
        <p:spPr bwMode="auto">
          <a:xfrm>
            <a:off x="854868" y="1571625"/>
            <a:ext cx="7434263" cy="36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1800" kern="0" dirty="0"/>
              <a:t>There are many problems that are known in NP but unknown if in P. </a:t>
            </a:r>
          </a:p>
        </p:txBody>
      </p:sp>
      <p:sp>
        <p:nvSpPr>
          <p:cNvPr id="15" name="Content Placeholder 2">
            <a:extLst>
              <a:ext uri="{FF2B5EF4-FFF2-40B4-BE49-F238E27FC236}">
                <a16:creationId xmlns:a16="http://schemas.microsoft.com/office/drawing/2014/main" id="{A42A6B2B-A353-4C02-A8D0-3CCEB8AAA0C7}"/>
              </a:ext>
            </a:extLst>
          </p:cNvPr>
          <p:cNvSpPr txBox="1">
            <a:spLocks/>
          </p:cNvSpPr>
          <p:nvPr/>
        </p:nvSpPr>
        <p:spPr bwMode="auto">
          <a:xfrm>
            <a:off x="695321" y="1969523"/>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33CC33"/>
                </a:solidFill>
              </a:rPr>
              <a:t>Traveling Salesman, Satisfiability, Scheduling, Independent Set, ……  </a:t>
            </a:r>
          </a:p>
          <a:p>
            <a:pPr marL="0" indent="0">
              <a:buFontTx/>
              <a:buNone/>
            </a:pPr>
            <a:endParaRPr lang="en-US" sz="2000" kern="0" dirty="0">
              <a:solidFill>
                <a:srgbClr val="33CC33"/>
              </a:solidFill>
            </a:endParaRPr>
          </a:p>
        </p:txBody>
      </p:sp>
      <p:sp>
        <p:nvSpPr>
          <p:cNvPr id="17" name="Content Placeholder 2">
            <a:extLst>
              <a:ext uri="{FF2B5EF4-FFF2-40B4-BE49-F238E27FC236}">
                <a16:creationId xmlns:a16="http://schemas.microsoft.com/office/drawing/2014/main" id="{37656C97-3045-44F6-A8CD-2DE9E105C58E}"/>
              </a:ext>
            </a:extLst>
          </p:cNvPr>
          <p:cNvSpPr txBox="1">
            <a:spLocks/>
          </p:cNvSpPr>
          <p:nvPr/>
        </p:nvSpPr>
        <p:spPr bwMode="auto">
          <a:xfrm>
            <a:off x="695321" y="2409911"/>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FF0000"/>
                </a:solidFill>
              </a:rPr>
              <a:t>But we know how they are reduced to each other:</a:t>
            </a:r>
          </a:p>
          <a:p>
            <a:pPr marL="0" indent="0">
              <a:buFontTx/>
              <a:buNone/>
            </a:pPr>
            <a:endParaRPr lang="en-US" sz="2000" kern="0" dirty="0">
              <a:solidFill>
                <a:srgbClr val="33CC33"/>
              </a:solidFill>
            </a:endParaRPr>
          </a:p>
        </p:txBody>
      </p:sp>
      <p:sp>
        <p:nvSpPr>
          <p:cNvPr id="18" name="Content Placeholder 2">
            <a:extLst>
              <a:ext uri="{FF2B5EF4-FFF2-40B4-BE49-F238E27FC236}">
                <a16:creationId xmlns:a16="http://schemas.microsoft.com/office/drawing/2014/main" id="{85EDB04B-C0B9-476F-8CC6-8D2B073A7AA8}"/>
              </a:ext>
            </a:extLst>
          </p:cNvPr>
          <p:cNvSpPr txBox="1">
            <a:spLocks/>
          </p:cNvSpPr>
          <p:nvPr/>
        </p:nvSpPr>
        <p:spPr bwMode="auto">
          <a:xfrm>
            <a:off x="695321" y="2953276"/>
            <a:ext cx="3705229" cy="5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u="sng" kern="0" dirty="0">
                <a:solidFill>
                  <a:srgbClr val="FFCC00"/>
                </a:solidFill>
              </a:rPr>
              <a:t>Satisfiability (SAT)</a:t>
            </a:r>
          </a:p>
          <a:p>
            <a:pPr marL="0" indent="0">
              <a:buFontTx/>
              <a:buNone/>
            </a:pPr>
            <a:r>
              <a:rPr lang="en-US" sz="1600" kern="0" dirty="0">
                <a:solidFill>
                  <a:srgbClr val="FFCC00"/>
                </a:solidFill>
              </a:rPr>
              <a:t>Given a CNF formula F, is F satisfiable? </a:t>
            </a:r>
          </a:p>
          <a:p>
            <a:pPr marL="0" indent="0">
              <a:buFontTx/>
              <a:buNone/>
            </a:pPr>
            <a:endParaRPr lang="en-US" sz="1600" kern="0" dirty="0">
              <a:solidFill>
                <a:srgbClr val="FFCC00"/>
              </a:solidFill>
            </a:endParaRPr>
          </a:p>
        </p:txBody>
      </p:sp>
      <p:sp>
        <p:nvSpPr>
          <p:cNvPr id="19" name="Content Placeholder 2">
            <a:extLst>
              <a:ext uri="{FF2B5EF4-FFF2-40B4-BE49-F238E27FC236}">
                <a16:creationId xmlns:a16="http://schemas.microsoft.com/office/drawing/2014/main" id="{359F9237-44E9-4C91-AD99-AC237921E307}"/>
              </a:ext>
            </a:extLst>
          </p:cNvPr>
          <p:cNvSpPr txBox="1">
            <a:spLocks/>
          </p:cNvSpPr>
          <p:nvPr/>
        </p:nvSpPr>
        <p:spPr bwMode="auto">
          <a:xfrm>
            <a:off x="4743450" y="2948714"/>
            <a:ext cx="3705229" cy="851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u="sng" kern="0" dirty="0"/>
              <a:t>Independent Set (IS)</a:t>
            </a:r>
          </a:p>
          <a:p>
            <a:pPr marL="0" indent="0">
              <a:buFontTx/>
              <a:buNone/>
            </a:pPr>
            <a:r>
              <a:rPr lang="en-US" sz="1600" kern="0" dirty="0"/>
              <a:t>Given a graph G and k, is there an independent set of size k in G?</a:t>
            </a:r>
          </a:p>
          <a:p>
            <a:pPr marL="0" indent="0">
              <a:buFontTx/>
              <a:buNone/>
            </a:pPr>
            <a:endParaRPr lang="en-US" sz="1600" kern="0" dirty="0"/>
          </a:p>
        </p:txBody>
      </p:sp>
      <mc:AlternateContent xmlns:mc="http://schemas.openxmlformats.org/markup-compatibility/2006" xmlns:a14="http://schemas.microsoft.com/office/drawing/2010/main">
        <mc:Choice Requires="a14">
          <p:sp>
            <p:nvSpPr>
              <p:cNvPr id="20" name="Content Placeholder 2">
                <a:extLst>
                  <a:ext uri="{FF2B5EF4-FFF2-40B4-BE49-F238E27FC236}">
                    <a16:creationId xmlns:a16="http://schemas.microsoft.com/office/drawing/2014/main" id="{70E77C4F-B4C0-4D6E-BDA0-9DEEE2B1DE49}"/>
                  </a:ext>
                </a:extLst>
              </p:cNvPr>
              <p:cNvSpPr txBox="1">
                <a:spLocks/>
              </p:cNvSpPr>
              <p:nvPr/>
            </p:nvSpPr>
            <p:spPr bwMode="auto">
              <a:xfrm>
                <a:off x="695321" y="3800475"/>
                <a:ext cx="2162179" cy="14859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1600" kern="0" dirty="0">
                    <a:solidFill>
                      <a:srgbClr val="FFCC00"/>
                    </a:solidFill>
                  </a:rPr>
                  <a:t>F = (</a:t>
                </a:r>
                <a14:m>
                  <m:oMath xmlns:m="http://schemas.openxmlformats.org/officeDocument/2006/math">
                    <m:bar>
                      <m:barPr>
                        <m:pos m:val="top"/>
                        <m:ctrlPr>
                          <a:rPr lang="en-US" sz="1600" b="0" i="1" kern="0" smtClean="0">
                            <a:solidFill>
                              <a:srgbClr val="FFCC00"/>
                            </a:solidFill>
                            <a:latin typeface="Cambria Math" panose="02040503050406030204" pitchFamily="18" charset="0"/>
                          </a:rPr>
                        </m:ctrlPr>
                      </m:barPr>
                      <m:e>
                        <m:r>
                          <a:rPr lang="en-US" sz="1600" b="0" i="1" kern="0" smtClea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1</a:t>
                </a:r>
                <a:r>
                  <a:rPr lang="en-US" sz="1600" kern="0" dirty="0">
                    <a:solidFill>
                      <a:srgbClr val="FFCC00"/>
                    </a:solidFill>
                  </a:rPr>
                  <a:t>˅</a:t>
                </a:r>
                <a:r>
                  <a:rPr lang="en-US" sz="1600" b="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b="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2</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5</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1</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6</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5</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 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5</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4</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2</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3</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1</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3</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6</a:t>
                </a:r>
                <a:r>
                  <a:rPr lang="en-US" sz="1600" kern="0" dirty="0">
                    <a:solidFill>
                      <a:srgbClr val="FFCC00"/>
                    </a:solidFill>
                  </a:rPr>
                  <a:t>)</a:t>
                </a:r>
              </a:p>
              <a:p>
                <a:pPr marL="0" indent="0">
                  <a:buNone/>
                </a:pPr>
                <a:endParaRPr lang="en-US" sz="1600" kern="0" dirty="0">
                  <a:solidFill>
                    <a:srgbClr val="FFCC00"/>
                  </a:solidFill>
                </a:endParaRPr>
              </a:p>
              <a:p>
                <a:pPr marL="0" indent="0">
                  <a:buNone/>
                </a:pPr>
                <a:endParaRPr lang="en-US" sz="1600" kern="0" dirty="0">
                  <a:solidFill>
                    <a:srgbClr val="FFCC00"/>
                  </a:solidFill>
                </a:endParaRPr>
              </a:p>
              <a:p>
                <a:pPr marL="0" indent="0">
                  <a:buFontTx/>
                  <a:buNone/>
                </a:pPr>
                <a:endParaRPr lang="en-US" sz="1600" kern="0" dirty="0">
                  <a:solidFill>
                    <a:srgbClr val="FFCC00"/>
                  </a:solidFill>
                </a:endParaRPr>
              </a:p>
            </p:txBody>
          </p:sp>
        </mc:Choice>
        <mc:Fallback xmlns="">
          <p:sp>
            <p:nvSpPr>
              <p:cNvPr id="20" name="Content Placeholder 2">
                <a:extLst>
                  <a:ext uri="{FF2B5EF4-FFF2-40B4-BE49-F238E27FC236}">
                    <a16:creationId xmlns:a16="http://schemas.microsoft.com/office/drawing/2014/main" id="{70E77C4F-B4C0-4D6E-BDA0-9DEEE2B1DE49}"/>
                  </a:ext>
                </a:extLst>
              </p:cNvPr>
              <p:cNvSpPr txBox="1">
                <a:spLocks noRot="1" noChangeAspect="1" noMove="1" noResize="1" noEditPoints="1" noAdjustHandles="1" noChangeArrowheads="1" noChangeShapeType="1" noTextEdit="1"/>
              </p:cNvSpPr>
              <p:nvPr/>
            </p:nvSpPr>
            <p:spPr bwMode="auto">
              <a:xfrm>
                <a:off x="695321" y="3800475"/>
                <a:ext cx="2162179" cy="1485900"/>
              </a:xfrm>
              <a:prstGeom prst="rect">
                <a:avLst/>
              </a:prstGeom>
              <a:blipFill>
                <a:blip r:embed="rId3"/>
                <a:stretch>
                  <a:fillRect l="-1408" t="-1639" b="-655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grpSp>
        <p:nvGrpSpPr>
          <p:cNvPr id="115" name="Group 114">
            <a:extLst>
              <a:ext uri="{FF2B5EF4-FFF2-40B4-BE49-F238E27FC236}">
                <a16:creationId xmlns:a16="http://schemas.microsoft.com/office/drawing/2014/main" id="{27E1DE86-542F-44C8-BCF1-651C0B102370}"/>
              </a:ext>
            </a:extLst>
          </p:cNvPr>
          <p:cNvGrpSpPr/>
          <p:nvPr/>
        </p:nvGrpSpPr>
        <p:grpSpPr>
          <a:xfrm>
            <a:off x="3832388" y="3947592"/>
            <a:ext cx="3654469" cy="2565781"/>
            <a:chOff x="4238627" y="4006867"/>
            <a:chExt cx="3654469" cy="2565781"/>
          </a:xfrm>
        </p:grpSpPr>
        <p:sp>
          <p:nvSpPr>
            <p:cNvPr id="107" name="Freeform: Shape 106">
              <a:extLst>
                <a:ext uri="{FF2B5EF4-FFF2-40B4-BE49-F238E27FC236}">
                  <a16:creationId xmlns:a16="http://schemas.microsoft.com/office/drawing/2014/main" id="{F90EEDA8-042E-474E-A0BD-1CC87443E0AB}"/>
                </a:ext>
              </a:extLst>
            </p:cNvPr>
            <p:cNvSpPr/>
            <p:nvPr/>
          </p:nvSpPr>
          <p:spPr>
            <a:xfrm>
              <a:off x="5333841" y="6238875"/>
              <a:ext cx="714534" cy="222624"/>
            </a:xfrm>
            <a:custGeom>
              <a:avLst/>
              <a:gdLst>
                <a:gd name="connsiteX0" fmla="*/ 159 w 714534"/>
                <a:gd name="connsiteY0" fmla="*/ 0 h 222624"/>
                <a:gd name="connsiteX1" fmla="*/ 76359 w 714534"/>
                <a:gd name="connsiteY1" fmla="*/ 180975 h 222624"/>
                <a:gd name="connsiteX2" fmla="*/ 466884 w 714534"/>
                <a:gd name="connsiteY2" fmla="*/ 209550 h 222624"/>
                <a:gd name="connsiteX3" fmla="*/ 714534 w 714534"/>
                <a:gd name="connsiteY3" fmla="*/ 9525 h 222624"/>
              </a:gdLst>
              <a:ahLst/>
              <a:cxnLst>
                <a:cxn ang="0">
                  <a:pos x="connsiteX0" y="connsiteY0"/>
                </a:cxn>
                <a:cxn ang="0">
                  <a:pos x="connsiteX1" y="connsiteY1"/>
                </a:cxn>
                <a:cxn ang="0">
                  <a:pos x="connsiteX2" y="connsiteY2"/>
                </a:cxn>
                <a:cxn ang="0">
                  <a:pos x="connsiteX3" y="connsiteY3"/>
                </a:cxn>
              </a:cxnLst>
              <a:rect l="l" t="t" r="r" b="b"/>
              <a:pathLst>
                <a:path w="714534" h="222624">
                  <a:moveTo>
                    <a:pt x="159" y="0"/>
                  </a:moveTo>
                  <a:cubicBezTo>
                    <a:pt x="-635" y="73025"/>
                    <a:pt x="-1428" y="146050"/>
                    <a:pt x="76359" y="180975"/>
                  </a:cubicBezTo>
                  <a:cubicBezTo>
                    <a:pt x="154146" y="215900"/>
                    <a:pt x="360522" y="238125"/>
                    <a:pt x="466884" y="209550"/>
                  </a:cubicBezTo>
                  <a:cubicBezTo>
                    <a:pt x="573247" y="180975"/>
                    <a:pt x="643890" y="95250"/>
                    <a:pt x="714534" y="95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Freeform: Shape 111">
              <a:extLst>
                <a:ext uri="{FF2B5EF4-FFF2-40B4-BE49-F238E27FC236}">
                  <a16:creationId xmlns:a16="http://schemas.microsoft.com/office/drawing/2014/main" id="{FFC81BB7-48CB-4D8D-998C-C97E30A2C90F}"/>
                </a:ext>
              </a:extLst>
            </p:cNvPr>
            <p:cNvSpPr/>
            <p:nvPr/>
          </p:nvSpPr>
          <p:spPr>
            <a:xfrm>
              <a:off x="4991100" y="5076825"/>
              <a:ext cx="2314575" cy="672717"/>
            </a:xfrm>
            <a:custGeom>
              <a:avLst/>
              <a:gdLst>
                <a:gd name="connsiteX0" fmla="*/ 2314575 w 2314575"/>
                <a:gd name="connsiteY0" fmla="*/ 0 h 672717"/>
                <a:gd name="connsiteX1" fmla="*/ 1323975 w 2314575"/>
                <a:gd name="connsiteY1" fmla="*/ 295275 h 672717"/>
                <a:gd name="connsiteX2" fmla="*/ 752475 w 2314575"/>
                <a:gd name="connsiteY2" fmla="*/ 352425 h 672717"/>
                <a:gd name="connsiteX3" fmla="*/ 228600 w 2314575"/>
                <a:gd name="connsiteY3" fmla="*/ 638175 h 672717"/>
                <a:gd name="connsiteX4" fmla="*/ 0 w 2314575"/>
                <a:gd name="connsiteY4" fmla="*/ 657225 h 672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575" h="672717">
                  <a:moveTo>
                    <a:pt x="2314575" y="0"/>
                  </a:moveTo>
                  <a:cubicBezTo>
                    <a:pt x="1949450" y="118269"/>
                    <a:pt x="1584325" y="236538"/>
                    <a:pt x="1323975" y="295275"/>
                  </a:cubicBezTo>
                  <a:cubicBezTo>
                    <a:pt x="1063625" y="354012"/>
                    <a:pt x="935037" y="295275"/>
                    <a:pt x="752475" y="352425"/>
                  </a:cubicBezTo>
                  <a:cubicBezTo>
                    <a:pt x="569913" y="409575"/>
                    <a:pt x="354012" y="587375"/>
                    <a:pt x="228600" y="638175"/>
                  </a:cubicBezTo>
                  <a:cubicBezTo>
                    <a:pt x="103188" y="688975"/>
                    <a:pt x="51594" y="673100"/>
                    <a:pt x="0" y="6572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reeform: Shape 110">
              <a:extLst>
                <a:ext uri="{FF2B5EF4-FFF2-40B4-BE49-F238E27FC236}">
                  <a16:creationId xmlns:a16="http://schemas.microsoft.com/office/drawing/2014/main" id="{8308630E-5AFF-4D2A-B584-AE43E8924115}"/>
                </a:ext>
              </a:extLst>
            </p:cNvPr>
            <p:cNvSpPr/>
            <p:nvPr/>
          </p:nvSpPr>
          <p:spPr>
            <a:xfrm>
              <a:off x="5029200" y="5076825"/>
              <a:ext cx="485775" cy="619125"/>
            </a:xfrm>
            <a:custGeom>
              <a:avLst/>
              <a:gdLst>
                <a:gd name="connsiteX0" fmla="*/ 485775 w 485775"/>
                <a:gd name="connsiteY0" fmla="*/ 0 h 619125"/>
                <a:gd name="connsiteX1" fmla="*/ 390525 w 485775"/>
                <a:gd name="connsiteY1" fmla="*/ 381000 h 619125"/>
                <a:gd name="connsiteX2" fmla="*/ 0 w 485775"/>
                <a:gd name="connsiteY2" fmla="*/ 619125 h 619125"/>
              </a:gdLst>
              <a:ahLst/>
              <a:cxnLst>
                <a:cxn ang="0">
                  <a:pos x="connsiteX0" y="connsiteY0"/>
                </a:cxn>
                <a:cxn ang="0">
                  <a:pos x="connsiteX1" y="connsiteY1"/>
                </a:cxn>
                <a:cxn ang="0">
                  <a:pos x="connsiteX2" y="connsiteY2"/>
                </a:cxn>
              </a:cxnLst>
              <a:rect l="l" t="t" r="r" b="b"/>
              <a:pathLst>
                <a:path w="485775" h="619125">
                  <a:moveTo>
                    <a:pt x="485775" y="0"/>
                  </a:moveTo>
                  <a:cubicBezTo>
                    <a:pt x="478631" y="138906"/>
                    <a:pt x="471487" y="277813"/>
                    <a:pt x="390525" y="381000"/>
                  </a:cubicBezTo>
                  <a:cubicBezTo>
                    <a:pt x="309563" y="484187"/>
                    <a:pt x="154781" y="551656"/>
                    <a:pt x="0" y="6191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Freeform: Shape 107">
              <a:extLst>
                <a:ext uri="{FF2B5EF4-FFF2-40B4-BE49-F238E27FC236}">
                  <a16:creationId xmlns:a16="http://schemas.microsoft.com/office/drawing/2014/main" id="{CC412D8C-DF00-43B1-A953-23B91BAF573B}"/>
                </a:ext>
              </a:extLst>
            </p:cNvPr>
            <p:cNvSpPr/>
            <p:nvPr/>
          </p:nvSpPr>
          <p:spPr>
            <a:xfrm>
              <a:off x="4695825" y="5086350"/>
              <a:ext cx="660478" cy="1057275"/>
            </a:xfrm>
            <a:custGeom>
              <a:avLst/>
              <a:gdLst>
                <a:gd name="connsiteX0" fmla="*/ 0 w 660478"/>
                <a:gd name="connsiteY0" fmla="*/ 0 h 1057275"/>
                <a:gd name="connsiteX1" fmla="*/ 304800 w 660478"/>
                <a:gd name="connsiteY1" fmla="*/ 266700 h 1057275"/>
                <a:gd name="connsiteX2" fmla="*/ 619125 w 660478"/>
                <a:gd name="connsiteY2" fmla="*/ 533400 h 1057275"/>
                <a:gd name="connsiteX3" fmla="*/ 647700 w 660478"/>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660478" h="1057275">
                  <a:moveTo>
                    <a:pt x="0" y="0"/>
                  </a:moveTo>
                  <a:lnTo>
                    <a:pt x="304800" y="266700"/>
                  </a:lnTo>
                  <a:cubicBezTo>
                    <a:pt x="407988" y="355600"/>
                    <a:pt x="561975" y="401638"/>
                    <a:pt x="619125" y="533400"/>
                  </a:cubicBezTo>
                  <a:cubicBezTo>
                    <a:pt x="676275" y="665162"/>
                    <a:pt x="661987" y="861218"/>
                    <a:pt x="647700" y="105727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Shape 105">
              <a:extLst>
                <a:ext uri="{FF2B5EF4-FFF2-40B4-BE49-F238E27FC236}">
                  <a16:creationId xmlns:a16="http://schemas.microsoft.com/office/drawing/2014/main" id="{7FA0381C-9D9F-4A22-9605-CBDF4AF86BC1}"/>
                </a:ext>
              </a:extLst>
            </p:cNvPr>
            <p:cNvSpPr/>
            <p:nvPr/>
          </p:nvSpPr>
          <p:spPr>
            <a:xfrm>
              <a:off x="6143625" y="5057775"/>
              <a:ext cx="543911" cy="1162050"/>
            </a:xfrm>
            <a:custGeom>
              <a:avLst/>
              <a:gdLst>
                <a:gd name="connsiteX0" fmla="*/ 0 w 543911"/>
                <a:gd name="connsiteY0" fmla="*/ 1162050 h 1162050"/>
                <a:gd name="connsiteX1" fmla="*/ 447675 w 543911"/>
                <a:gd name="connsiteY1" fmla="*/ 628650 h 1162050"/>
                <a:gd name="connsiteX2" fmla="*/ 542925 w 543911"/>
                <a:gd name="connsiteY2" fmla="*/ 180975 h 1162050"/>
                <a:gd name="connsiteX3" fmla="*/ 419100 w 543911"/>
                <a:gd name="connsiteY3" fmla="*/ 0 h 1162050"/>
              </a:gdLst>
              <a:ahLst/>
              <a:cxnLst>
                <a:cxn ang="0">
                  <a:pos x="connsiteX0" y="connsiteY0"/>
                </a:cxn>
                <a:cxn ang="0">
                  <a:pos x="connsiteX1" y="connsiteY1"/>
                </a:cxn>
                <a:cxn ang="0">
                  <a:pos x="connsiteX2" y="connsiteY2"/>
                </a:cxn>
                <a:cxn ang="0">
                  <a:pos x="connsiteX3" y="connsiteY3"/>
                </a:cxn>
              </a:cxnLst>
              <a:rect l="l" t="t" r="r" b="b"/>
              <a:pathLst>
                <a:path w="543911" h="1162050">
                  <a:moveTo>
                    <a:pt x="0" y="1162050"/>
                  </a:moveTo>
                  <a:cubicBezTo>
                    <a:pt x="178594" y="977106"/>
                    <a:pt x="357188" y="792162"/>
                    <a:pt x="447675" y="628650"/>
                  </a:cubicBezTo>
                  <a:cubicBezTo>
                    <a:pt x="538163" y="465137"/>
                    <a:pt x="547688" y="285750"/>
                    <a:pt x="542925" y="180975"/>
                  </a:cubicBezTo>
                  <a:cubicBezTo>
                    <a:pt x="538162" y="76200"/>
                    <a:pt x="478631" y="38100"/>
                    <a:pt x="4191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Freeform: Shape 104">
              <a:extLst>
                <a:ext uri="{FF2B5EF4-FFF2-40B4-BE49-F238E27FC236}">
                  <a16:creationId xmlns:a16="http://schemas.microsoft.com/office/drawing/2014/main" id="{CBDC060A-E889-48FF-9323-7263B0CDF544}"/>
                </a:ext>
              </a:extLst>
            </p:cNvPr>
            <p:cNvSpPr/>
            <p:nvPr/>
          </p:nvSpPr>
          <p:spPr>
            <a:xfrm>
              <a:off x="4714875" y="5076825"/>
              <a:ext cx="1860878" cy="238604"/>
            </a:xfrm>
            <a:custGeom>
              <a:avLst/>
              <a:gdLst>
                <a:gd name="connsiteX0" fmla="*/ 0 w 1860878"/>
                <a:gd name="connsiteY0" fmla="*/ 9525 h 238604"/>
                <a:gd name="connsiteX1" fmla="*/ 647700 w 1860878"/>
                <a:gd name="connsiteY1" fmla="*/ 209550 h 238604"/>
                <a:gd name="connsiteX2" fmla="*/ 1495425 w 1860878"/>
                <a:gd name="connsiteY2" fmla="*/ 228600 h 238604"/>
                <a:gd name="connsiteX3" fmla="*/ 1828800 w 1860878"/>
                <a:gd name="connsiteY3" fmla="*/ 123825 h 238604"/>
                <a:gd name="connsiteX4" fmla="*/ 1828800 w 1860878"/>
                <a:gd name="connsiteY4" fmla="*/ 0 h 238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0878" h="238604">
                  <a:moveTo>
                    <a:pt x="0" y="9525"/>
                  </a:moveTo>
                  <a:cubicBezTo>
                    <a:pt x="199231" y="91281"/>
                    <a:pt x="398463" y="173038"/>
                    <a:pt x="647700" y="209550"/>
                  </a:cubicBezTo>
                  <a:cubicBezTo>
                    <a:pt x="896937" y="246062"/>
                    <a:pt x="1298575" y="242887"/>
                    <a:pt x="1495425" y="228600"/>
                  </a:cubicBezTo>
                  <a:cubicBezTo>
                    <a:pt x="1692275" y="214313"/>
                    <a:pt x="1773238" y="161925"/>
                    <a:pt x="1828800" y="123825"/>
                  </a:cubicBezTo>
                  <a:cubicBezTo>
                    <a:pt x="1884362" y="85725"/>
                    <a:pt x="1856581" y="42862"/>
                    <a:pt x="18288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reeform: Shape 103">
              <a:extLst>
                <a:ext uri="{FF2B5EF4-FFF2-40B4-BE49-F238E27FC236}">
                  <a16:creationId xmlns:a16="http://schemas.microsoft.com/office/drawing/2014/main" id="{A1CC6D94-9273-4610-85D3-2B4553D30347}"/>
                </a:ext>
              </a:extLst>
            </p:cNvPr>
            <p:cNvSpPr/>
            <p:nvPr/>
          </p:nvSpPr>
          <p:spPr>
            <a:xfrm>
              <a:off x="4695825" y="4006868"/>
              <a:ext cx="3131339" cy="1708132"/>
            </a:xfrm>
            <a:custGeom>
              <a:avLst/>
              <a:gdLst>
                <a:gd name="connsiteX0" fmla="*/ 0 w 3131339"/>
                <a:gd name="connsiteY0" fmla="*/ 397356 h 1711806"/>
                <a:gd name="connsiteX1" fmla="*/ 704850 w 3131339"/>
                <a:gd name="connsiteY1" fmla="*/ 35406 h 1711806"/>
                <a:gd name="connsiteX2" fmla="*/ 2714625 w 3131339"/>
                <a:gd name="connsiteY2" fmla="*/ 44931 h 1711806"/>
                <a:gd name="connsiteX3" fmla="*/ 3124200 w 3131339"/>
                <a:gd name="connsiteY3" fmla="*/ 311631 h 1711806"/>
                <a:gd name="connsiteX4" fmla="*/ 2943225 w 3131339"/>
                <a:gd name="connsiteY4" fmla="*/ 1445106 h 1711806"/>
                <a:gd name="connsiteX5" fmla="*/ 2543175 w 3131339"/>
                <a:gd name="connsiteY5" fmla="*/ 1711806 h 1711806"/>
                <a:gd name="connsiteX6" fmla="*/ 2543175 w 3131339"/>
                <a:gd name="connsiteY6" fmla="*/ 1711806 h 1711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1339" h="1711806">
                  <a:moveTo>
                    <a:pt x="0" y="397356"/>
                  </a:moveTo>
                  <a:cubicBezTo>
                    <a:pt x="126206" y="245749"/>
                    <a:pt x="252413" y="94143"/>
                    <a:pt x="704850" y="35406"/>
                  </a:cubicBezTo>
                  <a:cubicBezTo>
                    <a:pt x="1157287" y="-23331"/>
                    <a:pt x="2311400" y="-1106"/>
                    <a:pt x="2714625" y="44931"/>
                  </a:cubicBezTo>
                  <a:cubicBezTo>
                    <a:pt x="3117850" y="90968"/>
                    <a:pt x="3086100" y="78268"/>
                    <a:pt x="3124200" y="311631"/>
                  </a:cubicBezTo>
                  <a:cubicBezTo>
                    <a:pt x="3162300" y="544994"/>
                    <a:pt x="3040062" y="1211744"/>
                    <a:pt x="2943225" y="1445106"/>
                  </a:cubicBezTo>
                  <a:cubicBezTo>
                    <a:pt x="2846388" y="1678468"/>
                    <a:pt x="2543175" y="1711806"/>
                    <a:pt x="2543175" y="1711806"/>
                  </a:cubicBezTo>
                  <a:lnTo>
                    <a:pt x="2543175" y="1711806"/>
                  </a:ln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reeform: Shape 101">
              <a:extLst>
                <a:ext uri="{FF2B5EF4-FFF2-40B4-BE49-F238E27FC236}">
                  <a16:creationId xmlns:a16="http://schemas.microsoft.com/office/drawing/2014/main" id="{B7AD4A4F-CCE9-461C-BAF6-9ED3DB7F4DAC}"/>
                </a:ext>
              </a:extLst>
            </p:cNvPr>
            <p:cNvSpPr/>
            <p:nvPr/>
          </p:nvSpPr>
          <p:spPr>
            <a:xfrm>
              <a:off x="4705746" y="4159837"/>
              <a:ext cx="1808663" cy="256109"/>
            </a:xfrm>
            <a:custGeom>
              <a:avLst/>
              <a:gdLst>
                <a:gd name="connsiteX0" fmla="*/ 0 w 1876738"/>
                <a:gd name="connsiteY0" fmla="*/ 295324 h 341669"/>
                <a:gd name="connsiteX1" fmla="*/ 1190625 w 1876738"/>
                <a:gd name="connsiteY1" fmla="*/ 49 h 341669"/>
                <a:gd name="connsiteX2" fmla="*/ 1819275 w 1876738"/>
                <a:gd name="connsiteY2" fmla="*/ 314374 h 341669"/>
                <a:gd name="connsiteX3" fmla="*/ 1809750 w 1876738"/>
                <a:gd name="connsiteY3" fmla="*/ 304849 h 341669"/>
              </a:gdLst>
              <a:ahLst/>
              <a:cxnLst>
                <a:cxn ang="0">
                  <a:pos x="connsiteX0" y="connsiteY0"/>
                </a:cxn>
                <a:cxn ang="0">
                  <a:pos x="connsiteX1" y="connsiteY1"/>
                </a:cxn>
                <a:cxn ang="0">
                  <a:pos x="connsiteX2" y="connsiteY2"/>
                </a:cxn>
                <a:cxn ang="0">
                  <a:pos x="connsiteX3" y="connsiteY3"/>
                </a:cxn>
              </a:cxnLst>
              <a:rect l="l" t="t" r="r" b="b"/>
              <a:pathLst>
                <a:path w="1876738" h="341669">
                  <a:moveTo>
                    <a:pt x="0" y="295324"/>
                  </a:moveTo>
                  <a:cubicBezTo>
                    <a:pt x="443706" y="146099"/>
                    <a:pt x="887413" y="-3126"/>
                    <a:pt x="1190625" y="49"/>
                  </a:cubicBezTo>
                  <a:cubicBezTo>
                    <a:pt x="1493837" y="3224"/>
                    <a:pt x="1716088" y="263574"/>
                    <a:pt x="1819275" y="314374"/>
                  </a:cubicBezTo>
                  <a:cubicBezTo>
                    <a:pt x="1922462" y="365174"/>
                    <a:pt x="1866106" y="335011"/>
                    <a:pt x="1809750" y="304849"/>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0" name="Straight Connector 99">
              <a:extLst>
                <a:ext uri="{FF2B5EF4-FFF2-40B4-BE49-F238E27FC236}">
                  <a16:creationId xmlns:a16="http://schemas.microsoft.com/office/drawing/2014/main" id="{8D8C9168-E972-4C3B-B98F-5FC035F16050}"/>
                </a:ext>
              </a:extLst>
            </p:cNvPr>
            <p:cNvCxnSpPr/>
            <p:nvPr/>
          </p:nvCxnSpPr>
          <p:spPr>
            <a:xfrm flipV="1">
              <a:off x="6093294" y="564574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9D010B66-20D4-47E6-8EF5-5BA477DAC064}"/>
                </a:ext>
              </a:extLst>
            </p:cNvPr>
            <p:cNvSpPr txBox="1"/>
            <p:nvPr/>
          </p:nvSpPr>
          <p:spPr>
            <a:xfrm>
              <a:off x="6216529" y="4961078"/>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4</a:t>
              </a:r>
              <a:endParaRPr lang="en-US" sz="1400" dirty="0"/>
            </a:p>
          </p:txBody>
        </p:sp>
        <p:sp>
          <p:nvSpPr>
            <p:cNvPr id="52" name="TextBox 51">
              <a:extLst>
                <a:ext uri="{FF2B5EF4-FFF2-40B4-BE49-F238E27FC236}">
                  <a16:creationId xmlns:a16="http://schemas.microsoft.com/office/drawing/2014/main" id="{A1D89C77-FE7D-4CF3-B18B-591B93DAF058}"/>
                </a:ext>
              </a:extLst>
            </p:cNvPr>
            <p:cNvSpPr txBox="1"/>
            <p:nvPr/>
          </p:nvSpPr>
          <p:spPr>
            <a:xfrm>
              <a:off x="6326889" y="4066977"/>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1</a:t>
              </a:r>
              <a:endParaRPr lang="en-US" sz="1400" dirty="0"/>
            </a:p>
          </p:txBody>
        </p:sp>
        <p:cxnSp>
          <p:nvCxnSpPr>
            <p:cNvPr id="35" name="Straight Connector 34">
              <a:extLst>
                <a:ext uri="{FF2B5EF4-FFF2-40B4-BE49-F238E27FC236}">
                  <a16:creationId xmlns:a16="http://schemas.microsoft.com/office/drawing/2014/main" id="{D7A89325-BE6D-4532-B309-2DF07C759CF2}"/>
                </a:ext>
              </a:extLst>
            </p:cNvPr>
            <p:cNvCxnSpPr/>
            <p:nvPr/>
          </p:nvCxnSpPr>
          <p:spPr>
            <a:xfrm>
              <a:off x="4705747" y="4417426"/>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DE07CA5-7836-4335-8264-1830262DADB5}"/>
                </a:ext>
              </a:extLst>
            </p:cNvPr>
            <p:cNvCxnSpPr/>
            <p:nvPr/>
          </p:nvCxnSpPr>
          <p:spPr>
            <a:xfrm>
              <a:off x="4705747" y="5036551"/>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C9DC06-BE99-407D-A731-4929BAF62480}"/>
                </a:ext>
              </a:extLst>
            </p:cNvPr>
            <p:cNvCxnSpPr/>
            <p:nvPr/>
          </p:nvCxnSpPr>
          <p:spPr>
            <a:xfrm flipV="1">
              <a:off x="4705747"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4EAF2F-8C5A-44C5-B339-2DB7F4731377}"/>
                </a:ext>
              </a:extLst>
            </p:cNvPr>
            <p:cNvCxnSpPr/>
            <p:nvPr/>
          </p:nvCxnSpPr>
          <p:spPr>
            <a:xfrm flipV="1">
              <a:off x="5496322"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497033B-EBFD-453B-A0DC-F427EA9DE8F2}"/>
                </a:ext>
              </a:extLst>
            </p:cNvPr>
            <p:cNvCxnSpPr/>
            <p:nvPr/>
          </p:nvCxnSpPr>
          <p:spPr>
            <a:xfrm flipH="1">
              <a:off x="4705747" y="4417426"/>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225E176-2F56-40D9-9D21-B59AF75DE60C}"/>
                </a:ext>
              </a:extLst>
            </p:cNvPr>
            <p:cNvCxnSpPr/>
            <p:nvPr/>
          </p:nvCxnSpPr>
          <p:spPr>
            <a:xfrm>
              <a:off x="4705746" y="4417425"/>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1F792814-BD29-4A1E-9C26-1FB0C3EEB6BA}"/>
                </a:ext>
              </a:extLst>
            </p:cNvPr>
            <p:cNvSpPr/>
            <p:nvPr/>
          </p:nvSpPr>
          <p:spPr>
            <a:xfrm>
              <a:off x="5444425"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Oval 44">
              <a:extLst>
                <a:ext uri="{FF2B5EF4-FFF2-40B4-BE49-F238E27FC236}">
                  <a16:creationId xmlns:a16="http://schemas.microsoft.com/office/drawing/2014/main" id="{C8A56B67-8D34-47E9-B04B-C1BE3EA523B8}"/>
                </a:ext>
              </a:extLst>
            </p:cNvPr>
            <p:cNvSpPr/>
            <p:nvPr/>
          </p:nvSpPr>
          <p:spPr>
            <a:xfrm>
              <a:off x="5444910" y="4973224"/>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6" name="Oval 45">
              <a:extLst>
                <a:ext uri="{FF2B5EF4-FFF2-40B4-BE49-F238E27FC236}">
                  <a16:creationId xmlns:a16="http://schemas.microsoft.com/office/drawing/2014/main" id="{216580EC-B74D-418B-9F96-153BD032F8D9}"/>
                </a:ext>
              </a:extLst>
            </p:cNvPr>
            <p:cNvSpPr/>
            <p:nvPr/>
          </p:nvSpPr>
          <p:spPr>
            <a:xfrm>
              <a:off x="4642859" y="4982748"/>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Oval 32">
              <a:extLst>
                <a:ext uri="{FF2B5EF4-FFF2-40B4-BE49-F238E27FC236}">
                  <a16:creationId xmlns:a16="http://schemas.microsoft.com/office/drawing/2014/main" id="{0CF8BB39-D78C-419E-98B6-06EF8FD1D8FC}"/>
                </a:ext>
              </a:extLst>
            </p:cNvPr>
            <p:cNvSpPr/>
            <p:nvPr/>
          </p:nvSpPr>
          <p:spPr>
            <a:xfrm>
              <a:off x="4642364"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6FD16368-70FA-4B41-B0B3-EEE622B08495}"/>
                    </a:ext>
                  </a:extLst>
                </p:cNvPr>
                <p:cNvSpPr txBox="1"/>
                <p:nvPr/>
              </p:nvSpPr>
              <p:spPr>
                <a:xfrm>
                  <a:off x="4400550" y="4074377"/>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1</a:t>
                  </a:r>
                  <a:endParaRPr lang="en-US" sz="1400" dirty="0">
                    <a:solidFill>
                      <a:schemeClr val="tx1"/>
                    </a:solidFill>
                  </a:endParaRPr>
                </a:p>
              </p:txBody>
            </p:sp>
          </mc:Choice>
          <mc:Fallback xmlns="">
            <p:sp>
              <p:nvSpPr>
                <p:cNvPr id="47" name="TextBox 46">
                  <a:extLst>
                    <a:ext uri="{FF2B5EF4-FFF2-40B4-BE49-F238E27FC236}">
                      <a16:creationId xmlns:a16="http://schemas.microsoft.com/office/drawing/2014/main" id="{6FD16368-70FA-4B41-B0B3-EEE622B08495}"/>
                    </a:ext>
                  </a:extLst>
                </p:cNvPr>
                <p:cNvSpPr txBox="1">
                  <a:spLocks noRot="1" noChangeAspect="1" noMove="1" noResize="1" noEditPoints="1" noAdjustHandles="1" noChangeArrowheads="1" noChangeShapeType="1" noTextEdit="1"/>
                </p:cNvSpPr>
                <p:nvPr/>
              </p:nvSpPr>
              <p:spPr>
                <a:xfrm>
                  <a:off x="4400550" y="4074377"/>
                  <a:ext cx="345607" cy="307777"/>
                </a:xfrm>
                <a:prstGeom prst="rect">
                  <a:avLst/>
                </a:prstGeom>
                <a:blipFill>
                  <a:blip r:embed="rId4"/>
                  <a:stretch>
                    <a:fillRect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9A6E8B29-11BF-4905-A0E3-3CDF004C0B27}"/>
                    </a:ext>
                  </a:extLst>
                </p:cNvPr>
                <p:cNvSpPr txBox="1"/>
                <p:nvPr/>
              </p:nvSpPr>
              <p:spPr>
                <a:xfrm>
                  <a:off x="4400550" y="500667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4</a:t>
                  </a:r>
                  <a:endParaRPr lang="en-US" sz="1400" dirty="0">
                    <a:solidFill>
                      <a:schemeClr val="tx1"/>
                    </a:solidFill>
                  </a:endParaRPr>
                </a:p>
              </p:txBody>
            </p:sp>
          </mc:Choice>
          <mc:Fallback xmlns="">
            <p:sp>
              <p:nvSpPr>
                <p:cNvPr id="50" name="TextBox 49">
                  <a:extLst>
                    <a:ext uri="{FF2B5EF4-FFF2-40B4-BE49-F238E27FC236}">
                      <a16:creationId xmlns:a16="http://schemas.microsoft.com/office/drawing/2014/main" id="{9A6E8B29-11BF-4905-A0E3-3CDF004C0B27}"/>
                    </a:ext>
                  </a:extLst>
                </p:cNvPr>
                <p:cNvSpPr txBox="1">
                  <a:spLocks noRot="1" noChangeAspect="1" noMove="1" noResize="1" noEditPoints="1" noAdjustHandles="1" noChangeArrowheads="1" noChangeShapeType="1" noTextEdit="1"/>
                </p:cNvSpPr>
                <p:nvPr/>
              </p:nvSpPr>
              <p:spPr>
                <a:xfrm>
                  <a:off x="4400550" y="5006671"/>
                  <a:ext cx="345607" cy="307777"/>
                </a:xfrm>
                <a:prstGeom prst="rect">
                  <a:avLst/>
                </a:prstGeom>
                <a:blipFill>
                  <a:blip r:embed="rId5"/>
                  <a:stretch>
                    <a:fillRect b="-16000"/>
                  </a:stretch>
                </a:blipFill>
              </p:spPr>
              <p:txBody>
                <a:bodyPr/>
                <a:lstStyle/>
                <a:p>
                  <a:r>
                    <a:rPr lang="en-US">
                      <a:noFill/>
                    </a:rPr>
                    <a:t> </a:t>
                  </a:r>
                </a:p>
              </p:txBody>
            </p:sp>
          </mc:Fallback>
        </mc:AlternateContent>
        <p:sp>
          <p:nvSpPr>
            <p:cNvPr id="53" name="TextBox 52">
              <a:extLst>
                <a:ext uri="{FF2B5EF4-FFF2-40B4-BE49-F238E27FC236}">
                  <a16:creationId xmlns:a16="http://schemas.microsoft.com/office/drawing/2014/main" id="{DB83C7EA-ECD3-4E2D-A9AB-74F44FFACE47}"/>
                </a:ext>
              </a:extLst>
            </p:cNvPr>
            <p:cNvSpPr txBox="1"/>
            <p:nvPr/>
          </p:nvSpPr>
          <p:spPr>
            <a:xfrm>
              <a:off x="5485319" y="4961078"/>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5</a:t>
              </a:r>
              <a:endParaRPr lang="en-US" sz="1400" dirty="0"/>
            </a:p>
          </p:txBody>
        </p:sp>
        <p:sp>
          <p:nvSpPr>
            <p:cNvPr id="54" name="TextBox 53">
              <a:extLst>
                <a:ext uri="{FF2B5EF4-FFF2-40B4-BE49-F238E27FC236}">
                  <a16:creationId xmlns:a16="http://schemas.microsoft.com/office/drawing/2014/main" id="{371D633B-A059-4BB0-8603-313CDEA770DD}"/>
                </a:ext>
              </a:extLst>
            </p:cNvPr>
            <p:cNvSpPr txBox="1"/>
            <p:nvPr/>
          </p:nvSpPr>
          <p:spPr>
            <a:xfrm>
              <a:off x="5466557" y="4094710"/>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2</a:t>
              </a:r>
              <a:endParaRPr lang="en-US" sz="1400" dirty="0"/>
            </a:p>
          </p:txBody>
        </p:sp>
        <p:cxnSp>
          <p:nvCxnSpPr>
            <p:cNvPr id="57" name="Straight Connector 56">
              <a:extLst>
                <a:ext uri="{FF2B5EF4-FFF2-40B4-BE49-F238E27FC236}">
                  <a16:creationId xmlns:a16="http://schemas.microsoft.com/office/drawing/2014/main" id="{193AE3AA-0606-4816-93DE-3C48F3832176}"/>
                </a:ext>
              </a:extLst>
            </p:cNvPr>
            <p:cNvCxnSpPr/>
            <p:nvPr/>
          </p:nvCxnSpPr>
          <p:spPr>
            <a:xfrm>
              <a:off x="6531444" y="4417426"/>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B3BFC18-E0BB-4E09-83BA-82B9315C8A39}"/>
                </a:ext>
              </a:extLst>
            </p:cNvPr>
            <p:cNvCxnSpPr/>
            <p:nvPr/>
          </p:nvCxnSpPr>
          <p:spPr>
            <a:xfrm>
              <a:off x="6531444" y="5036551"/>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D2D68DA-1A65-431E-93D5-A3E04CF1D820}"/>
                </a:ext>
              </a:extLst>
            </p:cNvPr>
            <p:cNvCxnSpPr/>
            <p:nvPr/>
          </p:nvCxnSpPr>
          <p:spPr>
            <a:xfrm flipV="1">
              <a:off x="6531444"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3000E08-BA20-4E16-8E13-1B9D08049F6B}"/>
                </a:ext>
              </a:extLst>
            </p:cNvPr>
            <p:cNvCxnSpPr/>
            <p:nvPr/>
          </p:nvCxnSpPr>
          <p:spPr>
            <a:xfrm flipV="1">
              <a:off x="7322019"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0B409FD-53FA-4B32-A40B-FD8D3D1E02D0}"/>
                </a:ext>
              </a:extLst>
            </p:cNvPr>
            <p:cNvCxnSpPr/>
            <p:nvPr/>
          </p:nvCxnSpPr>
          <p:spPr>
            <a:xfrm flipH="1">
              <a:off x="6531444" y="4417426"/>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7AC982B-660A-4C03-A516-2F85BCA9E5EA}"/>
                </a:ext>
              </a:extLst>
            </p:cNvPr>
            <p:cNvCxnSpPr/>
            <p:nvPr/>
          </p:nvCxnSpPr>
          <p:spPr>
            <a:xfrm>
              <a:off x="6531443" y="4417425"/>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7A15C72-B242-4C0C-B9B5-B806956E39EA}"/>
                </a:ext>
              </a:extLst>
            </p:cNvPr>
            <p:cNvSpPr/>
            <p:nvPr/>
          </p:nvSpPr>
          <p:spPr>
            <a:xfrm>
              <a:off x="7270122"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 name="Oval 63">
              <a:extLst>
                <a:ext uri="{FF2B5EF4-FFF2-40B4-BE49-F238E27FC236}">
                  <a16:creationId xmlns:a16="http://schemas.microsoft.com/office/drawing/2014/main" id="{03336BDF-A1E4-4FD2-A39B-6D50EED267D2}"/>
                </a:ext>
              </a:extLst>
            </p:cNvPr>
            <p:cNvSpPr/>
            <p:nvPr/>
          </p:nvSpPr>
          <p:spPr>
            <a:xfrm>
              <a:off x="7270607" y="4973224"/>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5" name="Oval 64">
              <a:extLst>
                <a:ext uri="{FF2B5EF4-FFF2-40B4-BE49-F238E27FC236}">
                  <a16:creationId xmlns:a16="http://schemas.microsoft.com/office/drawing/2014/main" id="{3390E2D5-44A9-444D-8DF1-F0286DDF1552}"/>
                </a:ext>
              </a:extLst>
            </p:cNvPr>
            <p:cNvSpPr/>
            <p:nvPr/>
          </p:nvSpPr>
          <p:spPr>
            <a:xfrm>
              <a:off x="6468556" y="4982748"/>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6" name="Oval 65">
              <a:extLst>
                <a:ext uri="{FF2B5EF4-FFF2-40B4-BE49-F238E27FC236}">
                  <a16:creationId xmlns:a16="http://schemas.microsoft.com/office/drawing/2014/main" id="{ED61127C-B682-4383-85D2-CEFE8C501044}"/>
                </a:ext>
              </a:extLst>
            </p:cNvPr>
            <p:cNvSpPr/>
            <p:nvPr/>
          </p:nvSpPr>
          <p:spPr>
            <a:xfrm>
              <a:off x="6468061"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9" name="TextBox 68">
              <a:extLst>
                <a:ext uri="{FF2B5EF4-FFF2-40B4-BE49-F238E27FC236}">
                  <a16:creationId xmlns:a16="http://schemas.microsoft.com/office/drawing/2014/main" id="{FC9543BD-FDA6-4AEE-8F07-0454615424FB}"/>
                </a:ext>
              </a:extLst>
            </p:cNvPr>
            <p:cNvSpPr txBox="1"/>
            <p:nvPr/>
          </p:nvSpPr>
          <p:spPr>
            <a:xfrm>
              <a:off x="7311016" y="4961078"/>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5</a:t>
              </a:r>
              <a:endParaRPr lang="en-US" sz="1400" dirty="0"/>
            </a:p>
          </p:txBody>
        </p:sp>
        <p:sp>
          <p:nvSpPr>
            <p:cNvPr id="70" name="TextBox 69">
              <a:extLst>
                <a:ext uri="{FF2B5EF4-FFF2-40B4-BE49-F238E27FC236}">
                  <a16:creationId xmlns:a16="http://schemas.microsoft.com/office/drawing/2014/main" id="{FC4E0E85-0F5E-49C8-84C5-72AEA3A2DBC5}"/>
                </a:ext>
              </a:extLst>
            </p:cNvPr>
            <p:cNvSpPr txBox="1"/>
            <p:nvPr/>
          </p:nvSpPr>
          <p:spPr>
            <a:xfrm>
              <a:off x="7292254" y="4094710"/>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6</a:t>
              </a:r>
              <a:endParaRPr lang="en-US" sz="1400" dirty="0"/>
            </a:p>
          </p:txBody>
        </p:sp>
        <p:sp>
          <p:nvSpPr>
            <p:cNvPr id="82" name="Oval 81">
              <a:extLst>
                <a:ext uri="{FF2B5EF4-FFF2-40B4-BE49-F238E27FC236}">
                  <a16:creationId xmlns:a16="http://schemas.microsoft.com/office/drawing/2014/main" id="{3A45D3EB-CF8D-45EC-ACF5-FEF7C504811D}"/>
                </a:ext>
              </a:extLst>
            </p:cNvPr>
            <p:cNvSpPr/>
            <p:nvPr/>
          </p:nvSpPr>
          <p:spPr>
            <a:xfrm>
              <a:off x="6041397" y="6171430"/>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3" name="Oval 82">
              <a:extLst>
                <a:ext uri="{FF2B5EF4-FFF2-40B4-BE49-F238E27FC236}">
                  <a16:creationId xmlns:a16="http://schemas.microsoft.com/office/drawing/2014/main" id="{156C2484-7D41-4529-B6E6-D0AA1ACD98CE}"/>
                </a:ext>
              </a:extLst>
            </p:cNvPr>
            <p:cNvSpPr/>
            <p:nvPr/>
          </p:nvSpPr>
          <p:spPr>
            <a:xfrm>
              <a:off x="6041396" y="5611991"/>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6DE7C531-A968-47EC-B2B8-C8B5F4D671AA}"/>
                    </a:ext>
                  </a:extLst>
                </p:cNvPr>
                <p:cNvSpPr txBox="1"/>
                <p:nvPr/>
              </p:nvSpPr>
              <p:spPr>
                <a:xfrm>
                  <a:off x="5946074" y="626487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4</a:t>
                  </a:r>
                  <a:endParaRPr lang="en-US" sz="1400" dirty="0">
                    <a:solidFill>
                      <a:schemeClr val="tx1"/>
                    </a:solidFill>
                  </a:endParaRPr>
                </a:p>
              </p:txBody>
            </p:sp>
          </mc:Choice>
          <mc:Fallback xmlns="">
            <p:sp>
              <p:nvSpPr>
                <p:cNvPr id="85" name="TextBox 84">
                  <a:extLst>
                    <a:ext uri="{FF2B5EF4-FFF2-40B4-BE49-F238E27FC236}">
                      <a16:creationId xmlns:a16="http://schemas.microsoft.com/office/drawing/2014/main" id="{6DE7C531-A968-47EC-B2B8-C8B5F4D671AA}"/>
                    </a:ext>
                  </a:extLst>
                </p:cNvPr>
                <p:cNvSpPr txBox="1">
                  <a:spLocks noRot="1" noChangeAspect="1" noMove="1" noResize="1" noEditPoints="1" noAdjustHandles="1" noChangeArrowheads="1" noChangeShapeType="1" noTextEdit="1"/>
                </p:cNvSpPr>
                <p:nvPr/>
              </p:nvSpPr>
              <p:spPr>
                <a:xfrm>
                  <a:off x="5946074" y="6264871"/>
                  <a:ext cx="345607" cy="307777"/>
                </a:xfrm>
                <a:prstGeom prst="rect">
                  <a:avLst/>
                </a:prstGeom>
                <a:blipFill>
                  <a:blip r:embed="rId6"/>
                  <a:stretch>
                    <a:fillRect b="-16000"/>
                  </a:stretch>
                </a:blipFill>
              </p:spPr>
              <p:txBody>
                <a:bodyPr/>
                <a:lstStyle/>
                <a:p>
                  <a:r>
                    <a:rPr lang="en-US">
                      <a:noFill/>
                    </a:rPr>
                    <a:t> </a:t>
                  </a:r>
                </a:p>
              </p:txBody>
            </p:sp>
          </mc:Fallback>
        </mc:AlternateContent>
        <p:sp>
          <p:nvSpPr>
            <p:cNvPr id="86" name="TextBox 85">
              <a:extLst>
                <a:ext uri="{FF2B5EF4-FFF2-40B4-BE49-F238E27FC236}">
                  <a16:creationId xmlns:a16="http://schemas.microsoft.com/office/drawing/2014/main" id="{F29837C6-30A1-4EAC-BE17-112BCE9CA105}"/>
                </a:ext>
              </a:extLst>
            </p:cNvPr>
            <p:cNvSpPr txBox="1"/>
            <p:nvPr/>
          </p:nvSpPr>
          <p:spPr>
            <a:xfrm>
              <a:off x="5956813" y="5321091"/>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3</a:t>
              </a:r>
              <a:endParaRPr lang="en-US" sz="1400" dirty="0"/>
            </a:p>
          </p:txBody>
        </p:sp>
        <p:sp>
          <p:nvSpPr>
            <p:cNvPr id="87" name="TextBox 86">
              <a:extLst>
                <a:ext uri="{FF2B5EF4-FFF2-40B4-BE49-F238E27FC236}">
                  <a16:creationId xmlns:a16="http://schemas.microsoft.com/office/drawing/2014/main" id="{7AAC3B09-E384-479D-AED4-59D8C8538EAA}"/>
                </a:ext>
              </a:extLst>
            </p:cNvPr>
            <p:cNvSpPr txBox="1"/>
            <p:nvPr/>
          </p:nvSpPr>
          <p:spPr>
            <a:xfrm>
              <a:off x="7049787" y="5361659"/>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1</a:t>
              </a:r>
              <a:endParaRPr lang="en-US" sz="1400" dirty="0"/>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D4EAF14B-05AB-4482-9504-A079CB0FA2DC}"/>
                    </a:ext>
                  </a:extLst>
                </p:cNvPr>
                <p:cNvSpPr txBox="1"/>
                <p:nvPr/>
              </p:nvSpPr>
              <p:spPr>
                <a:xfrm>
                  <a:off x="4291995" y="617143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2</a:t>
                  </a:r>
                  <a:endParaRPr lang="en-US" sz="1400" dirty="0">
                    <a:solidFill>
                      <a:schemeClr val="tx1"/>
                    </a:solidFill>
                  </a:endParaRPr>
                </a:p>
              </p:txBody>
            </p:sp>
          </mc:Choice>
          <mc:Fallback xmlns="">
            <p:sp>
              <p:nvSpPr>
                <p:cNvPr id="49" name="TextBox 48">
                  <a:extLst>
                    <a:ext uri="{FF2B5EF4-FFF2-40B4-BE49-F238E27FC236}">
                      <a16:creationId xmlns:a16="http://schemas.microsoft.com/office/drawing/2014/main" id="{D4EAF14B-05AB-4482-9504-A079CB0FA2DC}"/>
                    </a:ext>
                  </a:extLst>
                </p:cNvPr>
                <p:cNvSpPr txBox="1">
                  <a:spLocks noRot="1" noChangeAspect="1" noMove="1" noResize="1" noEditPoints="1" noAdjustHandles="1" noChangeArrowheads="1" noChangeShapeType="1" noTextEdit="1"/>
                </p:cNvSpPr>
                <p:nvPr/>
              </p:nvSpPr>
              <p:spPr>
                <a:xfrm>
                  <a:off x="4291995" y="6171431"/>
                  <a:ext cx="345607" cy="307777"/>
                </a:xfrm>
                <a:prstGeom prst="rect">
                  <a:avLst/>
                </a:prstGeom>
                <a:blipFill>
                  <a:blip r:embed="rId7"/>
                  <a:stretch>
                    <a:fillRect b="-16000"/>
                  </a:stretch>
                </a:blipFill>
              </p:spPr>
              <p:txBody>
                <a:bodyPr/>
                <a:lstStyle/>
                <a:p>
                  <a:r>
                    <a:rPr lang="en-US">
                      <a:noFill/>
                    </a:rPr>
                    <a:t> </a:t>
                  </a:r>
                </a:p>
              </p:txBody>
            </p:sp>
          </mc:Fallback>
        </mc:AlternateContent>
        <p:cxnSp>
          <p:nvCxnSpPr>
            <p:cNvPr id="71" name="Straight Connector 70">
              <a:extLst>
                <a:ext uri="{FF2B5EF4-FFF2-40B4-BE49-F238E27FC236}">
                  <a16:creationId xmlns:a16="http://schemas.microsoft.com/office/drawing/2014/main" id="{B6553D0A-812D-4FCD-8BA5-5DB6C327C86A}"/>
                </a:ext>
              </a:extLst>
            </p:cNvPr>
            <p:cNvCxnSpPr>
              <a:cxnSpLocks/>
            </p:cNvCxnSpPr>
            <p:nvPr/>
          </p:nvCxnSpPr>
          <p:spPr>
            <a:xfrm flipV="1">
              <a:off x="4614864" y="5714233"/>
              <a:ext cx="343298" cy="4894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AD6D100B-65D0-43A2-9029-A6431E90FCCB}"/>
                </a:ext>
              </a:extLst>
            </p:cNvPr>
            <p:cNvCxnSpPr>
              <a:cxnSpLocks/>
            </p:cNvCxnSpPr>
            <p:nvPr/>
          </p:nvCxnSpPr>
          <p:spPr>
            <a:xfrm flipH="1" flipV="1">
              <a:off x="4958162" y="5714231"/>
              <a:ext cx="352028" cy="48943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87FB1C1-000A-4545-8902-7A620FD9347F}"/>
                </a:ext>
              </a:extLst>
            </p:cNvPr>
            <p:cNvCxnSpPr>
              <a:cxnSpLocks/>
            </p:cNvCxnSpPr>
            <p:nvPr/>
          </p:nvCxnSpPr>
          <p:spPr>
            <a:xfrm>
              <a:off x="4614864" y="6203669"/>
              <a:ext cx="69532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id="{30A4E1F9-CE64-4A93-BBFA-18E852D7B620}"/>
                </a:ext>
              </a:extLst>
            </p:cNvPr>
            <p:cNvSpPr/>
            <p:nvPr/>
          </p:nvSpPr>
          <p:spPr>
            <a:xfrm>
              <a:off x="4906265" y="5669436"/>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0" name="Oval 79">
              <a:extLst>
                <a:ext uri="{FF2B5EF4-FFF2-40B4-BE49-F238E27FC236}">
                  <a16:creationId xmlns:a16="http://schemas.microsoft.com/office/drawing/2014/main" id="{5C4AB621-4885-4465-9C03-BE7D3E6E6701}"/>
                </a:ext>
              </a:extLst>
            </p:cNvPr>
            <p:cNvSpPr/>
            <p:nvPr/>
          </p:nvSpPr>
          <p:spPr>
            <a:xfrm>
              <a:off x="4562054" y="6154369"/>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1" name="Oval 80">
              <a:extLst>
                <a:ext uri="{FF2B5EF4-FFF2-40B4-BE49-F238E27FC236}">
                  <a16:creationId xmlns:a16="http://schemas.microsoft.com/office/drawing/2014/main" id="{D310DDC7-84B5-4B3A-9AF0-B3E55F95AD49}"/>
                </a:ext>
              </a:extLst>
            </p:cNvPr>
            <p:cNvSpPr/>
            <p:nvPr/>
          </p:nvSpPr>
          <p:spPr>
            <a:xfrm>
              <a:off x="5258293" y="6143491"/>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9A06FC2C-C4E8-42CA-951B-EC993CAE3E81}"/>
                    </a:ext>
                  </a:extLst>
                </p:cNvPr>
                <p:cNvSpPr txBox="1"/>
                <p:nvPr/>
              </p:nvSpPr>
              <p:spPr>
                <a:xfrm>
                  <a:off x="4808389" y="535669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5</a:t>
                  </a:r>
                  <a:endParaRPr lang="en-US" sz="1400" dirty="0">
                    <a:solidFill>
                      <a:schemeClr val="tx1"/>
                    </a:solidFill>
                  </a:endParaRPr>
                </a:p>
              </p:txBody>
            </p:sp>
          </mc:Choice>
          <mc:Fallback xmlns="">
            <p:sp>
              <p:nvSpPr>
                <p:cNvPr id="84" name="TextBox 83">
                  <a:extLst>
                    <a:ext uri="{FF2B5EF4-FFF2-40B4-BE49-F238E27FC236}">
                      <a16:creationId xmlns:a16="http://schemas.microsoft.com/office/drawing/2014/main" id="{9A06FC2C-C4E8-42CA-951B-EC993CAE3E81}"/>
                    </a:ext>
                  </a:extLst>
                </p:cNvPr>
                <p:cNvSpPr txBox="1">
                  <a:spLocks noRot="1" noChangeAspect="1" noMove="1" noResize="1" noEditPoints="1" noAdjustHandles="1" noChangeArrowheads="1" noChangeShapeType="1" noTextEdit="1"/>
                </p:cNvSpPr>
                <p:nvPr/>
              </p:nvSpPr>
              <p:spPr>
                <a:xfrm>
                  <a:off x="4808389" y="5356691"/>
                  <a:ext cx="345607" cy="307777"/>
                </a:xfrm>
                <a:prstGeom prst="rect">
                  <a:avLst/>
                </a:prstGeom>
                <a:blipFill>
                  <a:blip r:embed="rId8"/>
                  <a:stretch>
                    <a:fillRect b="-16000"/>
                  </a:stretch>
                </a:blipFill>
              </p:spPr>
              <p:txBody>
                <a:bodyPr/>
                <a:lstStyle/>
                <a:p>
                  <a:r>
                    <a:rPr lang="en-US">
                      <a:noFill/>
                    </a:rPr>
                    <a:t> </a:t>
                  </a:r>
                </a:p>
              </p:txBody>
            </p:sp>
          </mc:Fallback>
        </mc:AlternateContent>
        <p:sp>
          <p:nvSpPr>
            <p:cNvPr id="88" name="TextBox 87">
              <a:extLst>
                <a:ext uri="{FF2B5EF4-FFF2-40B4-BE49-F238E27FC236}">
                  <a16:creationId xmlns:a16="http://schemas.microsoft.com/office/drawing/2014/main" id="{BFF5B93F-7FBB-4726-A75E-D138CE18E4CB}"/>
                </a:ext>
              </a:extLst>
            </p:cNvPr>
            <p:cNvSpPr txBox="1"/>
            <p:nvPr/>
          </p:nvSpPr>
          <p:spPr>
            <a:xfrm>
              <a:off x="5323255" y="6099079"/>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4</a:t>
              </a:r>
              <a:endParaRPr lang="en-US" sz="1400" dirty="0"/>
            </a:p>
          </p:txBody>
        </p:sp>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15D8C122-61F9-4F6E-BA15-B49F3FD1DF7C}"/>
                    </a:ext>
                  </a:extLst>
                </p:cNvPr>
                <p:cNvSpPr txBox="1"/>
                <p:nvPr/>
              </p:nvSpPr>
              <p:spPr>
                <a:xfrm>
                  <a:off x="7547489" y="6171430"/>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3</a:t>
                  </a:r>
                  <a:endParaRPr lang="en-US" sz="1400" dirty="0">
                    <a:solidFill>
                      <a:schemeClr val="tx1"/>
                    </a:solidFill>
                  </a:endParaRPr>
                </a:p>
              </p:txBody>
            </p:sp>
          </mc:Choice>
          <mc:Fallback xmlns="">
            <p:sp>
              <p:nvSpPr>
                <p:cNvPr id="91" name="TextBox 90">
                  <a:extLst>
                    <a:ext uri="{FF2B5EF4-FFF2-40B4-BE49-F238E27FC236}">
                      <a16:creationId xmlns:a16="http://schemas.microsoft.com/office/drawing/2014/main" id="{15D8C122-61F9-4F6E-BA15-B49F3FD1DF7C}"/>
                    </a:ext>
                  </a:extLst>
                </p:cNvPr>
                <p:cNvSpPr txBox="1">
                  <a:spLocks noRot="1" noChangeAspect="1" noMove="1" noResize="1" noEditPoints="1" noAdjustHandles="1" noChangeArrowheads="1" noChangeShapeType="1" noTextEdit="1"/>
                </p:cNvSpPr>
                <p:nvPr/>
              </p:nvSpPr>
              <p:spPr>
                <a:xfrm>
                  <a:off x="7547489" y="6171430"/>
                  <a:ext cx="345607" cy="307777"/>
                </a:xfrm>
                <a:prstGeom prst="rect">
                  <a:avLst/>
                </a:prstGeom>
                <a:blipFill>
                  <a:blip r:embed="rId9"/>
                  <a:stretch>
                    <a:fillRect b="-16000"/>
                  </a:stretch>
                </a:blipFill>
              </p:spPr>
              <p:txBody>
                <a:bodyPr/>
                <a:lstStyle/>
                <a:p>
                  <a:r>
                    <a:rPr lang="en-US">
                      <a:noFill/>
                    </a:rPr>
                    <a:t> </a:t>
                  </a:r>
                </a:p>
              </p:txBody>
            </p:sp>
          </mc:Fallback>
        </mc:AlternateContent>
        <p:cxnSp>
          <p:nvCxnSpPr>
            <p:cNvPr id="92" name="Straight Connector 91">
              <a:extLst>
                <a:ext uri="{FF2B5EF4-FFF2-40B4-BE49-F238E27FC236}">
                  <a16:creationId xmlns:a16="http://schemas.microsoft.com/office/drawing/2014/main" id="{E6AAFDE2-B0DE-451B-96A9-08CCB16B3CF9}"/>
                </a:ext>
              </a:extLst>
            </p:cNvPr>
            <p:cNvCxnSpPr>
              <a:cxnSpLocks/>
            </p:cNvCxnSpPr>
            <p:nvPr/>
          </p:nvCxnSpPr>
          <p:spPr>
            <a:xfrm flipV="1">
              <a:off x="6842826" y="5710592"/>
              <a:ext cx="343298" cy="4894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08EDD87C-6488-44AF-9645-88C3723A59F2}"/>
                </a:ext>
              </a:extLst>
            </p:cNvPr>
            <p:cNvCxnSpPr>
              <a:cxnSpLocks/>
            </p:cNvCxnSpPr>
            <p:nvPr/>
          </p:nvCxnSpPr>
          <p:spPr>
            <a:xfrm flipH="1" flipV="1">
              <a:off x="7186124" y="5710590"/>
              <a:ext cx="352028" cy="48943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765595F-FC2F-4CD8-A06D-50855C45826C}"/>
                </a:ext>
              </a:extLst>
            </p:cNvPr>
            <p:cNvCxnSpPr>
              <a:cxnSpLocks/>
            </p:cNvCxnSpPr>
            <p:nvPr/>
          </p:nvCxnSpPr>
          <p:spPr>
            <a:xfrm>
              <a:off x="6842826" y="6200028"/>
              <a:ext cx="69532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5" name="Oval 94">
              <a:extLst>
                <a:ext uri="{FF2B5EF4-FFF2-40B4-BE49-F238E27FC236}">
                  <a16:creationId xmlns:a16="http://schemas.microsoft.com/office/drawing/2014/main" id="{31160DD8-64B4-4E15-AC4A-F6DA7BF1B717}"/>
                </a:ext>
              </a:extLst>
            </p:cNvPr>
            <p:cNvSpPr/>
            <p:nvPr/>
          </p:nvSpPr>
          <p:spPr>
            <a:xfrm>
              <a:off x="7134227" y="566579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 name="Oval 95">
              <a:extLst>
                <a:ext uri="{FF2B5EF4-FFF2-40B4-BE49-F238E27FC236}">
                  <a16:creationId xmlns:a16="http://schemas.microsoft.com/office/drawing/2014/main" id="{9814ABB2-EA97-4D6F-8AFF-63232AE12213}"/>
                </a:ext>
              </a:extLst>
            </p:cNvPr>
            <p:cNvSpPr/>
            <p:nvPr/>
          </p:nvSpPr>
          <p:spPr>
            <a:xfrm>
              <a:off x="6790016" y="6150728"/>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7" name="Oval 96">
              <a:extLst>
                <a:ext uri="{FF2B5EF4-FFF2-40B4-BE49-F238E27FC236}">
                  <a16:creationId xmlns:a16="http://schemas.microsoft.com/office/drawing/2014/main" id="{501E3AF1-FAB0-492E-AA3A-0F4742D1FC35}"/>
                </a:ext>
              </a:extLst>
            </p:cNvPr>
            <p:cNvSpPr/>
            <p:nvPr/>
          </p:nvSpPr>
          <p:spPr>
            <a:xfrm>
              <a:off x="7486255" y="6139850"/>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 name="TextBox 98">
              <a:extLst>
                <a:ext uri="{FF2B5EF4-FFF2-40B4-BE49-F238E27FC236}">
                  <a16:creationId xmlns:a16="http://schemas.microsoft.com/office/drawing/2014/main" id="{2B646AEB-68EE-4853-98E1-FB79C659CC21}"/>
                </a:ext>
              </a:extLst>
            </p:cNvPr>
            <p:cNvSpPr txBox="1"/>
            <p:nvPr/>
          </p:nvSpPr>
          <p:spPr>
            <a:xfrm>
              <a:off x="6557683" y="6120336"/>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6</a:t>
              </a:r>
              <a:endParaRPr lang="en-US" sz="1400" dirty="0"/>
            </a:p>
          </p:txBody>
        </p:sp>
        <p:sp>
          <p:nvSpPr>
            <p:cNvPr id="109" name="Freeform: Shape 108">
              <a:extLst>
                <a:ext uri="{FF2B5EF4-FFF2-40B4-BE49-F238E27FC236}">
                  <a16:creationId xmlns:a16="http://schemas.microsoft.com/office/drawing/2014/main" id="{2ABF6AA4-EF9F-4740-9EF3-0708BDADA76C}"/>
                </a:ext>
              </a:extLst>
            </p:cNvPr>
            <p:cNvSpPr/>
            <p:nvPr/>
          </p:nvSpPr>
          <p:spPr>
            <a:xfrm>
              <a:off x="4238627" y="4006867"/>
              <a:ext cx="1228723" cy="2174858"/>
            </a:xfrm>
            <a:custGeom>
              <a:avLst/>
              <a:gdLst>
                <a:gd name="connsiteX0" fmla="*/ 1181662 w 1181662"/>
                <a:gd name="connsiteY0" fmla="*/ 406694 h 2216444"/>
                <a:gd name="connsiteX1" fmla="*/ 648262 w 1181662"/>
                <a:gd name="connsiteY1" fmla="*/ 82844 h 2216444"/>
                <a:gd name="connsiteX2" fmla="*/ 76762 w 1181662"/>
                <a:gd name="connsiteY2" fmla="*/ 159044 h 2216444"/>
                <a:gd name="connsiteX3" fmla="*/ 29137 w 1181662"/>
                <a:gd name="connsiteY3" fmla="*/ 1740194 h 2216444"/>
                <a:gd name="connsiteX4" fmla="*/ 295837 w 1181662"/>
                <a:gd name="connsiteY4" fmla="*/ 2216444 h 2216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1662" h="2216444">
                  <a:moveTo>
                    <a:pt x="1181662" y="406694"/>
                  </a:moveTo>
                  <a:cubicBezTo>
                    <a:pt x="1007037" y="265406"/>
                    <a:pt x="832412" y="124119"/>
                    <a:pt x="648262" y="82844"/>
                  </a:cubicBezTo>
                  <a:cubicBezTo>
                    <a:pt x="464112" y="41569"/>
                    <a:pt x="179949" y="-117181"/>
                    <a:pt x="76762" y="159044"/>
                  </a:cubicBezTo>
                  <a:cubicBezTo>
                    <a:pt x="-26425" y="435269"/>
                    <a:pt x="-7375" y="1397294"/>
                    <a:pt x="29137" y="1740194"/>
                  </a:cubicBezTo>
                  <a:cubicBezTo>
                    <a:pt x="65649" y="2083094"/>
                    <a:pt x="180743" y="2149769"/>
                    <a:pt x="295837" y="2216444"/>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Freeform: Shape 109">
              <a:extLst>
                <a:ext uri="{FF2B5EF4-FFF2-40B4-BE49-F238E27FC236}">
                  <a16:creationId xmlns:a16="http://schemas.microsoft.com/office/drawing/2014/main" id="{782AB434-C2BD-4F65-996A-F140FE067194}"/>
                </a:ext>
              </a:extLst>
            </p:cNvPr>
            <p:cNvSpPr/>
            <p:nvPr/>
          </p:nvSpPr>
          <p:spPr>
            <a:xfrm>
              <a:off x="6143625" y="5705475"/>
              <a:ext cx="1390650" cy="783527"/>
            </a:xfrm>
            <a:custGeom>
              <a:avLst/>
              <a:gdLst>
                <a:gd name="connsiteX0" fmla="*/ 0 w 1390650"/>
                <a:gd name="connsiteY0" fmla="*/ 0 h 783527"/>
                <a:gd name="connsiteX1" fmla="*/ 276225 w 1390650"/>
                <a:gd name="connsiteY1" fmla="*/ 466725 h 783527"/>
                <a:gd name="connsiteX2" fmla="*/ 466725 w 1390650"/>
                <a:gd name="connsiteY2" fmla="*/ 771525 h 783527"/>
                <a:gd name="connsiteX3" fmla="*/ 1228725 w 1390650"/>
                <a:gd name="connsiteY3" fmla="*/ 704850 h 783527"/>
                <a:gd name="connsiteX4" fmla="*/ 1390650 w 1390650"/>
                <a:gd name="connsiteY4" fmla="*/ 542925 h 783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650" h="783527">
                  <a:moveTo>
                    <a:pt x="0" y="0"/>
                  </a:moveTo>
                  <a:cubicBezTo>
                    <a:pt x="99219" y="169069"/>
                    <a:pt x="198438" y="338138"/>
                    <a:pt x="276225" y="466725"/>
                  </a:cubicBezTo>
                  <a:cubicBezTo>
                    <a:pt x="354013" y="595313"/>
                    <a:pt x="307975" y="731838"/>
                    <a:pt x="466725" y="771525"/>
                  </a:cubicBezTo>
                  <a:cubicBezTo>
                    <a:pt x="625475" y="811212"/>
                    <a:pt x="1074738" y="742950"/>
                    <a:pt x="1228725" y="704850"/>
                  </a:cubicBezTo>
                  <a:cubicBezTo>
                    <a:pt x="1382713" y="666750"/>
                    <a:pt x="1386681" y="604837"/>
                    <a:pt x="1390650" y="5429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4" name="Content Placeholder 2">
            <a:extLst>
              <a:ext uri="{FF2B5EF4-FFF2-40B4-BE49-F238E27FC236}">
                <a16:creationId xmlns:a16="http://schemas.microsoft.com/office/drawing/2014/main" id="{EFBED311-6519-42A8-9DEE-494F7C5A145F}"/>
              </a:ext>
            </a:extLst>
          </p:cNvPr>
          <p:cNvSpPr txBox="1">
            <a:spLocks/>
          </p:cNvSpPr>
          <p:nvPr/>
        </p:nvSpPr>
        <p:spPr bwMode="auto">
          <a:xfrm>
            <a:off x="5295396" y="6529488"/>
            <a:ext cx="951806" cy="4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kern="0" dirty="0"/>
              <a:t>Graph G</a:t>
            </a:r>
            <a:endParaRPr lang="en-US" sz="1600" dirty="0"/>
          </a:p>
          <a:p>
            <a:pPr marL="0" indent="0">
              <a:buFontTx/>
              <a:buNone/>
            </a:pPr>
            <a:endParaRPr lang="en-US" sz="1600" kern="0" dirty="0"/>
          </a:p>
        </p:txBody>
      </p:sp>
      <p:sp>
        <p:nvSpPr>
          <p:cNvPr id="116" name="Arrow: Right 115">
            <a:extLst>
              <a:ext uri="{FF2B5EF4-FFF2-40B4-BE49-F238E27FC236}">
                <a16:creationId xmlns:a16="http://schemas.microsoft.com/office/drawing/2014/main" id="{459FD7BA-678A-4A48-ACBA-EB6A846FD9D2}"/>
              </a:ext>
            </a:extLst>
          </p:cNvPr>
          <p:cNvSpPr/>
          <p:nvPr/>
        </p:nvSpPr>
        <p:spPr>
          <a:xfrm>
            <a:off x="2952750" y="4610100"/>
            <a:ext cx="487821" cy="4119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18805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32DAACC2-0365-4173-AF61-0DB83EEE8CEB}"/>
              </a:ext>
            </a:extLst>
          </p:cNvPr>
          <p:cNvSpPr txBox="1">
            <a:spLocks/>
          </p:cNvSpPr>
          <p:nvPr/>
        </p:nvSpPr>
        <p:spPr bwMode="auto">
          <a:xfrm>
            <a:off x="909637" y="1058127"/>
            <a:ext cx="7324726" cy="51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400" kern="0" dirty="0"/>
              <a:t>Are problems in </a:t>
            </a:r>
            <a:r>
              <a:rPr lang="en-US" sz="2400" kern="0" dirty="0">
                <a:solidFill>
                  <a:srgbClr val="FF0000"/>
                </a:solidFill>
              </a:rPr>
              <a:t>NP</a:t>
            </a:r>
            <a:r>
              <a:rPr lang="en-US" sz="2400" kern="0" dirty="0"/>
              <a:t> also in </a:t>
            </a:r>
            <a:r>
              <a:rPr lang="en-US" sz="2400" kern="0" dirty="0">
                <a:solidFill>
                  <a:srgbClr val="FF0000"/>
                </a:solidFill>
              </a:rPr>
              <a:t>P</a:t>
            </a:r>
            <a:r>
              <a:rPr lang="en-US" sz="2400" kern="0" dirty="0"/>
              <a:t>? </a:t>
            </a:r>
          </a:p>
        </p:txBody>
      </p:sp>
      <p:sp>
        <p:nvSpPr>
          <p:cNvPr id="16" name="Rectangle 2">
            <a:extLst>
              <a:ext uri="{FF2B5EF4-FFF2-40B4-BE49-F238E27FC236}">
                <a16:creationId xmlns:a16="http://schemas.microsoft.com/office/drawing/2014/main" id="{4636F8D6-DC78-4526-B5FC-0B53DED4E492}"/>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 NP?</a:t>
            </a:r>
          </a:p>
        </p:txBody>
      </p:sp>
      <p:sp>
        <p:nvSpPr>
          <p:cNvPr id="10" name="Content Placeholder 2">
            <a:extLst>
              <a:ext uri="{FF2B5EF4-FFF2-40B4-BE49-F238E27FC236}">
                <a16:creationId xmlns:a16="http://schemas.microsoft.com/office/drawing/2014/main" id="{A6E9E551-AA31-4DF4-853A-AEEEDF9626B3}"/>
              </a:ext>
            </a:extLst>
          </p:cNvPr>
          <p:cNvSpPr txBox="1">
            <a:spLocks/>
          </p:cNvSpPr>
          <p:nvPr/>
        </p:nvSpPr>
        <p:spPr bwMode="auto">
          <a:xfrm>
            <a:off x="854868" y="1571625"/>
            <a:ext cx="7434263" cy="36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1800" kern="0" dirty="0"/>
              <a:t>There are many problems that are known in NP but unknown if in P. </a:t>
            </a:r>
          </a:p>
        </p:txBody>
      </p:sp>
      <p:sp>
        <p:nvSpPr>
          <p:cNvPr id="15" name="Content Placeholder 2">
            <a:extLst>
              <a:ext uri="{FF2B5EF4-FFF2-40B4-BE49-F238E27FC236}">
                <a16:creationId xmlns:a16="http://schemas.microsoft.com/office/drawing/2014/main" id="{A42A6B2B-A353-4C02-A8D0-3CCEB8AAA0C7}"/>
              </a:ext>
            </a:extLst>
          </p:cNvPr>
          <p:cNvSpPr txBox="1">
            <a:spLocks/>
          </p:cNvSpPr>
          <p:nvPr/>
        </p:nvSpPr>
        <p:spPr bwMode="auto">
          <a:xfrm>
            <a:off x="695321" y="1969523"/>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33CC33"/>
                </a:solidFill>
              </a:rPr>
              <a:t>Traveling Salesman, Satisfiability, Scheduling, Independent Set, ……  </a:t>
            </a:r>
          </a:p>
          <a:p>
            <a:pPr marL="0" indent="0">
              <a:buFontTx/>
              <a:buNone/>
            </a:pPr>
            <a:endParaRPr lang="en-US" sz="2000" kern="0" dirty="0">
              <a:solidFill>
                <a:srgbClr val="33CC33"/>
              </a:solidFill>
            </a:endParaRPr>
          </a:p>
        </p:txBody>
      </p:sp>
      <p:sp>
        <p:nvSpPr>
          <p:cNvPr id="17" name="Content Placeholder 2">
            <a:extLst>
              <a:ext uri="{FF2B5EF4-FFF2-40B4-BE49-F238E27FC236}">
                <a16:creationId xmlns:a16="http://schemas.microsoft.com/office/drawing/2014/main" id="{37656C97-3045-44F6-A8CD-2DE9E105C58E}"/>
              </a:ext>
            </a:extLst>
          </p:cNvPr>
          <p:cNvSpPr txBox="1">
            <a:spLocks/>
          </p:cNvSpPr>
          <p:nvPr/>
        </p:nvSpPr>
        <p:spPr bwMode="auto">
          <a:xfrm>
            <a:off x="695321" y="2409911"/>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FF0000"/>
                </a:solidFill>
              </a:rPr>
              <a:t>But we know how they are reduced to each other:</a:t>
            </a:r>
          </a:p>
          <a:p>
            <a:pPr marL="0" indent="0">
              <a:buFontTx/>
              <a:buNone/>
            </a:pPr>
            <a:endParaRPr lang="en-US" sz="2000" kern="0" dirty="0">
              <a:solidFill>
                <a:srgbClr val="33CC33"/>
              </a:solidFill>
            </a:endParaRPr>
          </a:p>
        </p:txBody>
      </p:sp>
      <p:sp>
        <p:nvSpPr>
          <p:cNvPr id="18" name="Content Placeholder 2">
            <a:extLst>
              <a:ext uri="{FF2B5EF4-FFF2-40B4-BE49-F238E27FC236}">
                <a16:creationId xmlns:a16="http://schemas.microsoft.com/office/drawing/2014/main" id="{85EDB04B-C0B9-476F-8CC6-8D2B073A7AA8}"/>
              </a:ext>
            </a:extLst>
          </p:cNvPr>
          <p:cNvSpPr txBox="1">
            <a:spLocks/>
          </p:cNvSpPr>
          <p:nvPr/>
        </p:nvSpPr>
        <p:spPr bwMode="auto">
          <a:xfrm>
            <a:off x="695321" y="2953276"/>
            <a:ext cx="3705229" cy="5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u="sng" kern="0" dirty="0">
                <a:solidFill>
                  <a:srgbClr val="FFCC00"/>
                </a:solidFill>
              </a:rPr>
              <a:t>Satisfiability (SAT)</a:t>
            </a:r>
          </a:p>
          <a:p>
            <a:pPr marL="0" indent="0">
              <a:buFontTx/>
              <a:buNone/>
            </a:pPr>
            <a:r>
              <a:rPr lang="en-US" sz="1600" kern="0" dirty="0">
                <a:solidFill>
                  <a:srgbClr val="FFCC00"/>
                </a:solidFill>
              </a:rPr>
              <a:t>Given a CNF formula F, is F satisfiable? </a:t>
            </a:r>
          </a:p>
          <a:p>
            <a:pPr marL="0" indent="0">
              <a:buFontTx/>
              <a:buNone/>
            </a:pPr>
            <a:endParaRPr lang="en-US" sz="1600" kern="0" dirty="0">
              <a:solidFill>
                <a:srgbClr val="FFCC00"/>
              </a:solidFill>
            </a:endParaRPr>
          </a:p>
        </p:txBody>
      </p:sp>
      <p:sp>
        <p:nvSpPr>
          <p:cNvPr id="19" name="Content Placeholder 2">
            <a:extLst>
              <a:ext uri="{FF2B5EF4-FFF2-40B4-BE49-F238E27FC236}">
                <a16:creationId xmlns:a16="http://schemas.microsoft.com/office/drawing/2014/main" id="{359F9237-44E9-4C91-AD99-AC237921E307}"/>
              </a:ext>
            </a:extLst>
          </p:cNvPr>
          <p:cNvSpPr txBox="1">
            <a:spLocks/>
          </p:cNvSpPr>
          <p:nvPr/>
        </p:nvSpPr>
        <p:spPr bwMode="auto">
          <a:xfrm>
            <a:off x="4743450" y="2948714"/>
            <a:ext cx="3705229" cy="851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u="sng" kern="0" dirty="0"/>
              <a:t>Independent Set (IS)</a:t>
            </a:r>
          </a:p>
          <a:p>
            <a:pPr marL="0" indent="0">
              <a:buFontTx/>
              <a:buNone/>
            </a:pPr>
            <a:r>
              <a:rPr lang="en-US" sz="1600" kern="0" dirty="0"/>
              <a:t>Given a graph G and k, is there an independent set of size k in G?</a:t>
            </a:r>
          </a:p>
          <a:p>
            <a:pPr marL="0" indent="0">
              <a:buFontTx/>
              <a:buNone/>
            </a:pPr>
            <a:endParaRPr lang="en-US" sz="1600" kern="0" dirty="0"/>
          </a:p>
        </p:txBody>
      </p:sp>
      <mc:AlternateContent xmlns:mc="http://schemas.openxmlformats.org/markup-compatibility/2006" xmlns:a14="http://schemas.microsoft.com/office/drawing/2010/main">
        <mc:Choice Requires="a14">
          <p:sp>
            <p:nvSpPr>
              <p:cNvPr id="20" name="Content Placeholder 2">
                <a:extLst>
                  <a:ext uri="{FF2B5EF4-FFF2-40B4-BE49-F238E27FC236}">
                    <a16:creationId xmlns:a16="http://schemas.microsoft.com/office/drawing/2014/main" id="{70E77C4F-B4C0-4D6E-BDA0-9DEEE2B1DE49}"/>
                  </a:ext>
                </a:extLst>
              </p:cNvPr>
              <p:cNvSpPr txBox="1">
                <a:spLocks/>
              </p:cNvSpPr>
              <p:nvPr/>
            </p:nvSpPr>
            <p:spPr bwMode="auto">
              <a:xfrm>
                <a:off x="695321" y="3800475"/>
                <a:ext cx="2162179" cy="14859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1600" kern="0" dirty="0">
                    <a:solidFill>
                      <a:srgbClr val="FFCC00"/>
                    </a:solidFill>
                  </a:rPr>
                  <a:t>F = (</a:t>
                </a:r>
                <a14:m>
                  <m:oMath xmlns:m="http://schemas.openxmlformats.org/officeDocument/2006/math">
                    <m:bar>
                      <m:barPr>
                        <m:pos m:val="top"/>
                        <m:ctrlPr>
                          <a:rPr lang="en-US" sz="1600" b="0" i="1" kern="0" smtClean="0">
                            <a:solidFill>
                              <a:srgbClr val="FFCC00"/>
                            </a:solidFill>
                            <a:latin typeface="Cambria Math" panose="02040503050406030204" pitchFamily="18" charset="0"/>
                          </a:rPr>
                        </m:ctrlPr>
                      </m:barPr>
                      <m:e>
                        <m:r>
                          <a:rPr lang="en-US" sz="1600" b="0" i="1" kern="0" smtClea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1</a:t>
                </a:r>
                <a:r>
                  <a:rPr lang="en-US" sz="1600" kern="0" dirty="0">
                    <a:solidFill>
                      <a:srgbClr val="FFCC00"/>
                    </a:solidFill>
                  </a:rPr>
                  <a:t>˅</a:t>
                </a:r>
                <a:r>
                  <a:rPr lang="en-US" sz="1600" b="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b="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2</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5</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1</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6</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5</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 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5</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4</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2</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3</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1</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3</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6</a:t>
                </a:r>
                <a:r>
                  <a:rPr lang="en-US" sz="1600" kern="0" dirty="0">
                    <a:solidFill>
                      <a:srgbClr val="FFCC00"/>
                    </a:solidFill>
                  </a:rPr>
                  <a:t>)</a:t>
                </a:r>
              </a:p>
              <a:p>
                <a:pPr marL="0" indent="0">
                  <a:buNone/>
                </a:pPr>
                <a:endParaRPr lang="en-US" sz="1600" kern="0" dirty="0">
                  <a:solidFill>
                    <a:srgbClr val="FFCC00"/>
                  </a:solidFill>
                </a:endParaRPr>
              </a:p>
              <a:p>
                <a:pPr marL="0" indent="0">
                  <a:buNone/>
                </a:pPr>
                <a:endParaRPr lang="en-US" sz="1600" kern="0" dirty="0">
                  <a:solidFill>
                    <a:srgbClr val="FFCC00"/>
                  </a:solidFill>
                </a:endParaRPr>
              </a:p>
              <a:p>
                <a:pPr marL="0" indent="0">
                  <a:buFontTx/>
                  <a:buNone/>
                </a:pPr>
                <a:endParaRPr lang="en-US" sz="1600" kern="0" dirty="0">
                  <a:solidFill>
                    <a:srgbClr val="FFCC00"/>
                  </a:solidFill>
                </a:endParaRPr>
              </a:p>
            </p:txBody>
          </p:sp>
        </mc:Choice>
        <mc:Fallback xmlns="">
          <p:sp>
            <p:nvSpPr>
              <p:cNvPr id="20" name="Content Placeholder 2">
                <a:extLst>
                  <a:ext uri="{FF2B5EF4-FFF2-40B4-BE49-F238E27FC236}">
                    <a16:creationId xmlns:a16="http://schemas.microsoft.com/office/drawing/2014/main" id="{70E77C4F-B4C0-4D6E-BDA0-9DEEE2B1DE49}"/>
                  </a:ext>
                </a:extLst>
              </p:cNvPr>
              <p:cNvSpPr txBox="1">
                <a:spLocks noRot="1" noChangeAspect="1" noMove="1" noResize="1" noEditPoints="1" noAdjustHandles="1" noChangeArrowheads="1" noChangeShapeType="1" noTextEdit="1"/>
              </p:cNvSpPr>
              <p:nvPr/>
            </p:nvSpPr>
            <p:spPr bwMode="auto">
              <a:xfrm>
                <a:off x="695321" y="3800475"/>
                <a:ext cx="2162179" cy="1485900"/>
              </a:xfrm>
              <a:prstGeom prst="rect">
                <a:avLst/>
              </a:prstGeom>
              <a:blipFill>
                <a:blip r:embed="rId3"/>
                <a:stretch>
                  <a:fillRect l="-1408" t="-1639" b="-655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grpSp>
        <p:nvGrpSpPr>
          <p:cNvPr id="115" name="Group 114">
            <a:extLst>
              <a:ext uri="{FF2B5EF4-FFF2-40B4-BE49-F238E27FC236}">
                <a16:creationId xmlns:a16="http://schemas.microsoft.com/office/drawing/2014/main" id="{27E1DE86-542F-44C8-BCF1-651C0B102370}"/>
              </a:ext>
            </a:extLst>
          </p:cNvPr>
          <p:cNvGrpSpPr/>
          <p:nvPr/>
        </p:nvGrpSpPr>
        <p:grpSpPr>
          <a:xfrm>
            <a:off x="3832388" y="3947592"/>
            <a:ext cx="3654469" cy="2565781"/>
            <a:chOff x="4238627" y="4006867"/>
            <a:chExt cx="3654469" cy="2565781"/>
          </a:xfrm>
        </p:grpSpPr>
        <p:sp>
          <p:nvSpPr>
            <p:cNvPr id="107" name="Freeform: Shape 106">
              <a:extLst>
                <a:ext uri="{FF2B5EF4-FFF2-40B4-BE49-F238E27FC236}">
                  <a16:creationId xmlns:a16="http://schemas.microsoft.com/office/drawing/2014/main" id="{F90EEDA8-042E-474E-A0BD-1CC87443E0AB}"/>
                </a:ext>
              </a:extLst>
            </p:cNvPr>
            <p:cNvSpPr/>
            <p:nvPr/>
          </p:nvSpPr>
          <p:spPr>
            <a:xfrm>
              <a:off x="5333841" y="6238875"/>
              <a:ext cx="714534" cy="222624"/>
            </a:xfrm>
            <a:custGeom>
              <a:avLst/>
              <a:gdLst>
                <a:gd name="connsiteX0" fmla="*/ 159 w 714534"/>
                <a:gd name="connsiteY0" fmla="*/ 0 h 222624"/>
                <a:gd name="connsiteX1" fmla="*/ 76359 w 714534"/>
                <a:gd name="connsiteY1" fmla="*/ 180975 h 222624"/>
                <a:gd name="connsiteX2" fmla="*/ 466884 w 714534"/>
                <a:gd name="connsiteY2" fmla="*/ 209550 h 222624"/>
                <a:gd name="connsiteX3" fmla="*/ 714534 w 714534"/>
                <a:gd name="connsiteY3" fmla="*/ 9525 h 222624"/>
              </a:gdLst>
              <a:ahLst/>
              <a:cxnLst>
                <a:cxn ang="0">
                  <a:pos x="connsiteX0" y="connsiteY0"/>
                </a:cxn>
                <a:cxn ang="0">
                  <a:pos x="connsiteX1" y="connsiteY1"/>
                </a:cxn>
                <a:cxn ang="0">
                  <a:pos x="connsiteX2" y="connsiteY2"/>
                </a:cxn>
                <a:cxn ang="0">
                  <a:pos x="connsiteX3" y="connsiteY3"/>
                </a:cxn>
              </a:cxnLst>
              <a:rect l="l" t="t" r="r" b="b"/>
              <a:pathLst>
                <a:path w="714534" h="222624">
                  <a:moveTo>
                    <a:pt x="159" y="0"/>
                  </a:moveTo>
                  <a:cubicBezTo>
                    <a:pt x="-635" y="73025"/>
                    <a:pt x="-1428" y="146050"/>
                    <a:pt x="76359" y="180975"/>
                  </a:cubicBezTo>
                  <a:cubicBezTo>
                    <a:pt x="154146" y="215900"/>
                    <a:pt x="360522" y="238125"/>
                    <a:pt x="466884" y="209550"/>
                  </a:cubicBezTo>
                  <a:cubicBezTo>
                    <a:pt x="573247" y="180975"/>
                    <a:pt x="643890" y="95250"/>
                    <a:pt x="714534" y="95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Freeform: Shape 111">
              <a:extLst>
                <a:ext uri="{FF2B5EF4-FFF2-40B4-BE49-F238E27FC236}">
                  <a16:creationId xmlns:a16="http://schemas.microsoft.com/office/drawing/2014/main" id="{FFC81BB7-48CB-4D8D-998C-C97E30A2C90F}"/>
                </a:ext>
              </a:extLst>
            </p:cNvPr>
            <p:cNvSpPr/>
            <p:nvPr/>
          </p:nvSpPr>
          <p:spPr>
            <a:xfrm>
              <a:off x="4991100" y="5076825"/>
              <a:ext cx="2314575" cy="672717"/>
            </a:xfrm>
            <a:custGeom>
              <a:avLst/>
              <a:gdLst>
                <a:gd name="connsiteX0" fmla="*/ 2314575 w 2314575"/>
                <a:gd name="connsiteY0" fmla="*/ 0 h 672717"/>
                <a:gd name="connsiteX1" fmla="*/ 1323975 w 2314575"/>
                <a:gd name="connsiteY1" fmla="*/ 295275 h 672717"/>
                <a:gd name="connsiteX2" fmla="*/ 752475 w 2314575"/>
                <a:gd name="connsiteY2" fmla="*/ 352425 h 672717"/>
                <a:gd name="connsiteX3" fmla="*/ 228600 w 2314575"/>
                <a:gd name="connsiteY3" fmla="*/ 638175 h 672717"/>
                <a:gd name="connsiteX4" fmla="*/ 0 w 2314575"/>
                <a:gd name="connsiteY4" fmla="*/ 657225 h 672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575" h="672717">
                  <a:moveTo>
                    <a:pt x="2314575" y="0"/>
                  </a:moveTo>
                  <a:cubicBezTo>
                    <a:pt x="1949450" y="118269"/>
                    <a:pt x="1584325" y="236538"/>
                    <a:pt x="1323975" y="295275"/>
                  </a:cubicBezTo>
                  <a:cubicBezTo>
                    <a:pt x="1063625" y="354012"/>
                    <a:pt x="935037" y="295275"/>
                    <a:pt x="752475" y="352425"/>
                  </a:cubicBezTo>
                  <a:cubicBezTo>
                    <a:pt x="569913" y="409575"/>
                    <a:pt x="354012" y="587375"/>
                    <a:pt x="228600" y="638175"/>
                  </a:cubicBezTo>
                  <a:cubicBezTo>
                    <a:pt x="103188" y="688975"/>
                    <a:pt x="51594" y="673100"/>
                    <a:pt x="0" y="6572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reeform: Shape 110">
              <a:extLst>
                <a:ext uri="{FF2B5EF4-FFF2-40B4-BE49-F238E27FC236}">
                  <a16:creationId xmlns:a16="http://schemas.microsoft.com/office/drawing/2014/main" id="{8308630E-5AFF-4D2A-B584-AE43E8924115}"/>
                </a:ext>
              </a:extLst>
            </p:cNvPr>
            <p:cNvSpPr/>
            <p:nvPr/>
          </p:nvSpPr>
          <p:spPr>
            <a:xfrm>
              <a:off x="5029200" y="5076825"/>
              <a:ext cx="485775" cy="619125"/>
            </a:xfrm>
            <a:custGeom>
              <a:avLst/>
              <a:gdLst>
                <a:gd name="connsiteX0" fmla="*/ 485775 w 485775"/>
                <a:gd name="connsiteY0" fmla="*/ 0 h 619125"/>
                <a:gd name="connsiteX1" fmla="*/ 390525 w 485775"/>
                <a:gd name="connsiteY1" fmla="*/ 381000 h 619125"/>
                <a:gd name="connsiteX2" fmla="*/ 0 w 485775"/>
                <a:gd name="connsiteY2" fmla="*/ 619125 h 619125"/>
              </a:gdLst>
              <a:ahLst/>
              <a:cxnLst>
                <a:cxn ang="0">
                  <a:pos x="connsiteX0" y="connsiteY0"/>
                </a:cxn>
                <a:cxn ang="0">
                  <a:pos x="connsiteX1" y="connsiteY1"/>
                </a:cxn>
                <a:cxn ang="0">
                  <a:pos x="connsiteX2" y="connsiteY2"/>
                </a:cxn>
              </a:cxnLst>
              <a:rect l="l" t="t" r="r" b="b"/>
              <a:pathLst>
                <a:path w="485775" h="619125">
                  <a:moveTo>
                    <a:pt x="485775" y="0"/>
                  </a:moveTo>
                  <a:cubicBezTo>
                    <a:pt x="478631" y="138906"/>
                    <a:pt x="471487" y="277813"/>
                    <a:pt x="390525" y="381000"/>
                  </a:cubicBezTo>
                  <a:cubicBezTo>
                    <a:pt x="309563" y="484187"/>
                    <a:pt x="154781" y="551656"/>
                    <a:pt x="0" y="6191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Freeform: Shape 107">
              <a:extLst>
                <a:ext uri="{FF2B5EF4-FFF2-40B4-BE49-F238E27FC236}">
                  <a16:creationId xmlns:a16="http://schemas.microsoft.com/office/drawing/2014/main" id="{CC412D8C-DF00-43B1-A953-23B91BAF573B}"/>
                </a:ext>
              </a:extLst>
            </p:cNvPr>
            <p:cNvSpPr/>
            <p:nvPr/>
          </p:nvSpPr>
          <p:spPr>
            <a:xfrm>
              <a:off x="4695825" y="5086350"/>
              <a:ext cx="660478" cy="1057275"/>
            </a:xfrm>
            <a:custGeom>
              <a:avLst/>
              <a:gdLst>
                <a:gd name="connsiteX0" fmla="*/ 0 w 660478"/>
                <a:gd name="connsiteY0" fmla="*/ 0 h 1057275"/>
                <a:gd name="connsiteX1" fmla="*/ 304800 w 660478"/>
                <a:gd name="connsiteY1" fmla="*/ 266700 h 1057275"/>
                <a:gd name="connsiteX2" fmla="*/ 619125 w 660478"/>
                <a:gd name="connsiteY2" fmla="*/ 533400 h 1057275"/>
                <a:gd name="connsiteX3" fmla="*/ 647700 w 660478"/>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660478" h="1057275">
                  <a:moveTo>
                    <a:pt x="0" y="0"/>
                  </a:moveTo>
                  <a:lnTo>
                    <a:pt x="304800" y="266700"/>
                  </a:lnTo>
                  <a:cubicBezTo>
                    <a:pt x="407988" y="355600"/>
                    <a:pt x="561975" y="401638"/>
                    <a:pt x="619125" y="533400"/>
                  </a:cubicBezTo>
                  <a:cubicBezTo>
                    <a:pt x="676275" y="665162"/>
                    <a:pt x="661987" y="861218"/>
                    <a:pt x="647700" y="105727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Shape 105">
              <a:extLst>
                <a:ext uri="{FF2B5EF4-FFF2-40B4-BE49-F238E27FC236}">
                  <a16:creationId xmlns:a16="http://schemas.microsoft.com/office/drawing/2014/main" id="{7FA0381C-9D9F-4A22-9605-CBDF4AF86BC1}"/>
                </a:ext>
              </a:extLst>
            </p:cNvPr>
            <p:cNvSpPr/>
            <p:nvPr/>
          </p:nvSpPr>
          <p:spPr>
            <a:xfrm>
              <a:off x="6143625" y="5057775"/>
              <a:ext cx="543911" cy="1162050"/>
            </a:xfrm>
            <a:custGeom>
              <a:avLst/>
              <a:gdLst>
                <a:gd name="connsiteX0" fmla="*/ 0 w 543911"/>
                <a:gd name="connsiteY0" fmla="*/ 1162050 h 1162050"/>
                <a:gd name="connsiteX1" fmla="*/ 447675 w 543911"/>
                <a:gd name="connsiteY1" fmla="*/ 628650 h 1162050"/>
                <a:gd name="connsiteX2" fmla="*/ 542925 w 543911"/>
                <a:gd name="connsiteY2" fmla="*/ 180975 h 1162050"/>
                <a:gd name="connsiteX3" fmla="*/ 419100 w 543911"/>
                <a:gd name="connsiteY3" fmla="*/ 0 h 1162050"/>
              </a:gdLst>
              <a:ahLst/>
              <a:cxnLst>
                <a:cxn ang="0">
                  <a:pos x="connsiteX0" y="connsiteY0"/>
                </a:cxn>
                <a:cxn ang="0">
                  <a:pos x="connsiteX1" y="connsiteY1"/>
                </a:cxn>
                <a:cxn ang="0">
                  <a:pos x="connsiteX2" y="connsiteY2"/>
                </a:cxn>
                <a:cxn ang="0">
                  <a:pos x="connsiteX3" y="connsiteY3"/>
                </a:cxn>
              </a:cxnLst>
              <a:rect l="l" t="t" r="r" b="b"/>
              <a:pathLst>
                <a:path w="543911" h="1162050">
                  <a:moveTo>
                    <a:pt x="0" y="1162050"/>
                  </a:moveTo>
                  <a:cubicBezTo>
                    <a:pt x="178594" y="977106"/>
                    <a:pt x="357188" y="792162"/>
                    <a:pt x="447675" y="628650"/>
                  </a:cubicBezTo>
                  <a:cubicBezTo>
                    <a:pt x="538163" y="465137"/>
                    <a:pt x="547688" y="285750"/>
                    <a:pt x="542925" y="180975"/>
                  </a:cubicBezTo>
                  <a:cubicBezTo>
                    <a:pt x="538162" y="76200"/>
                    <a:pt x="478631" y="38100"/>
                    <a:pt x="4191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Freeform: Shape 104">
              <a:extLst>
                <a:ext uri="{FF2B5EF4-FFF2-40B4-BE49-F238E27FC236}">
                  <a16:creationId xmlns:a16="http://schemas.microsoft.com/office/drawing/2014/main" id="{CBDC060A-E889-48FF-9323-7263B0CDF544}"/>
                </a:ext>
              </a:extLst>
            </p:cNvPr>
            <p:cNvSpPr/>
            <p:nvPr/>
          </p:nvSpPr>
          <p:spPr>
            <a:xfrm>
              <a:off x="4714875" y="5076825"/>
              <a:ext cx="1860878" cy="238604"/>
            </a:xfrm>
            <a:custGeom>
              <a:avLst/>
              <a:gdLst>
                <a:gd name="connsiteX0" fmla="*/ 0 w 1860878"/>
                <a:gd name="connsiteY0" fmla="*/ 9525 h 238604"/>
                <a:gd name="connsiteX1" fmla="*/ 647700 w 1860878"/>
                <a:gd name="connsiteY1" fmla="*/ 209550 h 238604"/>
                <a:gd name="connsiteX2" fmla="*/ 1495425 w 1860878"/>
                <a:gd name="connsiteY2" fmla="*/ 228600 h 238604"/>
                <a:gd name="connsiteX3" fmla="*/ 1828800 w 1860878"/>
                <a:gd name="connsiteY3" fmla="*/ 123825 h 238604"/>
                <a:gd name="connsiteX4" fmla="*/ 1828800 w 1860878"/>
                <a:gd name="connsiteY4" fmla="*/ 0 h 238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0878" h="238604">
                  <a:moveTo>
                    <a:pt x="0" y="9525"/>
                  </a:moveTo>
                  <a:cubicBezTo>
                    <a:pt x="199231" y="91281"/>
                    <a:pt x="398463" y="173038"/>
                    <a:pt x="647700" y="209550"/>
                  </a:cubicBezTo>
                  <a:cubicBezTo>
                    <a:pt x="896937" y="246062"/>
                    <a:pt x="1298575" y="242887"/>
                    <a:pt x="1495425" y="228600"/>
                  </a:cubicBezTo>
                  <a:cubicBezTo>
                    <a:pt x="1692275" y="214313"/>
                    <a:pt x="1773238" y="161925"/>
                    <a:pt x="1828800" y="123825"/>
                  </a:cubicBezTo>
                  <a:cubicBezTo>
                    <a:pt x="1884362" y="85725"/>
                    <a:pt x="1856581" y="42862"/>
                    <a:pt x="18288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reeform: Shape 103">
              <a:extLst>
                <a:ext uri="{FF2B5EF4-FFF2-40B4-BE49-F238E27FC236}">
                  <a16:creationId xmlns:a16="http://schemas.microsoft.com/office/drawing/2014/main" id="{A1CC6D94-9273-4610-85D3-2B4553D30347}"/>
                </a:ext>
              </a:extLst>
            </p:cNvPr>
            <p:cNvSpPr/>
            <p:nvPr/>
          </p:nvSpPr>
          <p:spPr>
            <a:xfrm>
              <a:off x="4695825" y="4006868"/>
              <a:ext cx="3131339" cy="1708132"/>
            </a:xfrm>
            <a:custGeom>
              <a:avLst/>
              <a:gdLst>
                <a:gd name="connsiteX0" fmla="*/ 0 w 3131339"/>
                <a:gd name="connsiteY0" fmla="*/ 397356 h 1711806"/>
                <a:gd name="connsiteX1" fmla="*/ 704850 w 3131339"/>
                <a:gd name="connsiteY1" fmla="*/ 35406 h 1711806"/>
                <a:gd name="connsiteX2" fmla="*/ 2714625 w 3131339"/>
                <a:gd name="connsiteY2" fmla="*/ 44931 h 1711806"/>
                <a:gd name="connsiteX3" fmla="*/ 3124200 w 3131339"/>
                <a:gd name="connsiteY3" fmla="*/ 311631 h 1711806"/>
                <a:gd name="connsiteX4" fmla="*/ 2943225 w 3131339"/>
                <a:gd name="connsiteY4" fmla="*/ 1445106 h 1711806"/>
                <a:gd name="connsiteX5" fmla="*/ 2543175 w 3131339"/>
                <a:gd name="connsiteY5" fmla="*/ 1711806 h 1711806"/>
                <a:gd name="connsiteX6" fmla="*/ 2543175 w 3131339"/>
                <a:gd name="connsiteY6" fmla="*/ 1711806 h 1711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1339" h="1711806">
                  <a:moveTo>
                    <a:pt x="0" y="397356"/>
                  </a:moveTo>
                  <a:cubicBezTo>
                    <a:pt x="126206" y="245749"/>
                    <a:pt x="252413" y="94143"/>
                    <a:pt x="704850" y="35406"/>
                  </a:cubicBezTo>
                  <a:cubicBezTo>
                    <a:pt x="1157287" y="-23331"/>
                    <a:pt x="2311400" y="-1106"/>
                    <a:pt x="2714625" y="44931"/>
                  </a:cubicBezTo>
                  <a:cubicBezTo>
                    <a:pt x="3117850" y="90968"/>
                    <a:pt x="3086100" y="78268"/>
                    <a:pt x="3124200" y="311631"/>
                  </a:cubicBezTo>
                  <a:cubicBezTo>
                    <a:pt x="3162300" y="544994"/>
                    <a:pt x="3040062" y="1211744"/>
                    <a:pt x="2943225" y="1445106"/>
                  </a:cubicBezTo>
                  <a:cubicBezTo>
                    <a:pt x="2846388" y="1678468"/>
                    <a:pt x="2543175" y="1711806"/>
                    <a:pt x="2543175" y="1711806"/>
                  </a:cubicBezTo>
                  <a:lnTo>
                    <a:pt x="2543175" y="1711806"/>
                  </a:ln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reeform: Shape 101">
              <a:extLst>
                <a:ext uri="{FF2B5EF4-FFF2-40B4-BE49-F238E27FC236}">
                  <a16:creationId xmlns:a16="http://schemas.microsoft.com/office/drawing/2014/main" id="{B7AD4A4F-CCE9-461C-BAF6-9ED3DB7F4DAC}"/>
                </a:ext>
              </a:extLst>
            </p:cNvPr>
            <p:cNvSpPr/>
            <p:nvPr/>
          </p:nvSpPr>
          <p:spPr>
            <a:xfrm>
              <a:off x="4705746" y="4159837"/>
              <a:ext cx="1808663" cy="256109"/>
            </a:xfrm>
            <a:custGeom>
              <a:avLst/>
              <a:gdLst>
                <a:gd name="connsiteX0" fmla="*/ 0 w 1876738"/>
                <a:gd name="connsiteY0" fmla="*/ 295324 h 341669"/>
                <a:gd name="connsiteX1" fmla="*/ 1190625 w 1876738"/>
                <a:gd name="connsiteY1" fmla="*/ 49 h 341669"/>
                <a:gd name="connsiteX2" fmla="*/ 1819275 w 1876738"/>
                <a:gd name="connsiteY2" fmla="*/ 314374 h 341669"/>
                <a:gd name="connsiteX3" fmla="*/ 1809750 w 1876738"/>
                <a:gd name="connsiteY3" fmla="*/ 304849 h 341669"/>
              </a:gdLst>
              <a:ahLst/>
              <a:cxnLst>
                <a:cxn ang="0">
                  <a:pos x="connsiteX0" y="connsiteY0"/>
                </a:cxn>
                <a:cxn ang="0">
                  <a:pos x="connsiteX1" y="connsiteY1"/>
                </a:cxn>
                <a:cxn ang="0">
                  <a:pos x="connsiteX2" y="connsiteY2"/>
                </a:cxn>
                <a:cxn ang="0">
                  <a:pos x="connsiteX3" y="connsiteY3"/>
                </a:cxn>
              </a:cxnLst>
              <a:rect l="l" t="t" r="r" b="b"/>
              <a:pathLst>
                <a:path w="1876738" h="341669">
                  <a:moveTo>
                    <a:pt x="0" y="295324"/>
                  </a:moveTo>
                  <a:cubicBezTo>
                    <a:pt x="443706" y="146099"/>
                    <a:pt x="887413" y="-3126"/>
                    <a:pt x="1190625" y="49"/>
                  </a:cubicBezTo>
                  <a:cubicBezTo>
                    <a:pt x="1493837" y="3224"/>
                    <a:pt x="1716088" y="263574"/>
                    <a:pt x="1819275" y="314374"/>
                  </a:cubicBezTo>
                  <a:cubicBezTo>
                    <a:pt x="1922462" y="365174"/>
                    <a:pt x="1866106" y="335011"/>
                    <a:pt x="1809750" y="304849"/>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0" name="Straight Connector 99">
              <a:extLst>
                <a:ext uri="{FF2B5EF4-FFF2-40B4-BE49-F238E27FC236}">
                  <a16:creationId xmlns:a16="http://schemas.microsoft.com/office/drawing/2014/main" id="{8D8C9168-E972-4C3B-B98F-5FC035F16050}"/>
                </a:ext>
              </a:extLst>
            </p:cNvPr>
            <p:cNvCxnSpPr/>
            <p:nvPr/>
          </p:nvCxnSpPr>
          <p:spPr>
            <a:xfrm flipV="1">
              <a:off x="6093294" y="564574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9D010B66-20D4-47E6-8EF5-5BA477DAC064}"/>
                </a:ext>
              </a:extLst>
            </p:cNvPr>
            <p:cNvSpPr txBox="1"/>
            <p:nvPr/>
          </p:nvSpPr>
          <p:spPr>
            <a:xfrm>
              <a:off x="6216529" y="4961078"/>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4</a:t>
              </a:r>
              <a:endParaRPr lang="en-US" sz="1400" dirty="0"/>
            </a:p>
          </p:txBody>
        </p:sp>
        <p:sp>
          <p:nvSpPr>
            <p:cNvPr id="52" name="TextBox 51">
              <a:extLst>
                <a:ext uri="{FF2B5EF4-FFF2-40B4-BE49-F238E27FC236}">
                  <a16:creationId xmlns:a16="http://schemas.microsoft.com/office/drawing/2014/main" id="{A1D89C77-FE7D-4CF3-B18B-591B93DAF058}"/>
                </a:ext>
              </a:extLst>
            </p:cNvPr>
            <p:cNvSpPr txBox="1"/>
            <p:nvPr/>
          </p:nvSpPr>
          <p:spPr>
            <a:xfrm>
              <a:off x="6326889" y="4066977"/>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1</a:t>
              </a:r>
              <a:endParaRPr lang="en-US" sz="1400" dirty="0"/>
            </a:p>
          </p:txBody>
        </p:sp>
        <p:cxnSp>
          <p:nvCxnSpPr>
            <p:cNvPr id="35" name="Straight Connector 34">
              <a:extLst>
                <a:ext uri="{FF2B5EF4-FFF2-40B4-BE49-F238E27FC236}">
                  <a16:creationId xmlns:a16="http://schemas.microsoft.com/office/drawing/2014/main" id="{D7A89325-BE6D-4532-B309-2DF07C759CF2}"/>
                </a:ext>
              </a:extLst>
            </p:cNvPr>
            <p:cNvCxnSpPr/>
            <p:nvPr/>
          </p:nvCxnSpPr>
          <p:spPr>
            <a:xfrm>
              <a:off x="4705747" y="4417426"/>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DE07CA5-7836-4335-8264-1830262DADB5}"/>
                </a:ext>
              </a:extLst>
            </p:cNvPr>
            <p:cNvCxnSpPr/>
            <p:nvPr/>
          </p:nvCxnSpPr>
          <p:spPr>
            <a:xfrm>
              <a:off x="4705747" y="5036551"/>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C9DC06-BE99-407D-A731-4929BAF62480}"/>
                </a:ext>
              </a:extLst>
            </p:cNvPr>
            <p:cNvCxnSpPr/>
            <p:nvPr/>
          </p:nvCxnSpPr>
          <p:spPr>
            <a:xfrm flipV="1">
              <a:off x="4705747"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4EAF2F-8C5A-44C5-B339-2DB7F4731377}"/>
                </a:ext>
              </a:extLst>
            </p:cNvPr>
            <p:cNvCxnSpPr/>
            <p:nvPr/>
          </p:nvCxnSpPr>
          <p:spPr>
            <a:xfrm flipV="1">
              <a:off x="5496322"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497033B-EBFD-453B-A0DC-F427EA9DE8F2}"/>
                </a:ext>
              </a:extLst>
            </p:cNvPr>
            <p:cNvCxnSpPr/>
            <p:nvPr/>
          </p:nvCxnSpPr>
          <p:spPr>
            <a:xfrm flipH="1">
              <a:off x="4705747" y="4417426"/>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225E176-2F56-40D9-9D21-B59AF75DE60C}"/>
                </a:ext>
              </a:extLst>
            </p:cNvPr>
            <p:cNvCxnSpPr/>
            <p:nvPr/>
          </p:nvCxnSpPr>
          <p:spPr>
            <a:xfrm>
              <a:off x="4705746" y="4417425"/>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1F792814-BD29-4A1E-9C26-1FB0C3EEB6BA}"/>
                </a:ext>
              </a:extLst>
            </p:cNvPr>
            <p:cNvSpPr/>
            <p:nvPr/>
          </p:nvSpPr>
          <p:spPr>
            <a:xfrm>
              <a:off x="5444425"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Oval 44">
              <a:extLst>
                <a:ext uri="{FF2B5EF4-FFF2-40B4-BE49-F238E27FC236}">
                  <a16:creationId xmlns:a16="http://schemas.microsoft.com/office/drawing/2014/main" id="{C8A56B67-8D34-47E9-B04B-C1BE3EA523B8}"/>
                </a:ext>
              </a:extLst>
            </p:cNvPr>
            <p:cNvSpPr/>
            <p:nvPr/>
          </p:nvSpPr>
          <p:spPr>
            <a:xfrm>
              <a:off x="5444910" y="4973224"/>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6" name="Oval 45">
              <a:extLst>
                <a:ext uri="{FF2B5EF4-FFF2-40B4-BE49-F238E27FC236}">
                  <a16:creationId xmlns:a16="http://schemas.microsoft.com/office/drawing/2014/main" id="{216580EC-B74D-418B-9F96-153BD032F8D9}"/>
                </a:ext>
              </a:extLst>
            </p:cNvPr>
            <p:cNvSpPr/>
            <p:nvPr/>
          </p:nvSpPr>
          <p:spPr>
            <a:xfrm>
              <a:off x="4642859" y="4982748"/>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Oval 32">
              <a:extLst>
                <a:ext uri="{FF2B5EF4-FFF2-40B4-BE49-F238E27FC236}">
                  <a16:creationId xmlns:a16="http://schemas.microsoft.com/office/drawing/2014/main" id="{0CF8BB39-D78C-419E-98B6-06EF8FD1D8FC}"/>
                </a:ext>
              </a:extLst>
            </p:cNvPr>
            <p:cNvSpPr/>
            <p:nvPr/>
          </p:nvSpPr>
          <p:spPr>
            <a:xfrm>
              <a:off x="4642364"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6FD16368-70FA-4B41-B0B3-EEE622B08495}"/>
                    </a:ext>
                  </a:extLst>
                </p:cNvPr>
                <p:cNvSpPr txBox="1"/>
                <p:nvPr/>
              </p:nvSpPr>
              <p:spPr>
                <a:xfrm>
                  <a:off x="4400550" y="4074377"/>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1</a:t>
                  </a:r>
                  <a:endParaRPr lang="en-US" sz="1400" dirty="0">
                    <a:solidFill>
                      <a:schemeClr val="tx1"/>
                    </a:solidFill>
                  </a:endParaRPr>
                </a:p>
              </p:txBody>
            </p:sp>
          </mc:Choice>
          <mc:Fallback xmlns="">
            <p:sp>
              <p:nvSpPr>
                <p:cNvPr id="47" name="TextBox 46">
                  <a:extLst>
                    <a:ext uri="{FF2B5EF4-FFF2-40B4-BE49-F238E27FC236}">
                      <a16:creationId xmlns:a16="http://schemas.microsoft.com/office/drawing/2014/main" id="{6FD16368-70FA-4B41-B0B3-EEE622B08495}"/>
                    </a:ext>
                  </a:extLst>
                </p:cNvPr>
                <p:cNvSpPr txBox="1">
                  <a:spLocks noRot="1" noChangeAspect="1" noMove="1" noResize="1" noEditPoints="1" noAdjustHandles="1" noChangeArrowheads="1" noChangeShapeType="1" noTextEdit="1"/>
                </p:cNvSpPr>
                <p:nvPr/>
              </p:nvSpPr>
              <p:spPr>
                <a:xfrm>
                  <a:off x="4400550" y="4074377"/>
                  <a:ext cx="345607" cy="307777"/>
                </a:xfrm>
                <a:prstGeom prst="rect">
                  <a:avLst/>
                </a:prstGeom>
                <a:blipFill>
                  <a:blip r:embed="rId4"/>
                  <a:stretch>
                    <a:fillRect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9A6E8B29-11BF-4905-A0E3-3CDF004C0B27}"/>
                    </a:ext>
                  </a:extLst>
                </p:cNvPr>
                <p:cNvSpPr txBox="1"/>
                <p:nvPr/>
              </p:nvSpPr>
              <p:spPr>
                <a:xfrm>
                  <a:off x="4400550" y="500667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4</a:t>
                  </a:r>
                  <a:endParaRPr lang="en-US" sz="1400" dirty="0">
                    <a:solidFill>
                      <a:schemeClr val="tx1"/>
                    </a:solidFill>
                  </a:endParaRPr>
                </a:p>
              </p:txBody>
            </p:sp>
          </mc:Choice>
          <mc:Fallback xmlns="">
            <p:sp>
              <p:nvSpPr>
                <p:cNvPr id="50" name="TextBox 49">
                  <a:extLst>
                    <a:ext uri="{FF2B5EF4-FFF2-40B4-BE49-F238E27FC236}">
                      <a16:creationId xmlns:a16="http://schemas.microsoft.com/office/drawing/2014/main" id="{9A6E8B29-11BF-4905-A0E3-3CDF004C0B27}"/>
                    </a:ext>
                  </a:extLst>
                </p:cNvPr>
                <p:cNvSpPr txBox="1">
                  <a:spLocks noRot="1" noChangeAspect="1" noMove="1" noResize="1" noEditPoints="1" noAdjustHandles="1" noChangeArrowheads="1" noChangeShapeType="1" noTextEdit="1"/>
                </p:cNvSpPr>
                <p:nvPr/>
              </p:nvSpPr>
              <p:spPr>
                <a:xfrm>
                  <a:off x="4400550" y="5006671"/>
                  <a:ext cx="345607" cy="307777"/>
                </a:xfrm>
                <a:prstGeom prst="rect">
                  <a:avLst/>
                </a:prstGeom>
                <a:blipFill>
                  <a:blip r:embed="rId5"/>
                  <a:stretch>
                    <a:fillRect b="-16000"/>
                  </a:stretch>
                </a:blipFill>
              </p:spPr>
              <p:txBody>
                <a:bodyPr/>
                <a:lstStyle/>
                <a:p>
                  <a:r>
                    <a:rPr lang="en-US">
                      <a:noFill/>
                    </a:rPr>
                    <a:t> </a:t>
                  </a:r>
                </a:p>
              </p:txBody>
            </p:sp>
          </mc:Fallback>
        </mc:AlternateContent>
        <p:sp>
          <p:nvSpPr>
            <p:cNvPr id="53" name="TextBox 52">
              <a:extLst>
                <a:ext uri="{FF2B5EF4-FFF2-40B4-BE49-F238E27FC236}">
                  <a16:creationId xmlns:a16="http://schemas.microsoft.com/office/drawing/2014/main" id="{DB83C7EA-ECD3-4E2D-A9AB-74F44FFACE47}"/>
                </a:ext>
              </a:extLst>
            </p:cNvPr>
            <p:cNvSpPr txBox="1"/>
            <p:nvPr/>
          </p:nvSpPr>
          <p:spPr>
            <a:xfrm>
              <a:off x="5485319" y="4961078"/>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5</a:t>
              </a:r>
              <a:endParaRPr lang="en-US" sz="1400" dirty="0"/>
            </a:p>
          </p:txBody>
        </p:sp>
        <p:sp>
          <p:nvSpPr>
            <p:cNvPr id="54" name="TextBox 53">
              <a:extLst>
                <a:ext uri="{FF2B5EF4-FFF2-40B4-BE49-F238E27FC236}">
                  <a16:creationId xmlns:a16="http://schemas.microsoft.com/office/drawing/2014/main" id="{371D633B-A059-4BB0-8603-313CDEA770DD}"/>
                </a:ext>
              </a:extLst>
            </p:cNvPr>
            <p:cNvSpPr txBox="1"/>
            <p:nvPr/>
          </p:nvSpPr>
          <p:spPr>
            <a:xfrm>
              <a:off x="5466557" y="4094710"/>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2</a:t>
              </a:r>
              <a:endParaRPr lang="en-US" sz="1400" dirty="0"/>
            </a:p>
          </p:txBody>
        </p:sp>
        <p:cxnSp>
          <p:nvCxnSpPr>
            <p:cNvPr id="57" name="Straight Connector 56">
              <a:extLst>
                <a:ext uri="{FF2B5EF4-FFF2-40B4-BE49-F238E27FC236}">
                  <a16:creationId xmlns:a16="http://schemas.microsoft.com/office/drawing/2014/main" id="{193AE3AA-0606-4816-93DE-3C48F3832176}"/>
                </a:ext>
              </a:extLst>
            </p:cNvPr>
            <p:cNvCxnSpPr/>
            <p:nvPr/>
          </p:nvCxnSpPr>
          <p:spPr>
            <a:xfrm>
              <a:off x="6531444" y="4417426"/>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B3BFC18-E0BB-4E09-83BA-82B9315C8A39}"/>
                </a:ext>
              </a:extLst>
            </p:cNvPr>
            <p:cNvCxnSpPr/>
            <p:nvPr/>
          </p:nvCxnSpPr>
          <p:spPr>
            <a:xfrm>
              <a:off x="6531444" y="5036551"/>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D2D68DA-1A65-431E-93D5-A3E04CF1D820}"/>
                </a:ext>
              </a:extLst>
            </p:cNvPr>
            <p:cNvCxnSpPr/>
            <p:nvPr/>
          </p:nvCxnSpPr>
          <p:spPr>
            <a:xfrm flipV="1">
              <a:off x="6531444"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3000E08-BA20-4E16-8E13-1B9D08049F6B}"/>
                </a:ext>
              </a:extLst>
            </p:cNvPr>
            <p:cNvCxnSpPr/>
            <p:nvPr/>
          </p:nvCxnSpPr>
          <p:spPr>
            <a:xfrm flipV="1">
              <a:off x="7322019"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0B409FD-53FA-4B32-A40B-FD8D3D1E02D0}"/>
                </a:ext>
              </a:extLst>
            </p:cNvPr>
            <p:cNvCxnSpPr/>
            <p:nvPr/>
          </p:nvCxnSpPr>
          <p:spPr>
            <a:xfrm flipH="1">
              <a:off x="6531444" y="4417426"/>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7AC982B-660A-4C03-A516-2F85BCA9E5EA}"/>
                </a:ext>
              </a:extLst>
            </p:cNvPr>
            <p:cNvCxnSpPr/>
            <p:nvPr/>
          </p:nvCxnSpPr>
          <p:spPr>
            <a:xfrm>
              <a:off x="6531443" y="4417425"/>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7A15C72-B242-4C0C-B9B5-B806956E39EA}"/>
                </a:ext>
              </a:extLst>
            </p:cNvPr>
            <p:cNvSpPr/>
            <p:nvPr/>
          </p:nvSpPr>
          <p:spPr>
            <a:xfrm>
              <a:off x="7270122"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 name="Oval 63">
              <a:extLst>
                <a:ext uri="{FF2B5EF4-FFF2-40B4-BE49-F238E27FC236}">
                  <a16:creationId xmlns:a16="http://schemas.microsoft.com/office/drawing/2014/main" id="{03336BDF-A1E4-4FD2-A39B-6D50EED267D2}"/>
                </a:ext>
              </a:extLst>
            </p:cNvPr>
            <p:cNvSpPr/>
            <p:nvPr/>
          </p:nvSpPr>
          <p:spPr>
            <a:xfrm>
              <a:off x="7270607" y="4973224"/>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5" name="Oval 64">
              <a:extLst>
                <a:ext uri="{FF2B5EF4-FFF2-40B4-BE49-F238E27FC236}">
                  <a16:creationId xmlns:a16="http://schemas.microsoft.com/office/drawing/2014/main" id="{3390E2D5-44A9-444D-8DF1-F0286DDF1552}"/>
                </a:ext>
              </a:extLst>
            </p:cNvPr>
            <p:cNvSpPr/>
            <p:nvPr/>
          </p:nvSpPr>
          <p:spPr>
            <a:xfrm>
              <a:off x="6468556" y="4982748"/>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6" name="Oval 65">
              <a:extLst>
                <a:ext uri="{FF2B5EF4-FFF2-40B4-BE49-F238E27FC236}">
                  <a16:creationId xmlns:a16="http://schemas.microsoft.com/office/drawing/2014/main" id="{ED61127C-B682-4383-85D2-CEFE8C501044}"/>
                </a:ext>
              </a:extLst>
            </p:cNvPr>
            <p:cNvSpPr/>
            <p:nvPr/>
          </p:nvSpPr>
          <p:spPr>
            <a:xfrm>
              <a:off x="6468061"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9" name="TextBox 68">
              <a:extLst>
                <a:ext uri="{FF2B5EF4-FFF2-40B4-BE49-F238E27FC236}">
                  <a16:creationId xmlns:a16="http://schemas.microsoft.com/office/drawing/2014/main" id="{FC9543BD-FDA6-4AEE-8F07-0454615424FB}"/>
                </a:ext>
              </a:extLst>
            </p:cNvPr>
            <p:cNvSpPr txBox="1"/>
            <p:nvPr/>
          </p:nvSpPr>
          <p:spPr>
            <a:xfrm>
              <a:off x="7311016" y="4961078"/>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5</a:t>
              </a:r>
              <a:endParaRPr lang="en-US" sz="1400" dirty="0"/>
            </a:p>
          </p:txBody>
        </p:sp>
        <p:sp>
          <p:nvSpPr>
            <p:cNvPr id="70" name="TextBox 69">
              <a:extLst>
                <a:ext uri="{FF2B5EF4-FFF2-40B4-BE49-F238E27FC236}">
                  <a16:creationId xmlns:a16="http://schemas.microsoft.com/office/drawing/2014/main" id="{FC4E0E85-0F5E-49C8-84C5-72AEA3A2DBC5}"/>
                </a:ext>
              </a:extLst>
            </p:cNvPr>
            <p:cNvSpPr txBox="1"/>
            <p:nvPr/>
          </p:nvSpPr>
          <p:spPr>
            <a:xfrm>
              <a:off x="7292254" y="4094710"/>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6</a:t>
              </a:r>
              <a:endParaRPr lang="en-US" sz="1400" dirty="0"/>
            </a:p>
          </p:txBody>
        </p:sp>
        <p:sp>
          <p:nvSpPr>
            <p:cNvPr id="82" name="Oval 81">
              <a:extLst>
                <a:ext uri="{FF2B5EF4-FFF2-40B4-BE49-F238E27FC236}">
                  <a16:creationId xmlns:a16="http://schemas.microsoft.com/office/drawing/2014/main" id="{3A45D3EB-CF8D-45EC-ACF5-FEF7C504811D}"/>
                </a:ext>
              </a:extLst>
            </p:cNvPr>
            <p:cNvSpPr/>
            <p:nvPr/>
          </p:nvSpPr>
          <p:spPr>
            <a:xfrm>
              <a:off x="6041397" y="6171430"/>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3" name="Oval 82">
              <a:extLst>
                <a:ext uri="{FF2B5EF4-FFF2-40B4-BE49-F238E27FC236}">
                  <a16:creationId xmlns:a16="http://schemas.microsoft.com/office/drawing/2014/main" id="{156C2484-7D41-4529-B6E6-D0AA1ACD98CE}"/>
                </a:ext>
              </a:extLst>
            </p:cNvPr>
            <p:cNvSpPr/>
            <p:nvPr/>
          </p:nvSpPr>
          <p:spPr>
            <a:xfrm>
              <a:off x="6041396" y="5611991"/>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6DE7C531-A968-47EC-B2B8-C8B5F4D671AA}"/>
                    </a:ext>
                  </a:extLst>
                </p:cNvPr>
                <p:cNvSpPr txBox="1"/>
                <p:nvPr/>
              </p:nvSpPr>
              <p:spPr>
                <a:xfrm>
                  <a:off x="5946074" y="626487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4</a:t>
                  </a:r>
                  <a:endParaRPr lang="en-US" sz="1400" dirty="0">
                    <a:solidFill>
                      <a:schemeClr val="tx1"/>
                    </a:solidFill>
                  </a:endParaRPr>
                </a:p>
              </p:txBody>
            </p:sp>
          </mc:Choice>
          <mc:Fallback xmlns="">
            <p:sp>
              <p:nvSpPr>
                <p:cNvPr id="85" name="TextBox 84">
                  <a:extLst>
                    <a:ext uri="{FF2B5EF4-FFF2-40B4-BE49-F238E27FC236}">
                      <a16:creationId xmlns:a16="http://schemas.microsoft.com/office/drawing/2014/main" id="{6DE7C531-A968-47EC-B2B8-C8B5F4D671AA}"/>
                    </a:ext>
                  </a:extLst>
                </p:cNvPr>
                <p:cNvSpPr txBox="1">
                  <a:spLocks noRot="1" noChangeAspect="1" noMove="1" noResize="1" noEditPoints="1" noAdjustHandles="1" noChangeArrowheads="1" noChangeShapeType="1" noTextEdit="1"/>
                </p:cNvSpPr>
                <p:nvPr/>
              </p:nvSpPr>
              <p:spPr>
                <a:xfrm>
                  <a:off x="5946074" y="6264871"/>
                  <a:ext cx="345607" cy="307777"/>
                </a:xfrm>
                <a:prstGeom prst="rect">
                  <a:avLst/>
                </a:prstGeom>
                <a:blipFill>
                  <a:blip r:embed="rId6"/>
                  <a:stretch>
                    <a:fillRect b="-16000"/>
                  </a:stretch>
                </a:blipFill>
              </p:spPr>
              <p:txBody>
                <a:bodyPr/>
                <a:lstStyle/>
                <a:p>
                  <a:r>
                    <a:rPr lang="en-US">
                      <a:noFill/>
                    </a:rPr>
                    <a:t> </a:t>
                  </a:r>
                </a:p>
              </p:txBody>
            </p:sp>
          </mc:Fallback>
        </mc:AlternateContent>
        <p:sp>
          <p:nvSpPr>
            <p:cNvPr id="86" name="TextBox 85">
              <a:extLst>
                <a:ext uri="{FF2B5EF4-FFF2-40B4-BE49-F238E27FC236}">
                  <a16:creationId xmlns:a16="http://schemas.microsoft.com/office/drawing/2014/main" id="{F29837C6-30A1-4EAC-BE17-112BCE9CA105}"/>
                </a:ext>
              </a:extLst>
            </p:cNvPr>
            <p:cNvSpPr txBox="1"/>
            <p:nvPr/>
          </p:nvSpPr>
          <p:spPr>
            <a:xfrm>
              <a:off x="5956813" y="5321091"/>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3</a:t>
              </a:r>
              <a:endParaRPr lang="en-US" sz="1400" dirty="0"/>
            </a:p>
          </p:txBody>
        </p:sp>
        <p:sp>
          <p:nvSpPr>
            <p:cNvPr id="87" name="TextBox 86">
              <a:extLst>
                <a:ext uri="{FF2B5EF4-FFF2-40B4-BE49-F238E27FC236}">
                  <a16:creationId xmlns:a16="http://schemas.microsoft.com/office/drawing/2014/main" id="{7AAC3B09-E384-479D-AED4-59D8C8538EAA}"/>
                </a:ext>
              </a:extLst>
            </p:cNvPr>
            <p:cNvSpPr txBox="1"/>
            <p:nvPr/>
          </p:nvSpPr>
          <p:spPr>
            <a:xfrm>
              <a:off x="7049787" y="5361659"/>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1</a:t>
              </a:r>
              <a:endParaRPr lang="en-US" sz="1400" dirty="0"/>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D4EAF14B-05AB-4482-9504-A079CB0FA2DC}"/>
                    </a:ext>
                  </a:extLst>
                </p:cNvPr>
                <p:cNvSpPr txBox="1"/>
                <p:nvPr/>
              </p:nvSpPr>
              <p:spPr>
                <a:xfrm>
                  <a:off x="4291995" y="617143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2</a:t>
                  </a:r>
                  <a:endParaRPr lang="en-US" sz="1400" dirty="0">
                    <a:solidFill>
                      <a:schemeClr val="tx1"/>
                    </a:solidFill>
                  </a:endParaRPr>
                </a:p>
              </p:txBody>
            </p:sp>
          </mc:Choice>
          <mc:Fallback xmlns="">
            <p:sp>
              <p:nvSpPr>
                <p:cNvPr id="49" name="TextBox 48">
                  <a:extLst>
                    <a:ext uri="{FF2B5EF4-FFF2-40B4-BE49-F238E27FC236}">
                      <a16:creationId xmlns:a16="http://schemas.microsoft.com/office/drawing/2014/main" id="{D4EAF14B-05AB-4482-9504-A079CB0FA2DC}"/>
                    </a:ext>
                  </a:extLst>
                </p:cNvPr>
                <p:cNvSpPr txBox="1">
                  <a:spLocks noRot="1" noChangeAspect="1" noMove="1" noResize="1" noEditPoints="1" noAdjustHandles="1" noChangeArrowheads="1" noChangeShapeType="1" noTextEdit="1"/>
                </p:cNvSpPr>
                <p:nvPr/>
              </p:nvSpPr>
              <p:spPr>
                <a:xfrm>
                  <a:off x="4291995" y="6171431"/>
                  <a:ext cx="345607" cy="307777"/>
                </a:xfrm>
                <a:prstGeom prst="rect">
                  <a:avLst/>
                </a:prstGeom>
                <a:blipFill>
                  <a:blip r:embed="rId7"/>
                  <a:stretch>
                    <a:fillRect b="-16000"/>
                  </a:stretch>
                </a:blipFill>
              </p:spPr>
              <p:txBody>
                <a:bodyPr/>
                <a:lstStyle/>
                <a:p>
                  <a:r>
                    <a:rPr lang="en-US">
                      <a:noFill/>
                    </a:rPr>
                    <a:t> </a:t>
                  </a:r>
                </a:p>
              </p:txBody>
            </p:sp>
          </mc:Fallback>
        </mc:AlternateContent>
        <p:cxnSp>
          <p:nvCxnSpPr>
            <p:cNvPr id="71" name="Straight Connector 70">
              <a:extLst>
                <a:ext uri="{FF2B5EF4-FFF2-40B4-BE49-F238E27FC236}">
                  <a16:creationId xmlns:a16="http://schemas.microsoft.com/office/drawing/2014/main" id="{B6553D0A-812D-4FCD-8BA5-5DB6C327C86A}"/>
                </a:ext>
              </a:extLst>
            </p:cNvPr>
            <p:cNvCxnSpPr>
              <a:cxnSpLocks/>
            </p:cNvCxnSpPr>
            <p:nvPr/>
          </p:nvCxnSpPr>
          <p:spPr>
            <a:xfrm flipV="1">
              <a:off x="4614864" y="5714233"/>
              <a:ext cx="343298" cy="4894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AD6D100B-65D0-43A2-9029-A6431E90FCCB}"/>
                </a:ext>
              </a:extLst>
            </p:cNvPr>
            <p:cNvCxnSpPr>
              <a:cxnSpLocks/>
            </p:cNvCxnSpPr>
            <p:nvPr/>
          </p:nvCxnSpPr>
          <p:spPr>
            <a:xfrm flipH="1" flipV="1">
              <a:off x="4958162" y="5714231"/>
              <a:ext cx="352028" cy="48943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87FB1C1-000A-4545-8902-7A620FD9347F}"/>
                </a:ext>
              </a:extLst>
            </p:cNvPr>
            <p:cNvCxnSpPr>
              <a:cxnSpLocks/>
            </p:cNvCxnSpPr>
            <p:nvPr/>
          </p:nvCxnSpPr>
          <p:spPr>
            <a:xfrm>
              <a:off x="4614864" y="6203669"/>
              <a:ext cx="69532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id="{30A4E1F9-CE64-4A93-BBFA-18E852D7B620}"/>
                </a:ext>
              </a:extLst>
            </p:cNvPr>
            <p:cNvSpPr/>
            <p:nvPr/>
          </p:nvSpPr>
          <p:spPr>
            <a:xfrm>
              <a:off x="4906265" y="5669436"/>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0" name="Oval 79">
              <a:extLst>
                <a:ext uri="{FF2B5EF4-FFF2-40B4-BE49-F238E27FC236}">
                  <a16:creationId xmlns:a16="http://schemas.microsoft.com/office/drawing/2014/main" id="{5C4AB621-4885-4465-9C03-BE7D3E6E6701}"/>
                </a:ext>
              </a:extLst>
            </p:cNvPr>
            <p:cNvSpPr/>
            <p:nvPr/>
          </p:nvSpPr>
          <p:spPr>
            <a:xfrm>
              <a:off x="4562054" y="6154369"/>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1" name="Oval 80">
              <a:extLst>
                <a:ext uri="{FF2B5EF4-FFF2-40B4-BE49-F238E27FC236}">
                  <a16:creationId xmlns:a16="http://schemas.microsoft.com/office/drawing/2014/main" id="{D310DDC7-84B5-4B3A-9AF0-B3E55F95AD49}"/>
                </a:ext>
              </a:extLst>
            </p:cNvPr>
            <p:cNvSpPr/>
            <p:nvPr/>
          </p:nvSpPr>
          <p:spPr>
            <a:xfrm>
              <a:off x="5258293" y="6143491"/>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9A06FC2C-C4E8-42CA-951B-EC993CAE3E81}"/>
                    </a:ext>
                  </a:extLst>
                </p:cNvPr>
                <p:cNvSpPr txBox="1"/>
                <p:nvPr/>
              </p:nvSpPr>
              <p:spPr>
                <a:xfrm>
                  <a:off x="4808389" y="535669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5</a:t>
                  </a:r>
                  <a:endParaRPr lang="en-US" sz="1400" dirty="0">
                    <a:solidFill>
                      <a:schemeClr val="tx1"/>
                    </a:solidFill>
                  </a:endParaRPr>
                </a:p>
              </p:txBody>
            </p:sp>
          </mc:Choice>
          <mc:Fallback xmlns="">
            <p:sp>
              <p:nvSpPr>
                <p:cNvPr id="84" name="TextBox 83">
                  <a:extLst>
                    <a:ext uri="{FF2B5EF4-FFF2-40B4-BE49-F238E27FC236}">
                      <a16:creationId xmlns:a16="http://schemas.microsoft.com/office/drawing/2014/main" id="{9A06FC2C-C4E8-42CA-951B-EC993CAE3E81}"/>
                    </a:ext>
                  </a:extLst>
                </p:cNvPr>
                <p:cNvSpPr txBox="1">
                  <a:spLocks noRot="1" noChangeAspect="1" noMove="1" noResize="1" noEditPoints="1" noAdjustHandles="1" noChangeArrowheads="1" noChangeShapeType="1" noTextEdit="1"/>
                </p:cNvSpPr>
                <p:nvPr/>
              </p:nvSpPr>
              <p:spPr>
                <a:xfrm>
                  <a:off x="4808389" y="5356691"/>
                  <a:ext cx="345607" cy="307777"/>
                </a:xfrm>
                <a:prstGeom prst="rect">
                  <a:avLst/>
                </a:prstGeom>
                <a:blipFill>
                  <a:blip r:embed="rId8"/>
                  <a:stretch>
                    <a:fillRect b="-16000"/>
                  </a:stretch>
                </a:blipFill>
              </p:spPr>
              <p:txBody>
                <a:bodyPr/>
                <a:lstStyle/>
                <a:p>
                  <a:r>
                    <a:rPr lang="en-US">
                      <a:noFill/>
                    </a:rPr>
                    <a:t> </a:t>
                  </a:r>
                </a:p>
              </p:txBody>
            </p:sp>
          </mc:Fallback>
        </mc:AlternateContent>
        <p:sp>
          <p:nvSpPr>
            <p:cNvPr id="88" name="TextBox 87">
              <a:extLst>
                <a:ext uri="{FF2B5EF4-FFF2-40B4-BE49-F238E27FC236}">
                  <a16:creationId xmlns:a16="http://schemas.microsoft.com/office/drawing/2014/main" id="{BFF5B93F-7FBB-4726-A75E-D138CE18E4CB}"/>
                </a:ext>
              </a:extLst>
            </p:cNvPr>
            <p:cNvSpPr txBox="1"/>
            <p:nvPr/>
          </p:nvSpPr>
          <p:spPr>
            <a:xfrm>
              <a:off x="5323255" y="6099079"/>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4</a:t>
              </a:r>
              <a:endParaRPr lang="en-US" sz="1400" dirty="0"/>
            </a:p>
          </p:txBody>
        </p:sp>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15D8C122-61F9-4F6E-BA15-B49F3FD1DF7C}"/>
                    </a:ext>
                  </a:extLst>
                </p:cNvPr>
                <p:cNvSpPr txBox="1"/>
                <p:nvPr/>
              </p:nvSpPr>
              <p:spPr>
                <a:xfrm>
                  <a:off x="7547489" y="6171430"/>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3</a:t>
                  </a:r>
                  <a:endParaRPr lang="en-US" sz="1400" dirty="0">
                    <a:solidFill>
                      <a:schemeClr val="tx1"/>
                    </a:solidFill>
                  </a:endParaRPr>
                </a:p>
              </p:txBody>
            </p:sp>
          </mc:Choice>
          <mc:Fallback xmlns="">
            <p:sp>
              <p:nvSpPr>
                <p:cNvPr id="91" name="TextBox 90">
                  <a:extLst>
                    <a:ext uri="{FF2B5EF4-FFF2-40B4-BE49-F238E27FC236}">
                      <a16:creationId xmlns:a16="http://schemas.microsoft.com/office/drawing/2014/main" id="{15D8C122-61F9-4F6E-BA15-B49F3FD1DF7C}"/>
                    </a:ext>
                  </a:extLst>
                </p:cNvPr>
                <p:cNvSpPr txBox="1">
                  <a:spLocks noRot="1" noChangeAspect="1" noMove="1" noResize="1" noEditPoints="1" noAdjustHandles="1" noChangeArrowheads="1" noChangeShapeType="1" noTextEdit="1"/>
                </p:cNvSpPr>
                <p:nvPr/>
              </p:nvSpPr>
              <p:spPr>
                <a:xfrm>
                  <a:off x="7547489" y="6171430"/>
                  <a:ext cx="345607" cy="307777"/>
                </a:xfrm>
                <a:prstGeom prst="rect">
                  <a:avLst/>
                </a:prstGeom>
                <a:blipFill>
                  <a:blip r:embed="rId9"/>
                  <a:stretch>
                    <a:fillRect b="-16000"/>
                  </a:stretch>
                </a:blipFill>
              </p:spPr>
              <p:txBody>
                <a:bodyPr/>
                <a:lstStyle/>
                <a:p>
                  <a:r>
                    <a:rPr lang="en-US">
                      <a:noFill/>
                    </a:rPr>
                    <a:t> </a:t>
                  </a:r>
                </a:p>
              </p:txBody>
            </p:sp>
          </mc:Fallback>
        </mc:AlternateContent>
        <p:cxnSp>
          <p:nvCxnSpPr>
            <p:cNvPr id="92" name="Straight Connector 91">
              <a:extLst>
                <a:ext uri="{FF2B5EF4-FFF2-40B4-BE49-F238E27FC236}">
                  <a16:creationId xmlns:a16="http://schemas.microsoft.com/office/drawing/2014/main" id="{E6AAFDE2-B0DE-451B-96A9-08CCB16B3CF9}"/>
                </a:ext>
              </a:extLst>
            </p:cNvPr>
            <p:cNvCxnSpPr>
              <a:cxnSpLocks/>
            </p:cNvCxnSpPr>
            <p:nvPr/>
          </p:nvCxnSpPr>
          <p:spPr>
            <a:xfrm flipV="1">
              <a:off x="6842826" y="5710592"/>
              <a:ext cx="343298" cy="4894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08EDD87C-6488-44AF-9645-88C3723A59F2}"/>
                </a:ext>
              </a:extLst>
            </p:cNvPr>
            <p:cNvCxnSpPr>
              <a:cxnSpLocks/>
            </p:cNvCxnSpPr>
            <p:nvPr/>
          </p:nvCxnSpPr>
          <p:spPr>
            <a:xfrm flipH="1" flipV="1">
              <a:off x="7186124" y="5710590"/>
              <a:ext cx="352028" cy="48943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765595F-FC2F-4CD8-A06D-50855C45826C}"/>
                </a:ext>
              </a:extLst>
            </p:cNvPr>
            <p:cNvCxnSpPr>
              <a:cxnSpLocks/>
            </p:cNvCxnSpPr>
            <p:nvPr/>
          </p:nvCxnSpPr>
          <p:spPr>
            <a:xfrm>
              <a:off x="6842826" y="6200028"/>
              <a:ext cx="69532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5" name="Oval 94">
              <a:extLst>
                <a:ext uri="{FF2B5EF4-FFF2-40B4-BE49-F238E27FC236}">
                  <a16:creationId xmlns:a16="http://schemas.microsoft.com/office/drawing/2014/main" id="{31160DD8-64B4-4E15-AC4A-F6DA7BF1B717}"/>
                </a:ext>
              </a:extLst>
            </p:cNvPr>
            <p:cNvSpPr/>
            <p:nvPr/>
          </p:nvSpPr>
          <p:spPr>
            <a:xfrm>
              <a:off x="7134227" y="566579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 name="Oval 95">
              <a:extLst>
                <a:ext uri="{FF2B5EF4-FFF2-40B4-BE49-F238E27FC236}">
                  <a16:creationId xmlns:a16="http://schemas.microsoft.com/office/drawing/2014/main" id="{9814ABB2-EA97-4D6F-8AFF-63232AE12213}"/>
                </a:ext>
              </a:extLst>
            </p:cNvPr>
            <p:cNvSpPr/>
            <p:nvPr/>
          </p:nvSpPr>
          <p:spPr>
            <a:xfrm>
              <a:off x="6790016" y="6150728"/>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7" name="Oval 96">
              <a:extLst>
                <a:ext uri="{FF2B5EF4-FFF2-40B4-BE49-F238E27FC236}">
                  <a16:creationId xmlns:a16="http://schemas.microsoft.com/office/drawing/2014/main" id="{501E3AF1-FAB0-492E-AA3A-0F4742D1FC35}"/>
                </a:ext>
              </a:extLst>
            </p:cNvPr>
            <p:cNvSpPr/>
            <p:nvPr/>
          </p:nvSpPr>
          <p:spPr>
            <a:xfrm>
              <a:off x="7486255" y="6139850"/>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 name="TextBox 98">
              <a:extLst>
                <a:ext uri="{FF2B5EF4-FFF2-40B4-BE49-F238E27FC236}">
                  <a16:creationId xmlns:a16="http://schemas.microsoft.com/office/drawing/2014/main" id="{2B646AEB-68EE-4853-98E1-FB79C659CC21}"/>
                </a:ext>
              </a:extLst>
            </p:cNvPr>
            <p:cNvSpPr txBox="1"/>
            <p:nvPr/>
          </p:nvSpPr>
          <p:spPr>
            <a:xfrm>
              <a:off x="6557683" y="6120336"/>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6</a:t>
              </a:r>
              <a:endParaRPr lang="en-US" sz="1400" dirty="0"/>
            </a:p>
          </p:txBody>
        </p:sp>
        <p:sp>
          <p:nvSpPr>
            <p:cNvPr id="109" name="Freeform: Shape 108">
              <a:extLst>
                <a:ext uri="{FF2B5EF4-FFF2-40B4-BE49-F238E27FC236}">
                  <a16:creationId xmlns:a16="http://schemas.microsoft.com/office/drawing/2014/main" id="{2ABF6AA4-EF9F-4740-9EF3-0708BDADA76C}"/>
                </a:ext>
              </a:extLst>
            </p:cNvPr>
            <p:cNvSpPr/>
            <p:nvPr/>
          </p:nvSpPr>
          <p:spPr>
            <a:xfrm>
              <a:off x="4238627" y="4006867"/>
              <a:ext cx="1228723" cy="2174858"/>
            </a:xfrm>
            <a:custGeom>
              <a:avLst/>
              <a:gdLst>
                <a:gd name="connsiteX0" fmla="*/ 1181662 w 1181662"/>
                <a:gd name="connsiteY0" fmla="*/ 406694 h 2216444"/>
                <a:gd name="connsiteX1" fmla="*/ 648262 w 1181662"/>
                <a:gd name="connsiteY1" fmla="*/ 82844 h 2216444"/>
                <a:gd name="connsiteX2" fmla="*/ 76762 w 1181662"/>
                <a:gd name="connsiteY2" fmla="*/ 159044 h 2216444"/>
                <a:gd name="connsiteX3" fmla="*/ 29137 w 1181662"/>
                <a:gd name="connsiteY3" fmla="*/ 1740194 h 2216444"/>
                <a:gd name="connsiteX4" fmla="*/ 295837 w 1181662"/>
                <a:gd name="connsiteY4" fmla="*/ 2216444 h 2216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1662" h="2216444">
                  <a:moveTo>
                    <a:pt x="1181662" y="406694"/>
                  </a:moveTo>
                  <a:cubicBezTo>
                    <a:pt x="1007037" y="265406"/>
                    <a:pt x="832412" y="124119"/>
                    <a:pt x="648262" y="82844"/>
                  </a:cubicBezTo>
                  <a:cubicBezTo>
                    <a:pt x="464112" y="41569"/>
                    <a:pt x="179949" y="-117181"/>
                    <a:pt x="76762" y="159044"/>
                  </a:cubicBezTo>
                  <a:cubicBezTo>
                    <a:pt x="-26425" y="435269"/>
                    <a:pt x="-7375" y="1397294"/>
                    <a:pt x="29137" y="1740194"/>
                  </a:cubicBezTo>
                  <a:cubicBezTo>
                    <a:pt x="65649" y="2083094"/>
                    <a:pt x="180743" y="2149769"/>
                    <a:pt x="295837" y="2216444"/>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Freeform: Shape 109">
              <a:extLst>
                <a:ext uri="{FF2B5EF4-FFF2-40B4-BE49-F238E27FC236}">
                  <a16:creationId xmlns:a16="http://schemas.microsoft.com/office/drawing/2014/main" id="{782AB434-C2BD-4F65-996A-F140FE067194}"/>
                </a:ext>
              </a:extLst>
            </p:cNvPr>
            <p:cNvSpPr/>
            <p:nvPr/>
          </p:nvSpPr>
          <p:spPr>
            <a:xfrm>
              <a:off x="6143625" y="5705475"/>
              <a:ext cx="1390650" cy="783527"/>
            </a:xfrm>
            <a:custGeom>
              <a:avLst/>
              <a:gdLst>
                <a:gd name="connsiteX0" fmla="*/ 0 w 1390650"/>
                <a:gd name="connsiteY0" fmla="*/ 0 h 783527"/>
                <a:gd name="connsiteX1" fmla="*/ 276225 w 1390650"/>
                <a:gd name="connsiteY1" fmla="*/ 466725 h 783527"/>
                <a:gd name="connsiteX2" fmla="*/ 466725 w 1390650"/>
                <a:gd name="connsiteY2" fmla="*/ 771525 h 783527"/>
                <a:gd name="connsiteX3" fmla="*/ 1228725 w 1390650"/>
                <a:gd name="connsiteY3" fmla="*/ 704850 h 783527"/>
                <a:gd name="connsiteX4" fmla="*/ 1390650 w 1390650"/>
                <a:gd name="connsiteY4" fmla="*/ 542925 h 783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650" h="783527">
                  <a:moveTo>
                    <a:pt x="0" y="0"/>
                  </a:moveTo>
                  <a:cubicBezTo>
                    <a:pt x="99219" y="169069"/>
                    <a:pt x="198438" y="338138"/>
                    <a:pt x="276225" y="466725"/>
                  </a:cubicBezTo>
                  <a:cubicBezTo>
                    <a:pt x="354013" y="595313"/>
                    <a:pt x="307975" y="731838"/>
                    <a:pt x="466725" y="771525"/>
                  </a:cubicBezTo>
                  <a:cubicBezTo>
                    <a:pt x="625475" y="811212"/>
                    <a:pt x="1074738" y="742950"/>
                    <a:pt x="1228725" y="704850"/>
                  </a:cubicBezTo>
                  <a:cubicBezTo>
                    <a:pt x="1382713" y="666750"/>
                    <a:pt x="1386681" y="604837"/>
                    <a:pt x="1390650" y="5429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3" name="Content Placeholder 2">
            <a:extLst>
              <a:ext uri="{FF2B5EF4-FFF2-40B4-BE49-F238E27FC236}">
                <a16:creationId xmlns:a16="http://schemas.microsoft.com/office/drawing/2014/main" id="{921A2D63-8D6F-4D58-A1A7-5E861C267FF9}"/>
              </a:ext>
            </a:extLst>
          </p:cNvPr>
          <p:cNvSpPr txBox="1">
            <a:spLocks/>
          </p:cNvSpPr>
          <p:nvPr/>
        </p:nvSpPr>
        <p:spPr bwMode="auto">
          <a:xfrm>
            <a:off x="7684184" y="4987801"/>
            <a:ext cx="951806" cy="4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t>k = 5</a:t>
            </a:r>
            <a:endParaRPr lang="en-US" sz="2000" dirty="0"/>
          </a:p>
          <a:p>
            <a:pPr marL="0" indent="0">
              <a:buFontTx/>
              <a:buNone/>
            </a:pPr>
            <a:endParaRPr lang="en-US" sz="2000" kern="0" dirty="0"/>
          </a:p>
        </p:txBody>
      </p:sp>
      <p:sp>
        <p:nvSpPr>
          <p:cNvPr id="114" name="Content Placeholder 2">
            <a:extLst>
              <a:ext uri="{FF2B5EF4-FFF2-40B4-BE49-F238E27FC236}">
                <a16:creationId xmlns:a16="http://schemas.microsoft.com/office/drawing/2014/main" id="{EFBED311-6519-42A8-9DEE-494F7C5A145F}"/>
              </a:ext>
            </a:extLst>
          </p:cNvPr>
          <p:cNvSpPr txBox="1">
            <a:spLocks/>
          </p:cNvSpPr>
          <p:nvPr/>
        </p:nvSpPr>
        <p:spPr bwMode="auto">
          <a:xfrm>
            <a:off x="5295396" y="6529488"/>
            <a:ext cx="951806" cy="4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kern="0" dirty="0"/>
              <a:t>Graph G</a:t>
            </a:r>
            <a:endParaRPr lang="en-US" sz="1600" dirty="0"/>
          </a:p>
          <a:p>
            <a:pPr marL="0" indent="0">
              <a:buFontTx/>
              <a:buNone/>
            </a:pPr>
            <a:endParaRPr lang="en-US" sz="1600" kern="0" dirty="0"/>
          </a:p>
        </p:txBody>
      </p:sp>
      <p:sp>
        <p:nvSpPr>
          <p:cNvPr id="116" name="Arrow: Right 115">
            <a:extLst>
              <a:ext uri="{FF2B5EF4-FFF2-40B4-BE49-F238E27FC236}">
                <a16:creationId xmlns:a16="http://schemas.microsoft.com/office/drawing/2014/main" id="{459FD7BA-678A-4A48-ACBA-EB6A846FD9D2}"/>
              </a:ext>
            </a:extLst>
          </p:cNvPr>
          <p:cNvSpPr/>
          <p:nvPr/>
        </p:nvSpPr>
        <p:spPr>
          <a:xfrm>
            <a:off x="2952750" y="4610100"/>
            <a:ext cx="487821" cy="4119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96075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32DAACC2-0365-4173-AF61-0DB83EEE8CEB}"/>
              </a:ext>
            </a:extLst>
          </p:cNvPr>
          <p:cNvSpPr txBox="1">
            <a:spLocks/>
          </p:cNvSpPr>
          <p:nvPr/>
        </p:nvSpPr>
        <p:spPr bwMode="auto">
          <a:xfrm>
            <a:off x="909637" y="1058127"/>
            <a:ext cx="7324726" cy="51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400" kern="0" dirty="0"/>
              <a:t>Are problems in </a:t>
            </a:r>
            <a:r>
              <a:rPr lang="en-US" sz="2400" kern="0" dirty="0">
                <a:solidFill>
                  <a:srgbClr val="FF0000"/>
                </a:solidFill>
              </a:rPr>
              <a:t>NP</a:t>
            </a:r>
            <a:r>
              <a:rPr lang="en-US" sz="2400" kern="0" dirty="0"/>
              <a:t> also in </a:t>
            </a:r>
            <a:r>
              <a:rPr lang="en-US" sz="2400" kern="0" dirty="0">
                <a:solidFill>
                  <a:srgbClr val="FF0000"/>
                </a:solidFill>
              </a:rPr>
              <a:t>P</a:t>
            </a:r>
            <a:r>
              <a:rPr lang="en-US" sz="2400" kern="0" dirty="0"/>
              <a:t>? </a:t>
            </a:r>
          </a:p>
        </p:txBody>
      </p:sp>
      <p:sp>
        <p:nvSpPr>
          <p:cNvPr id="16" name="Rectangle 2">
            <a:extLst>
              <a:ext uri="{FF2B5EF4-FFF2-40B4-BE49-F238E27FC236}">
                <a16:creationId xmlns:a16="http://schemas.microsoft.com/office/drawing/2014/main" id="{4636F8D6-DC78-4526-B5FC-0B53DED4E492}"/>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 NP?</a:t>
            </a:r>
          </a:p>
        </p:txBody>
      </p:sp>
      <p:sp>
        <p:nvSpPr>
          <p:cNvPr id="10" name="Content Placeholder 2">
            <a:extLst>
              <a:ext uri="{FF2B5EF4-FFF2-40B4-BE49-F238E27FC236}">
                <a16:creationId xmlns:a16="http://schemas.microsoft.com/office/drawing/2014/main" id="{A6E9E551-AA31-4DF4-853A-AEEEDF9626B3}"/>
              </a:ext>
            </a:extLst>
          </p:cNvPr>
          <p:cNvSpPr txBox="1">
            <a:spLocks/>
          </p:cNvSpPr>
          <p:nvPr/>
        </p:nvSpPr>
        <p:spPr bwMode="auto">
          <a:xfrm>
            <a:off x="854868" y="1571625"/>
            <a:ext cx="7434263" cy="36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1800" kern="0" dirty="0"/>
              <a:t>There are many problems that are known in NP but unknown if in P. </a:t>
            </a:r>
          </a:p>
        </p:txBody>
      </p:sp>
      <p:sp>
        <p:nvSpPr>
          <p:cNvPr id="15" name="Content Placeholder 2">
            <a:extLst>
              <a:ext uri="{FF2B5EF4-FFF2-40B4-BE49-F238E27FC236}">
                <a16:creationId xmlns:a16="http://schemas.microsoft.com/office/drawing/2014/main" id="{A42A6B2B-A353-4C02-A8D0-3CCEB8AAA0C7}"/>
              </a:ext>
            </a:extLst>
          </p:cNvPr>
          <p:cNvSpPr txBox="1">
            <a:spLocks/>
          </p:cNvSpPr>
          <p:nvPr/>
        </p:nvSpPr>
        <p:spPr bwMode="auto">
          <a:xfrm>
            <a:off x="695321" y="1969523"/>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33CC33"/>
                </a:solidFill>
              </a:rPr>
              <a:t>Traveling Salesman, Satisfiability, Scheduling, Independent Set, ……  </a:t>
            </a:r>
          </a:p>
          <a:p>
            <a:pPr marL="0" indent="0">
              <a:buFontTx/>
              <a:buNone/>
            </a:pPr>
            <a:endParaRPr lang="en-US" sz="2000" kern="0" dirty="0">
              <a:solidFill>
                <a:srgbClr val="33CC33"/>
              </a:solidFill>
            </a:endParaRPr>
          </a:p>
        </p:txBody>
      </p:sp>
      <p:sp>
        <p:nvSpPr>
          <p:cNvPr id="17" name="Content Placeholder 2">
            <a:extLst>
              <a:ext uri="{FF2B5EF4-FFF2-40B4-BE49-F238E27FC236}">
                <a16:creationId xmlns:a16="http://schemas.microsoft.com/office/drawing/2014/main" id="{37656C97-3045-44F6-A8CD-2DE9E105C58E}"/>
              </a:ext>
            </a:extLst>
          </p:cNvPr>
          <p:cNvSpPr txBox="1">
            <a:spLocks/>
          </p:cNvSpPr>
          <p:nvPr/>
        </p:nvSpPr>
        <p:spPr bwMode="auto">
          <a:xfrm>
            <a:off x="695321" y="2409911"/>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FF0000"/>
                </a:solidFill>
              </a:rPr>
              <a:t>But we know how they are reduced to each other:</a:t>
            </a:r>
          </a:p>
          <a:p>
            <a:pPr marL="0" indent="0">
              <a:buFontTx/>
              <a:buNone/>
            </a:pPr>
            <a:endParaRPr lang="en-US" sz="2000" kern="0" dirty="0">
              <a:solidFill>
                <a:srgbClr val="33CC33"/>
              </a:solidFill>
            </a:endParaRPr>
          </a:p>
        </p:txBody>
      </p:sp>
      <p:sp>
        <p:nvSpPr>
          <p:cNvPr id="18" name="Content Placeholder 2">
            <a:extLst>
              <a:ext uri="{FF2B5EF4-FFF2-40B4-BE49-F238E27FC236}">
                <a16:creationId xmlns:a16="http://schemas.microsoft.com/office/drawing/2014/main" id="{85EDB04B-C0B9-476F-8CC6-8D2B073A7AA8}"/>
              </a:ext>
            </a:extLst>
          </p:cNvPr>
          <p:cNvSpPr txBox="1">
            <a:spLocks/>
          </p:cNvSpPr>
          <p:nvPr/>
        </p:nvSpPr>
        <p:spPr bwMode="auto">
          <a:xfrm>
            <a:off x="695321" y="2953276"/>
            <a:ext cx="3705229" cy="5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u="sng" kern="0" dirty="0">
                <a:solidFill>
                  <a:srgbClr val="FFCC00"/>
                </a:solidFill>
              </a:rPr>
              <a:t>Satisfiability (SAT)</a:t>
            </a:r>
          </a:p>
          <a:p>
            <a:pPr marL="0" indent="0">
              <a:buFontTx/>
              <a:buNone/>
            </a:pPr>
            <a:r>
              <a:rPr lang="en-US" sz="1600" kern="0" dirty="0">
                <a:solidFill>
                  <a:srgbClr val="FFCC00"/>
                </a:solidFill>
              </a:rPr>
              <a:t>Given a CNF formula F, is F satisfiable? </a:t>
            </a:r>
          </a:p>
          <a:p>
            <a:pPr marL="0" indent="0">
              <a:buFontTx/>
              <a:buNone/>
            </a:pPr>
            <a:endParaRPr lang="en-US" sz="1600" kern="0" dirty="0">
              <a:solidFill>
                <a:srgbClr val="FFCC00"/>
              </a:solidFill>
            </a:endParaRPr>
          </a:p>
        </p:txBody>
      </p:sp>
      <p:sp>
        <p:nvSpPr>
          <p:cNvPr id="19" name="Content Placeholder 2">
            <a:extLst>
              <a:ext uri="{FF2B5EF4-FFF2-40B4-BE49-F238E27FC236}">
                <a16:creationId xmlns:a16="http://schemas.microsoft.com/office/drawing/2014/main" id="{359F9237-44E9-4C91-AD99-AC237921E307}"/>
              </a:ext>
            </a:extLst>
          </p:cNvPr>
          <p:cNvSpPr txBox="1">
            <a:spLocks/>
          </p:cNvSpPr>
          <p:nvPr/>
        </p:nvSpPr>
        <p:spPr bwMode="auto">
          <a:xfrm>
            <a:off x="4743450" y="2948714"/>
            <a:ext cx="3705229" cy="851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u="sng" kern="0" dirty="0"/>
              <a:t>Independent Set (IS)</a:t>
            </a:r>
          </a:p>
          <a:p>
            <a:pPr marL="0" indent="0">
              <a:buFontTx/>
              <a:buNone/>
            </a:pPr>
            <a:r>
              <a:rPr lang="en-US" sz="1600" kern="0" dirty="0"/>
              <a:t>Given a graph G and k, is there an independent set of size k in G?</a:t>
            </a:r>
          </a:p>
          <a:p>
            <a:pPr marL="0" indent="0">
              <a:buFontTx/>
              <a:buNone/>
            </a:pPr>
            <a:endParaRPr lang="en-US" sz="1600" kern="0" dirty="0"/>
          </a:p>
        </p:txBody>
      </p:sp>
      <mc:AlternateContent xmlns:mc="http://schemas.openxmlformats.org/markup-compatibility/2006" xmlns:a14="http://schemas.microsoft.com/office/drawing/2010/main">
        <mc:Choice Requires="a14">
          <p:sp>
            <p:nvSpPr>
              <p:cNvPr id="20" name="Content Placeholder 2">
                <a:extLst>
                  <a:ext uri="{FF2B5EF4-FFF2-40B4-BE49-F238E27FC236}">
                    <a16:creationId xmlns:a16="http://schemas.microsoft.com/office/drawing/2014/main" id="{70E77C4F-B4C0-4D6E-BDA0-9DEEE2B1DE49}"/>
                  </a:ext>
                </a:extLst>
              </p:cNvPr>
              <p:cNvSpPr txBox="1">
                <a:spLocks/>
              </p:cNvSpPr>
              <p:nvPr/>
            </p:nvSpPr>
            <p:spPr bwMode="auto">
              <a:xfrm>
                <a:off x="695321" y="3800475"/>
                <a:ext cx="2162179" cy="14859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1600" kern="0" dirty="0">
                    <a:solidFill>
                      <a:srgbClr val="FFCC00"/>
                    </a:solidFill>
                  </a:rPr>
                  <a:t>F = (</a:t>
                </a:r>
                <a14:m>
                  <m:oMath xmlns:m="http://schemas.openxmlformats.org/officeDocument/2006/math">
                    <m:bar>
                      <m:barPr>
                        <m:pos m:val="top"/>
                        <m:ctrlPr>
                          <a:rPr lang="en-US" sz="1600" b="0" i="1" kern="0" smtClean="0">
                            <a:solidFill>
                              <a:srgbClr val="FFCC00"/>
                            </a:solidFill>
                            <a:latin typeface="Cambria Math" panose="02040503050406030204" pitchFamily="18" charset="0"/>
                          </a:rPr>
                        </m:ctrlPr>
                      </m:barPr>
                      <m:e>
                        <m:r>
                          <a:rPr lang="en-US" sz="1600" b="0" i="1" kern="0" smtClea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1</a:t>
                </a:r>
                <a:r>
                  <a:rPr lang="en-US" sz="1600" kern="0" dirty="0">
                    <a:solidFill>
                      <a:srgbClr val="FFCC00"/>
                    </a:solidFill>
                  </a:rPr>
                  <a:t>˅</a:t>
                </a:r>
                <a:r>
                  <a:rPr lang="en-US" sz="1600" b="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b="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2</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5</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1</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6</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5</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 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5</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4</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2</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3</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1</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3</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6</a:t>
                </a:r>
                <a:r>
                  <a:rPr lang="en-US" sz="1600" kern="0" dirty="0">
                    <a:solidFill>
                      <a:srgbClr val="FFCC00"/>
                    </a:solidFill>
                  </a:rPr>
                  <a:t>)</a:t>
                </a:r>
              </a:p>
              <a:p>
                <a:pPr marL="0" indent="0">
                  <a:buNone/>
                </a:pPr>
                <a:endParaRPr lang="en-US" sz="1600" kern="0" dirty="0">
                  <a:solidFill>
                    <a:srgbClr val="FFCC00"/>
                  </a:solidFill>
                </a:endParaRPr>
              </a:p>
              <a:p>
                <a:pPr marL="0" indent="0">
                  <a:buNone/>
                </a:pPr>
                <a:endParaRPr lang="en-US" sz="1600" kern="0" dirty="0">
                  <a:solidFill>
                    <a:srgbClr val="FFCC00"/>
                  </a:solidFill>
                </a:endParaRPr>
              </a:p>
              <a:p>
                <a:pPr marL="0" indent="0">
                  <a:buFontTx/>
                  <a:buNone/>
                </a:pPr>
                <a:endParaRPr lang="en-US" sz="1600" kern="0" dirty="0">
                  <a:solidFill>
                    <a:srgbClr val="FFCC00"/>
                  </a:solidFill>
                </a:endParaRPr>
              </a:p>
            </p:txBody>
          </p:sp>
        </mc:Choice>
        <mc:Fallback xmlns="">
          <p:sp>
            <p:nvSpPr>
              <p:cNvPr id="20" name="Content Placeholder 2">
                <a:extLst>
                  <a:ext uri="{FF2B5EF4-FFF2-40B4-BE49-F238E27FC236}">
                    <a16:creationId xmlns:a16="http://schemas.microsoft.com/office/drawing/2014/main" id="{70E77C4F-B4C0-4D6E-BDA0-9DEEE2B1DE49}"/>
                  </a:ext>
                </a:extLst>
              </p:cNvPr>
              <p:cNvSpPr txBox="1">
                <a:spLocks noRot="1" noChangeAspect="1" noMove="1" noResize="1" noEditPoints="1" noAdjustHandles="1" noChangeArrowheads="1" noChangeShapeType="1" noTextEdit="1"/>
              </p:cNvSpPr>
              <p:nvPr/>
            </p:nvSpPr>
            <p:spPr bwMode="auto">
              <a:xfrm>
                <a:off x="695321" y="3800475"/>
                <a:ext cx="2162179" cy="1485900"/>
              </a:xfrm>
              <a:prstGeom prst="rect">
                <a:avLst/>
              </a:prstGeom>
              <a:blipFill>
                <a:blip r:embed="rId3"/>
                <a:stretch>
                  <a:fillRect l="-1408" t="-1639" b="-655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grpSp>
        <p:nvGrpSpPr>
          <p:cNvPr id="115" name="Group 114">
            <a:extLst>
              <a:ext uri="{FF2B5EF4-FFF2-40B4-BE49-F238E27FC236}">
                <a16:creationId xmlns:a16="http://schemas.microsoft.com/office/drawing/2014/main" id="{27E1DE86-542F-44C8-BCF1-651C0B102370}"/>
              </a:ext>
            </a:extLst>
          </p:cNvPr>
          <p:cNvGrpSpPr/>
          <p:nvPr/>
        </p:nvGrpSpPr>
        <p:grpSpPr>
          <a:xfrm>
            <a:off x="3832388" y="3947592"/>
            <a:ext cx="3654469" cy="2565781"/>
            <a:chOff x="4238627" y="4006867"/>
            <a:chExt cx="3654469" cy="2565781"/>
          </a:xfrm>
        </p:grpSpPr>
        <p:sp>
          <p:nvSpPr>
            <p:cNvPr id="107" name="Freeform: Shape 106">
              <a:extLst>
                <a:ext uri="{FF2B5EF4-FFF2-40B4-BE49-F238E27FC236}">
                  <a16:creationId xmlns:a16="http://schemas.microsoft.com/office/drawing/2014/main" id="{F90EEDA8-042E-474E-A0BD-1CC87443E0AB}"/>
                </a:ext>
              </a:extLst>
            </p:cNvPr>
            <p:cNvSpPr/>
            <p:nvPr/>
          </p:nvSpPr>
          <p:spPr>
            <a:xfrm>
              <a:off x="5333841" y="6238875"/>
              <a:ext cx="714534" cy="222624"/>
            </a:xfrm>
            <a:custGeom>
              <a:avLst/>
              <a:gdLst>
                <a:gd name="connsiteX0" fmla="*/ 159 w 714534"/>
                <a:gd name="connsiteY0" fmla="*/ 0 h 222624"/>
                <a:gd name="connsiteX1" fmla="*/ 76359 w 714534"/>
                <a:gd name="connsiteY1" fmla="*/ 180975 h 222624"/>
                <a:gd name="connsiteX2" fmla="*/ 466884 w 714534"/>
                <a:gd name="connsiteY2" fmla="*/ 209550 h 222624"/>
                <a:gd name="connsiteX3" fmla="*/ 714534 w 714534"/>
                <a:gd name="connsiteY3" fmla="*/ 9525 h 222624"/>
              </a:gdLst>
              <a:ahLst/>
              <a:cxnLst>
                <a:cxn ang="0">
                  <a:pos x="connsiteX0" y="connsiteY0"/>
                </a:cxn>
                <a:cxn ang="0">
                  <a:pos x="connsiteX1" y="connsiteY1"/>
                </a:cxn>
                <a:cxn ang="0">
                  <a:pos x="connsiteX2" y="connsiteY2"/>
                </a:cxn>
                <a:cxn ang="0">
                  <a:pos x="connsiteX3" y="connsiteY3"/>
                </a:cxn>
              </a:cxnLst>
              <a:rect l="l" t="t" r="r" b="b"/>
              <a:pathLst>
                <a:path w="714534" h="222624">
                  <a:moveTo>
                    <a:pt x="159" y="0"/>
                  </a:moveTo>
                  <a:cubicBezTo>
                    <a:pt x="-635" y="73025"/>
                    <a:pt x="-1428" y="146050"/>
                    <a:pt x="76359" y="180975"/>
                  </a:cubicBezTo>
                  <a:cubicBezTo>
                    <a:pt x="154146" y="215900"/>
                    <a:pt x="360522" y="238125"/>
                    <a:pt x="466884" y="209550"/>
                  </a:cubicBezTo>
                  <a:cubicBezTo>
                    <a:pt x="573247" y="180975"/>
                    <a:pt x="643890" y="95250"/>
                    <a:pt x="714534" y="95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Freeform: Shape 111">
              <a:extLst>
                <a:ext uri="{FF2B5EF4-FFF2-40B4-BE49-F238E27FC236}">
                  <a16:creationId xmlns:a16="http://schemas.microsoft.com/office/drawing/2014/main" id="{FFC81BB7-48CB-4D8D-998C-C97E30A2C90F}"/>
                </a:ext>
              </a:extLst>
            </p:cNvPr>
            <p:cNvSpPr/>
            <p:nvPr/>
          </p:nvSpPr>
          <p:spPr>
            <a:xfrm>
              <a:off x="4991100" y="5076825"/>
              <a:ext cx="2314575" cy="672717"/>
            </a:xfrm>
            <a:custGeom>
              <a:avLst/>
              <a:gdLst>
                <a:gd name="connsiteX0" fmla="*/ 2314575 w 2314575"/>
                <a:gd name="connsiteY0" fmla="*/ 0 h 672717"/>
                <a:gd name="connsiteX1" fmla="*/ 1323975 w 2314575"/>
                <a:gd name="connsiteY1" fmla="*/ 295275 h 672717"/>
                <a:gd name="connsiteX2" fmla="*/ 752475 w 2314575"/>
                <a:gd name="connsiteY2" fmla="*/ 352425 h 672717"/>
                <a:gd name="connsiteX3" fmla="*/ 228600 w 2314575"/>
                <a:gd name="connsiteY3" fmla="*/ 638175 h 672717"/>
                <a:gd name="connsiteX4" fmla="*/ 0 w 2314575"/>
                <a:gd name="connsiteY4" fmla="*/ 657225 h 672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575" h="672717">
                  <a:moveTo>
                    <a:pt x="2314575" y="0"/>
                  </a:moveTo>
                  <a:cubicBezTo>
                    <a:pt x="1949450" y="118269"/>
                    <a:pt x="1584325" y="236538"/>
                    <a:pt x="1323975" y="295275"/>
                  </a:cubicBezTo>
                  <a:cubicBezTo>
                    <a:pt x="1063625" y="354012"/>
                    <a:pt x="935037" y="295275"/>
                    <a:pt x="752475" y="352425"/>
                  </a:cubicBezTo>
                  <a:cubicBezTo>
                    <a:pt x="569913" y="409575"/>
                    <a:pt x="354012" y="587375"/>
                    <a:pt x="228600" y="638175"/>
                  </a:cubicBezTo>
                  <a:cubicBezTo>
                    <a:pt x="103188" y="688975"/>
                    <a:pt x="51594" y="673100"/>
                    <a:pt x="0" y="6572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reeform: Shape 110">
              <a:extLst>
                <a:ext uri="{FF2B5EF4-FFF2-40B4-BE49-F238E27FC236}">
                  <a16:creationId xmlns:a16="http://schemas.microsoft.com/office/drawing/2014/main" id="{8308630E-5AFF-4D2A-B584-AE43E8924115}"/>
                </a:ext>
              </a:extLst>
            </p:cNvPr>
            <p:cNvSpPr/>
            <p:nvPr/>
          </p:nvSpPr>
          <p:spPr>
            <a:xfrm>
              <a:off x="5029200" y="5076825"/>
              <a:ext cx="485775" cy="619125"/>
            </a:xfrm>
            <a:custGeom>
              <a:avLst/>
              <a:gdLst>
                <a:gd name="connsiteX0" fmla="*/ 485775 w 485775"/>
                <a:gd name="connsiteY0" fmla="*/ 0 h 619125"/>
                <a:gd name="connsiteX1" fmla="*/ 390525 w 485775"/>
                <a:gd name="connsiteY1" fmla="*/ 381000 h 619125"/>
                <a:gd name="connsiteX2" fmla="*/ 0 w 485775"/>
                <a:gd name="connsiteY2" fmla="*/ 619125 h 619125"/>
              </a:gdLst>
              <a:ahLst/>
              <a:cxnLst>
                <a:cxn ang="0">
                  <a:pos x="connsiteX0" y="connsiteY0"/>
                </a:cxn>
                <a:cxn ang="0">
                  <a:pos x="connsiteX1" y="connsiteY1"/>
                </a:cxn>
                <a:cxn ang="0">
                  <a:pos x="connsiteX2" y="connsiteY2"/>
                </a:cxn>
              </a:cxnLst>
              <a:rect l="l" t="t" r="r" b="b"/>
              <a:pathLst>
                <a:path w="485775" h="619125">
                  <a:moveTo>
                    <a:pt x="485775" y="0"/>
                  </a:moveTo>
                  <a:cubicBezTo>
                    <a:pt x="478631" y="138906"/>
                    <a:pt x="471487" y="277813"/>
                    <a:pt x="390525" y="381000"/>
                  </a:cubicBezTo>
                  <a:cubicBezTo>
                    <a:pt x="309563" y="484187"/>
                    <a:pt x="154781" y="551656"/>
                    <a:pt x="0" y="6191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Freeform: Shape 107">
              <a:extLst>
                <a:ext uri="{FF2B5EF4-FFF2-40B4-BE49-F238E27FC236}">
                  <a16:creationId xmlns:a16="http://schemas.microsoft.com/office/drawing/2014/main" id="{CC412D8C-DF00-43B1-A953-23B91BAF573B}"/>
                </a:ext>
              </a:extLst>
            </p:cNvPr>
            <p:cNvSpPr/>
            <p:nvPr/>
          </p:nvSpPr>
          <p:spPr>
            <a:xfrm>
              <a:off x="4695825" y="5086350"/>
              <a:ext cx="660478" cy="1057275"/>
            </a:xfrm>
            <a:custGeom>
              <a:avLst/>
              <a:gdLst>
                <a:gd name="connsiteX0" fmla="*/ 0 w 660478"/>
                <a:gd name="connsiteY0" fmla="*/ 0 h 1057275"/>
                <a:gd name="connsiteX1" fmla="*/ 304800 w 660478"/>
                <a:gd name="connsiteY1" fmla="*/ 266700 h 1057275"/>
                <a:gd name="connsiteX2" fmla="*/ 619125 w 660478"/>
                <a:gd name="connsiteY2" fmla="*/ 533400 h 1057275"/>
                <a:gd name="connsiteX3" fmla="*/ 647700 w 660478"/>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660478" h="1057275">
                  <a:moveTo>
                    <a:pt x="0" y="0"/>
                  </a:moveTo>
                  <a:lnTo>
                    <a:pt x="304800" y="266700"/>
                  </a:lnTo>
                  <a:cubicBezTo>
                    <a:pt x="407988" y="355600"/>
                    <a:pt x="561975" y="401638"/>
                    <a:pt x="619125" y="533400"/>
                  </a:cubicBezTo>
                  <a:cubicBezTo>
                    <a:pt x="676275" y="665162"/>
                    <a:pt x="661987" y="861218"/>
                    <a:pt x="647700" y="105727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Shape 105">
              <a:extLst>
                <a:ext uri="{FF2B5EF4-FFF2-40B4-BE49-F238E27FC236}">
                  <a16:creationId xmlns:a16="http://schemas.microsoft.com/office/drawing/2014/main" id="{7FA0381C-9D9F-4A22-9605-CBDF4AF86BC1}"/>
                </a:ext>
              </a:extLst>
            </p:cNvPr>
            <p:cNvSpPr/>
            <p:nvPr/>
          </p:nvSpPr>
          <p:spPr>
            <a:xfrm>
              <a:off x="6143625" y="5057775"/>
              <a:ext cx="543911" cy="1162050"/>
            </a:xfrm>
            <a:custGeom>
              <a:avLst/>
              <a:gdLst>
                <a:gd name="connsiteX0" fmla="*/ 0 w 543911"/>
                <a:gd name="connsiteY0" fmla="*/ 1162050 h 1162050"/>
                <a:gd name="connsiteX1" fmla="*/ 447675 w 543911"/>
                <a:gd name="connsiteY1" fmla="*/ 628650 h 1162050"/>
                <a:gd name="connsiteX2" fmla="*/ 542925 w 543911"/>
                <a:gd name="connsiteY2" fmla="*/ 180975 h 1162050"/>
                <a:gd name="connsiteX3" fmla="*/ 419100 w 543911"/>
                <a:gd name="connsiteY3" fmla="*/ 0 h 1162050"/>
              </a:gdLst>
              <a:ahLst/>
              <a:cxnLst>
                <a:cxn ang="0">
                  <a:pos x="connsiteX0" y="connsiteY0"/>
                </a:cxn>
                <a:cxn ang="0">
                  <a:pos x="connsiteX1" y="connsiteY1"/>
                </a:cxn>
                <a:cxn ang="0">
                  <a:pos x="connsiteX2" y="connsiteY2"/>
                </a:cxn>
                <a:cxn ang="0">
                  <a:pos x="connsiteX3" y="connsiteY3"/>
                </a:cxn>
              </a:cxnLst>
              <a:rect l="l" t="t" r="r" b="b"/>
              <a:pathLst>
                <a:path w="543911" h="1162050">
                  <a:moveTo>
                    <a:pt x="0" y="1162050"/>
                  </a:moveTo>
                  <a:cubicBezTo>
                    <a:pt x="178594" y="977106"/>
                    <a:pt x="357188" y="792162"/>
                    <a:pt x="447675" y="628650"/>
                  </a:cubicBezTo>
                  <a:cubicBezTo>
                    <a:pt x="538163" y="465137"/>
                    <a:pt x="547688" y="285750"/>
                    <a:pt x="542925" y="180975"/>
                  </a:cubicBezTo>
                  <a:cubicBezTo>
                    <a:pt x="538162" y="76200"/>
                    <a:pt x="478631" y="38100"/>
                    <a:pt x="4191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Freeform: Shape 104">
              <a:extLst>
                <a:ext uri="{FF2B5EF4-FFF2-40B4-BE49-F238E27FC236}">
                  <a16:creationId xmlns:a16="http://schemas.microsoft.com/office/drawing/2014/main" id="{CBDC060A-E889-48FF-9323-7263B0CDF544}"/>
                </a:ext>
              </a:extLst>
            </p:cNvPr>
            <p:cNvSpPr/>
            <p:nvPr/>
          </p:nvSpPr>
          <p:spPr>
            <a:xfrm>
              <a:off x="4714875" y="5076825"/>
              <a:ext cx="1860878" cy="238604"/>
            </a:xfrm>
            <a:custGeom>
              <a:avLst/>
              <a:gdLst>
                <a:gd name="connsiteX0" fmla="*/ 0 w 1860878"/>
                <a:gd name="connsiteY0" fmla="*/ 9525 h 238604"/>
                <a:gd name="connsiteX1" fmla="*/ 647700 w 1860878"/>
                <a:gd name="connsiteY1" fmla="*/ 209550 h 238604"/>
                <a:gd name="connsiteX2" fmla="*/ 1495425 w 1860878"/>
                <a:gd name="connsiteY2" fmla="*/ 228600 h 238604"/>
                <a:gd name="connsiteX3" fmla="*/ 1828800 w 1860878"/>
                <a:gd name="connsiteY3" fmla="*/ 123825 h 238604"/>
                <a:gd name="connsiteX4" fmla="*/ 1828800 w 1860878"/>
                <a:gd name="connsiteY4" fmla="*/ 0 h 238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0878" h="238604">
                  <a:moveTo>
                    <a:pt x="0" y="9525"/>
                  </a:moveTo>
                  <a:cubicBezTo>
                    <a:pt x="199231" y="91281"/>
                    <a:pt x="398463" y="173038"/>
                    <a:pt x="647700" y="209550"/>
                  </a:cubicBezTo>
                  <a:cubicBezTo>
                    <a:pt x="896937" y="246062"/>
                    <a:pt x="1298575" y="242887"/>
                    <a:pt x="1495425" y="228600"/>
                  </a:cubicBezTo>
                  <a:cubicBezTo>
                    <a:pt x="1692275" y="214313"/>
                    <a:pt x="1773238" y="161925"/>
                    <a:pt x="1828800" y="123825"/>
                  </a:cubicBezTo>
                  <a:cubicBezTo>
                    <a:pt x="1884362" y="85725"/>
                    <a:pt x="1856581" y="42862"/>
                    <a:pt x="18288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reeform: Shape 103">
              <a:extLst>
                <a:ext uri="{FF2B5EF4-FFF2-40B4-BE49-F238E27FC236}">
                  <a16:creationId xmlns:a16="http://schemas.microsoft.com/office/drawing/2014/main" id="{A1CC6D94-9273-4610-85D3-2B4553D30347}"/>
                </a:ext>
              </a:extLst>
            </p:cNvPr>
            <p:cNvSpPr/>
            <p:nvPr/>
          </p:nvSpPr>
          <p:spPr>
            <a:xfrm>
              <a:off x="4695825" y="4006868"/>
              <a:ext cx="3131339" cy="1708132"/>
            </a:xfrm>
            <a:custGeom>
              <a:avLst/>
              <a:gdLst>
                <a:gd name="connsiteX0" fmla="*/ 0 w 3131339"/>
                <a:gd name="connsiteY0" fmla="*/ 397356 h 1711806"/>
                <a:gd name="connsiteX1" fmla="*/ 704850 w 3131339"/>
                <a:gd name="connsiteY1" fmla="*/ 35406 h 1711806"/>
                <a:gd name="connsiteX2" fmla="*/ 2714625 w 3131339"/>
                <a:gd name="connsiteY2" fmla="*/ 44931 h 1711806"/>
                <a:gd name="connsiteX3" fmla="*/ 3124200 w 3131339"/>
                <a:gd name="connsiteY3" fmla="*/ 311631 h 1711806"/>
                <a:gd name="connsiteX4" fmla="*/ 2943225 w 3131339"/>
                <a:gd name="connsiteY4" fmla="*/ 1445106 h 1711806"/>
                <a:gd name="connsiteX5" fmla="*/ 2543175 w 3131339"/>
                <a:gd name="connsiteY5" fmla="*/ 1711806 h 1711806"/>
                <a:gd name="connsiteX6" fmla="*/ 2543175 w 3131339"/>
                <a:gd name="connsiteY6" fmla="*/ 1711806 h 1711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1339" h="1711806">
                  <a:moveTo>
                    <a:pt x="0" y="397356"/>
                  </a:moveTo>
                  <a:cubicBezTo>
                    <a:pt x="126206" y="245749"/>
                    <a:pt x="252413" y="94143"/>
                    <a:pt x="704850" y="35406"/>
                  </a:cubicBezTo>
                  <a:cubicBezTo>
                    <a:pt x="1157287" y="-23331"/>
                    <a:pt x="2311400" y="-1106"/>
                    <a:pt x="2714625" y="44931"/>
                  </a:cubicBezTo>
                  <a:cubicBezTo>
                    <a:pt x="3117850" y="90968"/>
                    <a:pt x="3086100" y="78268"/>
                    <a:pt x="3124200" y="311631"/>
                  </a:cubicBezTo>
                  <a:cubicBezTo>
                    <a:pt x="3162300" y="544994"/>
                    <a:pt x="3040062" y="1211744"/>
                    <a:pt x="2943225" y="1445106"/>
                  </a:cubicBezTo>
                  <a:cubicBezTo>
                    <a:pt x="2846388" y="1678468"/>
                    <a:pt x="2543175" y="1711806"/>
                    <a:pt x="2543175" y="1711806"/>
                  </a:cubicBezTo>
                  <a:lnTo>
                    <a:pt x="2543175" y="1711806"/>
                  </a:ln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reeform: Shape 101">
              <a:extLst>
                <a:ext uri="{FF2B5EF4-FFF2-40B4-BE49-F238E27FC236}">
                  <a16:creationId xmlns:a16="http://schemas.microsoft.com/office/drawing/2014/main" id="{B7AD4A4F-CCE9-461C-BAF6-9ED3DB7F4DAC}"/>
                </a:ext>
              </a:extLst>
            </p:cNvPr>
            <p:cNvSpPr/>
            <p:nvPr/>
          </p:nvSpPr>
          <p:spPr>
            <a:xfrm>
              <a:off x="4705746" y="4159837"/>
              <a:ext cx="1808663" cy="256109"/>
            </a:xfrm>
            <a:custGeom>
              <a:avLst/>
              <a:gdLst>
                <a:gd name="connsiteX0" fmla="*/ 0 w 1876738"/>
                <a:gd name="connsiteY0" fmla="*/ 295324 h 341669"/>
                <a:gd name="connsiteX1" fmla="*/ 1190625 w 1876738"/>
                <a:gd name="connsiteY1" fmla="*/ 49 h 341669"/>
                <a:gd name="connsiteX2" fmla="*/ 1819275 w 1876738"/>
                <a:gd name="connsiteY2" fmla="*/ 314374 h 341669"/>
                <a:gd name="connsiteX3" fmla="*/ 1809750 w 1876738"/>
                <a:gd name="connsiteY3" fmla="*/ 304849 h 341669"/>
              </a:gdLst>
              <a:ahLst/>
              <a:cxnLst>
                <a:cxn ang="0">
                  <a:pos x="connsiteX0" y="connsiteY0"/>
                </a:cxn>
                <a:cxn ang="0">
                  <a:pos x="connsiteX1" y="connsiteY1"/>
                </a:cxn>
                <a:cxn ang="0">
                  <a:pos x="connsiteX2" y="connsiteY2"/>
                </a:cxn>
                <a:cxn ang="0">
                  <a:pos x="connsiteX3" y="connsiteY3"/>
                </a:cxn>
              </a:cxnLst>
              <a:rect l="l" t="t" r="r" b="b"/>
              <a:pathLst>
                <a:path w="1876738" h="341669">
                  <a:moveTo>
                    <a:pt x="0" y="295324"/>
                  </a:moveTo>
                  <a:cubicBezTo>
                    <a:pt x="443706" y="146099"/>
                    <a:pt x="887413" y="-3126"/>
                    <a:pt x="1190625" y="49"/>
                  </a:cubicBezTo>
                  <a:cubicBezTo>
                    <a:pt x="1493837" y="3224"/>
                    <a:pt x="1716088" y="263574"/>
                    <a:pt x="1819275" y="314374"/>
                  </a:cubicBezTo>
                  <a:cubicBezTo>
                    <a:pt x="1922462" y="365174"/>
                    <a:pt x="1866106" y="335011"/>
                    <a:pt x="1809750" y="304849"/>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0" name="Straight Connector 99">
              <a:extLst>
                <a:ext uri="{FF2B5EF4-FFF2-40B4-BE49-F238E27FC236}">
                  <a16:creationId xmlns:a16="http://schemas.microsoft.com/office/drawing/2014/main" id="{8D8C9168-E972-4C3B-B98F-5FC035F16050}"/>
                </a:ext>
              </a:extLst>
            </p:cNvPr>
            <p:cNvCxnSpPr/>
            <p:nvPr/>
          </p:nvCxnSpPr>
          <p:spPr>
            <a:xfrm flipV="1">
              <a:off x="6093294" y="564574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9D010B66-20D4-47E6-8EF5-5BA477DAC064}"/>
                </a:ext>
              </a:extLst>
            </p:cNvPr>
            <p:cNvSpPr txBox="1"/>
            <p:nvPr/>
          </p:nvSpPr>
          <p:spPr>
            <a:xfrm>
              <a:off x="6216529" y="4961078"/>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4</a:t>
              </a:r>
              <a:endParaRPr lang="en-US" sz="1400" dirty="0"/>
            </a:p>
          </p:txBody>
        </p:sp>
        <p:sp>
          <p:nvSpPr>
            <p:cNvPr id="52" name="TextBox 51">
              <a:extLst>
                <a:ext uri="{FF2B5EF4-FFF2-40B4-BE49-F238E27FC236}">
                  <a16:creationId xmlns:a16="http://schemas.microsoft.com/office/drawing/2014/main" id="{A1D89C77-FE7D-4CF3-B18B-591B93DAF058}"/>
                </a:ext>
              </a:extLst>
            </p:cNvPr>
            <p:cNvSpPr txBox="1"/>
            <p:nvPr/>
          </p:nvSpPr>
          <p:spPr>
            <a:xfrm>
              <a:off x="6326889" y="4066977"/>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1</a:t>
              </a:r>
              <a:endParaRPr lang="en-US" sz="1400" dirty="0"/>
            </a:p>
          </p:txBody>
        </p:sp>
        <p:cxnSp>
          <p:nvCxnSpPr>
            <p:cNvPr id="35" name="Straight Connector 34">
              <a:extLst>
                <a:ext uri="{FF2B5EF4-FFF2-40B4-BE49-F238E27FC236}">
                  <a16:creationId xmlns:a16="http://schemas.microsoft.com/office/drawing/2014/main" id="{D7A89325-BE6D-4532-B309-2DF07C759CF2}"/>
                </a:ext>
              </a:extLst>
            </p:cNvPr>
            <p:cNvCxnSpPr/>
            <p:nvPr/>
          </p:nvCxnSpPr>
          <p:spPr>
            <a:xfrm>
              <a:off x="4705747" y="4417426"/>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DE07CA5-7836-4335-8264-1830262DADB5}"/>
                </a:ext>
              </a:extLst>
            </p:cNvPr>
            <p:cNvCxnSpPr/>
            <p:nvPr/>
          </p:nvCxnSpPr>
          <p:spPr>
            <a:xfrm>
              <a:off x="4705747" y="5036551"/>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C9DC06-BE99-407D-A731-4929BAF62480}"/>
                </a:ext>
              </a:extLst>
            </p:cNvPr>
            <p:cNvCxnSpPr/>
            <p:nvPr/>
          </p:nvCxnSpPr>
          <p:spPr>
            <a:xfrm flipV="1">
              <a:off x="4705747"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4EAF2F-8C5A-44C5-B339-2DB7F4731377}"/>
                </a:ext>
              </a:extLst>
            </p:cNvPr>
            <p:cNvCxnSpPr/>
            <p:nvPr/>
          </p:nvCxnSpPr>
          <p:spPr>
            <a:xfrm flipV="1">
              <a:off x="5496322"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497033B-EBFD-453B-A0DC-F427EA9DE8F2}"/>
                </a:ext>
              </a:extLst>
            </p:cNvPr>
            <p:cNvCxnSpPr/>
            <p:nvPr/>
          </p:nvCxnSpPr>
          <p:spPr>
            <a:xfrm flipH="1">
              <a:off x="4705747" y="4417426"/>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225E176-2F56-40D9-9D21-B59AF75DE60C}"/>
                </a:ext>
              </a:extLst>
            </p:cNvPr>
            <p:cNvCxnSpPr/>
            <p:nvPr/>
          </p:nvCxnSpPr>
          <p:spPr>
            <a:xfrm>
              <a:off x="4705746" y="4417425"/>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1F792814-BD29-4A1E-9C26-1FB0C3EEB6BA}"/>
                </a:ext>
              </a:extLst>
            </p:cNvPr>
            <p:cNvSpPr/>
            <p:nvPr/>
          </p:nvSpPr>
          <p:spPr>
            <a:xfrm>
              <a:off x="5444425"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Oval 44">
              <a:extLst>
                <a:ext uri="{FF2B5EF4-FFF2-40B4-BE49-F238E27FC236}">
                  <a16:creationId xmlns:a16="http://schemas.microsoft.com/office/drawing/2014/main" id="{C8A56B67-8D34-47E9-B04B-C1BE3EA523B8}"/>
                </a:ext>
              </a:extLst>
            </p:cNvPr>
            <p:cNvSpPr/>
            <p:nvPr/>
          </p:nvSpPr>
          <p:spPr>
            <a:xfrm>
              <a:off x="5444910" y="4973224"/>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6" name="Oval 45">
              <a:extLst>
                <a:ext uri="{FF2B5EF4-FFF2-40B4-BE49-F238E27FC236}">
                  <a16:creationId xmlns:a16="http://schemas.microsoft.com/office/drawing/2014/main" id="{216580EC-B74D-418B-9F96-153BD032F8D9}"/>
                </a:ext>
              </a:extLst>
            </p:cNvPr>
            <p:cNvSpPr/>
            <p:nvPr/>
          </p:nvSpPr>
          <p:spPr>
            <a:xfrm>
              <a:off x="4642859" y="4982748"/>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Oval 32">
              <a:extLst>
                <a:ext uri="{FF2B5EF4-FFF2-40B4-BE49-F238E27FC236}">
                  <a16:creationId xmlns:a16="http://schemas.microsoft.com/office/drawing/2014/main" id="{0CF8BB39-D78C-419E-98B6-06EF8FD1D8FC}"/>
                </a:ext>
              </a:extLst>
            </p:cNvPr>
            <p:cNvSpPr/>
            <p:nvPr/>
          </p:nvSpPr>
          <p:spPr>
            <a:xfrm>
              <a:off x="4642364"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6FD16368-70FA-4B41-B0B3-EEE622B08495}"/>
                    </a:ext>
                  </a:extLst>
                </p:cNvPr>
                <p:cNvSpPr txBox="1"/>
                <p:nvPr/>
              </p:nvSpPr>
              <p:spPr>
                <a:xfrm>
                  <a:off x="4400550" y="4074377"/>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1</a:t>
                  </a:r>
                  <a:endParaRPr lang="en-US" sz="1400" dirty="0">
                    <a:solidFill>
                      <a:schemeClr val="tx1"/>
                    </a:solidFill>
                  </a:endParaRPr>
                </a:p>
              </p:txBody>
            </p:sp>
          </mc:Choice>
          <mc:Fallback xmlns="">
            <p:sp>
              <p:nvSpPr>
                <p:cNvPr id="47" name="TextBox 46">
                  <a:extLst>
                    <a:ext uri="{FF2B5EF4-FFF2-40B4-BE49-F238E27FC236}">
                      <a16:creationId xmlns:a16="http://schemas.microsoft.com/office/drawing/2014/main" id="{6FD16368-70FA-4B41-B0B3-EEE622B08495}"/>
                    </a:ext>
                  </a:extLst>
                </p:cNvPr>
                <p:cNvSpPr txBox="1">
                  <a:spLocks noRot="1" noChangeAspect="1" noMove="1" noResize="1" noEditPoints="1" noAdjustHandles="1" noChangeArrowheads="1" noChangeShapeType="1" noTextEdit="1"/>
                </p:cNvSpPr>
                <p:nvPr/>
              </p:nvSpPr>
              <p:spPr>
                <a:xfrm>
                  <a:off x="4400550" y="4074377"/>
                  <a:ext cx="345607" cy="307777"/>
                </a:xfrm>
                <a:prstGeom prst="rect">
                  <a:avLst/>
                </a:prstGeom>
                <a:blipFill>
                  <a:blip r:embed="rId4"/>
                  <a:stretch>
                    <a:fillRect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9A6E8B29-11BF-4905-A0E3-3CDF004C0B27}"/>
                    </a:ext>
                  </a:extLst>
                </p:cNvPr>
                <p:cNvSpPr txBox="1"/>
                <p:nvPr/>
              </p:nvSpPr>
              <p:spPr>
                <a:xfrm>
                  <a:off x="4400550" y="500667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4</a:t>
                  </a:r>
                  <a:endParaRPr lang="en-US" sz="1400" dirty="0">
                    <a:solidFill>
                      <a:schemeClr val="tx1"/>
                    </a:solidFill>
                  </a:endParaRPr>
                </a:p>
              </p:txBody>
            </p:sp>
          </mc:Choice>
          <mc:Fallback xmlns="">
            <p:sp>
              <p:nvSpPr>
                <p:cNvPr id="50" name="TextBox 49">
                  <a:extLst>
                    <a:ext uri="{FF2B5EF4-FFF2-40B4-BE49-F238E27FC236}">
                      <a16:creationId xmlns:a16="http://schemas.microsoft.com/office/drawing/2014/main" id="{9A6E8B29-11BF-4905-A0E3-3CDF004C0B27}"/>
                    </a:ext>
                  </a:extLst>
                </p:cNvPr>
                <p:cNvSpPr txBox="1">
                  <a:spLocks noRot="1" noChangeAspect="1" noMove="1" noResize="1" noEditPoints="1" noAdjustHandles="1" noChangeArrowheads="1" noChangeShapeType="1" noTextEdit="1"/>
                </p:cNvSpPr>
                <p:nvPr/>
              </p:nvSpPr>
              <p:spPr>
                <a:xfrm>
                  <a:off x="4400550" y="5006671"/>
                  <a:ext cx="345607" cy="307777"/>
                </a:xfrm>
                <a:prstGeom prst="rect">
                  <a:avLst/>
                </a:prstGeom>
                <a:blipFill>
                  <a:blip r:embed="rId5"/>
                  <a:stretch>
                    <a:fillRect b="-16000"/>
                  </a:stretch>
                </a:blipFill>
              </p:spPr>
              <p:txBody>
                <a:bodyPr/>
                <a:lstStyle/>
                <a:p>
                  <a:r>
                    <a:rPr lang="en-US">
                      <a:noFill/>
                    </a:rPr>
                    <a:t> </a:t>
                  </a:r>
                </a:p>
              </p:txBody>
            </p:sp>
          </mc:Fallback>
        </mc:AlternateContent>
        <p:sp>
          <p:nvSpPr>
            <p:cNvPr id="53" name="TextBox 52">
              <a:extLst>
                <a:ext uri="{FF2B5EF4-FFF2-40B4-BE49-F238E27FC236}">
                  <a16:creationId xmlns:a16="http://schemas.microsoft.com/office/drawing/2014/main" id="{DB83C7EA-ECD3-4E2D-A9AB-74F44FFACE47}"/>
                </a:ext>
              </a:extLst>
            </p:cNvPr>
            <p:cNvSpPr txBox="1"/>
            <p:nvPr/>
          </p:nvSpPr>
          <p:spPr>
            <a:xfrm>
              <a:off x="5485319" y="4961078"/>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5</a:t>
              </a:r>
              <a:endParaRPr lang="en-US" sz="1400" dirty="0"/>
            </a:p>
          </p:txBody>
        </p:sp>
        <p:sp>
          <p:nvSpPr>
            <p:cNvPr id="54" name="TextBox 53">
              <a:extLst>
                <a:ext uri="{FF2B5EF4-FFF2-40B4-BE49-F238E27FC236}">
                  <a16:creationId xmlns:a16="http://schemas.microsoft.com/office/drawing/2014/main" id="{371D633B-A059-4BB0-8603-313CDEA770DD}"/>
                </a:ext>
              </a:extLst>
            </p:cNvPr>
            <p:cNvSpPr txBox="1"/>
            <p:nvPr/>
          </p:nvSpPr>
          <p:spPr>
            <a:xfrm>
              <a:off x="5466557" y="4094710"/>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2</a:t>
              </a:r>
              <a:endParaRPr lang="en-US" sz="1400" dirty="0"/>
            </a:p>
          </p:txBody>
        </p:sp>
        <p:cxnSp>
          <p:nvCxnSpPr>
            <p:cNvPr id="57" name="Straight Connector 56">
              <a:extLst>
                <a:ext uri="{FF2B5EF4-FFF2-40B4-BE49-F238E27FC236}">
                  <a16:creationId xmlns:a16="http://schemas.microsoft.com/office/drawing/2014/main" id="{193AE3AA-0606-4816-93DE-3C48F3832176}"/>
                </a:ext>
              </a:extLst>
            </p:cNvPr>
            <p:cNvCxnSpPr/>
            <p:nvPr/>
          </p:nvCxnSpPr>
          <p:spPr>
            <a:xfrm>
              <a:off x="6531444" y="4417426"/>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B3BFC18-E0BB-4E09-83BA-82B9315C8A39}"/>
                </a:ext>
              </a:extLst>
            </p:cNvPr>
            <p:cNvCxnSpPr/>
            <p:nvPr/>
          </p:nvCxnSpPr>
          <p:spPr>
            <a:xfrm>
              <a:off x="6531444" y="5036551"/>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D2D68DA-1A65-431E-93D5-A3E04CF1D820}"/>
                </a:ext>
              </a:extLst>
            </p:cNvPr>
            <p:cNvCxnSpPr/>
            <p:nvPr/>
          </p:nvCxnSpPr>
          <p:spPr>
            <a:xfrm flipV="1">
              <a:off x="6531444"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3000E08-BA20-4E16-8E13-1B9D08049F6B}"/>
                </a:ext>
              </a:extLst>
            </p:cNvPr>
            <p:cNvCxnSpPr/>
            <p:nvPr/>
          </p:nvCxnSpPr>
          <p:spPr>
            <a:xfrm flipV="1">
              <a:off x="7322019"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0B409FD-53FA-4B32-A40B-FD8D3D1E02D0}"/>
                </a:ext>
              </a:extLst>
            </p:cNvPr>
            <p:cNvCxnSpPr/>
            <p:nvPr/>
          </p:nvCxnSpPr>
          <p:spPr>
            <a:xfrm flipH="1">
              <a:off x="6531444" y="4417426"/>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7AC982B-660A-4C03-A516-2F85BCA9E5EA}"/>
                </a:ext>
              </a:extLst>
            </p:cNvPr>
            <p:cNvCxnSpPr/>
            <p:nvPr/>
          </p:nvCxnSpPr>
          <p:spPr>
            <a:xfrm>
              <a:off x="6531443" y="4417425"/>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7A15C72-B242-4C0C-B9B5-B806956E39EA}"/>
                </a:ext>
              </a:extLst>
            </p:cNvPr>
            <p:cNvSpPr/>
            <p:nvPr/>
          </p:nvSpPr>
          <p:spPr>
            <a:xfrm>
              <a:off x="7270122"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 name="Oval 63">
              <a:extLst>
                <a:ext uri="{FF2B5EF4-FFF2-40B4-BE49-F238E27FC236}">
                  <a16:creationId xmlns:a16="http://schemas.microsoft.com/office/drawing/2014/main" id="{03336BDF-A1E4-4FD2-A39B-6D50EED267D2}"/>
                </a:ext>
              </a:extLst>
            </p:cNvPr>
            <p:cNvSpPr/>
            <p:nvPr/>
          </p:nvSpPr>
          <p:spPr>
            <a:xfrm>
              <a:off x="7270607" y="4973224"/>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5" name="Oval 64">
              <a:extLst>
                <a:ext uri="{FF2B5EF4-FFF2-40B4-BE49-F238E27FC236}">
                  <a16:creationId xmlns:a16="http://schemas.microsoft.com/office/drawing/2014/main" id="{3390E2D5-44A9-444D-8DF1-F0286DDF1552}"/>
                </a:ext>
              </a:extLst>
            </p:cNvPr>
            <p:cNvSpPr/>
            <p:nvPr/>
          </p:nvSpPr>
          <p:spPr>
            <a:xfrm>
              <a:off x="6468556" y="4982748"/>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6" name="Oval 65">
              <a:extLst>
                <a:ext uri="{FF2B5EF4-FFF2-40B4-BE49-F238E27FC236}">
                  <a16:creationId xmlns:a16="http://schemas.microsoft.com/office/drawing/2014/main" id="{ED61127C-B682-4383-85D2-CEFE8C501044}"/>
                </a:ext>
              </a:extLst>
            </p:cNvPr>
            <p:cNvSpPr/>
            <p:nvPr/>
          </p:nvSpPr>
          <p:spPr>
            <a:xfrm>
              <a:off x="6468061"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9" name="TextBox 68">
              <a:extLst>
                <a:ext uri="{FF2B5EF4-FFF2-40B4-BE49-F238E27FC236}">
                  <a16:creationId xmlns:a16="http://schemas.microsoft.com/office/drawing/2014/main" id="{FC9543BD-FDA6-4AEE-8F07-0454615424FB}"/>
                </a:ext>
              </a:extLst>
            </p:cNvPr>
            <p:cNvSpPr txBox="1"/>
            <p:nvPr/>
          </p:nvSpPr>
          <p:spPr>
            <a:xfrm>
              <a:off x="7311016" y="4961078"/>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5</a:t>
              </a:r>
              <a:endParaRPr lang="en-US" sz="1400" dirty="0"/>
            </a:p>
          </p:txBody>
        </p:sp>
        <p:sp>
          <p:nvSpPr>
            <p:cNvPr id="70" name="TextBox 69">
              <a:extLst>
                <a:ext uri="{FF2B5EF4-FFF2-40B4-BE49-F238E27FC236}">
                  <a16:creationId xmlns:a16="http://schemas.microsoft.com/office/drawing/2014/main" id="{FC4E0E85-0F5E-49C8-84C5-72AEA3A2DBC5}"/>
                </a:ext>
              </a:extLst>
            </p:cNvPr>
            <p:cNvSpPr txBox="1"/>
            <p:nvPr/>
          </p:nvSpPr>
          <p:spPr>
            <a:xfrm>
              <a:off x="7292254" y="4094710"/>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6</a:t>
              </a:r>
              <a:endParaRPr lang="en-US" sz="1400" dirty="0"/>
            </a:p>
          </p:txBody>
        </p:sp>
        <p:sp>
          <p:nvSpPr>
            <p:cNvPr id="82" name="Oval 81">
              <a:extLst>
                <a:ext uri="{FF2B5EF4-FFF2-40B4-BE49-F238E27FC236}">
                  <a16:creationId xmlns:a16="http://schemas.microsoft.com/office/drawing/2014/main" id="{3A45D3EB-CF8D-45EC-ACF5-FEF7C504811D}"/>
                </a:ext>
              </a:extLst>
            </p:cNvPr>
            <p:cNvSpPr/>
            <p:nvPr/>
          </p:nvSpPr>
          <p:spPr>
            <a:xfrm>
              <a:off x="6041397" y="6171430"/>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3" name="Oval 82">
              <a:extLst>
                <a:ext uri="{FF2B5EF4-FFF2-40B4-BE49-F238E27FC236}">
                  <a16:creationId xmlns:a16="http://schemas.microsoft.com/office/drawing/2014/main" id="{156C2484-7D41-4529-B6E6-D0AA1ACD98CE}"/>
                </a:ext>
              </a:extLst>
            </p:cNvPr>
            <p:cNvSpPr/>
            <p:nvPr/>
          </p:nvSpPr>
          <p:spPr>
            <a:xfrm>
              <a:off x="6041396" y="5611991"/>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6DE7C531-A968-47EC-B2B8-C8B5F4D671AA}"/>
                    </a:ext>
                  </a:extLst>
                </p:cNvPr>
                <p:cNvSpPr txBox="1"/>
                <p:nvPr/>
              </p:nvSpPr>
              <p:spPr>
                <a:xfrm>
                  <a:off x="5946074" y="626487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4</a:t>
                  </a:r>
                  <a:endParaRPr lang="en-US" sz="1400" dirty="0">
                    <a:solidFill>
                      <a:schemeClr val="tx1"/>
                    </a:solidFill>
                  </a:endParaRPr>
                </a:p>
              </p:txBody>
            </p:sp>
          </mc:Choice>
          <mc:Fallback xmlns="">
            <p:sp>
              <p:nvSpPr>
                <p:cNvPr id="85" name="TextBox 84">
                  <a:extLst>
                    <a:ext uri="{FF2B5EF4-FFF2-40B4-BE49-F238E27FC236}">
                      <a16:creationId xmlns:a16="http://schemas.microsoft.com/office/drawing/2014/main" id="{6DE7C531-A968-47EC-B2B8-C8B5F4D671AA}"/>
                    </a:ext>
                  </a:extLst>
                </p:cNvPr>
                <p:cNvSpPr txBox="1">
                  <a:spLocks noRot="1" noChangeAspect="1" noMove="1" noResize="1" noEditPoints="1" noAdjustHandles="1" noChangeArrowheads="1" noChangeShapeType="1" noTextEdit="1"/>
                </p:cNvSpPr>
                <p:nvPr/>
              </p:nvSpPr>
              <p:spPr>
                <a:xfrm>
                  <a:off x="5946074" y="6264871"/>
                  <a:ext cx="345607" cy="307777"/>
                </a:xfrm>
                <a:prstGeom prst="rect">
                  <a:avLst/>
                </a:prstGeom>
                <a:blipFill>
                  <a:blip r:embed="rId6"/>
                  <a:stretch>
                    <a:fillRect b="-16000"/>
                  </a:stretch>
                </a:blipFill>
              </p:spPr>
              <p:txBody>
                <a:bodyPr/>
                <a:lstStyle/>
                <a:p>
                  <a:r>
                    <a:rPr lang="en-US">
                      <a:noFill/>
                    </a:rPr>
                    <a:t> </a:t>
                  </a:r>
                </a:p>
              </p:txBody>
            </p:sp>
          </mc:Fallback>
        </mc:AlternateContent>
        <p:sp>
          <p:nvSpPr>
            <p:cNvPr id="86" name="TextBox 85">
              <a:extLst>
                <a:ext uri="{FF2B5EF4-FFF2-40B4-BE49-F238E27FC236}">
                  <a16:creationId xmlns:a16="http://schemas.microsoft.com/office/drawing/2014/main" id="{F29837C6-30A1-4EAC-BE17-112BCE9CA105}"/>
                </a:ext>
              </a:extLst>
            </p:cNvPr>
            <p:cNvSpPr txBox="1"/>
            <p:nvPr/>
          </p:nvSpPr>
          <p:spPr>
            <a:xfrm>
              <a:off x="5956813" y="5321091"/>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3</a:t>
              </a:r>
              <a:endParaRPr lang="en-US" sz="1400" dirty="0"/>
            </a:p>
          </p:txBody>
        </p:sp>
        <p:sp>
          <p:nvSpPr>
            <p:cNvPr id="87" name="TextBox 86">
              <a:extLst>
                <a:ext uri="{FF2B5EF4-FFF2-40B4-BE49-F238E27FC236}">
                  <a16:creationId xmlns:a16="http://schemas.microsoft.com/office/drawing/2014/main" id="{7AAC3B09-E384-479D-AED4-59D8C8538EAA}"/>
                </a:ext>
              </a:extLst>
            </p:cNvPr>
            <p:cNvSpPr txBox="1"/>
            <p:nvPr/>
          </p:nvSpPr>
          <p:spPr>
            <a:xfrm>
              <a:off x="7049787" y="5361659"/>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1</a:t>
              </a:r>
              <a:endParaRPr lang="en-US" sz="1400" dirty="0"/>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D4EAF14B-05AB-4482-9504-A079CB0FA2DC}"/>
                    </a:ext>
                  </a:extLst>
                </p:cNvPr>
                <p:cNvSpPr txBox="1"/>
                <p:nvPr/>
              </p:nvSpPr>
              <p:spPr>
                <a:xfrm>
                  <a:off x="4291995" y="617143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2</a:t>
                  </a:r>
                  <a:endParaRPr lang="en-US" sz="1400" dirty="0">
                    <a:solidFill>
                      <a:schemeClr val="tx1"/>
                    </a:solidFill>
                  </a:endParaRPr>
                </a:p>
              </p:txBody>
            </p:sp>
          </mc:Choice>
          <mc:Fallback xmlns="">
            <p:sp>
              <p:nvSpPr>
                <p:cNvPr id="49" name="TextBox 48">
                  <a:extLst>
                    <a:ext uri="{FF2B5EF4-FFF2-40B4-BE49-F238E27FC236}">
                      <a16:creationId xmlns:a16="http://schemas.microsoft.com/office/drawing/2014/main" id="{D4EAF14B-05AB-4482-9504-A079CB0FA2DC}"/>
                    </a:ext>
                  </a:extLst>
                </p:cNvPr>
                <p:cNvSpPr txBox="1">
                  <a:spLocks noRot="1" noChangeAspect="1" noMove="1" noResize="1" noEditPoints="1" noAdjustHandles="1" noChangeArrowheads="1" noChangeShapeType="1" noTextEdit="1"/>
                </p:cNvSpPr>
                <p:nvPr/>
              </p:nvSpPr>
              <p:spPr>
                <a:xfrm>
                  <a:off x="4291995" y="6171431"/>
                  <a:ext cx="345607" cy="307777"/>
                </a:xfrm>
                <a:prstGeom prst="rect">
                  <a:avLst/>
                </a:prstGeom>
                <a:blipFill>
                  <a:blip r:embed="rId7"/>
                  <a:stretch>
                    <a:fillRect b="-16000"/>
                  </a:stretch>
                </a:blipFill>
              </p:spPr>
              <p:txBody>
                <a:bodyPr/>
                <a:lstStyle/>
                <a:p>
                  <a:r>
                    <a:rPr lang="en-US">
                      <a:noFill/>
                    </a:rPr>
                    <a:t> </a:t>
                  </a:r>
                </a:p>
              </p:txBody>
            </p:sp>
          </mc:Fallback>
        </mc:AlternateContent>
        <p:cxnSp>
          <p:nvCxnSpPr>
            <p:cNvPr id="71" name="Straight Connector 70">
              <a:extLst>
                <a:ext uri="{FF2B5EF4-FFF2-40B4-BE49-F238E27FC236}">
                  <a16:creationId xmlns:a16="http://schemas.microsoft.com/office/drawing/2014/main" id="{B6553D0A-812D-4FCD-8BA5-5DB6C327C86A}"/>
                </a:ext>
              </a:extLst>
            </p:cNvPr>
            <p:cNvCxnSpPr>
              <a:cxnSpLocks/>
            </p:cNvCxnSpPr>
            <p:nvPr/>
          </p:nvCxnSpPr>
          <p:spPr>
            <a:xfrm flipV="1">
              <a:off x="4614864" y="5714233"/>
              <a:ext cx="343298" cy="4894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AD6D100B-65D0-43A2-9029-A6431E90FCCB}"/>
                </a:ext>
              </a:extLst>
            </p:cNvPr>
            <p:cNvCxnSpPr>
              <a:cxnSpLocks/>
            </p:cNvCxnSpPr>
            <p:nvPr/>
          </p:nvCxnSpPr>
          <p:spPr>
            <a:xfrm flipH="1" flipV="1">
              <a:off x="4958162" y="5714231"/>
              <a:ext cx="352028" cy="48943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87FB1C1-000A-4545-8902-7A620FD9347F}"/>
                </a:ext>
              </a:extLst>
            </p:cNvPr>
            <p:cNvCxnSpPr>
              <a:cxnSpLocks/>
            </p:cNvCxnSpPr>
            <p:nvPr/>
          </p:nvCxnSpPr>
          <p:spPr>
            <a:xfrm>
              <a:off x="4614864" y="6203669"/>
              <a:ext cx="69532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id="{30A4E1F9-CE64-4A93-BBFA-18E852D7B620}"/>
                </a:ext>
              </a:extLst>
            </p:cNvPr>
            <p:cNvSpPr/>
            <p:nvPr/>
          </p:nvSpPr>
          <p:spPr>
            <a:xfrm>
              <a:off x="4906265" y="5669436"/>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0" name="Oval 79">
              <a:extLst>
                <a:ext uri="{FF2B5EF4-FFF2-40B4-BE49-F238E27FC236}">
                  <a16:creationId xmlns:a16="http://schemas.microsoft.com/office/drawing/2014/main" id="{5C4AB621-4885-4465-9C03-BE7D3E6E6701}"/>
                </a:ext>
              </a:extLst>
            </p:cNvPr>
            <p:cNvSpPr/>
            <p:nvPr/>
          </p:nvSpPr>
          <p:spPr>
            <a:xfrm>
              <a:off x="4562054" y="6154369"/>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1" name="Oval 80">
              <a:extLst>
                <a:ext uri="{FF2B5EF4-FFF2-40B4-BE49-F238E27FC236}">
                  <a16:creationId xmlns:a16="http://schemas.microsoft.com/office/drawing/2014/main" id="{D310DDC7-84B5-4B3A-9AF0-B3E55F95AD49}"/>
                </a:ext>
              </a:extLst>
            </p:cNvPr>
            <p:cNvSpPr/>
            <p:nvPr/>
          </p:nvSpPr>
          <p:spPr>
            <a:xfrm>
              <a:off x="5258293" y="6143491"/>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9A06FC2C-C4E8-42CA-951B-EC993CAE3E81}"/>
                    </a:ext>
                  </a:extLst>
                </p:cNvPr>
                <p:cNvSpPr txBox="1"/>
                <p:nvPr/>
              </p:nvSpPr>
              <p:spPr>
                <a:xfrm>
                  <a:off x="4808389" y="535669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5</a:t>
                  </a:r>
                  <a:endParaRPr lang="en-US" sz="1400" dirty="0">
                    <a:solidFill>
                      <a:schemeClr val="tx1"/>
                    </a:solidFill>
                  </a:endParaRPr>
                </a:p>
              </p:txBody>
            </p:sp>
          </mc:Choice>
          <mc:Fallback xmlns="">
            <p:sp>
              <p:nvSpPr>
                <p:cNvPr id="84" name="TextBox 83">
                  <a:extLst>
                    <a:ext uri="{FF2B5EF4-FFF2-40B4-BE49-F238E27FC236}">
                      <a16:creationId xmlns:a16="http://schemas.microsoft.com/office/drawing/2014/main" id="{9A06FC2C-C4E8-42CA-951B-EC993CAE3E81}"/>
                    </a:ext>
                  </a:extLst>
                </p:cNvPr>
                <p:cNvSpPr txBox="1">
                  <a:spLocks noRot="1" noChangeAspect="1" noMove="1" noResize="1" noEditPoints="1" noAdjustHandles="1" noChangeArrowheads="1" noChangeShapeType="1" noTextEdit="1"/>
                </p:cNvSpPr>
                <p:nvPr/>
              </p:nvSpPr>
              <p:spPr>
                <a:xfrm>
                  <a:off x="4808389" y="5356691"/>
                  <a:ext cx="345607" cy="307777"/>
                </a:xfrm>
                <a:prstGeom prst="rect">
                  <a:avLst/>
                </a:prstGeom>
                <a:blipFill>
                  <a:blip r:embed="rId8"/>
                  <a:stretch>
                    <a:fillRect b="-16000"/>
                  </a:stretch>
                </a:blipFill>
              </p:spPr>
              <p:txBody>
                <a:bodyPr/>
                <a:lstStyle/>
                <a:p>
                  <a:r>
                    <a:rPr lang="en-US">
                      <a:noFill/>
                    </a:rPr>
                    <a:t> </a:t>
                  </a:r>
                </a:p>
              </p:txBody>
            </p:sp>
          </mc:Fallback>
        </mc:AlternateContent>
        <p:sp>
          <p:nvSpPr>
            <p:cNvPr id="88" name="TextBox 87">
              <a:extLst>
                <a:ext uri="{FF2B5EF4-FFF2-40B4-BE49-F238E27FC236}">
                  <a16:creationId xmlns:a16="http://schemas.microsoft.com/office/drawing/2014/main" id="{BFF5B93F-7FBB-4726-A75E-D138CE18E4CB}"/>
                </a:ext>
              </a:extLst>
            </p:cNvPr>
            <p:cNvSpPr txBox="1"/>
            <p:nvPr/>
          </p:nvSpPr>
          <p:spPr>
            <a:xfrm>
              <a:off x="5323255" y="6099079"/>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4</a:t>
              </a:r>
              <a:endParaRPr lang="en-US" sz="1400" dirty="0"/>
            </a:p>
          </p:txBody>
        </p:sp>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15D8C122-61F9-4F6E-BA15-B49F3FD1DF7C}"/>
                    </a:ext>
                  </a:extLst>
                </p:cNvPr>
                <p:cNvSpPr txBox="1"/>
                <p:nvPr/>
              </p:nvSpPr>
              <p:spPr>
                <a:xfrm>
                  <a:off x="7547489" y="6171430"/>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3</a:t>
                  </a:r>
                  <a:endParaRPr lang="en-US" sz="1400" dirty="0">
                    <a:solidFill>
                      <a:schemeClr val="tx1"/>
                    </a:solidFill>
                  </a:endParaRPr>
                </a:p>
              </p:txBody>
            </p:sp>
          </mc:Choice>
          <mc:Fallback xmlns="">
            <p:sp>
              <p:nvSpPr>
                <p:cNvPr id="91" name="TextBox 90">
                  <a:extLst>
                    <a:ext uri="{FF2B5EF4-FFF2-40B4-BE49-F238E27FC236}">
                      <a16:creationId xmlns:a16="http://schemas.microsoft.com/office/drawing/2014/main" id="{15D8C122-61F9-4F6E-BA15-B49F3FD1DF7C}"/>
                    </a:ext>
                  </a:extLst>
                </p:cNvPr>
                <p:cNvSpPr txBox="1">
                  <a:spLocks noRot="1" noChangeAspect="1" noMove="1" noResize="1" noEditPoints="1" noAdjustHandles="1" noChangeArrowheads="1" noChangeShapeType="1" noTextEdit="1"/>
                </p:cNvSpPr>
                <p:nvPr/>
              </p:nvSpPr>
              <p:spPr>
                <a:xfrm>
                  <a:off x="7547489" y="6171430"/>
                  <a:ext cx="345607" cy="307777"/>
                </a:xfrm>
                <a:prstGeom prst="rect">
                  <a:avLst/>
                </a:prstGeom>
                <a:blipFill>
                  <a:blip r:embed="rId9"/>
                  <a:stretch>
                    <a:fillRect b="-16000"/>
                  </a:stretch>
                </a:blipFill>
              </p:spPr>
              <p:txBody>
                <a:bodyPr/>
                <a:lstStyle/>
                <a:p>
                  <a:r>
                    <a:rPr lang="en-US">
                      <a:noFill/>
                    </a:rPr>
                    <a:t> </a:t>
                  </a:r>
                </a:p>
              </p:txBody>
            </p:sp>
          </mc:Fallback>
        </mc:AlternateContent>
        <p:cxnSp>
          <p:nvCxnSpPr>
            <p:cNvPr id="92" name="Straight Connector 91">
              <a:extLst>
                <a:ext uri="{FF2B5EF4-FFF2-40B4-BE49-F238E27FC236}">
                  <a16:creationId xmlns:a16="http://schemas.microsoft.com/office/drawing/2014/main" id="{E6AAFDE2-B0DE-451B-96A9-08CCB16B3CF9}"/>
                </a:ext>
              </a:extLst>
            </p:cNvPr>
            <p:cNvCxnSpPr>
              <a:cxnSpLocks/>
            </p:cNvCxnSpPr>
            <p:nvPr/>
          </p:nvCxnSpPr>
          <p:spPr>
            <a:xfrm flipV="1">
              <a:off x="6842826" y="5710592"/>
              <a:ext cx="343298" cy="4894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08EDD87C-6488-44AF-9645-88C3723A59F2}"/>
                </a:ext>
              </a:extLst>
            </p:cNvPr>
            <p:cNvCxnSpPr>
              <a:cxnSpLocks/>
            </p:cNvCxnSpPr>
            <p:nvPr/>
          </p:nvCxnSpPr>
          <p:spPr>
            <a:xfrm flipH="1" flipV="1">
              <a:off x="7186124" y="5710590"/>
              <a:ext cx="352028" cy="48943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765595F-FC2F-4CD8-A06D-50855C45826C}"/>
                </a:ext>
              </a:extLst>
            </p:cNvPr>
            <p:cNvCxnSpPr>
              <a:cxnSpLocks/>
            </p:cNvCxnSpPr>
            <p:nvPr/>
          </p:nvCxnSpPr>
          <p:spPr>
            <a:xfrm>
              <a:off x="6842826" y="6200028"/>
              <a:ext cx="69532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5" name="Oval 94">
              <a:extLst>
                <a:ext uri="{FF2B5EF4-FFF2-40B4-BE49-F238E27FC236}">
                  <a16:creationId xmlns:a16="http://schemas.microsoft.com/office/drawing/2014/main" id="{31160DD8-64B4-4E15-AC4A-F6DA7BF1B717}"/>
                </a:ext>
              </a:extLst>
            </p:cNvPr>
            <p:cNvSpPr/>
            <p:nvPr/>
          </p:nvSpPr>
          <p:spPr>
            <a:xfrm>
              <a:off x="7134227" y="566579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 name="Oval 95">
              <a:extLst>
                <a:ext uri="{FF2B5EF4-FFF2-40B4-BE49-F238E27FC236}">
                  <a16:creationId xmlns:a16="http://schemas.microsoft.com/office/drawing/2014/main" id="{9814ABB2-EA97-4D6F-8AFF-63232AE12213}"/>
                </a:ext>
              </a:extLst>
            </p:cNvPr>
            <p:cNvSpPr/>
            <p:nvPr/>
          </p:nvSpPr>
          <p:spPr>
            <a:xfrm>
              <a:off x="6790016" y="6150728"/>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7" name="Oval 96">
              <a:extLst>
                <a:ext uri="{FF2B5EF4-FFF2-40B4-BE49-F238E27FC236}">
                  <a16:creationId xmlns:a16="http://schemas.microsoft.com/office/drawing/2014/main" id="{501E3AF1-FAB0-492E-AA3A-0F4742D1FC35}"/>
                </a:ext>
              </a:extLst>
            </p:cNvPr>
            <p:cNvSpPr/>
            <p:nvPr/>
          </p:nvSpPr>
          <p:spPr>
            <a:xfrm>
              <a:off x="7486255" y="6139850"/>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 name="TextBox 98">
              <a:extLst>
                <a:ext uri="{FF2B5EF4-FFF2-40B4-BE49-F238E27FC236}">
                  <a16:creationId xmlns:a16="http://schemas.microsoft.com/office/drawing/2014/main" id="{2B646AEB-68EE-4853-98E1-FB79C659CC21}"/>
                </a:ext>
              </a:extLst>
            </p:cNvPr>
            <p:cNvSpPr txBox="1"/>
            <p:nvPr/>
          </p:nvSpPr>
          <p:spPr>
            <a:xfrm>
              <a:off x="6557683" y="6120336"/>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6</a:t>
              </a:r>
              <a:endParaRPr lang="en-US" sz="1400" dirty="0"/>
            </a:p>
          </p:txBody>
        </p:sp>
        <p:sp>
          <p:nvSpPr>
            <p:cNvPr id="109" name="Freeform: Shape 108">
              <a:extLst>
                <a:ext uri="{FF2B5EF4-FFF2-40B4-BE49-F238E27FC236}">
                  <a16:creationId xmlns:a16="http://schemas.microsoft.com/office/drawing/2014/main" id="{2ABF6AA4-EF9F-4740-9EF3-0708BDADA76C}"/>
                </a:ext>
              </a:extLst>
            </p:cNvPr>
            <p:cNvSpPr/>
            <p:nvPr/>
          </p:nvSpPr>
          <p:spPr>
            <a:xfrm>
              <a:off x="4238627" y="4006867"/>
              <a:ext cx="1228723" cy="2174858"/>
            </a:xfrm>
            <a:custGeom>
              <a:avLst/>
              <a:gdLst>
                <a:gd name="connsiteX0" fmla="*/ 1181662 w 1181662"/>
                <a:gd name="connsiteY0" fmla="*/ 406694 h 2216444"/>
                <a:gd name="connsiteX1" fmla="*/ 648262 w 1181662"/>
                <a:gd name="connsiteY1" fmla="*/ 82844 h 2216444"/>
                <a:gd name="connsiteX2" fmla="*/ 76762 w 1181662"/>
                <a:gd name="connsiteY2" fmla="*/ 159044 h 2216444"/>
                <a:gd name="connsiteX3" fmla="*/ 29137 w 1181662"/>
                <a:gd name="connsiteY3" fmla="*/ 1740194 h 2216444"/>
                <a:gd name="connsiteX4" fmla="*/ 295837 w 1181662"/>
                <a:gd name="connsiteY4" fmla="*/ 2216444 h 2216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1662" h="2216444">
                  <a:moveTo>
                    <a:pt x="1181662" y="406694"/>
                  </a:moveTo>
                  <a:cubicBezTo>
                    <a:pt x="1007037" y="265406"/>
                    <a:pt x="832412" y="124119"/>
                    <a:pt x="648262" y="82844"/>
                  </a:cubicBezTo>
                  <a:cubicBezTo>
                    <a:pt x="464112" y="41569"/>
                    <a:pt x="179949" y="-117181"/>
                    <a:pt x="76762" y="159044"/>
                  </a:cubicBezTo>
                  <a:cubicBezTo>
                    <a:pt x="-26425" y="435269"/>
                    <a:pt x="-7375" y="1397294"/>
                    <a:pt x="29137" y="1740194"/>
                  </a:cubicBezTo>
                  <a:cubicBezTo>
                    <a:pt x="65649" y="2083094"/>
                    <a:pt x="180743" y="2149769"/>
                    <a:pt x="295837" y="2216444"/>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Freeform: Shape 109">
              <a:extLst>
                <a:ext uri="{FF2B5EF4-FFF2-40B4-BE49-F238E27FC236}">
                  <a16:creationId xmlns:a16="http://schemas.microsoft.com/office/drawing/2014/main" id="{782AB434-C2BD-4F65-996A-F140FE067194}"/>
                </a:ext>
              </a:extLst>
            </p:cNvPr>
            <p:cNvSpPr/>
            <p:nvPr/>
          </p:nvSpPr>
          <p:spPr>
            <a:xfrm>
              <a:off x="6143625" y="5705475"/>
              <a:ext cx="1390650" cy="783527"/>
            </a:xfrm>
            <a:custGeom>
              <a:avLst/>
              <a:gdLst>
                <a:gd name="connsiteX0" fmla="*/ 0 w 1390650"/>
                <a:gd name="connsiteY0" fmla="*/ 0 h 783527"/>
                <a:gd name="connsiteX1" fmla="*/ 276225 w 1390650"/>
                <a:gd name="connsiteY1" fmla="*/ 466725 h 783527"/>
                <a:gd name="connsiteX2" fmla="*/ 466725 w 1390650"/>
                <a:gd name="connsiteY2" fmla="*/ 771525 h 783527"/>
                <a:gd name="connsiteX3" fmla="*/ 1228725 w 1390650"/>
                <a:gd name="connsiteY3" fmla="*/ 704850 h 783527"/>
                <a:gd name="connsiteX4" fmla="*/ 1390650 w 1390650"/>
                <a:gd name="connsiteY4" fmla="*/ 542925 h 783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650" h="783527">
                  <a:moveTo>
                    <a:pt x="0" y="0"/>
                  </a:moveTo>
                  <a:cubicBezTo>
                    <a:pt x="99219" y="169069"/>
                    <a:pt x="198438" y="338138"/>
                    <a:pt x="276225" y="466725"/>
                  </a:cubicBezTo>
                  <a:cubicBezTo>
                    <a:pt x="354013" y="595313"/>
                    <a:pt x="307975" y="731838"/>
                    <a:pt x="466725" y="771525"/>
                  </a:cubicBezTo>
                  <a:cubicBezTo>
                    <a:pt x="625475" y="811212"/>
                    <a:pt x="1074738" y="742950"/>
                    <a:pt x="1228725" y="704850"/>
                  </a:cubicBezTo>
                  <a:cubicBezTo>
                    <a:pt x="1382713" y="666750"/>
                    <a:pt x="1386681" y="604837"/>
                    <a:pt x="1390650" y="5429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3" name="Content Placeholder 2">
            <a:extLst>
              <a:ext uri="{FF2B5EF4-FFF2-40B4-BE49-F238E27FC236}">
                <a16:creationId xmlns:a16="http://schemas.microsoft.com/office/drawing/2014/main" id="{921A2D63-8D6F-4D58-A1A7-5E861C267FF9}"/>
              </a:ext>
            </a:extLst>
          </p:cNvPr>
          <p:cNvSpPr txBox="1">
            <a:spLocks/>
          </p:cNvSpPr>
          <p:nvPr/>
        </p:nvSpPr>
        <p:spPr bwMode="auto">
          <a:xfrm>
            <a:off x="7684184" y="4987801"/>
            <a:ext cx="951806" cy="4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t>k = 5</a:t>
            </a:r>
            <a:endParaRPr lang="en-US" sz="2000" dirty="0"/>
          </a:p>
          <a:p>
            <a:pPr marL="0" indent="0">
              <a:buFontTx/>
              <a:buNone/>
            </a:pPr>
            <a:endParaRPr lang="en-US" sz="2000" kern="0" dirty="0"/>
          </a:p>
        </p:txBody>
      </p:sp>
      <p:sp>
        <p:nvSpPr>
          <p:cNvPr id="114" name="Content Placeholder 2">
            <a:extLst>
              <a:ext uri="{FF2B5EF4-FFF2-40B4-BE49-F238E27FC236}">
                <a16:creationId xmlns:a16="http://schemas.microsoft.com/office/drawing/2014/main" id="{EFBED311-6519-42A8-9DEE-494F7C5A145F}"/>
              </a:ext>
            </a:extLst>
          </p:cNvPr>
          <p:cNvSpPr txBox="1">
            <a:spLocks/>
          </p:cNvSpPr>
          <p:nvPr/>
        </p:nvSpPr>
        <p:spPr bwMode="auto">
          <a:xfrm>
            <a:off x="5295396" y="6529488"/>
            <a:ext cx="951806" cy="4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kern="0" dirty="0"/>
              <a:t>Graph G</a:t>
            </a:r>
            <a:endParaRPr lang="en-US" sz="1600" dirty="0"/>
          </a:p>
          <a:p>
            <a:pPr marL="0" indent="0">
              <a:buFontTx/>
              <a:buNone/>
            </a:pPr>
            <a:endParaRPr lang="en-US" sz="1600" kern="0" dirty="0"/>
          </a:p>
        </p:txBody>
      </p:sp>
      <p:sp>
        <p:nvSpPr>
          <p:cNvPr id="116" name="Arrow: Right 115">
            <a:extLst>
              <a:ext uri="{FF2B5EF4-FFF2-40B4-BE49-F238E27FC236}">
                <a16:creationId xmlns:a16="http://schemas.microsoft.com/office/drawing/2014/main" id="{459FD7BA-678A-4A48-ACBA-EB6A846FD9D2}"/>
              </a:ext>
            </a:extLst>
          </p:cNvPr>
          <p:cNvSpPr/>
          <p:nvPr/>
        </p:nvSpPr>
        <p:spPr>
          <a:xfrm>
            <a:off x="2952750" y="4610100"/>
            <a:ext cx="487821" cy="4119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D2D81853-3F16-402E-9C5C-4ED3074B0491}"/>
              </a:ext>
            </a:extLst>
          </p:cNvPr>
          <p:cNvSpPr/>
          <p:nvPr/>
        </p:nvSpPr>
        <p:spPr>
          <a:xfrm>
            <a:off x="320275" y="5513408"/>
            <a:ext cx="3291871" cy="102090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dirty="0">
                <a:solidFill>
                  <a:srgbClr val="00B050"/>
                </a:solidFill>
              </a:rPr>
              <a:t>The formula F is satisfiable if and only if the graph G has an independent set of size k.</a:t>
            </a:r>
          </a:p>
        </p:txBody>
      </p:sp>
    </p:spTree>
    <p:extLst>
      <p:ext uri="{BB962C8B-B14F-4D97-AF65-F5344CB8AC3E}">
        <p14:creationId xmlns:p14="http://schemas.microsoft.com/office/powerpoint/2010/main" val="13804618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32DAACC2-0365-4173-AF61-0DB83EEE8CEB}"/>
              </a:ext>
            </a:extLst>
          </p:cNvPr>
          <p:cNvSpPr txBox="1">
            <a:spLocks/>
          </p:cNvSpPr>
          <p:nvPr/>
        </p:nvSpPr>
        <p:spPr bwMode="auto">
          <a:xfrm>
            <a:off x="909637" y="1058127"/>
            <a:ext cx="7324726" cy="51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400" kern="0" dirty="0"/>
              <a:t>Are problems in </a:t>
            </a:r>
            <a:r>
              <a:rPr lang="en-US" sz="2400" kern="0" dirty="0">
                <a:solidFill>
                  <a:srgbClr val="FF0000"/>
                </a:solidFill>
              </a:rPr>
              <a:t>NP</a:t>
            </a:r>
            <a:r>
              <a:rPr lang="en-US" sz="2400" kern="0" dirty="0"/>
              <a:t> also in </a:t>
            </a:r>
            <a:r>
              <a:rPr lang="en-US" sz="2400" kern="0" dirty="0">
                <a:solidFill>
                  <a:srgbClr val="FF0000"/>
                </a:solidFill>
              </a:rPr>
              <a:t>P</a:t>
            </a:r>
            <a:r>
              <a:rPr lang="en-US" sz="2400" kern="0" dirty="0"/>
              <a:t>? </a:t>
            </a:r>
          </a:p>
        </p:txBody>
      </p:sp>
      <p:sp>
        <p:nvSpPr>
          <p:cNvPr id="16" name="Rectangle 2">
            <a:extLst>
              <a:ext uri="{FF2B5EF4-FFF2-40B4-BE49-F238E27FC236}">
                <a16:creationId xmlns:a16="http://schemas.microsoft.com/office/drawing/2014/main" id="{4636F8D6-DC78-4526-B5FC-0B53DED4E492}"/>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 NP?</a:t>
            </a:r>
          </a:p>
        </p:txBody>
      </p:sp>
      <p:sp>
        <p:nvSpPr>
          <p:cNvPr id="10" name="Content Placeholder 2">
            <a:extLst>
              <a:ext uri="{FF2B5EF4-FFF2-40B4-BE49-F238E27FC236}">
                <a16:creationId xmlns:a16="http://schemas.microsoft.com/office/drawing/2014/main" id="{A6E9E551-AA31-4DF4-853A-AEEEDF9626B3}"/>
              </a:ext>
            </a:extLst>
          </p:cNvPr>
          <p:cNvSpPr txBox="1">
            <a:spLocks/>
          </p:cNvSpPr>
          <p:nvPr/>
        </p:nvSpPr>
        <p:spPr bwMode="auto">
          <a:xfrm>
            <a:off x="854868" y="1571625"/>
            <a:ext cx="7434263" cy="36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1800" kern="0" dirty="0"/>
              <a:t>There are many problems that are known in NP but unknown if in P. </a:t>
            </a:r>
          </a:p>
        </p:txBody>
      </p:sp>
      <p:sp>
        <p:nvSpPr>
          <p:cNvPr id="15" name="Content Placeholder 2">
            <a:extLst>
              <a:ext uri="{FF2B5EF4-FFF2-40B4-BE49-F238E27FC236}">
                <a16:creationId xmlns:a16="http://schemas.microsoft.com/office/drawing/2014/main" id="{A42A6B2B-A353-4C02-A8D0-3CCEB8AAA0C7}"/>
              </a:ext>
            </a:extLst>
          </p:cNvPr>
          <p:cNvSpPr txBox="1">
            <a:spLocks/>
          </p:cNvSpPr>
          <p:nvPr/>
        </p:nvSpPr>
        <p:spPr bwMode="auto">
          <a:xfrm>
            <a:off x="695321" y="1969523"/>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33CC33"/>
                </a:solidFill>
              </a:rPr>
              <a:t>Traveling Salesman, Satisfiability, Scheduling, Independent Set, ……  </a:t>
            </a:r>
          </a:p>
          <a:p>
            <a:pPr marL="0" indent="0">
              <a:buFontTx/>
              <a:buNone/>
            </a:pPr>
            <a:endParaRPr lang="en-US" sz="2000" kern="0" dirty="0">
              <a:solidFill>
                <a:srgbClr val="33CC33"/>
              </a:solidFill>
            </a:endParaRPr>
          </a:p>
        </p:txBody>
      </p:sp>
      <p:sp>
        <p:nvSpPr>
          <p:cNvPr id="17" name="Content Placeholder 2">
            <a:extLst>
              <a:ext uri="{FF2B5EF4-FFF2-40B4-BE49-F238E27FC236}">
                <a16:creationId xmlns:a16="http://schemas.microsoft.com/office/drawing/2014/main" id="{37656C97-3045-44F6-A8CD-2DE9E105C58E}"/>
              </a:ext>
            </a:extLst>
          </p:cNvPr>
          <p:cNvSpPr txBox="1">
            <a:spLocks/>
          </p:cNvSpPr>
          <p:nvPr/>
        </p:nvSpPr>
        <p:spPr bwMode="auto">
          <a:xfrm>
            <a:off x="695321" y="2409911"/>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FF0000"/>
                </a:solidFill>
              </a:rPr>
              <a:t>But we know how they are reduced to each other:</a:t>
            </a:r>
          </a:p>
          <a:p>
            <a:pPr marL="0" indent="0">
              <a:buFontTx/>
              <a:buNone/>
            </a:pPr>
            <a:endParaRPr lang="en-US" sz="2000" kern="0" dirty="0">
              <a:solidFill>
                <a:srgbClr val="33CC33"/>
              </a:solidFill>
            </a:endParaRPr>
          </a:p>
        </p:txBody>
      </p:sp>
      <p:sp>
        <p:nvSpPr>
          <p:cNvPr id="18" name="Content Placeholder 2">
            <a:extLst>
              <a:ext uri="{FF2B5EF4-FFF2-40B4-BE49-F238E27FC236}">
                <a16:creationId xmlns:a16="http://schemas.microsoft.com/office/drawing/2014/main" id="{85EDB04B-C0B9-476F-8CC6-8D2B073A7AA8}"/>
              </a:ext>
            </a:extLst>
          </p:cNvPr>
          <p:cNvSpPr txBox="1">
            <a:spLocks/>
          </p:cNvSpPr>
          <p:nvPr/>
        </p:nvSpPr>
        <p:spPr bwMode="auto">
          <a:xfrm>
            <a:off x="695321" y="2953276"/>
            <a:ext cx="3705229" cy="5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u="sng" kern="0" dirty="0">
                <a:solidFill>
                  <a:srgbClr val="FFCC00"/>
                </a:solidFill>
              </a:rPr>
              <a:t>Satisfiability (SAT)</a:t>
            </a:r>
          </a:p>
          <a:p>
            <a:pPr marL="0" indent="0">
              <a:buFontTx/>
              <a:buNone/>
            </a:pPr>
            <a:r>
              <a:rPr lang="en-US" sz="1600" kern="0" dirty="0">
                <a:solidFill>
                  <a:srgbClr val="FFCC00"/>
                </a:solidFill>
              </a:rPr>
              <a:t>Given a CNF formula F, is F satisfiable? </a:t>
            </a:r>
          </a:p>
          <a:p>
            <a:pPr marL="0" indent="0">
              <a:buFontTx/>
              <a:buNone/>
            </a:pPr>
            <a:endParaRPr lang="en-US" sz="1600" kern="0" dirty="0">
              <a:solidFill>
                <a:srgbClr val="FFCC00"/>
              </a:solidFill>
            </a:endParaRPr>
          </a:p>
        </p:txBody>
      </p:sp>
      <p:sp>
        <p:nvSpPr>
          <p:cNvPr id="19" name="Content Placeholder 2">
            <a:extLst>
              <a:ext uri="{FF2B5EF4-FFF2-40B4-BE49-F238E27FC236}">
                <a16:creationId xmlns:a16="http://schemas.microsoft.com/office/drawing/2014/main" id="{359F9237-44E9-4C91-AD99-AC237921E307}"/>
              </a:ext>
            </a:extLst>
          </p:cNvPr>
          <p:cNvSpPr txBox="1">
            <a:spLocks/>
          </p:cNvSpPr>
          <p:nvPr/>
        </p:nvSpPr>
        <p:spPr bwMode="auto">
          <a:xfrm>
            <a:off x="4743450" y="2948714"/>
            <a:ext cx="3705229" cy="851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u="sng" kern="0" dirty="0"/>
              <a:t>Independent Set (IS)</a:t>
            </a:r>
          </a:p>
          <a:p>
            <a:pPr marL="0" indent="0">
              <a:buFontTx/>
              <a:buNone/>
            </a:pPr>
            <a:r>
              <a:rPr lang="en-US" sz="1600" kern="0" dirty="0"/>
              <a:t>Given a graph G and k, is there an independent set of size k in G?</a:t>
            </a:r>
          </a:p>
          <a:p>
            <a:pPr marL="0" indent="0">
              <a:buFontTx/>
              <a:buNone/>
            </a:pPr>
            <a:endParaRPr lang="en-US" sz="1600" kern="0" dirty="0"/>
          </a:p>
        </p:txBody>
      </p:sp>
      <mc:AlternateContent xmlns:mc="http://schemas.openxmlformats.org/markup-compatibility/2006" xmlns:a14="http://schemas.microsoft.com/office/drawing/2010/main">
        <mc:Choice Requires="a14">
          <p:sp>
            <p:nvSpPr>
              <p:cNvPr id="20" name="Content Placeholder 2">
                <a:extLst>
                  <a:ext uri="{FF2B5EF4-FFF2-40B4-BE49-F238E27FC236}">
                    <a16:creationId xmlns:a16="http://schemas.microsoft.com/office/drawing/2014/main" id="{70E77C4F-B4C0-4D6E-BDA0-9DEEE2B1DE49}"/>
                  </a:ext>
                </a:extLst>
              </p:cNvPr>
              <p:cNvSpPr txBox="1">
                <a:spLocks/>
              </p:cNvSpPr>
              <p:nvPr/>
            </p:nvSpPr>
            <p:spPr bwMode="auto">
              <a:xfrm>
                <a:off x="695321" y="3800475"/>
                <a:ext cx="2162179" cy="14859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1600" kern="0" dirty="0">
                    <a:solidFill>
                      <a:srgbClr val="FFCC00"/>
                    </a:solidFill>
                  </a:rPr>
                  <a:t>F = (</a:t>
                </a:r>
                <a14:m>
                  <m:oMath xmlns:m="http://schemas.openxmlformats.org/officeDocument/2006/math">
                    <m:bar>
                      <m:barPr>
                        <m:pos m:val="top"/>
                        <m:ctrlPr>
                          <a:rPr lang="en-US" sz="1600" b="0" i="1" kern="0" smtClean="0">
                            <a:solidFill>
                              <a:srgbClr val="FFCC00"/>
                            </a:solidFill>
                            <a:latin typeface="Cambria Math" panose="02040503050406030204" pitchFamily="18" charset="0"/>
                          </a:rPr>
                        </m:ctrlPr>
                      </m:barPr>
                      <m:e>
                        <m:r>
                          <a:rPr lang="en-US" sz="1600" b="0" i="1" kern="0" smtClea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1</a:t>
                </a:r>
                <a:r>
                  <a:rPr lang="en-US" sz="1600" kern="0" dirty="0">
                    <a:solidFill>
                      <a:srgbClr val="FFCC00"/>
                    </a:solidFill>
                  </a:rPr>
                  <a:t>˅</a:t>
                </a:r>
                <a:r>
                  <a:rPr lang="en-US" sz="1600" b="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b="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2</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5</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1</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6</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5</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 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5</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4</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2</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3</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1</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3</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6</a:t>
                </a:r>
                <a:r>
                  <a:rPr lang="en-US" sz="1600" kern="0" dirty="0">
                    <a:solidFill>
                      <a:srgbClr val="FFCC00"/>
                    </a:solidFill>
                  </a:rPr>
                  <a:t>)</a:t>
                </a:r>
              </a:p>
              <a:p>
                <a:pPr marL="0" indent="0">
                  <a:buNone/>
                </a:pPr>
                <a:endParaRPr lang="en-US" sz="1600" kern="0" dirty="0">
                  <a:solidFill>
                    <a:srgbClr val="FFCC00"/>
                  </a:solidFill>
                </a:endParaRPr>
              </a:p>
              <a:p>
                <a:pPr marL="0" indent="0">
                  <a:buNone/>
                </a:pPr>
                <a:endParaRPr lang="en-US" sz="1600" kern="0" dirty="0">
                  <a:solidFill>
                    <a:srgbClr val="FFCC00"/>
                  </a:solidFill>
                </a:endParaRPr>
              </a:p>
              <a:p>
                <a:pPr marL="0" indent="0">
                  <a:buFontTx/>
                  <a:buNone/>
                </a:pPr>
                <a:endParaRPr lang="en-US" sz="1600" kern="0" dirty="0">
                  <a:solidFill>
                    <a:srgbClr val="FFCC00"/>
                  </a:solidFill>
                </a:endParaRPr>
              </a:p>
            </p:txBody>
          </p:sp>
        </mc:Choice>
        <mc:Fallback xmlns="">
          <p:sp>
            <p:nvSpPr>
              <p:cNvPr id="20" name="Content Placeholder 2">
                <a:extLst>
                  <a:ext uri="{FF2B5EF4-FFF2-40B4-BE49-F238E27FC236}">
                    <a16:creationId xmlns:a16="http://schemas.microsoft.com/office/drawing/2014/main" id="{70E77C4F-B4C0-4D6E-BDA0-9DEEE2B1DE49}"/>
                  </a:ext>
                </a:extLst>
              </p:cNvPr>
              <p:cNvSpPr txBox="1">
                <a:spLocks noRot="1" noChangeAspect="1" noMove="1" noResize="1" noEditPoints="1" noAdjustHandles="1" noChangeArrowheads="1" noChangeShapeType="1" noTextEdit="1"/>
              </p:cNvSpPr>
              <p:nvPr/>
            </p:nvSpPr>
            <p:spPr bwMode="auto">
              <a:xfrm>
                <a:off x="695321" y="3800475"/>
                <a:ext cx="2162179" cy="1485900"/>
              </a:xfrm>
              <a:prstGeom prst="rect">
                <a:avLst/>
              </a:prstGeom>
              <a:blipFill>
                <a:blip r:embed="rId3"/>
                <a:stretch>
                  <a:fillRect l="-1408" t="-1639" b="-655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grpSp>
        <p:nvGrpSpPr>
          <p:cNvPr id="115" name="Group 114">
            <a:extLst>
              <a:ext uri="{FF2B5EF4-FFF2-40B4-BE49-F238E27FC236}">
                <a16:creationId xmlns:a16="http://schemas.microsoft.com/office/drawing/2014/main" id="{27E1DE86-542F-44C8-BCF1-651C0B102370}"/>
              </a:ext>
            </a:extLst>
          </p:cNvPr>
          <p:cNvGrpSpPr/>
          <p:nvPr/>
        </p:nvGrpSpPr>
        <p:grpSpPr>
          <a:xfrm>
            <a:off x="3832388" y="3947592"/>
            <a:ext cx="3654469" cy="2565781"/>
            <a:chOff x="4238627" y="4006867"/>
            <a:chExt cx="3654469" cy="2565781"/>
          </a:xfrm>
        </p:grpSpPr>
        <p:sp>
          <p:nvSpPr>
            <p:cNvPr id="107" name="Freeform: Shape 106">
              <a:extLst>
                <a:ext uri="{FF2B5EF4-FFF2-40B4-BE49-F238E27FC236}">
                  <a16:creationId xmlns:a16="http://schemas.microsoft.com/office/drawing/2014/main" id="{F90EEDA8-042E-474E-A0BD-1CC87443E0AB}"/>
                </a:ext>
              </a:extLst>
            </p:cNvPr>
            <p:cNvSpPr/>
            <p:nvPr/>
          </p:nvSpPr>
          <p:spPr>
            <a:xfrm>
              <a:off x="5333841" y="6238875"/>
              <a:ext cx="714534" cy="222624"/>
            </a:xfrm>
            <a:custGeom>
              <a:avLst/>
              <a:gdLst>
                <a:gd name="connsiteX0" fmla="*/ 159 w 714534"/>
                <a:gd name="connsiteY0" fmla="*/ 0 h 222624"/>
                <a:gd name="connsiteX1" fmla="*/ 76359 w 714534"/>
                <a:gd name="connsiteY1" fmla="*/ 180975 h 222624"/>
                <a:gd name="connsiteX2" fmla="*/ 466884 w 714534"/>
                <a:gd name="connsiteY2" fmla="*/ 209550 h 222624"/>
                <a:gd name="connsiteX3" fmla="*/ 714534 w 714534"/>
                <a:gd name="connsiteY3" fmla="*/ 9525 h 222624"/>
              </a:gdLst>
              <a:ahLst/>
              <a:cxnLst>
                <a:cxn ang="0">
                  <a:pos x="connsiteX0" y="connsiteY0"/>
                </a:cxn>
                <a:cxn ang="0">
                  <a:pos x="connsiteX1" y="connsiteY1"/>
                </a:cxn>
                <a:cxn ang="0">
                  <a:pos x="connsiteX2" y="connsiteY2"/>
                </a:cxn>
                <a:cxn ang="0">
                  <a:pos x="connsiteX3" y="connsiteY3"/>
                </a:cxn>
              </a:cxnLst>
              <a:rect l="l" t="t" r="r" b="b"/>
              <a:pathLst>
                <a:path w="714534" h="222624">
                  <a:moveTo>
                    <a:pt x="159" y="0"/>
                  </a:moveTo>
                  <a:cubicBezTo>
                    <a:pt x="-635" y="73025"/>
                    <a:pt x="-1428" y="146050"/>
                    <a:pt x="76359" y="180975"/>
                  </a:cubicBezTo>
                  <a:cubicBezTo>
                    <a:pt x="154146" y="215900"/>
                    <a:pt x="360522" y="238125"/>
                    <a:pt x="466884" y="209550"/>
                  </a:cubicBezTo>
                  <a:cubicBezTo>
                    <a:pt x="573247" y="180975"/>
                    <a:pt x="643890" y="95250"/>
                    <a:pt x="714534" y="95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Freeform: Shape 111">
              <a:extLst>
                <a:ext uri="{FF2B5EF4-FFF2-40B4-BE49-F238E27FC236}">
                  <a16:creationId xmlns:a16="http://schemas.microsoft.com/office/drawing/2014/main" id="{FFC81BB7-48CB-4D8D-998C-C97E30A2C90F}"/>
                </a:ext>
              </a:extLst>
            </p:cNvPr>
            <p:cNvSpPr/>
            <p:nvPr/>
          </p:nvSpPr>
          <p:spPr>
            <a:xfrm>
              <a:off x="4991100" y="5076825"/>
              <a:ext cx="2314575" cy="672717"/>
            </a:xfrm>
            <a:custGeom>
              <a:avLst/>
              <a:gdLst>
                <a:gd name="connsiteX0" fmla="*/ 2314575 w 2314575"/>
                <a:gd name="connsiteY0" fmla="*/ 0 h 672717"/>
                <a:gd name="connsiteX1" fmla="*/ 1323975 w 2314575"/>
                <a:gd name="connsiteY1" fmla="*/ 295275 h 672717"/>
                <a:gd name="connsiteX2" fmla="*/ 752475 w 2314575"/>
                <a:gd name="connsiteY2" fmla="*/ 352425 h 672717"/>
                <a:gd name="connsiteX3" fmla="*/ 228600 w 2314575"/>
                <a:gd name="connsiteY3" fmla="*/ 638175 h 672717"/>
                <a:gd name="connsiteX4" fmla="*/ 0 w 2314575"/>
                <a:gd name="connsiteY4" fmla="*/ 657225 h 672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575" h="672717">
                  <a:moveTo>
                    <a:pt x="2314575" y="0"/>
                  </a:moveTo>
                  <a:cubicBezTo>
                    <a:pt x="1949450" y="118269"/>
                    <a:pt x="1584325" y="236538"/>
                    <a:pt x="1323975" y="295275"/>
                  </a:cubicBezTo>
                  <a:cubicBezTo>
                    <a:pt x="1063625" y="354012"/>
                    <a:pt x="935037" y="295275"/>
                    <a:pt x="752475" y="352425"/>
                  </a:cubicBezTo>
                  <a:cubicBezTo>
                    <a:pt x="569913" y="409575"/>
                    <a:pt x="354012" y="587375"/>
                    <a:pt x="228600" y="638175"/>
                  </a:cubicBezTo>
                  <a:cubicBezTo>
                    <a:pt x="103188" y="688975"/>
                    <a:pt x="51594" y="673100"/>
                    <a:pt x="0" y="6572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reeform: Shape 110">
              <a:extLst>
                <a:ext uri="{FF2B5EF4-FFF2-40B4-BE49-F238E27FC236}">
                  <a16:creationId xmlns:a16="http://schemas.microsoft.com/office/drawing/2014/main" id="{8308630E-5AFF-4D2A-B584-AE43E8924115}"/>
                </a:ext>
              </a:extLst>
            </p:cNvPr>
            <p:cNvSpPr/>
            <p:nvPr/>
          </p:nvSpPr>
          <p:spPr>
            <a:xfrm>
              <a:off x="5029200" y="5076825"/>
              <a:ext cx="485775" cy="619125"/>
            </a:xfrm>
            <a:custGeom>
              <a:avLst/>
              <a:gdLst>
                <a:gd name="connsiteX0" fmla="*/ 485775 w 485775"/>
                <a:gd name="connsiteY0" fmla="*/ 0 h 619125"/>
                <a:gd name="connsiteX1" fmla="*/ 390525 w 485775"/>
                <a:gd name="connsiteY1" fmla="*/ 381000 h 619125"/>
                <a:gd name="connsiteX2" fmla="*/ 0 w 485775"/>
                <a:gd name="connsiteY2" fmla="*/ 619125 h 619125"/>
              </a:gdLst>
              <a:ahLst/>
              <a:cxnLst>
                <a:cxn ang="0">
                  <a:pos x="connsiteX0" y="connsiteY0"/>
                </a:cxn>
                <a:cxn ang="0">
                  <a:pos x="connsiteX1" y="connsiteY1"/>
                </a:cxn>
                <a:cxn ang="0">
                  <a:pos x="connsiteX2" y="connsiteY2"/>
                </a:cxn>
              </a:cxnLst>
              <a:rect l="l" t="t" r="r" b="b"/>
              <a:pathLst>
                <a:path w="485775" h="619125">
                  <a:moveTo>
                    <a:pt x="485775" y="0"/>
                  </a:moveTo>
                  <a:cubicBezTo>
                    <a:pt x="478631" y="138906"/>
                    <a:pt x="471487" y="277813"/>
                    <a:pt x="390525" y="381000"/>
                  </a:cubicBezTo>
                  <a:cubicBezTo>
                    <a:pt x="309563" y="484187"/>
                    <a:pt x="154781" y="551656"/>
                    <a:pt x="0" y="6191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Freeform: Shape 107">
              <a:extLst>
                <a:ext uri="{FF2B5EF4-FFF2-40B4-BE49-F238E27FC236}">
                  <a16:creationId xmlns:a16="http://schemas.microsoft.com/office/drawing/2014/main" id="{CC412D8C-DF00-43B1-A953-23B91BAF573B}"/>
                </a:ext>
              </a:extLst>
            </p:cNvPr>
            <p:cNvSpPr/>
            <p:nvPr/>
          </p:nvSpPr>
          <p:spPr>
            <a:xfrm>
              <a:off x="4695825" y="5086350"/>
              <a:ext cx="660478" cy="1057275"/>
            </a:xfrm>
            <a:custGeom>
              <a:avLst/>
              <a:gdLst>
                <a:gd name="connsiteX0" fmla="*/ 0 w 660478"/>
                <a:gd name="connsiteY0" fmla="*/ 0 h 1057275"/>
                <a:gd name="connsiteX1" fmla="*/ 304800 w 660478"/>
                <a:gd name="connsiteY1" fmla="*/ 266700 h 1057275"/>
                <a:gd name="connsiteX2" fmla="*/ 619125 w 660478"/>
                <a:gd name="connsiteY2" fmla="*/ 533400 h 1057275"/>
                <a:gd name="connsiteX3" fmla="*/ 647700 w 660478"/>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660478" h="1057275">
                  <a:moveTo>
                    <a:pt x="0" y="0"/>
                  </a:moveTo>
                  <a:lnTo>
                    <a:pt x="304800" y="266700"/>
                  </a:lnTo>
                  <a:cubicBezTo>
                    <a:pt x="407988" y="355600"/>
                    <a:pt x="561975" y="401638"/>
                    <a:pt x="619125" y="533400"/>
                  </a:cubicBezTo>
                  <a:cubicBezTo>
                    <a:pt x="676275" y="665162"/>
                    <a:pt x="661987" y="861218"/>
                    <a:pt x="647700" y="105727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Shape 105">
              <a:extLst>
                <a:ext uri="{FF2B5EF4-FFF2-40B4-BE49-F238E27FC236}">
                  <a16:creationId xmlns:a16="http://schemas.microsoft.com/office/drawing/2014/main" id="{7FA0381C-9D9F-4A22-9605-CBDF4AF86BC1}"/>
                </a:ext>
              </a:extLst>
            </p:cNvPr>
            <p:cNvSpPr/>
            <p:nvPr/>
          </p:nvSpPr>
          <p:spPr>
            <a:xfrm>
              <a:off x="6143625" y="5057775"/>
              <a:ext cx="543911" cy="1162050"/>
            </a:xfrm>
            <a:custGeom>
              <a:avLst/>
              <a:gdLst>
                <a:gd name="connsiteX0" fmla="*/ 0 w 543911"/>
                <a:gd name="connsiteY0" fmla="*/ 1162050 h 1162050"/>
                <a:gd name="connsiteX1" fmla="*/ 447675 w 543911"/>
                <a:gd name="connsiteY1" fmla="*/ 628650 h 1162050"/>
                <a:gd name="connsiteX2" fmla="*/ 542925 w 543911"/>
                <a:gd name="connsiteY2" fmla="*/ 180975 h 1162050"/>
                <a:gd name="connsiteX3" fmla="*/ 419100 w 543911"/>
                <a:gd name="connsiteY3" fmla="*/ 0 h 1162050"/>
              </a:gdLst>
              <a:ahLst/>
              <a:cxnLst>
                <a:cxn ang="0">
                  <a:pos x="connsiteX0" y="connsiteY0"/>
                </a:cxn>
                <a:cxn ang="0">
                  <a:pos x="connsiteX1" y="connsiteY1"/>
                </a:cxn>
                <a:cxn ang="0">
                  <a:pos x="connsiteX2" y="connsiteY2"/>
                </a:cxn>
                <a:cxn ang="0">
                  <a:pos x="connsiteX3" y="connsiteY3"/>
                </a:cxn>
              </a:cxnLst>
              <a:rect l="l" t="t" r="r" b="b"/>
              <a:pathLst>
                <a:path w="543911" h="1162050">
                  <a:moveTo>
                    <a:pt x="0" y="1162050"/>
                  </a:moveTo>
                  <a:cubicBezTo>
                    <a:pt x="178594" y="977106"/>
                    <a:pt x="357188" y="792162"/>
                    <a:pt x="447675" y="628650"/>
                  </a:cubicBezTo>
                  <a:cubicBezTo>
                    <a:pt x="538163" y="465137"/>
                    <a:pt x="547688" y="285750"/>
                    <a:pt x="542925" y="180975"/>
                  </a:cubicBezTo>
                  <a:cubicBezTo>
                    <a:pt x="538162" y="76200"/>
                    <a:pt x="478631" y="38100"/>
                    <a:pt x="4191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Freeform: Shape 104">
              <a:extLst>
                <a:ext uri="{FF2B5EF4-FFF2-40B4-BE49-F238E27FC236}">
                  <a16:creationId xmlns:a16="http://schemas.microsoft.com/office/drawing/2014/main" id="{CBDC060A-E889-48FF-9323-7263B0CDF544}"/>
                </a:ext>
              </a:extLst>
            </p:cNvPr>
            <p:cNvSpPr/>
            <p:nvPr/>
          </p:nvSpPr>
          <p:spPr>
            <a:xfrm>
              <a:off x="4714875" y="5076825"/>
              <a:ext cx="1860878" cy="238604"/>
            </a:xfrm>
            <a:custGeom>
              <a:avLst/>
              <a:gdLst>
                <a:gd name="connsiteX0" fmla="*/ 0 w 1860878"/>
                <a:gd name="connsiteY0" fmla="*/ 9525 h 238604"/>
                <a:gd name="connsiteX1" fmla="*/ 647700 w 1860878"/>
                <a:gd name="connsiteY1" fmla="*/ 209550 h 238604"/>
                <a:gd name="connsiteX2" fmla="*/ 1495425 w 1860878"/>
                <a:gd name="connsiteY2" fmla="*/ 228600 h 238604"/>
                <a:gd name="connsiteX3" fmla="*/ 1828800 w 1860878"/>
                <a:gd name="connsiteY3" fmla="*/ 123825 h 238604"/>
                <a:gd name="connsiteX4" fmla="*/ 1828800 w 1860878"/>
                <a:gd name="connsiteY4" fmla="*/ 0 h 238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0878" h="238604">
                  <a:moveTo>
                    <a:pt x="0" y="9525"/>
                  </a:moveTo>
                  <a:cubicBezTo>
                    <a:pt x="199231" y="91281"/>
                    <a:pt x="398463" y="173038"/>
                    <a:pt x="647700" y="209550"/>
                  </a:cubicBezTo>
                  <a:cubicBezTo>
                    <a:pt x="896937" y="246062"/>
                    <a:pt x="1298575" y="242887"/>
                    <a:pt x="1495425" y="228600"/>
                  </a:cubicBezTo>
                  <a:cubicBezTo>
                    <a:pt x="1692275" y="214313"/>
                    <a:pt x="1773238" y="161925"/>
                    <a:pt x="1828800" y="123825"/>
                  </a:cubicBezTo>
                  <a:cubicBezTo>
                    <a:pt x="1884362" y="85725"/>
                    <a:pt x="1856581" y="42862"/>
                    <a:pt x="18288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reeform: Shape 103">
              <a:extLst>
                <a:ext uri="{FF2B5EF4-FFF2-40B4-BE49-F238E27FC236}">
                  <a16:creationId xmlns:a16="http://schemas.microsoft.com/office/drawing/2014/main" id="{A1CC6D94-9273-4610-85D3-2B4553D30347}"/>
                </a:ext>
              </a:extLst>
            </p:cNvPr>
            <p:cNvSpPr/>
            <p:nvPr/>
          </p:nvSpPr>
          <p:spPr>
            <a:xfrm>
              <a:off x="4695825" y="4006868"/>
              <a:ext cx="3131339" cy="1708132"/>
            </a:xfrm>
            <a:custGeom>
              <a:avLst/>
              <a:gdLst>
                <a:gd name="connsiteX0" fmla="*/ 0 w 3131339"/>
                <a:gd name="connsiteY0" fmla="*/ 397356 h 1711806"/>
                <a:gd name="connsiteX1" fmla="*/ 704850 w 3131339"/>
                <a:gd name="connsiteY1" fmla="*/ 35406 h 1711806"/>
                <a:gd name="connsiteX2" fmla="*/ 2714625 w 3131339"/>
                <a:gd name="connsiteY2" fmla="*/ 44931 h 1711806"/>
                <a:gd name="connsiteX3" fmla="*/ 3124200 w 3131339"/>
                <a:gd name="connsiteY3" fmla="*/ 311631 h 1711806"/>
                <a:gd name="connsiteX4" fmla="*/ 2943225 w 3131339"/>
                <a:gd name="connsiteY4" fmla="*/ 1445106 h 1711806"/>
                <a:gd name="connsiteX5" fmla="*/ 2543175 w 3131339"/>
                <a:gd name="connsiteY5" fmla="*/ 1711806 h 1711806"/>
                <a:gd name="connsiteX6" fmla="*/ 2543175 w 3131339"/>
                <a:gd name="connsiteY6" fmla="*/ 1711806 h 1711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1339" h="1711806">
                  <a:moveTo>
                    <a:pt x="0" y="397356"/>
                  </a:moveTo>
                  <a:cubicBezTo>
                    <a:pt x="126206" y="245749"/>
                    <a:pt x="252413" y="94143"/>
                    <a:pt x="704850" y="35406"/>
                  </a:cubicBezTo>
                  <a:cubicBezTo>
                    <a:pt x="1157287" y="-23331"/>
                    <a:pt x="2311400" y="-1106"/>
                    <a:pt x="2714625" y="44931"/>
                  </a:cubicBezTo>
                  <a:cubicBezTo>
                    <a:pt x="3117850" y="90968"/>
                    <a:pt x="3086100" y="78268"/>
                    <a:pt x="3124200" y="311631"/>
                  </a:cubicBezTo>
                  <a:cubicBezTo>
                    <a:pt x="3162300" y="544994"/>
                    <a:pt x="3040062" y="1211744"/>
                    <a:pt x="2943225" y="1445106"/>
                  </a:cubicBezTo>
                  <a:cubicBezTo>
                    <a:pt x="2846388" y="1678468"/>
                    <a:pt x="2543175" y="1711806"/>
                    <a:pt x="2543175" y="1711806"/>
                  </a:cubicBezTo>
                  <a:lnTo>
                    <a:pt x="2543175" y="1711806"/>
                  </a:ln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reeform: Shape 101">
              <a:extLst>
                <a:ext uri="{FF2B5EF4-FFF2-40B4-BE49-F238E27FC236}">
                  <a16:creationId xmlns:a16="http://schemas.microsoft.com/office/drawing/2014/main" id="{B7AD4A4F-CCE9-461C-BAF6-9ED3DB7F4DAC}"/>
                </a:ext>
              </a:extLst>
            </p:cNvPr>
            <p:cNvSpPr/>
            <p:nvPr/>
          </p:nvSpPr>
          <p:spPr>
            <a:xfrm>
              <a:off x="4705746" y="4159837"/>
              <a:ext cx="1808663" cy="256109"/>
            </a:xfrm>
            <a:custGeom>
              <a:avLst/>
              <a:gdLst>
                <a:gd name="connsiteX0" fmla="*/ 0 w 1876738"/>
                <a:gd name="connsiteY0" fmla="*/ 295324 h 341669"/>
                <a:gd name="connsiteX1" fmla="*/ 1190625 w 1876738"/>
                <a:gd name="connsiteY1" fmla="*/ 49 h 341669"/>
                <a:gd name="connsiteX2" fmla="*/ 1819275 w 1876738"/>
                <a:gd name="connsiteY2" fmla="*/ 314374 h 341669"/>
                <a:gd name="connsiteX3" fmla="*/ 1809750 w 1876738"/>
                <a:gd name="connsiteY3" fmla="*/ 304849 h 341669"/>
              </a:gdLst>
              <a:ahLst/>
              <a:cxnLst>
                <a:cxn ang="0">
                  <a:pos x="connsiteX0" y="connsiteY0"/>
                </a:cxn>
                <a:cxn ang="0">
                  <a:pos x="connsiteX1" y="connsiteY1"/>
                </a:cxn>
                <a:cxn ang="0">
                  <a:pos x="connsiteX2" y="connsiteY2"/>
                </a:cxn>
                <a:cxn ang="0">
                  <a:pos x="connsiteX3" y="connsiteY3"/>
                </a:cxn>
              </a:cxnLst>
              <a:rect l="l" t="t" r="r" b="b"/>
              <a:pathLst>
                <a:path w="1876738" h="341669">
                  <a:moveTo>
                    <a:pt x="0" y="295324"/>
                  </a:moveTo>
                  <a:cubicBezTo>
                    <a:pt x="443706" y="146099"/>
                    <a:pt x="887413" y="-3126"/>
                    <a:pt x="1190625" y="49"/>
                  </a:cubicBezTo>
                  <a:cubicBezTo>
                    <a:pt x="1493837" y="3224"/>
                    <a:pt x="1716088" y="263574"/>
                    <a:pt x="1819275" y="314374"/>
                  </a:cubicBezTo>
                  <a:cubicBezTo>
                    <a:pt x="1922462" y="365174"/>
                    <a:pt x="1866106" y="335011"/>
                    <a:pt x="1809750" y="304849"/>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0" name="Straight Connector 99">
              <a:extLst>
                <a:ext uri="{FF2B5EF4-FFF2-40B4-BE49-F238E27FC236}">
                  <a16:creationId xmlns:a16="http://schemas.microsoft.com/office/drawing/2014/main" id="{8D8C9168-E972-4C3B-B98F-5FC035F16050}"/>
                </a:ext>
              </a:extLst>
            </p:cNvPr>
            <p:cNvCxnSpPr/>
            <p:nvPr/>
          </p:nvCxnSpPr>
          <p:spPr>
            <a:xfrm flipV="1">
              <a:off x="6093294" y="564574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9D010B66-20D4-47E6-8EF5-5BA477DAC064}"/>
                </a:ext>
              </a:extLst>
            </p:cNvPr>
            <p:cNvSpPr txBox="1"/>
            <p:nvPr/>
          </p:nvSpPr>
          <p:spPr>
            <a:xfrm>
              <a:off x="6216529" y="4961078"/>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4</a:t>
              </a:r>
              <a:endParaRPr lang="en-US" sz="1400" dirty="0"/>
            </a:p>
          </p:txBody>
        </p:sp>
        <p:sp>
          <p:nvSpPr>
            <p:cNvPr id="52" name="TextBox 51">
              <a:extLst>
                <a:ext uri="{FF2B5EF4-FFF2-40B4-BE49-F238E27FC236}">
                  <a16:creationId xmlns:a16="http://schemas.microsoft.com/office/drawing/2014/main" id="{A1D89C77-FE7D-4CF3-B18B-591B93DAF058}"/>
                </a:ext>
              </a:extLst>
            </p:cNvPr>
            <p:cNvSpPr txBox="1"/>
            <p:nvPr/>
          </p:nvSpPr>
          <p:spPr>
            <a:xfrm>
              <a:off x="6326889" y="4066977"/>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1</a:t>
              </a:r>
              <a:endParaRPr lang="en-US" sz="1400" dirty="0"/>
            </a:p>
          </p:txBody>
        </p:sp>
        <p:cxnSp>
          <p:nvCxnSpPr>
            <p:cNvPr id="35" name="Straight Connector 34">
              <a:extLst>
                <a:ext uri="{FF2B5EF4-FFF2-40B4-BE49-F238E27FC236}">
                  <a16:creationId xmlns:a16="http://schemas.microsoft.com/office/drawing/2014/main" id="{D7A89325-BE6D-4532-B309-2DF07C759CF2}"/>
                </a:ext>
              </a:extLst>
            </p:cNvPr>
            <p:cNvCxnSpPr/>
            <p:nvPr/>
          </p:nvCxnSpPr>
          <p:spPr>
            <a:xfrm>
              <a:off x="4705747" y="4417426"/>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DE07CA5-7836-4335-8264-1830262DADB5}"/>
                </a:ext>
              </a:extLst>
            </p:cNvPr>
            <p:cNvCxnSpPr/>
            <p:nvPr/>
          </p:nvCxnSpPr>
          <p:spPr>
            <a:xfrm>
              <a:off x="4705747" y="5036551"/>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C9DC06-BE99-407D-A731-4929BAF62480}"/>
                </a:ext>
              </a:extLst>
            </p:cNvPr>
            <p:cNvCxnSpPr/>
            <p:nvPr/>
          </p:nvCxnSpPr>
          <p:spPr>
            <a:xfrm flipV="1">
              <a:off x="4705747"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4EAF2F-8C5A-44C5-B339-2DB7F4731377}"/>
                </a:ext>
              </a:extLst>
            </p:cNvPr>
            <p:cNvCxnSpPr/>
            <p:nvPr/>
          </p:nvCxnSpPr>
          <p:spPr>
            <a:xfrm flipV="1">
              <a:off x="5496322"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497033B-EBFD-453B-A0DC-F427EA9DE8F2}"/>
                </a:ext>
              </a:extLst>
            </p:cNvPr>
            <p:cNvCxnSpPr/>
            <p:nvPr/>
          </p:nvCxnSpPr>
          <p:spPr>
            <a:xfrm flipH="1">
              <a:off x="4705747" y="4417426"/>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225E176-2F56-40D9-9D21-B59AF75DE60C}"/>
                </a:ext>
              </a:extLst>
            </p:cNvPr>
            <p:cNvCxnSpPr/>
            <p:nvPr/>
          </p:nvCxnSpPr>
          <p:spPr>
            <a:xfrm>
              <a:off x="4705746" y="4417425"/>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1F792814-BD29-4A1E-9C26-1FB0C3EEB6BA}"/>
                </a:ext>
              </a:extLst>
            </p:cNvPr>
            <p:cNvSpPr/>
            <p:nvPr/>
          </p:nvSpPr>
          <p:spPr>
            <a:xfrm>
              <a:off x="5444425"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Oval 44">
              <a:extLst>
                <a:ext uri="{FF2B5EF4-FFF2-40B4-BE49-F238E27FC236}">
                  <a16:creationId xmlns:a16="http://schemas.microsoft.com/office/drawing/2014/main" id="{C8A56B67-8D34-47E9-B04B-C1BE3EA523B8}"/>
                </a:ext>
              </a:extLst>
            </p:cNvPr>
            <p:cNvSpPr/>
            <p:nvPr/>
          </p:nvSpPr>
          <p:spPr>
            <a:xfrm>
              <a:off x="5444910" y="4973224"/>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6" name="Oval 45">
              <a:extLst>
                <a:ext uri="{FF2B5EF4-FFF2-40B4-BE49-F238E27FC236}">
                  <a16:creationId xmlns:a16="http://schemas.microsoft.com/office/drawing/2014/main" id="{216580EC-B74D-418B-9F96-153BD032F8D9}"/>
                </a:ext>
              </a:extLst>
            </p:cNvPr>
            <p:cNvSpPr/>
            <p:nvPr/>
          </p:nvSpPr>
          <p:spPr>
            <a:xfrm>
              <a:off x="4642859" y="4982748"/>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Oval 32">
              <a:extLst>
                <a:ext uri="{FF2B5EF4-FFF2-40B4-BE49-F238E27FC236}">
                  <a16:creationId xmlns:a16="http://schemas.microsoft.com/office/drawing/2014/main" id="{0CF8BB39-D78C-419E-98B6-06EF8FD1D8FC}"/>
                </a:ext>
              </a:extLst>
            </p:cNvPr>
            <p:cNvSpPr/>
            <p:nvPr/>
          </p:nvSpPr>
          <p:spPr>
            <a:xfrm>
              <a:off x="4642364"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6FD16368-70FA-4B41-B0B3-EEE622B08495}"/>
                    </a:ext>
                  </a:extLst>
                </p:cNvPr>
                <p:cNvSpPr txBox="1"/>
                <p:nvPr/>
              </p:nvSpPr>
              <p:spPr>
                <a:xfrm>
                  <a:off x="4400550" y="4074377"/>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1</a:t>
                  </a:r>
                  <a:endParaRPr lang="en-US" sz="1400" dirty="0">
                    <a:solidFill>
                      <a:schemeClr val="tx1"/>
                    </a:solidFill>
                  </a:endParaRPr>
                </a:p>
              </p:txBody>
            </p:sp>
          </mc:Choice>
          <mc:Fallback xmlns="">
            <p:sp>
              <p:nvSpPr>
                <p:cNvPr id="47" name="TextBox 46">
                  <a:extLst>
                    <a:ext uri="{FF2B5EF4-FFF2-40B4-BE49-F238E27FC236}">
                      <a16:creationId xmlns:a16="http://schemas.microsoft.com/office/drawing/2014/main" id="{6FD16368-70FA-4B41-B0B3-EEE622B08495}"/>
                    </a:ext>
                  </a:extLst>
                </p:cNvPr>
                <p:cNvSpPr txBox="1">
                  <a:spLocks noRot="1" noChangeAspect="1" noMove="1" noResize="1" noEditPoints="1" noAdjustHandles="1" noChangeArrowheads="1" noChangeShapeType="1" noTextEdit="1"/>
                </p:cNvSpPr>
                <p:nvPr/>
              </p:nvSpPr>
              <p:spPr>
                <a:xfrm>
                  <a:off x="4400550" y="4074377"/>
                  <a:ext cx="345607" cy="307777"/>
                </a:xfrm>
                <a:prstGeom prst="rect">
                  <a:avLst/>
                </a:prstGeom>
                <a:blipFill>
                  <a:blip r:embed="rId4"/>
                  <a:stretch>
                    <a:fillRect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9A6E8B29-11BF-4905-A0E3-3CDF004C0B27}"/>
                    </a:ext>
                  </a:extLst>
                </p:cNvPr>
                <p:cNvSpPr txBox="1"/>
                <p:nvPr/>
              </p:nvSpPr>
              <p:spPr>
                <a:xfrm>
                  <a:off x="4400550" y="500667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4</a:t>
                  </a:r>
                  <a:endParaRPr lang="en-US" sz="1400" dirty="0">
                    <a:solidFill>
                      <a:schemeClr val="tx1"/>
                    </a:solidFill>
                  </a:endParaRPr>
                </a:p>
              </p:txBody>
            </p:sp>
          </mc:Choice>
          <mc:Fallback xmlns="">
            <p:sp>
              <p:nvSpPr>
                <p:cNvPr id="50" name="TextBox 49">
                  <a:extLst>
                    <a:ext uri="{FF2B5EF4-FFF2-40B4-BE49-F238E27FC236}">
                      <a16:creationId xmlns:a16="http://schemas.microsoft.com/office/drawing/2014/main" id="{9A6E8B29-11BF-4905-A0E3-3CDF004C0B27}"/>
                    </a:ext>
                  </a:extLst>
                </p:cNvPr>
                <p:cNvSpPr txBox="1">
                  <a:spLocks noRot="1" noChangeAspect="1" noMove="1" noResize="1" noEditPoints="1" noAdjustHandles="1" noChangeArrowheads="1" noChangeShapeType="1" noTextEdit="1"/>
                </p:cNvSpPr>
                <p:nvPr/>
              </p:nvSpPr>
              <p:spPr>
                <a:xfrm>
                  <a:off x="4400550" y="5006671"/>
                  <a:ext cx="345607" cy="307777"/>
                </a:xfrm>
                <a:prstGeom prst="rect">
                  <a:avLst/>
                </a:prstGeom>
                <a:blipFill>
                  <a:blip r:embed="rId5"/>
                  <a:stretch>
                    <a:fillRect b="-16000"/>
                  </a:stretch>
                </a:blipFill>
              </p:spPr>
              <p:txBody>
                <a:bodyPr/>
                <a:lstStyle/>
                <a:p>
                  <a:r>
                    <a:rPr lang="en-US">
                      <a:noFill/>
                    </a:rPr>
                    <a:t> </a:t>
                  </a:r>
                </a:p>
              </p:txBody>
            </p:sp>
          </mc:Fallback>
        </mc:AlternateContent>
        <p:sp>
          <p:nvSpPr>
            <p:cNvPr id="53" name="TextBox 52">
              <a:extLst>
                <a:ext uri="{FF2B5EF4-FFF2-40B4-BE49-F238E27FC236}">
                  <a16:creationId xmlns:a16="http://schemas.microsoft.com/office/drawing/2014/main" id="{DB83C7EA-ECD3-4E2D-A9AB-74F44FFACE47}"/>
                </a:ext>
              </a:extLst>
            </p:cNvPr>
            <p:cNvSpPr txBox="1"/>
            <p:nvPr/>
          </p:nvSpPr>
          <p:spPr>
            <a:xfrm>
              <a:off x="5485319" y="4961078"/>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5</a:t>
              </a:r>
              <a:endParaRPr lang="en-US" sz="1400" dirty="0"/>
            </a:p>
          </p:txBody>
        </p:sp>
        <p:sp>
          <p:nvSpPr>
            <p:cNvPr id="54" name="TextBox 53">
              <a:extLst>
                <a:ext uri="{FF2B5EF4-FFF2-40B4-BE49-F238E27FC236}">
                  <a16:creationId xmlns:a16="http://schemas.microsoft.com/office/drawing/2014/main" id="{371D633B-A059-4BB0-8603-313CDEA770DD}"/>
                </a:ext>
              </a:extLst>
            </p:cNvPr>
            <p:cNvSpPr txBox="1"/>
            <p:nvPr/>
          </p:nvSpPr>
          <p:spPr>
            <a:xfrm>
              <a:off x="5466557" y="4094710"/>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2</a:t>
              </a:r>
              <a:endParaRPr lang="en-US" sz="1400" dirty="0"/>
            </a:p>
          </p:txBody>
        </p:sp>
        <p:cxnSp>
          <p:nvCxnSpPr>
            <p:cNvPr id="57" name="Straight Connector 56">
              <a:extLst>
                <a:ext uri="{FF2B5EF4-FFF2-40B4-BE49-F238E27FC236}">
                  <a16:creationId xmlns:a16="http://schemas.microsoft.com/office/drawing/2014/main" id="{193AE3AA-0606-4816-93DE-3C48F3832176}"/>
                </a:ext>
              </a:extLst>
            </p:cNvPr>
            <p:cNvCxnSpPr/>
            <p:nvPr/>
          </p:nvCxnSpPr>
          <p:spPr>
            <a:xfrm>
              <a:off x="6531444" y="4417426"/>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B3BFC18-E0BB-4E09-83BA-82B9315C8A39}"/>
                </a:ext>
              </a:extLst>
            </p:cNvPr>
            <p:cNvCxnSpPr/>
            <p:nvPr/>
          </p:nvCxnSpPr>
          <p:spPr>
            <a:xfrm>
              <a:off x="6531444" y="5036551"/>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D2D68DA-1A65-431E-93D5-A3E04CF1D820}"/>
                </a:ext>
              </a:extLst>
            </p:cNvPr>
            <p:cNvCxnSpPr/>
            <p:nvPr/>
          </p:nvCxnSpPr>
          <p:spPr>
            <a:xfrm flipV="1">
              <a:off x="6531444"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3000E08-BA20-4E16-8E13-1B9D08049F6B}"/>
                </a:ext>
              </a:extLst>
            </p:cNvPr>
            <p:cNvCxnSpPr/>
            <p:nvPr/>
          </p:nvCxnSpPr>
          <p:spPr>
            <a:xfrm flipV="1">
              <a:off x="7322019"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0B409FD-53FA-4B32-A40B-FD8D3D1E02D0}"/>
                </a:ext>
              </a:extLst>
            </p:cNvPr>
            <p:cNvCxnSpPr/>
            <p:nvPr/>
          </p:nvCxnSpPr>
          <p:spPr>
            <a:xfrm flipH="1">
              <a:off x="6531444" y="4417426"/>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7AC982B-660A-4C03-A516-2F85BCA9E5EA}"/>
                </a:ext>
              </a:extLst>
            </p:cNvPr>
            <p:cNvCxnSpPr/>
            <p:nvPr/>
          </p:nvCxnSpPr>
          <p:spPr>
            <a:xfrm>
              <a:off x="6531443" y="4417425"/>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7A15C72-B242-4C0C-B9B5-B806956E39EA}"/>
                </a:ext>
              </a:extLst>
            </p:cNvPr>
            <p:cNvSpPr/>
            <p:nvPr/>
          </p:nvSpPr>
          <p:spPr>
            <a:xfrm>
              <a:off x="7270122"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 name="Oval 63">
              <a:extLst>
                <a:ext uri="{FF2B5EF4-FFF2-40B4-BE49-F238E27FC236}">
                  <a16:creationId xmlns:a16="http://schemas.microsoft.com/office/drawing/2014/main" id="{03336BDF-A1E4-4FD2-A39B-6D50EED267D2}"/>
                </a:ext>
              </a:extLst>
            </p:cNvPr>
            <p:cNvSpPr/>
            <p:nvPr/>
          </p:nvSpPr>
          <p:spPr>
            <a:xfrm>
              <a:off x="7270607" y="4973224"/>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5" name="Oval 64">
              <a:extLst>
                <a:ext uri="{FF2B5EF4-FFF2-40B4-BE49-F238E27FC236}">
                  <a16:creationId xmlns:a16="http://schemas.microsoft.com/office/drawing/2014/main" id="{3390E2D5-44A9-444D-8DF1-F0286DDF1552}"/>
                </a:ext>
              </a:extLst>
            </p:cNvPr>
            <p:cNvSpPr/>
            <p:nvPr/>
          </p:nvSpPr>
          <p:spPr>
            <a:xfrm>
              <a:off x="6468556" y="4982748"/>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6" name="Oval 65">
              <a:extLst>
                <a:ext uri="{FF2B5EF4-FFF2-40B4-BE49-F238E27FC236}">
                  <a16:creationId xmlns:a16="http://schemas.microsoft.com/office/drawing/2014/main" id="{ED61127C-B682-4383-85D2-CEFE8C501044}"/>
                </a:ext>
              </a:extLst>
            </p:cNvPr>
            <p:cNvSpPr/>
            <p:nvPr/>
          </p:nvSpPr>
          <p:spPr>
            <a:xfrm>
              <a:off x="6468061"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9" name="TextBox 68">
              <a:extLst>
                <a:ext uri="{FF2B5EF4-FFF2-40B4-BE49-F238E27FC236}">
                  <a16:creationId xmlns:a16="http://schemas.microsoft.com/office/drawing/2014/main" id="{FC9543BD-FDA6-4AEE-8F07-0454615424FB}"/>
                </a:ext>
              </a:extLst>
            </p:cNvPr>
            <p:cNvSpPr txBox="1"/>
            <p:nvPr/>
          </p:nvSpPr>
          <p:spPr>
            <a:xfrm>
              <a:off x="7311016" y="4961078"/>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5</a:t>
              </a:r>
              <a:endParaRPr lang="en-US" sz="1400" dirty="0"/>
            </a:p>
          </p:txBody>
        </p:sp>
        <p:sp>
          <p:nvSpPr>
            <p:cNvPr id="70" name="TextBox 69">
              <a:extLst>
                <a:ext uri="{FF2B5EF4-FFF2-40B4-BE49-F238E27FC236}">
                  <a16:creationId xmlns:a16="http://schemas.microsoft.com/office/drawing/2014/main" id="{FC4E0E85-0F5E-49C8-84C5-72AEA3A2DBC5}"/>
                </a:ext>
              </a:extLst>
            </p:cNvPr>
            <p:cNvSpPr txBox="1"/>
            <p:nvPr/>
          </p:nvSpPr>
          <p:spPr>
            <a:xfrm>
              <a:off x="7292254" y="4094710"/>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6</a:t>
              </a:r>
              <a:endParaRPr lang="en-US" sz="1400" dirty="0"/>
            </a:p>
          </p:txBody>
        </p:sp>
        <p:sp>
          <p:nvSpPr>
            <p:cNvPr id="82" name="Oval 81">
              <a:extLst>
                <a:ext uri="{FF2B5EF4-FFF2-40B4-BE49-F238E27FC236}">
                  <a16:creationId xmlns:a16="http://schemas.microsoft.com/office/drawing/2014/main" id="{3A45D3EB-CF8D-45EC-ACF5-FEF7C504811D}"/>
                </a:ext>
              </a:extLst>
            </p:cNvPr>
            <p:cNvSpPr/>
            <p:nvPr/>
          </p:nvSpPr>
          <p:spPr>
            <a:xfrm>
              <a:off x="6041397" y="6171430"/>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3" name="Oval 82">
              <a:extLst>
                <a:ext uri="{FF2B5EF4-FFF2-40B4-BE49-F238E27FC236}">
                  <a16:creationId xmlns:a16="http://schemas.microsoft.com/office/drawing/2014/main" id="{156C2484-7D41-4529-B6E6-D0AA1ACD98CE}"/>
                </a:ext>
              </a:extLst>
            </p:cNvPr>
            <p:cNvSpPr/>
            <p:nvPr/>
          </p:nvSpPr>
          <p:spPr>
            <a:xfrm>
              <a:off x="6041396" y="5611991"/>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6DE7C531-A968-47EC-B2B8-C8B5F4D671AA}"/>
                    </a:ext>
                  </a:extLst>
                </p:cNvPr>
                <p:cNvSpPr txBox="1"/>
                <p:nvPr/>
              </p:nvSpPr>
              <p:spPr>
                <a:xfrm>
                  <a:off x="5946074" y="626487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4</a:t>
                  </a:r>
                  <a:endParaRPr lang="en-US" sz="1400" dirty="0">
                    <a:solidFill>
                      <a:schemeClr val="tx1"/>
                    </a:solidFill>
                  </a:endParaRPr>
                </a:p>
              </p:txBody>
            </p:sp>
          </mc:Choice>
          <mc:Fallback xmlns="">
            <p:sp>
              <p:nvSpPr>
                <p:cNvPr id="85" name="TextBox 84">
                  <a:extLst>
                    <a:ext uri="{FF2B5EF4-FFF2-40B4-BE49-F238E27FC236}">
                      <a16:creationId xmlns:a16="http://schemas.microsoft.com/office/drawing/2014/main" id="{6DE7C531-A968-47EC-B2B8-C8B5F4D671AA}"/>
                    </a:ext>
                  </a:extLst>
                </p:cNvPr>
                <p:cNvSpPr txBox="1">
                  <a:spLocks noRot="1" noChangeAspect="1" noMove="1" noResize="1" noEditPoints="1" noAdjustHandles="1" noChangeArrowheads="1" noChangeShapeType="1" noTextEdit="1"/>
                </p:cNvSpPr>
                <p:nvPr/>
              </p:nvSpPr>
              <p:spPr>
                <a:xfrm>
                  <a:off x="5946074" y="6264871"/>
                  <a:ext cx="345607" cy="307777"/>
                </a:xfrm>
                <a:prstGeom prst="rect">
                  <a:avLst/>
                </a:prstGeom>
                <a:blipFill>
                  <a:blip r:embed="rId6"/>
                  <a:stretch>
                    <a:fillRect b="-16000"/>
                  </a:stretch>
                </a:blipFill>
              </p:spPr>
              <p:txBody>
                <a:bodyPr/>
                <a:lstStyle/>
                <a:p>
                  <a:r>
                    <a:rPr lang="en-US">
                      <a:noFill/>
                    </a:rPr>
                    <a:t> </a:t>
                  </a:r>
                </a:p>
              </p:txBody>
            </p:sp>
          </mc:Fallback>
        </mc:AlternateContent>
        <p:sp>
          <p:nvSpPr>
            <p:cNvPr id="86" name="TextBox 85">
              <a:extLst>
                <a:ext uri="{FF2B5EF4-FFF2-40B4-BE49-F238E27FC236}">
                  <a16:creationId xmlns:a16="http://schemas.microsoft.com/office/drawing/2014/main" id="{F29837C6-30A1-4EAC-BE17-112BCE9CA105}"/>
                </a:ext>
              </a:extLst>
            </p:cNvPr>
            <p:cNvSpPr txBox="1"/>
            <p:nvPr/>
          </p:nvSpPr>
          <p:spPr>
            <a:xfrm>
              <a:off x="5956813" y="5321091"/>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3</a:t>
              </a:r>
              <a:endParaRPr lang="en-US" sz="1400" dirty="0"/>
            </a:p>
          </p:txBody>
        </p:sp>
        <p:sp>
          <p:nvSpPr>
            <p:cNvPr id="87" name="TextBox 86">
              <a:extLst>
                <a:ext uri="{FF2B5EF4-FFF2-40B4-BE49-F238E27FC236}">
                  <a16:creationId xmlns:a16="http://schemas.microsoft.com/office/drawing/2014/main" id="{7AAC3B09-E384-479D-AED4-59D8C8538EAA}"/>
                </a:ext>
              </a:extLst>
            </p:cNvPr>
            <p:cNvSpPr txBox="1"/>
            <p:nvPr/>
          </p:nvSpPr>
          <p:spPr>
            <a:xfrm>
              <a:off x="7049787" y="5361659"/>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1</a:t>
              </a:r>
              <a:endParaRPr lang="en-US" sz="1400" dirty="0"/>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D4EAF14B-05AB-4482-9504-A079CB0FA2DC}"/>
                    </a:ext>
                  </a:extLst>
                </p:cNvPr>
                <p:cNvSpPr txBox="1"/>
                <p:nvPr/>
              </p:nvSpPr>
              <p:spPr>
                <a:xfrm>
                  <a:off x="4291995" y="617143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2</a:t>
                  </a:r>
                  <a:endParaRPr lang="en-US" sz="1400" dirty="0">
                    <a:solidFill>
                      <a:schemeClr val="tx1"/>
                    </a:solidFill>
                  </a:endParaRPr>
                </a:p>
              </p:txBody>
            </p:sp>
          </mc:Choice>
          <mc:Fallback xmlns="">
            <p:sp>
              <p:nvSpPr>
                <p:cNvPr id="49" name="TextBox 48">
                  <a:extLst>
                    <a:ext uri="{FF2B5EF4-FFF2-40B4-BE49-F238E27FC236}">
                      <a16:creationId xmlns:a16="http://schemas.microsoft.com/office/drawing/2014/main" id="{D4EAF14B-05AB-4482-9504-A079CB0FA2DC}"/>
                    </a:ext>
                  </a:extLst>
                </p:cNvPr>
                <p:cNvSpPr txBox="1">
                  <a:spLocks noRot="1" noChangeAspect="1" noMove="1" noResize="1" noEditPoints="1" noAdjustHandles="1" noChangeArrowheads="1" noChangeShapeType="1" noTextEdit="1"/>
                </p:cNvSpPr>
                <p:nvPr/>
              </p:nvSpPr>
              <p:spPr>
                <a:xfrm>
                  <a:off x="4291995" y="6171431"/>
                  <a:ext cx="345607" cy="307777"/>
                </a:xfrm>
                <a:prstGeom prst="rect">
                  <a:avLst/>
                </a:prstGeom>
                <a:blipFill>
                  <a:blip r:embed="rId7"/>
                  <a:stretch>
                    <a:fillRect b="-16000"/>
                  </a:stretch>
                </a:blipFill>
              </p:spPr>
              <p:txBody>
                <a:bodyPr/>
                <a:lstStyle/>
                <a:p>
                  <a:r>
                    <a:rPr lang="en-US">
                      <a:noFill/>
                    </a:rPr>
                    <a:t> </a:t>
                  </a:r>
                </a:p>
              </p:txBody>
            </p:sp>
          </mc:Fallback>
        </mc:AlternateContent>
        <p:cxnSp>
          <p:nvCxnSpPr>
            <p:cNvPr id="71" name="Straight Connector 70">
              <a:extLst>
                <a:ext uri="{FF2B5EF4-FFF2-40B4-BE49-F238E27FC236}">
                  <a16:creationId xmlns:a16="http://schemas.microsoft.com/office/drawing/2014/main" id="{B6553D0A-812D-4FCD-8BA5-5DB6C327C86A}"/>
                </a:ext>
              </a:extLst>
            </p:cNvPr>
            <p:cNvCxnSpPr>
              <a:cxnSpLocks/>
            </p:cNvCxnSpPr>
            <p:nvPr/>
          </p:nvCxnSpPr>
          <p:spPr>
            <a:xfrm flipV="1">
              <a:off x="4614864" y="5714233"/>
              <a:ext cx="343298" cy="4894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AD6D100B-65D0-43A2-9029-A6431E90FCCB}"/>
                </a:ext>
              </a:extLst>
            </p:cNvPr>
            <p:cNvCxnSpPr>
              <a:cxnSpLocks/>
            </p:cNvCxnSpPr>
            <p:nvPr/>
          </p:nvCxnSpPr>
          <p:spPr>
            <a:xfrm flipH="1" flipV="1">
              <a:off x="4958162" y="5714231"/>
              <a:ext cx="352028" cy="48943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87FB1C1-000A-4545-8902-7A620FD9347F}"/>
                </a:ext>
              </a:extLst>
            </p:cNvPr>
            <p:cNvCxnSpPr>
              <a:cxnSpLocks/>
            </p:cNvCxnSpPr>
            <p:nvPr/>
          </p:nvCxnSpPr>
          <p:spPr>
            <a:xfrm>
              <a:off x="4614864" y="6203669"/>
              <a:ext cx="69532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id="{30A4E1F9-CE64-4A93-BBFA-18E852D7B620}"/>
                </a:ext>
              </a:extLst>
            </p:cNvPr>
            <p:cNvSpPr/>
            <p:nvPr/>
          </p:nvSpPr>
          <p:spPr>
            <a:xfrm>
              <a:off x="4906265" y="5669436"/>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0" name="Oval 79">
              <a:extLst>
                <a:ext uri="{FF2B5EF4-FFF2-40B4-BE49-F238E27FC236}">
                  <a16:creationId xmlns:a16="http://schemas.microsoft.com/office/drawing/2014/main" id="{5C4AB621-4885-4465-9C03-BE7D3E6E6701}"/>
                </a:ext>
              </a:extLst>
            </p:cNvPr>
            <p:cNvSpPr/>
            <p:nvPr/>
          </p:nvSpPr>
          <p:spPr>
            <a:xfrm>
              <a:off x="4562054" y="6154369"/>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1" name="Oval 80">
              <a:extLst>
                <a:ext uri="{FF2B5EF4-FFF2-40B4-BE49-F238E27FC236}">
                  <a16:creationId xmlns:a16="http://schemas.microsoft.com/office/drawing/2014/main" id="{D310DDC7-84B5-4B3A-9AF0-B3E55F95AD49}"/>
                </a:ext>
              </a:extLst>
            </p:cNvPr>
            <p:cNvSpPr/>
            <p:nvPr/>
          </p:nvSpPr>
          <p:spPr>
            <a:xfrm>
              <a:off x="5258293" y="6143491"/>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9A06FC2C-C4E8-42CA-951B-EC993CAE3E81}"/>
                    </a:ext>
                  </a:extLst>
                </p:cNvPr>
                <p:cNvSpPr txBox="1"/>
                <p:nvPr/>
              </p:nvSpPr>
              <p:spPr>
                <a:xfrm>
                  <a:off x="4808389" y="535669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5</a:t>
                  </a:r>
                  <a:endParaRPr lang="en-US" sz="1400" dirty="0">
                    <a:solidFill>
                      <a:schemeClr val="tx1"/>
                    </a:solidFill>
                  </a:endParaRPr>
                </a:p>
              </p:txBody>
            </p:sp>
          </mc:Choice>
          <mc:Fallback xmlns="">
            <p:sp>
              <p:nvSpPr>
                <p:cNvPr id="84" name="TextBox 83">
                  <a:extLst>
                    <a:ext uri="{FF2B5EF4-FFF2-40B4-BE49-F238E27FC236}">
                      <a16:creationId xmlns:a16="http://schemas.microsoft.com/office/drawing/2014/main" id="{9A06FC2C-C4E8-42CA-951B-EC993CAE3E81}"/>
                    </a:ext>
                  </a:extLst>
                </p:cNvPr>
                <p:cNvSpPr txBox="1">
                  <a:spLocks noRot="1" noChangeAspect="1" noMove="1" noResize="1" noEditPoints="1" noAdjustHandles="1" noChangeArrowheads="1" noChangeShapeType="1" noTextEdit="1"/>
                </p:cNvSpPr>
                <p:nvPr/>
              </p:nvSpPr>
              <p:spPr>
                <a:xfrm>
                  <a:off x="4808389" y="5356691"/>
                  <a:ext cx="345607" cy="307777"/>
                </a:xfrm>
                <a:prstGeom prst="rect">
                  <a:avLst/>
                </a:prstGeom>
                <a:blipFill>
                  <a:blip r:embed="rId8"/>
                  <a:stretch>
                    <a:fillRect b="-16000"/>
                  </a:stretch>
                </a:blipFill>
              </p:spPr>
              <p:txBody>
                <a:bodyPr/>
                <a:lstStyle/>
                <a:p>
                  <a:r>
                    <a:rPr lang="en-US">
                      <a:noFill/>
                    </a:rPr>
                    <a:t> </a:t>
                  </a:r>
                </a:p>
              </p:txBody>
            </p:sp>
          </mc:Fallback>
        </mc:AlternateContent>
        <p:sp>
          <p:nvSpPr>
            <p:cNvPr id="88" name="TextBox 87">
              <a:extLst>
                <a:ext uri="{FF2B5EF4-FFF2-40B4-BE49-F238E27FC236}">
                  <a16:creationId xmlns:a16="http://schemas.microsoft.com/office/drawing/2014/main" id="{BFF5B93F-7FBB-4726-A75E-D138CE18E4CB}"/>
                </a:ext>
              </a:extLst>
            </p:cNvPr>
            <p:cNvSpPr txBox="1"/>
            <p:nvPr/>
          </p:nvSpPr>
          <p:spPr>
            <a:xfrm>
              <a:off x="5323255" y="6099079"/>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4</a:t>
              </a:r>
              <a:endParaRPr lang="en-US" sz="1400" dirty="0"/>
            </a:p>
          </p:txBody>
        </p:sp>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15D8C122-61F9-4F6E-BA15-B49F3FD1DF7C}"/>
                    </a:ext>
                  </a:extLst>
                </p:cNvPr>
                <p:cNvSpPr txBox="1"/>
                <p:nvPr/>
              </p:nvSpPr>
              <p:spPr>
                <a:xfrm>
                  <a:off x="7547489" y="6171430"/>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3</a:t>
                  </a:r>
                  <a:endParaRPr lang="en-US" sz="1400" dirty="0">
                    <a:solidFill>
                      <a:schemeClr val="tx1"/>
                    </a:solidFill>
                  </a:endParaRPr>
                </a:p>
              </p:txBody>
            </p:sp>
          </mc:Choice>
          <mc:Fallback xmlns="">
            <p:sp>
              <p:nvSpPr>
                <p:cNvPr id="91" name="TextBox 90">
                  <a:extLst>
                    <a:ext uri="{FF2B5EF4-FFF2-40B4-BE49-F238E27FC236}">
                      <a16:creationId xmlns:a16="http://schemas.microsoft.com/office/drawing/2014/main" id="{15D8C122-61F9-4F6E-BA15-B49F3FD1DF7C}"/>
                    </a:ext>
                  </a:extLst>
                </p:cNvPr>
                <p:cNvSpPr txBox="1">
                  <a:spLocks noRot="1" noChangeAspect="1" noMove="1" noResize="1" noEditPoints="1" noAdjustHandles="1" noChangeArrowheads="1" noChangeShapeType="1" noTextEdit="1"/>
                </p:cNvSpPr>
                <p:nvPr/>
              </p:nvSpPr>
              <p:spPr>
                <a:xfrm>
                  <a:off x="7547489" y="6171430"/>
                  <a:ext cx="345607" cy="307777"/>
                </a:xfrm>
                <a:prstGeom prst="rect">
                  <a:avLst/>
                </a:prstGeom>
                <a:blipFill>
                  <a:blip r:embed="rId9"/>
                  <a:stretch>
                    <a:fillRect b="-16000"/>
                  </a:stretch>
                </a:blipFill>
              </p:spPr>
              <p:txBody>
                <a:bodyPr/>
                <a:lstStyle/>
                <a:p>
                  <a:r>
                    <a:rPr lang="en-US">
                      <a:noFill/>
                    </a:rPr>
                    <a:t> </a:t>
                  </a:r>
                </a:p>
              </p:txBody>
            </p:sp>
          </mc:Fallback>
        </mc:AlternateContent>
        <p:cxnSp>
          <p:nvCxnSpPr>
            <p:cNvPr id="92" name="Straight Connector 91">
              <a:extLst>
                <a:ext uri="{FF2B5EF4-FFF2-40B4-BE49-F238E27FC236}">
                  <a16:creationId xmlns:a16="http://schemas.microsoft.com/office/drawing/2014/main" id="{E6AAFDE2-B0DE-451B-96A9-08CCB16B3CF9}"/>
                </a:ext>
              </a:extLst>
            </p:cNvPr>
            <p:cNvCxnSpPr>
              <a:cxnSpLocks/>
            </p:cNvCxnSpPr>
            <p:nvPr/>
          </p:nvCxnSpPr>
          <p:spPr>
            <a:xfrm flipV="1">
              <a:off x="6842826" y="5710592"/>
              <a:ext cx="343298" cy="4894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08EDD87C-6488-44AF-9645-88C3723A59F2}"/>
                </a:ext>
              </a:extLst>
            </p:cNvPr>
            <p:cNvCxnSpPr>
              <a:cxnSpLocks/>
            </p:cNvCxnSpPr>
            <p:nvPr/>
          </p:nvCxnSpPr>
          <p:spPr>
            <a:xfrm flipH="1" flipV="1">
              <a:off x="7186124" y="5710590"/>
              <a:ext cx="352028" cy="48943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765595F-FC2F-4CD8-A06D-50855C45826C}"/>
                </a:ext>
              </a:extLst>
            </p:cNvPr>
            <p:cNvCxnSpPr>
              <a:cxnSpLocks/>
            </p:cNvCxnSpPr>
            <p:nvPr/>
          </p:nvCxnSpPr>
          <p:spPr>
            <a:xfrm>
              <a:off x="6842826" y="6200028"/>
              <a:ext cx="69532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5" name="Oval 94">
              <a:extLst>
                <a:ext uri="{FF2B5EF4-FFF2-40B4-BE49-F238E27FC236}">
                  <a16:creationId xmlns:a16="http://schemas.microsoft.com/office/drawing/2014/main" id="{31160DD8-64B4-4E15-AC4A-F6DA7BF1B717}"/>
                </a:ext>
              </a:extLst>
            </p:cNvPr>
            <p:cNvSpPr/>
            <p:nvPr/>
          </p:nvSpPr>
          <p:spPr>
            <a:xfrm>
              <a:off x="7134227" y="566579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 name="Oval 95">
              <a:extLst>
                <a:ext uri="{FF2B5EF4-FFF2-40B4-BE49-F238E27FC236}">
                  <a16:creationId xmlns:a16="http://schemas.microsoft.com/office/drawing/2014/main" id="{9814ABB2-EA97-4D6F-8AFF-63232AE12213}"/>
                </a:ext>
              </a:extLst>
            </p:cNvPr>
            <p:cNvSpPr/>
            <p:nvPr/>
          </p:nvSpPr>
          <p:spPr>
            <a:xfrm>
              <a:off x="6790016" y="6150728"/>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7" name="Oval 96">
              <a:extLst>
                <a:ext uri="{FF2B5EF4-FFF2-40B4-BE49-F238E27FC236}">
                  <a16:creationId xmlns:a16="http://schemas.microsoft.com/office/drawing/2014/main" id="{501E3AF1-FAB0-492E-AA3A-0F4742D1FC35}"/>
                </a:ext>
              </a:extLst>
            </p:cNvPr>
            <p:cNvSpPr/>
            <p:nvPr/>
          </p:nvSpPr>
          <p:spPr>
            <a:xfrm>
              <a:off x="7486255" y="6139850"/>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 name="TextBox 98">
              <a:extLst>
                <a:ext uri="{FF2B5EF4-FFF2-40B4-BE49-F238E27FC236}">
                  <a16:creationId xmlns:a16="http://schemas.microsoft.com/office/drawing/2014/main" id="{2B646AEB-68EE-4853-98E1-FB79C659CC21}"/>
                </a:ext>
              </a:extLst>
            </p:cNvPr>
            <p:cNvSpPr txBox="1"/>
            <p:nvPr/>
          </p:nvSpPr>
          <p:spPr>
            <a:xfrm>
              <a:off x="6557683" y="6120336"/>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6</a:t>
              </a:r>
              <a:endParaRPr lang="en-US" sz="1400" dirty="0"/>
            </a:p>
          </p:txBody>
        </p:sp>
        <p:sp>
          <p:nvSpPr>
            <p:cNvPr id="109" name="Freeform: Shape 108">
              <a:extLst>
                <a:ext uri="{FF2B5EF4-FFF2-40B4-BE49-F238E27FC236}">
                  <a16:creationId xmlns:a16="http://schemas.microsoft.com/office/drawing/2014/main" id="{2ABF6AA4-EF9F-4740-9EF3-0708BDADA76C}"/>
                </a:ext>
              </a:extLst>
            </p:cNvPr>
            <p:cNvSpPr/>
            <p:nvPr/>
          </p:nvSpPr>
          <p:spPr>
            <a:xfrm>
              <a:off x="4238627" y="4006867"/>
              <a:ext cx="1228723" cy="2174858"/>
            </a:xfrm>
            <a:custGeom>
              <a:avLst/>
              <a:gdLst>
                <a:gd name="connsiteX0" fmla="*/ 1181662 w 1181662"/>
                <a:gd name="connsiteY0" fmla="*/ 406694 h 2216444"/>
                <a:gd name="connsiteX1" fmla="*/ 648262 w 1181662"/>
                <a:gd name="connsiteY1" fmla="*/ 82844 h 2216444"/>
                <a:gd name="connsiteX2" fmla="*/ 76762 w 1181662"/>
                <a:gd name="connsiteY2" fmla="*/ 159044 h 2216444"/>
                <a:gd name="connsiteX3" fmla="*/ 29137 w 1181662"/>
                <a:gd name="connsiteY3" fmla="*/ 1740194 h 2216444"/>
                <a:gd name="connsiteX4" fmla="*/ 295837 w 1181662"/>
                <a:gd name="connsiteY4" fmla="*/ 2216444 h 2216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1662" h="2216444">
                  <a:moveTo>
                    <a:pt x="1181662" y="406694"/>
                  </a:moveTo>
                  <a:cubicBezTo>
                    <a:pt x="1007037" y="265406"/>
                    <a:pt x="832412" y="124119"/>
                    <a:pt x="648262" y="82844"/>
                  </a:cubicBezTo>
                  <a:cubicBezTo>
                    <a:pt x="464112" y="41569"/>
                    <a:pt x="179949" y="-117181"/>
                    <a:pt x="76762" y="159044"/>
                  </a:cubicBezTo>
                  <a:cubicBezTo>
                    <a:pt x="-26425" y="435269"/>
                    <a:pt x="-7375" y="1397294"/>
                    <a:pt x="29137" y="1740194"/>
                  </a:cubicBezTo>
                  <a:cubicBezTo>
                    <a:pt x="65649" y="2083094"/>
                    <a:pt x="180743" y="2149769"/>
                    <a:pt x="295837" y="2216444"/>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Freeform: Shape 109">
              <a:extLst>
                <a:ext uri="{FF2B5EF4-FFF2-40B4-BE49-F238E27FC236}">
                  <a16:creationId xmlns:a16="http://schemas.microsoft.com/office/drawing/2014/main" id="{782AB434-C2BD-4F65-996A-F140FE067194}"/>
                </a:ext>
              </a:extLst>
            </p:cNvPr>
            <p:cNvSpPr/>
            <p:nvPr/>
          </p:nvSpPr>
          <p:spPr>
            <a:xfrm>
              <a:off x="6143625" y="5705475"/>
              <a:ext cx="1390650" cy="783527"/>
            </a:xfrm>
            <a:custGeom>
              <a:avLst/>
              <a:gdLst>
                <a:gd name="connsiteX0" fmla="*/ 0 w 1390650"/>
                <a:gd name="connsiteY0" fmla="*/ 0 h 783527"/>
                <a:gd name="connsiteX1" fmla="*/ 276225 w 1390650"/>
                <a:gd name="connsiteY1" fmla="*/ 466725 h 783527"/>
                <a:gd name="connsiteX2" fmla="*/ 466725 w 1390650"/>
                <a:gd name="connsiteY2" fmla="*/ 771525 h 783527"/>
                <a:gd name="connsiteX3" fmla="*/ 1228725 w 1390650"/>
                <a:gd name="connsiteY3" fmla="*/ 704850 h 783527"/>
                <a:gd name="connsiteX4" fmla="*/ 1390650 w 1390650"/>
                <a:gd name="connsiteY4" fmla="*/ 542925 h 783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650" h="783527">
                  <a:moveTo>
                    <a:pt x="0" y="0"/>
                  </a:moveTo>
                  <a:cubicBezTo>
                    <a:pt x="99219" y="169069"/>
                    <a:pt x="198438" y="338138"/>
                    <a:pt x="276225" y="466725"/>
                  </a:cubicBezTo>
                  <a:cubicBezTo>
                    <a:pt x="354013" y="595313"/>
                    <a:pt x="307975" y="731838"/>
                    <a:pt x="466725" y="771525"/>
                  </a:cubicBezTo>
                  <a:cubicBezTo>
                    <a:pt x="625475" y="811212"/>
                    <a:pt x="1074738" y="742950"/>
                    <a:pt x="1228725" y="704850"/>
                  </a:cubicBezTo>
                  <a:cubicBezTo>
                    <a:pt x="1382713" y="666750"/>
                    <a:pt x="1386681" y="604837"/>
                    <a:pt x="1390650" y="5429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3" name="Content Placeholder 2">
            <a:extLst>
              <a:ext uri="{FF2B5EF4-FFF2-40B4-BE49-F238E27FC236}">
                <a16:creationId xmlns:a16="http://schemas.microsoft.com/office/drawing/2014/main" id="{921A2D63-8D6F-4D58-A1A7-5E861C267FF9}"/>
              </a:ext>
            </a:extLst>
          </p:cNvPr>
          <p:cNvSpPr txBox="1">
            <a:spLocks/>
          </p:cNvSpPr>
          <p:nvPr/>
        </p:nvSpPr>
        <p:spPr bwMode="auto">
          <a:xfrm>
            <a:off x="7684184" y="4987801"/>
            <a:ext cx="951806" cy="4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t>k = 5</a:t>
            </a:r>
            <a:endParaRPr lang="en-US" sz="2000" dirty="0"/>
          </a:p>
          <a:p>
            <a:pPr marL="0" indent="0">
              <a:buFontTx/>
              <a:buNone/>
            </a:pPr>
            <a:endParaRPr lang="en-US" sz="2000" kern="0" dirty="0"/>
          </a:p>
        </p:txBody>
      </p:sp>
      <p:sp>
        <p:nvSpPr>
          <p:cNvPr id="114" name="Content Placeholder 2">
            <a:extLst>
              <a:ext uri="{FF2B5EF4-FFF2-40B4-BE49-F238E27FC236}">
                <a16:creationId xmlns:a16="http://schemas.microsoft.com/office/drawing/2014/main" id="{EFBED311-6519-42A8-9DEE-494F7C5A145F}"/>
              </a:ext>
            </a:extLst>
          </p:cNvPr>
          <p:cNvSpPr txBox="1">
            <a:spLocks/>
          </p:cNvSpPr>
          <p:nvPr/>
        </p:nvSpPr>
        <p:spPr bwMode="auto">
          <a:xfrm>
            <a:off x="5295396" y="6529488"/>
            <a:ext cx="951806" cy="4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kern="0" dirty="0"/>
              <a:t>Graph G</a:t>
            </a:r>
            <a:endParaRPr lang="en-US" sz="1600" dirty="0"/>
          </a:p>
          <a:p>
            <a:pPr marL="0" indent="0">
              <a:buFontTx/>
              <a:buNone/>
            </a:pPr>
            <a:endParaRPr lang="en-US" sz="1600" kern="0" dirty="0"/>
          </a:p>
        </p:txBody>
      </p:sp>
      <p:sp>
        <p:nvSpPr>
          <p:cNvPr id="116" name="Arrow: Right 115">
            <a:extLst>
              <a:ext uri="{FF2B5EF4-FFF2-40B4-BE49-F238E27FC236}">
                <a16:creationId xmlns:a16="http://schemas.microsoft.com/office/drawing/2014/main" id="{459FD7BA-678A-4A48-ACBA-EB6A846FD9D2}"/>
              </a:ext>
            </a:extLst>
          </p:cNvPr>
          <p:cNvSpPr/>
          <p:nvPr/>
        </p:nvSpPr>
        <p:spPr>
          <a:xfrm>
            <a:off x="2952750" y="4610100"/>
            <a:ext cx="487821" cy="4119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D2D81853-3F16-402E-9C5C-4ED3074B0491}"/>
              </a:ext>
            </a:extLst>
          </p:cNvPr>
          <p:cNvSpPr/>
          <p:nvPr/>
        </p:nvSpPr>
        <p:spPr>
          <a:xfrm>
            <a:off x="366151" y="5353908"/>
            <a:ext cx="3291871" cy="123689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dirty="0">
                <a:solidFill>
                  <a:srgbClr val="00B050"/>
                </a:solidFill>
              </a:rPr>
              <a:t>i.e., the formula F is a YES-instance for SAT if and only if the constructed (G, k) is a YES-instance for IS</a:t>
            </a:r>
          </a:p>
        </p:txBody>
      </p:sp>
    </p:spTree>
    <p:extLst>
      <p:ext uri="{BB962C8B-B14F-4D97-AF65-F5344CB8AC3E}">
        <p14:creationId xmlns:p14="http://schemas.microsoft.com/office/powerpoint/2010/main" val="1324908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32DAACC2-0365-4173-AF61-0DB83EEE8CEB}"/>
              </a:ext>
            </a:extLst>
          </p:cNvPr>
          <p:cNvSpPr txBox="1">
            <a:spLocks/>
          </p:cNvSpPr>
          <p:nvPr/>
        </p:nvSpPr>
        <p:spPr bwMode="auto">
          <a:xfrm>
            <a:off x="909637" y="1058127"/>
            <a:ext cx="7324726" cy="51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400" kern="0" dirty="0"/>
              <a:t>Are problems in </a:t>
            </a:r>
            <a:r>
              <a:rPr lang="en-US" sz="2400" kern="0" dirty="0">
                <a:solidFill>
                  <a:srgbClr val="FF0000"/>
                </a:solidFill>
              </a:rPr>
              <a:t>NP</a:t>
            </a:r>
            <a:r>
              <a:rPr lang="en-US" sz="2400" kern="0" dirty="0"/>
              <a:t> also in </a:t>
            </a:r>
            <a:r>
              <a:rPr lang="en-US" sz="2400" kern="0" dirty="0">
                <a:solidFill>
                  <a:srgbClr val="FF0000"/>
                </a:solidFill>
              </a:rPr>
              <a:t>P</a:t>
            </a:r>
            <a:r>
              <a:rPr lang="en-US" sz="2400" kern="0" dirty="0"/>
              <a:t>? </a:t>
            </a:r>
          </a:p>
        </p:txBody>
      </p:sp>
      <p:sp>
        <p:nvSpPr>
          <p:cNvPr id="16" name="Rectangle 2">
            <a:extLst>
              <a:ext uri="{FF2B5EF4-FFF2-40B4-BE49-F238E27FC236}">
                <a16:creationId xmlns:a16="http://schemas.microsoft.com/office/drawing/2014/main" id="{4636F8D6-DC78-4526-B5FC-0B53DED4E492}"/>
              </a:ext>
            </a:extLst>
          </p:cNvPr>
          <p:cNvSpPr>
            <a:spLocks noGrp="1" noChangeArrowheads="1"/>
          </p:cNvSpPr>
          <p:nvPr>
            <p:ph type="title"/>
          </p:nvPr>
        </p:nvSpPr>
        <p:spPr>
          <a:xfrm>
            <a:off x="457200" y="274638"/>
            <a:ext cx="8229600" cy="678895"/>
          </a:xfrm>
        </p:spPr>
        <p:txBody>
          <a:bodyPr/>
          <a:lstStyle/>
          <a:p>
            <a:r>
              <a:rPr lang="en-US" altLang="en-US" sz="4000" dirty="0">
                <a:ea typeface="ＭＳ Ｐゴシック" charset="-128"/>
              </a:rPr>
              <a:t>P = NP?</a:t>
            </a:r>
          </a:p>
        </p:txBody>
      </p:sp>
      <p:sp>
        <p:nvSpPr>
          <p:cNvPr id="10" name="Content Placeholder 2">
            <a:extLst>
              <a:ext uri="{FF2B5EF4-FFF2-40B4-BE49-F238E27FC236}">
                <a16:creationId xmlns:a16="http://schemas.microsoft.com/office/drawing/2014/main" id="{A6E9E551-AA31-4DF4-853A-AEEEDF9626B3}"/>
              </a:ext>
            </a:extLst>
          </p:cNvPr>
          <p:cNvSpPr txBox="1">
            <a:spLocks/>
          </p:cNvSpPr>
          <p:nvPr/>
        </p:nvSpPr>
        <p:spPr bwMode="auto">
          <a:xfrm>
            <a:off x="854868" y="1571625"/>
            <a:ext cx="7434263" cy="36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1800" kern="0" dirty="0"/>
              <a:t>There are many problems that are known in NP but unknown if in P. </a:t>
            </a:r>
          </a:p>
        </p:txBody>
      </p:sp>
      <p:sp>
        <p:nvSpPr>
          <p:cNvPr id="15" name="Content Placeholder 2">
            <a:extLst>
              <a:ext uri="{FF2B5EF4-FFF2-40B4-BE49-F238E27FC236}">
                <a16:creationId xmlns:a16="http://schemas.microsoft.com/office/drawing/2014/main" id="{A42A6B2B-A353-4C02-A8D0-3CCEB8AAA0C7}"/>
              </a:ext>
            </a:extLst>
          </p:cNvPr>
          <p:cNvSpPr txBox="1">
            <a:spLocks/>
          </p:cNvSpPr>
          <p:nvPr/>
        </p:nvSpPr>
        <p:spPr bwMode="auto">
          <a:xfrm>
            <a:off x="695321" y="1969523"/>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33CC33"/>
                </a:solidFill>
              </a:rPr>
              <a:t>Traveling Salesman, Satisfiability, Scheduling, Independent Set, ……  </a:t>
            </a:r>
          </a:p>
          <a:p>
            <a:pPr marL="0" indent="0">
              <a:buFontTx/>
              <a:buNone/>
            </a:pPr>
            <a:endParaRPr lang="en-US" sz="2000" kern="0" dirty="0">
              <a:solidFill>
                <a:srgbClr val="33CC33"/>
              </a:solidFill>
            </a:endParaRPr>
          </a:p>
        </p:txBody>
      </p:sp>
      <p:sp>
        <p:nvSpPr>
          <p:cNvPr id="17" name="Content Placeholder 2">
            <a:extLst>
              <a:ext uri="{FF2B5EF4-FFF2-40B4-BE49-F238E27FC236}">
                <a16:creationId xmlns:a16="http://schemas.microsoft.com/office/drawing/2014/main" id="{37656C97-3045-44F6-A8CD-2DE9E105C58E}"/>
              </a:ext>
            </a:extLst>
          </p:cNvPr>
          <p:cNvSpPr txBox="1">
            <a:spLocks/>
          </p:cNvSpPr>
          <p:nvPr/>
        </p:nvSpPr>
        <p:spPr bwMode="auto">
          <a:xfrm>
            <a:off x="695321" y="2409911"/>
            <a:ext cx="7820025" cy="4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solidFill>
                  <a:srgbClr val="FF0000"/>
                </a:solidFill>
              </a:rPr>
              <a:t>But we know how they are reduced to each other:</a:t>
            </a:r>
          </a:p>
          <a:p>
            <a:pPr marL="0" indent="0">
              <a:buFontTx/>
              <a:buNone/>
            </a:pPr>
            <a:endParaRPr lang="en-US" sz="2000" kern="0" dirty="0">
              <a:solidFill>
                <a:srgbClr val="33CC33"/>
              </a:solidFill>
            </a:endParaRPr>
          </a:p>
        </p:txBody>
      </p:sp>
      <p:sp>
        <p:nvSpPr>
          <p:cNvPr id="18" name="Content Placeholder 2">
            <a:extLst>
              <a:ext uri="{FF2B5EF4-FFF2-40B4-BE49-F238E27FC236}">
                <a16:creationId xmlns:a16="http://schemas.microsoft.com/office/drawing/2014/main" id="{85EDB04B-C0B9-476F-8CC6-8D2B073A7AA8}"/>
              </a:ext>
            </a:extLst>
          </p:cNvPr>
          <p:cNvSpPr txBox="1">
            <a:spLocks/>
          </p:cNvSpPr>
          <p:nvPr/>
        </p:nvSpPr>
        <p:spPr bwMode="auto">
          <a:xfrm>
            <a:off x="695321" y="2953276"/>
            <a:ext cx="3705229" cy="5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u="sng" kern="0" dirty="0">
                <a:solidFill>
                  <a:srgbClr val="FFCC00"/>
                </a:solidFill>
              </a:rPr>
              <a:t>Satisfiability (SAT)</a:t>
            </a:r>
          </a:p>
          <a:p>
            <a:pPr marL="0" indent="0">
              <a:buFontTx/>
              <a:buNone/>
            </a:pPr>
            <a:r>
              <a:rPr lang="en-US" sz="1600" kern="0" dirty="0">
                <a:solidFill>
                  <a:srgbClr val="FFCC00"/>
                </a:solidFill>
              </a:rPr>
              <a:t>Given a CNF formula F, is F satisfiable? </a:t>
            </a:r>
          </a:p>
          <a:p>
            <a:pPr marL="0" indent="0">
              <a:buFontTx/>
              <a:buNone/>
            </a:pPr>
            <a:endParaRPr lang="en-US" sz="1600" kern="0" dirty="0">
              <a:solidFill>
                <a:srgbClr val="FFCC00"/>
              </a:solidFill>
            </a:endParaRPr>
          </a:p>
        </p:txBody>
      </p:sp>
      <p:sp>
        <p:nvSpPr>
          <p:cNvPr id="19" name="Content Placeholder 2">
            <a:extLst>
              <a:ext uri="{FF2B5EF4-FFF2-40B4-BE49-F238E27FC236}">
                <a16:creationId xmlns:a16="http://schemas.microsoft.com/office/drawing/2014/main" id="{359F9237-44E9-4C91-AD99-AC237921E307}"/>
              </a:ext>
            </a:extLst>
          </p:cNvPr>
          <p:cNvSpPr txBox="1">
            <a:spLocks/>
          </p:cNvSpPr>
          <p:nvPr/>
        </p:nvSpPr>
        <p:spPr bwMode="auto">
          <a:xfrm>
            <a:off x="4743450" y="2948714"/>
            <a:ext cx="3705229" cy="851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u="sng" kern="0" dirty="0"/>
              <a:t>Independent Set (IS)</a:t>
            </a:r>
          </a:p>
          <a:p>
            <a:pPr marL="0" indent="0">
              <a:buFontTx/>
              <a:buNone/>
            </a:pPr>
            <a:r>
              <a:rPr lang="en-US" sz="1600" kern="0" dirty="0"/>
              <a:t>Given a graph G and k, is there an independent set of size k in G?</a:t>
            </a:r>
          </a:p>
          <a:p>
            <a:pPr marL="0" indent="0">
              <a:buFontTx/>
              <a:buNone/>
            </a:pPr>
            <a:endParaRPr lang="en-US" sz="1600" kern="0" dirty="0"/>
          </a:p>
        </p:txBody>
      </p:sp>
      <mc:AlternateContent xmlns:mc="http://schemas.openxmlformats.org/markup-compatibility/2006" xmlns:a14="http://schemas.microsoft.com/office/drawing/2010/main">
        <mc:Choice Requires="a14">
          <p:sp>
            <p:nvSpPr>
              <p:cNvPr id="20" name="Content Placeholder 2">
                <a:extLst>
                  <a:ext uri="{FF2B5EF4-FFF2-40B4-BE49-F238E27FC236}">
                    <a16:creationId xmlns:a16="http://schemas.microsoft.com/office/drawing/2014/main" id="{70E77C4F-B4C0-4D6E-BDA0-9DEEE2B1DE49}"/>
                  </a:ext>
                </a:extLst>
              </p:cNvPr>
              <p:cNvSpPr txBox="1">
                <a:spLocks/>
              </p:cNvSpPr>
              <p:nvPr/>
            </p:nvSpPr>
            <p:spPr bwMode="auto">
              <a:xfrm>
                <a:off x="695321" y="3800475"/>
                <a:ext cx="2162179" cy="14859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1600" kern="0" dirty="0">
                    <a:solidFill>
                      <a:srgbClr val="FFCC00"/>
                    </a:solidFill>
                  </a:rPr>
                  <a:t>F = (</a:t>
                </a:r>
                <a14:m>
                  <m:oMath xmlns:m="http://schemas.openxmlformats.org/officeDocument/2006/math">
                    <m:bar>
                      <m:barPr>
                        <m:pos m:val="top"/>
                        <m:ctrlPr>
                          <a:rPr lang="en-US" sz="1600" b="0" i="1" kern="0" smtClean="0">
                            <a:solidFill>
                              <a:srgbClr val="FFCC00"/>
                            </a:solidFill>
                            <a:latin typeface="Cambria Math" panose="02040503050406030204" pitchFamily="18" charset="0"/>
                          </a:rPr>
                        </m:ctrlPr>
                      </m:barPr>
                      <m:e>
                        <m:r>
                          <a:rPr lang="en-US" sz="1600" b="0" i="1" kern="0" smtClea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1</a:t>
                </a:r>
                <a:r>
                  <a:rPr lang="en-US" sz="1600" kern="0" dirty="0">
                    <a:solidFill>
                      <a:srgbClr val="FFCC00"/>
                    </a:solidFill>
                  </a:rPr>
                  <a:t>˅</a:t>
                </a:r>
                <a:r>
                  <a:rPr lang="en-US" sz="1600" b="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b="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2</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5</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1</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6</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5</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 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5</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4</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2</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3</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4</a:t>
                </a:r>
                <a:r>
                  <a:rPr lang="en-US" sz="1600" kern="0" dirty="0">
                    <a:solidFill>
                      <a:srgbClr val="FFCC00"/>
                    </a:solidFill>
                  </a:rPr>
                  <a:t>)˄</a:t>
                </a:r>
              </a:p>
              <a:p>
                <a:pPr marL="0" indent="0">
                  <a:buNone/>
                </a:pPr>
                <a:r>
                  <a:rPr lang="en-US" sz="1600" kern="0" dirty="0">
                    <a:solidFill>
                      <a:srgbClr val="FFCC00"/>
                    </a:solidFill>
                  </a:rPr>
                  <a:t>      (</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1</a:t>
                </a:r>
                <a:r>
                  <a:rPr lang="en-US" sz="1600" kern="0" dirty="0">
                    <a:solidFill>
                      <a:srgbClr val="FFCC00"/>
                    </a:solidFill>
                  </a:rPr>
                  <a:t>˅</a:t>
                </a:r>
                <a14:m>
                  <m:oMath xmlns:m="http://schemas.openxmlformats.org/officeDocument/2006/math">
                    <m:bar>
                      <m:barPr>
                        <m:pos m:val="top"/>
                        <m:ctrlPr>
                          <a:rPr lang="en-US" sz="1600" i="1" kern="0">
                            <a:solidFill>
                              <a:srgbClr val="FFCC00"/>
                            </a:solidFill>
                            <a:latin typeface="Cambria Math" panose="02040503050406030204" pitchFamily="18" charset="0"/>
                          </a:rPr>
                        </m:ctrlPr>
                      </m:barPr>
                      <m:e>
                        <m:r>
                          <a:rPr lang="en-US" sz="1600" i="1" kern="0">
                            <a:solidFill>
                              <a:srgbClr val="FFCC00"/>
                            </a:solidFill>
                            <a:latin typeface="Cambria Math" panose="02040503050406030204" pitchFamily="18" charset="0"/>
                          </a:rPr>
                          <m:t>𝑥</m:t>
                        </m:r>
                      </m:e>
                    </m:bar>
                  </m:oMath>
                </a14:m>
                <a:r>
                  <a:rPr lang="en-US" sz="1600" kern="0" baseline="-25000" dirty="0">
                    <a:solidFill>
                      <a:srgbClr val="FFCC00"/>
                    </a:solidFill>
                    <a:latin typeface="Times New Roman" panose="02020603050405020304" pitchFamily="18" charset="0"/>
                    <a:cs typeface="Times New Roman" panose="02020603050405020304" pitchFamily="18" charset="0"/>
                  </a:rPr>
                  <a:t>3</a:t>
                </a:r>
                <a:r>
                  <a:rPr lang="en-US" sz="1600" kern="0" dirty="0">
                    <a:solidFill>
                      <a:srgbClr val="FFCC00"/>
                    </a:solidFill>
                  </a:rPr>
                  <a:t>˅</a:t>
                </a:r>
                <a:r>
                  <a:rPr lang="en-US" sz="1600" i="1" kern="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x</a:t>
                </a:r>
                <a:r>
                  <a:rPr lang="en-US" sz="1600" kern="0" baseline="-25000" dirty="0">
                    <a:solidFill>
                      <a:srgbClr val="FFCC00"/>
                    </a:solidFill>
                    <a:latin typeface="Times New Roman" panose="02020603050405020304" pitchFamily="18" charset="0"/>
                    <a:ea typeface="Cambria Math" panose="02040503050406030204" pitchFamily="18" charset="0"/>
                    <a:cs typeface="Times New Roman" panose="02020603050405020304" pitchFamily="18" charset="0"/>
                  </a:rPr>
                  <a:t>6</a:t>
                </a:r>
                <a:r>
                  <a:rPr lang="en-US" sz="1600" kern="0" dirty="0">
                    <a:solidFill>
                      <a:srgbClr val="FFCC00"/>
                    </a:solidFill>
                  </a:rPr>
                  <a:t>)</a:t>
                </a:r>
              </a:p>
              <a:p>
                <a:pPr marL="0" indent="0">
                  <a:buNone/>
                </a:pPr>
                <a:endParaRPr lang="en-US" sz="1600" kern="0" dirty="0">
                  <a:solidFill>
                    <a:srgbClr val="FFCC00"/>
                  </a:solidFill>
                </a:endParaRPr>
              </a:p>
              <a:p>
                <a:pPr marL="0" indent="0">
                  <a:buNone/>
                </a:pPr>
                <a:endParaRPr lang="en-US" sz="1600" kern="0" dirty="0">
                  <a:solidFill>
                    <a:srgbClr val="FFCC00"/>
                  </a:solidFill>
                </a:endParaRPr>
              </a:p>
              <a:p>
                <a:pPr marL="0" indent="0">
                  <a:buFontTx/>
                  <a:buNone/>
                </a:pPr>
                <a:endParaRPr lang="en-US" sz="1600" kern="0" dirty="0">
                  <a:solidFill>
                    <a:srgbClr val="FFCC00"/>
                  </a:solidFill>
                </a:endParaRPr>
              </a:p>
            </p:txBody>
          </p:sp>
        </mc:Choice>
        <mc:Fallback xmlns="">
          <p:sp>
            <p:nvSpPr>
              <p:cNvPr id="20" name="Content Placeholder 2">
                <a:extLst>
                  <a:ext uri="{FF2B5EF4-FFF2-40B4-BE49-F238E27FC236}">
                    <a16:creationId xmlns:a16="http://schemas.microsoft.com/office/drawing/2014/main" id="{70E77C4F-B4C0-4D6E-BDA0-9DEEE2B1DE49}"/>
                  </a:ext>
                </a:extLst>
              </p:cNvPr>
              <p:cNvSpPr txBox="1">
                <a:spLocks noRot="1" noChangeAspect="1" noMove="1" noResize="1" noEditPoints="1" noAdjustHandles="1" noChangeArrowheads="1" noChangeShapeType="1" noTextEdit="1"/>
              </p:cNvSpPr>
              <p:nvPr/>
            </p:nvSpPr>
            <p:spPr bwMode="auto">
              <a:xfrm>
                <a:off x="695321" y="3800475"/>
                <a:ext cx="2162179" cy="1485900"/>
              </a:xfrm>
              <a:prstGeom prst="rect">
                <a:avLst/>
              </a:prstGeom>
              <a:blipFill>
                <a:blip r:embed="rId3"/>
                <a:stretch>
                  <a:fillRect l="-1408" t="-1639" b="-655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grpSp>
        <p:nvGrpSpPr>
          <p:cNvPr id="115" name="Group 114">
            <a:extLst>
              <a:ext uri="{FF2B5EF4-FFF2-40B4-BE49-F238E27FC236}">
                <a16:creationId xmlns:a16="http://schemas.microsoft.com/office/drawing/2014/main" id="{27E1DE86-542F-44C8-BCF1-651C0B102370}"/>
              </a:ext>
            </a:extLst>
          </p:cNvPr>
          <p:cNvGrpSpPr/>
          <p:nvPr/>
        </p:nvGrpSpPr>
        <p:grpSpPr>
          <a:xfrm>
            <a:off x="3832388" y="3947592"/>
            <a:ext cx="3654469" cy="2565781"/>
            <a:chOff x="4238627" y="4006867"/>
            <a:chExt cx="3654469" cy="2565781"/>
          </a:xfrm>
        </p:grpSpPr>
        <p:sp>
          <p:nvSpPr>
            <p:cNvPr id="107" name="Freeform: Shape 106">
              <a:extLst>
                <a:ext uri="{FF2B5EF4-FFF2-40B4-BE49-F238E27FC236}">
                  <a16:creationId xmlns:a16="http://schemas.microsoft.com/office/drawing/2014/main" id="{F90EEDA8-042E-474E-A0BD-1CC87443E0AB}"/>
                </a:ext>
              </a:extLst>
            </p:cNvPr>
            <p:cNvSpPr/>
            <p:nvPr/>
          </p:nvSpPr>
          <p:spPr>
            <a:xfrm>
              <a:off x="5333841" y="6238875"/>
              <a:ext cx="714534" cy="222624"/>
            </a:xfrm>
            <a:custGeom>
              <a:avLst/>
              <a:gdLst>
                <a:gd name="connsiteX0" fmla="*/ 159 w 714534"/>
                <a:gd name="connsiteY0" fmla="*/ 0 h 222624"/>
                <a:gd name="connsiteX1" fmla="*/ 76359 w 714534"/>
                <a:gd name="connsiteY1" fmla="*/ 180975 h 222624"/>
                <a:gd name="connsiteX2" fmla="*/ 466884 w 714534"/>
                <a:gd name="connsiteY2" fmla="*/ 209550 h 222624"/>
                <a:gd name="connsiteX3" fmla="*/ 714534 w 714534"/>
                <a:gd name="connsiteY3" fmla="*/ 9525 h 222624"/>
              </a:gdLst>
              <a:ahLst/>
              <a:cxnLst>
                <a:cxn ang="0">
                  <a:pos x="connsiteX0" y="connsiteY0"/>
                </a:cxn>
                <a:cxn ang="0">
                  <a:pos x="connsiteX1" y="connsiteY1"/>
                </a:cxn>
                <a:cxn ang="0">
                  <a:pos x="connsiteX2" y="connsiteY2"/>
                </a:cxn>
                <a:cxn ang="0">
                  <a:pos x="connsiteX3" y="connsiteY3"/>
                </a:cxn>
              </a:cxnLst>
              <a:rect l="l" t="t" r="r" b="b"/>
              <a:pathLst>
                <a:path w="714534" h="222624">
                  <a:moveTo>
                    <a:pt x="159" y="0"/>
                  </a:moveTo>
                  <a:cubicBezTo>
                    <a:pt x="-635" y="73025"/>
                    <a:pt x="-1428" y="146050"/>
                    <a:pt x="76359" y="180975"/>
                  </a:cubicBezTo>
                  <a:cubicBezTo>
                    <a:pt x="154146" y="215900"/>
                    <a:pt x="360522" y="238125"/>
                    <a:pt x="466884" y="209550"/>
                  </a:cubicBezTo>
                  <a:cubicBezTo>
                    <a:pt x="573247" y="180975"/>
                    <a:pt x="643890" y="95250"/>
                    <a:pt x="714534" y="95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Freeform: Shape 111">
              <a:extLst>
                <a:ext uri="{FF2B5EF4-FFF2-40B4-BE49-F238E27FC236}">
                  <a16:creationId xmlns:a16="http://schemas.microsoft.com/office/drawing/2014/main" id="{FFC81BB7-48CB-4D8D-998C-C97E30A2C90F}"/>
                </a:ext>
              </a:extLst>
            </p:cNvPr>
            <p:cNvSpPr/>
            <p:nvPr/>
          </p:nvSpPr>
          <p:spPr>
            <a:xfrm>
              <a:off x="4991100" y="5076825"/>
              <a:ext cx="2314575" cy="672717"/>
            </a:xfrm>
            <a:custGeom>
              <a:avLst/>
              <a:gdLst>
                <a:gd name="connsiteX0" fmla="*/ 2314575 w 2314575"/>
                <a:gd name="connsiteY0" fmla="*/ 0 h 672717"/>
                <a:gd name="connsiteX1" fmla="*/ 1323975 w 2314575"/>
                <a:gd name="connsiteY1" fmla="*/ 295275 h 672717"/>
                <a:gd name="connsiteX2" fmla="*/ 752475 w 2314575"/>
                <a:gd name="connsiteY2" fmla="*/ 352425 h 672717"/>
                <a:gd name="connsiteX3" fmla="*/ 228600 w 2314575"/>
                <a:gd name="connsiteY3" fmla="*/ 638175 h 672717"/>
                <a:gd name="connsiteX4" fmla="*/ 0 w 2314575"/>
                <a:gd name="connsiteY4" fmla="*/ 657225 h 672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575" h="672717">
                  <a:moveTo>
                    <a:pt x="2314575" y="0"/>
                  </a:moveTo>
                  <a:cubicBezTo>
                    <a:pt x="1949450" y="118269"/>
                    <a:pt x="1584325" y="236538"/>
                    <a:pt x="1323975" y="295275"/>
                  </a:cubicBezTo>
                  <a:cubicBezTo>
                    <a:pt x="1063625" y="354012"/>
                    <a:pt x="935037" y="295275"/>
                    <a:pt x="752475" y="352425"/>
                  </a:cubicBezTo>
                  <a:cubicBezTo>
                    <a:pt x="569913" y="409575"/>
                    <a:pt x="354012" y="587375"/>
                    <a:pt x="228600" y="638175"/>
                  </a:cubicBezTo>
                  <a:cubicBezTo>
                    <a:pt x="103188" y="688975"/>
                    <a:pt x="51594" y="673100"/>
                    <a:pt x="0" y="6572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reeform: Shape 110">
              <a:extLst>
                <a:ext uri="{FF2B5EF4-FFF2-40B4-BE49-F238E27FC236}">
                  <a16:creationId xmlns:a16="http://schemas.microsoft.com/office/drawing/2014/main" id="{8308630E-5AFF-4D2A-B584-AE43E8924115}"/>
                </a:ext>
              </a:extLst>
            </p:cNvPr>
            <p:cNvSpPr/>
            <p:nvPr/>
          </p:nvSpPr>
          <p:spPr>
            <a:xfrm>
              <a:off x="5029200" y="5076825"/>
              <a:ext cx="485775" cy="619125"/>
            </a:xfrm>
            <a:custGeom>
              <a:avLst/>
              <a:gdLst>
                <a:gd name="connsiteX0" fmla="*/ 485775 w 485775"/>
                <a:gd name="connsiteY0" fmla="*/ 0 h 619125"/>
                <a:gd name="connsiteX1" fmla="*/ 390525 w 485775"/>
                <a:gd name="connsiteY1" fmla="*/ 381000 h 619125"/>
                <a:gd name="connsiteX2" fmla="*/ 0 w 485775"/>
                <a:gd name="connsiteY2" fmla="*/ 619125 h 619125"/>
              </a:gdLst>
              <a:ahLst/>
              <a:cxnLst>
                <a:cxn ang="0">
                  <a:pos x="connsiteX0" y="connsiteY0"/>
                </a:cxn>
                <a:cxn ang="0">
                  <a:pos x="connsiteX1" y="connsiteY1"/>
                </a:cxn>
                <a:cxn ang="0">
                  <a:pos x="connsiteX2" y="connsiteY2"/>
                </a:cxn>
              </a:cxnLst>
              <a:rect l="l" t="t" r="r" b="b"/>
              <a:pathLst>
                <a:path w="485775" h="619125">
                  <a:moveTo>
                    <a:pt x="485775" y="0"/>
                  </a:moveTo>
                  <a:cubicBezTo>
                    <a:pt x="478631" y="138906"/>
                    <a:pt x="471487" y="277813"/>
                    <a:pt x="390525" y="381000"/>
                  </a:cubicBezTo>
                  <a:cubicBezTo>
                    <a:pt x="309563" y="484187"/>
                    <a:pt x="154781" y="551656"/>
                    <a:pt x="0" y="6191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Freeform: Shape 107">
              <a:extLst>
                <a:ext uri="{FF2B5EF4-FFF2-40B4-BE49-F238E27FC236}">
                  <a16:creationId xmlns:a16="http://schemas.microsoft.com/office/drawing/2014/main" id="{CC412D8C-DF00-43B1-A953-23B91BAF573B}"/>
                </a:ext>
              </a:extLst>
            </p:cNvPr>
            <p:cNvSpPr/>
            <p:nvPr/>
          </p:nvSpPr>
          <p:spPr>
            <a:xfrm>
              <a:off x="4695825" y="5086350"/>
              <a:ext cx="660478" cy="1057275"/>
            </a:xfrm>
            <a:custGeom>
              <a:avLst/>
              <a:gdLst>
                <a:gd name="connsiteX0" fmla="*/ 0 w 660478"/>
                <a:gd name="connsiteY0" fmla="*/ 0 h 1057275"/>
                <a:gd name="connsiteX1" fmla="*/ 304800 w 660478"/>
                <a:gd name="connsiteY1" fmla="*/ 266700 h 1057275"/>
                <a:gd name="connsiteX2" fmla="*/ 619125 w 660478"/>
                <a:gd name="connsiteY2" fmla="*/ 533400 h 1057275"/>
                <a:gd name="connsiteX3" fmla="*/ 647700 w 660478"/>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660478" h="1057275">
                  <a:moveTo>
                    <a:pt x="0" y="0"/>
                  </a:moveTo>
                  <a:lnTo>
                    <a:pt x="304800" y="266700"/>
                  </a:lnTo>
                  <a:cubicBezTo>
                    <a:pt x="407988" y="355600"/>
                    <a:pt x="561975" y="401638"/>
                    <a:pt x="619125" y="533400"/>
                  </a:cubicBezTo>
                  <a:cubicBezTo>
                    <a:pt x="676275" y="665162"/>
                    <a:pt x="661987" y="861218"/>
                    <a:pt x="647700" y="105727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Shape 105">
              <a:extLst>
                <a:ext uri="{FF2B5EF4-FFF2-40B4-BE49-F238E27FC236}">
                  <a16:creationId xmlns:a16="http://schemas.microsoft.com/office/drawing/2014/main" id="{7FA0381C-9D9F-4A22-9605-CBDF4AF86BC1}"/>
                </a:ext>
              </a:extLst>
            </p:cNvPr>
            <p:cNvSpPr/>
            <p:nvPr/>
          </p:nvSpPr>
          <p:spPr>
            <a:xfrm>
              <a:off x="6143625" y="5057775"/>
              <a:ext cx="543911" cy="1162050"/>
            </a:xfrm>
            <a:custGeom>
              <a:avLst/>
              <a:gdLst>
                <a:gd name="connsiteX0" fmla="*/ 0 w 543911"/>
                <a:gd name="connsiteY0" fmla="*/ 1162050 h 1162050"/>
                <a:gd name="connsiteX1" fmla="*/ 447675 w 543911"/>
                <a:gd name="connsiteY1" fmla="*/ 628650 h 1162050"/>
                <a:gd name="connsiteX2" fmla="*/ 542925 w 543911"/>
                <a:gd name="connsiteY2" fmla="*/ 180975 h 1162050"/>
                <a:gd name="connsiteX3" fmla="*/ 419100 w 543911"/>
                <a:gd name="connsiteY3" fmla="*/ 0 h 1162050"/>
              </a:gdLst>
              <a:ahLst/>
              <a:cxnLst>
                <a:cxn ang="0">
                  <a:pos x="connsiteX0" y="connsiteY0"/>
                </a:cxn>
                <a:cxn ang="0">
                  <a:pos x="connsiteX1" y="connsiteY1"/>
                </a:cxn>
                <a:cxn ang="0">
                  <a:pos x="connsiteX2" y="connsiteY2"/>
                </a:cxn>
                <a:cxn ang="0">
                  <a:pos x="connsiteX3" y="connsiteY3"/>
                </a:cxn>
              </a:cxnLst>
              <a:rect l="l" t="t" r="r" b="b"/>
              <a:pathLst>
                <a:path w="543911" h="1162050">
                  <a:moveTo>
                    <a:pt x="0" y="1162050"/>
                  </a:moveTo>
                  <a:cubicBezTo>
                    <a:pt x="178594" y="977106"/>
                    <a:pt x="357188" y="792162"/>
                    <a:pt x="447675" y="628650"/>
                  </a:cubicBezTo>
                  <a:cubicBezTo>
                    <a:pt x="538163" y="465137"/>
                    <a:pt x="547688" y="285750"/>
                    <a:pt x="542925" y="180975"/>
                  </a:cubicBezTo>
                  <a:cubicBezTo>
                    <a:pt x="538162" y="76200"/>
                    <a:pt x="478631" y="38100"/>
                    <a:pt x="4191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Freeform: Shape 104">
              <a:extLst>
                <a:ext uri="{FF2B5EF4-FFF2-40B4-BE49-F238E27FC236}">
                  <a16:creationId xmlns:a16="http://schemas.microsoft.com/office/drawing/2014/main" id="{CBDC060A-E889-48FF-9323-7263B0CDF544}"/>
                </a:ext>
              </a:extLst>
            </p:cNvPr>
            <p:cNvSpPr/>
            <p:nvPr/>
          </p:nvSpPr>
          <p:spPr>
            <a:xfrm>
              <a:off x="4714875" y="5076825"/>
              <a:ext cx="1860878" cy="238604"/>
            </a:xfrm>
            <a:custGeom>
              <a:avLst/>
              <a:gdLst>
                <a:gd name="connsiteX0" fmla="*/ 0 w 1860878"/>
                <a:gd name="connsiteY0" fmla="*/ 9525 h 238604"/>
                <a:gd name="connsiteX1" fmla="*/ 647700 w 1860878"/>
                <a:gd name="connsiteY1" fmla="*/ 209550 h 238604"/>
                <a:gd name="connsiteX2" fmla="*/ 1495425 w 1860878"/>
                <a:gd name="connsiteY2" fmla="*/ 228600 h 238604"/>
                <a:gd name="connsiteX3" fmla="*/ 1828800 w 1860878"/>
                <a:gd name="connsiteY3" fmla="*/ 123825 h 238604"/>
                <a:gd name="connsiteX4" fmla="*/ 1828800 w 1860878"/>
                <a:gd name="connsiteY4" fmla="*/ 0 h 238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0878" h="238604">
                  <a:moveTo>
                    <a:pt x="0" y="9525"/>
                  </a:moveTo>
                  <a:cubicBezTo>
                    <a:pt x="199231" y="91281"/>
                    <a:pt x="398463" y="173038"/>
                    <a:pt x="647700" y="209550"/>
                  </a:cubicBezTo>
                  <a:cubicBezTo>
                    <a:pt x="896937" y="246062"/>
                    <a:pt x="1298575" y="242887"/>
                    <a:pt x="1495425" y="228600"/>
                  </a:cubicBezTo>
                  <a:cubicBezTo>
                    <a:pt x="1692275" y="214313"/>
                    <a:pt x="1773238" y="161925"/>
                    <a:pt x="1828800" y="123825"/>
                  </a:cubicBezTo>
                  <a:cubicBezTo>
                    <a:pt x="1884362" y="85725"/>
                    <a:pt x="1856581" y="42862"/>
                    <a:pt x="18288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reeform: Shape 103">
              <a:extLst>
                <a:ext uri="{FF2B5EF4-FFF2-40B4-BE49-F238E27FC236}">
                  <a16:creationId xmlns:a16="http://schemas.microsoft.com/office/drawing/2014/main" id="{A1CC6D94-9273-4610-85D3-2B4553D30347}"/>
                </a:ext>
              </a:extLst>
            </p:cNvPr>
            <p:cNvSpPr/>
            <p:nvPr/>
          </p:nvSpPr>
          <p:spPr>
            <a:xfrm>
              <a:off x="4695825" y="4006868"/>
              <a:ext cx="3131339" cy="1708132"/>
            </a:xfrm>
            <a:custGeom>
              <a:avLst/>
              <a:gdLst>
                <a:gd name="connsiteX0" fmla="*/ 0 w 3131339"/>
                <a:gd name="connsiteY0" fmla="*/ 397356 h 1711806"/>
                <a:gd name="connsiteX1" fmla="*/ 704850 w 3131339"/>
                <a:gd name="connsiteY1" fmla="*/ 35406 h 1711806"/>
                <a:gd name="connsiteX2" fmla="*/ 2714625 w 3131339"/>
                <a:gd name="connsiteY2" fmla="*/ 44931 h 1711806"/>
                <a:gd name="connsiteX3" fmla="*/ 3124200 w 3131339"/>
                <a:gd name="connsiteY3" fmla="*/ 311631 h 1711806"/>
                <a:gd name="connsiteX4" fmla="*/ 2943225 w 3131339"/>
                <a:gd name="connsiteY4" fmla="*/ 1445106 h 1711806"/>
                <a:gd name="connsiteX5" fmla="*/ 2543175 w 3131339"/>
                <a:gd name="connsiteY5" fmla="*/ 1711806 h 1711806"/>
                <a:gd name="connsiteX6" fmla="*/ 2543175 w 3131339"/>
                <a:gd name="connsiteY6" fmla="*/ 1711806 h 1711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1339" h="1711806">
                  <a:moveTo>
                    <a:pt x="0" y="397356"/>
                  </a:moveTo>
                  <a:cubicBezTo>
                    <a:pt x="126206" y="245749"/>
                    <a:pt x="252413" y="94143"/>
                    <a:pt x="704850" y="35406"/>
                  </a:cubicBezTo>
                  <a:cubicBezTo>
                    <a:pt x="1157287" y="-23331"/>
                    <a:pt x="2311400" y="-1106"/>
                    <a:pt x="2714625" y="44931"/>
                  </a:cubicBezTo>
                  <a:cubicBezTo>
                    <a:pt x="3117850" y="90968"/>
                    <a:pt x="3086100" y="78268"/>
                    <a:pt x="3124200" y="311631"/>
                  </a:cubicBezTo>
                  <a:cubicBezTo>
                    <a:pt x="3162300" y="544994"/>
                    <a:pt x="3040062" y="1211744"/>
                    <a:pt x="2943225" y="1445106"/>
                  </a:cubicBezTo>
                  <a:cubicBezTo>
                    <a:pt x="2846388" y="1678468"/>
                    <a:pt x="2543175" y="1711806"/>
                    <a:pt x="2543175" y="1711806"/>
                  </a:cubicBezTo>
                  <a:lnTo>
                    <a:pt x="2543175" y="1711806"/>
                  </a:ln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reeform: Shape 101">
              <a:extLst>
                <a:ext uri="{FF2B5EF4-FFF2-40B4-BE49-F238E27FC236}">
                  <a16:creationId xmlns:a16="http://schemas.microsoft.com/office/drawing/2014/main" id="{B7AD4A4F-CCE9-461C-BAF6-9ED3DB7F4DAC}"/>
                </a:ext>
              </a:extLst>
            </p:cNvPr>
            <p:cNvSpPr/>
            <p:nvPr/>
          </p:nvSpPr>
          <p:spPr>
            <a:xfrm>
              <a:off x="4705746" y="4159837"/>
              <a:ext cx="1808663" cy="256109"/>
            </a:xfrm>
            <a:custGeom>
              <a:avLst/>
              <a:gdLst>
                <a:gd name="connsiteX0" fmla="*/ 0 w 1876738"/>
                <a:gd name="connsiteY0" fmla="*/ 295324 h 341669"/>
                <a:gd name="connsiteX1" fmla="*/ 1190625 w 1876738"/>
                <a:gd name="connsiteY1" fmla="*/ 49 h 341669"/>
                <a:gd name="connsiteX2" fmla="*/ 1819275 w 1876738"/>
                <a:gd name="connsiteY2" fmla="*/ 314374 h 341669"/>
                <a:gd name="connsiteX3" fmla="*/ 1809750 w 1876738"/>
                <a:gd name="connsiteY3" fmla="*/ 304849 h 341669"/>
              </a:gdLst>
              <a:ahLst/>
              <a:cxnLst>
                <a:cxn ang="0">
                  <a:pos x="connsiteX0" y="connsiteY0"/>
                </a:cxn>
                <a:cxn ang="0">
                  <a:pos x="connsiteX1" y="connsiteY1"/>
                </a:cxn>
                <a:cxn ang="0">
                  <a:pos x="connsiteX2" y="connsiteY2"/>
                </a:cxn>
                <a:cxn ang="0">
                  <a:pos x="connsiteX3" y="connsiteY3"/>
                </a:cxn>
              </a:cxnLst>
              <a:rect l="l" t="t" r="r" b="b"/>
              <a:pathLst>
                <a:path w="1876738" h="341669">
                  <a:moveTo>
                    <a:pt x="0" y="295324"/>
                  </a:moveTo>
                  <a:cubicBezTo>
                    <a:pt x="443706" y="146099"/>
                    <a:pt x="887413" y="-3126"/>
                    <a:pt x="1190625" y="49"/>
                  </a:cubicBezTo>
                  <a:cubicBezTo>
                    <a:pt x="1493837" y="3224"/>
                    <a:pt x="1716088" y="263574"/>
                    <a:pt x="1819275" y="314374"/>
                  </a:cubicBezTo>
                  <a:cubicBezTo>
                    <a:pt x="1922462" y="365174"/>
                    <a:pt x="1866106" y="335011"/>
                    <a:pt x="1809750" y="304849"/>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0" name="Straight Connector 99">
              <a:extLst>
                <a:ext uri="{FF2B5EF4-FFF2-40B4-BE49-F238E27FC236}">
                  <a16:creationId xmlns:a16="http://schemas.microsoft.com/office/drawing/2014/main" id="{8D8C9168-E972-4C3B-B98F-5FC035F16050}"/>
                </a:ext>
              </a:extLst>
            </p:cNvPr>
            <p:cNvCxnSpPr/>
            <p:nvPr/>
          </p:nvCxnSpPr>
          <p:spPr>
            <a:xfrm flipV="1">
              <a:off x="6093294" y="564574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9D010B66-20D4-47E6-8EF5-5BA477DAC064}"/>
                </a:ext>
              </a:extLst>
            </p:cNvPr>
            <p:cNvSpPr txBox="1"/>
            <p:nvPr/>
          </p:nvSpPr>
          <p:spPr>
            <a:xfrm>
              <a:off x="6216529" y="4961078"/>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4</a:t>
              </a:r>
              <a:endParaRPr lang="en-US" sz="1400" dirty="0"/>
            </a:p>
          </p:txBody>
        </p:sp>
        <p:sp>
          <p:nvSpPr>
            <p:cNvPr id="52" name="TextBox 51">
              <a:extLst>
                <a:ext uri="{FF2B5EF4-FFF2-40B4-BE49-F238E27FC236}">
                  <a16:creationId xmlns:a16="http://schemas.microsoft.com/office/drawing/2014/main" id="{A1D89C77-FE7D-4CF3-B18B-591B93DAF058}"/>
                </a:ext>
              </a:extLst>
            </p:cNvPr>
            <p:cNvSpPr txBox="1"/>
            <p:nvPr/>
          </p:nvSpPr>
          <p:spPr>
            <a:xfrm>
              <a:off x="6326889" y="4066977"/>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1</a:t>
              </a:r>
              <a:endParaRPr lang="en-US" sz="1400" dirty="0"/>
            </a:p>
          </p:txBody>
        </p:sp>
        <p:cxnSp>
          <p:nvCxnSpPr>
            <p:cNvPr id="35" name="Straight Connector 34">
              <a:extLst>
                <a:ext uri="{FF2B5EF4-FFF2-40B4-BE49-F238E27FC236}">
                  <a16:creationId xmlns:a16="http://schemas.microsoft.com/office/drawing/2014/main" id="{D7A89325-BE6D-4532-B309-2DF07C759CF2}"/>
                </a:ext>
              </a:extLst>
            </p:cNvPr>
            <p:cNvCxnSpPr/>
            <p:nvPr/>
          </p:nvCxnSpPr>
          <p:spPr>
            <a:xfrm>
              <a:off x="4705747" y="4417426"/>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DE07CA5-7836-4335-8264-1830262DADB5}"/>
                </a:ext>
              </a:extLst>
            </p:cNvPr>
            <p:cNvCxnSpPr/>
            <p:nvPr/>
          </p:nvCxnSpPr>
          <p:spPr>
            <a:xfrm>
              <a:off x="4705747" y="5036551"/>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C9DC06-BE99-407D-A731-4929BAF62480}"/>
                </a:ext>
              </a:extLst>
            </p:cNvPr>
            <p:cNvCxnSpPr/>
            <p:nvPr/>
          </p:nvCxnSpPr>
          <p:spPr>
            <a:xfrm flipV="1">
              <a:off x="4705747"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4EAF2F-8C5A-44C5-B339-2DB7F4731377}"/>
                </a:ext>
              </a:extLst>
            </p:cNvPr>
            <p:cNvCxnSpPr/>
            <p:nvPr/>
          </p:nvCxnSpPr>
          <p:spPr>
            <a:xfrm flipV="1">
              <a:off x="5496322"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497033B-EBFD-453B-A0DC-F427EA9DE8F2}"/>
                </a:ext>
              </a:extLst>
            </p:cNvPr>
            <p:cNvCxnSpPr/>
            <p:nvPr/>
          </p:nvCxnSpPr>
          <p:spPr>
            <a:xfrm flipH="1">
              <a:off x="4705747" y="4417426"/>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225E176-2F56-40D9-9D21-B59AF75DE60C}"/>
                </a:ext>
              </a:extLst>
            </p:cNvPr>
            <p:cNvCxnSpPr/>
            <p:nvPr/>
          </p:nvCxnSpPr>
          <p:spPr>
            <a:xfrm>
              <a:off x="4705746" y="4417425"/>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1F792814-BD29-4A1E-9C26-1FB0C3EEB6BA}"/>
                </a:ext>
              </a:extLst>
            </p:cNvPr>
            <p:cNvSpPr/>
            <p:nvPr/>
          </p:nvSpPr>
          <p:spPr>
            <a:xfrm>
              <a:off x="5444425"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Oval 44">
              <a:extLst>
                <a:ext uri="{FF2B5EF4-FFF2-40B4-BE49-F238E27FC236}">
                  <a16:creationId xmlns:a16="http://schemas.microsoft.com/office/drawing/2014/main" id="{C8A56B67-8D34-47E9-B04B-C1BE3EA523B8}"/>
                </a:ext>
              </a:extLst>
            </p:cNvPr>
            <p:cNvSpPr/>
            <p:nvPr/>
          </p:nvSpPr>
          <p:spPr>
            <a:xfrm>
              <a:off x="5444910" y="4973224"/>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6" name="Oval 45">
              <a:extLst>
                <a:ext uri="{FF2B5EF4-FFF2-40B4-BE49-F238E27FC236}">
                  <a16:creationId xmlns:a16="http://schemas.microsoft.com/office/drawing/2014/main" id="{216580EC-B74D-418B-9F96-153BD032F8D9}"/>
                </a:ext>
              </a:extLst>
            </p:cNvPr>
            <p:cNvSpPr/>
            <p:nvPr/>
          </p:nvSpPr>
          <p:spPr>
            <a:xfrm>
              <a:off x="4642859" y="4982748"/>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Oval 32">
              <a:extLst>
                <a:ext uri="{FF2B5EF4-FFF2-40B4-BE49-F238E27FC236}">
                  <a16:creationId xmlns:a16="http://schemas.microsoft.com/office/drawing/2014/main" id="{0CF8BB39-D78C-419E-98B6-06EF8FD1D8FC}"/>
                </a:ext>
              </a:extLst>
            </p:cNvPr>
            <p:cNvSpPr/>
            <p:nvPr/>
          </p:nvSpPr>
          <p:spPr>
            <a:xfrm>
              <a:off x="4642364"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6FD16368-70FA-4B41-B0B3-EEE622B08495}"/>
                    </a:ext>
                  </a:extLst>
                </p:cNvPr>
                <p:cNvSpPr txBox="1"/>
                <p:nvPr/>
              </p:nvSpPr>
              <p:spPr>
                <a:xfrm>
                  <a:off x="4400550" y="4074377"/>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1</a:t>
                  </a:r>
                  <a:endParaRPr lang="en-US" sz="1400" dirty="0">
                    <a:solidFill>
                      <a:schemeClr val="tx1"/>
                    </a:solidFill>
                  </a:endParaRPr>
                </a:p>
              </p:txBody>
            </p:sp>
          </mc:Choice>
          <mc:Fallback xmlns="">
            <p:sp>
              <p:nvSpPr>
                <p:cNvPr id="47" name="TextBox 46">
                  <a:extLst>
                    <a:ext uri="{FF2B5EF4-FFF2-40B4-BE49-F238E27FC236}">
                      <a16:creationId xmlns:a16="http://schemas.microsoft.com/office/drawing/2014/main" id="{6FD16368-70FA-4B41-B0B3-EEE622B08495}"/>
                    </a:ext>
                  </a:extLst>
                </p:cNvPr>
                <p:cNvSpPr txBox="1">
                  <a:spLocks noRot="1" noChangeAspect="1" noMove="1" noResize="1" noEditPoints="1" noAdjustHandles="1" noChangeArrowheads="1" noChangeShapeType="1" noTextEdit="1"/>
                </p:cNvSpPr>
                <p:nvPr/>
              </p:nvSpPr>
              <p:spPr>
                <a:xfrm>
                  <a:off x="4400550" y="4074377"/>
                  <a:ext cx="345607" cy="307777"/>
                </a:xfrm>
                <a:prstGeom prst="rect">
                  <a:avLst/>
                </a:prstGeom>
                <a:blipFill>
                  <a:blip r:embed="rId4"/>
                  <a:stretch>
                    <a:fillRect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9A6E8B29-11BF-4905-A0E3-3CDF004C0B27}"/>
                    </a:ext>
                  </a:extLst>
                </p:cNvPr>
                <p:cNvSpPr txBox="1"/>
                <p:nvPr/>
              </p:nvSpPr>
              <p:spPr>
                <a:xfrm>
                  <a:off x="4400550" y="500667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4</a:t>
                  </a:r>
                  <a:endParaRPr lang="en-US" sz="1400" dirty="0">
                    <a:solidFill>
                      <a:schemeClr val="tx1"/>
                    </a:solidFill>
                  </a:endParaRPr>
                </a:p>
              </p:txBody>
            </p:sp>
          </mc:Choice>
          <mc:Fallback xmlns="">
            <p:sp>
              <p:nvSpPr>
                <p:cNvPr id="50" name="TextBox 49">
                  <a:extLst>
                    <a:ext uri="{FF2B5EF4-FFF2-40B4-BE49-F238E27FC236}">
                      <a16:creationId xmlns:a16="http://schemas.microsoft.com/office/drawing/2014/main" id="{9A6E8B29-11BF-4905-A0E3-3CDF004C0B27}"/>
                    </a:ext>
                  </a:extLst>
                </p:cNvPr>
                <p:cNvSpPr txBox="1">
                  <a:spLocks noRot="1" noChangeAspect="1" noMove="1" noResize="1" noEditPoints="1" noAdjustHandles="1" noChangeArrowheads="1" noChangeShapeType="1" noTextEdit="1"/>
                </p:cNvSpPr>
                <p:nvPr/>
              </p:nvSpPr>
              <p:spPr>
                <a:xfrm>
                  <a:off x="4400550" y="5006671"/>
                  <a:ext cx="345607" cy="307777"/>
                </a:xfrm>
                <a:prstGeom prst="rect">
                  <a:avLst/>
                </a:prstGeom>
                <a:blipFill>
                  <a:blip r:embed="rId5"/>
                  <a:stretch>
                    <a:fillRect b="-16000"/>
                  </a:stretch>
                </a:blipFill>
              </p:spPr>
              <p:txBody>
                <a:bodyPr/>
                <a:lstStyle/>
                <a:p>
                  <a:r>
                    <a:rPr lang="en-US">
                      <a:noFill/>
                    </a:rPr>
                    <a:t> </a:t>
                  </a:r>
                </a:p>
              </p:txBody>
            </p:sp>
          </mc:Fallback>
        </mc:AlternateContent>
        <p:sp>
          <p:nvSpPr>
            <p:cNvPr id="53" name="TextBox 52">
              <a:extLst>
                <a:ext uri="{FF2B5EF4-FFF2-40B4-BE49-F238E27FC236}">
                  <a16:creationId xmlns:a16="http://schemas.microsoft.com/office/drawing/2014/main" id="{DB83C7EA-ECD3-4E2D-A9AB-74F44FFACE47}"/>
                </a:ext>
              </a:extLst>
            </p:cNvPr>
            <p:cNvSpPr txBox="1"/>
            <p:nvPr/>
          </p:nvSpPr>
          <p:spPr>
            <a:xfrm>
              <a:off x="5485319" y="4961078"/>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5</a:t>
              </a:r>
              <a:endParaRPr lang="en-US" sz="1400" dirty="0"/>
            </a:p>
          </p:txBody>
        </p:sp>
        <p:sp>
          <p:nvSpPr>
            <p:cNvPr id="54" name="TextBox 53">
              <a:extLst>
                <a:ext uri="{FF2B5EF4-FFF2-40B4-BE49-F238E27FC236}">
                  <a16:creationId xmlns:a16="http://schemas.microsoft.com/office/drawing/2014/main" id="{371D633B-A059-4BB0-8603-313CDEA770DD}"/>
                </a:ext>
              </a:extLst>
            </p:cNvPr>
            <p:cNvSpPr txBox="1"/>
            <p:nvPr/>
          </p:nvSpPr>
          <p:spPr>
            <a:xfrm>
              <a:off x="5466557" y="4094710"/>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2</a:t>
              </a:r>
              <a:endParaRPr lang="en-US" sz="1400" dirty="0"/>
            </a:p>
          </p:txBody>
        </p:sp>
        <p:cxnSp>
          <p:nvCxnSpPr>
            <p:cNvPr id="57" name="Straight Connector 56">
              <a:extLst>
                <a:ext uri="{FF2B5EF4-FFF2-40B4-BE49-F238E27FC236}">
                  <a16:creationId xmlns:a16="http://schemas.microsoft.com/office/drawing/2014/main" id="{193AE3AA-0606-4816-93DE-3C48F3832176}"/>
                </a:ext>
              </a:extLst>
            </p:cNvPr>
            <p:cNvCxnSpPr/>
            <p:nvPr/>
          </p:nvCxnSpPr>
          <p:spPr>
            <a:xfrm>
              <a:off x="6531444" y="4417426"/>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B3BFC18-E0BB-4E09-83BA-82B9315C8A39}"/>
                </a:ext>
              </a:extLst>
            </p:cNvPr>
            <p:cNvCxnSpPr/>
            <p:nvPr/>
          </p:nvCxnSpPr>
          <p:spPr>
            <a:xfrm>
              <a:off x="6531444" y="5036551"/>
              <a:ext cx="800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D2D68DA-1A65-431E-93D5-A3E04CF1D820}"/>
                </a:ext>
              </a:extLst>
            </p:cNvPr>
            <p:cNvCxnSpPr/>
            <p:nvPr/>
          </p:nvCxnSpPr>
          <p:spPr>
            <a:xfrm flipV="1">
              <a:off x="6531444"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3000E08-BA20-4E16-8E13-1B9D08049F6B}"/>
                </a:ext>
              </a:extLst>
            </p:cNvPr>
            <p:cNvCxnSpPr/>
            <p:nvPr/>
          </p:nvCxnSpPr>
          <p:spPr>
            <a:xfrm flipV="1">
              <a:off x="7322019" y="4417426"/>
              <a:ext cx="0"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0B409FD-53FA-4B32-A40B-FD8D3D1E02D0}"/>
                </a:ext>
              </a:extLst>
            </p:cNvPr>
            <p:cNvCxnSpPr/>
            <p:nvPr/>
          </p:nvCxnSpPr>
          <p:spPr>
            <a:xfrm flipH="1">
              <a:off x="6531444" y="4417426"/>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7AC982B-660A-4C03-A516-2F85BCA9E5EA}"/>
                </a:ext>
              </a:extLst>
            </p:cNvPr>
            <p:cNvCxnSpPr/>
            <p:nvPr/>
          </p:nvCxnSpPr>
          <p:spPr>
            <a:xfrm>
              <a:off x="6531443" y="4417425"/>
              <a:ext cx="790575" cy="6191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7A15C72-B242-4C0C-B9B5-B806956E39EA}"/>
                </a:ext>
              </a:extLst>
            </p:cNvPr>
            <p:cNvSpPr/>
            <p:nvPr/>
          </p:nvSpPr>
          <p:spPr>
            <a:xfrm>
              <a:off x="7270122"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 name="Oval 63">
              <a:extLst>
                <a:ext uri="{FF2B5EF4-FFF2-40B4-BE49-F238E27FC236}">
                  <a16:creationId xmlns:a16="http://schemas.microsoft.com/office/drawing/2014/main" id="{03336BDF-A1E4-4FD2-A39B-6D50EED267D2}"/>
                </a:ext>
              </a:extLst>
            </p:cNvPr>
            <p:cNvSpPr/>
            <p:nvPr/>
          </p:nvSpPr>
          <p:spPr>
            <a:xfrm>
              <a:off x="7270607" y="4973224"/>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5" name="Oval 64">
              <a:extLst>
                <a:ext uri="{FF2B5EF4-FFF2-40B4-BE49-F238E27FC236}">
                  <a16:creationId xmlns:a16="http://schemas.microsoft.com/office/drawing/2014/main" id="{3390E2D5-44A9-444D-8DF1-F0286DDF1552}"/>
                </a:ext>
              </a:extLst>
            </p:cNvPr>
            <p:cNvSpPr/>
            <p:nvPr/>
          </p:nvSpPr>
          <p:spPr>
            <a:xfrm>
              <a:off x="6468556" y="4982748"/>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6" name="Oval 65">
              <a:extLst>
                <a:ext uri="{FF2B5EF4-FFF2-40B4-BE49-F238E27FC236}">
                  <a16:creationId xmlns:a16="http://schemas.microsoft.com/office/drawing/2014/main" id="{ED61127C-B682-4383-85D2-CEFE8C501044}"/>
                </a:ext>
              </a:extLst>
            </p:cNvPr>
            <p:cNvSpPr/>
            <p:nvPr/>
          </p:nvSpPr>
          <p:spPr>
            <a:xfrm>
              <a:off x="6468061" y="436812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9" name="TextBox 68">
              <a:extLst>
                <a:ext uri="{FF2B5EF4-FFF2-40B4-BE49-F238E27FC236}">
                  <a16:creationId xmlns:a16="http://schemas.microsoft.com/office/drawing/2014/main" id="{FC9543BD-FDA6-4AEE-8F07-0454615424FB}"/>
                </a:ext>
              </a:extLst>
            </p:cNvPr>
            <p:cNvSpPr txBox="1"/>
            <p:nvPr/>
          </p:nvSpPr>
          <p:spPr>
            <a:xfrm>
              <a:off x="7311016" y="4961078"/>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5</a:t>
              </a:r>
              <a:endParaRPr lang="en-US" sz="1400" dirty="0"/>
            </a:p>
          </p:txBody>
        </p:sp>
        <p:sp>
          <p:nvSpPr>
            <p:cNvPr id="70" name="TextBox 69">
              <a:extLst>
                <a:ext uri="{FF2B5EF4-FFF2-40B4-BE49-F238E27FC236}">
                  <a16:creationId xmlns:a16="http://schemas.microsoft.com/office/drawing/2014/main" id="{FC4E0E85-0F5E-49C8-84C5-72AEA3A2DBC5}"/>
                </a:ext>
              </a:extLst>
            </p:cNvPr>
            <p:cNvSpPr txBox="1"/>
            <p:nvPr/>
          </p:nvSpPr>
          <p:spPr>
            <a:xfrm>
              <a:off x="7292254" y="4094710"/>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6</a:t>
              </a:r>
              <a:endParaRPr lang="en-US" sz="1400" dirty="0"/>
            </a:p>
          </p:txBody>
        </p:sp>
        <p:sp>
          <p:nvSpPr>
            <p:cNvPr id="82" name="Oval 81">
              <a:extLst>
                <a:ext uri="{FF2B5EF4-FFF2-40B4-BE49-F238E27FC236}">
                  <a16:creationId xmlns:a16="http://schemas.microsoft.com/office/drawing/2014/main" id="{3A45D3EB-CF8D-45EC-ACF5-FEF7C504811D}"/>
                </a:ext>
              </a:extLst>
            </p:cNvPr>
            <p:cNvSpPr/>
            <p:nvPr/>
          </p:nvSpPr>
          <p:spPr>
            <a:xfrm>
              <a:off x="6041397" y="6171430"/>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3" name="Oval 82">
              <a:extLst>
                <a:ext uri="{FF2B5EF4-FFF2-40B4-BE49-F238E27FC236}">
                  <a16:creationId xmlns:a16="http://schemas.microsoft.com/office/drawing/2014/main" id="{156C2484-7D41-4529-B6E6-D0AA1ACD98CE}"/>
                </a:ext>
              </a:extLst>
            </p:cNvPr>
            <p:cNvSpPr/>
            <p:nvPr/>
          </p:nvSpPr>
          <p:spPr>
            <a:xfrm>
              <a:off x="6041396" y="5611991"/>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6DE7C531-A968-47EC-B2B8-C8B5F4D671AA}"/>
                    </a:ext>
                  </a:extLst>
                </p:cNvPr>
                <p:cNvSpPr txBox="1"/>
                <p:nvPr/>
              </p:nvSpPr>
              <p:spPr>
                <a:xfrm>
                  <a:off x="5946074" y="626487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4</a:t>
                  </a:r>
                  <a:endParaRPr lang="en-US" sz="1400" dirty="0">
                    <a:solidFill>
                      <a:schemeClr val="tx1"/>
                    </a:solidFill>
                  </a:endParaRPr>
                </a:p>
              </p:txBody>
            </p:sp>
          </mc:Choice>
          <mc:Fallback xmlns="">
            <p:sp>
              <p:nvSpPr>
                <p:cNvPr id="85" name="TextBox 84">
                  <a:extLst>
                    <a:ext uri="{FF2B5EF4-FFF2-40B4-BE49-F238E27FC236}">
                      <a16:creationId xmlns:a16="http://schemas.microsoft.com/office/drawing/2014/main" id="{6DE7C531-A968-47EC-B2B8-C8B5F4D671AA}"/>
                    </a:ext>
                  </a:extLst>
                </p:cNvPr>
                <p:cNvSpPr txBox="1">
                  <a:spLocks noRot="1" noChangeAspect="1" noMove="1" noResize="1" noEditPoints="1" noAdjustHandles="1" noChangeArrowheads="1" noChangeShapeType="1" noTextEdit="1"/>
                </p:cNvSpPr>
                <p:nvPr/>
              </p:nvSpPr>
              <p:spPr>
                <a:xfrm>
                  <a:off x="5946074" y="6264871"/>
                  <a:ext cx="345607" cy="307777"/>
                </a:xfrm>
                <a:prstGeom prst="rect">
                  <a:avLst/>
                </a:prstGeom>
                <a:blipFill>
                  <a:blip r:embed="rId6"/>
                  <a:stretch>
                    <a:fillRect b="-16000"/>
                  </a:stretch>
                </a:blipFill>
              </p:spPr>
              <p:txBody>
                <a:bodyPr/>
                <a:lstStyle/>
                <a:p>
                  <a:r>
                    <a:rPr lang="en-US">
                      <a:noFill/>
                    </a:rPr>
                    <a:t> </a:t>
                  </a:r>
                </a:p>
              </p:txBody>
            </p:sp>
          </mc:Fallback>
        </mc:AlternateContent>
        <p:sp>
          <p:nvSpPr>
            <p:cNvPr id="86" name="TextBox 85">
              <a:extLst>
                <a:ext uri="{FF2B5EF4-FFF2-40B4-BE49-F238E27FC236}">
                  <a16:creationId xmlns:a16="http://schemas.microsoft.com/office/drawing/2014/main" id="{F29837C6-30A1-4EAC-BE17-112BCE9CA105}"/>
                </a:ext>
              </a:extLst>
            </p:cNvPr>
            <p:cNvSpPr txBox="1"/>
            <p:nvPr/>
          </p:nvSpPr>
          <p:spPr>
            <a:xfrm>
              <a:off x="5956813" y="5321091"/>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3</a:t>
              </a:r>
              <a:endParaRPr lang="en-US" sz="1400" dirty="0"/>
            </a:p>
          </p:txBody>
        </p:sp>
        <p:sp>
          <p:nvSpPr>
            <p:cNvPr id="87" name="TextBox 86">
              <a:extLst>
                <a:ext uri="{FF2B5EF4-FFF2-40B4-BE49-F238E27FC236}">
                  <a16:creationId xmlns:a16="http://schemas.microsoft.com/office/drawing/2014/main" id="{7AAC3B09-E384-479D-AED4-59D8C8538EAA}"/>
                </a:ext>
              </a:extLst>
            </p:cNvPr>
            <p:cNvSpPr txBox="1"/>
            <p:nvPr/>
          </p:nvSpPr>
          <p:spPr>
            <a:xfrm>
              <a:off x="7049787" y="5361659"/>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1</a:t>
              </a:r>
              <a:endParaRPr lang="en-US" sz="1400" dirty="0"/>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D4EAF14B-05AB-4482-9504-A079CB0FA2DC}"/>
                    </a:ext>
                  </a:extLst>
                </p:cNvPr>
                <p:cNvSpPr txBox="1"/>
                <p:nvPr/>
              </p:nvSpPr>
              <p:spPr>
                <a:xfrm>
                  <a:off x="4291995" y="617143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2</a:t>
                  </a:r>
                  <a:endParaRPr lang="en-US" sz="1400" dirty="0">
                    <a:solidFill>
                      <a:schemeClr val="tx1"/>
                    </a:solidFill>
                  </a:endParaRPr>
                </a:p>
              </p:txBody>
            </p:sp>
          </mc:Choice>
          <mc:Fallback xmlns="">
            <p:sp>
              <p:nvSpPr>
                <p:cNvPr id="49" name="TextBox 48">
                  <a:extLst>
                    <a:ext uri="{FF2B5EF4-FFF2-40B4-BE49-F238E27FC236}">
                      <a16:creationId xmlns:a16="http://schemas.microsoft.com/office/drawing/2014/main" id="{D4EAF14B-05AB-4482-9504-A079CB0FA2DC}"/>
                    </a:ext>
                  </a:extLst>
                </p:cNvPr>
                <p:cNvSpPr txBox="1">
                  <a:spLocks noRot="1" noChangeAspect="1" noMove="1" noResize="1" noEditPoints="1" noAdjustHandles="1" noChangeArrowheads="1" noChangeShapeType="1" noTextEdit="1"/>
                </p:cNvSpPr>
                <p:nvPr/>
              </p:nvSpPr>
              <p:spPr>
                <a:xfrm>
                  <a:off x="4291995" y="6171431"/>
                  <a:ext cx="345607" cy="307777"/>
                </a:xfrm>
                <a:prstGeom prst="rect">
                  <a:avLst/>
                </a:prstGeom>
                <a:blipFill>
                  <a:blip r:embed="rId7"/>
                  <a:stretch>
                    <a:fillRect b="-16000"/>
                  </a:stretch>
                </a:blipFill>
              </p:spPr>
              <p:txBody>
                <a:bodyPr/>
                <a:lstStyle/>
                <a:p>
                  <a:r>
                    <a:rPr lang="en-US">
                      <a:noFill/>
                    </a:rPr>
                    <a:t> </a:t>
                  </a:r>
                </a:p>
              </p:txBody>
            </p:sp>
          </mc:Fallback>
        </mc:AlternateContent>
        <p:cxnSp>
          <p:nvCxnSpPr>
            <p:cNvPr id="71" name="Straight Connector 70">
              <a:extLst>
                <a:ext uri="{FF2B5EF4-FFF2-40B4-BE49-F238E27FC236}">
                  <a16:creationId xmlns:a16="http://schemas.microsoft.com/office/drawing/2014/main" id="{B6553D0A-812D-4FCD-8BA5-5DB6C327C86A}"/>
                </a:ext>
              </a:extLst>
            </p:cNvPr>
            <p:cNvCxnSpPr>
              <a:cxnSpLocks/>
            </p:cNvCxnSpPr>
            <p:nvPr/>
          </p:nvCxnSpPr>
          <p:spPr>
            <a:xfrm flipV="1">
              <a:off x="4614864" y="5714233"/>
              <a:ext cx="343298" cy="4894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AD6D100B-65D0-43A2-9029-A6431E90FCCB}"/>
                </a:ext>
              </a:extLst>
            </p:cNvPr>
            <p:cNvCxnSpPr>
              <a:cxnSpLocks/>
            </p:cNvCxnSpPr>
            <p:nvPr/>
          </p:nvCxnSpPr>
          <p:spPr>
            <a:xfrm flipH="1" flipV="1">
              <a:off x="4958162" y="5714231"/>
              <a:ext cx="352028" cy="48943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87FB1C1-000A-4545-8902-7A620FD9347F}"/>
                </a:ext>
              </a:extLst>
            </p:cNvPr>
            <p:cNvCxnSpPr>
              <a:cxnSpLocks/>
            </p:cNvCxnSpPr>
            <p:nvPr/>
          </p:nvCxnSpPr>
          <p:spPr>
            <a:xfrm>
              <a:off x="4614864" y="6203669"/>
              <a:ext cx="69532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id="{30A4E1F9-CE64-4A93-BBFA-18E852D7B620}"/>
                </a:ext>
              </a:extLst>
            </p:cNvPr>
            <p:cNvSpPr/>
            <p:nvPr/>
          </p:nvSpPr>
          <p:spPr>
            <a:xfrm>
              <a:off x="4906265" y="5669436"/>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0" name="Oval 79">
              <a:extLst>
                <a:ext uri="{FF2B5EF4-FFF2-40B4-BE49-F238E27FC236}">
                  <a16:creationId xmlns:a16="http://schemas.microsoft.com/office/drawing/2014/main" id="{5C4AB621-4885-4465-9C03-BE7D3E6E6701}"/>
                </a:ext>
              </a:extLst>
            </p:cNvPr>
            <p:cNvSpPr/>
            <p:nvPr/>
          </p:nvSpPr>
          <p:spPr>
            <a:xfrm>
              <a:off x="4562054" y="6154369"/>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1" name="Oval 80">
              <a:extLst>
                <a:ext uri="{FF2B5EF4-FFF2-40B4-BE49-F238E27FC236}">
                  <a16:creationId xmlns:a16="http://schemas.microsoft.com/office/drawing/2014/main" id="{D310DDC7-84B5-4B3A-9AF0-B3E55F95AD49}"/>
                </a:ext>
              </a:extLst>
            </p:cNvPr>
            <p:cNvSpPr/>
            <p:nvPr/>
          </p:nvSpPr>
          <p:spPr>
            <a:xfrm>
              <a:off x="5258293" y="6143491"/>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9A06FC2C-C4E8-42CA-951B-EC993CAE3E81}"/>
                    </a:ext>
                  </a:extLst>
                </p:cNvPr>
                <p:cNvSpPr txBox="1"/>
                <p:nvPr/>
              </p:nvSpPr>
              <p:spPr>
                <a:xfrm>
                  <a:off x="4808389" y="5356691"/>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5</a:t>
                  </a:r>
                  <a:endParaRPr lang="en-US" sz="1400" dirty="0">
                    <a:solidFill>
                      <a:schemeClr val="tx1"/>
                    </a:solidFill>
                  </a:endParaRPr>
                </a:p>
              </p:txBody>
            </p:sp>
          </mc:Choice>
          <mc:Fallback xmlns="">
            <p:sp>
              <p:nvSpPr>
                <p:cNvPr id="84" name="TextBox 83">
                  <a:extLst>
                    <a:ext uri="{FF2B5EF4-FFF2-40B4-BE49-F238E27FC236}">
                      <a16:creationId xmlns:a16="http://schemas.microsoft.com/office/drawing/2014/main" id="{9A06FC2C-C4E8-42CA-951B-EC993CAE3E81}"/>
                    </a:ext>
                  </a:extLst>
                </p:cNvPr>
                <p:cNvSpPr txBox="1">
                  <a:spLocks noRot="1" noChangeAspect="1" noMove="1" noResize="1" noEditPoints="1" noAdjustHandles="1" noChangeArrowheads="1" noChangeShapeType="1" noTextEdit="1"/>
                </p:cNvSpPr>
                <p:nvPr/>
              </p:nvSpPr>
              <p:spPr>
                <a:xfrm>
                  <a:off x="4808389" y="5356691"/>
                  <a:ext cx="345607" cy="307777"/>
                </a:xfrm>
                <a:prstGeom prst="rect">
                  <a:avLst/>
                </a:prstGeom>
                <a:blipFill>
                  <a:blip r:embed="rId8"/>
                  <a:stretch>
                    <a:fillRect b="-16000"/>
                  </a:stretch>
                </a:blipFill>
              </p:spPr>
              <p:txBody>
                <a:bodyPr/>
                <a:lstStyle/>
                <a:p>
                  <a:r>
                    <a:rPr lang="en-US">
                      <a:noFill/>
                    </a:rPr>
                    <a:t> </a:t>
                  </a:r>
                </a:p>
              </p:txBody>
            </p:sp>
          </mc:Fallback>
        </mc:AlternateContent>
        <p:sp>
          <p:nvSpPr>
            <p:cNvPr id="88" name="TextBox 87">
              <a:extLst>
                <a:ext uri="{FF2B5EF4-FFF2-40B4-BE49-F238E27FC236}">
                  <a16:creationId xmlns:a16="http://schemas.microsoft.com/office/drawing/2014/main" id="{BFF5B93F-7FBB-4726-A75E-D138CE18E4CB}"/>
                </a:ext>
              </a:extLst>
            </p:cNvPr>
            <p:cNvSpPr txBox="1"/>
            <p:nvPr/>
          </p:nvSpPr>
          <p:spPr>
            <a:xfrm>
              <a:off x="5323255" y="6099079"/>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4</a:t>
              </a:r>
              <a:endParaRPr lang="en-US" sz="1400" dirty="0"/>
            </a:p>
          </p:txBody>
        </p:sp>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15D8C122-61F9-4F6E-BA15-B49F3FD1DF7C}"/>
                    </a:ext>
                  </a:extLst>
                </p:cNvPr>
                <p:cNvSpPr txBox="1"/>
                <p:nvPr/>
              </p:nvSpPr>
              <p:spPr>
                <a:xfrm>
                  <a:off x="7547489" y="6171430"/>
                  <a:ext cx="345607" cy="307777"/>
                </a:xfrm>
                <a:prstGeom prst="rect">
                  <a:avLst/>
                </a:prstGeom>
                <a:noFill/>
              </p:spPr>
              <p:txBody>
                <a:bodyPr wrap="none" rtlCol="0">
                  <a:spAutoFit/>
                </a:bodyPr>
                <a:lstStyle/>
                <a:p>
                  <a14:m>
                    <m:oMath xmlns:m="http://schemas.openxmlformats.org/officeDocument/2006/math">
                      <m:bar>
                        <m:barPr>
                          <m:pos m:val="top"/>
                          <m:ctrlPr>
                            <a:rPr lang="en-US" sz="1400" i="1" kern="0" smtClean="0">
                              <a:solidFill>
                                <a:schemeClr val="tx1"/>
                              </a:solidFill>
                              <a:latin typeface="Cambria Math" panose="02040503050406030204" pitchFamily="18" charset="0"/>
                            </a:rPr>
                          </m:ctrlPr>
                        </m:barPr>
                        <m:e>
                          <m:r>
                            <a:rPr lang="en-US" sz="1400" i="1" kern="0">
                              <a:solidFill>
                                <a:schemeClr val="tx1"/>
                              </a:solidFill>
                              <a:latin typeface="Cambria Math" panose="02040503050406030204" pitchFamily="18" charset="0"/>
                            </a:rPr>
                            <m:t>𝑥</m:t>
                          </m:r>
                        </m:e>
                      </m:bar>
                    </m:oMath>
                  </a14:m>
                  <a:r>
                    <a:rPr lang="en-US" sz="1400" kern="0" baseline="-25000" dirty="0">
                      <a:solidFill>
                        <a:schemeClr val="tx1"/>
                      </a:solidFill>
                      <a:latin typeface="Times New Roman" panose="02020603050405020304" pitchFamily="18" charset="0"/>
                      <a:cs typeface="Times New Roman" panose="02020603050405020304" pitchFamily="18" charset="0"/>
                    </a:rPr>
                    <a:t>3</a:t>
                  </a:r>
                  <a:endParaRPr lang="en-US" sz="1400" dirty="0">
                    <a:solidFill>
                      <a:schemeClr val="tx1"/>
                    </a:solidFill>
                  </a:endParaRPr>
                </a:p>
              </p:txBody>
            </p:sp>
          </mc:Choice>
          <mc:Fallback xmlns="">
            <p:sp>
              <p:nvSpPr>
                <p:cNvPr id="91" name="TextBox 90">
                  <a:extLst>
                    <a:ext uri="{FF2B5EF4-FFF2-40B4-BE49-F238E27FC236}">
                      <a16:creationId xmlns:a16="http://schemas.microsoft.com/office/drawing/2014/main" id="{15D8C122-61F9-4F6E-BA15-B49F3FD1DF7C}"/>
                    </a:ext>
                  </a:extLst>
                </p:cNvPr>
                <p:cNvSpPr txBox="1">
                  <a:spLocks noRot="1" noChangeAspect="1" noMove="1" noResize="1" noEditPoints="1" noAdjustHandles="1" noChangeArrowheads="1" noChangeShapeType="1" noTextEdit="1"/>
                </p:cNvSpPr>
                <p:nvPr/>
              </p:nvSpPr>
              <p:spPr>
                <a:xfrm>
                  <a:off x="7547489" y="6171430"/>
                  <a:ext cx="345607" cy="307777"/>
                </a:xfrm>
                <a:prstGeom prst="rect">
                  <a:avLst/>
                </a:prstGeom>
                <a:blipFill>
                  <a:blip r:embed="rId9"/>
                  <a:stretch>
                    <a:fillRect b="-16000"/>
                  </a:stretch>
                </a:blipFill>
              </p:spPr>
              <p:txBody>
                <a:bodyPr/>
                <a:lstStyle/>
                <a:p>
                  <a:r>
                    <a:rPr lang="en-US">
                      <a:noFill/>
                    </a:rPr>
                    <a:t> </a:t>
                  </a:r>
                </a:p>
              </p:txBody>
            </p:sp>
          </mc:Fallback>
        </mc:AlternateContent>
        <p:cxnSp>
          <p:nvCxnSpPr>
            <p:cNvPr id="92" name="Straight Connector 91">
              <a:extLst>
                <a:ext uri="{FF2B5EF4-FFF2-40B4-BE49-F238E27FC236}">
                  <a16:creationId xmlns:a16="http://schemas.microsoft.com/office/drawing/2014/main" id="{E6AAFDE2-B0DE-451B-96A9-08CCB16B3CF9}"/>
                </a:ext>
              </a:extLst>
            </p:cNvPr>
            <p:cNvCxnSpPr>
              <a:cxnSpLocks/>
            </p:cNvCxnSpPr>
            <p:nvPr/>
          </p:nvCxnSpPr>
          <p:spPr>
            <a:xfrm flipV="1">
              <a:off x="6842826" y="5710592"/>
              <a:ext cx="343298" cy="4894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08EDD87C-6488-44AF-9645-88C3723A59F2}"/>
                </a:ext>
              </a:extLst>
            </p:cNvPr>
            <p:cNvCxnSpPr>
              <a:cxnSpLocks/>
            </p:cNvCxnSpPr>
            <p:nvPr/>
          </p:nvCxnSpPr>
          <p:spPr>
            <a:xfrm flipH="1" flipV="1">
              <a:off x="7186124" y="5710590"/>
              <a:ext cx="352028" cy="48943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765595F-FC2F-4CD8-A06D-50855C45826C}"/>
                </a:ext>
              </a:extLst>
            </p:cNvPr>
            <p:cNvCxnSpPr>
              <a:cxnSpLocks/>
            </p:cNvCxnSpPr>
            <p:nvPr/>
          </p:nvCxnSpPr>
          <p:spPr>
            <a:xfrm>
              <a:off x="6842826" y="6200028"/>
              <a:ext cx="69532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5" name="Oval 94">
              <a:extLst>
                <a:ext uri="{FF2B5EF4-FFF2-40B4-BE49-F238E27FC236}">
                  <a16:creationId xmlns:a16="http://schemas.microsoft.com/office/drawing/2014/main" id="{31160DD8-64B4-4E15-AC4A-F6DA7BF1B717}"/>
                </a:ext>
              </a:extLst>
            </p:cNvPr>
            <p:cNvSpPr/>
            <p:nvPr/>
          </p:nvSpPr>
          <p:spPr>
            <a:xfrm>
              <a:off x="7134227" y="5665795"/>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 name="Oval 95">
              <a:extLst>
                <a:ext uri="{FF2B5EF4-FFF2-40B4-BE49-F238E27FC236}">
                  <a16:creationId xmlns:a16="http://schemas.microsoft.com/office/drawing/2014/main" id="{9814ABB2-EA97-4D6F-8AFF-63232AE12213}"/>
                </a:ext>
              </a:extLst>
            </p:cNvPr>
            <p:cNvSpPr/>
            <p:nvPr/>
          </p:nvSpPr>
          <p:spPr>
            <a:xfrm>
              <a:off x="6790016" y="6150728"/>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7" name="Oval 96">
              <a:extLst>
                <a:ext uri="{FF2B5EF4-FFF2-40B4-BE49-F238E27FC236}">
                  <a16:creationId xmlns:a16="http://schemas.microsoft.com/office/drawing/2014/main" id="{501E3AF1-FAB0-492E-AA3A-0F4742D1FC35}"/>
                </a:ext>
              </a:extLst>
            </p:cNvPr>
            <p:cNvSpPr/>
            <p:nvPr/>
          </p:nvSpPr>
          <p:spPr>
            <a:xfrm>
              <a:off x="7486255" y="6139850"/>
              <a:ext cx="103793" cy="985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 name="TextBox 98">
              <a:extLst>
                <a:ext uri="{FF2B5EF4-FFF2-40B4-BE49-F238E27FC236}">
                  <a16:creationId xmlns:a16="http://schemas.microsoft.com/office/drawing/2014/main" id="{2B646AEB-68EE-4853-98E1-FB79C659CC21}"/>
                </a:ext>
              </a:extLst>
            </p:cNvPr>
            <p:cNvSpPr txBox="1"/>
            <p:nvPr/>
          </p:nvSpPr>
          <p:spPr>
            <a:xfrm>
              <a:off x="6557683" y="6120336"/>
              <a:ext cx="324128" cy="307777"/>
            </a:xfrm>
            <a:prstGeom prst="rect">
              <a:avLst/>
            </a:prstGeom>
            <a:noFill/>
          </p:spPr>
          <p:txBody>
            <a:bodyPr wrap="none" rtlCol="0">
              <a:spAutoFit/>
            </a:bodyPr>
            <a:lstStyle/>
            <a:p>
              <a:r>
                <a:rPr lang="en-US" sz="1400" i="1" kern="0" dirty="0">
                  <a:latin typeface="Times New Roman" panose="02020603050405020304" pitchFamily="18" charset="0"/>
                  <a:ea typeface="Cambria Math" panose="02040503050406030204" pitchFamily="18" charset="0"/>
                  <a:cs typeface="Times New Roman" panose="02020603050405020304" pitchFamily="18" charset="0"/>
                </a:rPr>
                <a:t>x</a:t>
              </a:r>
              <a:r>
                <a:rPr lang="en-US" sz="1400" kern="0" baseline="-25000" dirty="0">
                  <a:latin typeface="Times New Roman" panose="02020603050405020304" pitchFamily="18" charset="0"/>
                  <a:ea typeface="Cambria Math" panose="02040503050406030204" pitchFamily="18" charset="0"/>
                  <a:cs typeface="Times New Roman" panose="02020603050405020304" pitchFamily="18" charset="0"/>
                </a:rPr>
                <a:t>6</a:t>
              </a:r>
              <a:endParaRPr lang="en-US" sz="1400" dirty="0"/>
            </a:p>
          </p:txBody>
        </p:sp>
        <p:sp>
          <p:nvSpPr>
            <p:cNvPr id="109" name="Freeform: Shape 108">
              <a:extLst>
                <a:ext uri="{FF2B5EF4-FFF2-40B4-BE49-F238E27FC236}">
                  <a16:creationId xmlns:a16="http://schemas.microsoft.com/office/drawing/2014/main" id="{2ABF6AA4-EF9F-4740-9EF3-0708BDADA76C}"/>
                </a:ext>
              </a:extLst>
            </p:cNvPr>
            <p:cNvSpPr/>
            <p:nvPr/>
          </p:nvSpPr>
          <p:spPr>
            <a:xfrm>
              <a:off x="4238627" y="4006867"/>
              <a:ext cx="1228723" cy="2174858"/>
            </a:xfrm>
            <a:custGeom>
              <a:avLst/>
              <a:gdLst>
                <a:gd name="connsiteX0" fmla="*/ 1181662 w 1181662"/>
                <a:gd name="connsiteY0" fmla="*/ 406694 h 2216444"/>
                <a:gd name="connsiteX1" fmla="*/ 648262 w 1181662"/>
                <a:gd name="connsiteY1" fmla="*/ 82844 h 2216444"/>
                <a:gd name="connsiteX2" fmla="*/ 76762 w 1181662"/>
                <a:gd name="connsiteY2" fmla="*/ 159044 h 2216444"/>
                <a:gd name="connsiteX3" fmla="*/ 29137 w 1181662"/>
                <a:gd name="connsiteY3" fmla="*/ 1740194 h 2216444"/>
                <a:gd name="connsiteX4" fmla="*/ 295837 w 1181662"/>
                <a:gd name="connsiteY4" fmla="*/ 2216444 h 2216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1662" h="2216444">
                  <a:moveTo>
                    <a:pt x="1181662" y="406694"/>
                  </a:moveTo>
                  <a:cubicBezTo>
                    <a:pt x="1007037" y="265406"/>
                    <a:pt x="832412" y="124119"/>
                    <a:pt x="648262" y="82844"/>
                  </a:cubicBezTo>
                  <a:cubicBezTo>
                    <a:pt x="464112" y="41569"/>
                    <a:pt x="179949" y="-117181"/>
                    <a:pt x="76762" y="159044"/>
                  </a:cubicBezTo>
                  <a:cubicBezTo>
                    <a:pt x="-26425" y="435269"/>
                    <a:pt x="-7375" y="1397294"/>
                    <a:pt x="29137" y="1740194"/>
                  </a:cubicBezTo>
                  <a:cubicBezTo>
                    <a:pt x="65649" y="2083094"/>
                    <a:pt x="180743" y="2149769"/>
                    <a:pt x="295837" y="2216444"/>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Freeform: Shape 109">
              <a:extLst>
                <a:ext uri="{FF2B5EF4-FFF2-40B4-BE49-F238E27FC236}">
                  <a16:creationId xmlns:a16="http://schemas.microsoft.com/office/drawing/2014/main" id="{782AB434-C2BD-4F65-996A-F140FE067194}"/>
                </a:ext>
              </a:extLst>
            </p:cNvPr>
            <p:cNvSpPr/>
            <p:nvPr/>
          </p:nvSpPr>
          <p:spPr>
            <a:xfrm>
              <a:off x="6143625" y="5705475"/>
              <a:ext cx="1390650" cy="783527"/>
            </a:xfrm>
            <a:custGeom>
              <a:avLst/>
              <a:gdLst>
                <a:gd name="connsiteX0" fmla="*/ 0 w 1390650"/>
                <a:gd name="connsiteY0" fmla="*/ 0 h 783527"/>
                <a:gd name="connsiteX1" fmla="*/ 276225 w 1390650"/>
                <a:gd name="connsiteY1" fmla="*/ 466725 h 783527"/>
                <a:gd name="connsiteX2" fmla="*/ 466725 w 1390650"/>
                <a:gd name="connsiteY2" fmla="*/ 771525 h 783527"/>
                <a:gd name="connsiteX3" fmla="*/ 1228725 w 1390650"/>
                <a:gd name="connsiteY3" fmla="*/ 704850 h 783527"/>
                <a:gd name="connsiteX4" fmla="*/ 1390650 w 1390650"/>
                <a:gd name="connsiteY4" fmla="*/ 542925 h 783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650" h="783527">
                  <a:moveTo>
                    <a:pt x="0" y="0"/>
                  </a:moveTo>
                  <a:cubicBezTo>
                    <a:pt x="99219" y="169069"/>
                    <a:pt x="198438" y="338138"/>
                    <a:pt x="276225" y="466725"/>
                  </a:cubicBezTo>
                  <a:cubicBezTo>
                    <a:pt x="354013" y="595313"/>
                    <a:pt x="307975" y="731838"/>
                    <a:pt x="466725" y="771525"/>
                  </a:cubicBezTo>
                  <a:cubicBezTo>
                    <a:pt x="625475" y="811212"/>
                    <a:pt x="1074738" y="742950"/>
                    <a:pt x="1228725" y="704850"/>
                  </a:cubicBezTo>
                  <a:cubicBezTo>
                    <a:pt x="1382713" y="666750"/>
                    <a:pt x="1386681" y="604837"/>
                    <a:pt x="1390650" y="542925"/>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3" name="Content Placeholder 2">
            <a:extLst>
              <a:ext uri="{FF2B5EF4-FFF2-40B4-BE49-F238E27FC236}">
                <a16:creationId xmlns:a16="http://schemas.microsoft.com/office/drawing/2014/main" id="{921A2D63-8D6F-4D58-A1A7-5E861C267FF9}"/>
              </a:ext>
            </a:extLst>
          </p:cNvPr>
          <p:cNvSpPr txBox="1">
            <a:spLocks/>
          </p:cNvSpPr>
          <p:nvPr/>
        </p:nvSpPr>
        <p:spPr bwMode="auto">
          <a:xfrm>
            <a:off x="7684184" y="4987801"/>
            <a:ext cx="951806" cy="4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t>k = 5</a:t>
            </a:r>
            <a:endParaRPr lang="en-US" sz="2000" dirty="0"/>
          </a:p>
          <a:p>
            <a:pPr marL="0" indent="0">
              <a:buFontTx/>
              <a:buNone/>
            </a:pPr>
            <a:endParaRPr lang="en-US" sz="2000" kern="0" dirty="0"/>
          </a:p>
        </p:txBody>
      </p:sp>
      <p:sp>
        <p:nvSpPr>
          <p:cNvPr id="114" name="Content Placeholder 2">
            <a:extLst>
              <a:ext uri="{FF2B5EF4-FFF2-40B4-BE49-F238E27FC236}">
                <a16:creationId xmlns:a16="http://schemas.microsoft.com/office/drawing/2014/main" id="{EFBED311-6519-42A8-9DEE-494F7C5A145F}"/>
              </a:ext>
            </a:extLst>
          </p:cNvPr>
          <p:cNvSpPr txBox="1">
            <a:spLocks/>
          </p:cNvSpPr>
          <p:nvPr/>
        </p:nvSpPr>
        <p:spPr bwMode="auto">
          <a:xfrm>
            <a:off x="5295396" y="6529488"/>
            <a:ext cx="951806" cy="4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600" kern="0" dirty="0"/>
              <a:t>Graph G</a:t>
            </a:r>
            <a:endParaRPr lang="en-US" sz="1600" dirty="0"/>
          </a:p>
          <a:p>
            <a:pPr marL="0" indent="0">
              <a:buFontTx/>
              <a:buNone/>
            </a:pPr>
            <a:endParaRPr lang="en-US" sz="1600" kern="0" dirty="0"/>
          </a:p>
        </p:txBody>
      </p:sp>
      <p:sp>
        <p:nvSpPr>
          <p:cNvPr id="116" name="Arrow: Right 115">
            <a:extLst>
              <a:ext uri="{FF2B5EF4-FFF2-40B4-BE49-F238E27FC236}">
                <a16:creationId xmlns:a16="http://schemas.microsoft.com/office/drawing/2014/main" id="{459FD7BA-678A-4A48-ACBA-EB6A846FD9D2}"/>
              </a:ext>
            </a:extLst>
          </p:cNvPr>
          <p:cNvSpPr/>
          <p:nvPr/>
        </p:nvSpPr>
        <p:spPr>
          <a:xfrm>
            <a:off x="2952750" y="4610100"/>
            <a:ext cx="487821" cy="4119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D2D81853-3F16-402E-9C5C-4ED3074B0491}"/>
              </a:ext>
            </a:extLst>
          </p:cNvPr>
          <p:cNvSpPr/>
          <p:nvPr/>
        </p:nvSpPr>
        <p:spPr>
          <a:xfrm>
            <a:off x="320275" y="5513408"/>
            <a:ext cx="3291871" cy="102090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dirty="0">
                <a:solidFill>
                  <a:srgbClr val="00B050"/>
                </a:solidFill>
              </a:rPr>
              <a:t>Can this reduction be done in deterministic polynomial time?</a:t>
            </a:r>
          </a:p>
          <a:p>
            <a:pPr algn="ctr"/>
            <a:r>
              <a:rPr lang="en-US" sz="1800" dirty="0">
                <a:solidFill>
                  <a:srgbClr val="FF0000"/>
                </a:solidFill>
              </a:rPr>
              <a:t>YES</a:t>
            </a:r>
          </a:p>
        </p:txBody>
      </p:sp>
    </p:spTree>
    <p:extLst>
      <p:ext uri="{BB962C8B-B14F-4D97-AF65-F5344CB8AC3E}">
        <p14:creationId xmlns:p14="http://schemas.microsoft.com/office/powerpoint/2010/main" val="4051049112"/>
      </p:ext>
    </p:extLst>
  </p:cSld>
  <p:clrMapOvr>
    <a:masterClrMapping/>
  </p:clrMapOvr>
</p:sld>
</file>

<file path=ppt/theme/theme1.xml><?xml version="1.0" encoding="utf-8"?>
<a:theme xmlns:a="http://schemas.openxmlformats.org/drawingml/2006/main" name="Default Design">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2D2DB9"/>
      </a:hlink>
      <a:folHlink>
        <a:srgbClr val="B2B2B2"/>
      </a:folHlink>
    </a:clrScheme>
    <a:fontScheme name="Default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4718</TotalTime>
  <Words>5878</Words>
  <Application>Microsoft Office PowerPoint</Application>
  <PresentationFormat>On-screen Show (4:3)</PresentationFormat>
  <Paragraphs>867</Paragraphs>
  <Slides>60</Slides>
  <Notes>60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60</vt:i4>
      </vt:variant>
    </vt:vector>
  </HeadingPairs>
  <TitlesOfParts>
    <vt:vector size="67" baseType="lpstr">
      <vt:lpstr>ＭＳ Ｐゴシック</vt:lpstr>
      <vt:lpstr>宋体</vt:lpstr>
      <vt:lpstr>Arial</vt:lpstr>
      <vt:lpstr>Cambria Math</vt:lpstr>
      <vt:lpstr>Tahoma</vt:lpstr>
      <vt:lpstr>Times New Roman</vt:lpstr>
      <vt:lpstr>Default Design</vt:lpstr>
      <vt:lpstr>PowerPoint Presentation</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Nondeterminism</vt:lpstr>
      <vt:lpstr>P and NP</vt:lpstr>
      <vt:lpstr>P and NP</vt:lpstr>
      <vt:lpstr>P and NP</vt:lpstr>
      <vt:lpstr>P and NP</vt:lpstr>
      <vt:lpstr>P and NP</vt:lpstr>
      <vt:lpstr>P and NP</vt:lpstr>
      <vt:lpstr>P and NP</vt:lpstr>
      <vt:lpstr>P and NP</vt:lpstr>
      <vt:lpstr>P and NP</vt:lpstr>
      <vt:lpstr>P = NP?</vt:lpstr>
      <vt:lpstr>P = NP?</vt:lpstr>
      <vt:lpstr>P = NP?</vt:lpstr>
      <vt:lpstr>P = NP?</vt:lpstr>
      <vt:lpstr>P = NP?</vt:lpstr>
      <vt:lpstr>P = NP?</vt:lpstr>
      <vt:lpstr>P = NP?</vt:lpstr>
      <vt:lpstr>P = NP?</vt:lpstr>
      <vt:lpstr>P = NP?</vt:lpstr>
      <vt:lpstr>P = NP?</vt:lpstr>
      <vt:lpstr>P = NP?</vt:lpstr>
      <vt:lpstr>P = NP?</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245: Database System Principles</dc:title>
  <dc:creator>Siroker</dc:creator>
  <cp:lastModifiedBy>Chen, Jianer</cp:lastModifiedBy>
  <cp:revision>345</cp:revision>
  <cp:lastPrinted>2001-01-16T17:12:14Z</cp:lastPrinted>
  <dcterms:created xsi:type="dcterms:W3CDTF">1999-07-13T19:55:20Z</dcterms:created>
  <dcterms:modified xsi:type="dcterms:W3CDTF">2020-09-02T14:26:14Z</dcterms:modified>
</cp:coreProperties>
</file>