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93" r:id="rId2"/>
    <p:sldId id="318" r:id="rId3"/>
    <p:sldId id="565" r:id="rId4"/>
    <p:sldId id="554" r:id="rId5"/>
    <p:sldId id="492" r:id="rId6"/>
    <p:sldId id="491" r:id="rId7"/>
    <p:sldId id="490" r:id="rId8"/>
    <p:sldId id="495" r:id="rId9"/>
    <p:sldId id="494" r:id="rId10"/>
    <p:sldId id="579" r:id="rId11"/>
    <p:sldId id="580" r:id="rId12"/>
    <p:sldId id="319" r:id="rId13"/>
    <p:sldId id="497" r:id="rId14"/>
    <p:sldId id="321" r:id="rId15"/>
    <p:sldId id="322" r:id="rId16"/>
    <p:sldId id="303" r:id="rId17"/>
    <p:sldId id="323" r:id="rId18"/>
    <p:sldId id="514" r:id="rId19"/>
    <p:sldId id="513" r:id="rId20"/>
    <p:sldId id="571" r:id="rId21"/>
    <p:sldId id="511" r:id="rId22"/>
    <p:sldId id="572" r:id="rId23"/>
    <p:sldId id="501" r:id="rId24"/>
    <p:sldId id="305" r:id="rId25"/>
    <p:sldId id="573" r:id="rId26"/>
    <p:sldId id="574" r:id="rId27"/>
    <p:sldId id="575" r:id="rId28"/>
    <p:sldId id="306" r:id="rId29"/>
    <p:sldId id="577" r:id="rId30"/>
    <p:sldId id="576" r:id="rId31"/>
    <p:sldId id="578" r:id="rId32"/>
    <p:sldId id="601" r:id="rId33"/>
    <p:sldId id="600" r:id="rId34"/>
    <p:sldId id="599" r:id="rId35"/>
    <p:sldId id="581" r:id="rId3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0000"/>
    <a:srgbClr val="FF3300"/>
    <a:srgbClr val="DDDDDD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51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36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614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4C5A78F-5A67-8B4D-AB9F-55060FBBE249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6601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4C5A78F-5A67-8B4D-AB9F-55060FBBE249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0308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4C5A78F-5A67-8B4D-AB9F-55060FBBE249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639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4C5A78F-5A67-8B4D-AB9F-55060FBBE249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8036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E1B6E00-E1E5-644A-A394-0A2AB968898C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569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E1B6E00-E1E5-644A-A394-0A2AB968898C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465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E1B6E00-E1E5-644A-A394-0A2AB968898C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5809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E1B6E00-E1E5-644A-A394-0A2AB968898C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5748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E1B6E00-E1E5-644A-A394-0A2AB968898C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9499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D217D5A-8664-F349-B6EC-4006454894E0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8190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D217D5A-8664-F349-B6EC-4006454894E0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6869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3D92492-EE82-A043-98EF-4FB5976BE746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287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CCF10B3-1451-6640-B478-68CD113E62BE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3547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66A6677-1D52-9443-8ECA-D8A17B38E0D8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29037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7B44B0E-7D1B-DC49-93EA-232422D8D73F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40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7B44B0E-7D1B-DC49-93EA-232422D8D73F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33255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7B44B0E-7D1B-DC49-93EA-232422D8D73F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5038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7B44B0E-7D1B-DC49-93EA-232422D8D73F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3322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7B44B0E-7D1B-DC49-93EA-232422D8D73F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0067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BA323EF-5FBF-CA4E-A379-AFC31DEE16F0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17829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BA323EF-5FBF-CA4E-A379-AFC31DEE16F0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21264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BA323EF-5FBF-CA4E-A379-AFC31DEE16F0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3469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79403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05193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32643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04430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04017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60858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07924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48012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3457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9605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3: Halting problem and nondeterministic TMs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1393513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sp>
        <p:nvSpPr>
          <p:cNvPr id="64533" name="Text Box 20"/>
          <p:cNvSpPr txBox="1">
            <a:spLocks noChangeArrowheads="1"/>
          </p:cNvSpPr>
          <p:nvPr/>
        </p:nvSpPr>
        <p:spPr bwMode="auto">
          <a:xfrm>
            <a:off x="685800" y="2525092"/>
            <a:ext cx="18159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dirty="0">
                <a:latin typeface="Comic Sans MS" charset="0"/>
              </a:rPr>
              <a:t>read/write head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570240"/>
              </p:ext>
            </p:extLst>
          </p:nvPr>
        </p:nvGraphicFramePr>
        <p:xfrm>
          <a:off x="782379" y="1771709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23" name="组合 22">
            <a:extLst>
              <a:ext uri="{FF2B5EF4-FFF2-40B4-BE49-F238E27FC236}">
                <a16:creationId xmlns:a16="http://schemas.microsoft.com/office/drawing/2014/main" id="{E93671D6-6C94-45C2-98BF-352B1A17EDD1}"/>
              </a:ext>
            </a:extLst>
          </p:cNvPr>
          <p:cNvGrpSpPr/>
          <p:nvPr/>
        </p:nvGrpSpPr>
        <p:grpSpPr>
          <a:xfrm>
            <a:off x="4938923" y="1615785"/>
            <a:ext cx="906137" cy="563181"/>
            <a:chOff x="5005025" y="5117205"/>
            <a:chExt cx="906137" cy="563181"/>
          </a:xfrm>
        </p:grpSpPr>
        <p:sp>
          <p:nvSpPr>
            <p:cNvPr id="17" name="箭头: 右 16">
              <a:extLst>
                <a:ext uri="{FF2B5EF4-FFF2-40B4-BE49-F238E27FC236}">
                  <a16:creationId xmlns:a16="http://schemas.microsoft.com/office/drawing/2014/main" id="{86F5319F-1DBE-4DA9-AC6F-6EF2EE79E36B}"/>
                </a:ext>
              </a:extLst>
            </p:cNvPr>
            <p:cNvSpPr/>
            <p:nvPr/>
          </p:nvSpPr>
          <p:spPr>
            <a:xfrm>
              <a:off x="5029723" y="5239950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517" name="Text Box 4"/>
            <p:cNvSpPr txBox="1">
              <a:spLocks noChangeArrowheads="1"/>
            </p:cNvSpPr>
            <p:nvPr/>
          </p:nvSpPr>
          <p:spPr bwMode="auto">
            <a:xfrm>
              <a:off x="5005025" y="5117205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64541" name="组合 64540">
            <a:extLst>
              <a:ext uri="{FF2B5EF4-FFF2-40B4-BE49-F238E27FC236}">
                <a16:creationId xmlns:a16="http://schemas.microsoft.com/office/drawing/2014/main" id="{31FECA90-DC1B-4765-8FCA-D8CCB532B432}"/>
              </a:ext>
            </a:extLst>
          </p:cNvPr>
          <p:cNvGrpSpPr/>
          <p:nvPr/>
        </p:nvGrpSpPr>
        <p:grpSpPr>
          <a:xfrm>
            <a:off x="1421176" y="2157913"/>
            <a:ext cx="2324559" cy="1388372"/>
            <a:chOff x="1421174" y="3548039"/>
            <a:chExt cx="2991762" cy="1388372"/>
          </a:xfrm>
        </p:grpSpPr>
        <p:sp>
          <p:nvSpPr>
            <p:cNvPr id="64519" name="Text Box 6"/>
            <p:cNvSpPr txBox="1">
              <a:spLocks noChangeArrowheads="1"/>
            </p:cNvSpPr>
            <p:nvPr/>
          </p:nvSpPr>
          <p:spPr bwMode="auto">
            <a:xfrm>
              <a:off x="3060422" y="4228525"/>
              <a:ext cx="1352514" cy="70788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finite control</a:t>
              </a:r>
            </a:p>
          </p:txBody>
        </p:sp>
        <p:cxnSp>
          <p:nvCxnSpPr>
            <p:cNvPr id="64536" name="连接符: 肘形 64535">
              <a:extLst>
                <a:ext uri="{FF2B5EF4-FFF2-40B4-BE49-F238E27FC236}">
                  <a16:creationId xmlns:a16="http://schemas.microsoft.com/office/drawing/2014/main" id="{17336A3C-FD3A-4EDC-8EE3-4CB8CE0CB6D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431970" y="2904423"/>
              <a:ext cx="308473" cy="2330064"/>
            </a:xfrm>
            <a:prstGeom prst="bentConnector2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538" name="直接箭头连接符 64537">
              <a:extLst>
                <a:ext uri="{FF2B5EF4-FFF2-40B4-BE49-F238E27FC236}">
                  <a16:creationId xmlns:a16="http://schemas.microsoft.com/office/drawing/2014/main" id="{9BB20287-9C38-41FC-B3DF-0AD3A32DA9A4}"/>
                </a:ext>
              </a:extLst>
            </p:cNvPr>
            <p:cNvCxnSpPr/>
            <p:nvPr/>
          </p:nvCxnSpPr>
          <p:spPr>
            <a:xfrm flipV="1">
              <a:off x="1421174" y="3548039"/>
              <a:ext cx="0" cy="367179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542" name="Rectangle 4">
                <a:extLst>
                  <a:ext uri="{FF2B5EF4-FFF2-40B4-BE49-F238E27FC236}">
                    <a16:creationId xmlns:a16="http://schemas.microsoft.com/office/drawing/2014/main" id="{E6D318B8-4E9A-40C4-85F9-C97362296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2953088"/>
                <a:ext cx="4359926" cy="307680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>
                    <a:solidFill>
                      <a:schemeClr val="accent2"/>
                    </a:solidFill>
                  </a:rPr>
                  <a:t>Q</a:t>
                </a:r>
                <a:r>
                  <a:rPr lang="zh-CN" altLang="en-US" sz="2000" dirty="0">
                    <a:solidFill>
                      <a:schemeClr val="accent2"/>
                    </a:solidFill>
                  </a:rPr>
                  <a:t>：</a:t>
                </a:r>
                <a:r>
                  <a:rPr lang="en-US" altLang="en-US" sz="2000" dirty="0"/>
                  <a:t> finite set of states</a:t>
                </a: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>
                    <a:solidFill>
                      <a:schemeClr val="accent2"/>
                    </a:solidFill>
                  </a:rPr>
                  <a:t>∑</a:t>
                </a:r>
                <a:r>
                  <a:rPr lang="zh-CN" altLang="en-US" sz="2000" dirty="0">
                    <a:solidFill>
                      <a:schemeClr val="accent2"/>
                    </a:solidFill>
                  </a:rPr>
                  <a:t>：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en-US" sz="2000" dirty="0"/>
                  <a:t>alphabet including blank: </a:t>
                </a:r>
                <a:r>
                  <a:rPr lang="ja-JP" altLang="en-US" sz="2000" dirty="0"/>
                  <a:t>“</a:t>
                </a:r>
                <a:r>
                  <a:rPr lang="en-US" altLang="ja-JP" sz="2000" dirty="0"/>
                  <a:t>_</a:t>
                </a:r>
                <a:r>
                  <a:rPr lang="ja-JP" altLang="en-US" sz="2000" dirty="0"/>
                  <a:t>”</a:t>
                </a:r>
                <a:endParaRPr lang="en-US" altLang="ja-JP" sz="2000" baseline="-25000" dirty="0"/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zh-CN" sz="2000" baseline="-25000" dirty="0" err="1">
                    <a:solidFill>
                      <a:schemeClr val="accent2"/>
                    </a:solidFill>
                  </a:rPr>
                  <a:t>s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,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acc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,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rej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en-US" sz="2000" dirty="0"/>
                  <a:t>in 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Q</a:t>
                </a: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l-GR" altLang="en-US" sz="2000" dirty="0">
                    <a:solidFill>
                      <a:schemeClr val="accent2"/>
                    </a:solidFill>
                  </a:rPr>
                  <a:t>δ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: Q x ∑</a:t>
                </a:r>
                <a:r>
                  <a:rPr lang="en-US" altLang="en-US" sz="2000" dirty="0">
                    <a:solidFill>
                      <a:schemeClr val="accent2"/>
                    </a:solidFill>
                    <a:sym typeface="Euclid Symbo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i="1" smtClean="0">
                        <a:solidFill>
                          <a:schemeClr val="accent2"/>
                        </a:solidFill>
                        <a:latin typeface="Cambria Math" charset="0"/>
                        <a:sym typeface="Euclid Symbol" charset="0"/>
                      </a:rPr>
                      <m:t>→</m:t>
                    </m:r>
                  </m:oMath>
                </a14:m>
                <a:r>
                  <a:rPr lang="en-US" altLang="en-US" sz="2000" dirty="0">
                    <a:solidFill>
                      <a:schemeClr val="accent2"/>
                    </a:solidFill>
                    <a:sym typeface="Euclid Symbol" charset="0"/>
                  </a:rPr>
                  <a:t> Q 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x ∑ x {L, R, -} </a:t>
                </a:r>
              </a:p>
              <a:p>
                <a:pPr marL="0" indent="0" eaLnBrk="1" hangingPunct="1">
                  <a:spcBef>
                    <a:spcPct val="20000"/>
                  </a:spcBef>
                </a:pPr>
                <a:r>
                  <a:rPr lang="en-US" altLang="en-US" sz="2000" dirty="0">
                    <a:solidFill>
                      <a:schemeClr val="accent2"/>
                    </a:solidFill>
                  </a:rPr>
                  <a:t>          </a:t>
                </a:r>
                <a:r>
                  <a:rPr lang="en-US" altLang="en-US" sz="2000" dirty="0"/>
                  <a:t>transition function.</a:t>
                </a: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/>
                  <a:t>input on tape square 0, state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s</a:t>
                </a:r>
                <a:endParaRPr lang="en-US" altLang="en-US" sz="2000" baseline="-25000" dirty="0">
                  <a:solidFill>
                    <a:schemeClr val="accent2"/>
                  </a:solidFill>
                </a:endParaRP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/>
                  <a:t>sequence of steps specified by </a:t>
                </a:r>
                <a:r>
                  <a:rPr lang="el-GR" altLang="en-US" sz="2000" dirty="0">
                    <a:solidFill>
                      <a:schemeClr val="accent2"/>
                    </a:solidFill>
                  </a:rPr>
                  <a:t>δ</a:t>
                </a:r>
                <a:endParaRPr lang="en-US" altLang="en-US" sz="2000" dirty="0">
                  <a:solidFill>
                    <a:schemeClr val="accent2"/>
                  </a:solidFill>
                </a:endParaRP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/>
                  <a:t>if reach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acc</a:t>
                </a:r>
                <a:r>
                  <a:rPr lang="en-US" altLang="en-US" sz="2000" dirty="0"/>
                  <a:t> or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rej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en-US" sz="2000" dirty="0"/>
                  <a:t>then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en-US" sz="2000" dirty="0"/>
                  <a:t>halt</a:t>
                </a:r>
              </a:p>
            </p:txBody>
          </p:sp>
        </mc:Choice>
        <mc:Fallback xmlns="">
          <p:sp>
            <p:nvSpPr>
              <p:cNvPr id="64542" name="Rectangle 4">
                <a:extLst>
                  <a:ext uri="{FF2B5EF4-FFF2-40B4-BE49-F238E27FC236}">
                    <a16:creationId xmlns:a16="http://schemas.microsoft.com/office/drawing/2014/main" id="{E6D318B8-4E9A-40C4-85F9-C973622969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5800" y="2953088"/>
                <a:ext cx="4359926" cy="3076802"/>
              </a:xfrm>
              <a:prstGeom prst="rect">
                <a:avLst/>
              </a:prstGeom>
              <a:blipFill>
                <a:blip r:embed="rId3"/>
                <a:stretch>
                  <a:fillRect l="-1116" t="-1183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矩形 31">
            <a:extLst>
              <a:ext uri="{FF2B5EF4-FFF2-40B4-BE49-F238E27FC236}">
                <a16:creationId xmlns:a16="http://schemas.microsoft.com/office/drawing/2014/main" id="{8909742D-38CC-4125-85BD-91FFF7A222D2}"/>
              </a:ext>
            </a:extLst>
          </p:cNvPr>
          <p:cNvSpPr/>
          <p:nvPr/>
        </p:nvSpPr>
        <p:spPr>
          <a:xfrm>
            <a:off x="732826" y="4232852"/>
            <a:ext cx="33711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A Turing machine: </a:t>
            </a:r>
          </a:p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M = (Q, </a:t>
            </a:r>
            <a:r>
              <a:rPr lang="en-US" altLang="en-US" sz="2000" dirty="0">
                <a:solidFill>
                  <a:srgbClr val="002060"/>
                </a:solidFill>
              </a:rPr>
              <a:t>∑, </a:t>
            </a:r>
            <a:r>
              <a:rPr lang="el-GR" altLang="en-US" sz="2000" dirty="0">
                <a:solidFill>
                  <a:srgbClr val="002060"/>
                </a:solidFill>
              </a:rPr>
              <a:t>δ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zh-CN" sz="20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2000" dirty="0">
                <a:solidFill>
                  <a:srgbClr val="002060"/>
                </a:solidFill>
              </a:rPr>
              <a:t>)</a:t>
            </a:r>
            <a:endParaRPr lang="zh-CN" altLang="en-US" sz="2000" dirty="0">
              <a:solidFill>
                <a:srgbClr val="002060"/>
              </a:solidFill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9BCF128A-BFF8-46E5-9115-A24BB2A151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</a:t>
            </a:fld>
            <a:endParaRPr lang="en-US" altLang="en-US" sz="14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1EC624F-8681-480F-8FCD-40C15322D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61" y="1273593"/>
            <a:ext cx="5000763" cy="3222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Remarks.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is a program (i.e., an algorithm);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can be encoded into a finite string;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Thus, we can construct a TM U that is a general simulator, which, on the input (M, x) that encodes a TM M and an input x to M, simulates M on input x.</a:t>
            </a:r>
          </a:p>
          <a:p>
            <a:pPr eaLnBrk="1" hangingPunct="1"/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This is the invention of computers!!</a:t>
            </a:r>
          </a:p>
        </p:txBody>
      </p:sp>
      <p:sp>
        <p:nvSpPr>
          <p:cNvPr id="7" name="矩形 31">
            <a:extLst>
              <a:ext uri="{FF2B5EF4-FFF2-40B4-BE49-F238E27FC236}">
                <a16:creationId xmlns:a16="http://schemas.microsoft.com/office/drawing/2014/main" id="{510E715A-32D0-4537-AB46-D8EAFAC9574C}"/>
              </a:ext>
            </a:extLst>
          </p:cNvPr>
          <p:cNvSpPr/>
          <p:nvPr/>
        </p:nvSpPr>
        <p:spPr>
          <a:xfrm>
            <a:off x="685800" y="4955753"/>
            <a:ext cx="33711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A Turing machine: </a:t>
            </a:r>
          </a:p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M = (Q, </a:t>
            </a:r>
            <a:r>
              <a:rPr lang="en-US" altLang="en-US" sz="2000" dirty="0">
                <a:solidFill>
                  <a:srgbClr val="002060"/>
                </a:solidFill>
              </a:rPr>
              <a:t>∑, </a:t>
            </a:r>
            <a:r>
              <a:rPr lang="el-GR" altLang="en-US" sz="2000" dirty="0">
                <a:solidFill>
                  <a:srgbClr val="002060"/>
                </a:solidFill>
              </a:rPr>
              <a:t>δ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zh-CN" sz="20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2000" dirty="0">
                <a:solidFill>
                  <a:srgbClr val="002060"/>
                </a:solidFill>
              </a:rPr>
              <a:t>)</a:t>
            </a:r>
            <a:endParaRPr lang="zh-CN" alt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92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16B44AC-7A2F-984C-8E17-8D8F4C59837B}" type="slidenum">
              <a:rPr lang="en-US" altLang="en-US" sz="1400"/>
              <a:pPr eaLnBrk="1" hangingPunct="1"/>
              <a:t>4</a:t>
            </a:fld>
            <a:endParaRPr lang="en-US" altLang="en-US" sz="1400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6"/>
            <a:ext cx="7772400" cy="773112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Turing Machines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71587"/>
            <a:ext cx="8229600" cy="606425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ea typeface="ＭＳ Ｐゴシック" charset="-128"/>
              </a:rPr>
              <a:t>multi-tape</a:t>
            </a:r>
            <a:r>
              <a:rPr lang="en-US" altLang="en-US" sz="2800" dirty="0">
                <a:ea typeface="ＭＳ Ｐゴシック" charset="-128"/>
              </a:rPr>
              <a:t> Turing Machine:</a:t>
            </a:r>
          </a:p>
        </p:txBody>
      </p:sp>
    </p:spTree>
    <p:extLst>
      <p:ext uri="{BB962C8B-B14F-4D97-AF65-F5344CB8AC3E}">
        <p14:creationId xmlns:p14="http://schemas.microsoft.com/office/powerpoint/2010/main" val="39204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16B44AC-7A2F-984C-8E17-8D8F4C59837B}" type="slidenum">
              <a:rPr lang="en-US" altLang="en-US" sz="1400"/>
              <a:pPr eaLnBrk="1" hangingPunct="1"/>
              <a:t>5</a:t>
            </a:fld>
            <a:endParaRPr lang="en-US" altLang="en-US" sz="1400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6"/>
            <a:ext cx="7772400" cy="773112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Turing Machines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71587"/>
            <a:ext cx="8229600" cy="606425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ea typeface="ＭＳ Ｐゴシック" charset="-128"/>
              </a:rPr>
              <a:t>multi-tape</a:t>
            </a:r>
            <a:r>
              <a:rPr lang="en-US" altLang="en-US" sz="2800" dirty="0">
                <a:ea typeface="ＭＳ Ｐゴシック" charset="-128"/>
              </a:rPr>
              <a:t> Turing Machine:</a:t>
            </a:r>
          </a:p>
        </p:txBody>
      </p:sp>
      <p:sp>
        <p:nvSpPr>
          <p:cNvPr id="43" name="Text Box 6">
            <a:extLst>
              <a:ext uri="{FF2B5EF4-FFF2-40B4-BE49-F238E27FC236}">
                <a16:creationId xmlns:a16="http://schemas.microsoft.com/office/drawing/2014/main" id="{9C76602E-839C-4315-B349-C4E9C2F5C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091" y="4657289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44" name="连接符: 肘形 43">
            <a:extLst>
              <a:ext uri="{FF2B5EF4-FFF2-40B4-BE49-F238E27FC236}">
                <a16:creationId xmlns:a16="http://schemas.microsoft.com/office/drawing/2014/main" id="{F26B20BB-597E-4E85-A61D-443AB2A2E53E}"/>
              </a:ext>
            </a:extLst>
          </p:cNvPr>
          <p:cNvCxnSpPr>
            <a:cxnSpLocks/>
          </p:cNvCxnSpPr>
          <p:nvPr/>
        </p:nvCxnSpPr>
        <p:spPr>
          <a:xfrm rot="16200000" flipV="1">
            <a:off x="1826953" y="3604022"/>
            <a:ext cx="308473" cy="1810429"/>
          </a:xfrm>
          <a:prstGeom prst="bentConnector2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6EF5F9A9-F3D1-47C2-B44C-C1FF6F372DF2}"/>
              </a:ext>
            </a:extLst>
          </p:cNvPr>
          <p:cNvCxnSpPr/>
          <p:nvPr/>
        </p:nvCxnSpPr>
        <p:spPr>
          <a:xfrm flipV="1">
            <a:off x="1086992" y="3987820"/>
            <a:ext cx="0" cy="3671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22">
            <a:extLst>
              <a:ext uri="{FF2B5EF4-FFF2-40B4-BE49-F238E27FC236}">
                <a16:creationId xmlns:a16="http://schemas.microsoft.com/office/drawing/2014/main" id="{C18EBB97-6D7B-47BA-A212-9B839CE142EF}"/>
              </a:ext>
            </a:extLst>
          </p:cNvPr>
          <p:cNvGraphicFramePr>
            <a:graphicFrameLocks noGrp="1"/>
          </p:cNvGraphicFramePr>
          <p:nvPr/>
        </p:nvGraphicFramePr>
        <p:xfrm>
          <a:off x="870514" y="206222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48" name="组合 47">
            <a:extLst>
              <a:ext uri="{FF2B5EF4-FFF2-40B4-BE49-F238E27FC236}">
                <a16:creationId xmlns:a16="http://schemas.microsoft.com/office/drawing/2014/main" id="{FF6A89E9-ACAA-499C-8B0B-38D772320813}"/>
              </a:ext>
            </a:extLst>
          </p:cNvPr>
          <p:cNvGrpSpPr/>
          <p:nvPr/>
        </p:nvGrpSpPr>
        <p:grpSpPr>
          <a:xfrm>
            <a:off x="5058884" y="1888056"/>
            <a:ext cx="906137" cy="585215"/>
            <a:chOff x="4938923" y="2898676"/>
            <a:chExt cx="906137" cy="585215"/>
          </a:xfrm>
        </p:grpSpPr>
        <p:sp>
          <p:nvSpPr>
            <p:cNvPr id="49" name="箭头: 右 48">
              <a:extLst>
                <a:ext uri="{FF2B5EF4-FFF2-40B4-BE49-F238E27FC236}">
                  <a16:creationId xmlns:a16="http://schemas.microsoft.com/office/drawing/2014/main" id="{1762BBE1-1A82-4D1C-B2C6-00DAB6CA6775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Text Box 4">
              <a:extLst>
                <a:ext uri="{FF2B5EF4-FFF2-40B4-BE49-F238E27FC236}">
                  <a16:creationId xmlns:a16="http://schemas.microsoft.com/office/drawing/2014/main" id="{1CA2B18D-A52E-4BDA-AD64-7C27A1BF5C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3" name="表格 22">
            <a:extLst>
              <a:ext uri="{FF2B5EF4-FFF2-40B4-BE49-F238E27FC236}">
                <a16:creationId xmlns:a16="http://schemas.microsoft.com/office/drawing/2014/main" id="{DB3E6EDB-FB12-43C8-8DAC-5D2F9EF2E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790168"/>
              </p:ext>
            </p:extLst>
          </p:nvPr>
        </p:nvGraphicFramePr>
        <p:xfrm>
          <a:off x="861802" y="27212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aphicFrame>
        <p:nvGraphicFramePr>
          <p:cNvPr id="4" name="表格 22">
            <a:extLst>
              <a:ext uri="{FF2B5EF4-FFF2-40B4-BE49-F238E27FC236}">
                <a16:creationId xmlns:a16="http://schemas.microsoft.com/office/drawing/2014/main" id="{FC94A24C-C87F-4B30-BA41-378303B22203}"/>
              </a:ext>
            </a:extLst>
          </p:cNvPr>
          <p:cNvGraphicFramePr>
            <a:graphicFrameLocks noGrp="1"/>
          </p:cNvGraphicFramePr>
          <p:nvPr/>
        </p:nvGraphicFramePr>
        <p:xfrm>
          <a:off x="870514" y="362753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03007239-5643-4559-8AD0-0202F59F6D53}"/>
              </a:ext>
            </a:extLst>
          </p:cNvPr>
          <p:cNvSpPr/>
          <p:nvPr/>
        </p:nvSpPr>
        <p:spPr>
          <a:xfrm>
            <a:off x="2035352" y="3045454"/>
            <a:ext cx="2122737" cy="440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。。。。。。</a:t>
            </a:r>
          </a:p>
        </p:txBody>
      </p: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C18307AE-6D78-4936-BEF7-71AF47050264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57700" y="3165319"/>
            <a:ext cx="1579586" cy="1404354"/>
          </a:xfrm>
          <a:prstGeom prst="bentConnector3">
            <a:avLst>
              <a:gd name="adj1" fmla="val 73016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2A01EA1B-5E8E-410C-8CA9-B92219EFA21B}"/>
              </a:ext>
            </a:extLst>
          </p:cNvPr>
          <p:cNvCxnSpPr/>
          <p:nvPr/>
        </p:nvCxnSpPr>
        <p:spPr>
          <a:xfrm flipV="1">
            <a:off x="1845316" y="3045454"/>
            <a:ext cx="0" cy="3671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连接符: 肘形 11">
            <a:extLst>
              <a:ext uri="{FF2B5EF4-FFF2-40B4-BE49-F238E27FC236}">
                <a16:creationId xmlns:a16="http://schemas.microsoft.com/office/drawing/2014/main" id="{82C24868-8F2B-4240-AE2E-502F25630A64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66860" y="2953836"/>
            <a:ext cx="2250120" cy="1156786"/>
          </a:xfrm>
          <a:prstGeom prst="bentConnector3">
            <a:avLst>
              <a:gd name="adj1" fmla="val 8819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6DB8C34A-D4BB-4620-BEE0-80DA396042C2}"/>
              </a:ext>
            </a:extLst>
          </p:cNvPr>
          <p:cNvCxnSpPr>
            <a:cxnSpLocks/>
          </p:cNvCxnSpPr>
          <p:nvPr/>
        </p:nvCxnSpPr>
        <p:spPr>
          <a:xfrm flipV="1">
            <a:off x="2313526" y="2354119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16B9E496-4916-429B-9B57-62C52E681C0D}"/>
              </a:ext>
            </a:extLst>
          </p:cNvPr>
          <p:cNvGrpSpPr/>
          <p:nvPr/>
        </p:nvGrpSpPr>
        <p:grpSpPr>
          <a:xfrm>
            <a:off x="5046029" y="2558255"/>
            <a:ext cx="906137" cy="585215"/>
            <a:chOff x="4938923" y="2898676"/>
            <a:chExt cx="906137" cy="585215"/>
          </a:xfrm>
        </p:grpSpPr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id="{79139282-EEF5-4ADA-9B34-35F84EBD498E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Text Box 4">
              <a:extLst>
                <a:ext uri="{FF2B5EF4-FFF2-40B4-BE49-F238E27FC236}">
                  <a16:creationId xmlns:a16="http://schemas.microsoft.com/office/drawing/2014/main" id="{41371D4D-2204-48D3-B754-D274CEC4B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B82B8D75-8A59-4522-925C-0B6D3B27DE27}"/>
              </a:ext>
            </a:extLst>
          </p:cNvPr>
          <p:cNvGrpSpPr/>
          <p:nvPr/>
        </p:nvGrpSpPr>
        <p:grpSpPr>
          <a:xfrm>
            <a:off x="5050172" y="3457886"/>
            <a:ext cx="906137" cy="585215"/>
            <a:chOff x="4938923" y="2898676"/>
            <a:chExt cx="906137" cy="585215"/>
          </a:xfrm>
        </p:grpSpPr>
        <p:sp>
          <p:nvSpPr>
            <p:cNvPr id="77" name="箭头: 右 76">
              <a:extLst>
                <a:ext uri="{FF2B5EF4-FFF2-40B4-BE49-F238E27FC236}">
                  <a16:creationId xmlns:a16="http://schemas.microsoft.com/office/drawing/2014/main" id="{DF95FC3B-DF9D-4FC0-93CB-37007691A901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Text Box 4">
              <a:extLst>
                <a:ext uri="{FF2B5EF4-FFF2-40B4-BE49-F238E27FC236}">
                  <a16:creationId xmlns:a16="http://schemas.microsoft.com/office/drawing/2014/main" id="{8E89D00F-4B3F-4648-82B8-BAE825DB77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sp>
        <p:nvSpPr>
          <p:cNvPr id="21" name="AutoShape 39">
            <a:extLst>
              <a:ext uri="{FF2B5EF4-FFF2-40B4-BE49-F238E27FC236}">
                <a16:creationId xmlns:a16="http://schemas.microsoft.com/office/drawing/2014/main" id="{D3DC4836-3D47-4CB3-B92B-00B4021EB860}"/>
              </a:ext>
            </a:extLst>
          </p:cNvPr>
          <p:cNvSpPr>
            <a:spLocks/>
          </p:cNvSpPr>
          <p:nvPr/>
        </p:nvSpPr>
        <p:spPr bwMode="auto">
          <a:xfrm>
            <a:off x="5976974" y="2167791"/>
            <a:ext cx="420321" cy="1755325"/>
          </a:xfrm>
          <a:prstGeom prst="rightBrace">
            <a:avLst>
              <a:gd name="adj1" fmla="val 374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" name="Text Box 40">
            <a:extLst>
              <a:ext uri="{FF2B5EF4-FFF2-40B4-BE49-F238E27FC236}">
                <a16:creationId xmlns:a16="http://schemas.microsoft.com/office/drawing/2014/main" id="{E6CE1374-F994-4C2A-A880-D67FC0893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5884" y="2848768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k</a:t>
            </a:r>
            <a:r>
              <a:rPr lang="en-US" altLang="en-US" dirty="0">
                <a:latin typeface="Comic Sans MS" charset="0"/>
              </a:rPr>
              <a:t> tapes</a:t>
            </a:r>
          </a:p>
        </p:txBody>
      </p:sp>
    </p:spTree>
    <p:extLst>
      <p:ext uri="{BB962C8B-B14F-4D97-AF65-F5344CB8AC3E}">
        <p14:creationId xmlns:p14="http://schemas.microsoft.com/office/powerpoint/2010/main" val="2209001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16B44AC-7A2F-984C-8E17-8D8F4C59837B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6"/>
            <a:ext cx="7772400" cy="773112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Turing Machines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71587"/>
            <a:ext cx="8229600" cy="606425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ea typeface="ＭＳ Ｐゴシック" charset="-128"/>
              </a:rPr>
              <a:t>multi-tape</a:t>
            </a:r>
            <a:r>
              <a:rPr lang="en-US" altLang="en-US" sz="2800" dirty="0">
                <a:ea typeface="ＭＳ Ｐゴシック" charset="-128"/>
              </a:rPr>
              <a:t> Turing Machine:</a:t>
            </a:r>
          </a:p>
        </p:txBody>
      </p:sp>
      <p:sp>
        <p:nvSpPr>
          <p:cNvPr id="43" name="Text Box 6">
            <a:extLst>
              <a:ext uri="{FF2B5EF4-FFF2-40B4-BE49-F238E27FC236}">
                <a16:creationId xmlns:a16="http://schemas.microsoft.com/office/drawing/2014/main" id="{9C76602E-839C-4315-B349-C4E9C2F5C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091" y="4657289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44" name="连接符: 肘形 43">
            <a:extLst>
              <a:ext uri="{FF2B5EF4-FFF2-40B4-BE49-F238E27FC236}">
                <a16:creationId xmlns:a16="http://schemas.microsoft.com/office/drawing/2014/main" id="{F26B20BB-597E-4E85-A61D-443AB2A2E53E}"/>
              </a:ext>
            </a:extLst>
          </p:cNvPr>
          <p:cNvCxnSpPr>
            <a:cxnSpLocks/>
          </p:cNvCxnSpPr>
          <p:nvPr/>
        </p:nvCxnSpPr>
        <p:spPr>
          <a:xfrm rot="16200000" flipV="1">
            <a:off x="1826953" y="3604022"/>
            <a:ext cx="308473" cy="1810429"/>
          </a:xfrm>
          <a:prstGeom prst="bentConnector2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6EF5F9A9-F3D1-47C2-B44C-C1FF6F372DF2}"/>
              </a:ext>
            </a:extLst>
          </p:cNvPr>
          <p:cNvCxnSpPr/>
          <p:nvPr/>
        </p:nvCxnSpPr>
        <p:spPr>
          <a:xfrm flipV="1">
            <a:off x="1086992" y="3987820"/>
            <a:ext cx="0" cy="3671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6EFF2050-D240-4AA9-A469-2C029F5F8572}"/>
              </a:ext>
            </a:extLst>
          </p:cNvPr>
          <p:cNvSpPr/>
          <p:nvPr/>
        </p:nvSpPr>
        <p:spPr>
          <a:xfrm>
            <a:off x="1103508" y="5667464"/>
            <a:ext cx="33711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A Turing machine: </a:t>
            </a:r>
          </a:p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M = (Q, </a:t>
            </a:r>
            <a:r>
              <a:rPr lang="en-US" altLang="en-US" sz="2000" dirty="0">
                <a:solidFill>
                  <a:srgbClr val="002060"/>
                </a:solidFill>
              </a:rPr>
              <a:t>∑, </a:t>
            </a:r>
            <a:r>
              <a:rPr lang="el-GR" altLang="en-US" sz="2000" dirty="0">
                <a:solidFill>
                  <a:srgbClr val="002060"/>
                </a:solidFill>
              </a:rPr>
              <a:t>δ</a:t>
            </a:r>
            <a:r>
              <a:rPr lang="en-US" altLang="en-US" sz="2000" dirty="0">
                <a:solidFill>
                  <a:srgbClr val="002060"/>
                </a:solidFill>
              </a:rPr>
              <a:t>, q</a:t>
            </a:r>
            <a:r>
              <a:rPr lang="en-US" altLang="zh-CN" sz="2000" baseline="-25000" dirty="0">
                <a:solidFill>
                  <a:srgbClr val="002060"/>
                </a:solidFill>
              </a:rPr>
              <a:t>0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2000" dirty="0">
                <a:solidFill>
                  <a:srgbClr val="002060"/>
                </a:solidFill>
              </a:rPr>
              <a:t>)</a:t>
            </a:r>
            <a:endParaRPr lang="zh-CN" alt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2" name="表格 22">
            <a:extLst>
              <a:ext uri="{FF2B5EF4-FFF2-40B4-BE49-F238E27FC236}">
                <a16:creationId xmlns:a16="http://schemas.microsoft.com/office/drawing/2014/main" id="{C18EBB97-6D7B-47BA-A212-9B839CE142EF}"/>
              </a:ext>
            </a:extLst>
          </p:cNvPr>
          <p:cNvGraphicFramePr>
            <a:graphicFrameLocks noGrp="1"/>
          </p:cNvGraphicFramePr>
          <p:nvPr/>
        </p:nvGraphicFramePr>
        <p:xfrm>
          <a:off x="870514" y="206222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48" name="组合 47">
            <a:extLst>
              <a:ext uri="{FF2B5EF4-FFF2-40B4-BE49-F238E27FC236}">
                <a16:creationId xmlns:a16="http://schemas.microsoft.com/office/drawing/2014/main" id="{FF6A89E9-ACAA-499C-8B0B-38D772320813}"/>
              </a:ext>
            </a:extLst>
          </p:cNvPr>
          <p:cNvGrpSpPr/>
          <p:nvPr/>
        </p:nvGrpSpPr>
        <p:grpSpPr>
          <a:xfrm>
            <a:off x="5058884" y="1888056"/>
            <a:ext cx="906137" cy="585215"/>
            <a:chOff x="4938923" y="2898676"/>
            <a:chExt cx="906137" cy="585215"/>
          </a:xfrm>
        </p:grpSpPr>
        <p:sp>
          <p:nvSpPr>
            <p:cNvPr id="49" name="箭头: 右 48">
              <a:extLst>
                <a:ext uri="{FF2B5EF4-FFF2-40B4-BE49-F238E27FC236}">
                  <a16:creationId xmlns:a16="http://schemas.microsoft.com/office/drawing/2014/main" id="{1762BBE1-1A82-4D1C-B2C6-00DAB6CA6775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Text Box 4">
              <a:extLst>
                <a:ext uri="{FF2B5EF4-FFF2-40B4-BE49-F238E27FC236}">
                  <a16:creationId xmlns:a16="http://schemas.microsoft.com/office/drawing/2014/main" id="{1CA2B18D-A52E-4BDA-AD64-7C27A1BF5C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3" name="表格 22">
            <a:extLst>
              <a:ext uri="{FF2B5EF4-FFF2-40B4-BE49-F238E27FC236}">
                <a16:creationId xmlns:a16="http://schemas.microsoft.com/office/drawing/2014/main" id="{DB3E6EDB-FB12-43C8-8DAC-5D2F9EF2E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38000"/>
              </p:ext>
            </p:extLst>
          </p:nvPr>
        </p:nvGraphicFramePr>
        <p:xfrm>
          <a:off x="861802" y="27212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aphicFrame>
        <p:nvGraphicFramePr>
          <p:cNvPr id="4" name="表格 22">
            <a:extLst>
              <a:ext uri="{FF2B5EF4-FFF2-40B4-BE49-F238E27FC236}">
                <a16:creationId xmlns:a16="http://schemas.microsoft.com/office/drawing/2014/main" id="{FC94A24C-C87F-4B30-BA41-378303B22203}"/>
              </a:ext>
            </a:extLst>
          </p:cNvPr>
          <p:cNvGraphicFramePr>
            <a:graphicFrameLocks noGrp="1"/>
          </p:cNvGraphicFramePr>
          <p:nvPr/>
        </p:nvGraphicFramePr>
        <p:xfrm>
          <a:off x="870514" y="362753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03007239-5643-4559-8AD0-0202F59F6D53}"/>
              </a:ext>
            </a:extLst>
          </p:cNvPr>
          <p:cNvSpPr/>
          <p:nvPr/>
        </p:nvSpPr>
        <p:spPr>
          <a:xfrm>
            <a:off x="2035352" y="3045454"/>
            <a:ext cx="2122737" cy="440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。。。。。。</a:t>
            </a:r>
          </a:p>
        </p:txBody>
      </p: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C18307AE-6D78-4936-BEF7-71AF47050264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57700" y="3165319"/>
            <a:ext cx="1579586" cy="1404354"/>
          </a:xfrm>
          <a:prstGeom prst="bentConnector3">
            <a:avLst>
              <a:gd name="adj1" fmla="val 73016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2A01EA1B-5E8E-410C-8CA9-B92219EFA21B}"/>
              </a:ext>
            </a:extLst>
          </p:cNvPr>
          <p:cNvCxnSpPr/>
          <p:nvPr/>
        </p:nvCxnSpPr>
        <p:spPr>
          <a:xfrm flipV="1">
            <a:off x="1845316" y="3045454"/>
            <a:ext cx="0" cy="3671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连接符: 肘形 11">
            <a:extLst>
              <a:ext uri="{FF2B5EF4-FFF2-40B4-BE49-F238E27FC236}">
                <a16:creationId xmlns:a16="http://schemas.microsoft.com/office/drawing/2014/main" id="{82C24868-8F2B-4240-AE2E-502F25630A64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66860" y="2953836"/>
            <a:ext cx="2250120" cy="1156786"/>
          </a:xfrm>
          <a:prstGeom prst="bentConnector3">
            <a:avLst>
              <a:gd name="adj1" fmla="val 8819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6DB8C34A-D4BB-4620-BEE0-80DA396042C2}"/>
              </a:ext>
            </a:extLst>
          </p:cNvPr>
          <p:cNvCxnSpPr>
            <a:cxnSpLocks/>
          </p:cNvCxnSpPr>
          <p:nvPr/>
        </p:nvCxnSpPr>
        <p:spPr>
          <a:xfrm flipV="1">
            <a:off x="2313526" y="2354119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16B9E496-4916-429B-9B57-62C52E681C0D}"/>
              </a:ext>
            </a:extLst>
          </p:cNvPr>
          <p:cNvGrpSpPr/>
          <p:nvPr/>
        </p:nvGrpSpPr>
        <p:grpSpPr>
          <a:xfrm>
            <a:off x="5046029" y="2558255"/>
            <a:ext cx="906137" cy="585215"/>
            <a:chOff x="4938923" y="2898676"/>
            <a:chExt cx="906137" cy="585215"/>
          </a:xfrm>
        </p:grpSpPr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id="{79139282-EEF5-4ADA-9B34-35F84EBD498E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Text Box 4">
              <a:extLst>
                <a:ext uri="{FF2B5EF4-FFF2-40B4-BE49-F238E27FC236}">
                  <a16:creationId xmlns:a16="http://schemas.microsoft.com/office/drawing/2014/main" id="{41371D4D-2204-48D3-B754-D274CEC4B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B82B8D75-8A59-4522-925C-0B6D3B27DE27}"/>
              </a:ext>
            </a:extLst>
          </p:cNvPr>
          <p:cNvGrpSpPr/>
          <p:nvPr/>
        </p:nvGrpSpPr>
        <p:grpSpPr>
          <a:xfrm>
            <a:off x="5050172" y="3457886"/>
            <a:ext cx="906137" cy="585215"/>
            <a:chOff x="4938923" y="2898676"/>
            <a:chExt cx="906137" cy="585215"/>
          </a:xfrm>
        </p:grpSpPr>
        <p:sp>
          <p:nvSpPr>
            <p:cNvPr id="77" name="箭头: 右 76">
              <a:extLst>
                <a:ext uri="{FF2B5EF4-FFF2-40B4-BE49-F238E27FC236}">
                  <a16:creationId xmlns:a16="http://schemas.microsoft.com/office/drawing/2014/main" id="{DF95FC3B-DF9D-4FC0-93CB-37007691A901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Text Box 4">
              <a:extLst>
                <a:ext uri="{FF2B5EF4-FFF2-40B4-BE49-F238E27FC236}">
                  <a16:creationId xmlns:a16="http://schemas.microsoft.com/office/drawing/2014/main" id="{8E89D00F-4B3F-4648-82B8-BAE825DB77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41">
                <a:extLst>
                  <a:ext uri="{FF2B5EF4-FFF2-40B4-BE49-F238E27FC236}">
                    <a16:creationId xmlns:a16="http://schemas.microsoft.com/office/drawing/2014/main" id="{602507C4-6273-4BF9-9D4D-3B82E1BDA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8684" y="4326604"/>
                <a:ext cx="4071228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l-GR" altLang="en-US" b="1" dirty="0">
                    <a:solidFill>
                      <a:schemeClr val="accent2"/>
                    </a:solidFill>
                  </a:rPr>
                  <a:t>δ</a:t>
                </a:r>
                <a:r>
                  <a:rPr lang="en-US" altLang="en-US" dirty="0">
                    <a:solidFill>
                      <a:schemeClr val="accent2"/>
                    </a:solidFill>
                  </a:rPr>
                  <a:t>:Q x ∑</a:t>
                </a:r>
                <a:r>
                  <a:rPr lang="en-US" altLang="en-US" baseline="30000" dirty="0">
                    <a:solidFill>
                      <a:schemeClr val="accent2"/>
                    </a:solidFill>
                  </a:rPr>
                  <a:t>k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→</m:t>
                    </m:r>
                  </m:oMath>
                </a14:m>
                <a:r>
                  <a:rPr lang="en-US" altLang="en-US" dirty="0">
                    <a:solidFill>
                      <a:schemeClr val="accent2"/>
                    </a:solidFill>
                    <a:latin typeface="cmsy10" charset="0"/>
                  </a:rPr>
                  <a:t> </a:t>
                </a:r>
                <a:r>
                  <a:rPr lang="en-US" altLang="en-US" dirty="0">
                    <a:solidFill>
                      <a:schemeClr val="accent2"/>
                    </a:solidFill>
                    <a:sym typeface="Euclid Symbol" charset="0"/>
                  </a:rPr>
                  <a:t>Q </a:t>
                </a:r>
                <a:r>
                  <a:rPr lang="en-US" altLang="en-US" dirty="0">
                    <a:solidFill>
                      <a:schemeClr val="accent2"/>
                    </a:solidFill>
                  </a:rPr>
                  <a:t>x ∑</a:t>
                </a:r>
                <a:r>
                  <a:rPr lang="en-US" altLang="en-US" baseline="30000" dirty="0">
                    <a:solidFill>
                      <a:schemeClr val="accent2"/>
                    </a:solidFill>
                  </a:rPr>
                  <a:t>k </a:t>
                </a:r>
                <a:r>
                  <a:rPr lang="en-US" altLang="en-US" dirty="0">
                    <a:solidFill>
                      <a:schemeClr val="accent2"/>
                    </a:solidFill>
                  </a:rPr>
                  <a:t>x {L,R,-}</a:t>
                </a:r>
                <a:r>
                  <a:rPr lang="en-US" altLang="en-US" baseline="30000" dirty="0">
                    <a:solidFill>
                      <a:schemeClr val="accent2"/>
                    </a:solidFill>
                  </a:rPr>
                  <a:t>k</a:t>
                </a:r>
              </a:p>
            </p:txBody>
          </p:sp>
        </mc:Choice>
        <mc:Fallback xmlns="">
          <p:sp>
            <p:nvSpPr>
              <p:cNvPr id="20" name="Rectangle 41">
                <a:extLst>
                  <a:ext uri="{FF2B5EF4-FFF2-40B4-BE49-F238E27FC236}">
                    <a16:creationId xmlns:a16="http://schemas.microsoft.com/office/drawing/2014/main" id="{602507C4-6273-4BF9-9D4D-3B82E1BDA5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88684" y="4326604"/>
                <a:ext cx="4071228" cy="519113"/>
              </a:xfrm>
              <a:prstGeom prst="rect">
                <a:avLst/>
              </a:prstGeom>
              <a:blipFill>
                <a:blip r:embed="rId3"/>
                <a:stretch>
                  <a:fillRect l="-2395" t="-10588" b="-141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utoShape 39">
            <a:extLst>
              <a:ext uri="{FF2B5EF4-FFF2-40B4-BE49-F238E27FC236}">
                <a16:creationId xmlns:a16="http://schemas.microsoft.com/office/drawing/2014/main" id="{D3DC4836-3D47-4CB3-B92B-00B4021EB860}"/>
              </a:ext>
            </a:extLst>
          </p:cNvPr>
          <p:cNvSpPr>
            <a:spLocks/>
          </p:cNvSpPr>
          <p:nvPr/>
        </p:nvSpPr>
        <p:spPr bwMode="auto">
          <a:xfrm>
            <a:off x="5976974" y="2167791"/>
            <a:ext cx="420321" cy="1755325"/>
          </a:xfrm>
          <a:prstGeom prst="rightBrace">
            <a:avLst>
              <a:gd name="adj1" fmla="val 374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" name="Text Box 40">
            <a:extLst>
              <a:ext uri="{FF2B5EF4-FFF2-40B4-BE49-F238E27FC236}">
                <a16:creationId xmlns:a16="http://schemas.microsoft.com/office/drawing/2014/main" id="{E6CE1374-F994-4C2A-A880-D67FC0893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5884" y="2848768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k</a:t>
            </a:r>
            <a:r>
              <a:rPr lang="en-US" altLang="en-US" dirty="0">
                <a:latin typeface="Comic Sans MS" charset="0"/>
              </a:rPr>
              <a:t> tapes</a:t>
            </a:r>
          </a:p>
        </p:txBody>
      </p:sp>
    </p:spTree>
    <p:extLst>
      <p:ext uri="{BB962C8B-B14F-4D97-AF65-F5344CB8AC3E}">
        <p14:creationId xmlns:p14="http://schemas.microsoft.com/office/powerpoint/2010/main" val="3672920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16B44AC-7A2F-984C-8E17-8D8F4C59837B}" type="slidenum">
              <a:rPr lang="en-US" altLang="en-US" sz="1400"/>
              <a:pPr eaLnBrk="1" hangingPunct="1"/>
              <a:t>7</a:t>
            </a:fld>
            <a:endParaRPr lang="en-US" altLang="en-US" sz="1400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6"/>
            <a:ext cx="7772400" cy="773112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Turing Machines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71587"/>
            <a:ext cx="8229600" cy="606425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ea typeface="ＭＳ Ｐゴシック" charset="-128"/>
              </a:rPr>
              <a:t>multi-tape</a:t>
            </a:r>
            <a:r>
              <a:rPr lang="en-US" altLang="en-US" sz="2800" dirty="0">
                <a:ea typeface="ＭＳ Ｐゴシック" charset="-128"/>
              </a:rPr>
              <a:t> Turing Machine:</a:t>
            </a:r>
          </a:p>
        </p:txBody>
      </p:sp>
      <p:sp>
        <p:nvSpPr>
          <p:cNvPr id="43" name="Text Box 6">
            <a:extLst>
              <a:ext uri="{FF2B5EF4-FFF2-40B4-BE49-F238E27FC236}">
                <a16:creationId xmlns:a16="http://schemas.microsoft.com/office/drawing/2014/main" id="{9C76602E-839C-4315-B349-C4E9C2F5C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091" y="4657289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44" name="连接符: 肘形 43">
            <a:extLst>
              <a:ext uri="{FF2B5EF4-FFF2-40B4-BE49-F238E27FC236}">
                <a16:creationId xmlns:a16="http://schemas.microsoft.com/office/drawing/2014/main" id="{F26B20BB-597E-4E85-A61D-443AB2A2E53E}"/>
              </a:ext>
            </a:extLst>
          </p:cNvPr>
          <p:cNvCxnSpPr>
            <a:cxnSpLocks/>
          </p:cNvCxnSpPr>
          <p:nvPr/>
        </p:nvCxnSpPr>
        <p:spPr>
          <a:xfrm rot="16200000" flipV="1">
            <a:off x="1826953" y="3604022"/>
            <a:ext cx="308473" cy="1810429"/>
          </a:xfrm>
          <a:prstGeom prst="bentConnector2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6EF5F9A9-F3D1-47C2-B44C-C1FF6F372DF2}"/>
              </a:ext>
            </a:extLst>
          </p:cNvPr>
          <p:cNvCxnSpPr/>
          <p:nvPr/>
        </p:nvCxnSpPr>
        <p:spPr>
          <a:xfrm flipV="1">
            <a:off x="1086992" y="3987820"/>
            <a:ext cx="0" cy="3671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6EFF2050-D240-4AA9-A469-2C029F5F8572}"/>
              </a:ext>
            </a:extLst>
          </p:cNvPr>
          <p:cNvSpPr/>
          <p:nvPr/>
        </p:nvSpPr>
        <p:spPr>
          <a:xfrm>
            <a:off x="1103508" y="5667464"/>
            <a:ext cx="33711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A Turing machine: </a:t>
            </a:r>
          </a:p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M = (Q, </a:t>
            </a:r>
            <a:r>
              <a:rPr lang="en-US" altLang="en-US" sz="2000" dirty="0">
                <a:solidFill>
                  <a:srgbClr val="002060"/>
                </a:solidFill>
              </a:rPr>
              <a:t>∑, </a:t>
            </a:r>
            <a:r>
              <a:rPr lang="el-GR" altLang="en-US" sz="2000" dirty="0">
                <a:solidFill>
                  <a:srgbClr val="002060"/>
                </a:solidFill>
              </a:rPr>
              <a:t>δ</a:t>
            </a:r>
            <a:r>
              <a:rPr lang="en-US" altLang="en-US" sz="2000" dirty="0">
                <a:solidFill>
                  <a:srgbClr val="002060"/>
                </a:solidFill>
              </a:rPr>
              <a:t>, q</a:t>
            </a:r>
            <a:r>
              <a:rPr lang="en-US" altLang="zh-CN" sz="2000" baseline="-25000" dirty="0">
                <a:solidFill>
                  <a:srgbClr val="002060"/>
                </a:solidFill>
              </a:rPr>
              <a:t>0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2000" dirty="0">
                <a:solidFill>
                  <a:srgbClr val="002060"/>
                </a:solidFill>
              </a:rPr>
              <a:t>)</a:t>
            </a:r>
            <a:endParaRPr lang="zh-CN" alt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2" name="表格 22">
            <a:extLst>
              <a:ext uri="{FF2B5EF4-FFF2-40B4-BE49-F238E27FC236}">
                <a16:creationId xmlns:a16="http://schemas.microsoft.com/office/drawing/2014/main" id="{C18EBB97-6D7B-47BA-A212-9B839CE14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16370"/>
              </p:ext>
            </p:extLst>
          </p:nvPr>
        </p:nvGraphicFramePr>
        <p:xfrm>
          <a:off x="870514" y="206222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48" name="组合 47">
            <a:extLst>
              <a:ext uri="{FF2B5EF4-FFF2-40B4-BE49-F238E27FC236}">
                <a16:creationId xmlns:a16="http://schemas.microsoft.com/office/drawing/2014/main" id="{FF6A89E9-ACAA-499C-8B0B-38D772320813}"/>
              </a:ext>
            </a:extLst>
          </p:cNvPr>
          <p:cNvGrpSpPr/>
          <p:nvPr/>
        </p:nvGrpSpPr>
        <p:grpSpPr>
          <a:xfrm>
            <a:off x="5058884" y="1888056"/>
            <a:ext cx="906137" cy="585215"/>
            <a:chOff x="4938923" y="2898676"/>
            <a:chExt cx="906137" cy="585215"/>
          </a:xfrm>
        </p:grpSpPr>
        <p:sp>
          <p:nvSpPr>
            <p:cNvPr id="49" name="箭头: 右 48">
              <a:extLst>
                <a:ext uri="{FF2B5EF4-FFF2-40B4-BE49-F238E27FC236}">
                  <a16:creationId xmlns:a16="http://schemas.microsoft.com/office/drawing/2014/main" id="{1762BBE1-1A82-4D1C-B2C6-00DAB6CA6775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Text Box 4">
              <a:extLst>
                <a:ext uri="{FF2B5EF4-FFF2-40B4-BE49-F238E27FC236}">
                  <a16:creationId xmlns:a16="http://schemas.microsoft.com/office/drawing/2014/main" id="{1CA2B18D-A52E-4BDA-AD64-7C27A1BF5C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3" name="表格 22">
            <a:extLst>
              <a:ext uri="{FF2B5EF4-FFF2-40B4-BE49-F238E27FC236}">
                <a16:creationId xmlns:a16="http://schemas.microsoft.com/office/drawing/2014/main" id="{DB3E6EDB-FB12-43C8-8DAC-5D2F9EF2E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015824"/>
              </p:ext>
            </p:extLst>
          </p:nvPr>
        </p:nvGraphicFramePr>
        <p:xfrm>
          <a:off x="861802" y="27212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aphicFrame>
        <p:nvGraphicFramePr>
          <p:cNvPr id="4" name="表格 22">
            <a:extLst>
              <a:ext uri="{FF2B5EF4-FFF2-40B4-BE49-F238E27FC236}">
                <a16:creationId xmlns:a16="http://schemas.microsoft.com/office/drawing/2014/main" id="{FC94A24C-C87F-4B30-BA41-378303B22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658276"/>
              </p:ext>
            </p:extLst>
          </p:nvPr>
        </p:nvGraphicFramePr>
        <p:xfrm>
          <a:off x="870514" y="362753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03007239-5643-4559-8AD0-0202F59F6D53}"/>
              </a:ext>
            </a:extLst>
          </p:cNvPr>
          <p:cNvSpPr/>
          <p:nvPr/>
        </p:nvSpPr>
        <p:spPr>
          <a:xfrm>
            <a:off x="2035352" y="3045454"/>
            <a:ext cx="2122737" cy="440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。。。。。。</a:t>
            </a:r>
          </a:p>
        </p:txBody>
      </p: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C18307AE-6D78-4936-BEF7-71AF47050264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57700" y="3165319"/>
            <a:ext cx="1579586" cy="1404354"/>
          </a:xfrm>
          <a:prstGeom prst="bentConnector3">
            <a:avLst>
              <a:gd name="adj1" fmla="val 73016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2A01EA1B-5E8E-410C-8CA9-B92219EFA21B}"/>
              </a:ext>
            </a:extLst>
          </p:cNvPr>
          <p:cNvCxnSpPr/>
          <p:nvPr/>
        </p:nvCxnSpPr>
        <p:spPr>
          <a:xfrm flipV="1">
            <a:off x="1845316" y="3045454"/>
            <a:ext cx="0" cy="3671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连接符: 肘形 11">
            <a:extLst>
              <a:ext uri="{FF2B5EF4-FFF2-40B4-BE49-F238E27FC236}">
                <a16:creationId xmlns:a16="http://schemas.microsoft.com/office/drawing/2014/main" id="{82C24868-8F2B-4240-AE2E-502F25630A64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66860" y="2953836"/>
            <a:ext cx="2250120" cy="1156786"/>
          </a:xfrm>
          <a:prstGeom prst="bentConnector3">
            <a:avLst>
              <a:gd name="adj1" fmla="val 8819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6DB8C34A-D4BB-4620-BEE0-80DA396042C2}"/>
              </a:ext>
            </a:extLst>
          </p:cNvPr>
          <p:cNvCxnSpPr>
            <a:cxnSpLocks/>
          </p:cNvCxnSpPr>
          <p:nvPr/>
        </p:nvCxnSpPr>
        <p:spPr>
          <a:xfrm flipV="1">
            <a:off x="2313526" y="2354119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16B9E496-4916-429B-9B57-62C52E681C0D}"/>
              </a:ext>
            </a:extLst>
          </p:cNvPr>
          <p:cNvGrpSpPr/>
          <p:nvPr/>
        </p:nvGrpSpPr>
        <p:grpSpPr>
          <a:xfrm>
            <a:off x="5046029" y="2558255"/>
            <a:ext cx="906137" cy="585215"/>
            <a:chOff x="4938923" y="2898676"/>
            <a:chExt cx="906137" cy="585215"/>
          </a:xfrm>
        </p:grpSpPr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id="{79139282-EEF5-4ADA-9B34-35F84EBD498E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Text Box 4">
              <a:extLst>
                <a:ext uri="{FF2B5EF4-FFF2-40B4-BE49-F238E27FC236}">
                  <a16:creationId xmlns:a16="http://schemas.microsoft.com/office/drawing/2014/main" id="{41371D4D-2204-48D3-B754-D274CEC4B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B82B8D75-8A59-4522-925C-0B6D3B27DE27}"/>
              </a:ext>
            </a:extLst>
          </p:cNvPr>
          <p:cNvGrpSpPr/>
          <p:nvPr/>
        </p:nvGrpSpPr>
        <p:grpSpPr>
          <a:xfrm>
            <a:off x="5050172" y="3457886"/>
            <a:ext cx="906137" cy="585215"/>
            <a:chOff x="4938923" y="2898676"/>
            <a:chExt cx="906137" cy="585215"/>
          </a:xfrm>
        </p:grpSpPr>
        <p:sp>
          <p:nvSpPr>
            <p:cNvPr id="77" name="箭头: 右 76">
              <a:extLst>
                <a:ext uri="{FF2B5EF4-FFF2-40B4-BE49-F238E27FC236}">
                  <a16:creationId xmlns:a16="http://schemas.microsoft.com/office/drawing/2014/main" id="{DF95FC3B-DF9D-4FC0-93CB-37007691A901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Text Box 4">
              <a:extLst>
                <a:ext uri="{FF2B5EF4-FFF2-40B4-BE49-F238E27FC236}">
                  <a16:creationId xmlns:a16="http://schemas.microsoft.com/office/drawing/2014/main" id="{8E89D00F-4B3F-4648-82B8-BAE825DB77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41">
                <a:extLst>
                  <a:ext uri="{FF2B5EF4-FFF2-40B4-BE49-F238E27FC236}">
                    <a16:creationId xmlns:a16="http://schemas.microsoft.com/office/drawing/2014/main" id="{602507C4-6273-4BF9-9D4D-3B82E1BDA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8684" y="4326604"/>
                <a:ext cx="4071228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l-GR" altLang="en-US" b="1" dirty="0">
                    <a:solidFill>
                      <a:schemeClr val="accent2"/>
                    </a:solidFill>
                  </a:rPr>
                  <a:t>δ</a:t>
                </a:r>
                <a:r>
                  <a:rPr lang="en-US" altLang="en-US" dirty="0">
                    <a:solidFill>
                      <a:schemeClr val="accent2"/>
                    </a:solidFill>
                  </a:rPr>
                  <a:t>:Q x ∑</a:t>
                </a:r>
                <a:r>
                  <a:rPr lang="en-US" altLang="en-US" baseline="30000" dirty="0">
                    <a:solidFill>
                      <a:schemeClr val="accent2"/>
                    </a:solidFill>
                  </a:rPr>
                  <a:t>k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→</m:t>
                    </m:r>
                  </m:oMath>
                </a14:m>
                <a:r>
                  <a:rPr lang="en-US" altLang="en-US" dirty="0">
                    <a:solidFill>
                      <a:schemeClr val="accent2"/>
                    </a:solidFill>
                    <a:latin typeface="cmsy10" charset="0"/>
                  </a:rPr>
                  <a:t> </a:t>
                </a:r>
                <a:r>
                  <a:rPr lang="en-US" altLang="en-US" dirty="0">
                    <a:solidFill>
                      <a:schemeClr val="accent2"/>
                    </a:solidFill>
                    <a:sym typeface="Euclid Symbol" charset="0"/>
                  </a:rPr>
                  <a:t>Q </a:t>
                </a:r>
                <a:r>
                  <a:rPr lang="en-US" altLang="en-US" dirty="0">
                    <a:solidFill>
                      <a:schemeClr val="accent2"/>
                    </a:solidFill>
                  </a:rPr>
                  <a:t>x ∑</a:t>
                </a:r>
                <a:r>
                  <a:rPr lang="en-US" altLang="en-US" baseline="30000" dirty="0">
                    <a:solidFill>
                      <a:schemeClr val="accent2"/>
                    </a:solidFill>
                  </a:rPr>
                  <a:t>k </a:t>
                </a:r>
                <a:r>
                  <a:rPr lang="en-US" altLang="en-US" dirty="0">
                    <a:solidFill>
                      <a:schemeClr val="accent2"/>
                    </a:solidFill>
                  </a:rPr>
                  <a:t>x {L,R,-}</a:t>
                </a:r>
                <a:r>
                  <a:rPr lang="en-US" altLang="en-US" baseline="30000" dirty="0">
                    <a:solidFill>
                      <a:schemeClr val="accent2"/>
                    </a:solidFill>
                  </a:rPr>
                  <a:t>k</a:t>
                </a:r>
              </a:p>
            </p:txBody>
          </p:sp>
        </mc:Choice>
        <mc:Fallback xmlns="">
          <p:sp>
            <p:nvSpPr>
              <p:cNvPr id="20" name="Rectangle 41">
                <a:extLst>
                  <a:ext uri="{FF2B5EF4-FFF2-40B4-BE49-F238E27FC236}">
                    <a16:creationId xmlns:a16="http://schemas.microsoft.com/office/drawing/2014/main" id="{602507C4-6273-4BF9-9D4D-3B82E1BDA5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88684" y="4326604"/>
                <a:ext cx="4071228" cy="519113"/>
              </a:xfrm>
              <a:prstGeom prst="rect">
                <a:avLst/>
              </a:prstGeom>
              <a:blipFill>
                <a:blip r:embed="rId3"/>
                <a:stretch>
                  <a:fillRect l="-2395" t="-10588" b="-141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utoShape 39">
            <a:extLst>
              <a:ext uri="{FF2B5EF4-FFF2-40B4-BE49-F238E27FC236}">
                <a16:creationId xmlns:a16="http://schemas.microsoft.com/office/drawing/2014/main" id="{D3DC4836-3D47-4CB3-B92B-00B4021EB860}"/>
              </a:ext>
            </a:extLst>
          </p:cNvPr>
          <p:cNvSpPr>
            <a:spLocks/>
          </p:cNvSpPr>
          <p:nvPr/>
        </p:nvSpPr>
        <p:spPr bwMode="auto">
          <a:xfrm>
            <a:off x="5976974" y="2167791"/>
            <a:ext cx="420321" cy="1755325"/>
          </a:xfrm>
          <a:prstGeom prst="rightBrace">
            <a:avLst>
              <a:gd name="adj1" fmla="val 374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" name="Text Box 40">
            <a:extLst>
              <a:ext uri="{FF2B5EF4-FFF2-40B4-BE49-F238E27FC236}">
                <a16:creationId xmlns:a16="http://schemas.microsoft.com/office/drawing/2014/main" id="{E6CE1374-F994-4C2A-A880-D67FC0893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5884" y="2848768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k</a:t>
            </a:r>
            <a:r>
              <a:rPr lang="en-US" altLang="en-US" dirty="0">
                <a:latin typeface="Comic Sans MS" charset="0"/>
              </a:rPr>
              <a:t> tapes</a:t>
            </a:r>
          </a:p>
        </p:txBody>
      </p:sp>
      <p:sp>
        <p:nvSpPr>
          <p:cNvPr id="85" name="Text Box 43">
            <a:extLst>
              <a:ext uri="{FF2B5EF4-FFF2-40B4-BE49-F238E27FC236}">
                <a16:creationId xmlns:a16="http://schemas.microsoft.com/office/drawing/2014/main" id="{96A97A92-EF2B-44DF-A8B9-6E0FA2A74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6594" y="4862183"/>
            <a:ext cx="418836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dirty="0"/>
              <a:t>Usually: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read-only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>
                <a:solidFill>
                  <a:srgbClr val="FF0000"/>
                </a:solidFill>
              </a:rPr>
              <a:t>input tape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write-only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>
                <a:solidFill>
                  <a:srgbClr val="FF0000"/>
                </a:solidFill>
              </a:rPr>
              <a:t>output tape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k-2 read/write </a:t>
            </a:r>
            <a:r>
              <a:rPr lang="en-US" altLang="ja-JP" dirty="0">
                <a:solidFill>
                  <a:srgbClr val="FF0000"/>
                </a:solidFill>
              </a:rPr>
              <a:t>work tapes </a:t>
            </a:r>
            <a:endParaRPr lang="en-US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53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392454E-7393-2B4A-941C-EE4B98285320}" type="slidenum">
              <a:rPr lang="en-US" altLang="en-US" sz="1400"/>
              <a:pPr eaLnBrk="1" hangingPunct="1"/>
              <a:t>8</a:t>
            </a:fld>
            <a:endParaRPr lang="en-US" altLang="en-US" sz="140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7844"/>
            <a:ext cx="7772400" cy="623887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ea typeface="ＭＳ Ｐゴシック" charset="-128"/>
              </a:rPr>
              <a:t>Multitape</a:t>
            </a:r>
            <a:r>
              <a:rPr lang="en-US" altLang="en-US" sz="4000" dirty="0">
                <a:ea typeface="ＭＳ Ｐゴシック" charset="-128"/>
              </a:rPr>
              <a:t> TMs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5155" y="1191197"/>
            <a:ext cx="7177489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ea typeface="ＭＳ Ｐゴシック" charset="-128"/>
              </a:rPr>
              <a:t>simulation of k-tape TM by single-tape TM:</a:t>
            </a:r>
          </a:p>
        </p:txBody>
      </p:sp>
      <p:graphicFrame>
        <p:nvGraphicFramePr>
          <p:cNvPr id="59" name="表格 22">
            <a:extLst>
              <a:ext uri="{FF2B5EF4-FFF2-40B4-BE49-F238E27FC236}">
                <a16:creationId xmlns:a16="http://schemas.microsoft.com/office/drawing/2014/main" id="{D2D07E6E-A499-4710-942E-A9A82354B173}"/>
              </a:ext>
            </a:extLst>
          </p:cNvPr>
          <p:cNvGraphicFramePr>
            <a:graphicFrameLocks noGrp="1"/>
          </p:cNvGraphicFramePr>
          <p:nvPr/>
        </p:nvGraphicFramePr>
        <p:xfrm>
          <a:off x="870514" y="206222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60" name="组合 59">
            <a:extLst>
              <a:ext uri="{FF2B5EF4-FFF2-40B4-BE49-F238E27FC236}">
                <a16:creationId xmlns:a16="http://schemas.microsoft.com/office/drawing/2014/main" id="{6E371F88-99C8-4A79-9AFA-2227B7F8DB59}"/>
              </a:ext>
            </a:extLst>
          </p:cNvPr>
          <p:cNvGrpSpPr/>
          <p:nvPr/>
        </p:nvGrpSpPr>
        <p:grpSpPr>
          <a:xfrm>
            <a:off x="5058884" y="1888056"/>
            <a:ext cx="906137" cy="585215"/>
            <a:chOff x="4938923" y="2898676"/>
            <a:chExt cx="906137" cy="585215"/>
          </a:xfrm>
        </p:grpSpPr>
        <p:sp>
          <p:nvSpPr>
            <p:cNvPr id="61" name="箭头: 右 60">
              <a:extLst>
                <a:ext uri="{FF2B5EF4-FFF2-40B4-BE49-F238E27FC236}">
                  <a16:creationId xmlns:a16="http://schemas.microsoft.com/office/drawing/2014/main" id="{AD4B8C5A-EFC4-47B4-95A6-763F29310D14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Text Box 4">
              <a:extLst>
                <a:ext uri="{FF2B5EF4-FFF2-40B4-BE49-F238E27FC236}">
                  <a16:creationId xmlns:a16="http://schemas.microsoft.com/office/drawing/2014/main" id="{266DDDD4-E5F3-4FAC-8F34-E57E8870D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63" name="表格 22">
            <a:extLst>
              <a:ext uri="{FF2B5EF4-FFF2-40B4-BE49-F238E27FC236}">
                <a16:creationId xmlns:a16="http://schemas.microsoft.com/office/drawing/2014/main" id="{D56386BF-7961-4D99-960B-3216DCDE5010}"/>
              </a:ext>
            </a:extLst>
          </p:cNvPr>
          <p:cNvGraphicFramePr>
            <a:graphicFrameLocks noGrp="1"/>
          </p:cNvGraphicFramePr>
          <p:nvPr/>
        </p:nvGraphicFramePr>
        <p:xfrm>
          <a:off x="861802" y="27212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aphicFrame>
        <p:nvGraphicFramePr>
          <p:cNvPr id="64" name="表格 22">
            <a:extLst>
              <a:ext uri="{FF2B5EF4-FFF2-40B4-BE49-F238E27FC236}">
                <a16:creationId xmlns:a16="http://schemas.microsoft.com/office/drawing/2014/main" id="{7480A8E3-8B8A-40B1-882B-A4C1B84CD414}"/>
              </a:ext>
            </a:extLst>
          </p:cNvPr>
          <p:cNvGraphicFramePr>
            <a:graphicFrameLocks noGrp="1"/>
          </p:cNvGraphicFramePr>
          <p:nvPr/>
        </p:nvGraphicFramePr>
        <p:xfrm>
          <a:off x="870514" y="34071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0979FEDC-24F4-48FB-BAC0-CDC766B1B233}"/>
              </a:ext>
            </a:extLst>
          </p:cNvPr>
          <p:cNvCxnSpPr>
            <a:cxnSpLocks/>
          </p:cNvCxnSpPr>
          <p:nvPr/>
        </p:nvCxnSpPr>
        <p:spPr>
          <a:xfrm flipV="1">
            <a:off x="2313526" y="2384443"/>
            <a:ext cx="0" cy="3185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756E9F4A-D51B-488C-B883-40A54F4BA07E}"/>
              </a:ext>
            </a:extLst>
          </p:cNvPr>
          <p:cNvGrpSpPr/>
          <p:nvPr/>
        </p:nvGrpSpPr>
        <p:grpSpPr>
          <a:xfrm>
            <a:off x="5046029" y="2558255"/>
            <a:ext cx="906137" cy="585215"/>
            <a:chOff x="4938923" y="2898676"/>
            <a:chExt cx="906137" cy="585215"/>
          </a:xfrm>
        </p:grpSpPr>
        <p:sp>
          <p:nvSpPr>
            <p:cNvPr id="71" name="箭头: 右 70">
              <a:extLst>
                <a:ext uri="{FF2B5EF4-FFF2-40B4-BE49-F238E27FC236}">
                  <a16:creationId xmlns:a16="http://schemas.microsoft.com/office/drawing/2014/main" id="{AA5F223B-38B8-4418-9846-84F0964473DC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Text Box 4">
              <a:extLst>
                <a:ext uri="{FF2B5EF4-FFF2-40B4-BE49-F238E27FC236}">
                  <a16:creationId xmlns:a16="http://schemas.microsoft.com/office/drawing/2014/main" id="{EA3914DF-56AD-4608-96CB-4DC48BAE3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A7B75E9-B9D6-4046-8F25-AE9747B1A2D0}"/>
              </a:ext>
            </a:extLst>
          </p:cNvPr>
          <p:cNvGrpSpPr/>
          <p:nvPr/>
        </p:nvGrpSpPr>
        <p:grpSpPr>
          <a:xfrm>
            <a:off x="5050172" y="3237546"/>
            <a:ext cx="906137" cy="585215"/>
            <a:chOff x="4938923" y="2898676"/>
            <a:chExt cx="906137" cy="585215"/>
          </a:xfrm>
        </p:grpSpPr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id="{4989C6F4-9C99-4C8A-9170-FCA007C825D9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Text Box 4">
              <a:extLst>
                <a:ext uri="{FF2B5EF4-FFF2-40B4-BE49-F238E27FC236}">
                  <a16:creationId xmlns:a16="http://schemas.microsoft.com/office/drawing/2014/main" id="{D8BC08E0-141A-407D-A534-67BB43AF7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13C7A981-C4C7-4E7B-9F11-B5C88D6CA34B}"/>
              </a:ext>
            </a:extLst>
          </p:cNvPr>
          <p:cNvCxnSpPr>
            <a:cxnSpLocks/>
          </p:cNvCxnSpPr>
          <p:nvPr/>
        </p:nvCxnSpPr>
        <p:spPr>
          <a:xfrm flipV="1">
            <a:off x="1865498" y="3012402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>
            <a:extLst>
              <a:ext uri="{FF2B5EF4-FFF2-40B4-BE49-F238E27FC236}">
                <a16:creationId xmlns:a16="http://schemas.microsoft.com/office/drawing/2014/main" id="{E34E99A6-F7AA-424A-B8E8-F1FDA265C990}"/>
              </a:ext>
            </a:extLst>
          </p:cNvPr>
          <p:cNvCxnSpPr>
            <a:cxnSpLocks/>
          </p:cNvCxnSpPr>
          <p:nvPr/>
        </p:nvCxnSpPr>
        <p:spPr>
          <a:xfrm flipV="1">
            <a:off x="1075974" y="3733548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6">
            <a:extLst>
              <a:ext uri="{FF2B5EF4-FFF2-40B4-BE49-F238E27FC236}">
                <a16:creationId xmlns:a16="http://schemas.microsoft.com/office/drawing/2014/main" id="{189C58C0-2B99-4F12-AD53-B86DCDA64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7306" y="4314130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37" name="连接符: 肘形 36">
            <a:extLst>
              <a:ext uri="{FF2B5EF4-FFF2-40B4-BE49-F238E27FC236}">
                <a16:creationId xmlns:a16="http://schemas.microsoft.com/office/drawing/2014/main" id="{0993CAA1-7969-4852-9439-227E311B9A4D}"/>
              </a:ext>
            </a:extLst>
          </p:cNvPr>
          <p:cNvCxnSpPr/>
          <p:nvPr/>
        </p:nvCxnSpPr>
        <p:spPr>
          <a:xfrm rot="16200000" flipV="1">
            <a:off x="1669533" y="3245281"/>
            <a:ext cx="1750712" cy="462725"/>
          </a:xfrm>
          <a:prstGeom prst="bentConnector3">
            <a:avLst>
              <a:gd name="adj1" fmla="val 96567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连接符: 肘形 42">
            <a:extLst>
              <a:ext uri="{FF2B5EF4-FFF2-40B4-BE49-F238E27FC236}">
                <a16:creationId xmlns:a16="http://schemas.microsoft.com/office/drawing/2014/main" id="{34B1FFF9-22A8-4A6A-83EE-5C69B90A3F9E}"/>
              </a:ext>
            </a:extLst>
          </p:cNvPr>
          <p:cNvCxnSpPr>
            <a:stCxn id="56" idx="0"/>
          </p:cNvCxnSpPr>
          <p:nvPr/>
        </p:nvCxnSpPr>
        <p:spPr>
          <a:xfrm rot="16200000" flipV="1">
            <a:off x="1697208" y="3448588"/>
            <a:ext cx="1033833" cy="697251"/>
          </a:xfrm>
          <a:prstGeom prst="bentConnector3">
            <a:avLst>
              <a:gd name="adj1" fmla="val 10115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连接符: 肘形 45">
            <a:extLst>
              <a:ext uri="{FF2B5EF4-FFF2-40B4-BE49-F238E27FC236}">
                <a16:creationId xmlns:a16="http://schemas.microsoft.com/office/drawing/2014/main" id="{9876E2AD-7C55-4CBA-BA25-00D464E644A8}"/>
              </a:ext>
            </a:extLst>
          </p:cNvPr>
          <p:cNvCxnSpPr>
            <a:cxnSpLocks/>
          </p:cNvCxnSpPr>
          <p:nvPr/>
        </p:nvCxnSpPr>
        <p:spPr>
          <a:xfrm rot="10800000">
            <a:off x="1075974" y="4001444"/>
            <a:ext cx="1237554" cy="312689"/>
          </a:xfrm>
          <a:prstGeom prst="bentConnector3">
            <a:avLst>
              <a:gd name="adj1" fmla="val -3413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40">
            <a:extLst>
              <a:ext uri="{FF2B5EF4-FFF2-40B4-BE49-F238E27FC236}">
                <a16:creationId xmlns:a16="http://schemas.microsoft.com/office/drawing/2014/main" id="{5663390D-3107-45F4-A215-2A2218186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001" y="4353030"/>
            <a:ext cx="34457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q</a:t>
            </a:r>
            <a:endParaRPr lang="en-US" altLang="en-US" dirty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002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392454E-7393-2B4A-941C-EE4B98285320}" type="slidenum">
              <a:rPr lang="en-US" altLang="en-US" sz="1400"/>
              <a:pPr eaLnBrk="1" hangingPunct="1"/>
              <a:t>9</a:t>
            </a:fld>
            <a:endParaRPr lang="en-US" altLang="en-US" sz="140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7844"/>
            <a:ext cx="7772400" cy="623887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ea typeface="ＭＳ Ｐゴシック" charset="-128"/>
              </a:rPr>
              <a:t>Multitape</a:t>
            </a:r>
            <a:r>
              <a:rPr lang="en-US" altLang="en-US" sz="4000" dirty="0">
                <a:ea typeface="ＭＳ Ｐゴシック" charset="-128"/>
              </a:rPr>
              <a:t> TMs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5155" y="1191197"/>
            <a:ext cx="7177489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ea typeface="ＭＳ Ｐゴシック" charset="-128"/>
              </a:rPr>
              <a:t>simulation of k-tape TM by single-tape TM:</a:t>
            </a:r>
          </a:p>
        </p:txBody>
      </p:sp>
      <p:graphicFrame>
        <p:nvGraphicFramePr>
          <p:cNvPr id="59" name="表格 22">
            <a:extLst>
              <a:ext uri="{FF2B5EF4-FFF2-40B4-BE49-F238E27FC236}">
                <a16:creationId xmlns:a16="http://schemas.microsoft.com/office/drawing/2014/main" id="{D2D07E6E-A499-4710-942E-A9A82354B173}"/>
              </a:ext>
            </a:extLst>
          </p:cNvPr>
          <p:cNvGraphicFramePr>
            <a:graphicFrameLocks noGrp="1"/>
          </p:cNvGraphicFramePr>
          <p:nvPr/>
        </p:nvGraphicFramePr>
        <p:xfrm>
          <a:off x="870514" y="206222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60" name="组合 59">
            <a:extLst>
              <a:ext uri="{FF2B5EF4-FFF2-40B4-BE49-F238E27FC236}">
                <a16:creationId xmlns:a16="http://schemas.microsoft.com/office/drawing/2014/main" id="{6E371F88-99C8-4A79-9AFA-2227B7F8DB59}"/>
              </a:ext>
            </a:extLst>
          </p:cNvPr>
          <p:cNvGrpSpPr/>
          <p:nvPr/>
        </p:nvGrpSpPr>
        <p:grpSpPr>
          <a:xfrm>
            <a:off x="5058884" y="1888056"/>
            <a:ext cx="906137" cy="585215"/>
            <a:chOff x="4938923" y="2898676"/>
            <a:chExt cx="906137" cy="585215"/>
          </a:xfrm>
        </p:grpSpPr>
        <p:sp>
          <p:nvSpPr>
            <p:cNvPr id="61" name="箭头: 右 60">
              <a:extLst>
                <a:ext uri="{FF2B5EF4-FFF2-40B4-BE49-F238E27FC236}">
                  <a16:creationId xmlns:a16="http://schemas.microsoft.com/office/drawing/2014/main" id="{AD4B8C5A-EFC4-47B4-95A6-763F29310D14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Text Box 4">
              <a:extLst>
                <a:ext uri="{FF2B5EF4-FFF2-40B4-BE49-F238E27FC236}">
                  <a16:creationId xmlns:a16="http://schemas.microsoft.com/office/drawing/2014/main" id="{266DDDD4-E5F3-4FAC-8F34-E57E8870D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63" name="表格 22">
            <a:extLst>
              <a:ext uri="{FF2B5EF4-FFF2-40B4-BE49-F238E27FC236}">
                <a16:creationId xmlns:a16="http://schemas.microsoft.com/office/drawing/2014/main" id="{D56386BF-7961-4D99-960B-3216DCDE5010}"/>
              </a:ext>
            </a:extLst>
          </p:cNvPr>
          <p:cNvGraphicFramePr>
            <a:graphicFrameLocks noGrp="1"/>
          </p:cNvGraphicFramePr>
          <p:nvPr/>
        </p:nvGraphicFramePr>
        <p:xfrm>
          <a:off x="861802" y="27212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aphicFrame>
        <p:nvGraphicFramePr>
          <p:cNvPr id="64" name="表格 22">
            <a:extLst>
              <a:ext uri="{FF2B5EF4-FFF2-40B4-BE49-F238E27FC236}">
                <a16:creationId xmlns:a16="http://schemas.microsoft.com/office/drawing/2014/main" id="{7480A8E3-8B8A-40B1-882B-A4C1B84CD414}"/>
              </a:ext>
            </a:extLst>
          </p:cNvPr>
          <p:cNvGraphicFramePr>
            <a:graphicFrameLocks noGrp="1"/>
          </p:cNvGraphicFramePr>
          <p:nvPr/>
        </p:nvGraphicFramePr>
        <p:xfrm>
          <a:off x="870514" y="34071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0979FEDC-24F4-48FB-BAC0-CDC766B1B233}"/>
              </a:ext>
            </a:extLst>
          </p:cNvPr>
          <p:cNvCxnSpPr>
            <a:cxnSpLocks/>
          </p:cNvCxnSpPr>
          <p:nvPr/>
        </p:nvCxnSpPr>
        <p:spPr>
          <a:xfrm flipV="1">
            <a:off x="2313526" y="2384443"/>
            <a:ext cx="0" cy="3185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756E9F4A-D51B-488C-B883-40A54F4BA07E}"/>
              </a:ext>
            </a:extLst>
          </p:cNvPr>
          <p:cNvGrpSpPr/>
          <p:nvPr/>
        </p:nvGrpSpPr>
        <p:grpSpPr>
          <a:xfrm>
            <a:off x="5046029" y="2558255"/>
            <a:ext cx="906137" cy="585215"/>
            <a:chOff x="4938923" y="2898676"/>
            <a:chExt cx="906137" cy="585215"/>
          </a:xfrm>
        </p:grpSpPr>
        <p:sp>
          <p:nvSpPr>
            <p:cNvPr id="71" name="箭头: 右 70">
              <a:extLst>
                <a:ext uri="{FF2B5EF4-FFF2-40B4-BE49-F238E27FC236}">
                  <a16:creationId xmlns:a16="http://schemas.microsoft.com/office/drawing/2014/main" id="{AA5F223B-38B8-4418-9846-84F0964473DC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Text Box 4">
              <a:extLst>
                <a:ext uri="{FF2B5EF4-FFF2-40B4-BE49-F238E27FC236}">
                  <a16:creationId xmlns:a16="http://schemas.microsoft.com/office/drawing/2014/main" id="{EA3914DF-56AD-4608-96CB-4DC48BAE3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A7B75E9-B9D6-4046-8F25-AE9747B1A2D0}"/>
              </a:ext>
            </a:extLst>
          </p:cNvPr>
          <p:cNvGrpSpPr/>
          <p:nvPr/>
        </p:nvGrpSpPr>
        <p:grpSpPr>
          <a:xfrm>
            <a:off x="5050172" y="3237546"/>
            <a:ext cx="906137" cy="585215"/>
            <a:chOff x="4938923" y="2898676"/>
            <a:chExt cx="906137" cy="585215"/>
          </a:xfrm>
        </p:grpSpPr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id="{4989C6F4-9C99-4C8A-9170-FCA007C825D9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Text Box 4">
              <a:extLst>
                <a:ext uri="{FF2B5EF4-FFF2-40B4-BE49-F238E27FC236}">
                  <a16:creationId xmlns:a16="http://schemas.microsoft.com/office/drawing/2014/main" id="{D8BC08E0-141A-407D-A534-67BB43AF7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13C7A981-C4C7-4E7B-9F11-B5C88D6CA34B}"/>
              </a:ext>
            </a:extLst>
          </p:cNvPr>
          <p:cNvCxnSpPr>
            <a:cxnSpLocks/>
          </p:cNvCxnSpPr>
          <p:nvPr/>
        </p:nvCxnSpPr>
        <p:spPr>
          <a:xfrm flipV="1">
            <a:off x="1865498" y="3012402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>
            <a:extLst>
              <a:ext uri="{FF2B5EF4-FFF2-40B4-BE49-F238E27FC236}">
                <a16:creationId xmlns:a16="http://schemas.microsoft.com/office/drawing/2014/main" id="{E34E99A6-F7AA-424A-B8E8-F1FDA265C990}"/>
              </a:ext>
            </a:extLst>
          </p:cNvPr>
          <p:cNvCxnSpPr>
            <a:cxnSpLocks/>
          </p:cNvCxnSpPr>
          <p:nvPr/>
        </p:nvCxnSpPr>
        <p:spPr>
          <a:xfrm flipV="1">
            <a:off x="1075974" y="3733548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6">
            <a:extLst>
              <a:ext uri="{FF2B5EF4-FFF2-40B4-BE49-F238E27FC236}">
                <a16:creationId xmlns:a16="http://schemas.microsoft.com/office/drawing/2014/main" id="{189C58C0-2B99-4F12-AD53-B86DCDA64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7306" y="4314130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37" name="连接符: 肘形 36">
            <a:extLst>
              <a:ext uri="{FF2B5EF4-FFF2-40B4-BE49-F238E27FC236}">
                <a16:creationId xmlns:a16="http://schemas.microsoft.com/office/drawing/2014/main" id="{0993CAA1-7969-4852-9439-227E311B9A4D}"/>
              </a:ext>
            </a:extLst>
          </p:cNvPr>
          <p:cNvCxnSpPr/>
          <p:nvPr/>
        </p:nvCxnSpPr>
        <p:spPr>
          <a:xfrm rot="16200000" flipV="1">
            <a:off x="1669533" y="3245281"/>
            <a:ext cx="1750712" cy="462725"/>
          </a:xfrm>
          <a:prstGeom prst="bentConnector3">
            <a:avLst>
              <a:gd name="adj1" fmla="val 96567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连接符: 肘形 42">
            <a:extLst>
              <a:ext uri="{FF2B5EF4-FFF2-40B4-BE49-F238E27FC236}">
                <a16:creationId xmlns:a16="http://schemas.microsoft.com/office/drawing/2014/main" id="{34B1FFF9-22A8-4A6A-83EE-5C69B90A3F9E}"/>
              </a:ext>
            </a:extLst>
          </p:cNvPr>
          <p:cNvCxnSpPr>
            <a:stCxn id="56" idx="0"/>
          </p:cNvCxnSpPr>
          <p:nvPr/>
        </p:nvCxnSpPr>
        <p:spPr>
          <a:xfrm rot="16200000" flipV="1">
            <a:off x="1697208" y="3448588"/>
            <a:ext cx="1033833" cy="697251"/>
          </a:xfrm>
          <a:prstGeom prst="bentConnector3">
            <a:avLst>
              <a:gd name="adj1" fmla="val 10115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连接符: 肘形 45">
            <a:extLst>
              <a:ext uri="{FF2B5EF4-FFF2-40B4-BE49-F238E27FC236}">
                <a16:creationId xmlns:a16="http://schemas.microsoft.com/office/drawing/2014/main" id="{9876E2AD-7C55-4CBA-BA25-00D464E644A8}"/>
              </a:ext>
            </a:extLst>
          </p:cNvPr>
          <p:cNvCxnSpPr>
            <a:cxnSpLocks/>
          </p:cNvCxnSpPr>
          <p:nvPr/>
        </p:nvCxnSpPr>
        <p:spPr>
          <a:xfrm rot="10800000">
            <a:off x="1075974" y="4001444"/>
            <a:ext cx="1237554" cy="312689"/>
          </a:xfrm>
          <a:prstGeom prst="bentConnector3">
            <a:avLst>
              <a:gd name="adj1" fmla="val -3413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40">
            <a:extLst>
              <a:ext uri="{FF2B5EF4-FFF2-40B4-BE49-F238E27FC236}">
                <a16:creationId xmlns:a16="http://schemas.microsoft.com/office/drawing/2014/main" id="{5663390D-3107-45F4-A215-2A2218186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001" y="4353030"/>
            <a:ext cx="34457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q</a:t>
            </a:r>
            <a:endParaRPr lang="en-US" altLang="en-US" dirty="0">
              <a:latin typeface="Comic Sans MS" charset="0"/>
            </a:endParaRPr>
          </a:p>
        </p:txBody>
      </p:sp>
      <p:sp>
        <p:nvSpPr>
          <p:cNvPr id="2" name="Text Box 53">
            <a:extLst>
              <a:ext uri="{FF2B5EF4-FFF2-40B4-BE49-F238E27FC236}">
                <a16:creationId xmlns:a16="http://schemas.microsoft.com/office/drawing/2014/main" id="{5A2AF61B-1198-4993-9C3F-9843F4D8A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646" y="5204899"/>
            <a:ext cx="3181109" cy="13234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en-US" sz="2000" dirty="0"/>
              <a:t>add new symbol </a:t>
            </a:r>
            <a:r>
              <a:rPr lang="en-US" altLang="en-US" sz="2000" b="1" u="sng" dirty="0"/>
              <a:t>x</a:t>
            </a:r>
            <a:r>
              <a:rPr lang="en-US" altLang="en-US" sz="2000" dirty="0"/>
              <a:t> for each old x to mark the locations of the heads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en-US" sz="2000" dirty="0"/>
              <a:t>use combined symbols</a:t>
            </a:r>
          </a:p>
        </p:txBody>
      </p:sp>
    </p:spTree>
    <p:extLst>
      <p:ext uri="{BB962C8B-B14F-4D97-AF65-F5344CB8AC3E}">
        <p14:creationId xmlns:p14="http://schemas.microsoft.com/office/powerpoint/2010/main" val="514959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392454E-7393-2B4A-941C-EE4B98285320}" type="slidenum">
              <a:rPr lang="en-US" altLang="en-US" sz="1400"/>
              <a:pPr eaLnBrk="1" hangingPunct="1"/>
              <a:t>10</a:t>
            </a:fld>
            <a:endParaRPr lang="en-US" altLang="en-US" sz="140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7844"/>
            <a:ext cx="7772400" cy="623887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ea typeface="ＭＳ Ｐゴシック" charset="-128"/>
              </a:rPr>
              <a:t>Multitape</a:t>
            </a:r>
            <a:r>
              <a:rPr lang="en-US" altLang="en-US" sz="4000" dirty="0">
                <a:ea typeface="ＭＳ Ｐゴシック" charset="-128"/>
              </a:rPr>
              <a:t> TMs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5155" y="1191197"/>
            <a:ext cx="7177489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ea typeface="ＭＳ Ｐゴシック" charset="-128"/>
              </a:rPr>
              <a:t>simulation of k-tape TM by single-tape TM:</a:t>
            </a:r>
          </a:p>
        </p:txBody>
      </p:sp>
      <p:graphicFrame>
        <p:nvGraphicFramePr>
          <p:cNvPr id="59" name="表格 22">
            <a:extLst>
              <a:ext uri="{FF2B5EF4-FFF2-40B4-BE49-F238E27FC236}">
                <a16:creationId xmlns:a16="http://schemas.microsoft.com/office/drawing/2014/main" id="{D2D07E6E-A499-4710-942E-A9A82354B17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0514" y="206222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60" name="组合 59">
            <a:extLst>
              <a:ext uri="{FF2B5EF4-FFF2-40B4-BE49-F238E27FC236}">
                <a16:creationId xmlns:a16="http://schemas.microsoft.com/office/drawing/2014/main" id="{6E371F88-99C8-4A79-9AFA-2227B7F8DB59}"/>
              </a:ext>
            </a:extLst>
          </p:cNvPr>
          <p:cNvGrpSpPr/>
          <p:nvPr/>
        </p:nvGrpSpPr>
        <p:grpSpPr>
          <a:xfrm>
            <a:off x="5058884" y="1888056"/>
            <a:ext cx="906137" cy="585215"/>
            <a:chOff x="4938923" y="2898676"/>
            <a:chExt cx="906137" cy="585215"/>
          </a:xfrm>
        </p:grpSpPr>
        <p:sp>
          <p:nvSpPr>
            <p:cNvPr id="61" name="箭头: 右 60">
              <a:extLst>
                <a:ext uri="{FF2B5EF4-FFF2-40B4-BE49-F238E27FC236}">
                  <a16:creationId xmlns:a16="http://schemas.microsoft.com/office/drawing/2014/main" id="{AD4B8C5A-EFC4-47B4-95A6-763F29310D14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Text Box 4">
              <a:extLst>
                <a:ext uri="{FF2B5EF4-FFF2-40B4-BE49-F238E27FC236}">
                  <a16:creationId xmlns:a16="http://schemas.microsoft.com/office/drawing/2014/main" id="{266DDDD4-E5F3-4FAC-8F34-E57E8870D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63" name="表格 22">
            <a:extLst>
              <a:ext uri="{FF2B5EF4-FFF2-40B4-BE49-F238E27FC236}">
                <a16:creationId xmlns:a16="http://schemas.microsoft.com/office/drawing/2014/main" id="{D56386BF-7961-4D99-960B-3216DCDE501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61802" y="27212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aphicFrame>
        <p:nvGraphicFramePr>
          <p:cNvPr id="64" name="表格 22">
            <a:extLst>
              <a:ext uri="{FF2B5EF4-FFF2-40B4-BE49-F238E27FC236}">
                <a16:creationId xmlns:a16="http://schemas.microsoft.com/office/drawing/2014/main" id="{7480A8E3-8B8A-40B1-882B-A4C1B84CD41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0514" y="34071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0979FEDC-24F4-48FB-BAC0-CDC766B1B233}"/>
              </a:ext>
            </a:extLst>
          </p:cNvPr>
          <p:cNvCxnSpPr>
            <a:cxnSpLocks/>
          </p:cNvCxnSpPr>
          <p:nvPr/>
        </p:nvCxnSpPr>
        <p:spPr>
          <a:xfrm flipV="1">
            <a:off x="2313526" y="2384443"/>
            <a:ext cx="0" cy="3185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756E9F4A-D51B-488C-B883-40A54F4BA07E}"/>
              </a:ext>
            </a:extLst>
          </p:cNvPr>
          <p:cNvGrpSpPr/>
          <p:nvPr/>
        </p:nvGrpSpPr>
        <p:grpSpPr>
          <a:xfrm>
            <a:off x="5046029" y="2558255"/>
            <a:ext cx="906137" cy="585215"/>
            <a:chOff x="4938923" y="2898676"/>
            <a:chExt cx="906137" cy="585215"/>
          </a:xfrm>
        </p:grpSpPr>
        <p:sp>
          <p:nvSpPr>
            <p:cNvPr id="71" name="箭头: 右 70">
              <a:extLst>
                <a:ext uri="{FF2B5EF4-FFF2-40B4-BE49-F238E27FC236}">
                  <a16:creationId xmlns:a16="http://schemas.microsoft.com/office/drawing/2014/main" id="{AA5F223B-38B8-4418-9846-84F0964473DC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Text Box 4">
              <a:extLst>
                <a:ext uri="{FF2B5EF4-FFF2-40B4-BE49-F238E27FC236}">
                  <a16:creationId xmlns:a16="http://schemas.microsoft.com/office/drawing/2014/main" id="{EA3914DF-56AD-4608-96CB-4DC48BAE3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A7B75E9-B9D6-4046-8F25-AE9747B1A2D0}"/>
              </a:ext>
            </a:extLst>
          </p:cNvPr>
          <p:cNvGrpSpPr/>
          <p:nvPr/>
        </p:nvGrpSpPr>
        <p:grpSpPr>
          <a:xfrm>
            <a:off x="5050172" y="3237546"/>
            <a:ext cx="906137" cy="585215"/>
            <a:chOff x="4938923" y="2898676"/>
            <a:chExt cx="906137" cy="585215"/>
          </a:xfrm>
        </p:grpSpPr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id="{4989C6F4-9C99-4C8A-9170-FCA007C825D9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Text Box 4">
              <a:extLst>
                <a:ext uri="{FF2B5EF4-FFF2-40B4-BE49-F238E27FC236}">
                  <a16:creationId xmlns:a16="http://schemas.microsoft.com/office/drawing/2014/main" id="{D8BC08E0-141A-407D-A534-67BB43AF7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727F7CF9-2175-4442-AE4E-BF414384A6C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94197" y="4781427"/>
          <a:ext cx="38291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8190">
                  <a:extLst>
                    <a:ext uri="{9D8B030D-6E8A-4147-A177-3AD203B41FA5}">
                      <a16:colId xmlns:a16="http://schemas.microsoft.com/office/drawing/2014/main" val="827781403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263735651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2581226167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1412426012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3117811622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2866308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ab</a:t>
                      </a:r>
                      <a:r>
                        <a:rPr lang="en-US" altLang="zh-CN" u="sng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bba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</a:t>
                      </a:r>
                      <a:r>
                        <a:rPr lang="en-US" altLang="zh-CN" u="sng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altLang="zh-CN" dirty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u="sng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altLang="zh-CN" u="none" dirty="0"/>
                        <a:t>-</a:t>
                      </a:r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683909"/>
                  </a:ext>
                </a:extLst>
              </a:tr>
            </a:tbl>
          </a:graphicData>
        </a:graphic>
      </p:graphicFrame>
      <p:grpSp>
        <p:nvGrpSpPr>
          <p:cNvPr id="83" name="组合 82">
            <a:extLst>
              <a:ext uri="{FF2B5EF4-FFF2-40B4-BE49-F238E27FC236}">
                <a16:creationId xmlns:a16="http://schemas.microsoft.com/office/drawing/2014/main" id="{D8E6A2E2-E991-4D89-9E14-8DFD62938D06}"/>
              </a:ext>
            </a:extLst>
          </p:cNvPr>
          <p:cNvGrpSpPr/>
          <p:nvPr/>
        </p:nvGrpSpPr>
        <p:grpSpPr>
          <a:xfrm>
            <a:off x="8023338" y="4599650"/>
            <a:ext cx="723884" cy="585215"/>
            <a:chOff x="4938923" y="2898676"/>
            <a:chExt cx="906137" cy="585215"/>
          </a:xfrm>
        </p:grpSpPr>
        <p:sp>
          <p:nvSpPr>
            <p:cNvPr id="84" name="箭头: 右 83">
              <a:extLst>
                <a:ext uri="{FF2B5EF4-FFF2-40B4-BE49-F238E27FC236}">
                  <a16:creationId xmlns:a16="http://schemas.microsoft.com/office/drawing/2014/main" id="{E24DE879-FAAB-4213-9A35-08160389DFA2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Text Box 4">
              <a:extLst>
                <a:ext uri="{FF2B5EF4-FFF2-40B4-BE49-F238E27FC236}">
                  <a16:creationId xmlns:a16="http://schemas.microsoft.com/office/drawing/2014/main" id="{30C163C3-789B-4F67-AF57-303DBF97C3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sp>
        <p:nvSpPr>
          <p:cNvPr id="5" name="Text Box 6">
            <a:extLst>
              <a:ext uri="{FF2B5EF4-FFF2-40B4-BE49-F238E27FC236}">
                <a16:creationId xmlns:a16="http://schemas.microsoft.com/office/drawing/2014/main" id="{44FE514F-A0BF-40B6-98D9-B9E6100A1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8914" y="5760326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13C7A981-C4C7-4E7B-9F11-B5C88D6CA34B}"/>
              </a:ext>
            </a:extLst>
          </p:cNvPr>
          <p:cNvCxnSpPr>
            <a:cxnSpLocks/>
          </p:cNvCxnSpPr>
          <p:nvPr/>
        </p:nvCxnSpPr>
        <p:spPr>
          <a:xfrm flipV="1">
            <a:off x="1865498" y="3012402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>
            <a:extLst>
              <a:ext uri="{FF2B5EF4-FFF2-40B4-BE49-F238E27FC236}">
                <a16:creationId xmlns:a16="http://schemas.microsoft.com/office/drawing/2014/main" id="{E34E99A6-F7AA-424A-B8E8-F1FDA265C990}"/>
              </a:ext>
            </a:extLst>
          </p:cNvPr>
          <p:cNvCxnSpPr>
            <a:cxnSpLocks/>
          </p:cNvCxnSpPr>
          <p:nvPr/>
        </p:nvCxnSpPr>
        <p:spPr>
          <a:xfrm flipV="1">
            <a:off x="1075974" y="3733548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6">
            <a:extLst>
              <a:ext uri="{FF2B5EF4-FFF2-40B4-BE49-F238E27FC236}">
                <a16:creationId xmlns:a16="http://schemas.microsoft.com/office/drawing/2014/main" id="{189C58C0-2B99-4F12-AD53-B86DCDA64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7306" y="4314130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37" name="连接符: 肘形 36">
            <a:extLst>
              <a:ext uri="{FF2B5EF4-FFF2-40B4-BE49-F238E27FC236}">
                <a16:creationId xmlns:a16="http://schemas.microsoft.com/office/drawing/2014/main" id="{0993CAA1-7969-4852-9439-227E311B9A4D}"/>
              </a:ext>
            </a:extLst>
          </p:cNvPr>
          <p:cNvCxnSpPr/>
          <p:nvPr/>
        </p:nvCxnSpPr>
        <p:spPr>
          <a:xfrm rot="16200000" flipV="1">
            <a:off x="1669533" y="3245281"/>
            <a:ext cx="1750712" cy="462725"/>
          </a:xfrm>
          <a:prstGeom prst="bentConnector3">
            <a:avLst>
              <a:gd name="adj1" fmla="val 96567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连接符: 肘形 42">
            <a:extLst>
              <a:ext uri="{FF2B5EF4-FFF2-40B4-BE49-F238E27FC236}">
                <a16:creationId xmlns:a16="http://schemas.microsoft.com/office/drawing/2014/main" id="{34B1FFF9-22A8-4A6A-83EE-5C69B90A3F9E}"/>
              </a:ext>
            </a:extLst>
          </p:cNvPr>
          <p:cNvCxnSpPr>
            <a:stCxn id="56" idx="0"/>
          </p:cNvCxnSpPr>
          <p:nvPr/>
        </p:nvCxnSpPr>
        <p:spPr>
          <a:xfrm rot="16200000" flipV="1">
            <a:off x="1697208" y="3448588"/>
            <a:ext cx="1033833" cy="697251"/>
          </a:xfrm>
          <a:prstGeom prst="bentConnector3">
            <a:avLst>
              <a:gd name="adj1" fmla="val 10115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连接符: 肘形 45">
            <a:extLst>
              <a:ext uri="{FF2B5EF4-FFF2-40B4-BE49-F238E27FC236}">
                <a16:creationId xmlns:a16="http://schemas.microsoft.com/office/drawing/2014/main" id="{9876E2AD-7C55-4CBA-BA25-00D464E644A8}"/>
              </a:ext>
            </a:extLst>
          </p:cNvPr>
          <p:cNvCxnSpPr>
            <a:cxnSpLocks/>
          </p:cNvCxnSpPr>
          <p:nvPr/>
        </p:nvCxnSpPr>
        <p:spPr>
          <a:xfrm rot="10800000">
            <a:off x="1075974" y="4001444"/>
            <a:ext cx="1237554" cy="312689"/>
          </a:xfrm>
          <a:prstGeom prst="bentConnector3">
            <a:avLst>
              <a:gd name="adj1" fmla="val -3413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箭头连接符 137">
            <a:extLst>
              <a:ext uri="{FF2B5EF4-FFF2-40B4-BE49-F238E27FC236}">
                <a16:creationId xmlns:a16="http://schemas.microsoft.com/office/drawing/2014/main" id="{9108AE54-CBDB-41A3-BE6F-A38B333E0C6F}"/>
              </a:ext>
            </a:extLst>
          </p:cNvPr>
          <p:cNvCxnSpPr>
            <a:cxnSpLocks/>
          </p:cNvCxnSpPr>
          <p:nvPr/>
        </p:nvCxnSpPr>
        <p:spPr>
          <a:xfrm flipV="1">
            <a:off x="4533899" y="5118763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连接符: 肘形 52">
            <a:extLst>
              <a:ext uri="{FF2B5EF4-FFF2-40B4-BE49-F238E27FC236}">
                <a16:creationId xmlns:a16="http://schemas.microsoft.com/office/drawing/2014/main" id="{39FECD69-2C71-4FDA-8A30-AE9BF1A8345F}"/>
              </a:ext>
            </a:extLst>
          </p:cNvPr>
          <p:cNvCxnSpPr>
            <a:stCxn id="5" idx="0"/>
          </p:cNvCxnSpPr>
          <p:nvPr/>
        </p:nvCxnSpPr>
        <p:spPr>
          <a:xfrm rot="16200000" flipV="1">
            <a:off x="5272294" y="4648263"/>
            <a:ext cx="373668" cy="1850458"/>
          </a:xfrm>
          <a:prstGeom prst="bentConnector2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40">
            <a:extLst>
              <a:ext uri="{FF2B5EF4-FFF2-40B4-BE49-F238E27FC236}">
                <a16:creationId xmlns:a16="http://schemas.microsoft.com/office/drawing/2014/main" id="{5663390D-3107-45F4-A215-2A2218186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001" y="4353030"/>
            <a:ext cx="34457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q</a:t>
            </a:r>
            <a:endParaRPr lang="en-US" altLang="en-US" dirty="0">
              <a:latin typeface="Comic Sans MS" charset="0"/>
            </a:endParaRPr>
          </a:p>
        </p:txBody>
      </p:sp>
      <p:sp>
        <p:nvSpPr>
          <p:cNvPr id="55" name="Text Box 40">
            <a:extLst>
              <a:ext uri="{FF2B5EF4-FFF2-40B4-BE49-F238E27FC236}">
                <a16:creationId xmlns:a16="http://schemas.microsoft.com/office/drawing/2014/main" id="{9B7FE137-915D-44A0-AC6B-ABD0CED40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340" y="5819300"/>
            <a:ext cx="34457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q</a:t>
            </a:r>
            <a:endParaRPr lang="en-US" altLang="en-US" dirty="0">
              <a:latin typeface="Comic Sans MS" charset="0"/>
            </a:endParaRPr>
          </a:p>
        </p:txBody>
      </p:sp>
      <p:sp>
        <p:nvSpPr>
          <p:cNvPr id="80" name="Text Box 53">
            <a:extLst>
              <a:ext uri="{FF2B5EF4-FFF2-40B4-BE49-F238E27FC236}">
                <a16:creationId xmlns:a16="http://schemas.microsoft.com/office/drawing/2014/main" id="{A0D2A9CD-7986-4347-A152-C6802FD8F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646" y="5204899"/>
            <a:ext cx="3181109" cy="13234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en-US" sz="2000" dirty="0"/>
              <a:t>add new symbol </a:t>
            </a:r>
            <a:r>
              <a:rPr lang="en-US" altLang="en-US" sz="2000" b="1" u="sng" dirty="0"/>
              <a:t>x</a:t>
            </a:r>
            <a:r>
              <a:rPr lang="en-US" altLang="en-US" sz="2000" dirty="0"/>
              <a:t> for each old x to mark the locations of the heads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en-US" sz="2000" dirty="0"/>
              <a:t>use combined symbols</a:t>
            </a:r>
          </a:p>
        </p:txBody>
      </p:sp>
    </p:spTree>
    <p:extLst>
      <p:ext uri="{BB962C8B-B14F-4D97-AF65-F5344CB8AC3E}">
        <p14:creationId xmlns:p14="http://schemas.microsoft.com/office/powerpoint/2010/main" val="4169065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392454E-7393-2B4A-941C-EE4B98285320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7844"/>
            <a:ext cx="7772400" cy="623887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ea typeface="ＭＳ Ｐゴシック" charset="-128"/>
              </a:rPr>
              <a:t>Multitape</a:t>
            </a:r>
            <a:r>
              <a:rPr lang="en-US" altLang="en-US" sz="4000" dirty="0">
                <a:ea typeface="ＭＳ Ｐゴシック" charset="-128"/>
              </a:rPr>
              <a:t> TMs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5155" y="1191197"/>
            <a:ext cx="7177489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ea typeface="ＭＳ Ｐゴシック" charset="-128"/>
              </a:rPr>
              <a:t>simulation of k-tape TM by single-tape TM:</a:t>
            </a:r>
          </a:p>
        </p:txBody>
      </p:sp>
      <p:graphicFrame>
        <p:nvGraphicFramePr>
          <p:cNvPr id="59" name="表格 22">
            <a:extLst>
              <a:ext uri="{FF2B5EF4-FFF2-40B4-BE49-F238E27FC236}">
                <a16:creationId xmlns:a16="http://schemas.microsoft.com/office/drawing/2014/main" id="{D2D07E6E-A499-4710-942E-A9A82354B17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0514" y="206222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60" name="组合 59">
            <a:extLst>
              <a:ext uri="{FF2B5EF4-FFF2-40B4-BE49-F238E27FC236}">
                <a16:creationId xmlns:a16="http://schemas.microsoft.com/office/drawing/2014/main" id="{6E371F88-99C8-4A79-9AFA-2227B7F8DB59}"/>
              </a:ext>
            </a:extLst>
          </p:cNvPr>
          <p:cNvGrpSpPr/>
          <p:nvPr/>
        </p:nvGrpSpPr>
        <p:grpSpPr>
          <a:xfrm>
            <a:off x="5058884" y="1888056"/>
            <a:ext cx="906137" cy="585215"/>
            <a:chOff x="4938923" y="2898676"/>
            <a:chExt cx="906137" cy="585215"/>
          </a:xfrm>
        </p:grpSpPr>
        <p:sp>
          <p:nvSpPr>
            <p:cNvPr id="61" name="箭头: 右 60">
              <a:extLst>
                <a:ext uri="{FF2B5EF4-FFF2-40B4-BE49-F238E27FC236}">
                  <a16:creationId xmlns:a16="http://schemas.microsoft.com/office/drawing/2014/main" id="{AD4B8C5A-EFC4-47B4-95A6-763F29310D14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Text Box 4">
              <a:extLst>
                <a:ext uri="{FF2B5EF4-FFF2-40B4-BE49-F238E27FC236}">
                  <a16:creationId xmlns:a16="http://schemas.microsoft.com/office/drawing/2014/main" id="{266DDDD4-E5F3-4FAC-8F34-E57E8870D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63" name="表格 22">
            <a:extLst>
              <a:ext uri="{FF2B5EF4-FFF2-40B4-BE49-F238E27FC236}">
                <a16:creationId xmlns:a16="http://schemas.microsoft.com/office/drawing/2014/main" id="{D56386BF-7961-4D99-960B-3216DCDE501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61802" y="27212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aphicFrame>
        <p:nvGraphicFramePr>
          <p:cNvPr id="64" name="表格 22">
            <a:extLst>
              <a:ext uri="{FF2B5EF4-FFF2-40B4-BE49-F238E27FC236}">
                <a16:creationId xmlns:a16="http://schemas.microsoft.com/office/drawing/2014/main" id="{7480A8E3-8B8A-40B1-882B-A4C1B84CD41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0514" y="34071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0979FEDC-24F4-48FB-BAC0-CDC766B1B233}"/>
              </a:ext>
            </a:extLst>
          </p:cNvPr>
          <p:cNvCxnSpPr>
            <a:cxnSpLocks/>
          </p:cNvCxnSpPr>
          <p:nvPr/>
        </p:nvCxnSpPr>
        <p:spPr>
          <a:xfrm flipV="1">
            <a:off x="2313526" y="2384443"/>
            <a:ext cx="0" cy="3185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756E9F4A-D51B-488C-B883-40A54F4BA07E}"/>
              </a:ext>
            </a:extLst>
          </p:cNvPr>
          <p:cNvGrpSpPr/>
          <p:nvPr/>
        </p:nvGrpSpPr>
        <p:grpSpPr>
          <a:xfrm>
            <a:off x="5046029" y="2558255"/>
            <a:ext cx="906137" cy="585215"/>
            <a:chOff x="4938923" y="2898676"/>
            <a:chExt cx="906137" cy="585215"/>
          </a:xfrm>
        </p:grpSpPr>
        <p:sp>
          <p:nvSpPr>
            <p:cNvPr id="71" name="箭头: 右 70">
              <a:extLst>
                <a:ext uri="{FF2B5EF4-FFF2-40B4-BE49-F238E27FC236}">
                  <a16:creationId xmlns:a16="http://schemas.microsoft.com/office/drawing/2014/main" id="{AA5F223B-38B8-4418-9846-84F0964473DC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Text Box 4">
              <a:extLst>
                <a:ext uri="{FF2B5EF4-FFF2-40B4-BE49-F238E27FC236}">
                  <a16:creationId xmlns:a16="http://schemas.microsoft.com/office/drawing/2014/main" id="{EA3914DF-56AD-4608-96CB-4DC48BAE3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A7B75E9-B9D6-4046-8F25-AE9747B1A2D0}"/>
              </a:ext>
            </a:extLst>
          </p:cNvPr>
          <p:cNvGrpSpPr/>
          <p:nvPr/>
        </p:nvGrpSpPr>
        <p:grpSpPr>
          <a:xfrm>
            <a:off x="5050172" y="3237546"/>
            <a:ext cx="906137" cy="585215"/>
            <a:chOff x="4938923" y="2898676"/>
            <a:chExt cx="906137" cy="585215"/>
          </a:xfrm>
        </p:grpSpPr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id="{4989C6F4-9C99-4C8A-9170-FCA007C825D9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Text Box 4">
              <a:extLst>
                <a:ext uri="{FF2B5EF4-FFF2-40B4-BE49-F238E27FC236}">
                  <a16:creationId xmlns:a16="http://schemas.microsoft.com/office/drawing/2014/main" id="{D8BC08E0-141A-407D-A534-67BB43AF7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727F7CF9-2175-4442-AE4E-BF414384A6C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94197" y="4781427"/>
          <a:ext cx="38291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8190">
                  <a:extLst>
                    <a:ext uri="{9D8B030D-6E8A-4147-A177-3AD203B41FA5}">
                      <a16:colId xmlns:a16="http://schemas.microsoft.com/office/drawing/2014/main" val="827781403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263735651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2581226167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1412426012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3117811622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2866308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ab</a:t>
                      </a:r>
                      <a:r>
                        <a:rPr lang="en-US" altLang="zh-CN" u="sng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bba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</a:t>
                      </a:r>
                      <a:r>
                        <a:rPr lang="en-US" altLang="zh-CN" u="sng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altLang="zh-CN" dirty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u="sng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altLang="zh-CN" u="none" dirty="0"/>
                        <a:t>-</a:t>
                      </a:r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683909"/>
                  </a:ext>
                </a:extLst>
              </a:tr>
            </a:tbl>
          </a:graphicData>
        </a:graphic>
      </p:graphicFrame>
      <p:grpSp>
        <p:nvGrpSpPr>
          <p:cNvPr id="83" name="组合 82">
            <a:extLst>
              <a:ext uri="{FF2B5EF4-FFF2-40B4-BE49-F238E27FC236}">
                <a16:creationId xmlns:a16="http://schemas.microsoft.com/office/drawing/2014/main" id="{D8E6A2E2-E991-4D89-9E14-8DFD62938D06}"/>
              </a:ext>
            </a:extLst>
          </p:cNvPr>
          <p:cNvGrpSpPr/>
          <p:nvPr/>
        </p:nvGrpSpPr>
        <p:grpSpPr>
          <a:xfrm>
            <a:off x="8023338" y="4599650"/>
            <a:ext cx="723884" cy="585215"/>
            <a:chOff x="4938923" y="2898676"/>
            <a:chExt cx="906137" cy="585215"/>
          </a:xfrm>
        </p:grpSpPr>
        <p:sp>
          <p:nvSpPr>
            <p:cNvPr id="84" name="箭头: 右 83">
              <a:extLst>
                <a:ext uri="{FF2B5EF4-FFF2-40B4-BE49-F238E27FC236}">
                  <a16:creationId xmlns:a16="http://schemas.microsoft.com/office/drawing/2014/main" id="{E24DE879-FAAB-4213-9A35-08160389DFA2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Text Box 4">
              <a:extLst>
                <a:ext uri="{FF2B5EF4-FFF2-40B4-BE49-F238E27FC236}">
                  <a16:creationId xmlns:a16="http://schemas.microsoft.com/office/drawing/2014/main" id="{30C163C3-789B-4F67-AF57-303DBF97C3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sp>
        <p:nvSpPr>
          <p:cNvPr id="5" name="Text Box 6">
            <a:extLst>
              <a:ext uri="{FF2B5EF4-FFF2-40B4-BE49-F238E27FC236}">
                <a16:creationId xmlns:a16="http://schemas.microsoft.com/office/drawing/2014/main" id="{44FE514F-A0BF-40B6-98D9-B9E6100A1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8914" y="5760326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13C7A981-C4C7-4E7B-9F11-B5C88D6CA34B}"/>
              </a:ext>
            </a:extLst>
          </p:cNvPr>
          <p:cNvCxnSpPr>
            <a:cxnSpLocks/>
          </p:cNvCxnSpPr>
          <p:nvPr/>
        </p:nvCxnSpPr>
        <p:spPr>
          <a:xfrm flipV="1">
            <a:off x="1865498" y="3012402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>
            <a:extLst>
              <a:ext uri="{FF2B5EF4-FFF2-40B4-BE49-F238E27FC236}">
                <a16:creationId xmlns:a16="http://schemas.microsoft.com/office/drawing/2014/main" id="{E34E99A6-F7AA-424A-B8E8-F1FDA265C990}"/>
              </a:ext>
            </a:extLst>
          </p:cNvPr>
          <p:cNvCxnSpPr>
            <a:cxnSpLocks/>
          </p:cNvCxnSpPr>
          <p:nvPr/>
        </p:nvCxnSpPr>
        <p:spPr>
          <a:xfrm flipV="1">
            <a:off x="1075974" y="3733548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6">
            <a:extLst>
              <a:ext uri="{FF2B5EF4-FFF2-40B4-BE49-F238E27FC236}">
                <a16:creationId xmlns:a16="http://schemas.microsoft.com/office/drawing/2014/main" id="{189C58C0-2B99-4F12-AD53-B86DCDA64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7306" y="4314130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37" name="连接符: 肘形 36">
            <a:extLst>
              <a:ext uri="{FF2B5EF4-FFF2-40B4-BE49-F238E27FC236}">
                <a16:creationId xmlns:a16="http://schemas.microsoft.com/office/drawing/2014/main" id="{0993CAA1-7969-4852-9439-227E311B9A4D}"/>
              </a:ext>
            </a:extLst>
          </p:cNvPr>
          <p:cNvCxnSpPr/>
          <p:nvPr/>
        </p:nvCxnSpPr>
        <p:spPr>
          <a:xfrm rot="16200000" flipV="1">
            <a:off x="1669533" y="3245281"/>
            <a:ext cx="1750712" cy="462725"/>
          </a:xfrm>
          <a:prstGeom prst="bentConnector3">
            <a:avLst>
              <a:gd name="adj1" fmla="val 96567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连接符: 肘形 42">
            <a:extLst>
              <a:ext uri="{FF2B5EF4-FFF2-40B4-BE49-F238E27FC236}">
                <a16:creationId xmlns:a16="http://schemas.microsoft.com/office/drawing/2014/main" id="{34B1FFF9-22A8-4A6A-83EE-5C69B90A3F9E}"/>
              </a:ext>
            </a:extLst>
          </p:cNvPr>
          <p:cNvCxnSpPr>
            <a:stCxn id="56" idx="0"/>
          </p:cNvCxnSpPr>
          <p:nvPr/>
        </p:nvCxnSpPr>
        <p:spPr>
          <a:xfrm rot="16200000" flipV="1">
            <a:off x="1697208" y="3448588"/>
            <a:ext cx="1033833" cy="697251"/>
          </a:xfrm>
          <a:prstGeom prst="bentConnector3">
            <a:avLst>
              <a:gd name="adj1" fmla="val 10115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连接符: 肘形 45">
            <a:extLst>
              <a:ext uri="{FF2B5EF4-FFF2-40B4-BE49-F238E27FC236}">
                <a16:creationId xmlns:a16="http://schemas.microsoft.com/office/drawing/2014/main" id="{9876E2AD-7C55-4CBA-BA25-00D464E644A8}"/>
              </a:ext>
            </a:extLst>
          </p:cNvPr>
          <p:cNvCxnSpPr>
            <a:cxnSpLocks/>
          </p:cNvCxnSpPr>
          <p:nvPr/>
        </p:nvCxnSpPr>
        <p:spPr>
          <a:xfrm rot="10800000">
            <a:off x="1075974" y="4001444"/>
            <a:ext cx="1237554" cy="312689"/>
          </a:xfrm>
          <a:prstGeom prst="bentConnector3">
            <a:avLst>
              <a:gd name="adj1" fmla="val -3413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箭头连接符 137">
            <a:extLst>
              <a:ext uri="{FF2B5EF4-FFF2-40B4-BE49-F238E27FC236}">
                <a16:creationId xmlns:a16="http://schemas.microsoft.com/office/drawing/2014/main" id="{9108AE54-CBDB-41A3-BE6F-A38B333E0C6F}"/>
              </a:ext>
            </a:extLst>
          </p:cNvPr>
          <p:cNvCxnSpPr>
            <a:cxnSpLocks/>
          </p:cNvCxnSpPr>
          <p:nvPr/>
        </p:nvCxnSpPr>
        <p:spPr>
          <a:xfrm flipV="1">
            <a:off x="4533899" y="5118763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连接符: 肘形 52">
            <a:extLst>
              <a:ext uri="{FF2B5EF4-FFF2-40B4-BE49-F238E27FC236}">
                <a16:creationId xmlns:a16="http://schemas.microsoft.com/office/drawing/2014/main" id="{39FECD69-2C71-4FDA-8A30-AE9BF1A8345F}"/>
              </a:ext>
            </a:extLst>
          </p:cNvPr>
          <p:cNvCxnSpPr>
            <a:stCxn id="5" idx="0"/>
          </p:cNvCxnSpPr>
          <p:nvPr/>
        </p:nvCxnSpPr>
        <p:spPr>
          <a:xfrm rot="16200000" flipV="1">
            <a:off x="5272294" y="4648263"/>
            <a:ext cx="373668" cy="1850458"/>
          </a:xfrm>
          <a:prstGeom prst="bentConnector2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40">
            <a:extLst>
              <a:ext uri="{FF2B5EF4-FFF2-40B4-BE49-F238E27FC236}">
                <a16:creationId xmlns:a16="http://schemas.microsoft.com/office/drawing/2014/main" id="{5663390D-3107-45F4-A215-2A2218186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001" y="4353030"/>
            <a:ext cx="34457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q</a:t>
            </a:r>
            <a:endParaRPr lang="en-US" altLang="en-US" dirty="0">
              <a:latin typeface="Comic Sans MS" charset="0"/>
            </a:endParaRPr>
          </a:p>
        </p:txBody>
      </p:sp>
      <p:sp>
        <p:nvSpPr>
          <p:cNvPr id="55" name="Text Box 40">
            <a:extLst>
              <a:ext uri="{FF2B5EF4-FFF2-40B4-BE49-F238E27FC236}">
                <a16:creationId xmlns:a16="http://schemas.microsoft.com/office/drawing/2014/main" id="{9B7FE137-915D-44A0-AC6B-ABD0CED40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340" y="5819300"/>
            <a:ext cx="34457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q</a:t>
            </a:r>
            <a:endParaRPr lang="en-US" altLang="en-US" dirty="0">
              <a:latin typeface="Comic Sans MS" charset="0"/>
            </a:endParaRPr>
          </a:p>
        </p:txBody>
      </p:sp>
      <p:sp>
        <p:nvSpPr>
          <p:cNvPr id="80" name="Text Box 53">
            <a:extLst>
              <a:ext uri="{FF2B5EF4-FFF2-40B4-BE49-F238E27FC236}">
                <a16:creationId xmlns:a16="http://schemas.microsoft.com/office/drawing/2014/main" id="{A0D2A9CD-7986-4347-A152-C6802FD8F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646" y="5204899"/>
            <a:ext cx="3181109" cy="13234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en-US" sz="2000" dirty="0"/>
              <a:t>add new symbol </a:t>
            </a:r>
            <a:r>
              <a:rPr lang="en-US" altLang="en-US" sz="2000" b="1" u="sng" dirty="0"/>
              <a:t>x</a:t>
            </a:r>
            <a:r>
              <a:rPr lang="en-US" altLang="en-US" sz="2000" dirty="0"/>
              <a:t> for each old x to mark the locations of the heads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en-US" sz="2000" dirty="0"/>
              <a:t>use combined symbols</a:t>
            </a:r>
          </a:p>
        </p:txBody>
      </p:sp>
      <p:sp>
        <p:nvSpPr>
          <p:cNvPr id="81" name="Text Box 39">
            <a:extLst>
              <a:ext uri="{FF2B5EF4-FFF2-40B4-BE49-F238E27FC236}">
                <a16:creationId xmlns:a16="http://schemas.microsoft.com/office/drawing/2014/main" id="{F1C64F5E-D6E2-45EF-BF31-8BF13445E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856" y="1828672"/>
            <a:ext cx="29916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dirty="0"/>
              <a:t>Repeat:   </a:t>
            </a:r>
            <a:r>
              <a:rPr lang="en-US" altLang="en-US" sz="1800" dirty="0">
                <a:solidFill>
                  <a:srgbClr val="FF0000"/>
                </a:solidFill>
              </a:rPr>
              <a:t>O(t(n)) times</a:t>
            </a:r>
          </a:p>
          <a:p>
            <a:pPr marL="324000" lvl="1" indent="-252000" eaLnBrk="1" hangingPunct="1">
              <a:spcBef>
                <a:spcPts val="0"/>
              </a:spcBef>
              <a:buFont typeface="+mj-lt"/>
              <a:buAutoNum type="arabicPeriod"/>
            </a:pPr>
            <a:r>
              <a:rPr lang="en-US" altLang="en-US" sz="1800" dirty="0"/>
              <a:t> scan the tape, remembering the symbols under heads in the state;  </a:t>
            </a:r>
            <a:r>
              <a:rPr lang="en-US" altLang="en-US" sz="1800" dirty="0">
                <a:solidFill>
                  <a:srgbClr val="FF0000"/>
                </a:solidFill>
              </a:rPr>
              <a:t>time = O(t(n))</a:t>
            </a:r>
          </a:p>
          <a:p>
            <a:pPr marL="324000" lvl="1" indent="-252000" eaLnBrk="1" hangingPunct="1">
              <a:spcBef>
                <a:spcPts val="0"/>
              </a:spcBef>
              <a:buFont typeface="+mj-lt"/>
              <a:buAutoNum type="arabicPeriod"/>
            </a:pPr>
            <a:r>
              <a:rPr lang="en-US" altLang="en-US" sz="1800" dirty="0"/>
              <a:t> make changes in state &amp; symbols for one step of M; </a:t>
            </a:r>
            <a:r>
              <a:rPr lang="en-US" altLang="en-US" sz="1800" dirty="0">
                <a:solidFill>
                  <a:srgbClr val="FF0000"/>
                </a:solidFill>
              </a:rPr>
              <a:t> time = O(t(n))</a:t>
            </a:r>
          </a:p>
        </p:txBody>
      </p:sp>
    </p:spTree>
    <p:extLst>
      <p:ext uri="{BB962C8B-B14F-4D97-AF65-F5344CB8AC3E}">
        <p14:creationId xmlns:p14="http://schemas.microsoft.com/office/powerpoint/2010/main" val="3281113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392454E-7393-2B4A-941C-EE4B98285320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7844"/>
            <a:ext cx="7772400" cy="623887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ea typeface="ＭＳ Ｐゴシック" charset="-128"/>
              </a:rPr>
              <a:t>Multitape</a:t>
            </a:r>
            <a:r>
              <a:rPr lang="en-US" altLang="en-US" sz="4000" dirty="0">
                <a:ea typeface="ＭＳ Ｐゴシック" charset="-128"/>
              </a:rPr>
              <a:t> TMs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5155" y="1191197"/>
            <a:ext cx="7177489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ea typeface="ＭＳ Ｐゴシック" charset="-128"/>
              </a:rPr>
              <a:t>simulation of k-tape TM by single-tape TM:</a:t>
            </a:r>
          </a:p>
        </p:txBody>
      </p:sp>
      <p:graphicFrame>
        <p:nvGraphicFramePr>
          <p:cNvPr id="59" name="表格 22">
            <a:extLst>
              <a:ext uri="{FF2B5EF4-FFF2-40B4-BE49-F238E27FC236}">
                <a16:creationId xmlns:a16="http://schemas.microsoft.com/office/drawing/2014/main" id="{D2D07E6E-A499-4710-942E-A9A82354B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085052"/>
              </p:ext>
            </p:extLst>
          </p:nvPr>
        </p:nvGraphicFramePr>
        <p:xfrm>
          <a:off x="870514" y="206222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60" name="组合 59">
            <a:extLst>
              <a:ext uri="{FF2B5EF4-FFF2-40B4-BE49-F238E27FC236}">
                <a16:creationId xmlns:a16="http://schemas.microsoft.com/office/drawing/2014/main" id="{6E371F88-99C8-4A79-9AFA-2227B7F8DB59}"/>
              </a:ext>
            </a:extLst>
          </p:cNvPr>
          <p:cNvGrpSpPr/>
          <p:nvPr/>
        </p:nvGrpSpPr>
        <p:grpSpPr>
          <a:xfrm>
            <a:off x="5058884" y="1888056"/>
            <a:ext cx="906137" cy="585215"/>
            <a:chOff x="4938923" y="2898676"/>
            <a:chExt cx="906137" cy="585215"/>
          </a:xfrm>
        </p:grpSpPr>
        <p:sp>
          <p:nvSpPr>
            <p:cNvPr id="61" name="箭头: 右 60">
              <a:extLst>
                <a:ext uri="{FF2B5EF4-FFF2-40B4-BE49-F238E27FC236}">
                  <a16:creationId xmlns:a16="http://schemas.microsoft.com/office/drawing/2014/main" id="{AD4B8C5A-EFC4-47B4-95A6-763F29310D14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Text Box 4">
              <a:extLst>
                <a:ext uri="{FF2B5EF4-FFF2-40B4-BE49-F238E27FC236}">
                  <a16:creationId xmlns:a16="http://schemas.microsoft.com/office/drawing/2014/main" id="{266DDDD4-E5F3-4FAC-8F34-E57E8870D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63" name="表格 22">
            <a:extLst>
              <a:ext uri="{FF2B5EF4-FFF2-40B4-BE49-F238E27FC236}">
                <a16:creationId xmlns:a16="http://schemas.microsoft.com/office/drawing/2014/main" id="{D56386BF-7961-4D99-960B-3216DCDE5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559221"/>
              </p:ext>
            </p:extLst>
          </p:nvPr>
        </p:nvGraphicFramePr>
        <p:xfrm>
          <a:off x="861802" y="27212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aphicFrame>
        <p:nvGraphicFramePr>
          <p:cNvPr id="64" name="表格 22">
            <a:extLst>
              <a:ext uri="{FF2B5EF4-FFF2-40B4-BE49-F238E27FC236}">
                <a16:creationId xmlns:a16="http://schemas.microsoft.com/office/drawing/2014/main" id="{7480A8E3-8B8A-40B1-882B-A4C1B84CD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730313"/>
              </p:ext>
            </p:extLst>
          </p:nvPr>
        </p:nvGraphicFramePr>
        <p:xfrm>
          <a:off x="870514" y="3407197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0979FEDC-24F4-48FB-BAC0-CDC766B1B233}"/>
              </a:ext>
            </a:extLst>
          </p:cNvPr>
          <p:cNvCxnSpPr>
            <a:cxnSpLocks/>
          </p:cNvCxnSpPr>
          <p:nvPr/>
        </p:nvCxnSpPr>
        <p:spPr>
          <a:xfrm flipV="1">
            <a:off x="2313526" y="2384443"/>
            <a:ext cx="0" cy="3185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756E9F4A-D51B-488C-B883-40A54F4BA07E}"/>
              </a:ext>
            </a:extLst>
          </p:cNvPr>
          <p:cNvGrpSpPr/>
          <p:nvPr/>
        </p:nvGrpSpPr>
        <p:grpSpPr>
          <a:xfrm>
            <a:off x="5046029" y="2558255"/>
            <a:ext cx="906137" cy="585215"/>
            <a:chOff x="4938923" y="2898676"/>
            <a:chExt cx="906137" cy="585215"/>
          </a:xfrm>
        </p:grpSpPr>
        <p:sp>
          <p:nvSpPr>
            <p:cNvPr id="71" name="箭头: 右 70">
              <a:extLst>
                <a:ext uri="{FF2B5EF4-FFF2-40B4-BE49-F238E27FC236}">
                  <a16:creationId xmlns:a16="http://schemas.microsoft.com/office/drawing/2014/main" id="{AA5F223B-38B8-4418-9846-84F0964473DC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Text Box 4">
              <a:extLst>
                <a:ext uri="{FF2B5EF4-FFF2-40B4-BE49-F238E27FC236}">
                  <a16:creationId xmlns:a16="http://schemas.microsoft.com/office/drawing/2014/main" id="{EA3914DF-56AD-4608-96CB-4DC48BAE3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A7B75E9-B9D6-4046-8F25-AE9747B1A2D0}"/>
              </a:ext>
            </a:extLst>
          </p:cNvPr>
          <p:cNvGrpSpPr/>
          <p:nvPr/>
        </p:nvGrpSpPr>
        <p:grpSpPr>
          <a:xfrm>
            <a:off x="5050172" y="3237546"/>
            <a:ext cx="906137" cy="585215"/>
            <a:chOff x="4938923" y="2898676"/>
            <a:chExt cx="906137" cy="585215"/>
          </a:xfrm>
        </p:grpSpPr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id="{4989C6F4-9C99-4C8A-9170-FCA007C825D9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Text Box 4">
              <a:extLst>
                <a:ext uri="{FF2B5EF4-FFF2-40B4-BE49-F238E27FC236}">
                  <a16:creationId xmlns:a16="http://schemas.microsoft.com/office/drawing/2014/main" id="{D8BC08E0-141A-407D-A534-67BB43AF7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727F7CF9-2175-4442-AE4E-BF414384A6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546725"/>
              </p:ext>
            </p:extLst>
          </p:nvPr>
        </p:nvGraphicFramePr>
        <p:xfrm>
          <a:off x="4194197" y="4781427"/>
          <a:ext cx="38291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8190">
                  <a:extLst>
                    <a:ext uri="{9D8B030D-6E8A-4147-A177-3AD203B41FA5}">
                      <a16:colId xmlns:a16="http://schemas.microsoft.com/office/drawing/2014/main" val="827781403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263735651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2581226167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1412426012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3117811622"/>
                    </a:ext>
                  </a:extLst>
                </a:gridCol>
                <a:gridCol w="638190">
                  <a:extLst>
                    <a:ext uri="{9D8B030D-6E8A-4147-A177-3AD203B41FA5}">
                      <a16:colId xmlns:a16="http://schemas.microsoft.com/office/drawing/2014/main" val="2866308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ab</a:t>
                      </a:r>
                      <a:r>
                        <a:rPr lang="en-US" altLang="zh-CN" u="sng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bba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</a:t>
                      </a:r>
                      <a:r>
                        <a:rPr lang="en-US" altLang="zh-CN" u="sng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altLang="zh-CN" dirty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u="sng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altLang="zh-CN" u="none" dirty="0"/>
                        <a:t>-</a:t>
                      </a:r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683909"/>
                  </a:ext>
                </a:extLst>
              </a:tr>
            </a:tbl>
          </a:graphicData>
        </a:graphic>
      </p:graphicFrame>
      <p:grpSp>
        <p:nvGrpSpPr>
          <p:cNvPr id="83" name="组合 82">
            <a:extLst>
              <a:ext uri="{FF2B5EF4-FFF2-40B4-BE49-F238E27FC236}">
                <a16:creationId xmlns:a16="http://schemas.microsoft.com/office/drawing/2014/main" id="{D8E6A2E2-E991-4D89-9E14-8DFD62938D06}"/>
              </a:ext>
            </a:extLst>
          </p:cNvPr>
          <p:cNvGrpSpPr/>
          <p:nvPr/>
        </p:nvGrpSpPr>
        <p:grpSpPr>
          <a:xfrm>
            <a:off x="8023338" y="4599650"/>
            <a:ext cx="723884" cy="585215"/>
            <a:chOff x="4938923" y="2898676"/>
            <a:chExt cx="906137" cy="585215"/>
          </a:xfrm>
        </p:grpSpPr>
        <p:sp>
          <p:nvSpPr>
            <p:cNvPr id="84" name="箭头: 右 83">
              <a:extLst>
                <a:ext uri="{FF2B5EF4-FFF2-40B4-BE49-F238E27FC236}">
                  <a16:creationId xmlns:a16="http://schemas.microsoft.com/office/drawing/2014/main" id="{E24DE879-FAAB-4213-9A35-08160389DFA2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Text Box 4">
              <a:extLst>
                <a:ext uri="{FF2B5EF4-FFF2-40B4-BE49-F238E27FC236}">
                  <a16:creationId xmlns:a16="http://schemas.microsoft.com/office/drawing/2014/main" id="{30C163C3-789B-4F67-AF57-303DBF97C3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923" y="2898676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sp>
        <p:nvSpPr>
          <p:cNvPr id="5" name="Text Box 6">
            <a:extLst>
              <a:ext uri="{FF2B5EF4-FFF2-40B4-BE49-F238E27FC236}">
                <a16:creationId xmlns:a16="http://schemas.microsoft.com/office/drawing/2014/main" id="{44FE514F-A0BF-40B6-98D9-B9E6100A1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8914" y="5760326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13C7A981-C4C7-4E7B-9F11-B5C88D6CA34B}"/>
              </a:ext>
            </a:extLst>
          </p:cNvPr>
          <p:cNvCxnSpPr>
            <a:cxnSpLocks/>
          </p:cNvCxnSpPr>
          <p:nvPr/>
        </p:nvCxnSpPr>
        <p:spPr>
          <a:xfrm flipV="1">
            <a:off x="1865498" y="3012402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>
            <a:extLst>
              <a:ext uri="{FF2B5EF4-FFF2-40B4-BE49-F238E27FC236}">
                <a16:creationId xmlns:a16="http://schemas.microsoft.com/office/drawing/2014/main" id="{E34E99A6-F7AA-424A-B8E8-F1FDA265C990}"/>
              </a:ext>
            </a:extLst>
          </p:cNvPr>
          <p:cNvCxnSpPr>
            <a:cxnSpLocks/>
          </p:cNvCxnSpPr>
          <p:nvPr/>
        </p:nvCxnSpPr>
        <p:spPr>
          <a:xfrm flipV="1">
            <a:off x="1075974" y="3733548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6">
            <a:extLst>
              <a:ext uri="{FF2B5EF4-FFF2-40B4-BE49-F238E27FC236}">
                <a16:creationId xmlns:a16="http://schemas.microsoft.com/office/drawing/2014/main" id="{189C58C0-2B99-4F12-AD53-B86DCDA64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7306" y="4314130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cxnSp>
        <p:nvCxnSpPr>
          <p:cNvPr id="37" name="连接符: 肘形 36">
            <a:extLst>
              <a:ext uri="{FF2B5EF4-FFF2-40B4-BE49-F238E27FC236}">
                <a16:creationId xmlns:a16="http://schemas.microsoft.com/office/drawing/2014/main" id="{0993CAA1-7969-4852-9439-227E311B9A4D}"/>
              </a:ext>
            </a:extLst>
          </p:cNvPr>
          <p:cNvCxnSpPr/>
          <p:nvPr/>
        </p:nvCxnSpPr>
        <p:spPr>
          <a:xfrm rot="16200000" flipV="1">
            <a:off x="1669533" y="3245281"/>
            <a:ext cx="1750712" cy="462725"/>
          </a:xfrm>
          <a:prstGeom prst="bentConnector3">
            <a:avLst>
              <a:gd name="adj1" fmla="val 96567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连接符: 肘形 42">
            <a:extLst>
              <a:ext uri="{FF2B5EF4-FFF2-40B4-BE49-F238E27FC236}">
                <a16:creationId xmlns:a16="http://schemas.microsoft.com/office/drawing/2014/main" id="{34B1FFF9-22A8-4A6A-83EE-5C69B90A3F9E}"/>
              </a:ext>
            </a:extLst>
          </p:cNvPr>
          <p:cNvCxnSpPr>
            <a:stCxn id="56" idx="0"/>
          </p:cNvCxnSpPr>
          <p:nvPr/>
        </p:nvCxnSpPr>
        <p:spPr>
          <a:xfrm rot="16200000" flipV="1">
            <a:off x="1697208" y="3448588"/>
            <a:ext cx="1033833" cy="697251"/>
          </a:xfrm>
          <a:prstGeom prst="bentConnector3">
            <a:avLst>
              <a:gd name="adj1" fmla="val 10115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连接符: 肘形 45">
            <a:extLst>
              <a:ext uri="{FF2B5EF4-FFF2-40B4-BE49-F238E27FC236}">
                <a16:creationId xmlns:a16="http://schemas.microsoft.com/office/drawing/2014/main" id="{9876E2AD-7C55-4CBA-BA25-00D464E644A8}"/>
              </a:ext>
            </a:extLst>
          </p:cNvPr>
          <p:cNvCxnSpPr>
            <a:cxnSpLocks/>
          </p:cNvCxnSpPr>
          <p:nvPr/>
        </p:nvCxnSpPr>
        <p:spPr>
          <a:xfrm rot="10800000">
            <a:off x="1075974" y="4001444"/>
            <a:ext cx="1237554" cy="312689"/>
          </a:xfrm>
          <a:prstGeom prst="bentConnector3">
            <a:avLst>
              <a:gd name="adj1" fmla="val -3413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箭头连接符 137">
            <a:extLst>
              <a:ext uri="{FF2B5EF4-FFF2-40B4-BE49-F238E27FC236}">
                <a16:creationId xmlns:a16="http://schemas.microsoft.com/office/drawing/2014/main" id="{9108AE54-CBDB-41A3-BE6F-A38B333E0C6F}"/>
              </a:ext>
            </a:extLst>
          </p:cNvPr>
          <p:cNvCxnSpPr>
            <a:cxnSpLocks/>
          </p:cNvCxnSpPr>
          <p:nvPr/>
        </p:nvCxnSpPr>
        <p:spPr>
          <a:xfrm flipV="1">
            <a:off x="4533899" y="5118763"/>
            <a:ext cx="0" cy="2678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连接符: 肘形 52">
            <a:extLst>
              <a:ext uri="{FF2B5EF4-FFF2-40B4-BE49-F238E27FC236}">
                <a16:creationId xmlns:a16="http://schemas.microsoft.com/office/drawing/2014/main" id="{39FECD69-2C71-4FDA-8A30-AE9BF1A8345F}"/>
              </a:ext>
            </a:extLst>
          </p:cNvPr>
          <p:cNvCxnSpPr>
            <a:stCxn id="5" idx="0"/>
          </p:cNvCxnSpPr>
          <p:nvPr/>
        </p:nvCxnSpPr>
        <p:spPr>
          <a:xfrm rot="16200000" flipV="1">
            <a:off x="5272294" y="4648263"/>
            <a:ext cx="373668" cy="1850458"/>
          </a:xfrm>
          <a:prstGeom prst="bentConnector2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40">
            <a:extLst>
              <a:ext uri="{FF2B5EF4-FFF2-40B4-BE49-F238E27FC236}">
                <a16:creationId xmlns:a16="http://schemas.microsoft.com/office/drawing/2014/main" id="{5663390D-3107-45F4-A215-2A2218186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001" y="4353030"/>
            <a:ext cx="34457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q</a:t>
            </a:r>
            <a:endParaRPr lang="en-US" altLang="en-US" dirty="0">
              <a:latin typeface="Comic Sans MS" charset="0"/>
            </a:endParaRPr>
          </a:p>
        </p:txBody>
      </p:sp>
      <p:sp>
        <p:nvSpPr>
          <p:cNvPr id="55" name="Text Box 40">
            <a:extLst>
              <a:ext uri="{FF2B5EF4-FFF2-40B4-BE49-F238E27FC236}">
                <a16:creationId xmlns:a16="http://schemas.microsoft.com/office/drawing/2014/main" id="{9B7FE137-915D-44A0-AC6B-ABD0CED40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340" y="5819300"/>
            <a:ext cx="34457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Comic Sans MS" charset="0"/>
              </a:rPr>
              <a:t>q</a:t>
            </a:r>
            <a:endParaRPr lang="en-US" altLang="en-US" dirty="0">
              <a:latin typeface="Comic Sans MS" charset="0"/>
            </a:endParaRPr>
          </a:p>
        </p:txBody>
      </p:sp>
      <p:sp>
        <p:nvSpPr>
          <p:cNvPr id="80" name="Text Box 53">
            <a:extLst>
              <a:ext uri="{FF2B5EF4-FFF2-40B4-BE49-F238E27FC236}">
                <a16:creationId xmlns:a16="http://schemas.microsoft.com/office/drawing/2014/main" id="{A0D2A9CD-7986-4347-A152-C6802FD8F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646" y="5204899"/>
            <a:ext cx="3181109" cy="13234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en-US" sz="2000" dirty="0"/>
              <a:t>add new symbol </a:t>
            </a:r>
            <a:r>
              <a:rPr lang="en-US" altLang="en-US" sz="2000" b="1" u="sng" dirty="0"/>
              <a:t>x</a:t>
            </a:r>
            <a:r>
              <a:rPr lang="en-US" altLang="en-US" sz="2000" dirty="0"/>
              <a:t> for each old x to mark the locations of the heads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en-US" sz="2000" dirty="0"/>
              <a:t>use combined symbols</a:t>
            </a:r>
          </a:p>
        </p:txBody>
      </p:sp>
      <p:sp>
        <p:nvSpPr>
          <p:cNvPr id="81" name="Text Box 39">
            <a:extLst>
              <a:ext uri="{FF2B5EF4-FFF2-40B4-BE49-F238E27FC236}">
                <a16:creationId xmlns:a16="http://schemas.microsoft.com/office/drawing/2014/main" id="{F1C64F5E-D6E2-45EF-BF31-8BF13445E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856" y="1828672"/>
            <a:ext cx="2991687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dirty="0"/>
              <a:t>Repeat:   </a:t>
            </a:r>
            <a:r>
              <a:rPr lang="en-US" altLang="en-US" sz="1800" dirty="0">
                <a:solidFill>
                  <a:srgbClr val="FF0000"/>
                </a:solidFill>
              </a:rPr>
              <a:t>O(t(n)) times</a:t>
            </a:r>
          </a:p>
          <a:p>
            <a:pPr marL="324000" lvl="1" indent="-252000" eaLnBrk="1" hangingPunct="1">
              <a:spcBef>
                <a:spcPts val="0"/>
              </a:spcBef>
              <a:buFont typeface="+mj-lt"/>
              <a:buAutoNum type="arabicPeriod"/>
            </a:pPr>
            <a:r>
              <a:rPr lang="en-US" altLang="en-US" sz="1800" dirty="0"/>
              <a:t> scan the tape, remembering the symbols under heads in the state;  </a:t>
            </a:r>
            <a:r>
              <a:rPr lang="en-US" altLang="en-US" sz="1800" dirty="0">
                <a:solidFill>
                  <a:srgbClr val="FF0000"/>
                </a:solidFill>
              </a:rPr>
              <a:t>time = O(t(n))</a:t>
            </a:r>
          </a:p>
          <a:p>
            <a:pPr marL="324000" lvl="1" indent="-252000" eaLnBrk="1" hangingPunct="1">
              <a:spcBef>
                <a:spcPts val="0"/>
              </a:spcBef>
              <a:buFont typeface="+mj-lt"/>
              <a:buAutoNum type="arabicPeriod"/>
            </a:pPr>
            <a:r>
              <a:rPr lang="en-US" altLang="en-US" sz="1800" dirty="0"/>
              <a:t> make changes in state &amp; symbols for one step of M; </a:t>
            </a:r>
            <a:r>
              <a:rPr lang="en-US" altLang="en-US" sz="1800" dirty="0">
                <a:solidFill>
                  <a:srgbClr val="FF0000"/>
                </a:solidFill>
              </a:rPr>
              <a:t> time = O(t(n))</a:t>
            </a:r>
          </a:p>
          <a:p>
            <a:pPr marL="72000" lvl="1" eaLnBrk="1" hangingPunct="1">
              <a:spcBef>
                <a:spcPts val="0"/>
              </a:spcBef>
            </a:pPr>
            <a:r>
              <a:rPr lang="en-US" altLang="en-US" sz="1800" dirty="0">
                <a:solidFill>
                  <a:srgbClr val="FF0000"/>
                </a:solidFill>
              </a:rPr>
              <a:t>Total time: O((t(n)</a:t>
            </a:r>
            <a:r>
              <a:rPr lang="en-US" altLang="en-US" sz="1800" baseline="30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05501F6-C862-C740-A45F-8CE37EF498E4}" type="slidenum">
              <a:rPr lang="en-US" altLang="en-US" sz="1400"/>
              <a:pPr eaLnBrk="1" hangingPunct="1"/>
              <a:t>13</a:t>
            </a:fld>
            <a:endParaRPr lang="en-US" altLang="en-US" sz="1400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Extended Church-Turing Thesis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491763"/>
            <a:ext cx="7056304" cy="11355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charset="-128"/>
              </a:rPr>
              <a:t>the belief that TMs formalize our intuitive notion of an efficient algorithm is: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110179" y="2742942"/>
            <a:ext cx="6923642" cy="24622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u="sng" dirty="0"/>
              <a:t>The </a:t>
            </a:r>
            <a:r>
              <a:rPr lang="ja-JP" altLang="en-US" sz="2800" u="sng" dirty="0"/>
              <a:t>“</a:t>
            </a:r>
            <a:r>
              <a:rPr lang="en-US" altLang="ja-JP" sz="2800" u="sng" dirty="0"/>
              <a:t>extended</a:t>
            </a:r>
            <a:r>
              <a:rPr lang="ja-JP" altLang="en-US" sz="2800" u="sng" dirty="0"/>
              <a:t>”</a:t>
            </a:r>
            <a:r>
              <a:rPr lang="en-US" altLang="ja-JP" sz="2800" u="sng" dirty="0"/>
              <a:t> Church-Turing Thesis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everything we can compute </a:t>
            </a:r>
            <a:r>
              <a:rPr lang="en-US" altLang="en-US" sz="2800" dirty="0">
                <a:solidFill>
                  <a:srgbClr val="FF0000"/>
                </a:solidFill>
              </a:rPr>
              <a:t>in time t(n)</a:t>
            </a:r>
            <a:r>
              <a:rPr lang="en-US" altLang="en-US" sz="2800" dirty="0"/>
              <a:t> on a physical computer can be computed on a Turing Machine </a:t>
            </a:r>
            <a:r>
              <a:rPr lang="en-US" altLang="en-US" sz="2800" dirty="0">
                <a:solidFill>
                  <a:srgbClr val="FF0000"/>
                </a:solidFill>
              </a:rPr>
              <a:t>in time </a:t>
            </a:r>
            <a:r>
              <a:rPr lang="en-US" altLang="en-US" sz="2800" dirty="0" err="1">
                <a:solidFill>
                  <a:srgbClr val="FF0000"/>
                </a:solidFill>
              </a:rPr>
              <a:t>t</a:t>
            </a:r>
            <a:r>
              <a:rPr lang="en-US" altLang="en-US" sz="2800" baseline="30000" dirty="0" err="1">
                <a:solidFill>
                  <a:srgbClr val="FF0000"/>
                </a:solidFill>
              </a:rPr>
              <a:t>O</a:t>
            </a:r>
            <a:r>
              <a:rPr lang="en-US" altLang="en-US" sz="2800" baseline="30000" dirty="0">
                <a:solidFill>
                  <a:srgbClr val="FF0000"/>
                </a:solidFill>
              </a:rPr>
              <a:t>(1)</a:t>
            </a:r>
            <a:r>
              <a:rPr lang="en-US" altLang="en-US" sz="2800" dirty="0">
                <a:solidFill>
                  <a:srgbClr val="FF0000"/>
                </a:solidFill>
              </a:rPr>
              <a:t>(n) (polynomial slowdown)</a:t>
            </a:r>
          </a:p>
        </p:txBody>
      </p:sp>
    </p:spTree>
    <p:extLst>
      <p:ext uri="{BB962C8B-B14F-4D97-AF65-F5344CB8AC3E}">
        <p14:creationId xmlns:p14="http://schemas.microsoft.com/office/powerpoint/2010/main" val="2207598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05501F6-C862-C740-A45F-8CE37EF498E4}" type="slidenum">
              <a:rPr lang="en-US" altLang="en-US" sz="1400"/>
              <a:pPr eaLnBrk="1" hangingPunct="1"/>
              <a:t>14</a:t>
            </a:fld>
            <a:endParaRPr lang="en-US" altLang="en-US" sz="1400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Extended Church-Turing Thesis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491763"/>
            <a:ext cx="7056304" cy="11355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charset="-128"/>
              </a:rPr>
              <a:t>the belief that TMs formalize our intuitive notion of an efficient algorithm is: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110179" y="2742942"/>
            <a:ext cx="6923642" cy="24622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u="sng" dirty="0"/>
              <a:t>The </a:t>
            </a:r>
            <a:r>
              <a:rPr lang="ja-JP" altLang="en-US" sz="2800" u="sng" dirty="0"/>
              <a:t>“</a:t>
            </a:r>
            <a:r>
              <a:rPr lang="en-US" altLang="ja-JP" sz="2800" u="sng" dirty="0"/>
              <a:t>extended</a:t>
            </a:r>
            <a:r>
              <a:rPr lang="ja-JP" altLang="en-US" sz="2800" u="sng" dirty="0"/>
              <a:t>”</a:t>
            </a:r>
            <a:r>
              <a:rPr lang="en-US" altLang="ja-JP" sz="2800" u="sng" dirty="0"/>
              <a:t> Church-Turing Thesis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everything we can compute </a:t>
            </a:r>
            <a:r>
              <a:rPr lang="en-US" altLang="en-US" sz="2800" dirty="0">
                <a:solidFill>
                  <a:srgbClr val="FF0000"/>
                </a:solidFill>
              </a:rPr>
              <a:t>in time t(n)</a:t>
            </a:r>
            <a:r>
              <a:rPr lang="en-US" altLang="en-US" sz="2800" dirty="0"/>
              <a:t> on a physical computer can be computed on a Turing Machine </a:t>
            </a:r>
            <a:r>
              <a:rPr lang="en-US" altLang="en-US" sz="2800" dirty="0">
                <a:solidFill>
                  <a:srgbClr val="FF0000"/>
                </a:solidFill>
              </a:rPr>
              <a:t>in time </a:t>
            </a:r>
            <a:r>
              <a:rPr lang="en-US" altLang="en-US" sz="2800" dirty="0" err="1">
                <a:solidFill>
                  <a:srgbClr val="FF0000"/>
                </a:solidFill>
              </a:rPr>
              <a:t>t</a:t>
            </a:r>
            <a:r>
              <a:rPr lang="en-US" altLang="en-US" sz="2800" baseline="30000" dirty="0" err="1">
                <a:solidFill>
                  <a:srgbClr val="FF0000"/>
                </a:solidFill>
              </a:rPr>
              <a:t>O</a:t>
            </a:r>
            <a:r>
              <a:rPr lang="en-US" altLang="en-US" sz="2800" baseline="30000" dirty="0">
                <a:solidFill>
                  <a:srgbClr val="FF0000"/>
                </a:solidFill>
              </a:rPr>
              <a:t>(1)</a:t>
            </a:r>
            <a:r>
              <a:rPr lang="en-US" altLang="en-US" sz="2800" dirty="0">
                <a:solidFill>
                  <a:srgbClr val="FF0000"/>
                </a:solidFill>
              </a:rPr>
              <a:t>(n) (polynomial slowdown)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134C474-DFCF-48A4-A670-92545D8F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5414580"/>
            <a:ext cx="6923642" cy="62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800" kern="0" dirty="0">
                <a:solidFill>
                  <a:schemeClr val="accent2"/>
                </a:solidFill>
                <a:ea typeface="ＭＳ Ｐゴシック" charset="-128"/>
              </a:rPr>
              <a:t>quantum computers</a:t>
            </a:r>
            <a:r>
              <a:rPr lang="en-US" altLang="en-US" sz="2800" kern="0" dirty="0">
                <a:ea typeface="ＭＳ Ｐゴシック" charset="-128"/>
              </a:rPr>
              <a:t> challenge this belief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81CAF41-0C32-D042-8952-12B53C22C7E7}" type="slidenum">
              <a:rPr lang="en-US" altLang="en-US" sz="1400"/>
              <a:pPr eaLnBrk="1" hangingPunct="1"/>
              <a:t>15</a:t>
            </a:fld>
            <a:endParaRPr lang="en-US" altLang="en-US" sz="1400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632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Extended Church-Turing Thesis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4952" y="1672726"/>
            <a:ext cx="7673248" cy="4499473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consequence of extended Church-Turing Thesis: all reasonable physically realizable models of computation can be </a:t>
            </a:r>
            <a:r>
              <a:rPr lang="en-US" altLang="en-US" i="1" dirty="0">
                <a:ea typeface="ＭＳ Ｐゴシック" charset="-128"/>
              </a:rPr>
              <a:t>efficiently</a:t>
            </a:r>
            <a:r>
              <a:rPr lang="en-US" altLang="en-US" dirty="0">
                <a:ea typeface="ＭＳ Ｐゴシック" charset="-128"/>
              </a:rPr>
              <a:t> simulated by a Turing machine</a:t>
            </a:r>
          </a:p>
          <a:p>
            <a:pPr eaLnBrk="1" hangingPunct="1"/>
            <a:r>
              <a:rPr lang="en-US" altLang="en-US" dirty="0">
                <a:ea typeface="ＭＳ Ｐゴシック" charset="-128"/>
              </a:rPr>
              <a:t>e.g. multi-tape vs. single tape TM</a:t>
            </a:r>
          </a:p>
          <a:p>
            <a:pPr eaLnBrk="1" hangingPunct="1"/>
            <a:r>
              <a:rPr lang="en-US" altLang="en-US" dirty="0">
                <a:ea typeface="ＭＳ Ｐゴシック" charset="-128"/>
              </a:rPr>
              <a:t>e.g. RAM model</a:t>
            </a:r>
          </a:p>
          <a:p>
            <a:pPr eaLnBrk="1" hangingPunct="1"/>
            <a:r>
              <a:rPr lang="en-US" altLang="en-US" dirty="0">
                <a:ea typeface="ＭＳ Ｐゴシック" charset="-128"/>
              </a:rPr>
              <a:t>e.g. your desktop/laptop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9F1DACE-9F5B-B34E-9B93-2E428EC0E056}" type="slidenum">
              <a:rPr lang="en-US" altLang="en-US" sz="1400"/>
              <a:pPr eaLnBrk="1" hangingPunct="1"/>
              <a:t>16</a:t>
            </a:fld>
            <a:endParaRPr lang="en-US" altLang="en-US" sz="1400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140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Turing Machines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0036" y="1722303"/>
            <a:ext cx="733448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charset="-128"/>
              </a:rPr>
              <a:t>Amazing fact: there exist (natural) </a:t>
            </a: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undecidable</a:t>
            </a:r>
            <a:r>
              <a:rPr lang="en-US" altLang="en-US" dirty="0">
                <a:ea typeface="ＭＳ Ｐゴシック" charset="-128"/>
              </a:rPr>
              <a:t> problems, i.e., problems that cannot be solved by computers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charset="-128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solidFill>
                  <a:schemeClr val="accent2"/>
                </a:solidFill>
                <a:ea typeface="ＭＳ Ｐゴシック" charset="-128"/>
              </a:rPr>
              <a:t>HALT = { (M, x) : M halts on input x }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Theorem.</a:t>
            </a:r>
            <a:r>
              <a:rPr lang="en-US" altLang="en-US" dirty="0">
                <a:ea typeface="ＭＳ Ｐゴシック" charset="-128"/>
              </a:rPr>
              <a:t> HALT is undecidable.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A957CA3-EC40-C847-B97B-B6E542AFB3AE}" type="slidenum">
              <a:rPr lang="en-US" altLang="en-US" sz="1400"/>
              <a:pPr eaLnBrk="1" hangingPunct="1"/>
              <a:t>17</a:t>
            </a:fld>
            <a:endParaRPr lang="en-US" altLang="en-US" sz="140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96158"/>
            <a:ext cx="7642952" cy="499511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>
                <a:solidFill>
                  <a:srgbClr val="FF0000"/>
                </a:solidFill>
                <a:ea typeface="ＭＳ Ｐゴシック" charset="-128"/>
              </a:rPr>
              <a:t>Theorem.</a:t>
            </a:r>
            <a:r>
              <a:rPr lang="en-US" altLang="en-US" sz="2800" dirty="0">
                <a:ea typeface="ＭＳ Ｐゴシック" charset="-128"/>
              </a:rPr>
              <a:t> HALT is undecidable.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>
                <a:ea typeface="ＭＳ Ｐゴシック" charset="-128"/>
              </a:rPr>
              <a:t>Proof: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ea typeface="ＭＳ Ｐゴシック" charset="-128"/>
              </a:rPr>
              <a:t>Suppose TM H decides HALT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ea typeface="ＭＳ Ｐゴシック" charset="-128"/>
              </a:rPr>
              <a:t>Define new TM H’</a:t>
            </a:r>
            <a:r>
              <a:rPr lang="en-US" altLang="ja-JP" sz="2400" dirty="0">
                <a:ea typeface="ＭＳ Ｐゴシック" charset="-128"/>
              </a:rPr>
              <a:t>: on input &lt;M&gt;</a:t>
            </a:r>
          </a:p>
          <a:p>
            <a:pPr marL="900000" lvl="2" indent="-288000"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if H accepts (M, &lt;M&gt;) then loop</a:t>
            </a:r>
          </a:p>
          <a:p>
            <a:pPr marL="900000" lvl="2" indent="-288000"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if H rejects (M, &lt;M&gt;) then halt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ea typeface="ＭＳ Ｐゴシック" charset="-128"/>
              </a:rPr>
              <a:t>Consider H’</a:t>
            </a:r>
            <a:r>
              <a:rPr lang="en-US" altLang="ja-JP" sz="2400" dirty="0">
                <a:ea typeface="ＭＳ Ｐゴシック" charset="-128"/>
              </a:rPr>
              <a:t> on input &lt;H’&gt; :</a:t>
            </a:r>
          </a:p>
          <a:p>
            <a:pPr marL="900000" lvl="2" indent="-216000"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if H’ halts on &lt;H’&gt;, then H rejects (H’</a:t>
            </a:r>
            <a:r>
              <a:rPr lang="en-US" altLang="ja-JP" dirty="0">
                <a:solidFill>
                  <a:schemeClr val="accent2"/>
                </a:solidFill>
                <a:ea typeface="ＭＳ Ｐゴシック" charset="-128"/>
              </a:rPr>
              <a:t>, &lt;H’&gt;), which implies H’ does not halt on &lt;H’&gt;</a:t>
            </a:r>
          </a:p>
          <a:p>
            <a:pPr marL="900000" lvl="2" indent="-216000"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if H’ loops on &lt;H’&gt;, then H accepts (H’</a:t>
            </a:r>
            <a:r>
              <a:rPr lang="en-US" altLang="ja-JP" dirty="0">
                <a:solidFill>
                  <a:schemeClr val="accent2"/>
                </a:solidFill>
                <a:ea typeface="ＭＳ Ｐゴシック" charset="-128"/>
              </a:rPr>
              <a:t>, &lt;H’&gt;), which implies H’ halts on &lt;H’&gt;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charset="-128"/>
              </a:rPr>
              <a:t>contradiction.</a:t>
            </a:r>
            <a:endParaRPr lang="en-US" altLang="en-US" sz="2400" dirty="0">
              <a:ea typeface="ＭＳ Ｐゴシック" charset="-128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C43186A-4AA3-484C-8366-D40D83618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9600"/>
            <a:ext cx="7772400" cy="70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4000" kern="0">
                <a:ea typeface="ＭＳ Ｐゴシック" charset="-128"/>
              </a:rPr>
              <a:t>Turing Machines</a:t>
            </a:r>
            <a:endParaRPr lang="en-US" altLang="en-US" sz="4000" kern="0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6ACDCAC-216B-7547-A7D9-050E3D088312}" type="slidenum">
              <a:rPr lang="en-US" altLang="en-US" sz="1400"/>
              <a:pPr eaLnBrk="1" hangingPunct="1"/>
              <a:t>18</a:t>
            </a:fld>
            <a:endParaRPr lang="en-US" altLang="en-US" sz="1400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6379"/>
            <a:ext cx="7772400" cy="717551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Diagonalization</a:t>
            </a:r>
          </a:p>
        </p:txBody>
      </p:sp>
      <p:sp>
        <p:nvSpPr>
          <p:cNvPr id="87045" name="Text Box 4"/>
          <p:cNvSpPr txBox="1">
            <a:spLocks noChangeArrowheads="1"/>
          </p:cNvSpPr>
          <p:nvPr/>
        </p:nvSpPr>
        <p:spPr bwMode="auto">
          <a:xfrm>
            <a:off x="278631" y="1493273"/>
            <a:ext cx="12724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TMs</a:t>
            </a:r>
          </a:p>
        </p:txBody>
      </p:sp>
      <p:sp>
        <p:nvSpPr>
          <p:cNvPr id="87046" name="Line 5"/>
          <p:cNvSpPr>
            <a:spLocks noChangeShapeType="1"/>
          </p:cNvSpPr>
          <p:nvPr/>
        </p:nvSpPr>
        <p:spPr bwMode="auto">
          <a:xfrm>
            <a:off x="677536" y="1893383"/>
            <a:ext cx="25627" cy="2976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47" name="Text Box 6"/>
          <p:cNvSpPr txBox="1">
            <a:spLocks noChangeArrowheads="1"/>
          </p:cNvSpPr>
          <p:nvPr/>
        </p:nvSpPr>
        <p:spPr bwMode="auto">
          <a:xfrm>
            <a:off x="960987" y="1142517"/>
            <a:ext cx="912562" cy="40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inputs </a:t>
            </a:r>
          </a:p>
        </p:txBody>
      </p:sp>
      <p:sp>
        <p:nvSpPr>
          <p:cNvPr id="87048" name="Line 7"/>
          <p:cNvSpPr>
            <a:spLocks noChangeShapeType="1"/>
          </p:cNvSpPr>
          <p:nvPr/>
        </p:nvSpPr>
        <p:spPr bwMode="auto">
          <a:xfrm>
            <a:off x="1920071" y="1362116"/>
            <a:ext cx="2729039" cy="17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4" name="Text Box 23"/>
          <p:cNvSpPr txBox="1">
            <a:spLocks noChangeArrowheads="1"/>
          </p:cNvSpPr>
          <p:nvPr/>
        </p:nvSpPr>
        <p:spPr bwMode="auto">
          <a:xfrm>
            <a:off x="4002792" y="2286000"/>
            <a:ext cx="457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66CD3D0F-72C6-49DC-A887-38198D085711}"/>
              </a:ext>
            </a:extLst>
          </p:cNvPr>
          <p:cNvCxnSpPr/>
          <p:nvPr/>
        </p:nvCxnSpPr>
        <p:spPr>
          <a:xfrm>
            <a:off x="1716792" y="229552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3E84F77-5FD4-4351-A48D-7A3803478588}"/>
              </a:ext>
            </a:extLst>
          </p:cNvPr>
          <p:cNvCxnSpPr/>
          <p:nvPr/>
        </p:nvCxnSpPr>
        <p:spPr>
          <a:xfrm>
            <a:off x="1716792" y="32004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822E607-5C38-4FF7-84D2-52A1EB250DC6}"/>
              </a:ext>
            </a:extLst>
          </p:cNvPr>
          <p:cNvCxnSpPr/>
          <p:nvPr/>
        </p:nvCxnSpPr>
        <p:spPr>
          <a:xfrm>
            <a:off x="1729645" y="36576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AC5073F-1D22-4D64-9FF3-9D427E9F68BF}"/>
              </a:ext>
            </a:extLst>
          </p:cNvPr>
          <p:cNvCxnSpPr/>
          <p:nvPr/>
        </p:nvCxnSpPr>
        <p:spPr>
          <a:xfrm>
            <a:off x="1716792" y="41148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31DCC26-CA48-438E-BCE6-9C0564D16B25}"/>
              </a:ext>
            </a:extLst>
          </p:cNvPr>
          <p:cNvCxnSpPr/>
          <p:nvPr/>
        </p:nvCxnSpPr>
        <p:spPr>
          <a:xfrm>
            <a:off x="1716792" y="45720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CE079FC-6E27-4F60-91CD-7014E3739D81}"/>
              </a:ext>
            </a:extLst>
          </p:cNvPr>
          <p:cNvCxnSpPr/>
          <p:nvPr/>
        </p:nvCxnSpPr>
        <p:spPr>
          <a:xfrm>
            <a:off x="1716792" y="1823636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E83ACDA-E1F7-4C42-8CED-A4ABBCCAD10F}"/>
              </a:ext>
            </a:extLst>
          </p:cNvPr>
          <p:cNvCxnSpPr/>
          <p:nvPr/>
        </p:nvCxnSpPr>
        <p:spPr>
          <a:xfrm>
            <a:off x="1729645" y="2759381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ED3993D-F288-434A-BF13-C1CCBD41B608}"/>
              </a:ext>
            </a:extLst>
          </p:cNvPr>
          <p:cNvCxnSpPr/>
          <p:nvPr/>
        </p:nvCxnSpPr>
        <p:spPr>
          <a:xfrm>
            <a:off x="2173992" y="1855519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CC0F5397-ECB5-4C98-BBD5-4443A3AC6F24}"/>
              </a:ext>
            </a:extLst>
          </p:cNvPr>
          <p:cNvCxnSpPr/>
          <p:nvPr/>
        </p:nvCxnSpPr>
        <p:spPr>
          <a:xfrm>
            <a:off x="1729645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1213275F-739B-4755-BB79-B202B9747C00}"/>
              </a:ext>
            </a:extLst>
          </p:cNvPr>
          <p:cNvCxnSpPr/>
          <p:nvPr/>
        </p:nvCxnSpPr>
        <p:spPr>
          <a:xfrm>
            <a:off x="2631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064A28A1-7CC0-4B52-97DD-2C64C39C6197}"/>
              </a:ext>
            </a:extLst>
          </p:cNvPr>
          <p:cNvCxnSpPr/>
          <p:nvPr/>
        </p:nvCxnSpPr>
        <p:spPr>
          <a:xfrm>
            <a:off x="30883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F5DF58F-3370-42BB-AD13-C04ABE0EDBA2}"/>
              </a:ext>
            </a:extLst>
          </p:cNvPr>
          <p:cNvCxnSpPr/>
          <p:nvPr/>
        </p:nvCxnSpPr>
        <p:spPr>
          <a:xfrm>
            <a:off x="3545592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BCA7B2A2-CA55-4C05-88E5-DC21C94C57BF}"/>
              </a:ext>
            </a:extLst>
          </p:cNvPr>
          <p:cNvCxnSpPr/>
          <p:nvPr/>
        </p:nvCxnSpPr>
        <p:spPr>
          <a:xfrm>
            <a:off x="40027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F36C2A5-2EC6-4AA6-A773-2068D418237E}"/>
              </a:ext>
            </a:extLst>
          </p:cNvPr>
          <p:cNvCxnSpPr/>
          <p:nvPr/>
        </p:nvCxnSpPr>
        <p:spPr>
          <a:xfrm>
            <a:off x="44599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9218FA00-0A03-4757-9868-2410E5951699}"/>
              </a:ext>
            </a:extLst>
          </p:cNvPr>
          <p:cNvCxnSpPr/>
          <p:nvPr/>
        </p:nvCxnSpPr>
        <p:spPr>
          <a:xfrm>
            <a:off x="4917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>
            <a:extLst>
              <a:ext uri="{FF2B5EF4-FFF2-40B4-BE49-F238E27FC236}">
                <a16:creationId xmlns:a16="http://schemas.microsoft.com/office/drawing/2014/main" id="{A707612E-B831-4189-A0AD-F48CB6FEF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346" y="370516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ADEC56AB-DBFD-4560-A567-3CEC39DED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796" y="1882358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1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9BB87709-FF4F-4B3C-8919-D1BA40467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324796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A3A7D899-3D14-45DD-8DA9-746CA0315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762330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9FDC072B-4CD5-42EB-AA88-A7AAD6E62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2984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343C8928-D924-4481-86E8-6959F5E29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548" y="41660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EC991342-5D40-4514-B2D8-46E917A72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256" y="4629386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E51FEE54-F85E-4EF6-9883-7398F6E6A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918" y="1458281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AFEA6D20-983C-4AB3-BD5E-3ADB67DEB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7589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3" name="Text Box 4">
            <a:extLst>
              <a:ext uri="{FF2B5EF4-FFF2-40B4-BE49-F238E27FC236}">
                <a16:creationId xmlns:a16="http://schemas.microsoft.com/office/drawing/2014/main" id="{FC9B429F-E0BD-4525-881D-91883B841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713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F7E9FA5A-3928-47A2-8A2A-656A16413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223" y="146362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00FD3FA3-4163-482A-84BB-4E4421D11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460" y="14616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26" name="Text Box 4">
            <a:extLst>
              <a:ext uri="{FF2B5EF4-FFF2-40B4-BE49-F238E27FC236}">
                <a16:creationId xmlns:a16="http://schemas.microsoft.com/office/drawing/2014/main" id="{11F41776-C635-4ADF-A1BE-E21A0F91A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825" y="1461969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27" name="Text Box 4">
            <a:extLst>
              <a:ext uri="{FF2B5EF4-FFF2-40B4-BE49-F238E27FC236}">
                <a16:creationId xmlns:a16="http://schemas.microsoft.com/office/drawing/2014/main" id="{66388792-295C-4DB3-B306-9499109B3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352" y="143755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1</a:t>
            </a:r>
          </a:p>
        </p:txBody>
      </p:sp>
      <p:cxnSp>
        <p:nvCxnSpPr>
          <p:cNvPr id="104" name="直接连接符 103">
            <a:extLst>
              <a:ext uri="{FF2B5EF4-FFF2-40B4-BE49-F238E27FC236}">
                <a16:creationId xmlns:a16="http://schemas.microsoft.com/office/drawing/2014/main" id="{3744931F-1CF6-4630-B432-1600E0A2D189}"/>
              </a:ext>
            </a:extLst>
          </p:cNvPr>
          <p:cNvCxnSpPr/>
          <p:nvPr/>
        </p:nvCxnSpPr>
        <p:spPr>
          <a:xfrm>
            <a:off x="1737161" y="502776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495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6ACDCAC-216B-7547-A7D9-050E3D088312}" type="slidenum">
              <a:rPr lang="en-US" altLang="en-US" sz="1400"/>
              <a:pPr eaLnBrk="1" hangingPunct="1"/>
              <a:t>19</a:t>
            </a:fld>
            <a:endParaRPr lang="en-US" altLang="en-US" sz="1400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6379"/>
            <a:ext cx="7772400" cy="717551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Diagonalization</a:t>
            </a:r>
          </a:p>
        </p:txBody>
      </p:sp>
      <p:sp>
        <p:nvSpPr>
          <p:cNvPr id="87045" name="Text Box 4"/>
          <p:cNvSpPr txBox="1">
            <a:spLocks noChangeArrowheads="1"/>
          </p:cNvSpPr>
          <p:nvPr/>
        </p:nvSpPr>
        <p:spPr bwMode="auto">
          <a:xfrm>
            <a:off x="278631" y="1493273"/>
            <a:ext cx="12724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TMs</a:t>
            </a:r>
          </a:p>
        </p:txBody>
      </p:sp>
      <p:sp>
        <p:nvSpPr>
          <p:cNvPr id="87046" name="Line 5"/>
          <p:cNvSpPr>
            <a:spLocks noChangeShapeType="1"/>
          </p:cNvSpPr>
          <p:nvPr/>
        </p:nvSpPr>
        <p:spPr bwMode="auto">
          <a:xfrm>
            <a:off x="677536" y="1893383"/>
            <a:ext cx="25627" cy="2976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47" name="Text Box 6"/>
          <p:cNvSpPr txBox="1">
            <a:spLocks noChangeArrowheads="1"/>
          </p:cNvSpPr>
          <p:nvPr/>
        </p:nvSpPr>
        <p:spPr bwMode="auto">
          <a:xfrm>
            <a:off x="960987" y="1142517"/>
            <a:ext cx="912562" cy="40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inputs </a:t>
            </a:r>
          </a:p>
        </p:txBody>
      </p:sp>
      <p:sp>
        <p:nvSpPr>
          <p:cNvPr id="87048" name="Line 7"/>
          <p:cNvSpPr>
            <a:spLocks noChangeShapeType="1"/>
          </p:cNvSpPr>
          <p:nvPr/>
        </p:nvSpPr>
        <p:spPr bwMode="auto">
          <a:xfrm>
            <a:off x="1920071" y="1362116"/>
            <a:ext cx="2729039" cy="17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4" name="Text Box 23"/>
          <p:cNvSpPr txBox="1">
            <a:spLocks noChangeArrowheads="1"/>
          </p:cNvSpPr>
          <p:nvPr/>
        </p:nvSpPr>
        <p:spPr bwMode="auto">
          <a:xfrm>
            <a:off x="4002792" y="2286000"/>
            <a:ext cx="457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87065" name="Text Box 24"/>
          <p:cNvSpPr txBox="1">
            <a:spLocks noChangeArrowheads="1"/>
          </p:cNvSpPr>
          <p:nvPr/>
        </p:nvSpPr>
        <p:spPr bwMode="auto">
          <a:xfrm>
            <a:off x="5905500" y="1347688"/>
            <a:ext cx="20817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box (M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, x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):   does TM M</a:t>
            </a:r>
            <a:r>
              <a:rPr lang="en-US" altLang="en-US" sz="2000" baseline="-25000" dirty="0"/>
              <a:t>3 </a:t>
            </a:r>
            <a:r>
              <a:rPr lang="en-US" altLang="en-US" sz="2000" dirty="0"/>
              <a:t>halt on input x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? </a:t>
            </a:r>
          </a:p>
        </p:txBody>
      </p:sp>
      <p:cxnSp>
        <p:nvCxnSpPr>
          <p:cNvPr id="87066" name="AutoShape 25"/>
          <p:cNvCxnSpPr>
            <a:cxnSpLocks noChangeShapeType="1"/>
            <a:stCxn id="87065" idx="1"/>
          </p:cNvCxnSpPr>
          <p:nvPr/>
        </p:nvCxnSpPr>
        <p:spPr bwMode="auto">
          <a:xfrm rot="10800000" flipV="1">
            <a:off x="4286336" y="1855520"/>
            <a:ext cx="1619165" cy="114002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66CD3D0F-72C6-49DC-A887-38198D085711}"/>
              </a:ext>
            </a:extLst>
          </p:cNvPr>
          <p:cNvCxnSpPr/>
          <p:nvPr/>
        </p:nvCxnSpPr>
        <p:spPr>
          <a:xfrm>
            <a:off x="1716792" y="229552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3E84F77-5FD4-4351-A48D-7A3803478588}"/>
              </a:ext>
            </a:extLst>
          </p:cNvPr>
          <p:cNvCxnSpPr/>
          <p:nvPr/>
        </p:nvCxnSpPr>
        <p:spPr>
          <a:xfrm>
            <a:off x="1716792" y="32004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822E607-5C38-4FF7-84D2-52A1EB250DC6}"/>
              </a:ext>
            </a:extLst>
          </p:cNvPr>
          <p:cNvCxnSpPr/>
          <p:nvPr/>
        </p:nvCxnSpPr>
        <p:spPr>
          <a:xfrm>
            <a:off x="1729645" y="36576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AC5073F-1D22-4D64-9FF3-9D427E9F68BF}"/>
              </a:ext>
            </a:extLst>
          </p:cNvPr>
          <p:cNvCxnSpPr/>
          <p:nvPr/>
        </p:nvCxnSpPr>
        <p:spPr>
          <a:xfrm>
            <a:off x="1716792" y="41148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31DCC26-CA48-438E-BCE6-9C0564D16B25}"/>
              </a:ext>
            </a:extLst>
          </p:cNvPr>
          <p:cNvCxnSpPr/>
          <p:nvPr/>
        </p:nvCxnSpPr>
        <p:spPr>
          <a:xfrm>
            <a:off x="1716792" y="45720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CE079FC-6E27-4F60-91CD-7014E3739D81}"/>
              </a:ext>
            </a:extLst>
          </p:cNvPr>
          <p:cNvCxnSpPr/>
          <p:nvPr/>
        </p:nvCxnSpPr>
        <p:spPr>
          <a:xfrm>
            <a:off x="1716792" y="1823636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E83ACDA-E1F7-4C42-8CED-A4ABBCCAD10F}"/>
              </a:ext>
            </a:extLst>
          </p:cNvPr>
          <p:cNvCxnSpPr/>
          <p:nvPr/>
        </p:nvCxnSpPr>
        <p:spPr>
          <a:xfrm>
            <a:off x="1729645" y="2759381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ED3993D-F288-434A-BF13-C1CCBD41B608}"/>
              </a:ext>
            </a:extLst>
          </p:cNvPr>
          <p:cNvCxnSpPr/>
          <p:nvPr/>
        </p:nvCxnSpPr>
        <p:spPr>
          <a:xfrm>
            <a:off x="2173992" y="1855519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CC0F5397-ECB5-4C98-BBD5-4443A3AC6F24}"/>
              </a:ext>
            </a:extLst>
          </p:cNvPr>
          <p:cNvCxnSpPr/>
          <p:nvPr/>
        </p:nvCxnSpPr>
        <p:spPr>
          <a:xfrm>
            <a:off x="1729645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1213275F-739B-4755-BB79-B202B9747C00}"/>
              </a:ext>
            </a:extLst>
          </p:cNvPr>
          <p:cNvCxnSpPr/>
          <p:nvPr/>
        </p:nvCxnSpPr>
        <p:spPr>
          <a:xfrm>
            <a:off x="2631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064A28A1-7CC0-4B52-97DD-2C64C39C6197}"/>
              </a:ext>
            </a:extLst>
          </p:cNvPr>
          <p:cNvCxnSpPr/>
          <p:nvPr/>
        </p:nvCxnSpPr>
        <p:spPr>
          <a:xfrm>
            <a:off x="30883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F5DF58F-3370-42BB-AD13-C04ABE0EDBA2}"/>
              </a:ext>
            </a:extLst>
          </p:cNvPr>
          <p:cNvCxnSpPr/>
          <p:nvPr/>
        </p:nvCxnSpPr>
        <p:spPr>
          <a:xfrm>
            <a:off x="3545592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BCA7B2A2-CA55-4C05-88E5-DC21C94C57BF}"/>
              </a:ext>
            </a:extLst>
          </p:cNvPr>
          <p:cNvCxnSpPr/>
          <p:nvPr/>
        </p:nvCxnSpPr>
        <p:spPr>
          <a:xfrm>
            <a:off x="40027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F36C2A5-2EC6-4AA6-A773-2068D418237E}"/>
              </a:ext>
            </a:extLst>
          </p:cNvPr>
          <p:cNvCxnSpPr/>
          <p:nvPr/>
        </p:nvCxnSpPr>
        <p:spPr>
          <a:xfrm>
            <a:off x="44599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9218FA00-0A03-4757-9868-2410E5951699}"/>
              </a:ext>
            </a:extLst>
          </p:cNvPr>
          <p:cNvCxnSpPr/>
          <p:nvPr/>
        </p:nvCxnSpPr>
        <p:spPr>
          <a:xfrm>
            <a:off x="4917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>
            <a:extLst>
              <a:ext uri="{FF2B5EF4-FFF2-40B4-BE49-F238E27FC236}">
                <a16:creationId xmlns:a16="http://schemas.microsoft.com/office/drawing/2014/main" id="{A707612E-B831-4189-A0AD-F48CB6FEF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346" y="370516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ADEC56AB-DBFD-4560-A567-3CEC39DED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796" y="1882358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1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9BB87709-FF4F-4B3C-8919-D1BA40467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324796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A3A7D899-3D14-45DD-8DA9-746CA0315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762330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9FDC072B-4CD5-42EB-AA88-A7AAD6E62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2984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343C8928-D924-4481-86E8-6959F5E29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548" y="41660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EC991342-5D40-4514-B2D8-46E917A72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256" y="4629386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E51FEE54-F85E-4EF6-9883-7398F6E6A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918" y="1458281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AFEA6D20-983C-4AB3-BD5E-3ADB67DEB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7589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3" name="Text Box 4">
            <a:extLst>
              <a:ext uri="{FF2B5EF4-FFF2-40B4-BE49-F238E27FC236}">
                <a16:creationId xmlns:a16="http://schemas.microsoft.com/office/drawing/2014/main" id="{FC9B429F-E0BD-4525-881D-91883B841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713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F7E9FA5A-3928-47A2-8A2A-656A16413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223" y="146362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00FD3FA3-4163-482A-84BB-4E4421D11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460" y="14616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26" name="Text Box 4">
            <a:extLst>
              <a:ext uri="{FF2B5EF4-FFF2-40B4-BE49-F238E27FC236}">
                <a16:creationId xmlns:a16="http://schemas.microsoft.com/office/drawing/2014/main" id="{11F41776-C635-4ADF-A1BE-E21A0F91A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825" y="1461969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27" name="Text Box 4">
            <a:extLst>
              <a:ext uri="{FF2B5EF4-FFF2-40B4-BE49-F238E27FC236}">
                <a16:creationId xmlns:a16="http://schemas.microsoft.com/office/drawing/2014/main" id="{66388792-295C-4DB3-B306-9499109B3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352" y="143755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1</a:t>
            </a:r>
          </a:p>
        </p:txBody>
      </p:sp>
      <p:cxnSp>
        <p:nvCxnSpPr>
          <p:cNvPr id="104" name="直接连接符 103">
            <a:extLst>
              <a:ext uri="{FF2B5EF4-FFF2-40B4-BE49-F238E27FC236}">
                <a16:creationId xmlns:a16="http://schemas.microsoft.com/office/drawing/2014/main" id="{3744931F-1CF6-4630-B432-1600E0A2D189}"/>
              </a:ext>
            </a:extLst>
          </p:cNvPr>
          <p:cNvCxnSpPr/>
          <p:nvPr/>
        </p:nvCxnSpPr>
        <p:spPr>
          <a:xfrm>
            <a:off x="1737161" y="502776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119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6ACDCAC-216B-7547-A7D9-050E3D088312}" type="slidenum">
              <a:rPr lang="en-US" altLang="en-US" sz="1400"/>
              <a:pPr eaLnBrk="1" hangingPunct="1"/>
              <a:t>20</a:t>
            </a:fld>
            <a:endParaRPr lang="en-US" altLang="en-US" sz="1400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6379"/>
            <a:ext cx="7772400" cy="717551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Diagonalization</a:t>
            </a:r>
          </a:p>
        </p:txBody>
      </p:sp>
      <p:sp>
        <p:nvSpPr>
          <p:cNvPr id="87045" name="Text Box 4"/>
          <p:cNvSpPr txBox="1">
            <a:spLocks noChangeArrowheads="1"/>
          </p:cNvSpPr>
          <p:nvPr/>
        </p:nvSpPr>
        <p:spPr bwMode="auto">
          <a:xfrm>
            <a:off x="278631" y="1493273"/>
            <a:ext cx="12724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TMs</a:t>
            </a:r>
          </a:p>
        </p:txBody>
      </p:sp>
      <p:sp>
        <p:nvSpPr>
          <p:cNvPr id="87046" name="Line 5"/>
          <p:cNvSpPr>
            <a:spLocks noChangeShapeType="1"/>
          </p:cNvSpPr>
          <p:nvPr/>
        </p:nvSpPr>
        <p:spPr bwMode="auto">
          <a:xfrm>
            <a:off x="677536" y="1893383"/>
            <a:ext cx="25627" cy="2976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47" name="Text Box 6"/>
          <p:cNvSpPr txBox="1">
            <a:spLocks noChangeArrowheads="1"/>
          </p:cNvSpPr>
          <p:nvPr/>
        </p:nvSpPr>
        <p:spPr bwMode="auto">
          <a:xfrm>
            <a:off x="960987" y="1142517"/>
            <a:ext cx="912562" cy="40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inputs </a:t>
            </a:r>
          </a:p>
        </p:txBody>
      </p:sp>
      <p:sp>
        <p:nvSpPr>
          <p:cNvPr id="87048" name="Line 7"/>
          <p:cNvSpPr>
            <a:spLocks noChangeShapeType="1"/>
          </p:cNvSpPr>
          <p:nvPr/>
        </p:nvSpPr>
        <p:spPr bwMode="auto">
          <a:xfrm>
            <a:off x="1920071" y="1362116"/>
            <a:ext cx="2729039" cy="17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4" name="Text Box 23"/>
          <p:cNvSpPr txBox="1">
            <a:spLocks noChangeArrowheads="1"/>
          </p:cNvSpPr>
          <p:nvPr/>
        </p:nvSpPr>
        <p:spPr bwMode="auto">
          <a:xfrm>
            <a:off x="4002792" y="2286000"/>
            <a:ext cx="457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87065" name="Text Box 24"/>
          <p:cNvSpPr txBox="1">
            <a:spLocks noChangeArrowheads="1"/>
          </p:cNvSpPr>
          <p:nvPr/>
        </p:nvSpPr>
        <p:spPr bwMode="auto">
          <a:xfrm>
            <a:off x="5905500" y="1347688"/>
            <a:ext cx="20817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box (M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, x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):   does TM M</a:t>
            </a:r>
            <a:r>
              <a:rPr lang="en-US" altLang="en-US" sz="2000" baseline="-25000" dirty="0"/>
              <a:t>3 </a:t>
            </a:r>
            <a:r>
              <a:rPr lang="en-US" altLang="en-US" sz="2000" dirty="0"/>
              <a:t>halt on input x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? </a:t>
            </a:r>
          </a:p>
        </p:txBody>
      </p:sp>
      <p:cxnSp>
        <p:nvCxnSpPr>
          <p:cNvPr id="87066" name="AutoShape 25"/>
          <p:cNvCxnSpPr>
            <a:cxnSpLocks noChangeShapeType="1"/>
            <a:stCxn id="87065" idx="1"/>
          </p:cNvCxnSpPr>
          <p:nvPr/>
        </p:nvCxnSpPr>
        <p:spPr bwMode="auto">
          <a:xfrm rot="10800000" flipV="1">
            <a:off x="4286336" y="1855520"/>
            <a:ext cx="1619165" cy="114002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66CD3D0F-72C6-49DC-A887-38198D085711}"/>
              </a:ext>
            </a:extLst>
          </p:cNvPr>
          <p:cNvCxnSpPr/>
          <p:nvPr/>
        </p:nvCxnSpPr>
        <p:spPr>
          <a:xfrm>
            <a:off x="1716792" y="229552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3E84F77-5FD4-4351-A48D-7A3803478588}"/>
              </a:ext>
            </a:extLst>
          </p:cNvPr>
          <p:cNvCxnSpPr/>
          <p:nvPr/>
        </p:nvCxnSpPr>
        <p:spPr>
          <a:xfrm>
            <a:off x="1716792" y="32004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822E607-5C38-4FF7-84D2-52A1EB250DC6}"/>
              </a:ext>
            </a:extLst>
          </p:cNvPr>
          <p:cNvCxnSpPr/>
          <p:nvPr/>
        </p:nvCxnSpPr>
        <p:spPr>
          <a:xfrm>
            <a:off x="1729645" y="36576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AC5073F-1D22-4D64-9FF3-9D427E9F68BF}"/>
              </a:ext>
            </a:extLst>
          </p:cNvPr>
          <p:cNvCxnSpPr/>
          <p:nvPr/>
        </p:nvCxnSpPr>
        <p:spPr>
          <a:xfrm>
            <a:off x="1716792" y="41148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31DCC26-CA48-438E-BCE6-9C0564D16B25}"/>
              </a:ext>
            </a:extLst>
          </p:cNvPr>
          <p:cNvCxnSpPr/>
          <p:nvPr/>
        </p:nvCxnSpPr>
        <p:spPr>
          <a:xfrm>
            <a:off x="1716792" y="45720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CE079FC-6E27-4F60-91CD-7014E3739D81}"/>
              </a:ext>
            </a:extLst>
          </p:cNvPr>
          <p:cNvCxnSpPr/>
          <p:nvPr/>
        </p:nvCxnSpPr>
        <p:spPr>
          <a:xfrm>
            <a:off x="1716792" y="1823636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E83ACDA-E1F7-4C42-8CED-A4ABBCCAD10F}"/>
              </a:ext>
            </a:extLst>
          </p:cNvPr>
          <p:cNvCxnSpPr/>
          <p:nvPr/>
        </p:nvCxnSpPr>
        <p:spPr>
          <a:xfrm>
            <a:off x="1729645" y="2759381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ED3993D-F288-434A-BF13-C1CCBD41B608}"/>
              </a:ext>
            </a:extLst>
          </p:cNvPr>
          <p:cNvCxnSpPr/>
          <p:nvPr/>
        </p:nvCxnSpPr>
        <p:spPr>
          <a:xfrm>
            <a:off x="2173992" y="1855519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CC0F5397-ECB5-4C98-BBD5-4443A3AC6F24}"/>
              </a:ext>
            </a:extLst>
          </p:cNvPr>
          <p:cNvCxnSpPr/>
          <p:nvPr/>
        </p:nvCxnSpPr>
        <p:spPr>
          <a:xfrm>
            <a:off x="1729645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1213275F-739B-4755-BB79-B202B9747C00}"/>
              </a:ext>
            </a:extLst>
          </p:cNvPr>
          <p:cNvCxnSpPr/>
          <p:nvPr/>
        </p:nvCxnSpPr>
        <p:spPr>
          <a:xfrm>
            <a:off x="2631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064A28A1-7CC0-4B52-97DD-2C64C39C6197}"/>
              </a:ext>
            </a:extLst>
          </p:cNvPr>
          <p:cNvCxnSpPr/>
          <p:nvPr/>
        </p:nvCxnSpPr>
        <p:spPr>
          <a:xfrm>
            <a:off x="30883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F5DF58F-3370-42BB-AD13-C04ABE0EDBA2}"/>
              </a:ext>
            </a:extLst>
          </p:cNvPr>
          <p:cNvCxnSpPr/>
          <p:nvPr/>
        </p:nvCxnSpPr>
        <p:spPr>
          <a:xfrm>
            <a:off x="3545592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BCA7B2A2-CA55-4C05-88E5-DC21C94C57BF}"/>
              </a:ext>
            </a:extLst>
          </p:cNvPr>
          <p:cNvCxnSpPr/>
          <p:nvPr/>
        </p:nvCxnSpPr>
        <p:spPr>
          <a:xfrm>
            <a:off x="40027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F36C2A5-2EC6-4AA6-A773-2068D418237E}"/>
              </a:ext>
            </a:extLst>
          </p:cNvPr>
          <p:cNvCxnSpPr/>
          <p:nvPr/>
        </p:nvCxnSpPr>
        <p:spPr>
          <a:xfrm>
            <a:off x="44599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9218FA00-0A03-4757-9868-2410E5951699}"/>
              </a:ext>
            </a:extLst>
          </p:cNvPr>
          <p:cNvCxnSpPr/>
          <p:nvPr/>
        </p:nvCxnSpPr>
        <p:spPr>
          <a:xfrm>
            <a:off x="4917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>
            <a:extLst>
              <a:ext uri="{FF2B5EF4-FFF2-40B4-BE49-F238E27FC236}">
                <a16:creationId xmlns:a16="http://schemas.microsoft.com/office/drawing/2014/main" id="{A707612E-B831-4189-A0AD-F48CB6FEF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346" y="370516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ADEC56AB-DBFD-4560-A567-3CEC39DED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796" y="1882358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1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9BB87709-FF4F-4B3C-8919-D1BA40467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324796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A3A7D899-3D14-45DD-8DA9-746CA0315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762330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9FDC072B-4CD5-42EB-AA88-A7AAD6E62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2984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343C8928-D924-4481-86E8-6959F5E29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548" y="41660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EC991342-5D40-4514-B2D8-46E917A72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256" y="4629386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E51FEE54-F85E-4EF6-9883-7398F6E6A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918" y="1458281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AFEA6D20-983C-4AB3-BD5E-3ADB67DEB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7589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3" name="Text Box 4">
            <a:extLst>
              <a:ext uri="{FF2B5EF4-FFF2-40B4-BE49-F238E27FC236}">
                <a16:creationId xmlns:a16="http://schemas.microsoft.com/office/drawing/2014/main" id="{FC9B429F-E0BD-4525-881D-91883B841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713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F7E9FA5A-3928-47A2-8A2A-656A16413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223" y="146362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00FD3FA3-4163-482A-84BB-4E4421D11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460" y="14616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26" name="Text Box 4">
            <a:extLst>
              <a:ext uri="{FF2B5EF4-FFF2-40B4-BE49-F238E27FC236}">
                <a16:creationId xmlns:a16="http://schemas.microsoft.com/office/drawing/2014/main" id="{11F41776-C635-4ADF-A1BE-E21A0F91A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825" y="1461969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27" name="Text Box 4">
            <a:extLst>
              <a:ext uri="{FF2B5EF4-FFF2-40B4-BE49-F238E27FC236}">
                <a16:creationId xmlns:a16="http://schemas.microsoft.com/office/drawing/2014/main" id="{66388792-295C-4DB3-B306-9499109B3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352" y="143755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1</a:t>
            </a:r>
          </a:p>
        </p:txBody>
      </p:sp>
      <p:cxnSp>
        <p:nvCxnSpPr>
          <p:cNvPr id="104" name="直接连接符 103">
            <a:extLst>
              <a:ext uri="{FF2B5EF4-FFF2-40B4-BE49-F238E27FC236}">
                <a16:creationId xmlns:a16="http://schemas.microsoft.com/office/drawing/2014/main" id="{3744931F-1CF6-4630-B432-1600E0A2D189}"/>
              </a:ext>
            </a:extLst>
          </p:cNvPr>
          <p:cNvCxnSpPr/>
          <p:nvPr/>
        </p:nvCxnSpPr>
        <p:spPr>
          <a:xfrm>
            <a:off x="1737161" y="502776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8">
            <a:extLst>
              <a:ext uri="{FF2B5EF4-FFF2-40B4-BE49-F238E27FC236}">
                <a16:creationId xmlns:a16="http://schemas.microsoft.com/office/drawing/2014/main" id="{5DE999BE-455D-44C0-9318-6E7CFD0FB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7" y="4169738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0" name="Text Box 8">
            <a:extLst>
              <a:ext uri="{FF2B5EF4-FFF2-40B4-BE49-F238E27FC236}">
                <a16:creationId xmlns:a16="http://schemas.microsoft.com/office/drawing/2014/main" id="{D51FC1B3-9660-4BC7-8B85-9D1874EC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084" y="3701773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1" name="Text Box 8">
            <a:extLst>
              <a:ext uri="{FF2B5EF4-FFF2-40B4-BE49-F238E27FC236}">
                <a16:creationId xmlns:a16="http://schemas.microsoft.com/office/drawing/2014/main" id="{9FB6700D-A22B-4278-BA53-CBBF2459D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5892" y="1892743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2" name="Text Box 8">
            <a:extLst>
              <a:ext uri="{FF2B5EF4-FFF2-40B4-BE49-F238E27FC236}">
                <a16:creationId xmlns:a16="http://schemas.microsoft.com/office/drawing/2014/main" id="{9A43D8CE-7ED6-4818-A44B-15F4D02DE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495" y="2353887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4" name="Text Box 8">
            <a:extLst>
              <a:ext uri="{FF2B5EF4-FFF2-40B4-BE49-F238E27FC236}">
                <a16:creationId xmlns:a16="http://schemas.microsoft.com/office/drawing/2014/main" id="{92099C06-4796-4DFC-92F2-02AE72FC4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786" y="2831994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5" name="Text Box 8">
            <a:extLst>
              <a:ext uri="{FF2B5EF4-FFF2-40B4-BE49-F238E27FC236}">
                <a16:creationId xmlns:a16="http://schemas.microsoft.com/office/drawing/2014/main" id="{105F2A76-D9E9-491F-A222-1CB270259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318" y="3268249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7" name="Text Box 8">
            <a:extLst>
              <a:ext uri="{FF2B5EF4-FFF2-40B4-BE49-F238E27FC236}">
                <a16:creationId xmlns:a16="http://schemas.microsoft.com/office/drawing/2014/main" id="{BA1F2EDF-7B1B-49AD-B088-009BEAA0B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890" y="4630257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770487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6ACDCAC-216B-7547-A7D9-050E3D088312}" type="slidenum">
              <a:rPr lang="en-US" altLang="en-US" sz="1400"/>
              <a:pPr eaLnBrk="1" hangingPunct="1"/>
              <a:t>21</a:t>
            </a:fld>
            <a:endParaRPr lang="en-US" altLang="en-US" sz="1400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6379"/>
            <a:ext cx="7772400" cy="717551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Diagonalization</a:t>
            </a:r>
          </a:p>
        </p:txBody>
      </p:sp>
      <p:sp>
        <p:nvSpPr>
          <p:cNvPr id="87045" name="Text Box 4"/>
          <p:cNvSpPr txBox="1">
            <a:spLocks noChangeArrowheads="1"/>
          </p:cNvSpPr>
          <p:nvPr/>
        </p:nvSpPr>
        <p:spPr bwMode="auto">
          <a:xfrm>
            <a:off x="278631" y="1493273"/>
            <a:ext cx="12724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TMs</a:t>
            </a:r>
          </a:p>
        </p:txBody>
      </p:sp>
      <p:sp>
        <p:nvSpPr>
          <p:cNvPr id="87046" name="Line 5"/>
          <p:cNvSpPr>
            <a:spLocks noChangeShapeType="1"/>
          </p:cNvSpPr>
          <p:nvPr/>
        </p:nvSpPr>
        <p:spPr bwMode="auto">
          <a:xfrm>
            <a:off x="677536" y="1893383"/>
            <a:ext cx="25627" cy="2976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47" name="Text Box 6"/>
          <p:cNvSpPr txBox="1">
            <a:spLocks noChangeArrowheads="1"/>
          </p:cNvSpPr>
          <p:nvPr/>
        </p:nvSpPr>
        <p:spPr bwMode="auto">
          <a:xfrm>
            <a:off x="960987" y="1142517"/>
            <a:ext cx="912562" cy="40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inputs </a:t>
            </a:r>
          </a:p>
        </p:txBody>
      </p:sp>
      <p:sp>
        <p:nvSpPr>
          <p:cNvPr id="87048" name="Line 7"/>
          <p:cNvSpPr>
            <a:spLocks noChangeShapeType="1"/>
          </p:cNvSpPr>
          <p:nvPr/>
        </p:nvSpPr>
        <p:spPr bwMode="auto">
          <a:xfrm>
            <a:off x="1920071" y="1362116"/>
            <a:ext cx="2729039" cy="17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3" name="Text Box 22"/>
          <p:cNvSpPr txBox="1">
            <a:spLocks noChangeArrowheads="1"/>
          </p:cNvSpPr>
          <p:nvPr/>
        </p:nvSpPr>
        <p:spPr bwMode="auto">
          <a:xfrm>
            <a:off x="1278817" y="5618049"/>
            <a:ext cx="430814" cy="40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H’</a:t>
            </a:r>
          </a:p>
        </p:txBody>
      </p:sp>
      <p:sp>
        <p:nvSpPr>
          <p:cNvPr id="87064" name="Text Box 23"/>
          <p:cNvSpPr txBox="1">
            <a:spLocks noChangeArrowheads="1"/>
          </p:cNvSpPr>
          <p:nvPr/>
        </p:nvSpPr>
        <p:spPr bwMode="auto">
          <a:xfrm>
            <a:off x="4002792" y="2286000"/>
            <a:ext cx="457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87065" name="Text Box 24"/>
          <p:cNvSpPr txBox="1">
            <a:spLocks noChangeArrowheads="1"/>
          </p:cNvSpPr>
          <p:nvPr/>
        </p:nvSpPr>
        <p:spPr bwMode="auto">
          <a:xfrm>
            <a:off x="5905500" y="1347688"/>
            <a:ext cx="20817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box (M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, x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):   does TM M</a:t>
            </a:r>
            <a:r>
              <a:rPr lang="en-US" altLang="en-US" sz="2000" baseline="-25000" dirty="0"/>
              <a:t>3 </a:t>
            </a:r>
            <a:r>
              <a:rPr lang="en-US" altLang="en-US" sz="2000" dirty="0"/>
              <a:t>halt on input x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? </a:t>
            </a:r>
          </a:p>
        </p:txBody>
      </p:sp>
      <p:cxnSp>
        <p:nvCxnSpPr>
          <p:cNvPr id="87066" name="AutoShape 25"/>
          <p:cNvCxnSpPr>
            <a:cxnSpLocks noChangeShapeType="1"/>
            <a:stCxn id="87065" idx="1"/>
          </p:cNvCxnSpPr>
          <p:nvPr/>
        </p:nvCxnSpPr>
        <p:spPr bwMode="auto">
          <a:xfrm rot="10800000" flipV="1">
            <a:off x="4286336" y="1855520"/>
            <a:ext cx="1619165" cy="114002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66CD3D0F-72C6-49DC-A887-38198D085711}"/>
              </a:ext>
            </a:extLst>
          </p:cNvPr>
          <p:cNvCxnSpPr/>
          <p:nvPr/>
        </p:nvCxnSpPr>
        <p:spPr>
          <a:xfrm>
            <a:off x="1716792" y="229552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3E84F77-5FD4-4351-A48D-7A3803478588}"/>
              </a:ext>
            </a:extLst>
          </p:cNvPr>
          <p:cNvCxnSpPr/>
          <p:nvPr/>
        </p:nvCxnSpPr>
        <p:spPr>
          <a:xfrm>
            <a:off x="1716792" y="32004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822E607-5C38-4FF7-84D2-52A1EB250DC6}"/>
              </a:ext>
            </a:extLst>
          </p:cNvPr>
          <p:cNvCxnSpPr/>
          <p:nvPr/>
        </p:nvCxnSpPr>
        <p:spPr>
          <a:xfrm>
            <a:off x="1729645" y="36576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AC5073F-1D22-4D64-9FF3-9D427E9F68BF}"/>
              </a:ext>
            </a:extLst>
          </p:cNvPr>
          <p:cNvCxnSpPr/>
          <p:nvPr/>
        </p:nvCxnSpPr>
        <p:spPr>
          <a:xfrm>
            <a:off x="1716792" y="41148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31DCC26-CA48-438E-BCE6-9C0564D16B25}"/>
              </a:ext>
            </a:extLst>
          </p:cNvPr>
          <p:cNvCxnSpPr/>
          <p:nvPr/>
        </p:nvCxnSpPr>
        <p:spPr>
          <a:xfrm>
            <a:off x="1716792" y="45720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CE079FC-6E27-4F60-91CD-7014E3739D81}"/>
              </a:ext>
            </a:extLst>
          </p:cNvPr>
          <p:cNvCxnSpPr/>
          <p:nvPr/>
        </p:nvCxnSpPr>
        <p:spPr>
          <a:xfrm>
            <a:off x="1716792" y="1823636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E83ACDA-E1F7-4C42-8CED-A4ABBCCAD10F}"/>
              </a:ext>
            </a:extLst>
          </p:cNvPr>
          <p:cNvCxnSpPr/>
          <p:nvPr/>
        </p:nvCxnSpPr>
        <p:spPr>
          <a:xfrm>
            <a:off x="1729645" y="2759381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ED3993D-F288-434A-BF13-C1CCBD41B608}"/>
              </a:ext>
            </a:extLst>
          </p:cNvPr>
          <p:cNvCxnSpPr/>
          <p:nvPr/>
        </p:nvCxnSpPr>
        <p:spPr>
          <a:xfrm>
            <a:off x="2173992" y="1855519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CC0F5397-ECB5-4C98-BBD5-4443A3AC6F24}"/>
              </a:ext>
            </a:extLst>
          </p:cNvPr>
          <p:cNvCxnSpPr/>
          <p:nvPr/>
        </p:nvCxnSpPr>
        <p:spPr>
          <a:xfrm>
            <a:off x="1729645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1213275F-739B-4755-BB79-B202B9747C00}"/>
              </a:ext>
            </a:extLst>
          </p:cNvPr>
          <p:cNvCxnSpPr/>
          <p:nvPr/>
        </p:nvCxnSpPr>
        <p:spPr>
          <a:xfrm>
            <a:off x="2631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064A28A1-7CC0-4B52-97DD-2C64C39C6197}"/>
              </a:ext>
            </a:extLst>
          </p:cNvPr>
          <p:cNvCxnSpPr/>
          <p:nvPr/>
        </p:nvCxnSpPr>
        <p:spPr>
          <a:xfrm>
            <a:off x="30883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F5DF58F-3370-42BB-AD13-C04ABE0EDBA2}"/>
              </a:ext>
            </a:extLst>
          </p:cNvPr>
          <p:cNvCxnSpPr/>
          <p:nvPr/>
        </p:nvCxnSpPr>
        <p:spPr>
          <a:xfrm>
            <a:off x="3545592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BCA7B2A2-CA55-4C05-88E5-DC21C94C57BF}"/>
              </a:ext>
            </a:extLst>
          </p:cNvPr>
          <p:cNvCxnSpPr/>
          <p:nvPr/>
        </p:nvCxnSpPr>
        <p:spPr>
          <a:xfrm>
            <a:off x="40027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F36C2A5-2EC6-4AA6-A773-2068D418237E}"/>
              </a:ext>
            </a:extLst>
          </p:cNvPr>
          <p:cNvCxnSpPr/>
          <p:nvPr/>
        </p:nvCxnSpPr>
        <p:spPr>
          <a:xfrm>
            <a:off x="44599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9218FA00-0A03-4757-9868-2410E5951699}"/>
              </a:ext>
            </a:extLst>
          </p:cNvPr>
          <p:cNvCxnSpPr/>
          <p:nvPr/>
        </p:nvCxnSpPr>
        <p:spPr>
          <a:xfrm>
            <a:off x="4917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>
            <a:extLst>
              <a:ext uri="{FF2B5EF4-FFF2-40B4-BE49-F238E27FC236}">
                <a16:creationId xmlns:a16="http://schemas.microsoft.com/office/drawing/2014/main" id="{A707612E-B831-4189-A0AD-F48CB6FEF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346" y="370516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ADEC56AB-DBFD-4560-A567-3CEC39DED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796" y="1882358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1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9BB87709-FF4F-4B3C-8919-D1BA40467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324796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A3A7D899-3D14-45DD-8DA9-746CA0315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762330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9FDC072B-4CD5-42EB-AA88-A7AAD6E62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2984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343C8928-D924-4481-86E8-6959F5E29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548" y="41660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EC991342-5D40-4514-B2D8-46E917A72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256" y="4629386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E51FEE54-F85E-4EF6-9883-7398F6E6A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918" y="1458281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AFEA6D20-983C-4AB3-BD5E-3ADB67DEB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7589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3" name="Text Box 4">
            <a:extLst>
              <a:ext uri="{FF2B5EF4-FFF2-40B4-BE49-F238E27FC236}">
                <a16:creationId xmlns:a16="http://schemas.microsoft.com/office/drawing/2014/main" id="{FC9B429F-E0BD-4525-881D-91883B841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713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F7E9FA5A-3928-47A2-8A2A-656A16413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223" y="146362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00FD3FA3-4163-482A-84BB-4E4421D11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460" y="14616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26" name="Text Box 4">
            <a:extLst>
              <a:ext uri="{FF2B5EF4-FFF2-40B4-BE49-F238E27FC236}">
                <a16:creationId xmlns:a16="http://schemas.microsoft.com/office/drawing/2014/main" id="{11F41776-C635-4ADF-A1BE-E21A0F91A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825" y="1461969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27" name="Text Box 4">
            <a:extLst>
              <a:ext uri="{FF2B5EF4-FFF2-40B4-BE49-F238E27FC236}">
                <a16:creationId xmlns:a16="http://schemas.microsoft.com/office/drawing/2014/main" id="{66388792-295C-4DB3-B306-9499109B3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352" y="143755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1</a:t>
            </a:r>
          </a:p>
        </p:txBody>
      </p: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DB18FCFC-E87B-40CE-BE86-0BEFE38F14EE}"/>
              </a:ext>
            </a:extLst>
          </p:cNvPr>
          <p:cNvCxnSpPr/>
          <p:nvPr/>
        </p:nvCxnSpPr>
        <p:spPr>
          <a:xfrm>
            <a:off x="1729645" y="6054691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2C296DBA-E72D-4612-A41D-636C3C20A0D9}"/>
              </a:ext>
            </a:extLst>
          </p:cNvPr>
          <p:cNvCxnSpPr/>
          <p:nvPr/>
        </p:nvCxnSpPr>
        <p:spPr>
          <a:xfrm>
            <a:off x="1716792" y="5599327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2934F91C-2B9E-4EDE-9545-6EA824571847}"/>
              </a:ext>
            </a:extLst>
          </p:cNvPr>
          <p:cNvCxnSpPr/>
          <p:nvPr/>
        </p:nvCxnSpPr>
        <p:spPr>
          <a:xfrm>
            <a:off x="1716792" y="5599327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>
            <a:extLst>
              <a:ext uri="{FF2B5EF4-FFF2-40B4-BE49-F238E27FC236}">
                <a16:creationId xmlns:a16="http://schemas.microsoft.com/office/drawing/2014/main" id="{D5B5EE45-5BCD-40B9-8742-5DD2B130E407}"/>
              </a:ext>
            </a:extLst>
          </p:cNvPr>
          <p:cNvCxnSpPr/>
          <p:nvPr/>
        </p:nvCxnSpPr>
        <p:spPr>
          <a:xfrm>
            <a:off x="2180418" y="5599031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>
            <a:extLst>
              <a:ext uri="{FF2B5EF4-FFF2-40B4-BE49-F238E27FC236}">
                <a16:creationId xmlns:a16="http://schemas.microsoft.com/office/drawing/2014/main" id="{534C983E-0BD6-4EAE-88B2-90CF43374BD1}"/>
              </a:ext>
            </a:extLst>
          </p:cNvPr>
          <p:cNvCxnSpPr/>
          <p:nvPr/>
        </p:nvCxnSpPr>
        <p:spPr>
          <a:xfrm>
            <a:off x="2637618" y="5595656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>
            <a:extLst>
              <a:ext uri="{FF2B5EF4-FFF2-40B4-BE49-F238E27FC236}">
                <a16:creationId xmlns:a16="http://schemas.microsoft.com/office/drawing/2014/main" id="{AE1081E1-6277-4862-9A5C-763EBBC10D88}"/>
              </a:ext>
            </a:extLst>
          </p:cNvPr>
          <p:cNvCxnSpPr/>
          <p:nvPr/>
        </p:nvCxnSpPr>
        <p:spPr>
          <a:xfrm>
            <a:off x="3079207" y="5595656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>
            <a:extLst>
              <a:ext uri="{FF2B5EF4-FFF2-40B4-BE49-F238E27FC236}">
                <a16:creationId xmlns:a16="http://schemas.microsoft.com/office/drawing/2014/main" id="{BF051AAC-299F-4E1E-92C8-7A20F3B41C6D}"/>
              </a:ext>
            </a:extLst>
          </p:cNvPr>
          <p:cNvCxnSpPr/>
          <p:nvPr/>
        </p:nvCxnSpPr>
        <p:spPr>
          <a:xfrm>
            <a:off x="3558444" y="5578672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>
            <a:extLst>
              <a:ext uri="{FF2B5EF4-FFF2-40B4-BE49-F238E27FC236}">
                <a16:creationId xmlns:a16="http://schemas.microsoft.com/office/drawing/2014/main" id="{E06836C4-1DDB-43B6-9A50-2A2446F29A25}"/>
              </a:ext>
            </a:extLst>
          </p:cNvPr>
          <p:cNvCxnSpPr/>
          <p:nvPr/>
        </p:nvCxnSpPr>
        <p:spPr>
          <a:xfrm>
            <a:off x="3998905" y="5623558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>
            <a:extLst>
              <a:ext uri="{FF2B5EF4-FFF2-40B4-BE49-F238E27FC236}">
                <a16:creationId xmlns:a16="http://schemas.microsoft.com/office/drawing/2014/main" id="{0CA5FE00-AC1E-478F-80D9-BD62D3F6ACFF}"/>
              </a:ext>
            </a:extLst>
          </p:cNvPr>
          <p:cNvCxnSpPr/>
          <p:nvPr/>
        </p:nvCxnSpPr>
        <p:spPr>
          <a:xfrm>
            <a:off x="4459937" y="5616311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>
            <a:extLst>
              <a:ext uri="{FF2B5EF4-FFF2-40B4-BE49-F238E27FC236}">
                <a16:creationId xmlns:a16="http://schemas.microsoft.com/office/drawing/2014/main" id="{FA6A16FB-6C03-435B-AF9F-F27241813064}"/>
              </a:ext>
            </a:extLst>
          </p:cNvPr>
          <p:cNvCxnSpPr/>
          <p:nvPr/>
        </p:nvCxnSpPr>
        <p:spPr>
          <a:xfrm>
            <a:off x="4910765" y="5602999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>
            <a:extLst>
              <a:ext uri="{FF2B5EF4-FFF2-40B4-BE49-F238E27FC236}">
                <a16:creationId xmlns:a16="http://schemas.microsoft.com/office/drawing/2014/main" id="{3744931F-1CF6-4630-B432-1600E0A2D189}"/>
              </a:ext>
            </a:extLst>
          </p:cNvPr>
          <p:cNvCxnSpPr/>
          <p:nvPr/>
        </p:nvCxnSpPr>
        <p:spPr>
          <a:xfrm>
            <a:off x="1737161" y="502776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8">
            <a:extLst>
              <a:ext uri="{FF2B5EF4-FFF2-40B4-BE49-F238E27FC236}">
                <a16:creationId xmlns:a16="http://schemas.microsoft.com/office/drawing/2014/main" id="{F4A13223-26C3-4E0F-BB1F-01ADB908D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147" y="5659568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67" name="Text Box 8">
            <a:extLst>
              <a:ext uri="{FF2B5EF4-FFF2-40B4-BE49-F238E27FC236}">
                <a16:creationId xmlns:a16="http://schemas.microsoft.com/office/drawing/2014/main" id="{516E97CC-F378-4DBC-8E9D-ADA36FCA6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233" y="5654061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68" name="Text Box 8">
            <a:extLst>
              <a:ext uri="{FF2B5EF4-FFF2-40B4-BE49-F238E27FC236}">
                <a16:creationId xmlns:a16="http://schemas.microsoft.com/office/drawing/2014/main" id="{437EFA66-F244-4C17-9FA1-AB4B6170E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0423" y="5645416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69" name="Text Box 8">
            <a:extLst>
              <a:ext uri="{FF2B5EF4-FFF2-40B4-BE49-F238E27FC236}">
                <a16:creationId xmlns:a16="http://schemas.microsoft.com/office/drawing/2014/main" id="{5DE999BE-455D-44C0-9318-6E7CFD0FB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7" y="4169738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0" name="Text Box 8">
            <a:extLst>
              <a:ext uri="{FF2B5EF4-FFF2-40B4-BE49-F238E27FC236}">
                <a16:creationId xmlns:a16="http://schemas.microsoft.com/office/drawing/2014/main" id="{D51FC1B3-9660-4BC7-8B85-9D1874EC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084" y="3701773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1" name="Text Box 8">
            <a:extLst>
              <a:ext uri="{FF2B5EF4-FFF2-40B4-BE49-F238E27FC236}">
                <a16:creationId xmlns:a16="http://schemas.microsoft.com/office/drawing/2014/main" id="{9FB6700D-A22B-4278-BA53-CBBF2459D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5892" y="1892743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2" name="Text Box 8">
            <a:extLst>
              <a:ext uri="{FF2B5EF4-FFF2-40B4-BE49-F238E27FC236}">
                <a16:creationId xmlns:a16="http://schemas.microsoft.com/office/drawing/2014/main" id="{9A43D8CE-7ED6-4818-A44B-15F4D02DE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495" y="2353887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3" name="Text Box 8">
            <a:extLst>
              <a:ext uri="{FF2B5EF4-FFF2-40B4-BE49-F238E27FC236}">
                <a16:creationId xmlns:a16="http://schemas.microsoft.com/office/drawing/2014/main" id="{85FA4802-97B5-406B-8CDA-90754DA95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162" y="5645416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4" name="Text Box 8">
            <a:extLst>
              <a:ext uri="{FF2B5EF4-FFF2-40B4-BE49-F238E27FC236}">
                <a16:creationId xmlns:a16="http://schemas.microsoft.com/office/drawing/2014/main" id="{92099C06-4796-4DFC-92F2-02AE72FC4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786" y="2831994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5" name="Text Box 8">
            <a:extLst>
              <a:ext uri="{FF2B5EF4-FFF2-40B4-BE49-F238E27FC236}">
                <a16:creationId xmlns:a16="http://schemas.microsoft.com/office/drawing/2014/main" id="{105F2A76-D9E9-491F-A222-1CB270259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318" y="3268249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6" name="Text Box 8">
            <a:extLst>
              <a:ext uri="{FF2B5EF4-FFF2-40B4-BE49-F238E27FC236}">
                <a16:creationId xmlns:a16="http://schemas.microsoft.com/office/drawing/2014/main" id="{8248D71E-D887-48DF-A2A5-D3728E8B5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291" y="5659568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7" name="Text Box 8">
            <a:extLst>
              <a:ext uri="{FF2B5EF4-FFF2-40B4-BE49-F238E27FC236}">
                <a16:creationId xmlns:a16="http://schemas.microsoft.com/office/drawing/2014/main" id="{BA1F2EDF-7B1B-49AD-B088-009BEAA0B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890" y="4630257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8" name="Text Box 8">
            <a:extLst>
              <a:ext uri="{FF2B5EF4-FFF2-40B4-BE49-F238E27FC236}">
                <a16:creationId xmlns:a16="http://schemas.microsoft.com/office/drawing/2014/main" id="{F0E456DC-9C8C-4E6C-B3AB-B71054DB6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8503" y="5658883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9" name="Text Box 8">
            <a:extLst>
              <a:ext uri="{FF2B5EF4-FFF2-40B4-BE49-F238E27FC236}">
                <a16:creationId xmlns:a16="http://schemas.microsoft.com/office/drawing/2014/main" id="{C1EF32AA-804E-4743-B1E4-F9ADC4CEB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809" y="5669989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554741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6ACDCAC-216B-7547-A7D9-050E3D088312}" type="slidenum">
              <a:rPr lang="en-US" altLang="en-US" sz="1400"/>
              <a:pPr eaLnBrk="1" hangingPunct="1"/>
              <a:t>22</a:t>
            </a:fld>
            <a:endParaRPr lang="en-US" altLang="en-US" sz="1400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6379"/>
            <a:ext cx="7772400" cy="717551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Diagonalization</a:t>
            </a:r>
          </a:p>
        </p:txBody>
      </p:sp>
      <p:sp>
        <p:nvSpPr>
          <p:cNvPr id="87045" name="Text Box 4"/>
          <p:cNvSpPr txBox="1">
            <a:spLocks noChangeArrowheads="1"/>
          </p:cNvSpPr>
          <p:nvPr/>
        </p:nvSpPr>
        <p:spPr bwMode="auto">
          <a:xfrm>
            <a:off x="278631" y="1493273"/>
            <a:ext cx="12724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TMs</a:t>
            </a:r>
          </a:p>
        </p:txBody>
      </p:sp>
      <p:sp>
        <p:nvSpPr>
          <p:cNvPr id="87046" name="Line 5"/>
          <p:cNvSpPr>
            <a:spLocks noChangeShapeType="1"/>
          </p:cNvSpPr>
          <p:nvPr/>
        </p:nvSpPr>
        <p:spPr bwMode="auto">
          <a:xfrm>
            <a:off x="677536" y="1893383"/>
            <a:ext cx="25627" cy="2976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47" name="Text Box 6"/>
          <p:cNvSpPr txBox="1">
            <a:spLocks noChangeArrowheads="1"/>
          </p:cNvSpPr>
          <p:nvPr/>
        </p:nvSpPr>
        <p:spPr bwMode="auto">
          <a:xfrm>
            <a:off x="960987" y="1142517"/>
            <a:ext cx="912562" cy="40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inputs </a:t>
            </a:r>
          </a:p>
        </p:txBody>
      </p:sp>
      <p:sp>
        <p:nvSpPr>
          <p:cNvPr id="87048" name="Line 7"/>
          <p:cNvSpPr>
            <a:spLocks noChangeShapeType="1"/>
          </p:cNvSpPr>
          <p:nvPr/>
        </p:nvSpPr>
        <p:spPr bwMode="auto">
          <a:xfrm>
            <a:off x="1920071" y="1362116"/>
            <a:ext cx="2729039" cy="17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3" name="Text Box 22"/>
          <p:cNvSpPr txBox="1">
            <a:spLocks noChangeArrowheads="1"/>
          </p:cNvSpPr>
          <p:nvPr/>
        </p:nvSpPr>
        <p:spPr bwMode="auto">
          <a:xfrm>
            <a:off x="1278817" y="5618049"/>
            <a:ext cx="430814" cy="40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H’</a:t>
            </a:r>
          </a:p>
        </p:txBody>
      </p:sp>
      <p:sp>
        <p:nvSpPr>
          <p:cNvPr id="87064" name="Text Box 23"/>
          <p:cNvSpPr txBox="1">
            <a:spLocks noChangeArrowheads="1"/>
          </p:cNvSpPr>
          <p:nvPr/>
        </p:nvSpPr>
        <p:spPr bwMode="auto">
          <a:xfrm>
            <a:off x="4002792" y="2286000"/>
            <a:ext cx="457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87065" name="Text Box 24"/>
          <p:cNvSpPr txBox="1">
            <a:spLocks noChangeArrowheads="1"/>
          </p:cNvSpPr>
          <p:nvPr/>
        </p:nvSpPr>
        <p:spPr bwMode="auto">
          <a:xfrm>
            <a:off x="5905500" y="1347688"/>
            <a:ext cx="20817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box (M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, x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):   does TM M</a:t>
            </a:r>
            <a:r>
              <a:rPr lang="en-US" altLang="en-US" sz="2000" baseline="-25000" dirty="0"/>
              <a:t>3 </a:t>
            </a:r>
            <a:r>
              <a:rPr lang="en-US" altLang="en-US" sz="2000" dirty="0"/>
              <a:t>halt on input x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? </a:t>
            </a:r>
          </a:p>
        </p:txBody>
      </p:sp>
      <p:cxnSp>
        <p:nvCxnSpPr>
          <p:cNvPr id="87066" name="AutoShape 25"/>
          <p:cNvCxnSpPr>
            <a:cxnSpLocks noChangeShapeType="1"/>
            <a:stCxn id="87065" idx="1"/>
          </p:cNvCxnSpPr>
          <p:nvPr/>
        </p:nvCxnSpPr>
        <p:spPr bwMode="auto">
          <a:xfrm rot="10800000" flipV="1">
            <a:off x="4286336" y="1855520"/>
            <a:ext cx="1619165" cy="114002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66CD3D0F-72C6-49DC-A887-38198D085711}"/>
              </a:ext>
            </a:extLst>
          </p:cNvPr>
          <p:cNvCxnSpPr/>
          <p:nvPr/>
        </p:nvCxnSpPr>
        <p:spPr>
          <a:xfrm>
            <a:off x="1716792" y="229552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3E84F77-5FD4-4351-A48D-7A3803478588}"/>
              </a:ext>
            </a:extLst>
          </p:cNvPr>
          <p:cNvCxnSpPr/>
          <p:nvPr/>
        </p:nvCxnSpPr>
        <p:spPr>
          <a:xfrm>
            <a:off x="1716792" y="32004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822E607-5C38-4FF7-84D2-52A1EB250DC6}"/>
              </a:ext>
            </a:extLst>
          </p:cNvPr>
          <p:cNvCxnSpPr/>
          <p:nvPr/>
        </p:nvCxnSpPr>
        <p:spPr>
          <a:xfrm>
            <a:off x="1729645" y="36576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AC5073F-1D22-4D64-9FF3-9D427E9F68BF}"/>
              </a:ext>
            </a:extLst>
          </p:cNvPr>
          <p:cNvCxnSpPr/>
          <p:nvPr/>
        </p:nvCxnSpPr>
        <p:spPr>
          <a:xfrm>
            <a:off x="1716792" y="41148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31DCC26-CA48-438E-BCE6-9C0564D16B25}"/>
              </a:ext>
            </a:extLst>
          </p:cNvPr>
          <p:cNvCxnSpPr/>
          <p:nvPr/>
        </p:nvCxnSpPr>
        <p:spPr>
          <a:xfrm>
            <a:off x="1716792" y="4572000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CE079FC-6E27-4F60-91CD-7014E3739D81}"/>
              </a:ext>
            </a:extLst>
          </p:cNvPr>
          <p:cNvCxnSpPr/>
          <p:nvPr/>
        </p:nvCxnSpPr>
        <p:spPr>
          <a:xfrm>
            <a:off x="1716792" y="1823636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E83ACDA-E1F7-4C42-8CED-A4ABBCCAD10F}"/>
              </a:ext>
            </a:extLst>
          </p:cNvPr>
          <p:cNvCxnSpPr/>
          <p:nvPr/>
        </p:nvCxnSpPr>
        <p:spPr>
          <a:xfrm>
            <a:off x="1729645" y="2759381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ED3993D-F288-434A-BF13-C1CCBD41B608}"/>
              </a:ext>
            </a:extLst>
          </p:cNvPr>
          <p:cNvCxnSpPr/>
          <p:nvPr/>
        </p:nvCxnSpPr>
        <p:spPr>
          <a:xfrm>
            <a:off x="2173992" y="1855519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CC0F5397-ECB5-4C98-BBD5-4443A3AC6F24}"/>
              </a:ext>
            </a:extLst>
          </p:cNvPr>
          <p:cNvCxnSpPr/>
          <p:nvPr/>
        </p:nvCxnSpPr>
        <p:spPr>
          <a:xfrm>
            <a:off x="1729645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1213275F-739B-4755-BB79-B202B9747C00}"/>
              </a:ext>
            </a:extLst>
          </p:cNvPr>
          <p:cNvCxnSpPr/>
          <p:nvPr/>
        </p:nvCxnSpPr>
        <p:spPr>
          <a:xfrm>
            <a:off x="2631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064A28A1-7CC0-4B52-97DD-2C64C39C6197}"/>
              </a:ext>
            </a:extLst>
          </p:cNvPr>
          <p:cNvCxnSpPr/>
          <p:nvPr/>
        </p:nvCxnSpPr>
        <p:spPr>
          <a:xfrm>
            <a:off x="30883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F5DF58F-3370-42BB-AD13-C04ABE0EDBA2}"/>
              </a:ext>
            </a:extLst>
          </p:cNvPr>
          <p:cNvCxnSpPr/>
          <p:nvPr/>
        </p:nvCxnSpPr>
        <p:spPr>
          <a:xfrm>
            <a:off x="3545592" y="1789074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BCA7B2A2-CA55-4C05-88E5-DC21C94C57BF}"/>
              </a:ext>
            </a:extLst>
          </p:cNvPr>
          <p:cNvCxnSpPr/>
          <p:nvPr/>
        </p:nvCxnSpPr>
        <p:spPr>
          <a:xfrm>
            <a:off x="40027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F36C2A5-2EC6-4AA6-A773-2068D418237E}"/>
              </a:ext>
            </a:extLst>
          </p:cNvPr>
          <p:cNvCxnSpPr/>
          <p:nvPr/>
        </p:nvCxnSpPr>
        <p:spPr>
          <a:xfrm>
            <a:off x="44599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9218FA00-0A03-4757-9868-2410E5951699}"/>
              </a:ext>
            </a:extLst>
          </p:cNvPr>
          <p:cNvCxnSpPr/>
          <p:nvPr/>
        </p:nvCxnSpPr>
        <p:spPr>
          <a:xfrm>
            <a:off x="4917192" y="1823636"/>
            <a:ext cx="0" cy="3366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>
            <a:extLst>
              <a:ext uri="{FF2B5EF4-FFF2-40B4-BE49-F238E27FC236}">
                <a16:creationId xmlns:a16="http://schemas.microsoft.com/office/drawing/2014/main" id="{A707612E-B831-4189-A0AD-F48CB6FEF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346" y="370516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ADEC56AB-DBFD-4560-A567-3CEC39DED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796" y="1882358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1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9BB87709-FF4F-4B3C-8919-D1BA40467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324796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A3A7D899-3D14-45DD-8DA9-746CA0315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762330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9FDC072B-4CD5-42EB-AA88-A7AAD6E62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84" y="22984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343C8928-D924-4481-86E8-6959F5E29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548" y="41660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EC991342-5D40-4514-B2D8-46E917A72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256" y="4629386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H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E51FEE54-F85E-4EF6-9883-7398F6E6A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918" y="1458281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7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AFEA6D20-983C-4AB3-BD5E-3ADB67DEB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7589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6</a:t>
            </a:r>
          </a:p>
        </p:txBody>
      </p:sp>
      <p:sp>
        <p:nvSpPr>
          <p:cNvPr id="23" name="Text Box 4">
            <a:extLst>
              <a:ext uri="{FF2B5EF4-FFF2-40B4-BE49-F238E27FC236}">
                <a16:creationId xmlns:a16="http://schemas.microsoft.com/office/drawing/2014/main" id="{FC9B429F-E0BD-4525-881D-91883B841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713" y="1476675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5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F7E9FA5A-3928-47A2-8A2A-656A16413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223" y="1463624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4</a:t>
            </a: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00FD3FA3-4163-482A-84BB-4E4421D11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460" y="146167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3</a:t>
            </a:r>
          </a:p>
        </p:txBody>
      </p:sp>
      <p:sp>
        <p:nvSpPr>
          <p:cNvPr id="26" name="Text Box 4">
            <a:extLst>
              <a:ext uri="{FF2B5EF4-FFF2-40B4-BE49-F238E27FC236}">
                <a16:creationId xmlns:a16="http://schemas.microsoft.com/office/drawing/2014/main" id="{11F41776-C635-4ADF-A1BE-E21A0F91A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825" y="1461969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2</a:t>
            </a:r>
          </a:p>
        </p:txBody>
      </p:sp>
      <p:sp>
        <p:nvSpPr>
          <p:cNvPr id="27" name="Text Box 4">
            <a:extLst>
              <a:ext uri="{FF2B5EF4-FFF2-40B4-BE49-F238E27FC236}">
                <a16:creationId xmlns:a16="http://schemas.microsoft.com/office/drawing/2014/main" id="{66388792-295C-4DB3-B306-9499109B3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352" y="1437553"/>
            <a:ext cx="593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1</a:t>
            </a:r>
          </a:p>
        </p:txBody>
      </p: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DB18FCFC-E87B-40CE-BE86-0BEFE38F14EE}"/>
              </a:ext>
            </a:extLst>
          </p:cNvPr>
          <p:cNvCxnSpPr/>
          <p:nvPr/>
        </p:nvCxnSpPr>
        <p:spPr>
          <a:xfrm>
            <a:off x="1729645" y="6054691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2C296DBA-E72D-4612-A41D-636C3C20A0D9}"/>
              </a:ext>
            </a:extLst>
          </p:cNvPr>
          <p:cNvCxnSpPr/>
          <p:nvPr/>
        </p:nvCxnSpPr>
        <p:spPr>
          <a:xfrm>
            <a:off x="1716792" y="5599327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2934F91C-2B9E-4EDE-9545-6EA824571847}"/>
              </a:ext>
            </a:extLst>
          </p:cNvPr>
          <p:cNvCxnSpPr/>
          <p:nvPr/>
        </p:nvCxnSpPr>
        <p:spPr>
          <a:xfrm>
            <a:off x="1716792" y="5599327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>
            <a:extLst>
              <a:ext uri="{FF2B5EF4-FFF2-40B4-BE49-F238E27FC236}">
                <a16:creationId xmlns:a16="http://schemas.microsoft.com/office/drawing/2014/main" id="{D5B5EE45-5BCD-40B9-8742-5DD2B130E407}"/>
              </a:ext>
            </a:extLst>
          </p:cNvPr>
          <p:cNvCxnSpPr/>
          <p:nvPr/>
        </p:nvCxnSpPr>
        <p:spPr>
          <a:xfrm>
            <a:off x="2180418" y="5599031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>
            <a:extLst>
              <a:ext uri="{FF2B5EF4-FFF2-40B4-BE49-F238E27FC236}">
                <a16:creationId xmlns:a16="http://schemas.microsoft.com/office/drawing/2014/main" id="{534C983E-0BD6-4EAE-88B2-90CF43374BD1}"/>
              </a:ext>
            </a:extLst>
          </p:cNvPr>
          <p:cNvCxnSpPr/>
          <p:nvPr/>
        </p:nvCxnSpPr>
        <p:spPr>
          <a:xfrm>
            <a:off x="2637618" y="5595656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>
            <a:extLst>
              <a:ext uri="{FF2B5EF4-FFF2-40B4-BE49-F238E27FC236}">
                <a16:creationId xmlns:a16="http://schemas.microsoft.com/office/drawing/2014/main" id="{AE1081E1-6277-4862-9A5C-763EBBC10D88}"/>
              </a:ext>
            </a:extLst>
          </p:cNvPr>
          <p:cNvCxnSpPr/>
          <p:nvPr/>
        </p:nvCxnSpPr>
        <p:spPr>
          <a:xfrm>
            <a:off x="3079207" y="5595656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>
            <a:extLst>
              <a:ext uri="{FF2B5EF4-FFF2-40B4-BE49-F238E27FC236}">
                <a16:creationId xmlns:a16="http://schemas.microsoft.com/office/drawing/2014/main" id="{BF051AAC-299F-4E1E-92C8-7A20F3B41C6D}"/>
              </a:ext>
            </a:extLst>
          </p:cNvPr>
          <p:cNvCxnSpPr/>
          <p:nvPr/>
        </p:nvCxnSpPr>
        <p:spPr>
          <a:xfrm>
            <a:off x="3558444" y="5578672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>
            <a:extLst>
              <a:ext uri="{FF2B5EF4-FFF2-40B4-BE49-F238E27FC236}">
                <a16:creationId xmlns:a16="http://schemas.microsoft.com/office/drawing/2014/main" id="{E06836C4-1DDB-43B6-9A50-2A2446F29A25}"/>
              </a:ext>
            </a:extLst>
          </p:cNvPr>
          <p:cNvCxnSpPr/>
          <p:nvPr/>
        </p:nvCxnSpPr>
        <p:spPr>
          <a:xfrm>
            <a:off x="3998905" y="5623558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>
            <a:extLst>
              <a:ext uri="{FF2B5EF4-FFF2-40B4-BE49-F238E27FC236}">
                <a16:creationId xmlns:a16="http://schemas.microsoft.com/office/drawing/2014/main" id="{0CA5FE00-AC1E-478F-80D9-BD62D3F6ACFF}"/>
              </a:ext>
            </a:extLst>
          </p:cNvPr>
          <p:cNvCxnSpPr/>
          <p:nvPr/>
        </p:nvCxnSpPr>
        <p:spPr>
          <a:xfrm>
            <a:off x="4459937" y="5616311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>
            <a:extLst>
              <a:ext uri="{FF2B5EF4-FFF2-40B4-BE49-F238E27FC236}">
                <a16:creationId xmlns:a16="http://schemas.microsoft.com/office/drawing/2014/main" id="{FA6A16FB-6C03-435B-AF9F-F27241813064}"/>
              </a:ext>
            </a:extLst>
          </p:cNvPr>
          <p:cNvCxnSpPr/>
          <p:nvPr/>
        </p:nvCxnSpPr>
        <p:spPr>
          <a:xfrm>
            <a:off x="4910765" y="5602999"/>
            <a:ext cx="12853" cy="455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>
            <a:extLst>
              <a:ext uri="{FF2B5EF4-FFF2-40B4-BE49-F238E27FC236}">
                <a16:creationId xmlns:a16="http://schemas.microsoft.com/office/drawing/2014/main" id="{3744931F-1CF6-4630-B432-1600E0A2D189}"/>
              </a:ext>
            </a:extLst>
          </p:cNvPr>
          <p:cNvCxnSpPr/>
          <p:nvPr/>
        </p:nvCxnSpPr>
        <p:spPr>
          <a:xfrm>
            <a:off x="1737161" y="5027765"/>
            <a:ext cx="35272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8">
            <a:extLst>
              <a:ext uri="{FF2B5EF4-FFF2-40B4-BE49-F238E27FC236}">
                <a16:creationId xmlns:a16="http://schemas.microsoft.com/office/drawing/2014/main" id="{F4A13223-26C3-4E0F-BB1F-01ADB908D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147" y="5659568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67" name="Text Box 8">
            <a:extLst>
              <a:ext uri="{FF2B5EF4-FFF2-40B4-BE49-F238E27FC236}">
                <a16:creationId xmlns:a16="http://schemas.microsoft.com/office/drawing/2014/main" id="{516E97CC-F378-4DBC-8E9D-ADA36FCA6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233" y="5654061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68" name="Text Box 8">
            <a:extLst>
              <a:ext uri="{FF2B5EF4-FFF2-40B4-BE49-F238E27FC236}">
                <a16:creationId xmlns:a16="http://schemas.microsoft.com/office/drawing/2014/main" id="{437EFA66-F244-4C17-9FA1-AB4B6170E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0423" y="5645416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69" name="Text Box 8">
            <a:extLst>
              <a:ext uri="{FF2B5EF4-FFF2-40B4-BE49-F238E27FC236}">
                <a16:creationId xmlns:a16="http://schemas.microsoft.com/office/drawing/2014/main" id="{5DE999BE-455D-44C0-9318-6E7CFD0FB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7" y="4169738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0" name="Text Box 8">
            <a:extLst>
              <a:ext uri="{FF2B5EF4-FFF2-40B4-BE49-F238E27FC236}">
                <a16:creationId xmlns:a16="http://schemas.microsoft.com/office/drawing/2014/main" id="{D51FC1B3-9660-4BC7-8B85-9D1874EC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084" y="3701773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1" name="Text Box 8">
            <a:extLst>
              <a:ext uri="{FF2B5EF4-FFF2-40B4-BE49-F238E27FC236}">
                <a16:creationId xmlns:a16="http://schemas.microsoft.com/office/drawing/2014/main" id="{9FB6700D-A22B-4278-BA53-CBBF2459D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5892" y="1892743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2" name="Text Box 8">
            <a:extLst>
              <a:ext uri="{FF2B5EF4-FFF2-40B4-BE49-F238E27FC236}">
                <a16:creationId xmlns:a16="http://schemas.microsoft.com/office/drawing/2014/main" id="{9A43D8CE-7ED6-4818-A44B-15F4D02DE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495" y="2353887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3" name="Text Box 8">
            <a:extLst>
              <a:ext uri="{FF2B5EF4-FFF2-40B4-BE49-F238E27FC236}">
                <a16:creationId xmlns:a16="http://schemas.microsoft.com/office/drawing/2014/main" id="{85FA4802-97B5-406B-8CDA-90754DA95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162" y="5645416"/>
            <a:ext cx="500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</a:rPr>
              <a:t>yes</a:t>
            </a:r>
          </a:p>
        </p:txBody>
      </p:sp>
      <p:sp>
        <p:nvSpPr>
          <p:cNvPr id="74" name="Text Box 8">
            <a:extLst>
              <a:ext uri="{FF2B5EF4-FFF2-40B4-BE49-F238E27FC236}">
                <a16:creationId xmlns:a16="http://schemas.microsoft.com/office/drawing/2014/main" id="{92099C06-4796-4DFC-92F2-02AE72FC4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786" y="2831994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5" name="Text Box 8">
            <a:extLst>
              <a:ext uri="{FF2B5EF4-FFF2-40B4-BE49-F238E27FC236}">
                <a16:creationId xmlns:a16="http://schemas.microsoft.com/office/drawing/2014/main" id="{105F2A76-D9E9-491F-A222-1CB270259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318" y="3268249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6" name="Text Box 8">
            <a:extLst>
              <a:ext uri="{FF2B5EF4-FFF2-40B4-BE49-F238E27FC236}">
                <a16:creationId xmlns:a16="http://schemas.microsoft.com/office/drawing/2014/main" id="{8248D71E-D887-48DF-A2A5-D3728E8B5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291" y="5659568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7" name="Text Box 8">
            <a:extLst>
              <a:ext uri="{FF2B5EF4-FFF2-40B4-BE49-F238E27FC236}">
                <a16:creationId xmlns:a16="http://schemas.microsoft.com/office/drawing/2014/main" id="{BA1F2EDF-7B1B-49AD-B088-009BEAA0B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890" y="4630257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8" name="Text Box 8">
            <a:extLst>
              <a:ext uri="{FF2B5EF4-FFF2-40B4-BE49-F238E27FC236}">
                <a16:creationId xmlns:a16="http://schemas.microsoft.com/office/drawing/2014/main" id="{F0E456DC-9C8C-4E6C-B3AB-B71054DB6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8503" y="5658883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79" name="Text Box 8">
            <a:extLst>
              <a:ext uri="{FF2B5EF4-FFF2-40B4-BE49-F238E27FC236}">
                <a16:creationId xmlns:a16="http://schemas.microsoft.com/office/drawing/2014/main" id="{C1EF32AA-804E-4743-B1E4-F9ADC4CEB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809" y="5669989"/>
            <a:ext cx="4107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80" name="Rectangle 26">
            <a:extLst>
              <a:ext uri="{FF2B5EF4-FFF2-40B4-BE49-F238E27FC236}">
                <a16:creationId xmlns:a16="http://schemas.microsoft.com/office/drawing/2014/main" id="{C162E986-2DCE-46B5-9F00-4137C8362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6243" y="3002946"/>
            <a:ext cx="3090863" cy="230832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dirty="0"/>
              <a:t>The existence of H which tells us yes/no for each box allows us to construct a TM H</a:t>
            </a:r>
            <a:r>
              <a:rPr lang="ja-JP" altLang="en-US" dirty="0"/>
              <a:t>’</a:t>
            </a:r>
            <a:r>
              <a:rPr lang="en-US" altLang="ja-JP" dirty="0"/>
              <a:t> that cannot be in the table.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9751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54C249F-E3F1-264D-820F-0DAC2A1EEE1C}" type="slidenum">
              <a:rPr lang="en-US" altLang="en-US" sz="1400"/>
              <a:pPr eaLnBrk="1" hangingPunct="1"/>
              <a:t>23</a:t>
            </a:fld>
            <a:endParaRPr lang="en-US" altLang="en-US" sz="1400" dirty="0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734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Turing Machines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524000"/>
                <a:ext cx="7772400" cy="3709012"/>
              </a:xfrm>
            </p:spPr>
            <p:txBody>
              <a:bodyPr/>
              <a:lstStyle/>
              <a:p>
                <a:pPr eaLnBrk="1" hangingPunct="1"/>
                <a:r>
                  <a:rPr lang="en-US" altLang="en-US" sz="2800" dirty="0">
                    <a:ea typeface="ＭＳ Ｐゴシック" charset="-128"/>
                  </a:rPr>
                  <a:t>Back to complexity classes:</a:t>
                </a:r>
              </a:p>
              <a:p>
                <a:pPr lvl="1" eaLnBrk="1" hangingPunct="1"/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TIME(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t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) </a:t>
                </a:r>
                <a:r>
                  <a:rPr lang="en-US" altLang="en-US" dirty="0">
                    <a:ea typeface="ＭＳ Ｐゴシック" charset="-128"/>
                  </a:rPr>
                  <a:t>= languages decidable by a multi-tape TM in at most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t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ea typeface="ＭＳ Ｐゴシック" charset="-128"/>
                  </a:rPr>
                  <a:t> steps, where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ea typeface="ＭＳ Ｐゴシック" charset="-128"/>
                  </a:rPr>
                  <a:t> is the input length, and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t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: </a:t>
                </a:r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charset="0"/>
                        <a:ea typeface="ＭＳ Ｐゴシック" charset="-128"/>
                        <a:sym typeface="Symbol" charset="2"/>
                      </a:rPr>
                      <m:t>→</m:t>
                    </m:r>
                  </m:oMath>
                </a14:m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 </a:t>
                </a:r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N</a:t>
                </a:r>
                <a:endParaRPr lang="en-US" altLang="en-US" dirty="0">
                  <a:latin typeface="Times New Roman" panose="02020603050405020304" pitchFamily="18" charset="0"/>
                  <a:ea typeface="ＭＳ Ｐゴシック" charset="-128"/>
                  <a:cs typeface="Times New Roman" panose="02020603050405020304" pitchFamily="18" charset="0"/>
                </a:endParaRPr>
              </a:p>
              <a:p>
                <a:pPr lvl="1" eaLnBrk="1" hangingPunct="1"/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SPACE(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s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) </a:t>
                </a:r>
                <a:r>
                  <a:rPr lang="en-US" altLang="en-US" dirty="0">
                    <a:ea typeface="ＭＳ Ｐゴシック" charset="-128"/>
                  </a:rPr>
                  <a:t>= languages decidable by a multi-tape TM that touches at most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s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ea typeface="ＭＳ Ｐゴシック" charset="-128"/>
                  </a:rPr>
                  <a:t> squares of its work tapes, where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ea typeface="ＭＳ Ｐゴシック" charset="-128"/>
                  </a:rPr>
                  <a:t> is the input length, and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s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: </a:t>
                </a:r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charset="0"/>
                        <a:ea typeface="ＭＳ Ｐゴシック" charset="-128"/>
                        <a:sym typeface="Symbol" charset="2"/>
                      </a:rPr>
                      <m:t>→</m:t>
                    </m:r>
                  </m:oMath>
                </a14:m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N</a:t>
                </a:r>
                <a:endParaRPr lang="en-US" altLang="en-US" dirty="0">
                  <a:latin typeface="Times New Roman" panose="02020603050405020304" pitchFamily="18" charset="0"/>
                  <a:ea typeface="ＭＳ Ｐゴシック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42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524000"/>
                <a:ext cx="7772400" cy="3709012"/>
              </a:xfrm>
              <a:blipFill>
                <a:blip r:embed="rId3"/>
                <a:stretch>
                  <a:fillRect l="-1647" t="-1645" r="-78" b="-3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2781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54C249F-E3F1-264D-820F-0DAC2A1EEE1C}" type="slidenum">
              <a:rPr lang="en-US" altLang="en-US" sz="1400"/>
              <a:pPr eaLnBrk="1" hangingPunct="1"/>
              <a:t>24</a:t>
            </a:fld>
            <a:endParaRPr lang="en-US" altLang="en-US" sz="1400" dirty="0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734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Turing Machines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524000"/>
                <a:ext cx="7772400" cy="3709012"/>
              </a:xfrm>
            </p:spPr>
            <p:txBody>
              <a:bodyPr/>
              <a:lstStyle/>
              <a:p>
                <a:pPr eaLnBrk="1" hangingPunct="1"/>
                <a:r>
                  <a:rPr lang="en-US" altLang="en-US" sz="2800" dirty="0">
                    <a:ea typeface="ＭＳ Ｐゴシック" charset="-128"/>
                  </a:rPr>
                  <a:t>Back to complexity classes:</a:t>
                </a:r>
              </a:p>
              <a:p>
                <a:pPr lvl="1" eaLnBrk="1" hangingPunct="1"/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TIME(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t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) </a:t>
                </a:r>
                <a:r>
                  <a:rPr lang="en-US" altLang="en-US" dirty="0">
                    <a:ea typeface="ＭＳ Ｐゴシック" charset="-128"/>
                  </a:rPr>
                  <a:t>= languages decidable by a multi-tape TM in at most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t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ea typeface="ＭＳ Ｐゴシック" charset="-128"/>
                  </a:rPr>
                  <a:t> steps, where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ea typeface="ＭＳ Ｐゴシック" charset="-128"/>
                  </a:rPr>
                  <a:t> is the input length, and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t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: </a:t>
                </a:r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charset="0"/>
                        <a:ea typeface="ＭＳ Ｐゴシック" charset="-128"/>
                        <a:sym typeface="Symbol" charset="2"/>
                      </a:rPr>
                      <m:t>→</m:t>
                    </m:r>
                  </m:oMath>
                </a14:m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 </a:t>
                </a:r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N</a:t>
                </a:r>
                <a:endParaRPr lang="en-US" altLang="en-US" dirty="0">
                  <a:latin typeface="Times New Roman" panose="02020603050405020304" pitchFamily="18" charset="0"/>
                  <a:ea typeface="ＭＳ Ｐゴシック" charset="-128"/>
                  <a:cs typeface="Times New Roman" panose="02020603050405020304" pitchFamily="18" charset="0"/>
                </a:endParaRPr>
              </a:p>
              <a:p>
                <a:pPr lvl="1" eaLnBrk="1" hangingPunct="1"/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SPACE(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s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) </a:t>
                </a:r>
                <a:r>
                  <a:rPr lang="en-US" altLang="en-US" dirty="0">
                    <a:ea typeface="ＭＳ Ｐゴシック" charset="-128"/>
                  </a:rPr>
                  <a:t>= languages decidable by a multi-tape TM that touches at most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s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ea typeface="ＭＳ Ｐゴシック" charset="-128"/>
                  </a:rPr>
                  <a:t> squares of its work tapes, where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ea typeface="ＭＳ Ｐゴシック" charset="-128"/>
                  </a:rPr>
                  <a:t> is the input length, and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s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: </a:t>
                </a:r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charset="0"/>
                        <a:ea typeface="ＭＳ Ｐゴシック" charset="-128"/>
                        <a:sym typeface="Symbol" charset="2"/>
                      </a:rPr>
                      <m:t>→</m:t>
                    </m:r>
                  </m:oMath>
                </a14:m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N</a:t>
                </a:r>
                <a:endParaRPr lang="en-US" altLang="en-US" dirty="0">
                  <a:latin typeface="Times New Roman" panose="02020603050405020304" pitchFamily="18" charset="0"/>
                  <a:ea typeface="ＭＳ Ｐゴシック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42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524000"/>
                <a:ext cx="7772400" cy="3709012"/>
              </a:xfrm>
              <a:blipFill>
                <a:blip r:embed="rId3"/>
                <a:stretch>
                  <a:fillRect l="-1647" t="-1645" r="-78" b="-3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>
                <a:extLst>
                  <a:ext uri="{FF2B5EF4-FFF2-40B4-BE49-F238E27FC236}">
                    <a16:creationId xmlns:a16="http://schemas.microsoft.com/office/drawing/2014/main" id="{A29C3B86-DFC4-4590-AD4D-41754A54C9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225" y="5113663"/>
                <a:ext cx="7772400" cy="752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algn="ctr" eaLnBrk="1" hangingPunct="1">
                  <a:buFontTx/>
                  <a:buNone/>
                </a:pPr>
                <a:r>
                  <a:rPr lang="en-US" altLang="en-US" sz="2800" kern="0" dirty="0">
                    <a:ea typeface="ＭＳ Ｐゴシック" charset="-128"/>
                  </a:rPr>
                  <a:t>Note:</a:t>
                </a:r>
                <a:r>
                  <a:rPr lang="en-US" altLang="en-US" sz="2800" kern="0" dirty="0">
                    <a:solidFill>
                      <a:schemeClr val="accent2"/>
                    </a:solidFill>
                    <a:ea typeface="ＭＳ Ｐゴシック" charset="-128"/>
                  </a:rPr>
                  <a:t> </a:t>
                </a:r>
                <a:r>
                  <a:rPr lang="en-US" altLang="en-US" sz="2800" b="1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800" kern="0" dirty="0">
                    <a:solidFill>
                      <a:schemeClr val="accent2"/>
                    </a:solidFill>
                    <a:ea typeface="ＭＳ Ｐゴシック" charset="-128"/>
                  </a:rPr>
                  <a:t> </a:t>
                </a:r>
                <a:r>
                  <a:rPr lang="en-US" altLang="en-US" sz="2800" kern="0" dirty="0">
                    <a:solidFill>
                      <a:schemeClr val="tx1"/>
                    </a:solidFill>
                    <a:ea typeface="ＭＳ Ｐゴシック" charset="-128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en-US" sz="4800" b="0" i="1" kern="0" smtClean="0">
                        <a:solidFill>
                          <a:schemeClr val="tx1"/>
                        </a:solidFill>
                        <a:latin typeface="Cambria Math" charset="0"/>
                        <a:ea typeface="ＭＳ Ｐゴシック" charset="-128"/>
                      </a:rPr>
                      <m:t>∪</m:t>
                    </m:r>
                  </m:oMath>
                </a14:m>
                <a:r>
                  <a:rPr lang="en-US" altLang="en-US" sz="2800" i="1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k </a:t>
                </a:r>
                <a:r>
                  <a:rPr lang="en-US" altLang="en-US" sz="28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≥1</a:t>
                </a:r>
                <a:r>
                  <a:rPr lang="en-US" altLang="en-US" sz="2800" kern="0" baseline="-25000" dirty="0">
                    <a:solidFill>
                      <a:schemeClr val="tx1"/>
                    </a:solidFill>
                    <a:ea typeface="ＭＳ Ｐゴシック" charset="-128"/>
                    <a:sym typeface="Symbol" charset="2"/>
                  </a:rPr>
                  <a:t> </a:t>
                </a:r>
                <a:r>
                  <a:rPr lang="en-US" altLang="en-US" sz="2800" kern="0" dirty="0">
                    <a:solidFill>
                      <a:schemeClr val="tx1"/>
                    </a:solidFill>
                    <a:ea typeface="ＭＳ Ｐゴシック" charset="-128"/>
                    <a:sym typeface="Symbol" charset="2"/>
                  </a:rPr>
                  <a:t>TIME(</a:t>
                </a:r>
                <a:r>
                  <a:rPr lang="en-US" altLang="en-US" sz="2800" i="1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n</a:t>
                </a:r>
                <a:r>
                  <a:rPr lang="en-US" altLang="en-US" sz="2800" i="1" kern="0" baseline="30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k</a:t>
                </a:r>
                <a:r>
                  <a:rPr lang="en-US" altLang="en-US" sz="2800" kern="0" dirty="0">
                    <a:solidFill>
                      <a:schemeClr val="tx1"/>
                    </a:solidFill>
                    <a:ea typeface="ＭＳ Ｐゴシック" charset="-128"/>
                    <a:sym typeface="Symbol" charset="2"/>
                  </a:rPr>
                  <a:t>)</a:t>
                </a:r>
                <a:endParaRPr lang="en-US" altLang="en-US" sz="2800" kern="0" dirty="0">
                  <a:solidFill>
                    <a:schemeClr val="accent2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6" name="Rectangle 3">
                <a:extLst>
                  <a:ext uri="{FF2B5EF4-FFF2-40B4-BE49-F238E27FC236}">
                    <a16:creationId xmlns:a16="http://schemas.microsoft.com/office/drawing/2014/main" id="{A29C3B86-DFC4-4590-AD4D-41754A54C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7225" y="5113663"/>
                <a:ext cx="7772400" cy="752817"/>
              </a:xfrm>
              <a:prstGeom prst="rect">
                <a:avLst/>
              </a:prstGeom>
              <a:blipFill>
                <a:blip r:embed="rId4"/>
                <a:stretch>
                  <a:fillRect b="-235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54C249F-E3F1-264D-820F-0DAC2A1EEE1C}" type="slidenum">
              <a:rPr lang="en-US" altLang="en-US" sz="1400"/>
              <a:pPr eaLnBrk="1" hangingPunct="1"/>
              <a:t>25</a:t>
            </a:fld>
            <a:endParaRPr lang="en-US" altLang="en-US" sz="1400" dirty="0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734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Turing Machines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524000"/>
                <a:ext cx="7772400" cy="3709012"/>
              </a:xfrm>
            </p:spPr>
            <p:txBody>
              <a:bodyPr/>
              <a:lstStyle/>
              <a:p>
                <a:pPr eaLnBrk="1" hangingPunct="1"/>
                <a:r>
                  <a:rPr lang="en-US" altLang="en-US" sz="2800" dirty="0">
                    <a:ea typeface="ＭＳ Ｐゴシック" charset="-128"/>
                  </a:rPr>
                  <a:t>Back to complexity classes:</a:t>
                </a:r>
              </a:p>
              <a:p>
                <a:pPr lvl="1" eaLnBrk="1" hangingPunct="1"/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TIME(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t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) </a:t>
                </a:r>
                <a:r>
                  <a:rPr lang="en-US" altLang="en-US" dirty="0">
                    <a:ea typeface="ＭＳ Ｐゴシック" charset="-128"/>
                  </a:rPr>
                  <a:t>= languages decidable by a multi-tape TM in at most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t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ea typeface="ＭＳ Ｐゴシック" charset="-128"/>
                  </a:rPr>
                  <a:t> steps, where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ea typeface="ＭＳ Ｐゴシック" charset="-128"/>
                  </a:rPr>
                  <a:t> is the input length, and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t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: </a:t>
                </a:r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charset="0"/>
                        <a:ea typeface="ＭＳ Ｐゴシック" charset="-128"/>
                        <a:sym typeface="Symbol" charset="2"/>
                      </a:rPr>
                      <m:t>→</m:t>
                    </m:r>
                  </m:oMath>
                </a14:m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 </a:t>
                </a:r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N</a:t>
                </a:r>
                <a:endParaRPr lang="en-US" altLang="en-US" dirty="0">
                  <a:latin typeface="Times New Roman" panose="02020603050405020304" pitchFamily="18" charset="0"/>
                  <a:ea typeface="ＭＳ Ｐゴシック" charset="-128"/>
                  <a:cs typeface="Times New Roman" panose="02020603050405020304" pitchFamily="18" charset="0"/>
                </a:endParaRPr>
              </a:p>
              <a:p>
                <a:pPr lvl="1" eaLnBrk="1" hangingPunct="1"/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SPACE(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s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) </a:t>
                </a:r>
                <a:r>
                  <a:rPr lang="en-US" altLang="en-US" dirty="0">
                    <a:ea typeface="ＭＳ Ｐゴシック" charset="-128"/>
                  </a:rPr>
                  <a:t>= languages decidable by a multi-tape TM that touches at most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s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ea typeface="ＭＳ Ｐゴシック" charset="-128"/>
                  </a:rPr>
                  <a:t> squares of its work tapes, where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ea typeface="ＭＳ Ｐゴシック" charset="-128"/>
                  </a:rPr>
                  <a:t> is the input length, and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s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: </a:t>
                </a:r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charset="0"/>
                        <a:ea typeface="ＭＳ Ｐゴシック" charset="-128"/>
                        <a:sym typeface="Symbol" charset="2"/>
                      </a:rPr>
                      <m:t>→</m:t>
                    </m:r>
                  </m:oMath>
                </a14:m>
                <a:r>
                  <a:rPr lang="en-US" altLang="en-US" b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N</a:t>
                </a:r>
                <a:endParaRPr lang="en-US" altLang="en-US" dirty="0">
                  <a:latin typeface="Times New Roman" panose="02020603050405020304" pitchFamily="18" charset="0"/>
                  <a:ea typeface="ＭＳ Ｐゴシック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42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524000"/>
                <a:ext cx="7772400" cy="3709012"/>
              </a:xfrm>
              <a:blipFill>
                <a:blip r:embed="rId3"/>
                <a:stretch>
                  <a:fillRect l="-1647" t="-1645" r="-78" b="-3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>
                <a:extLst>
                  <a:ext uri="{FF2B5EF4-FFF2-40B4-BE49-F238E27FC236}">
                    <a16:creationId xmlns:a16="http://schemas.microsoft.com/office/drawing/2014/main" id="{A29C3B86-DFC4-4590-AD4D-41754A54C9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225" y="5113663"/>
                <a:ext cx="7772400" cy="752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algn="ctr" eaLnBrk="1" hangingPunct="1">
                  <a:buFontTx/>
                  <a:buNone/>
                </a:pPr>
                <a:r>
                  <a:rPr lang="en-US" altLang="en-US" sz="2800" kern="0" dirty="0">
                    <a:ea typeface="ＭＳ Ｐゴシック" charset="-128"/>
                  </a:rPr>
                  <a:t>Note:</a:t>
                </a:r>
                <a:r>
                  <a:rPr lang="en-US" altLang="en-US" sz="2800" kern="0" dirty="0">
                    <a:solidFill>
                      <a:schemeClr val="accent2"/>
                    </a:solidFill>
                    <a:ea typeface="ＭＳ Ｐゴシック" charset="-128"/>
                  </a:rPr>
                  <a:t> </a:t>
                </a:r>
                <a:r>
                  <a:rPr lang="en-US" altLang="en-US" sz="2800" b="1" kern="0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sz="2800" kern="0" dirty="0">
                    <a:solidFill>
                      <a:schemeClr val="accent2"/>
                    </a:solidFill>
                    <a:ea typeface="ＭＳ Ｐゴシック" charset="-128"/>
                  </a:rPr>
                  <a:t> </a:t>
                </a:r>
                <a:r>
                  <a:rPr lang="en-US" altLang="en-US" sz="2800" kern="0" dirty="0">
                    <a:solidFill>
                      <a:schemeClr val="tx1"/>
                    </a:solidFill>
                    <a:ea typeface="ＭＳ Ｐゴシック" charset="-128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en-US" sz="4800" b="0" i="1" kern="0" smtClean="0">
                        <a:solidFill>
                          <a:schemeClr val="tx1"/>
                        </a:solidFill>
                        <a:latin typeface="Cambria Math" charset="0"/>
                        <a:ea typeface="ＭＳ Ｐゴシック" charset="-128"/>
                      </a:rPr>
                      <m:t>∪</m:t>
                    </m:r>
                  </m:oMath>
                </a14:m>
                <a:r>
                  <a:rPr lang="en-US" altLang="en-US" sz="2800" i="1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k </a:t>
                </a:r>
                <a:r>
                  <a:rPr lang="en-US" altLang="en-US" sz="28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≥1</a:t>
                </a:r>
                <a:r>
                  <a:rPr lang="en-US" altLang="en-US" sz="2800" kern="0" baseline="-25000" dirty="0">
                    <a:solidFill>
                      <a:schemeClr val="tx1"/>
                    </a:solidFill>
                    <a:ea typeface="ＭＳ Ｐゴシック" charset="-128"/>
                    <a:sym typeface="Symbol" charset="2"/>
                  </a:rPr>
                  <a:t> </a:t>
                </a:r>
                <a:r>
                  <a:rPr lang="en-US" altLang="en-US" sz="2800" kern="0" dirty="0">
                    <a:solidFill>
                      <a:schemeClr val="tx1"/>
                    </a:solidFill>
                    <a:ea typeface="ＭＳ Ｐゴシック" charset="-128"/>
                    <a:sym typeface="Symbol" charset="2"/>
                  </a:rPr>
                  <a:t>TIME(</a:t>
                </a:r>
                <a:r>
                  <a:rPr lang="en-US" altLang="en-US" sz="2800" i="1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n</a:t>
                </a:r>
                <a:r>
                  <a:rPr lang="en-US" altLang="en-US" sz="2800" i="1" kern="0" baseline="30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k</a:t>
                </a:r>
                <a:r>
                  <a:rPr lang="en-US" altLang="en-US" sz="2800" kern="0" dirty="0">
                    <a:solidFill>
                      <a:schemeClr val="tx1"/>
                    </a:solidFill>
                    <a:ea typeface="ＭＳ Ｐゴシック" charset="-128"/>
                    <a:sym typeface="Symbol" charset="2"/>
                  </a:rPr>
                  <a:t>)</a:t>
                </a:r>
                <a:endParaRPr lang="en-US" altLang="en-US" sz="2800" kern="0" dirty="0">
                  <a:solidFill>
                    <a:schemeClr val="accent2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6" name="Rectangle 3">
                <a:extLst>
                  <a:ext uri="{FF2B5EF4-FFF2-40B4-BE49-F238E27FC236}">
                    <a16:creationId xmlns:a16="http://schemas.microsoft.com/office/drawing/2014/main" id="{A29C3B86-DFC4-4590-AD4D-41754A54C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7225" y="5113663"/>
                <a:ext cx="7772400" cy="752817"/>
              </a:xfrm>
              <a:prstGeom prst="rect">
                <a:avLst/>
              </a:prstGeom>
              <a:blipFill>
                <a:blip r:embed="rId4"/>
                <a:stretch>
                  <a:fillRect b="-235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E99EA969-6FFA-46CB-A60D-142FB3075449}"/>
              </a:ext>
            </a:extLst>
          </p:cNvPr>
          <p:cNvSpPr/>
          <p:nvPr/>
        </p:nvSpPr>
        <p:spPr>
          <a:xfrm>
            <a:off x="657225" y="5942076"/>
            <a:ext cx="3581400" cy="612648"/>
          </a:xfrm>
          <a:prstGeom prst="wedgeRectCallout">
            <a:avLst>
              <a:gd name="adj1" fmla="val 79167"/>
              <a:gd name="adj2" fmla="val -649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This can be interpreted as on a single-</a:t>
            </a:r>
            <a:r>
              <a:rPr lang="en-US" sz="1800" dirty="0" err="1"/>
              <a:t>taple</a:t>
            </a:r>
            <a:r>
              <a:rPr lang="en-US" sz="1800" dirty="0"/>
              <a:t> TM</a:t>
            </a:r>
          </a:p>
        </p:txBody>
      </p:sp>
    </p:spTree>
    <p:extLst>
      <p:ext uri="{BB962C8B-B14F-4D97-AF65-F5344CB8AC3E}">
        <p14:creationId xmlns:p14="http://schemas.microsoft.com/office/powerpoint/2010/main" val="1826671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26</a:t>
            </a:fld>
            <a:endParaRPr lang="en-US" altLang="en-US" sz="1400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937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Interlude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365" y="1457325"/>
            <a:ext cx="7607835" cy="1476375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charset="-128"/>
              </a:rPr>
              <a:t>In an ideal world, given a language (problem)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dirty="0">
                <a:ea typeface="ＭＳ Ｐゴシック" charset="-128"/>
              </a:rPr>
              <a:t>develop an algorithm solving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b="1" dirty="0">
                <a:ea typeface="ＭＳ Ｐゴシック" charset="-128"/>
              </a:rPr>
              <a:t>prove</a:t>
            </a:r>
            <a:r>
              <a:rPr lang="en-US" altLang="en-US" sz="2400" dirty="0">
                <a:ea typeface="ＭＳ Ｐゴシック" charset="-128"/>
              </a:rPr>
              <a:t> that no algorithm does better</a:t>
            </a:r>
          </a:p>
          <a:p>
            <a:pPr lvl="1" eaLnBrk="1" hangingPunct="1">
              <a:buFontTx/>
              <a:buNone/>
            </a:pPr>
            <a:endParaRPr lang="en-US" altLang="en-US" sz="24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561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27</a:t>
            </a:fld>
            <a:endParaRPr lang="en-US" altLang="en-US" sz="1400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937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Interlude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365" y="1457325"/>
            <a:ext cx="7607835" cy="1476375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charset="-128"/>
              </a:rPr>
              <a:t>In an ideal world, given a language (problem)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dirty="0">
                <a:ea typeface="ＭＳ Ｐゴシック" charset="-128"/>
              </a:rPr>
              <a:t>develop an algorithm solving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b="1" dirty="0">
                <a:ea typeface="ＭＳ Ｐゴシック" charset="-128"/>
              </a:rPr>
              <a:t>prove</a:t>
            </a:r>
            <a:r>
              <a:rPr lang="en-US" altLang="en-US" sz="2400" dirty="0">
                <a:ea typeface="ＭＳ Ｐゴシック" charset="-128"/>
              </a:rPr>
              <a:t> that no algorithm does better</a:t>
            </a:r>
          </a:p>
          <a:p>
            <a:pPr lvl="1" eaLnBrk="1" hangingPunct="1">
              <a:buFontTx/>
              <a:buNone/>
            </a:pPr>
            <a:endParaRPr lang="en-US" altLang="en-US" sz="2400" dirty="0">
              <a:ea typeface="ＭＳ Ｐゴシック" charset="-128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3DA6727-AD1C-427E-9167-3A3482045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82" y="2933701"/>
            <a:ext cx="7607835" cy="147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we are pretty good at part 1</a:t>
            </a:r>
          </a:p>
        </p:txBody>
      </p:sp>
    </p:spTree>
    <p:extLst>
      <p:ext uri="{BB962C8B-B14F-4D97-AF65-F5344CB8AC3E}">
        <p14:creationId xmlns:p14="http://schemas.microsoft.com/office/powerpoint/2010/main" val="1434055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28</a:t>
            </a:fld>
            <a:endParaRPr lang="en-US" altLang="en-US" sz="1400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937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Interlude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365" y="1457325"/>
            <a:ext cx="7607835" cy="1476375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charset="-128"/>
              </a:rPr>
              <a:t>In an ideal world, given a language (problem)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dirty="0">
                <a:ea typeface="ＭＳ Ｐゴシック" charset="-128"/>
              </a:rPr>
              <a:t>develop an algorithm solving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b="1" dirty="0">
                <a:ea typeface="ＭＳ Ｐゴシック" charset="-128"/>
              </a:rPr>
              <a:t>prove</a:t>
            </a:r>
            <a:r>
              <a:rPr lang="en-US" altLang="en-US" sz="2400" dirty="0">
                <a:ea typeface="ＭＳ Ｐゴシック" charset="-128"/>
              </a:rPr>
              <a:t> that no algorithm does better</a:t>
            </a:r>
          </a:p>
          <a:p>
            <a:pPr lvl="1" eaLnBrk="1" hangingPunct="1">
              <a:buFontTx/>
              <a:buNone/>
            </a:pPr>
            <a:endParaRPr lang="en-US" altLang="en-US" sz="2400" dirty="0">
              <a:ea typeface="ＭＳ Ｐゴシック" charset="-128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3DA6727-AD1C-427E-9167-3A3482045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82" y="2933701"/>
            <a:ext cx="7607835" cy="147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we are pretty good at part 1</a:t>
            </a:r>
          </a:p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we are currently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completely helpless</a:t>
            </a:r>
            <a:r>
              <a:rPr lang="en-US" altLang="en-US" sz="2400" kern="0" dirty="0">
                <a:ea typeface="ＭＳ Ｐゴシック" charset="-128"/>
              </a:rPr>
              <a:t> when it comes to part 2, for most problems that we care about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29</a:t>
            </a:fld>
            <a:endParaRPr lang="en-US" altLang="en-US" sz="1400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937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Interlude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365" y="1457325"/>
            <a:ext cx="7607835" cy="1476375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charset="-128"/>
              </a:rPr>
              <a:t>In an ideal world, given a language (problem)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dirty="0">
                <a:ea typeface="ＭＳ Ｐゴシック" charset="-128"/>
              </a:rPr>
              <a:t>develop an algorithm solving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b="1" dirty="0">
                <a:ea typeface="ＭＳ Ｐゴシック" charset="-128"/>
              </a:rPr>
              <a:t>prove</a:t>
            </a:r>
            <a:r>
              <a:rPr lang="en-US" altLang="en-US" sz="2400" dirty="0">
                <a:ea typeface="ＭＳ Ｐゴシック" charset="-128"/>
              </a:rPr>
              <a:t> that no algorithm does better</a:t>
            </a:r>
          </a:p>
          <a:p>
            <a:pPr lvl="1" eaLnBrk="1" hangingPunct="1">
              <a:buFontTx/>
              <a:buNone/>
            </a:pPr>
            <a:endParaRPr lang="en-US" altLang="en-US" sz="2400" dirty="0">
              <a:ea typeface="ＭＳ Ｐゴシック" charset="-128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3DA6727-AD1C-427E-9167-3A3482045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82" y="2933701"/>
            <a:ext cx="7607835" cy="147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we are pretty good at part 1</a:t>
            </a:r>
          </a:p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we are currently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completely helpless</a:t>
            </a:r>
            <a:r>
              <a:rPr lang="en-US" altLang="en-US" sz="2400" kern="0" dirty="0">
                <a:ea typeface="ＭＳ Ｐゴシック" charset="-128"/>
              </a:rPr>
              <a:t> when it comes to part 2, for most problems that we care about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5D5F9BB-7631-4AA5-8259-8842E568A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82" y="4268233"/>
            <a:ext cx="77724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in place of part 2 we can</a:t>
            </a:r>
          </a:p>
          <a:p>
            <a:pPr lvl="1" eaLnBrk="1" hangingPunct="1"/>
            <a:r>
              <a:rPr lang="en-US" altLang="en-US" sz="2000" kern="0" dirty="0">
                <a:solidFill>
                  <a:schemeClr val="accent2"/>
                </a:solidFill>
                <a:ea typeface="ＭＳ Ｐゴシック" charset="-128"/>
              </a:rPr>
              <a:t>relate the difficulty of problems to each other via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reductions</a:t>
            </a:r>
          </a:p>
          <a:p>
            <a:pPr lvl="1" eaLnBrk="1" hangingPunct="1"/>
            <a:r>
              <a:rPr lang="en-US" altLang="en-US" sz="2000" kern="0" dirty="0">
                <a:solidFill>
                  <a:schemeClr val="accent2"/>
                </a:solidFill>
                <a:ea typeface="ＭＳ Ｐゴシック" charset="-128"/>
              </a:rPr>
              <a:t>prove that a problem is a </a:t>
            </a:r>
            <a:r>
              <a:rPr lang="ja-JP" altLang="en-US" sz="2000" kern="0" dirty="0">
                <a:solidFill>
                  <a:schemeClr val="accent2"/>
                </a:solidFill>
                <a:ea typeface="ＭＳ Ｐゴシック" charset="-128"/>
              </a:rPr>
              <a:t>“</a:t>
            </a:r>
            <a:r>
              <a:rPr lang="en-US" altLang="ja-JP" sz="2000" kern="0" dirty="0">
                <a:solidFill>
                  <a:schemeClr val="accent2"/>
                </a:solidFill>
                <a:ea typeface="ＭＳ Ｐゴシック" charset="-128"/>
              </a:rPr>
              <a:t>hardest</a:t>
            </a:r>
            <a:r>
              <a:rPr lang="ja-JP" altLang="en-US" sz="2000" kern="0" dirty="0">
                <a:solidFill>
                  <a:schemeClr val="accent2"/>
                </a:solidFill>
                <a:ea typeface="ＭＳ Ｐゴシック" charset="-128"/>
              </a:rPr>
              <a:t>”</a:t>
            </a:r>
            <a:r>
              <a:rPr lang="en-US" altLang="ja-JP" sz="2000" kern="0" dirty="0">
                <a:solidFill>
                  <a:schemeClr val="accent2"/>
                </a:solidFill>
                <a:ea typeface="ＭＳ Ｐゴシック" charset="-128"/>
              </a:rPr>
              <a:t> problem in a complexity class via </a:t>
            </a:r>
            <a:r>
              <a:rPr lang="en-US" altLang="ja-JP" sz="2000" kern="0" dirty="0">
                <a:solidFill>
                  <a:srgbClr val="FF0000"/>
                </a:solidFill>
                <a:ea typeface="ＭＳ Ｐゴシック" charset="-128"/>
              </a:rPr>
              <a:t>completeness</a:t>
            </a:r>
          </a:p>
        </p:txBody>
      </p:sp>
    </p:spTree>
    <p:extLst>
      <p:ext uri="{BB962C8B-B14F-4D97-AF65-F5344CB8AC3E}">
        <p14:creationId xmlns:p14="http://schemas.microsoft.com/office/powerpoint/2010/main" val="2011160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30</a:t>
            </a:fld>
            <a:endParaRPr lang="en-US" altLang="en-US" sz="1400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937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Interlude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365" y="1457325"/>
            <a:ext cx="7607835" cy="1476375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charset="-128"/>
              </a:rPr>
              <a:t>In an ideal world, given a language (problem)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dirty="0">
                <a:ea typeface="ＭＳ Ｐゴシック" charset="-128"/>
              </a:rPr>
              <a:t>develop an algorithm solving </a:t>
            </a:r>
            <a:r>
              <a:rPr lang="en-US" altLang="en-US" sz="2400" i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</a:t>
            </a:r>
          </a:p>
          <a:p>
            <a:pPr lvl="1" eaLnBrk="1" hangingPunct="1"/>
            <a:r>
              <a:rPr lang="en-US" altLang="en-US" sz="2400" b="1" dirty="0">
                <a:ea typeface="ＭＳ Ｐゴシック" charset="-128"/>
              </a:rPr>
              <a:t>prove</a:t>
            </a:r>
            <a:r>
              <a:rPr lang="en-US" altLang="en-US" sz="2400" dirty="0">
                <a:ea typeface="ＭＳ Ｐゴシック" charset="-128"/>
              </a:rPr>
              <a:t> that no algorithm does better</a:t>
            </a:r>
          </a:p>
          <a:p>
            <a:pPr lvl="1" eaLnBrk="1" hangingPunct="1">
              <a:buFontTx/>
              <a:buNone/>
            </a:pPr>
            <a:endParaRPr lang="en-US" altLang="en-US" sz="2400" dirty="0">
              <a:ea typeface="ＭＳ Ｐゴシック" charset="-128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3DA6727-AD1C-427E-9167-3A3482045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82" y="2933701"/>
            <a:ext cx="7607835" cy="147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we are pretty good at part 1</a:t>
            </a:r>
          </a:p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we are currently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completely helpless</a:t>
            </a:r>
            <a:r>
              <a:rPr lang="en-US" altLang="en-US" sz="2400" kern="0" dirty="0">
                <a:ea typeface="ＭＳ Ｐゴシック" charset="-128"/>
              </a:rPr>
              <a:t> when it comes to part 2, for most problems that we care about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5D5F9BB-7631-4AA5-8259-8842E568A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82" y="4268233"/>
            <a:ext cx="77724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in place of part 2 we can</a:t>
            </a:r>
          </a:p>
          <a:p>
            <a:pPr lvl="1" eaLnBrk="1" hangingPunct="1"/>
            <a:r>
              <a:rPr lang="en-US" altLang="en-US" sz="2000" kern="0" dirty="0">
                <a:solidFill>
                  <a:schemeClr val="accent2"/>
                </a:solidFill>
                <a:ea typeface="ＭＳ Ｐゴシック" charset="-128"/>
              </a:rPr>
              <a:t>relate the difficulty of problems to each other via </a:t>
            </a:r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reductions</a:t>
            </a:r>
          </a:p>
          <a:p>
            <a:pPr lvl="1" eaLnBrk="1" hangingPunct="1"/>
            <a:r>
              <a:rPr lang="en-US" altLang="en-US" sz="2000" kern="0" dirty="0">
                <a:solidFill>
                  <a:schemeClr val="accent2"/>
                </a:solidFill>
                <a:ea typeface="ＭＳ Ｐゴシック" charset="-128"/>
              </a:rPr>
              <a:t>prove that a problem is a </a:t>
            </a:r>
            <a:r>
              <a:rPr lang="ja-JP" altLang="en-US" sz="2000" kern="0" dirty="0">
                <a:solidFill>
                  <a:schemeClr val="accent2"/>
                </a:solidFill>
                <a:ea typeface="ＭＳ Ｐゴシック" charset="-128"/>
              </a:rPr>
              <a:t>“</a:t>
            </a:r>
            <a:r>
              <a:rPr lang="en-US" altLang="ja-JP" sz="2000" kern="0" dirty="0">
                <a:solidFill>
                  <a:schemeClr val="accent2"/>
                </a:solidFill>
                <a:ea typeface="ＭＳ Ｐゴシック" charset="-128"/>
              </a:rPr>
              <a:t>hardest</a:t>
            </a:r>
            <a:r>
              <a:rPr lang="ja-JP" altLang="en-US" sz="2000" kern="0" dirty="0">
                <a:solidFill>
                  <a:schemeClr val="accent2"/>
                </a:solidFill>
                <a:ea typeface="ＭＳ Ｐゴシック" charset="-128"/>
              </a:rPr>
              <a:t>”</a:t>
            </a:r>
            <a:r>
              <a:rPr lang="en-US" altLang="ja-JP" sz="2000" kern="0" dirty="0">
                <a:solidFill>
                  <a:schemeClr val="accent2"/>
                </a:solidFill>
                <a:ea typeface="ＭＳ Ｐゴシック" charset="-128"/>
              </a:rPr>
              <a:t> problem in a complexity class via </a:t>
            </a:r>
            <a:r>
              <a:rPr lang="en-US" altLang="ja-JP" sz="2000" kern="0" dirty="0">
                <a:solidFill>
                  <a:srgbClr val="FF0000"/>
                </a:solidFill>
                <a:ea typeface="ＭＳ Ｐゴシック" charset="-128"/>
              </a:rPr>
              <a:t>completeness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5928231-A964-4CC9-B3ED-FD933D7DB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852240"/>
            <a:ext cx="7772400" cy="5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400" kern="0" dirty="0">
                <a:ea typeface="ＭＳ Ｐゴシック" charset="-128"/>
              </a:rPr>
              <a:t>powerful, successful surrogate for lower bounds</a:t>
            </a:r>
          </a:p>
        </p:txBody>
      </p:sp>
    </p:spTree>
    <p:extLst>
      <p:ext uri="{BB962C8B-B14F-4D97-AF65-F5344CB8AC3E}">
        <p14:creationId xmlns:p14="http://schemas.microsoft.com/office/powerpoint/2010/main" val="1020804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31</a:t>
            </a:fld>
            <a:endParaRPr lang="en-US" altLang="en-US" sz="140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2504CE3-EC94-4185-92AC-6344B6ED6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4000" dirty="0">
                <a:ea typeface="ＭＳ Ｐゴシック" charset="-128"/>
              </a:rPr>
              <a:t>Nondeterminism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9643B-9AC9-4515-BF8D-BA21D91A5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152524"/>
            <a:ext cx="7772400" cy="509587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Motivations.</a:t>
            </a:r>
          </a:p>
          <a:p>
            <a:r>
              <a:rPr lang="en-US" sz="2000" dirty="0"/>
              <a:t>Turing machine was proposed originally to study human’s way of thinking.</a:t>
            </a:r>
          </a:p>
          <a:p>
            <a:r>
              <a:rPr lang="en-US" sz="2000" dirty="0"/>
              <a:t>On each given situation, a Turing machine has a unique reaction (deterministically):  </a:t>
            </a:r>
            <a:r>
              <a:rPr lang="el-GR" sz="2000" dirty="0">
                <a:solidFill>
                  <a:srgbClr val="FF0000"/>
                </a:solidFill>
              </a:rPr>
              <a:t>δ</a:t>
            </a:r>
            <a:r>
              <a:rPr lang="en-US" sz="2000" dirty="0">
                <a:solidFill>
                  <a:srgbClr val="FF0000"/>
                </a:solidFill>
              </a:rPr>
              <a:t>(q</a:t>
            </a:r>
            <a:r>
              <a:rPr lang="en-US" sz="2000" baseline="-25000" dirty="0">
                <a:solidFill>
                  <a:srgbClr val="FF0000"/>
                </a:solidFill>
              </a:rPr>
              <a:t>0</a:t>
            </a:r>
            <a:r>
              <a:rPr lang="en-US" sz="2000" dirty="0">
                <a:solidFill>
                  <a:srgbClr val="FF0000"/>
                </a:solidFill>
              </a:rPr>
              <a:t>, a</a:t>
            </a:r>
            <a:r>
              <a:rPr lang="en-US" sz="2000" baseline="-25000" dirty="0">
                <a:solidFill>
                  <a:srgbClr val="FF0000"/>
                </a:solidFill>
              </a:rPr>
              <a:t>0</a:t>
            </a:r>
            <a:r>
              <a:rPr lang="en-US" sz="2000" dirty="0">
                <a:solidFill>
                  <a:srgbClr val="FF0000"/>
                </a:solidFill>
              </a:rPr>
              <a:t>) = (q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FF0000"/>
                </a:solidFill>
              </a:rPr>
              <a:t>, a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FF0000"/>
                </a:solidFill>
              </a:rPr>
              <a:t>, V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sz="2000" dirty="0"/>
              <a:t>. </a:t>
            </a:r>
          </a:p>
          <a:p>
            <a:r>
              <a:rPr lang="en-US" sz="2000" dirty="0"/>
              <a:t>However, on a given situation, a human may have options of choosing a reaction from a set of more than one reactions. A smart(</a:t>
            </a:r>
            <a:r>
              <a:rPr lang="en-US" sz="2000" dirty="0" err="1"/>
              <a:t>est</a:t>
            </a:r>
            <a:r>
              <a:rPr lang="en-US" sz="2000" dirty="0"/>
              <a:t>) person may be able to always pick the best option (e.g., </a:t>
            </a:r>
            <a:r>
              <a:rPr lang="en-US" sz="2000" dirty="0">
                <a:solidFill>
                  <a:srgbClr val="FF0000"/>
                </a:solidFill>
              </a:rPr>
              <a:t>the best </a:t>
            </a:r>
            <a:r>
              <a:rPr lang="en-US" sz="2000" dirty="0"/>
              <a:t>chess player, who seems to be able to always, magically, pick the best option in each step).</a:t>
            </a:r>
          </a:p>
          <a:p>
            <a:r>
              <a:rPr lang="en-US" sz="2000" dirty="0"/>
              <a:t>Our deterministic Turing machine cannot simulate this kind of magical operations. In fact, we do not understand how such a magical decision is made by humans.</a:t>
            </a:r>
          </a:p>
          <a:p>
            <a:r>
              <a:rPr lang="en-US" sz="2000" dirty="0"/>
              <a:t>We want our Turing machines to be able to simulate such magic steps, that on a set of options always pick the best one. </a:t>
            </a:r>
          </a:p>
        </p:txBody>
      </p:sp>
    </p:spTree>
    <p:extLst>
      <p:ext uri="{BB962C8B-B14F-4D97-AF65-F5344CB8AC3E}">
        <p14:creationId xmlns:p14="http://schemas.microsoft.com/office/powerpoint/2010/main" val="2721249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32</a:t>
            </a:fld>
            <a:endParaRPr lang="en-US" altLang="en-US" sz="140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2504CE3-EC94-4185-92AC-6344B6ED6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4000" dirty="0">
                <a:ea typeface="ＭＳ Ｐゴシック" charset="-128"/>
              </a:rPr>
              <a:t>Nondeterminism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9643B-9AC9-4515-BF8D-BA21D91A5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005405"/>
            <a:ext cx="3886200" cy="556696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Example 1.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2FDD1D-EAF2-4592-9A6D-D6534E2F244C}"/>
              </a:ext>
            </a:extLst>
          </p:cNvPr>
          <p:cNvSpPr txBox="1">
            <a:spLocks/>
          </p:cNvSpPr>
          <p:nvPr/>
        </p:nvSpPr>
        <p:spPr bwMode="auto">
          <a:xfrm>
            <a:off x="514351" y="1547299"/>
            <a:ext cx="3886200" cy="125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Problem SHORSTEST-PATH.</a:t>
            </a:r>
          </a:p>
          <a:p>
            <a:pPr marL="0" indent="0">
              <a:buFontTx/>
              <a:buNone/>
            </a:pPr>
            <a:r>
              <a:rPr lang="en-US" sz="1800" kern="0" dirty="0"/>
              <a:t>Given a graph G, two vertices s and t, and integer k, is there an s-t path of length ≤ k?</a:t>
            </a:r>
          </a:p>
        </p:txBody>
      </p:sp>
    </p:spTree>
    <p:extLst>
      <p:ext uri="{BB962C8B-B14F-4D97-AF65-F5344CB8AC3E}">
        <p14:creationId xmlns:p14="http://schemas.microsoft.com/office/powerpoint/2010/main" val="39316669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33</a:t>
            </a:fld>
            <a:endParaRPr lang="en-US" altLang="en-US" sz="140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2504CE3-EC94-4185-92AC-6344B6ED6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4000" dirty="0">
                <a:ea typeface="ＭＳ Ｐゴシック" charset="-128"/>
              </a:rPr>
              <a:t>Nondeterminism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9643B-9AC9-4515-BF8D-BA21D91A5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005405"/>
            <a:ext cx="3886200" cy="556696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Example 1.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2FDD1D-EAF2-4592-9A6D-D6534E2F244C}"/>
              </a:ext>
            </a:extLst>
          </p:cNvPr>
          <p:cNvSpPr txBox="1">
            <a:spLocks/>
          </p:cNvSpPr>
          <p:nvPr/>
        </p:nvSpPr>
        <p:spPr bwMode="auto">
          <a:xfrm>
            <a:off x="514351" y="1547299"/>
            <a:ext cx="3886200" cy="125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Problem SHORSTEST-PATH.</a:t>
            </a:r>
          </a:p>
          <a:p>
            <a:pPr marL="0" indent="0">
              <a:buFontTx/>
              <a:buNone/>
            </a:pPr>
            <a:r>
              <a:rPr lang="en-US" sz="1800" kern="0" dirty="0"/>
              <a:t>Given a graph G, two vertices s and t, and integer k, is there an s-t path of length ≤ k?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2946573-1A6E-4B6B-9938-CD24CE95A52D}"/>
              </a:ext>
            </a:extLst>
          </p:cNvPr>
          <p:cNvSpPr txBox="1">
            <a:spLocks/>
          </p:cNvSpPr>
          <p:nvPr/>
        </p:nvSpPr>
        <p:spPr bwMode="auto">
          <a:xfrm>
            <a:off x="523875" y="2872862"/>
            <a:ext cx="3876675" cy="3710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Algorithm.</a:t>
            </a:r>
          </a:p>
          <a:p>
            <a:pPr marL="0" indent="0">
              <a:buNone/>
            </a:pPr>
            <a:r>
              <a:rPr lang="en-US" sz="1800" kern="0" dirty="0"/>
              <a:t>1.</a:t>
            </a:r>
            <a:r>
              <a:rPr lang="en-US" sz="1800" kern="0" dirty="0">
                <a:solidFill>
                  <a:srgbClr val="FF0000"/>
                </a:solidFill>
              </a:rPr>
              <a:t>  magically pick an integer h ≤ k</a:t>
            </a:r>
            <a:r>
              <a:rPr lang="en-US" sz="1800" kern="0" dirty="0"/>
              <a:t>; </a:t>
            </a:r>
          </a:p>
          <a:p>
            <a:pPr>
              <a:buAutoNum type="arabicPeriod" startAt="2"/>
            </a:pPr>
            <a:r>
              <a:rPr lang="en-US" sz="1800" kern="0" dirty="0"/>
              <a:t>v</a:t>
            </a:r>
            <a:r>
              <a:rPr lang="en-US" sz="1800" kern="0" baseline="-25000" dirty="0"/>
              <a:t>0</a:t>
            </a:r>
            <a:r>
              <a:rPr lang="en-US" sz="1800" kern="0" dirty="0"/>
              <a:t> = s;</a:t>
            </a:r>
          </a:p>
          <a:p>
            <a:pPr>
              <a:buAutoNum type="arabicPeriod" startAt="2"/>
            </a:pPr>
            <a:r>
              <a:rPr lang="en-US" sz="1800" kern="0" dirty="0"/>
              <a:t>for (</a:t>
            </a:r>
            <a:r>
              <a:rPr lang="en-US" sz="1800" kern="0" dirty="0" err="1"/>
              <a:t>i</a:t>
            </a:r>
            <a:r>
              <a:rPr lang="en-US" sz="1800" kern="0" dirty="0"/>
              <a:t>=1; </a:t>
            </a:r>
            <a:r>
              <a:rPr lang="en-US" sz="1800" kern="0" dirty="0" err="1"/>
              <a:t>i</a:t>
            </a:r>
            <a:r>
              <a:rPr lang="en-US" sz="1800" kern="0" dirty="0"/>
              <a:t>++; </a:t>
            </a:r>
            <a:r>
              <a:rPr lang="en-US" sz="1800" kern="0" dirty="0" err="1"/>
              <a:t>i≤h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FF0000"/>
                </a:solidFill>
              </a:rPr>
              <a:t>magically pick a vertex v</a:t>
            </a:r>
            <a:r>
              <a:rPr lang="en-US" sz="1800" kern="0" baseline="-25000" dirty="0">
                <a:solidFill>
                  <a:srgbClr val="FF0000"/>
                </a:solidFill>
              </a:rPr>
              <a:t>i</a:t>
            </a:r>
            <a:r>
              <a:rPr lang="en-US" sz="1800" kern="0" dirty="0"/>
              <a:t>;</a:t>
            </a:r>
          </a:p>
          <a:p>
            <a:pPr marL="457200" indent="-457200">
              <a:buAutoNum type="arabicPeriod" startAt="4"/>
            </a:pPr>
            <a:r>
              <a:rPr lang="en-US" sz="1800" kern="0" dirty="0"/>
              <a:t>for (</a:t>
            </a:r>
            <a:r>
              <a:rPr lang="en-US" sz="1800" kern="0" dirty="0" err="1"/>
              <a:t>i</a:t>
            </a:r>
            <a:r>
              <a:rPr lang="en-US" sz="1800" kern="0" dirty="0"/>
              <a:t>=1; </a:t>
            </a:r>
            <a:r>
              <a:rPr lang="en-US" sz="1800" kern="0" dirty="0" err="1"/>
              <a:t>i</a:t>
            </a:r>
            <a:r>
              <a:rPr lang="en-US" sz="1800" kern="0" dirty="0"/>
              <a:t>++; </a:t>
            </a:r>
            <a:r>
              <a:rPr lang="en-US" sz="1800" kern="0" dirty="0" err="1"/>
              <a:t>i≤h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r>
              <a:rPr lang="en-US" sz="1800" kern="0" dirty="0"/>
              <a:t>         check [v</a:t>
            </a:r>
            <a:r>
              <a:rPr lang="en-US" sz="1800" kern="0" baseline="-25000" dirty="0"/>
              <a:t>i-1</a:t>
            </a:r>
            <a:r>
              <a:rPr lang="en-US" sz="1800" kern="0" dirty="0"/>
              <a:t>, v</a:t>
            </a:r>
            <a:r>
              <a:rPr lang="en-US" sz="1800" kern="0" baseline="-25000" dirty="0"/>
              <a:t>i</a:t>
            </a:r>
            <a:r>
              <a:rPr lang="en-US" sz="1800" kern="0" dirty="0"/>
              <a:t>] is an edge;</a:t>
            </a:r>
          </a:p>
          <a:p>
            <a:pPr marL="457200" indent="-457200">
              <a:buAutoNum type="arabicPeriod" startAt="5"/>
            </a:pPr>
            <a:r>
              <a:rPr lang="en-US" sz="1800" kern="0" dirty="0"/>
              <a:t>check </a:t>
            </a:r>
            <a:r>
              <a:rPr lang="en-US" sz="1800" kern="0" dirty="0" err="1"/>
              <a:t>v</a:t>
            </a:r>
            <a:r>
              <a:rPr lang="en-US" sz="1800" kern="0" baseline="-25000" dirty="0" err="1"/>
              <a:t>h</a:t>
            </a:r>
            <a:r>
              <a:rPr lang="en-US" sz="1800" kern="0" dirty="0"/>
              <a:t> = t;</a:t>
            </a:r>
          </a:p>
          <a:p>
            <a:pPr marL="457200" indent="-457200">
              <a:buAutoNum type="arabicPeriod" startAt="5"/>
            </a:pPr>
            <a:r>
              <a:rPr lang="en-US" sz="1800" kern="0" dirty="0"/>
              <a:t>if (any test in steps 4-5 fails) </a:t>
            </a:r>
          </a:p>
          <a:p>
            <a:pPr marL="0" indent="0">
              <a:buNone/>
            </a:pPr>
            <a:r>
              <a:rPr lang="en-US" sz="1800" kern="0" dirty="0"/>
              <a:t>          return (‘no’)</a:t>
            </a:r>
          </a:p>
          <a:p>
            <a:pPr marL="0" indent="0">
              <a:buNone/>
            </a:pPr>
            <a:r>
              <a:rPr lang="en-US" sz="1800" kern="0" dirty="0"/>
              <a:t>       else return (‘yes’)</a:t>
            </a:r>
          </a:p>
        </p:txBody>
      </p:sp>
    </p:spTree>
    <p:extLst>
      <p:ext uri="{BB962C8B-B14F-4D97-AF65-F5344CB8AC3E}">
        <p14:creationId xmlns:p14="http://schemas.microsoft.com/office/powerpoint/2010/main" val="16094559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34</a:t>
            </a:fld>
            <a:endParaRPr lang="en-US" altLang="en-US" sz="140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2504CE3-EC94-4185-92AC-6344B6ED6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4000" dirty="0">
                <a:ea typeface="ＭＳ Ｐゴシック" charset="-128"/>
              </a:rPr>
              <a:t>Nondeterminism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9643B-9AC9-4515-BF8D-BA21D91A5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005405"/>
            <a:ext cx="3886200" cy="556696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Example 1.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2FDD1D-EAF2-4592-9A6D-D6534E2F244C}"/>
              </a:ext>
            </a:extLst>
          </p:cNvPr>
          <p:cNvSpPr txBox="1">
            <a:spLocks/>
          </p:cNvSpPr>
          <p:nvPr/>
        </p:nvSpPr>
        <p:spPr bwMode="auto">
          <a:xfrm>
            <a:off x="514351" y="1547299"/>
            <a:ext cx="3886200" cy="125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Problem SHORSTEST-PATH.</a:t>
            </a:r>
          </a:p>
          <a:p>
            <a:pPr marL="0" indent="0">
              <a:buFontTx/>
              <a:buNone/>
            </a:pPr>
            <a:r>
              <a:rPr lang="en-US" sz="1800" kern="0" dirty="0"/>
              <a:t>Given a graph G, two vertices s and t, and integer k, is there an s-t path of length ≤ k?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2946573-1A6E-4B6B-9938-CD24CE95A52D}"/>
              </a:ext>
            </a:extLst>
          </p:cNvPr>
          <p:cNvSpPr txBox="1">
            <a:spLocks/>
          </p:cNvSpPr>
          <p:nvPr/>
        </p:nvSpPr>
        <p:spPr bwMode="auto">
          <a:xfrm>
            <a:off x="523875" y="2872862"/>
            <a:ext cx="3876675" cy="3710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Algorithm.</a:t>
            </a:r>
          </a:p>
          <a:p>
            <a:pPr marL="0" indent="0">
              <a:buNone/>
            </a:pPr>
            <a:r>
              <a:rPr lang="en-US" sz="1800" kern="0" dirty="0"/>
              <a:t>1.</a:t>
            </a:r>
            <a:r>
              <a:rPr lang="en-US" sz="1800" kern="0" dirty="0">
                <a:solidFill>
                  <a:srgbClr val="FF0000"/>
                </a:solidFill>
              </a:rPr>
              <a:t>  magically pick an integer h ≤ k</a:t>
            </a:r>
            <a:r>
              <a:rPr lang="en-US" sz="1800" kern="0" dirty="0"/>
              <a:t>; </a:t>
            </a:r>
          </a:p>
          <a:p>
            <a:pPr>
              <a:buAutoNum type="arabicPeriod" startAt="2"/>
            </a:pPr>
            <a:r>
              <a:rPr lang="en-US" sz="1800" kern="0" dirty="0"/>
              <a:t>v</a:t>
            </a:r>
            <a:r>
              <a:rPr lang="en-US" sz="1800" kern="0" baseline="-25000" dirty="0"/>
              <a:t>0</a:t>
            </a:r>
            <a:r>
              <a:rPr lang="en-US" sz="1800" kern="0" dirty="0"/>
              <a:t> = s;</a:t>
            </a:r>
          </a:p>
          <a:p>
            <a:pPr>
              <a:buAutoNum type="arabicPeriod" startAt="2"/>
            </a:pPr>
            <a:r>
              <a:rPr lang="en-US" sz="1800" kern="0" dirty="0"/>
              <a:t>for (</a:t>
            </a:r>
            <a:r>
              <a:rPr lang="en-US" sz="1800" kern="0" dirty="0" err="1"/>
              <a:t>i</a:t>
            </a:r>
            <a:r>
              <a:rPr lang="en-US" sz="1800" kern="0" dirty="0"/>
              <a:t>=1; </a:t>
            </a:r>
            <a:r>
              <a:rPr lang="en-US" sz="1800" kern="0" dirty="0" err="1"/>
              <a:t>i</a:t>
            </a:r>
            <a:r>
              <a:rPr lang="en-US" sz="1800" kern="0" dirty="0"/>
              <a:t>++; </a:t>
            </a:r>
            <a:r>
              <a:rPr lang="en-US" sz="1800" kern="0" dirty="0" err="1"/>
              <a:t>i≤h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FF0000"/>
                </a:solidFill>
              </a:rPr>
              <a:t>magically pick a vertex v</a:t>
            </a:r>
            <a:r>
              <a:rPr lang="en-US" sz="1800" kern="0" baseline="-25000" dirty="0">
                <a:solidFill>
                  <a:srgbClr val="FF0000"/>
                </a:solidFill>
              </a:rPr>
              <a:t>i</a:t>
            </a:r>
            <a:r>
              <a:rPr lang="en-US" sz="1800" kern="0" dirty="0"/>
              <a:t>;</a:t>
            </a:r>
          </a:p>
          <a:p>
            <a:pPr marL="457200" indent="-457200">
              <a:buAutoNum type="arabicPeriod" startAt="4"/>
            </a:pPr>
            <a:r>
              <a:rPr lang="en-US" sz="1800" kern="0" dirty="0"/>
              <a:t>for (</a:t>
            </a:r>
            <a:r>
              <a:rPr lang="en-US" sz="1800" kern="0" dirty="0" err="1"/>
              <a:t>i</a:t>
            </a:r>
            <a:r>
              <a:rPr lang="en-US" sz="1800" kern="0" dirty="0"/>
              <a:t>=1; </a:t>
            </a:r>
            <a:r>
              <a:rPr lang="en-US" sz="1800" kern="0" dirty="0" err="1"/>
              <a:t>i</a:t>
            </a:r>
            <a:r>
              <a:rPr lang="en-US" sz="1800" kern="0" dirty="0"/>
              <a:t>++; </a:t>
            </a:r>
            <a:r>
              <a:rPr lang="en-US" sz="1800" kern="0" dirty="0" err="1"/>
              <a:t>i≤h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r>
              <a:rPr lang="en-US" sz="1800" kern="0" dirty="0"/>
              <a:t>         check [v</a:t>
            </a:r>
            <a:r>
              <a:rPr lang="en-US" sz="1800" kern="0" baseline="-25000" dirty="0"/>
              <a:t>i-1</a:t>
            </a:r>
            <a:r>
              <a:rPr lang="en-US" sz="1800" kern="0" dirty="0"/>
              <a:t>, v</a:t>
            </a:r>
            <a:r>
              <a:rPr lang="en-US" sz="1800" kern="0" baseline="-25000" dirty="0"/>
              <a:t>i</a:t>
            </a:r>
            <a:r>
              <a:rPr lang="en-US" sz="1800" kern="0" dirty="0"/>
              <a:t>] is an edge;</a:t>
            </a:r>
          </a:p>
          <a:p>
            <a:pPr marL="457200" indent="-457200">
              <a:buAutoNum type="arabicPeriod" startAt="5"/>
            </a:pPr>
            <a:r>
              <a:rPr lang="en-US" sz="1800" kern="0" dirty="0"/>
              <a:t>check </a:t>
            </a:r>
            <a:r>
              <a:rPr lang="en-US" sz="1800" kern="0" dirty="0" err="1"/>
              <a:t>v</a:t>
            </a:r>
            <a:r>
              <a:rPr lang="en-US" sz="1800" kern="0" baseline="-25000" dirty="0" err="1"/>
              <a:t>h</a:t>
            </a:r>
            <a:r>
              <a:rPr lang="en-US" sz="1800" kern="0" dirty="0"/>
              <a:t> = t;</a:t>
            </a:r>
          </a:p>
          <a:p>
            <a:pPr marL="457200" indent="-457200">
              <a:buAutoNum type="arabicPeriod" startAt="5"/>
            </a:pPr>
            <a:r>
              <a:rPr lang="en-US" sz="1800" kern="0" dirty="0"/>
              <a:t>if (any test in steps 4-5 fails) </a:t>
            </a:r>
          </a:p>
          <a:p>
            <a:pPr marL="0" indent="0">
              <a:buNone/>
            </a:pPr>
            <a:r>
              <a:rPr lang="en-US" sz="1800" kern="0" dirty="0"/>
              <a:t>          return (‘no’)</a:t>
            </a:r>
          </a:p>
          <a:p>
            <a:pPr marL="0" indent="0">
              <a:buNone/>
            </a:pPr>
            <a:r>
              <a:rPr lang="en-US" sz="1800" kern="0" dirty="0"/>
              <a:t>       else return (‘yes’)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2A907DD-BCD6-41E2-AD05-D14CAE40053E}"/>
              </a:ext>
            </a:extLst>
          </p:cNvPr>
          <p:cNvSpPr txBox="1">
            <a:spLocks/>
          </p:cNvSpPr>
          <p:nvPr/>
        </p:nvSpPr>
        <p:spPr bwMode="auto">
          <a:xfrm>
            <a:off x="4876800" y="1005405"/>
            <a:ext cx="3886200" cy="55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kern="0" dirty="0">
                <a:solidFill>
                  <a:srgbClr val="FF0000"/>
                </a:solidFill>
              </a:rPr>
              <a:t>Example 2.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FF8BE6-6E56-432E-9D22-AF03755A0598}"/>
              </a:ext>
            </a:extLst>
          </p:cNvPr>
          <p:cNvSpPr txBox="1">
            <a:spLocks/>
          </p:cNvSpPr>
          <p:nvPr/>
        </p:nvSpPr>
        <p:spPr bwMode="auto">
          <a:xfrm>
            <a:off x="4876800" y="1547298"/>
            <a:ext cx="3886200" cy="125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Problem Traveling-Salesman.</a:t>
            </a:r>
          </a:p>
          <a:p>
            <a:pPr marL="0" indent="0">
              <a:buFontTx/>
              <a:buNone/>
            </a:pPr>
            <a:r>
              <a:rPr lang="en-US" sz="1800" kern="0" dirty="0"/>
              <a:t>Given a weighted n-vertex graph G  and integer k, is there a traveling salesman tour of weight ≤ k?</a:t>
            </a:r>
          </a:p>
        </p:txBody>
      </p:sp>
    </p:spTree>
    <p:extLst>
      <p:ext uri="{BB962C8B-B14F-4D97-AF65-F5344CB8AC3E}">
        <p14:creationId xmlns:p14="http://schemas.microsoft.com/office/powerpoint/2010/main" val="3995516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4382DBC-3771-6345-982A-795E98C125DB}" type="slidenum">
              <a:rPr lang="en-US" altLang="en-US" sz="1400"/>
              <a:pPr eaLnBrk="1" hangingPunct="1"/>
              <a:t>35</a:t>
            </a:fld>
            <a:endParaRPr lang="en-US" altLang="en-US" sz="140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2504CE3-EC94-4185-92AC-6344B6ED6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4000" dirty="0">
                <a:ea typeface="ＭＳ Ｐゴシック" charset="-128"/>
              </a:rPr>
              <a:t>Nondeterminism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9643B-9AC9-4515-BF8D-BA21D91A5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005405"/>
            <a:ext cx="3886200" cy="556696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Example 1.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2FDD1D-EAF2-4592-9A6D-D6534E2F244C}"/>
              </a:ext>
            </a:extLst>
          </p:cNvPr>
          <p:cNvSpPr txBox="1">
            <a:spLocks/>
          </p:cNvSpPr>
          <p:nvPr/>
        </p:nvSpPr>
        <p:spPr bwMode="auto">
          <a:xfrm>
            <a:off x="514351" y="1547299"/>
            <a:ext cx="3886200" cy="125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Problem SHORSTEST-PATH.</a:t>
            </a:r>
          </a:p>
          <a:p>
            <a:pPr marL="0" indent="0">
              <a:buFontTx/>
              <a:buNone/>
            </a:pPr>
            <a:r>
              <a:rPr lang="en-US" sz="1800" kern="0" dirty="0"/>
              <a:t>Given a graph G, two vertices s and t, and integer k, is there an s-t path of length ≤ k?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2946573-1A6E-4B6B-9938-CD24CE95A52D}"/>
              </a:ext>
            </a:extLst>
          </p:cNvPr>
          <p:cNvSpPr txBox="1">
            <a:spLocks/>
          </p:cNvSpPr>
          <p:nvPr/>
        </p:nvSpPr>
        <p:spPr bwMode="auto">
          <a:xfrm>
            <a:off x="523875" y="2872862"/>
            <a:ext cx="3876675" cy="3710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Algorithm.</a:t>
            </a:r>
          </a:p>
          <a:p>
            <a:pPr marL="0" indent="0">
              <a:buNone/>
            </a:pPr>
            <a:r>
              <a:rPr lang="en-US" sz="1800" kern="0" dirty="0"/>
              <a:t>1.</a:t>
            </a:r>
            <a:r>
              <a:rPr lang="en-US" sz="1800" kern="0" dirty="0">
                <a:solidFill>
                  <a:srgbClr val="FF0000"/>
                </a:solidFill>
              </a:rPr>
              <a:t>  magically pick an integer h ≤ k</a:t>
            </a:r>
            <a:r>
              <a:rPr lang="en-US" sz="1800" kern="0" dirty="0"/>
              <a:t>; </a:t>
            </a:r>
          </a:p>
          <a:p>
            <a:pPr>
              <a:buAutoNum type="arabicPeriod" startAt="2"/>
            </a:pPr>
            <a:r>
              <a:rPr lang="en-US" sz="1800" kern="0" dirty="0"/>
              <a:t>v</a:t>
            </a:r>
            <a:r>
              <a:rPr lang="en-US" sz="1800" kern="0" baseline="-25000" dirty="0"/>
              <a:t>0</a:t>
            </a:r>
            <a:r>
              <a:rPr lang="en-US" sz="1800" kern="0" dirty="0"/>
              <a:t> = s;</a:t>
            </a:r>
          </a:p>
          <a:p>
            <a:pPr>
              <a:buAutoNum type="arabicPeriod" startAt="2"/>
            </a:pPr>
            <a:r>
              <a:rPr lang="en-US" sz="1800" kern="0" dirty="0"/>
              <a:t>for (</a:t>
            </a:r>
            <a:r>
              <a:rPr lang="en-US" sz="1800" kern="0" dirty="0" err="1"/>
              <a:t>i</a:t>
            </a:r>
            <a:r>
              <a:rPr lang="en-US" sz="1800" kern="0" dirty="0"/>
              <a:t>=1; </a:t>
            </a:r>
            <a:r>
              <a:rPr lang="en-US" sz="1800" kern="0" dirty="0" err="1"/>
              <a:t>i</a:t>
            </a:r>
            <a:r>
              <a:rPr lang="en-US" sz="1800" kern="0" dirty="0"/>
              <a:t>++; </a:t>
            </a:r>
            <a:r>
              <a:rPr lang="en-US" sz="1800" kern="0" dirty="0" err="1"/>
              <a:t>i≤h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FF0000"/>
                </a:solidFill>
              </a:rPr>
              <a:t>magically pick a vertex v</a:t>
            </a:r>
            <a:r>
              <a:rPr lang="en-US" sz="1800" kern="0" baseline="-25000" dirty="0">
                <a:solidFill>
                  <a:srgbClr val="FF0000"/>
                </a:solidFill>
              </a:rPr>
              <a:t>i</a:t>
            </a:r>
            <a:r>
              <a:rPr lang="en-US" sz="1800" kern="0" dirty="0"/>
              <a:t>;</a:t>
            </a:r>
          </a:p>
          <a:p>
            <a:pPr marL="457200" indent="-457200">
              <a:buAutoNum type="arabicPeriod" startAt="4"/>
            </a:pPr>
            <a:r>
              <a:rPr lang="en-US" sz="1800" kern="0" dirty="0"/>
              <a:t>for (</a:t>
            </a:r>
            <a:r>
              <a:rPr lang="en-US" sz="1800" kern="0" dirty="0" err="1"/>
              <a:t>i</a:t>
            </a:r>
            <a:r>
              <a:rPr lang="en-US" sz="1800" kern="0" dirty="0"/>
              <a:t>=1; </a:t>
            </a:r>
            <a:r>
              <a:rPr lang="en-US" sz="1800" kern="0" dirty="0" err="1"/>
              <a:t>i</a:t>
            </a:r>
            <a:r>
              <a:rPr lang="en-US" sz="1800" kern="0" dirty="0"/>
              <a:t>++; </a:t>
            </a:r>
            <a:r>
              <a:rPr lang="en-US" sz="1800" kern="0" dirty="0" err="1"/>
              <a:t>i≤h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r>
              <a:rPr lang="en-US" sz="1800" kern="0" dirty="0"/>
              <a:t>         check [v</a:t>
            </a:r>
            <a:r>
              <a:rPr lang="en-US" sz="1800" kern="0" baseline="-25000" dirty="0"/>
              <a:t>i-1</a:t>
            </a:r>
            <a:r>
              <a:rPr lang="en-US" sz="1800" kern="0" dirty="0"/>
              <a:t>, v</a:t>
            </a:r>
            <a:r>
              <a:rPr lang="en-US" sz="1800" kern="0" baseline="-25000" dirty="0"/>
              <a:t>i</a:t>
            </a:r>
            <a:r>
              <a:rPr lang="en-US" sz="1800" kern="0" dirty="0"/>
              <a:t>] is an edge;</a:t>
            </a:r>
          </a:p>
          <a:p>
            <a:pPr marL="457200" indent="-457200">
              <a:buAutoNum type="arabicPeriod" startAt="5"/>
            </a:pPr>
            <a:r>
              <a:rPr lang="en-US" sz="1800" kern="0" dirty="0"/>
              <a:t>check </a:t>
            </a:r>
            <a:r>
              <a:rPr lang="en-US" sz="1800" kern="0" dirty="0" err="1"/>
              <a:t>v</a:t>
            </a:r>
            <a:r>
              <a:rPr lang="en-US" sz="1800" kern="0" baseline="-25000" dirty="0" err="1"/>
              <a:t>h</a:t>
            </a:r>
            <a:r>
              <a:rPr lang="en-US" sz="1800" kern="0" dirty="0"/>
              <a:t> = t;</a:t>
            </a:r>
          </a:p>
          <a:p>
            <a:pPr marL="457200" indent="-457200">
              <a:buAutoNum type="arabicPeriod" startAt="5"/>
            </a:pPr>
            <a:r>
              <a:rPr lang="en-US" sz="1800" kern="0" dirty="0"/>
              <a:t>if (any test in steps 4-5 fails) </a:t>
            </a:r>
          </a:p>
          <a:p>
            <a:pPr marL="0" indent="0">
              <a:buNone/>
            </a:pPr>
            <a:r>
              <a:rPr lang="en-US" sz="1800" kern="0" dirty="0"/>
              <a:t>          return (‘no’)</a:t>
            </a:r>
          </a:p>
          <a:p>
            <a:pPr marL="0" indent="0">
              <a:buNone/>
            </a:pPr>
            <a:r>
              <a:rPr lang="en-US" sz="1800" kern="0" dirty="0"/>
              <a:t>       else return (‘yes’)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2A907DD-BCD6-41E2-AD05-D14CAE40053E}"/>
              </a:ext>
            </a:extLst>
          </p:cNvPr>
          <p:cNvSpPr txBox="1">
            <a:spLocks/>
          </p:cNvSpPr>
          <p:nvPr/>
        </p:nvSpPr>
        <p:spPr bwMode="auto">
          <a:xfrm>
            <a:off x="4876800" y="1005405"/>
            <a:ext cx="3886200" cy="55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kern="0" dirty="0">
                <a:solidFill>
                  <a:srgbClr val="FF0000"/>
                </a:solidFill>
              </a:rPr>
              <a:t>Example 2.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FF8BE6-6E56-432E-9D22-AF03755A0598}"/>
              </a:ext>
            </a:extLst>
          </p:cNvPr>
          <p:cNvSpPr txBox="1">
            <a:spLocks/>
          </p:cNvSpPr>
          <p:nvPr/>
        </p:nvSpPr>
        <p:spPr bwMode="auto">
          <a:xfrm>
            <a:off x="4876800" y="1547298"/>
            <a:ext cx="3886200" cy="125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Problem Traveling-Salesman.</a:t>
            </a:r>
          </a:p>
          <a:p>
            <a:pPr marL="0" indent="0">
              <a:buFontTx/>
              <a:buNone/>
            </a:pPr>
            <a:r>
              <a:rPr lang="en-US" sz="1800" kern="0" dirty="0"/>
              <a:t>Given a weighted n-vertex graph G  and integer k, is there a traveling salesman tour of weight ≤ k?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1DD2F9-8749-4AC5-9FD9-F9CDA6EAA3B1}"/>
              </a:ext>
            </a:extLst>
          </p:cNvPr>
          <p:cNvSpPr txBox="1">
            <a:spLocks/>
          </p:cNvSpPr>
          <p:nvPr/>
        </p:nvSpPr>
        <p:spPr bwMode="auto">
          <a:xfrm>
            <a:off x="4876801" y="2859649"/>
            <a:ext cx="3676650" cy="3832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solidFill>
                  <a:srgbClr val="00B050"/>
                </a:solidFill>
              </a:rPr>
              <a:t>Algorithm.</a:t>
            </a:r>
          </a:p>
          <a:p>
            <a:pPr marL="0" indent="0">
              <a:buNone/>
            </a:pPr>
            <a:r>
              <a:rPr lang="en-US" sz="1800" kern="0" dirty="0"/>
              <a:t>1. for (</a:t>
            </a:r>
            <a:r>
              <a:rPr lang="en-US" sz="1800" kern="0" dirty="0" err="1"/>
              <a:t>i</a:t>
            </a:r>
            <a:r>
              <a:rPr lang="en-US" sz="1800" kern="0" dirty="0"/>
              <a:t>=1; </a:t>
            </a:r>
            <a:r>
              <a:rPr lang="en-US" sz="1800" kern="0" dirty="0" err="1"/>
              <a:t>i</a:t>
            </a:r>
            <a:r>
              <a:rPr lang="en-US" sz="1800" kern="0" dirty="0"/>
              <a:t>++; </a:t>
            </a:r>
            <a:r>
              <a:rPr lang="en-US" sz="1800" kern="0" dirty="0" err="1"/>
              <a:t>i≤n</a:t>
            </a:r>
            <a:r>
              <a:rPr lang="en-US" sz="1800" kern="0" dirty="0"/>
              <a:t>) 	       </a:t>
            </a:r>
          </a:p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      magically pick a vertex v</a:t>
            </a:r>
            <a:r>
              <a:rPr lang="en-US" sz="1800" kern="0" baseline="-25000" dirty="0">
                <a:solidFill>
                  <a:srgbClr val="FF0000"/>
                </a:solidFill>
              </a:rPr>
              <a:t>i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2. check that all vertices picked in </a:t>
            </a:r>
          </a:p>
          <a:p>
            <a:pPr marL="0" indent="0">
              <a:buNone/>
            </a:pPr>
            <a:r>
              <a:rPr lang="en-US" sz="1800" kern="0" dirty="0"/>
              <a:t>    step 1 are different;</a:t>
            </a:r>
          </a:p>
          <a:p>
            <a:pPr marL="0" indent="0">
              <a:buNone/>
            </a:pPr>
            <a:r>
              <a:rPr lang="en-US" sz="1800" kern="0" dirty="0"/>
              <a:t>3. for (</a:t>
            </a:r>
            <a:r>
              <a:rPr lang="en-US" sz="1800" kern="0" dirty="0" err="1"/>
              <a:t>i</a:t>
            </a:r>
            <a:r>
              <a:rPr lang="en-US" sz="1800" kern="0" dirty="0"/>
              <a:t>=1; </a:t>
            </a:r>
            <a:r>
              <a:rPr lang="en-US" sz="1800" kern="0" dirty="0" err="1"/>
              <a:t>i</a:t>
            </a:r>
            <a:r>
              <a:rPr lang="en-US" sz="1800" kern="0" dirty="0"/>
              <a:t>++; i≤n-1) </a:t>
            </a:r>
          </a:p>
          <a:p>
            <a:pPr marL="0" indent="0">
              <a:buNone/>
            </a:pPr>
            <a:r>
              <a:rPr lang="en-US" sz="1800" kern="0" dirty="0"/>
              <a:t>         check [v</a:t>
            </a:r>
            <a:r>
              <a:rPr lang="en-US" sz="1800" kern="0" baseline="-25000" dirty="0"/>
              <a:t>i</a:t>
            </a:r>
            <a:r>
              <a:rPr lang="en-US" sz="1800" kern="0" dirty="0"/>
              <a:t>, v</a:t>
            </a:r>
            <a:r>
              <a:rPr lang="en-US" sz="1800" kern="0" baseline="-25000" dirty="0"/>
              <a:t>i+1</a:t>
            </a:r>
            <a:r>
              <a:rPr lang="en-US" sz="1800" kern="0" dirty="0"/>
              <a:t>] is an edge;</a:t>
            </a:r>
          </a:p>
          <a:p>
            <a:pPr>
              <a:buAutoNum type="arabicPeriod" startAt="4"/>
            </a:pPr>
            <a:r>
              <a:rPr lang="en-US" sz="1800" kern="0" dirty="0"/>
              <a:t>check (</a:t>
            </a:r>
            <a:r>
              <a:rPr lang="el-GR" sz="2400" kern="0" dirty="0"/>
              <a:t>Σ</a:t>
            </a:r>
            <a:r>
              <a:rPr lang="en-US" sz="1800" kern="0" dirty="0"/>
              <a:t> weight[v</a:t>
            </a:r>
            <a:r>
              <a:rPr lang="en-US" sz="1800" kern="0" baseline="-25000" dirty="0"/>
              <a:t>i</a:t>
            </a:r>
            <a:r>
              <a:rPr lang="en-US" sz="1800" kern="0" dirty="0"/>
              <a:t>, v</a:t>
            </a:r>
            <a:r>
              <a:rPr lang="en-US" sz="1800" kern="0" baseline="-25000" dirty="0"/>
              <a:t>i+1</a:t>
            </a:r>
            <a:r>
              <a:rPr lang="en-US" sz="1800" kern="0" dirty="0"/>
              <a:t>] ≤ k); </a:t>
            </a:r>
          </a:p>
          <a:p>
            <a:pPr>
              <a:buAutoNum type="arabicPeriod" startAt="4"/>
            </a:pPr>
            <a:r>
              <a:rPr lang="en-US" sz="1800" kern="0" dirty="0"/>
              <a:t>if (any test in steps 2-4 fails) </a:t>
            </a:r>
          </a:p>
          <a:p>
            <a:pPr marL="0" indent="0">
              <a:buNone/>
            </a:pPr>
            <a:r>
              <a:rPr lang="en-US" sz="1800" kern="0" dirty="0"/>
              <a:t>       return (‘no’)</a:t>
            </a:r>
          </a:p>
          <a:p>
            <a:pPr marL="0" indent="0">
              <a:buNone/>
            </a:pPr>
            <a:r>
              <a:rPr lang="en-US" sz="1800" kern="0" dirty="0"/>
              <a:t>       else return (‘yes’)</a:t>
            </a:r>
          </a:p>
        </p:txBody>
      </p:sp>
    </p:spTree>
    <p:extLst>
      <p:ext uri="{BB962C8B-B14F-4D97-AF65-F5344CB8AC3E}">
        <p14:creationId xmlns:p14="http://schemas.microsoft.com/office/powerpoint/2010/main" val="42187250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4141</TotalTime>
  <Words>2826</Words>
  <Application>Microsoft Office PowerPoint</Application>
  <PresentationFormat>On-screen Show (4:3)</PresentationFormat>
  <Paragraphs>600</Paragraphs>
  <Slides>35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cmsy10</vt:lpstr>
      <vt:lpstr>Euclid Symbol</vt:lpstr>
      <vt:lpstr>ＭＳ Ｐゴシック</vt:lpstr>
      <vt:lpstr>宋体</vt:lpstr>
      <vt:lpstr>Arial</vt:lpstr>
      <vt:lpstr>Cambria Math</vt:lpstr>
      <vt:lpstr>Comic Sans MS</vt:lpstr>
      <vt:lpstr>Symbol</vt:lpstr>
      <vt:lpstr>Tahoma</vt:lpstr>
      <vt:lpstr>Times New Roman</vt:lpstr>
      <vt:lpstr>Wingdings</vt:lpstr>
      <vt:lpstr>Default Design</vt:lpstr>
      <vt:lpstr>PowerPoint Presentation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Multitape TMs</vt:lpstr>
      <vt:lpstr>Multitape TMs</vt:lpstr>
      <vt:lpstr>Multitape TMs</vt:lpstr>
      <vt:lpstr>Multitape TMs</vt:lpstr>
      <vt:lpstr>Multitape TMs</vt:lpstr>
      <vt:lpstr>Extended Church-Turing Thesis</vt:lpstr>
      <vt:lpstr>Extended Church-Turing Thesis</vt:lpstr>
      <vt:lpstr>Extended Church-Turing Thesis</vt:lpstr>
      <vt:lpstr>Turing Machines</vt:lpstr>
      <vt:lpstr>PowerPoint Presentation</vt:lpstr>
      <vt:lpstr>Diagonalization</vt:lpstr>
      <vt:lpstr>Diagonalization</vt:lpstr>
      <vt:lpstr>Diagonalization</vt:lpstr>
      <vt:lpstr>Diagonalization</vt:lpstr>
      <vt:lpstr>Diagonalization</vt:lpstr>
      <vt:lpstr>Turing Machines</vt:lpstr>
      <vt:lpstr>Turing Machines</vt:lpstr>
      <vt:lpstr>Turing Machines</vt:lpstr>
      <vt:lpstr>Interlude</vt:lpstr>
      <vt:lpstr>Interlude</vt:lpstr>
      <vt:lpstr>Interlude</vt:lpstr>
      <vt:lpstr>Interlude</vt:lpstr>
      <vt:lpstr>Interlude</vt:lpstr>
      <vt:lpstr>Nondeterminism</vt:lpstr>
      <vt:lpstr>Nondeterminism</vt:lpstr>
      <vt:lpstr>Nondeterminism</vt:lpstr>
      <vt:lpstr>Nondeterminism</vt:lpstr>
      <vt:lpstr>Nondeterminism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272</cp:revision>
  <cp:lastPrinted>2001-01-16T17:12:14Z</cp:lastPrinted>
  <dcterms:created xsi:type="dcterms:W3CDTF">1999-07-13T19:55:20Z</dcterms:created>
  <dcterms:modified xsi:type="dcterms:W3CDTF">2020-08-28T13:53:40Z</dcterms:modified>
</cp:coreProperties>
</file>