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93" r:id="rId2"/>
    <p:sldId id="1933" r:id="rId3"/>
    <p:sldId id="1996" r:id="rId4"/>
    <p:sldId id="1966" r:id="rId5"/>
    <p:sldId id="1938" r:id="rId6"/>
    <p:sldId id="1948" r:id="rId7"/>
    <p:sldId id="1976" r:id="rId8"/>
    <p:sldId id="1975" r:id="rId9"/>
    <p:sldId id="1974" r:id="rId10"/>
    <p:sldId id="1973" r:id="rId11"/>
    <p:sldId id="1972" r:id="rId12"/>
    <p:sldId id="1971" r:id="rId13"/>
    <p:sldId id="1970" r:id="rId14"/>
    <p:sldId id="1969" r:id="rId15"/>
    <p:sldId id="1968" r:id="rId16"/>
    <p:sldId id="1967" r:id="rId17"/>
    <p:sldId id="1946" r:id="rId18"/>
    <p:sldId id="1945" r:id="rId19"/>
    <p:sldId id="1944" r:id="rId20"/>
    <p:sldId id="1943" r:id="rId21"/>
    <p:sldId id="1942" r:id="rId22"/>
    <p:sldId id="1941" r:id="rId23"/>
    <p:sldId id="1940" r:id="rId24"/>
    <p:sldId id="1939" r:id="rId25"/>
    <p:sldId id="1932" r:id="rId26"/>
    <p:sldId id="1955" r:id="rId27"/>
    <p:sldId id="1977" r:id="rId28"/>
    <p:sldId id="1954" r:id="rId29"/>
    <p:sldId id="1953" r:id="rId30"/>
    <p:sldId id="1952" r:id="rId31"/>
    <p:sldId id="1951" r:id="rId32"/>
    <p:sldId id="1950" r:id="rId33"/>
    <p:sldId id="1949" r:id="rId34"/>
    <p:sldId id="638" r:id="rId35"/>
    <p:sldId id="1962" r:id="rId36"/>
    <p:sldId id="1961" r:id="rId37"/>
    <p:sldId id="1960" r:id="rId38"/>
    <p:sldId id="1959" r:id="rId39"/>
    <p:sldId id="1958" r:id="rId40"/>
    <p:sldId id="1979" r:id="rId41"/>
    <p:sldId id="1963" r:id="rId42"/>
    <p:sldId id="1981" r:id="rId43"/>
    <p:sldId id="739" r:id="rId44"/>
    <p:sldId id="1978" r:id="rId45"/>
    <p:sldId id="1980" r:id="rId46"/>
    <p:sldId id="1982" r:id="rId47"/>
    <p:sldId id="1984" r:id="rId48"/>
    <p:sldId id="1985" r:id="rId49"/>
    <p:sldId id="1986" r:id="rId50"/>
    <p:sldId id="1988" r:id="rId51"/>
    <p:sldId id="1989" r:id="rId52"/>
    <p:sldId id="1995" r:id="rId53"/>
    <p:sldId id="1994" r:id="rId54"/>
    <p:sldId id="1993" r:id="rId55"/>
    <p:sldId id="1992" r:id="rId56"/>
    <p:sldId id="1991" r:id="rId57"/>
    <p:sldId id="1990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4B"/>
    <a:srgbClr val="FF0000"/>
    <a:srgbClr val="FFCCCC"/>
    <a:srgbClr val="FFCC00"/>
    <a:srgbClr val="FFFF99"/>
    <a:srgbClr val="FF3300"/>
    <a:srgbClr val="33CC33"/>
    <a:srgbClr val="DDDDDD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08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9715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4986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3188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530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71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002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683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550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518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669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251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1179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569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576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224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270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526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471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5348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902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5207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35645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74602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4477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90997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94899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0201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95067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2500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982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01099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6527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39723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96449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58102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6389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87633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87034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30796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61741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42738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38406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5173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22770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9126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44094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01172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1554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09227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3121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41240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10778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43442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37479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946CB38E-8183-344D-9A3F-056FF932BC2E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683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1.png"/><Relationship Id="rId7" Type="http://schemas.openxmlformats.org/officeDocument/2006/relationships/image" Target="NUL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808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28: Course Summary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162717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2929149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2563587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3872124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29046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29335-685D-43F8-8AF6-DDC8497F6FCE}"/>
              </a:ext>
            </a:extLst>
          </p:cNvPr>
          <p:cNvSpPr txBox="1"/>
          <p:nvPr/>
        </p:nvSpPr>
        <p:spPr>
          <a:xfrm>
            <a:off x="952108" y="4274030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B5BBD-BBC0-414C-98D4-C59D1BA3328E}"/>
              </a:ext>
            </a:extLst>
          </p:cNvPr>
          <p:cNvSpPr txBox="1"/>
          <p:nvPr/>
        </p:nvSpPr>
        <p:spPr>
          <a:xfrm>
            <a:off x="952108" y="1892045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F5D4-28D2-4B47-91BC-2751D49DC5E4}"/>
              </a:ext>
            </a:extLst>
          </p:cNvPr>
          <p:cNvSpPr txBox="1"/>
          <p:nvPr/>
        </p:nvSpPr>
        <p:spPr>
          <a:xfrm>
            <a:off x="952108" y="1531160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E12E99F4-AF1C-4FCB-85EE-C736E0E24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43935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162717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2929149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2563587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3872124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29046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29335-685D-43F8-8AF6-DDC8497F6FCE}"/>
              </a:ext>
            </a:extLst>
          </p:cNvPr>
          <p:cNvSpPr txBox="1"/>
          <p:nvPr/>
        </p:nvSpPr>
        <p:spPr>
          <a:xfrm>
            <a:off x="952108" y="4274030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B5BBD-BBC0-414C-98D4-C59D1BA3328E}"/>
              </a:ext>
            </a:extLst>
          </p:cNvPr>
          <p:cNvSpPr txBox="1"/>
          <p:nvPr/>
        </p:nvSpPr>
        <p:spPr>
          <a:xfrm>
            <a:off x="952108" y="1892045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F5D4-28D2-4B47-91BC-2751D49DC5E4}"/>
              </a:ext>
            </a:extLst>
          </p:cNvPr>
          <p:cNvSpPr txBox="1"/>
          <p:nvPr/>
        </p:nvSpPr>
        <p:spPr>
          <a:xfrm>
            <a:off x="952108" y="1531160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E12E99F4-AF1C-4FCB-85EE-C736E0E24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9FDD9D-0CE7-43AE-B268-FB74FFC58EB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52966" y="5869214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61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162717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2929149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  <a:r>
              <a:rPr lang="en-US" sz="2000" dirty="0" err="1"/>
              <a:t>approximable</a:t>
            </a:r>
            <a:r>
              <a:rPr lang="en-US" sz="20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29335-685D-43F8-8AF6-DDC8497F6FCE}"/>
              </a:ext>
            </a:extLst>
          </p:cNvPr>
          <p:cNvSpPr txBox="1"/>
          <p:nvPr/>
        </p:nvSpPr>
        <p:spPr>
          <a:xfrm>
            <a:off x="952108" y="4274030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B5BBD-BBC0-414C-98D4-C59D1BA3328E}"/>
              </a:ext>
            </a:extLst>
          </p:cNvPr>
          <p:cNvSpPr txBox="1"/>
          <p:nvPr/>
        </p:nvSpPr>
        <p:spPr>
          <a:xfrm>
            <a:off x="952108" y="1892045"/>
            <a:ext cx="6759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</a:t>
            </a:r>
            <a:r>
              <a:rPr lang="en-US" sz="2000" dirty="0" err="1"/>
              <a:t>approximable</a:t>
            </a:r>
            <a:endParaRPr lang="en-US" sz="2000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0DF758BE-855D-422E-BF51-C2EAE5142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CAD077-3820-4401-ACCE-FE691883C27B}"/>
              </a:ext>
            </a:extLst>
          </p:cNvPr>
          <p:cNvSpPr/>
          <p:nvPr/>
        </p:nvSpPr>
        <p:spPr>
          <a:xfrm>
            <a:off x="895546" y="4274030"/>
            <a:ext cx="6655323" cy="1015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712FF-DCF5-4535-A8E4-DFEB800ECE99}"/>
              </a:ext>
            </a:extLst>
          </p:cNvPr>
          <p:cNvSpPr txBox="1"/>
          <p:nvPr/>
        </p:nvSpPr>
        <p:spPr>
          <a:xfrm>
            <a:off x="952108" y="3812365"/>
            <a:ext cx="661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have a pretty good understanding of FPTAS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BC3FAB-2EA7-48F9-81C8-5F117E30809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52966" y="5869214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0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302E0D6-59C4-4172-BA63-58C34B269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69970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1866B30-43B1-48EE-905F-676D7A96C2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4D16EA67-18F4-4452-914F-D939D52791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1282080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86C717-D4C5-4B4F-A52C-FFFED1D7763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13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9B3F88-5F88-4765-907D-70B4EE03AE7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5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7D8E0C5C-1CD2-4743-BE71-15215785192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50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E811AA-9F46-4974-9157-99C965AA174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156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16FAD-DACD-4C8D-9735-3C395148A32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9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8C3CE8-DF15-4984-AC74-4CC7DA325F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10509" y="5261024"/>
            <a:ext cx="400599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G(V, E)</a:t>
            </a: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                G(V, E)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67BEEF-0D3C-4923-90CB-E277BD1E54D5}"/>
              </a:ext>
            </a:extLst>
          </p:cNvPr>
          <p:cNvCxnSpPr>
            <a:cxnSpLocks/>
          </p:cNvCxnSpPr>
          <p:nvPr/>
        </p:nvCxnSpPr>
        <p:spPr>
          <a:xfrm>
            <a:off x="5866142" y="5430622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CA3E77-6EEB-47DE-BD43-FC6FEF6907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63709" y="5651004"/>
            <a:ext cx="1402433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 = V – C: </a:t>
            </a:r>
            <a:r>
              <a:rPr lang="en-US" altLang="zh-CN" sz="1600" dirty="0" err="1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Indep</a:t>
            </a: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. set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62323-2BD7-4D30-A1BE-D15255E813CE}"/>
              </a:ext>
            </a:extLst>
          </p:cNvPr>
          <p:cNvCxnSpPr>
            <a:cxnSpLocks/>
          </p:cNvCxnSpPr>
          <p:nvPr/>
        </p:nvCxnSpPr>
        <p:spPr>
          <a:xfrm flipH="1">
            <a:off x="5887368" y="5931525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708F7-5C31-4E6D-BA80-D1C0F059FD1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1797" y="5761927"/>
            <a:ext cx="1874361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C: vertex cover</a:t>
            </a:r>
            <a:endParaRPr lang="zh-CN" altLang="en-US" sz="1600" dirty="0">
              <a:solidFill>
                <a:srgbClr val="00B0F0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42AF4E8-55FB-4F88-921E-B31F8016E60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629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8C3CE8-DF15-4984-AC74-4CC7DA325F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10509" y="5261024"/>
            <a:ext cx="400599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G(V, E)</a:t>
            </a: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                G(V, E)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67BEEF-0D3C-4923-90CB-E277BD1E54D5}"/>
              </a:ext>
            </a:extLst>
          </p:cNvPr>
          <p:cNvCxnSpPr>
            <a:cxnSpLocks/>
          </p:cNvCxnSpPr>
          <p:nvPr/>
        </p:nvCxnSpPr>
        <p:spPr>
          <a:xfrm>
            <a:off x="5866142" y="5430622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CA3E77-6EEB-47DE-BD43-FC6FEF6907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63709" y="5651004"/>
            <a:ext cx="1402433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 = V – C: </a:t>
            </a:r>
            <a:r>
              <a:rPr lang="en-US" altLang="zh-CN" sz="1600" dirty="0" err="1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Indep</a:t>
            </a: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. set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62323-2BD7-4D30-A1BE-D15255E813CE}"/>
              </a:ext>
            </a:extLst>
          </p:cNvPr>
          <p:cNvCxnSpPr>
            <a:cxnSpLocks/>
          </p:cNvCxnSpPr>
          <p:nvPr/>
        </p:nvCxnSpPr>
        <p:spPr>
          <a:xfrm flipH="1">
            <a:off x="5887368" y="5931525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708F7-5C31-4E6D-BA80-D1C0F059FD1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1797" y="5761927"/>
            <a:ext cx="1874361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C: vertex cover</a:t>
            </a:r>
            <a:endParaRPr lang="zh-CN" altLang="en-US" sz="1600" dirty="0">
              <a:solidFill>
                <a:srgbClr val="00B0F0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7DE402-7D8D-4078-BDDF-F705F8D59159}"/>
              </a:ext>
            </a:extLst>
          </p:cNvPr>
          <p:cNvSpPr txBox="1"/>
          <p:nvPr/>
        </p:nvSpPr>
        <p:spPr>
          <a:xfrm>
            <a:off x="470379" y="4598917"/>
            <a:ext cx="31246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If max-IS I</a:t>
            </a:r>
            <a:r>
              <a:rPr lang="en-US" sz="1600" baseline="-25000" dirty="0"/>
              <a:t>max</a:t>
            </a:r>
            <a:r>
              <a:rPr lang="en-US" sz="1600" dirty="0"/>
              <a:t> has size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CE9A36-994E-4889-8111-31A621513D6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13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8C3CE8-DF15-4984-AC74-4CC7DA325F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10509" y="5261024"/>
            <a:ext cx="400599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G(V, E)</a:t>
            </a: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                G(V, E)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67BEEF-0D3C-4923-90CB-E277BD1E54D5}"/>
              </a:ext>
            </a:extLst>
          </p:cNvPr>
          <p:cNvCxnSpPr>
            <a:cxnSpLocks/>
          </p:cNvCxnSpPr>
          <p:nvPr/>
        </p:nvCxnSpPr>
        <p:spPr>
          <a:xfrm>
            <a:off x="5866142" y="5430622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CA3E77-6EEB-47DE-BD43-FC6FEF6907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63709" y="5651004"/>
            <a:ext cx="1402433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 = V – C: </a:t>
            </a:r>
            <a:r>
              <a:rPr lang="en-US" altLang="zh-CN" sz="1600" dirty="0" err="1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Indep</a:t>
            </a: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. set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62323-2BD7-4D30-A1BE-D15255E813CE}"/>
              </a:ext>
            </a:extLst>
          </p:cNvPr>
          <p:cNvCxnSpPr>
            <a:cxnSpLocks/>
          </p:cNvCxnSpPr>
          <p:nvPr/>
        </p:nvCxnSpPr>
        <p:spPr>
          <a:xfrm flipH="1">
            <a:off x="5887368" y="5931525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708F7-5C31-4E6D-BA80-D1C0F059FD1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1797" y="5761927"/>
            <a:ext cx="1874361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C: vertex cover</a:t>
            </a:r>
            <a:endParaRPr lang="zh-CN" altLang="en-US" sz="1600" dirty="0">
              <a:solidFill>
                <a:srgbClr val="00B0F0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7DE402-7D8D-4078-BDDF-F705F8D59159}"/>
              </a:ext>
            </a:extLst>
          </p:cNvPr>
          <p:cNvSpPr txBox="1"/>
          <p:nvPr/>
        </p:nvSpPr>
        <p:spPr>
          <a:xfrm>
            <a:off x="470379" y="4598917"/>
            <a:ext cx="31246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If max-IS I</a:t>
            </a:r>
            <a:r>
              <a:rPr lang="en-US" sz="1600" baseline="-25000" dirty="0"/>
              <a:t>max</a:t>
            </a:r>
            <a:r>
              <a:rPr lang="en-US" sz="1600" dirty="0"/>
              <a:t> has size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6F54DC-2C2E-4EF1-BEA8-19901B3A0B07}"/>
              </a:ext>
            </a:extLst>
          </p:cNvPr>
          <p:cNvSpPr txBox="1"/>
          <p:nvPr/>
        </p:nvSpPr>
        <p:spPr>
          <a:xfrm>
            <a:off x="446593" y="4947453"/>
            <a:ext cx="327699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Then min-VC </a:t>
            </a:r>
            <a:r>
              <a:rPr lang="en-US" sz="1600" dirty="0" err="1"/>
              <a:t>C</a:t>
            </a:r>
            <a:r>
              <a:rPr lang="en-US" sz="1600" baseline="-25000" dirty="0" err="1"/>
              <a:t>min</a:t>
            </a:r>
            <a:r>
              <a:rPr lang="en-US" sz="1600" dirty="0"/>
              <a:t> has size n -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5D20A9-8555-4E50-98B0-575C3F47CEE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77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8C3CE8-DF15-4984-AC74-4CC7DA325F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10509" y="5261024"/>
            <a:ext cx="400599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G(V, E)</a:t>
            </a: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                G(V, E)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67BEEF-0D3C-4923-90CB-E277BD1E54D5}"/>
              </a:ext>
            </a:extLst>
          </p:cNvPr>
          <p:cNvCxnSpPr>
            <a:cxnSpLocks/>
          </p:cNvCxnSpPr>
          <p:nvPr/>
        </p:nvCxnSpPr>
        <p:spPr>
          <a:xfrm>
            <a:off x="5866142" y="5430622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CA3E77-6EEB-47DE-BD43-FC6FEF6907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63709" y="5651004"/>
            <a:ext cx="1402433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 = V – C: </a:t>
            </a:r>
            <a:r>
              <a:rPr lang="en-US" altLang="zh-CN" sz="1600" dirty="0" err="1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Indep</a:t>
            </a: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. set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62323-2BD7-4D30-A1BE-D15255E813CE}"/>
              </a:ext>
            </a:extLst>
          </p:cNvPr>
          <p:cNvCxnSpPr>
            <a:cxnSpLocks/>
          </p:cNvCxnSpPr>
          <p:nvPr/>
        </p:nvCxnSpPr>
        <p:spPr>
          <a:xfrm flipH="1">
            <a:off x="5887368" y="5931525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708F7-5C31-4E6D-BA80-D1C0F059FD1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1797" y="5761927"/>
            <a:ext cx="1874361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C: vertex cover</a:t>
            </a:r>
            <a:endParaRPr lang="zh-CN" altLang="en-US" sz="1600" dirty="0">
              <a:solidFill>
                <a:srgbClr val="00B0F0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7DE402-7D8D-4078-BDDF-F705F8D59159}"/>
              </a:ext>
            </a:extLst>
          </p:cNvPr>
          <p:cNvSpPr txBox="1"/>
          <p:nvPr/>
        </p:nvSpPr>
        <p:spPr>
          <a:xfrm>
            <a:off x="470379" y="4598917"/>
            <a:ext cx="31246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If max-IS I</a:t>
            </a:r>
            <a:r>
              <a:rPr lang="en-US" sz="1600" baseline="-25000" dirty="0"/>
              <a:t>max</a:t>
            </a:r>
            <a:r>
              <a:rPr lang="en-US" sz="1600" dirty="0"/>
              <a:t> has size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6F54DC-2C2E-4EF1-BEA8-19901B3A0B07}"/>
              </a:ext>
            </a:extLst>
          </p:cNvPr>
          <p:cNvSpPr txBox="1"/>
          <p:nvPr/>
        </p:nvSpPr>
        <p:spPr>
          <a:xfrm>
            <a:off x="446593" y="4947453"/>
            <a:ext cx="327699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Then min-VC </a:t>
            </a:r>
            <a:r>
              <a:rPr lang="en-US" sz="1600" dirty="0" err="1"/>
              <a:t>C</a:t>
            </a:r>
            <a:r>
              <a:rPr lang="en-US" sz="1600" baseline="-25000" dirty="0" err="1"/>
              <a:t>min</a:t>
            </a:r>
            <a:r>
              <a:rPr lang="en-US" sz="1600" dirty="0"/>
              <a:t> has size n -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99819C-BDE0-4FFC-9E0E-C1CA785BFC63}"/>
              </a:ext>
            </a:extLst>
          </p:cNvPr>
          <p:cNvSpPr txBox="1"/>
          <p:nvPr/>
        </p:nvSpPr>
        <p:spPr>
          <a:xfrm>
            <a:off x="470379" y="5358938"/>
            <a:ext cx="373397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So a VC C</a:t>
            </a:r>
            <a:r>
              <a:rPr lang="en-US" sz="1600" baseline="-25000" dirty="0"/>
              <a:t>0</a:t>
            </a:r>
            <a:r>
              <a:rPr lang="en-US" sz="1600" dirty="0"/>
              <a:t> of size n -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1/4</a:t>
            </a:r>
            <a:r>
              <a:rPr lang="en-US" sz="1600" dirty="0"/>
              <a:t> is a good </a:t>
            </a:r>
            <a:r>
              <a:rPr lang="en-US" sz="1600" dirty="0" err="1"/>
              <a:t>apx</a:t>
            </a:r>
            <a:r>
              <a:rPr lang="en-US" sz="1600" dirty="0"/>
              <a:t> of </a:t>
            </a:r>
            <a:r>
              <a:rPr lang="en-US" sz="1600" dirty="0" err="1"/>
              <a:t>C</a:t>
            </a:r>
            <a:r>
              <a:rPr lang="en-US" sz="1600" baseline="-25000" dirty="0" err="1"/>
              <a:t>min</a:t>
            </a:r>
            <a:r>
              <a:rPr lang="en-US" sz="1600" dirty="0"/>
              <a:t>: ratio &lt; n/(n – n</a:t>
            </a:r>
            <a:r>
              <a:rPr lang="en-US" sz="1600" baseline="30000" dirty="0"/>
              <a:t>1/2</a:t>
            </a:r>
            <a:r>
              <a:rPr lang="en-US" sz="1600" dirty="0"/>
              <a:t>)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≈ 1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67C8CC-5216-46A9-883B-4F412BDBBB7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589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29BEE0-FE62-4CA8-B4F8-E46E3238FC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F1E5B3-30FD-4C8F-9B85-A24D552135D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3A3BA3-474E-488C-A09F-1978AAB0E63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5DFB29-B370-4C59-A600-65A3D676F19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8EC11-C651-49CA-AA3C-B8D06983E08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1FAB7-8A47-43C3-9569-7B065CDDB9F5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7EAEC2E-887B-444B-A8FA-03821837BDE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B613EE2-2CB7-4D53-957F-9E6A34D6D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88598-B475-4589-895F-B75B38CF0FEF}"/>
              </a:ext>
            </a:extLst>
          </p:cNvPr>
          <p:cNvSpPr txBox="1"/>
          <p:nvPr/>
        </p:nvSpPr>
        <p:spPr>
          <a:xfrm>
            <a:off x="3523662" y="3311440"/>
            <a:ext cx="49097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Remark. </a:t>
            </a:r>
            <a:r>
              <a:rPr lang="en-US" sz="1800" dirty="0"/>
              <a:t>Many reductions in NP-completeness theory are not AP-reductions.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4757F-9C63-4478-9559-C55D2EA22E99}"/>
              </a:ext>
            </a:extLst>
          </p:cNvPr>
          <p:cNvSpPr txBox="1"/>
          <p:nvPr/>
        </p:nvSpPr>
        <p:spPr>
          <a:xfrm>
            <a:off x="3723589" y="4032744"/>
            <a:ext cx="11296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Example.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/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FFC000"/>
                    </a:solidFill>
                  </a:rPr>
                  <a:t>Independent-Set</a:t>
                </a: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FC000"/>
                    </a:solidFill>
                  </a:rPr>
                  <a:t>       Vertex-Cover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65E6BF-1A99-4EDA-A1B4-6E2D13F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4" y="4351865"/>
                <a:ext cx="4393676" cy="385939"/>
              </a:xfrm>
              <a:prstGeom prst="rect">
                <a:avLst/>
              </a:prstGeom>
              <a:blipFill>
                <a:blip r:embed="rId3"/>
                <a:stretch>
                  <a:fillRect l="-1110" t="-7937" b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B62D5EC-E2C9-4480-B917-2DAB1491B8E9}"/>
              </a:ext>
            </a:extLst>
          </p:cNvPr>
          <p:cNvSpPr txBox="1"/>
          <p:nvPr/>
        </p:nvSpPr>
        <p:spPr>
          <a:xfrm>
            <a:off x="6673784" y="4667385"/>
            <a:ext cx="2111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 vertex cover of size n-k?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775AF-D644-4DAC-A44F-AB1C6D179BBD}"/>
              </a:ext>
            </a:extLst>
          </p:cNvPr>
          <p:cNvSpPr txBox="1"/>
          <p:nvPr/>
        </p:nvSpPr>
        <p:spPr>
          <a:xfrm>
            <a:off x="3939795" y="4693358"/>
            <a:ext cx="22569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(G, k): does G have an independent set of size k?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8C3CE8-DF15-4984-AC74-4CC7DA325F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10509" y="5261024"/>
            <a:ext cx="400599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G(V, E)</a:t>
            </a: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                G(V, E)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67BEEF-0D3C-4923-90CB-E277BD1E54D5}"/>
              </a:ext>
            </a:extLst>
          </p:cNvPr>
          <p:cNvCxnSpPr>
            <a:cxnSpLocks/>
          </p:cNvCxnSpPr>
          <p:nvPr/>
        </p:nvCxnSpPr>
        <p:spPr>
          <a:xfrm>
            <a:off x="5866142" y="5430622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CA3E77-6EEB-47DE-BD43-FC6FEF6907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63709" y="5651004"/>
            <a:ext cx="1402433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 = V – C: </a:t>
            </a:r>
            <a:r>
              <a:rPr lang="en-US" altLang="zh-CN" sz="1600" dirty="0" err="1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Indep</a:t>
            </a:r>
            <a:r>
              <a:rPr lang="en-US" altLang="zh-CN" sz="16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. set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62323-2BD7-4D30-A1BE-D15255E813CE}"/>
              </a:ext>
            </a:extLst>
          </p:cNvPr>
          <p:cNvCxnSpPr>
            <a:cxnSpLocks/>
          </p:cNvCxnSpPr>
          <p:nvPr/>
        </p:nvCxnSpPr>
        <p:spPr>
          <a:xfrm flipH="1">
            <a:off x="5887368" y="5931525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708F7-5C31-4E6D-BA80-D1C0F059FD1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1797" y="5761927"/>
            <a:ext cx="1874361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CN" sz="16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C: vertex cover</a:t>
            </a:r>
            <a:endParaRPr lang="zh-CN" altLang="en-US" sz="1600" dirty="0">
              <a:solidFill>
                <a:srgbClr val="00B0F0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7DE402-7D8D-4078-BDDF-F705F8D59159}"/>
              </a:ext>
            </a:extLst>
          </p:cNvPr>
          <p:cNvSpPr txBox="1"/>
          <p:nvPr/>
        </p:nvSpPr>
        <p:spPr>
          <a:xfrm>
            <a:off x="470379" y="4598917"/>
            <a:ext cx="31246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If max-IS I</a:t>
            </a:r>
            <a:r>
              <a:rPr lang="en-US" sz="1600" baseline="-25000" dirty="0"/>
              <a:t>max</a:t>
            </a:r>
            <a:r>
              <a:rPr lang="en-US" sz="1600" dirty="0"/>
              <a:t> has size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6F54DC-2C2E-4EF1-BEA8-19901B3A0B07}"/>
              </a:ext>
            </a:extLst>
          </p:cNvPr>
          <p:cNvSpPr txBox="1"/>
          <p:nvPr/>
        </p:nvSpPr>
        <p:spPr>
          <a:xfrm>
            <a:off x="446593" y="4947453"/>
            <a:ext cx="327699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Then min-VC </a:t>
            </a:r>
            <a:r>
              <a:rPr lang="en-US" sz="1600" dirty="0" err="1"/>
              <a:t>C</a:t>
            </a:r>
            <a:r>
              <a:rPr lang="en-US" sz="1600" baseline="-25000" dirty="0" err="1"/>
              <a:t>min</a:t>
            </a:r>
            <a:r>
              <a:rPr lang="en-US" sz="1600" dirty="0"/>
              <a:t> has size n -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endParaRPr 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99819C-BDE0-4FFC-9E0E-C1CA785BFC63}"/>
              </a:ext>
            </a:extLst>
          </p:cNvPr>
          <p:cNvSpPr txBox="1"/>
          <p:nvPr/>
        </p:nvSpPr>
        <p:spPr>
          <a:xfrm>
            <a:off x="470379" y="5358938"/>
            <a:ext cx="373397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So a VC C</a:t>
            </a:r>
            <a:r>
              <a:rPr lang="en-US" sz="1600" baseline="-25000" dirty="0"/>
              <a:t>0</a:t>
            </a:r>
            <a:r>
              <a:rPr lang="en-US" sz="1600" dirty="0"/>
              <a:t> of size n -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1/4</a:t>
            </a:r>
            <a:r>
              <a:rPr lang="en-US" sz="1600" dirty="0"/>
              <a:t> is a good </a:t>
            </a:r>
            <a:r>
              <a:rPr lang="en-US" sz="1600" dirty="0" err="1"/>
              <a:t>apx</a:t>
            </a:r>
            <a:r>
              <a:rPr lang="en-US" sz="1600" dirty="0"/>
              <a:t> of </a:t>
            </a:r>
            <a:r>
              <a:rPr lang="en-US" sz="1600" dirty="0" err="1"/>
              <a:t>C</a:t>
            </a:r>
            <a:r>
              <a:rPr lang="en-US" sz="1600" baseline="-25000" dirty="0" err="1"/>
              <a:t>min</a:t>
            </a:r>
            <a:r>
              <a:rPr lang="en-US" sz="1600" dirty="0"/>
              <a:t>: ratio &lt; n/(n – n</a:t>
            </a:r>
            <a:r>
              <a:rPr lang="en-US" sz="1600" baseline="30000" dirty="0"/>
              <a:t>1/2</a:t>
            </a:r>
            <a:r>
              <a:rPr lang="en-US" sz="1600" dirty="0"/>
              <a:t>)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≈ 1</a:t>
            </a:r>
            <a:endParaRPr lang="en-US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2D14BA-6BFE-446C-B3D7-626DCC8ED67A}"/>
              </a:ext>
            </a:extLst>
          </p:cNvPr>
          <p:cNvSpPr txBox="1"/>
          <p:nvPr/>
        </p:nvSpPr>
        <p:spPr>
          <a:xfrm>
            <a:off x="470379" y="5999993"/>
            <a:ext cx="373397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But the IS I</a:t>
            </a:r>
            <a:r>
              <a:rPr lang="en-US" sz="1600" baseline="-25000" dirty="0"/>
              <a:t>0</a:t>
            </a:r>
            <a:r>
              <a:rPr lang="en-US" sz="1600" dirty="0"/>
              <a:t> = V - C</a:t>
            </a:r>
            <a:r>
              <a:rPr lang="en-US" sz="1600" baseline="-25000" dirty="0"/>
              <a:t>0</a:t>
            </a:r>
            <a:r>
              <a:rPr lang="en-US" sz="1600" dirty="0"/>
              <a:t> of size </a:t>
            </a:r>
            <a:r>
              <a:rPr lang="en-US" sz="1600" dirty="0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1/4</a:t>
            </a:r>
            <a:r>
              <a:rPr lang="en-US" sz="1600" dirty="0"/>
              <a:t> is a bad </a:t>
            </a:r>
            <a:r>
              <a:rPr lang="en-US" sz="1600" dirty="0" err="1"/>
              <a:t>apx</a:t>
            </a:r>
            <a:r>
              <a:rPr lang="en-US" sz="1600" dirty="0"/>
              <a:t> of I</a:t>
            </a:r>
            <a:r>
              <a:rPr lang="en-US" sz="1600" baseline="-25000" dirty="0"/>
              <a:t>max</a:t>
            </a:r>
            <a:r>
              <a:rPr lang="en-US" sz="1600" dirty="0"/>
              <a:t>: ratio = n</a:t>
            </a:r>
            <a:r>
              <a:rPr lang="en-US" sz="1600" baseline="30000" dirty="0"/>
              <a:t>1/2</a:t>
            </a:r>
            <a:r>
              <a:rPr lang="en-US" sz="1600" dirty="0"/>
              <a:t>/n</a:t>
            </a:r>
            <a:r>
              <a:rPr lang="en-US" sz="1600" baseline="30000" dirty="0"/>
              <a:t>1/4 </a:t>
            </a:r>
            <a:r>
              <a:rPr lang="en-US" sz="1600" dirty="0"/>
              <a:t>= n</a:t>
            </a:r>
            <a:r>
              <a:rPr lang="en-US" sz="1600" baseline="30000" dirty="0"/>
              <a:t>1/4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A44C6-A92D-4A1A-8554-117A95B0316F}"/>
              </a:ext>
            </a:extLst>
          </p:cNvPr>
          <p:cNvSpPr txBox="1"/>
          <p:nvPr/>
        </p:nvSpPr>
        <p:spPr>
          <a:xfrm>
            <a:off x="6107781" y="4664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D34275-605B-4540-9A5C-6C891B57EBF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854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B75991D5-4B84-42F6-834E-9558F9937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A667E3-87B6-40CF-8FA4-018BDC2ABD7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76C5E3-45C5-4413-8F51-3E4DE7583C8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E09B0C-90E2-465A-88F4-C2BB585465C2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BD8421A-E778-42AC-8CF4-C222546C0CF7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C6A70F-4102-4A45-B211-0A452D4247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A86778-CBC0-41D5-9BA0-468192833360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16281B5-B6E3-4E0C-BD5D-27FE5042E6E9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1593A-7CDB-47BC-8BC7-69FDFDE86B6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647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B4B070D-2FFF-468F-9CD2-91B3B17342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847B66-8266-4D98-BC30-ECA44D97807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E49718-9BA3-4807-ACB5-D1CC8B71158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477C140-BB2F-49AB-B325-2D9ACFBA1119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A30A0B2-C5BA-46C4-9F56-704A92AFC0A9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B34461-21F7-49D8-A88F-3BD1D53D588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306470-E2AB-4550-8E4A-FA800033947F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FE2A32-4306-4402-893C-018D7B65E081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9359EF-87CF-4562-B09E-AA0C3C6F2C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28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82EE1517-59DB-404C-9EA2-8AF349D3B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74B2ED-16BC-436B-83FC-40E07D47B38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C72ABD-128B-4B62-95D0-5A5DBAF96E5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C1FDEE7-7981-44BE-BD6D-86E1D255B9E9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0D5F0FB-F7BA-420F-B3B8-E1B1CE08653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6E7908-5188-44E4-A892-FA0F7CF82F9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5CA299-3083-4B93-BBEB-5E263DC82FE1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42A03EB-F03C-408E-B3F6-0BB3BA41B9D0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63569B-7010-4C93-BE69-E6CFA6BF1E9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462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9DD04F88-9F5D-47CE-9F70-57C9295DE3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3E6EFE-00D9-4BA1-8D96-36FEDC5A25B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9FC12B-758C-41D0-AAC6-385B9CC8CD7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5F8AAC-17E5-44B2-85F7-EFD6568D2B6B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7B9CE90-DAC5-4A3E-A900-92339A443393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18AD71-3863-461A-8379-1B7105F70CD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13DA81F-E655-4509-B035-879124ED8AAB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6A3AE76-D73E-40BA-89E3-329864C5B1EE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4CD1A2-A4BA-4361-9A39-96EDE2010DD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496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E7750-8361-4A31-B32B-95DE941450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51347" y="5142905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APX-complete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in addition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29E6E41F-28B5-428C-A6D3-8C60FDD91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C2CB86-DB65-4174-92C6-A3E5DE1523E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FA655F-2D97-486B-B98C-F4849853E0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6C9008-EA5F-40C6-9D4C-08B990C46D94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20279AA-2AF9-4D2A-B86A-B0A3133FBBB2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2558C-D8B5-4883-B64E-671F1F520E3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308F21A-E158-4FC2-AC36-6C61060D3E39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CB26C3C-E3DF-46CB-9412-38CC06BA284A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4EDF27F-7476-46B9-A6EE-7E22AF9805F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03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E7750-8361-4A31-B32B-95DE941450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51347" y="5142905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APX-complete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in addition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630AA9-29FF-45D4-98BC-0671E26B3E0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1" y="5483005"/>
            <a:ext cx="646678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is 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-complete. (also </a:t>
            </a: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min-VC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6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A21D8B46-5CE7-45D9-8390-AA138D068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5DB4CC-860B-4F4A-8F22-AE4B42B88D6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2340E6-9F4F-4A50-B5F1-F0FB26242B6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1A6D1DB-DC53-4C25-80A8-5CA135058A65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33B9C6C-9A6D-4493-9A85-D84A7043B84C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613D52-4CBF-433D-A58D-88D887A6C37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993ED1-F59F-402A-AAE7-CFA49E6CCC41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D983D59-2486-4329-A871-696414484BC2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FA338D-E809-4EFF-BD4F-BB0AD7A64C7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625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E7750-8361-4A31-B32B-95DE941450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51347" y="5142905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APX-complete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in addition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630AA9-29FF-45D4-98BC-0671E26B3E0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1" y="5483005"/>
            <a:ext cx="646678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is 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-complete. (also </a:t>
            </a: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min-VC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6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3BD923-2DE1-47BD-8990-6A3DBEA4D1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0" y="5832532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an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-hard problem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82DA5013-B6F2-469D-9F4B-8D97E8ADB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EA3D5D-D17A-4399-A1EC-A31D3B148CC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9DAC33-F025-4E79-848B-5FA770688B6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F224703-07BD-44E1-BB96-61520EB9A94A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15790B1-DFE4-4CFD-A952-B9E7223A7DD0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0F071E-36BD-404A-9A01-F99F8DC55E3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9048B5A-97BD-43C1-93E2-C59F05823801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00DD462-200B-49D3-B986-50352257C200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66F354-2917-4AF3-8B56-E690159BC1C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4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E7750-8361-4A31-B32B-95DE941450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51347" y="5142905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APX-complete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in addition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630AA9-29FF-45D4-98BC-0671E26B3E0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1" y="5483005"/>
            <a:ext cx="646678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is 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-complete. (also </a:t>
            </a: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min-VC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6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3BD923-2DE1-47BD-8990-6A3DBEA4D1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0" y="5832532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an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-hard problem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B9D5B-FB43-4A23-9BF0-8F16E5DB369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0" y="6257076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How to prove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-hardness?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69D11F2D-C64A-406B-B9B9-F7D77D039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CF40A4-ADCD-4970-8592-41143464C47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694A2C-0B6A-45C4-8CAA-1B813BF2D81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B6E6F3D-BDBB-408A-A0F3-A33AD553B38B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9508B41-DE85-422F-9BC5-3725E9E39227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BE6B51-4022-4768-B08D-BACA0AE4F7E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5B898C4-A7A6-48E3-8864-2C6686A8DCF3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8B03635-3F95-4749-8F5C-1A25340C25C7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E850C7-02E4-4ADE-8790-E612C91A3D5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186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AFDFEB1-D820-4168-A132-D1C0B5C675BB}"/>
              </a:ext>
            </a:extLst>
          </p:cNvPr>
          <p:cNvSpPr txBox="1"/>
          <p:nvPr/>
        </p:nvSpPr>
        <p:spPr>
          <a:xfrm>
            <a:off x="848413" y="1042818"/>
            <a:ext cx="723035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general 	      </a:t>
            </a:r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constant ratio 	            </a:t>
            </a:r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: </a:t>
            </a:r>
            <a:r>
              <a:rPr lang="el-GR" sz="2000" dirty="0"/>
              <a:t>ϵ</a:t>
            </a:r>
            <a:r>
              <a:rPr lang="en-US" sz="2000" dirty="0"/>
              <a:t>-ratio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DC4E2-DB3C-4334-BDD8-21A7B74DE4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262421"/>
            <a:ext cx="396004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Suppose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CF4DA-7035-4881-875A-2261A571CE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3904142"/>
            <a:ext cx="363010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B43E29-F601-4F02-8A96-5CE97A1597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118728" y="4282650"/>
            <a:ext cx="378093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then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A5C3D-D264-43CA-8AE7-0EE2E2CD6C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2" y="4830058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APX-hard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for every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E7750-8361-4A31-B32B-95DE941450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51347" y="5142905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APX-complete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if in addition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630AA9-29FF-45D4-98BC-0671E26B3E0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1" y="5483005"/>
            <a:ext cx="6466787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is 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-complete. (also </a:t>
            </a:r>
            <a:r>
              <a:rPr lang="en-US" altLang="zh-CN" sz="16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min-VC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6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3BD923-2DE1-47BD-8990-6A3DBEA4D1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0" y="5832532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an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-hard problem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B9D5B-FB43-4A23-9BF0-8F16E5DB369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8410" y="6257076"/>
            <a:ext cx="64667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How to prove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-hardness?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F7238084-A532-4F5D-9205-50CF968AB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775C09-16C1-41A9-8522-D98EE40B880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324039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AF5B61-6717-45E5-8516-2F04FA43B0E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73562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x’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F1E25D3-D4F8-4EBB-9AFA-32C6FA86F362}"/>
              </a:ext>
            </a:extLst>
          </p:cNvPr>
          <p:cNvCxnSpPr>
            <a:cxnSpLocks/>
          </p:cNvCxnSpPr>
          <p:nvPr/>
        </p:nvCxnSpPr>
        <p:spPr>
          <a:xfrm>
            <a:off x="1517715" y="3936703"/>
            <a:ext cx="867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3001588-C328-4213-A142-61F553DF5157}"/>
              </a:ext>
            </a:extLst>
          </p:cNvPr>
          <p:cNvSpPr txBox="1"/>
          <p:nvPr/>
        </p:nvSpPr>
        <p:spPr>
          <a:xfrm>
            <a:off x="1772453" y="3655248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442331-460A-417F-BD3B-50E3756B593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095984"/>
            <a:ext cx="230249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 	y’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F37786C-C39D-48CA-BB82-E292BAD802AD}"/>
              </a:ext>
            </a:extLst>
          </p:cNvPr>
          <p:cNvCxnSpPr>
            <a:cxnSpLocks/>
          </p:cNvCxnSpPr>
          <p:nvPr/>
        </p:nvCxnSpPr>
        <p:spPr>
          <a:xfrm flipH="1">
            <a:off x="1542242" y="4318679"/>
            <a:ext cx="8182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3F2E831-4F71-4E42-9BE4-0D30C150CB78}"/>
              </a:ext>
            </a:extLst>
          </p:cNvPr>
          <p:cNvSpPr txBox="1"/>
          <p:nvPr/>
        </p:nvSpPr>
        <p:spPr>
          <a:xfrm>
            <a:off x="1789913" y="402454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baseline="-250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019CBDF-9A0E-42C6-BE4F-274479AA42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440597" y="3598671"/>
            <a:ext cx="2930950" cy="308419"/>
          </a:xfrm>
          <a:prstGeom prst="rect">
            <a:avLst/>
          </a:prstGeom>
          <a:solidFill>
            <a:srgbClr val="FFFF00"/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4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4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400" dirty="0">
                <a:effectLst/>
                <a:latin typeface="+mn-ea"/>
                <a:cs typeface="Times New Roman" pitchFamily="18" charset="0"/>
              </a:rPr>
              <a:t> is </a:t>
            </a:r>
            <a:r>
              <a:rPr lang="en-US" altLang="zh-CN" sz="14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APX</a:t>
            </a:r>
            <a:r>
              <a:rPr lang="en-US" altLang="zh-CN" sz="1400" dirty="0">
                <a:effectLst/>
                <a:latin typeface="+mn-ea"/>
                <a:cs typeface="Times New Roman" pitchFamily="18" charset="0"/>
              </a:rPr>
              <a:t>-hard, then so is </a:t>
            </a:r>
            <a:r>
              <a:rPr lang="en-US" altLang="zh-CN" sz="14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endParaRPr lang="zh-CN" altLang="en-US" sz="14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8C370F-D6A1-4449-A507-FCA80E8FB33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51904" y="1593748"/>
            <a:ext cx="7255148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Definition.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Let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be optimization problems.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is AP-reducible to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if there are two poly-time algorithms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and a constant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for an instance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an instance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and for an solution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of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2000" baseline="-250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is a solution of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such that (ratio(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y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 ≤ c</a:t>
            </a:r>
            <a:r>
              <a:rPr lang="en-US" altLang="zh-CN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‧(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ratio(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x’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y’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) – 1)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123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3031115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FC9E6F-218A-4309-90A8-112E553E02D7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09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4E9434CF-B7D7-4A26-93F2-0E96D009D288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19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94E7D71-33EF-439E-87A4-9CB4424BB967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676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2052578-B39C-4FBB-A4F3-5076EB5E66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7440" y="4689405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04601056-76E5-4FD8-A5C6-88D2CDA4E706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12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2052578-B39C-4FBB-A4F3-5076EB5E66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7440" y="4689405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D92E481-C98A-4092-BBA5-8D4F8C5637F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02001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A035B1A1-79F7-4A1B-8E59-9310896D5BF8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12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2052578-B39C-4FBB-A4F3-5076EB5E66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7440" y="4689405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D92E481-C98A-4092-BBA5-8D4F8C5637F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02001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D6E7E7D-A1B0-4A92-BA7A-E24F1378E43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37022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3. thus, ratio(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ratio(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3E7669B-F6AA-4BE5-9F72-82B2CB883D91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41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2052578-B39C-4FBB-A4F3-5076EB5E66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7440" y="4689405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D92E481-C98A-4092-BBA5-8D4F8C5637F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02001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D6E7E7D-A1B0-4A92-BA7A-E24F1378E43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37022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3. thus, ratio(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ratio(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C537300D-B31C-4601-B50F-152D2749DF90}"/>
              </a:ext>
            </a:extLst>
          </p:cNvPr>
          <p:cNvSpPr txBox="1">
            <a:spLocks/>
          </p:cNvSpPr>
          <p:nvPr/>
        </p:nvSpPr>
        <p:spPr bwMode="auto">
          <a:xfrm>
            <a:off x="568028" y="586727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So,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F0BA1B34-3353-4910-890D-15AE23FDC923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88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    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808231" y="1558155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Max-SAT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CNF formula </a:t>
            </a:r>
            <a:r>
              <a:rPr lang="en-US" sz="1600" kern="0" dirty="0">
                <a:solidFill>
                  <a:srgbClr val="00B050"/>
                </a:solidFill>
              </a:rPr>
              <a:t>F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5384446" y="1550760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˅</a:t>
                </a:r>
                <a:r>
                  <a:rPr lang="en-US" sz="1600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2574967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4529976" y="2467563"/>
            <a:ext cx="3407394" cy="2274119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7886263" y="3891176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</a:t>
            </a:r>
            <a:r>
              <a:rPr lang="en-US" sz="1600" kern="0" dirty="0">
                <a:solidFill>
                  <a:srgbClr val="00B0F0"/>
                </a:solidFill>
              </a:rPr>
              <a:t>G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3275583" y="3356817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DCEC322-3961-4CA6-A47A-A8C1111EC0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5756" y="4310390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It is easy to verify: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2052578-B39C-4FBB-A4F3-5076EB5E66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7440" y="4689405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D92E481-C98A-4092-BBA5-8D4F8C5637F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02001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D6E7E7D-A1B0-4A92-BA7A-E24F1378E43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9960" y="5370220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3. thus, ratio(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ratio(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C537300D-B31C-4601-B50F-152D2749DF90}"/>
              </a:ext>
            </a:extLst>
          </p:cNvPr>
          <p:cNvSpPr txBox="1">
            <a:spLocks/>
          </p:cNvSpPr>
          <p:nvPr/>
        </p:nvSpPr>
        <p:spPr bwMode="auto">
          <a:xfrm>
            <a:off x="568028" y="586727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So,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  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  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-hard.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07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2914301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34979-4DEB-49EE-A4BB-8792DD005167}"/>
              </a:ext>
            </a:extLst>
          </p:cNvPr>
          <p:cNvSpPr txBox="1">
            <a:spLocks/>
          </p:cNvSpPr>
          <p:nvPr/>
        </p:nvSpPr>
        <p:spPr bwMode="auto">
          <a:xfrm>
            <a:off x="781730" y="1694332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2.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62EA4C1-DEE8-4AD9-9956-F3E2EE2141E6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3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34979-4DEB-49EE-A4BB-8792DD005167}"/>
              </a:ext>
            </a:extLst>
          </p:cNvPr>
          <p:cNvSpPr txBox="1">
            <a:spLocks/>
          </p:cNvSpPr>
          <p:nvPr/>
        </p:nvSpPr>
        <p:spPr bwMode="auto">
          <a:xfrm>
            <a:off x="781730" y="1694332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2.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A1068-FE6C-4941-8512-ADDF26ABDB1F}"/>
              </a:ext>
            </a:extLst>
          </p:cNvPr>
          <p:cNvSpPr txBox="1">
            <a:spLocks/>
          </p:cNvSpPr>
          <p:nvPr/>
        </p:nvSpPr>
        <p:spPr bwMode="auto">
          <a:xfrm>
            <a:off x="799017" y="2388098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graph </a:t>
            </a:r>
            <a:r>
              <a:rPr lang="en-US" sz="1600" kern="0" dirty="0">
                <a:solidFill>
                  <a:srgbClr val="00B050"/>
                </a:solidFill>
              </a:rPr>
              <a:t>G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26027-5DEF-4861-8F68-72A9DEF4794D}"/>
              </a:ext>
            </a:extLst>
          </p:cNvPr>
          <p:cNvSpPr txBox="1">
            <a:spLocks/>
          </p:cNvSpPr>
          <p:nvPr/>
        </p:nvSpPr>
        <p:spPr bwMode="auto">
          <a:xfrm>
            <a:off x="6172844" y="2318181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Max-Clique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G’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6EFFB9-F60D-44B8-A19F-6243BBAFB3CF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664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34979-4DEB-49EE-A4BB-8792DD005167}"/>
              </a:ext>
            </a:extLst>
          </p:cNvPr>
          <p:cNvSpPr txBox="1">
            <a:spLocks/>
          </p:cNvSpPr>
          <p:nvPr/>
        </p:nvSpPr>
        <p:spPr bwMode="auto">
          <a:xfrm>
            <a:off x="781730" y="1694332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2.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A1068-FE6C-4941-8512-ADDF26ABDB1F}"/>
              </a:ext>
            </a:extLst>
          </p:cNvPr>
          <p:cNvSpPr txBox="1">
            <a:spLocks/>
          </p:cNvSpPr>
          <p:nvPr/>
        </p:nvSpPr>
        <p:spPr bwMode="auto">
          <a:xfrm>
            <a:off x="799017" y="2388098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graph </a:t>
            </a:r>
            <a:r>
              <a:rPr lang="en-US" sz="1600" kern="0" dirty="0">
                <a:solidFill>
                  <a:srgbClr val="00B050"/>
                </a:solidFill>
              </a:rPr>
              <a:t>G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26027-5DEF-4861-8F68-72A9DEF4794D}"/>
              </a:ext>
            </a:extLst>
          </p:cNvPr>
          <p:cNvSpPr txBox="1">
            <a:spLocks/>
          </p:cNvSpPr>
          <p:nvPr/>
        </p:nvSpPr>
        <p:spPr bwMode="auto">
          <a:xfrm>
            <a:off x="6172844" y="2318181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Max-Clique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G’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C07F941-875C-44EC-9BF3-0D5F62DD0760}"/>
              </a:ext>
            </a:extLst>
          </p:cNvPr>
          <p:cNvCxnSpPr>
            <a:cxnSpLocks/>
          </p:cNvCxnSpPr>
          <p:nvPr/>
        </p:nvCxnSpPr>
        <p:spPr>
          <a:xfrm>
            <a:off x="3252248" y="2818615"/>
            <a:ext cx="25075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5538DD2-AF1A-40A3-A9AF-289F53510E81}"/>
              </a:ext>
            </a:extLst>
          </p:cNvPr>
          <p:cNvSpPr txBox="1"/>
          <p:nvPr/>
        </p:nvSpPr>
        <p:spPr>
          <a:xfrm>
            <a:off x="3252248" y="2473074"/>
            <a:ext cx="2274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Let </a:t>
            </a:r>
            <a:r>
              <a:rPr lang="en-US" sz="1200" dirty="0">
                <a:solidFill>
                  <a:srgbClr val="00B0F0"/>
                </a:solidFill>
              </a:rPr>
              <a:t>G’</a:t>
            </a:r>
            <a:r>
              <a:rPr lang="en-US" sz="1200" dirty="0"/>
              <a:t> be the complement of </a:t>
            </a:r>
            <a:r>
              <a:rPr lang="en-US" sz="1200" dirty="0">
                <a:solidFill>
                  <a:srgbClr val="00B0F0"/>
                </a:solidFill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8958A3-BE16-45BC-8314-0E09E0BE9BED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7969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34979-4DEB-49EE-A4BB-8792DD005167}"/>
              </a:ext>
            </a:extLst>
          </p:cNvPr>
          <p:cNvSpPr txBox="1">
            <a:spLocks/>
          </p:cNvSpPr>
          <p:nvPr/>
        </p:nvSpPr>
        <p:spPr bwMode="auto">
          <a:xfrm>
            <a:off x="781730" y="1694332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2.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A1068-FE6C-4941-8512-ADDF26ABDB1F}"/>
              </a:ext>
            </a:extLst>
          </p:cNvPr>
          <p:cNvSpPr txBox="1">
            <a:spLocks/>
          </p:cNvSpPr>
          <p:nvPr/>
        </p:nvSpPr>
        <p:spPr bwMode="auto">
          <a:xfrm>
            <a:off x="799017" y="2388098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graph </a:t>
            </a:r>
            <a:r>
              <a:rPr lang="en-US" sz="1600" kern="0" dirty="0">
                <a:solidFill>
                  <a:srgbClr val="00B050"/>
                </a:solidFill>
              </a:rPr>
              <a:t>G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26027-5DEF-4861-8F68-72A9DEF4794D}"/>
              </a:ext>
            </a:extLst>
          </p:cNvPr>
          <p:cNvSpPr txBox="1">
            <a:spLocks/>
          </p:cNvSpPr>
          <p:nvPr/>
        </p:nvSpPr>
        <p:spPr bwMode="auto">
          <a:xfrm>
            <a:off x="6172844" y="2318181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Max-Clique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G’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C07F941-875C-44EC-9BF3-0D5F62DD0760}"/>
              </a:ext>
            </a:extLst>
          </p:cNvPr>
          <p:cNvCxnSpPr>
            <a:cxnSpLocks/>
          </p:cNvCxnSpPr>
          <p:nvPr/>
        </p:nvCxnSpPr>
        <p:spPr>
          <a:xfrm>
            <a:off x="3252248" y="2818615"/>
            <a:ext cx="25075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5538DD2-AF1A-40A3-A9AF-289F53510E81}"/>
              </a:ext>
            </a:extLst>
          </p:cNvPr>
          <p:cNvSpPr txBox="1"/>
          <p:nvPr/>
        </p:nvSpPr>
        <p:spPr>
          <a:xfrm>
            <a:off x="3252248" y="2473074"/>
            <a:ext cx="2274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Let </a:t>
            </a:r>
            <a:r>
              <a:rPr lang="en-US" sz="1200" dirty="0">
                <a:solidFill>
                  <a:srgbClr val="00B0F0"/>
                </a:solidFill>
              </a:rPr>
              <a:t>G’</a:t>
            </a:r>
            <a:r>
              <a:rPr lang="en-US" sz="1200" dirty="0"/>
              <a:t> be the complement of </a:t>
            </a:r>
            <a:r>
              <a:rPr lang="en-US" sz="1200" dirty="0">
                <a:solidFill>
                  <a:srgbClr val="00B0F0"/>
                </a:solidFill>
              </a:rPr>
              <a:t>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54700-D550-4F4A-8A04-08FFED69709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3175" y="3288506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E84DD-D615-4B1B-BDBA-912D9E554CA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15695" y="3619111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value,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5F878-06B9-45AD-947E-98616E45824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3175" y="4270877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3. thus, ratio(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ratio(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680C7B-1F1C-4CF6-BD1F-EE1F1DC72AE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57016" y="3924006"/>
            <a:ext cx="666544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where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the same set of vertices in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as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: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F993C-E3B6-457D-BF86-9F1B9C7E949D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22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34979-4DEB-49EE-A4BB-8792DD005167}"/>
              </a:ext>
            </a:extLst>
          </p:cNvPr>
          <p:cNvSpPr txBox="1">
            <a:spLocks/>
          </p:cNvSpPr>
          <p:nvPr/>
        </p:nvSpPr>
        <p:spPr bwMode="auto">
          <a:xfrm>
            <a:off x="781730" y="1694332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2.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A1068-FE6C-4941-8512-ADDF26ABDB1F}"/>
              </a:ext>
            </a:extLst>
          </p:cNvPr>
          <p:cNvSpPr txBox="1">
            <a:spLocks/>
          </p:cNvSpPr>
          <p:nvPr/>
        </p:nvSpPr>
        <p:spPr bwMode="auto">
          <a:xfrm>
            <a:off x="799017" y="2388098"/>
            <a:ext cx="2632340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Max-IS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</a:t>
            </a:r>
            <a:r>
              <a:rPr lang="en-US" sz="1600" kern="0" dirty="0">
                <a:solidFill>
                  <a:srgbClr val="FFCC00"/>
                </a:solidFill>
              </a:rPr>
              <a:t> </a:t>
            </a:r>
            <a:r>
              <a:rPr lang="en-US" sz="1600" kern="0" dirty="0"/>
              <a:t>a graph </a:t>
            </a:r>
            <a:r>
              <a:rPr lang="en-US" sz="1600" kern="0" dirty="0">
                <a:solidFill>
                  <a:srgbClr val="00B050"/>
                </a:solidFill>
              </a:rPr>
              <a:t>G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26027-5DEF-4861-8F68-72A9DEF4794D}"/>
              </a:ext>
            </a:extLst>
          </p:cNvPr>
          <p:cNvSpPr txBox="1">
            <a:spLocks/>
          </p:cNvSpPr>
          <p:nvPr/>
        </p:nvSpPr>
        <p:spPr bwMode="auto">
          <a:xfrm>
            <a:off x="6172844" y="2318181"/>
            <a:ext cx="2172139" cy="6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000"/>
                </a:solidFill>
              </a:rPr>
              <a:t>Max-Clique</a:t>
            </a:r>
          </a:p>
          <a:p>
            <a:pPr marL="0" indent="0">
              <a:buFontTx/>
              <a:buNone/>
            </a:pPr>
            <a:r>
              <a:rPr lang="en-US" sz="1600" kern="0" dirty="0"/>
              <a:t>Instance: a graph </a:t>
            </a:r>
            <a:r>
              <a:rPr lang="en-US" sz="1600" kern="0" dirty="0">
                <a:solidFill>
                  <a:srgbClr val="00B0F0"/>
                </a:solidFill>
              </a:rPr>
              <a:t>G’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C07F941-875C-44EC-9BF3-0D5F62DD0760}"/>
              </a:ext>
            </a:extLst>
          </p:cNvPr>
          <p:cNvCxnSpPr>
            <a:cxnSpLocks/>
          </p:cNvCxnSpPr>
          <p:nvPr/>
        </p:nvCxnSpPr>
        <p:spPr>
          <a:xfrm>
            <a:off x="3252248" y="2818615"/>
            <a:ext cx="25075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5538DD2-AF1A-40A3-A9AF-289F53510E81}"/>
              </a:ext>
            </a:extLst>
          </p:cNvPr>
          <p:cNvSpPr txBox="1"/>
          <p:nvPr/>
        </p:nvSpPr>
        <p:spPr>
          <a:xfrm>
            <a:off x="3252248" y="2473074"/>
            <a:ext cx="2274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Let </a:t>
            </a:r>
            <a:r>
              <a:rPr lang="en-US" sz="1200" dirty="0">
                <a:solidFill>
                  <a:srgbClr val="00B0F0"/>
                </a:solidFill>
              </a:rPr>
              <a:t>G’</a:t>
            </a:r>
            <a:r>
              <a:rPr lang="en-US" sz="1200" dirty="0"/>
              <a:t> be the complement of </a:t>
            </a:r>
            <a:r>
              <a:rPr lang="en-US" sz="1200" dirty="0">
                <a:solidFill>
                  <a:srgbClr val="00B0F0"/>
                </a:solidFill>
              </a:rPr>
              <a:t>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54700-D550-4F4A-8A04-08FFED69709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3175" y="3288506"/>
            <a:ext cx="21621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1. opt(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opt(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E84DD-D615-4B1B-BDBA-912D9E554CA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15695" y="3619111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2. a solution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directly a solution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of the same value,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5F878-06B9-45AD-947E-98616E45824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3175" y="4270877"/>
            <a:ext cx="76802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3. thus, ratio(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= ratio(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680C7B-1F1C-4CF6-BD1F-EE1F1DC72AE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57016" y="3924006"/>
            <a:ext cx="666544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where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is the same set of vertices in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as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in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G’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: </a:t>
            </a:r>
            <a:r>
              <a:rPr lang="en-US" altLang="zh-CN" sz="1800" dirty="0">
                <a:solidFill>
                  <a:srgbClr val="00B050"/>
                </a:solidFill>
                <a:effectLst/>
                <a:latin typeface="+mn-ea"/>
                <a:cs typeface="Times New Roman" pitchFamily="18" charset="0"/>
              </a:rPr>
              <a:t>I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588FB6D-D05C-407A-A1F2-C175EF21F5D4}"/>
              </a:ext>
            </a:extLst>
          </p:cNvPr>
          <p:cNvSpPr txBox="1">
            <a:spLocks/>
          </p:cNvSpPr>
          <p:nvPr/>
        </p:nvSpPr>
        <p:spPr bwMode="auto">
          <a:xfrm>
            <a:off x="781729" y="4700244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So,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  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  Max-Clique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-hard.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23BB986-E752-4EA9-B336-9717FD55066F}"/>
              </a:ext>
            </a:extLst>
          </p:cNvPr>
          <p:cNvSpPr txBox="1">
            <a:spLocks/>
          </p:cNvSpPr>
          <p:nvPr/>
        </p:nvSpPr>
        <p:spPr bwMode="auto">
          <a:xfrm>
            <a:off x="781731" y="1115387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F0"/>
                </a:solidFill>
              </a:rPr>
              <a:t>Example 1.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Max-SAT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≤</a:t>
            </a:r>
            <a:r>
              <a:rPr lang="en-US" altLang="zh-CN" sz="2000" baseline="-25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 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(so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-hard)</a:t>
            </a:r>
            <a:endParaRPr lang="en-US" sz="2000" kern="0" dirty="0"/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1131F64-0A24-4A21-A7A1-289E41E58E2A}"/>
              </a:ext>
            </a:extLst>
          </p:cNvPr>
          <p:cNvSpPr txBox="1">
            <a:spLocks/>
          </p:cNvSpPr>
          <p:nvPr/>
        </p:nvSpPr>
        <p:spPr bwMode="auto">
          <a:xfrm>
            <a:off x="781729" y="5673034"/>
            <a:ext cx="7117934" cy="81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In conclusion: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Max-IS</a:t>
            </a:r>
            <a:r>
              <a:rPr lang="en-US" altLang="zh-CN" sz="2000" dirty="0">
                <a:solidFill>
                  <a:srgbClr val="00B0F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and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are not in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(unless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P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=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NP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), thus, are NOT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-complete.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endParaRPr lang="en-US" sz="2000" kern="0" dirty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044753B-7D2F-4807-B6BF-1CAD180C0EB0}"/>
              </a:ext>
            </a:extLst>
          </p:cNvPr>
          <p:cNvSpPr txBox="1">
            <a:spLocks/>
          </p:cNvSpPr>
          <p:nvPr/>
        </p:nvSpPr>
        <p:spPr bwMode="auto">
          <a:xfrm>
            <a:off x="745788" y="5117053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has no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PTAS   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   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Max-Clique </a:t>
            </a:r>
            <a:r>
              <a:rPr lang="en-US" altLang="zh-CN" sz="2000" dirty="0">
                <a:latin typeface="+mn-ea"/>
                <a:cs typeface="Times New Roman" pitchFamily="18" charset="0"/>
              </a:rPr>
              <a:t>is not in</a:t>
            </a:r>
            <a:r>
              <a:rPr lang="en-US" altLang="zh-CN" sz="2000" dirty="0">
                <a:solidFill>
                  <a:srgbClr val="FFC000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cs typeface="Times New Roman" pitchFamily="18" charset="0"/>
              </a:rPr>
              <a:t>APX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922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>
            <a:extLst>
              <a:ext uri="{FF2B5EF4-FFF2-40B4-BE49-F238E27FC236}">
                <a16:creationId xmlns:a16="http://schemas.microsoft.com/office/drawing/2014/main" id="{27ABFAA0-C403-4488-AD02-272AB8943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Approximation Classes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8F5B62-289E-421F-BE99-C5484D35EF23}"/>
              </a:ext>
            </a:extLst>
          </p:cNvPr>
          <p:cNvSpPr/>
          <p:nvPr/>
        </p:nvSpPr>
        <p:spPr>
          <a:xfrm>
            <a:off x="1451728" y="1649691"/>
            <a:ext cx="6127423" cy="39309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594FEF-CD81-40EA-8BBF-731029A12D1E}"/>
              </a:ext>
            </a:extLst>
          </p:cNvPr>
          <p:cNvSpPr txBox="1"/>
          <p:nvPr/>
        </p:nvSpPr>
        <p:spPr>
          <a:xfrm>
            <a:off x="4053526" y="1677972"/>
            <a:ext cx="777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NPO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023072-E076-4F8D-823E-20F41692F21D}"/>
              </a:ext>
            </a:extLst>
          </p:cNvPr>
          <p:cNvSpPr txBox="1"/>
          <p:nvPr/>
        </p:nvSpPr>
        <p:spPr>
          <a:xfrm>
            <a:off x="3095795" y="2044890"/>
            <a:ext cx="2693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max-IS, max-Clique, TSP, …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FED0F3-51FE-4269-8333-17D94F459463}"/>
              </a:ext>
            </a:extLst>
          </p:cNvPr>
          <p:cNvSpPr/>
          <p:nvPr/>
        </p:nvSpPr>
        <p:spPr>
          <a:xfrm>
            <a:off x="1913641" y="2402529"/>
            <a:ext cx="5213022" cy="3011447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F979A-2D0F-4398-9B84-60D3ED61E107}"/>
              </a:ext>
            </a:extLst>
          </p:cNvPr>
          <p:cNvSpPr txBox="1"/>
          <p:nvPr/>
        </p:nvSpPr>
        <p:spPr>
          <a:xfrm>
            <a:off x="4053526" y="2451236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APX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21D296-EE71-4457-8982-67559A355DAC}"/>
              </a:ext>
            </a:extLst>
          </p:cNvPr>
          <p:cNvSpPr txBox="1"/>
          <p:nvPr/>
        </p:nvSpPr>
        <p:spPr>
          <a:xfrm>
            <a:off x="3159755" y="2783859"/>
            <a:ext cx="2504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max-SAT, min-V, </a:t>
            </a:r>
            <a:r>
              <a:rPr lang="en-US" sz="1600" dirty="0">
                <a:solidFill>
                  <a:schemeClr val="bg2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∆-</a:t>
            </a:r>
            <a:r>
              <a:rPr lang="en-US" sz="16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TSP, …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1E83AE-10E4-48BF-B76C-E30148B67B69}"/>
              </a:ext>
            </a:extLst>
          </p:cNvPr>
          <p:cNvSpPr/>
          <p:nvPr/>
        </p:nvSpPr>
        <p:spPr>
          <a:xfrm>
            <a:off x="2408548" y="3141498"/>
            <a:ext cx="4223208" cy="220468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258019-F610-4424-8782-856518857026}"/>
              </a:ext>
            </a:extLst>
          </p:cNvPr>
          <p:cNvSpPr txBox="1"/>
          <p:nvPr/>
        </p:nvSpPr>
        <p:spPr>
          <a:xfrm>
            <a:off x="4006365" y="3155367"/>
            <a:ext cx="87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PTAS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6A1807-6B79-4EC5-9706-4EA0E08DA08C}"/>
              </a:ext>
            </a:extLst>
          </p:cNvPr>
          <p:cNvSpPr txBox="1"/>
          <p:nvPr/>
        </p:nvSpPr>
        <p:spPr>
          <a:xfrm>
            <a:off x="3127566" y="3496462"/>
            <a:ext cx="270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FF00"/>
                </a:solidFill>
              </a:rPr>
              <a:t>P</a:t>
            </a:r>
            <a:r>
              <a:rPr lang="en-US" sz="1600" baseline="-25000" dirty="0" err="1">
                <a:solidFill>
                  <a:srgbClr val="FFFF00"/>
                </a:solidFill>
              </a:rPr>
              <a:t>k</a:t>
            </a:r>
            <a:r>
              <a:rPr lang="en-US" sz="1600" dirty="0">
                <a:solidFill>
                  <a:srgbClr val="FFFF00"/>
                </a:solidFill>
              </a:rPr>
              <a:t>||</a:t>
            </a:r>
            <a:r>
              <a:rPr lang="en-US" sz="1600" dirty="0" err="1">
                <a:solidFill>
                  <a:srgbClr val="FFFF00"/>
                </a:solidFill>
              </a:rPr>
              <a:t>C</a:t>
            </a:r>
            <a:r>
              <a:rPr lang="en-US" sz="1600" baseline="-25000" dirty="0" err="1">
                <a:solidFill>
                  <a:srgbClr val="FFFF00"/>
                </a:solidFill>
              </a:rPr>
              <a:t>max</a:t>
            </a:r>
            <a:r>
              <a:rPr lang="en-US" sz="1600" dirty="0">
                <a:solidFill>
                  <a:srgbClr val="FFFF00"/>
                </a:solidFill>
              </a:rPr>
              <a:t>, Planar-IS, </a:t>
            </a:r>
            <a:r>
              <a:rPr lang="en-US" sz="16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1600" dirty="0">
                <a:solidFill>
                  <a:srgbClr val="FFFF00"/>
                </a:solidFill>
              </a:rPr>
              <a:t>TSP, …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D673E0-E943-4B12-ADCF-C7C78E5C54D3}"/>
              </a:ext>
            </a:extLst>
          </p:cNvPr>
          <p:cNvSpPr/>
          <p:nvPr/>
        </p:nvSpPr>
        <p:spPr>
          <a:xfrm>
            <a:off x="2733773" y="3861382"/>
            <a:ext cx="3591613" cy="13186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DE6332-004F-477A-8617-9FAB7FA8D929}"/>
              </a:ext>
            </a:extLst>
          </p:cNvPr>
          <p:cNvSpPr txBox="1"/>
          <p:nvPr/>
        </p:nvSpPr>
        <p:spPr>
          <a:xfrm>
            <a:off x="3926212" y="3875251"/>
            <a:ext cx="103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FPTAS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6402ED-4CB0-4DF8-B815-4DA26AD42302}"/>
              </a:ext>
            </a:extLst>
          </p:cNvPr>
          <p:cNvSpPr txBox="1"/>
          <p:nvPr/>
        </p:nvSpPr>
        <p:spPr>
          <a:xfrm>
            <a:off x="3392926" y="4235431"/>
            <a:ext cx="21739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Knapsack, </a:t>
            </a:r>
            <a:r>
              <a:rPr lang="en-US" sz="1600" dirty="0" err="1">
                <a:solidFill>
                  <a:srgbClr val="FFC000"/>
                </a:solidFill>
              </a:rPr>
              <a:t>P</a:t>
            </a:r>
            <a:r>
              <a:rPr lang="en-US" sz="1600" baseline="-25000" dirty="0" err="1">
                <a:solidFill>
                  <a:srgbClr val="FFC000"/>
                </a:solidFill>
              </a:rPr>
              <a:t>k</a:t>
            </a:r>
            <a:r>
              <a:rPr lang="en-US" sz="1600" dirty="0">
                <a:solidFill>
                  <a:srgbClr val="FFC000"/>
                </a:solidFill>
              </a:rPr>
              <a:t>||</a:t>
            </a:r>
            <a:r>
              <a:rPr lang="en-US" sz="1600" dirty="0" err="1">
                <a:solidFill>
                  <a:srgbClr val="FFC000"/>
                </a:solidFill>
              </a:rPr>
              <a:t>C</a:t>
            </a:r>
            <a:r>
              <a:rPr lang="en-US" sz="1600" baseline="-25000" dirty="0" err="1">
                <a:solidFill>
                  <a:srgbClr val="FFC000"/>
                </a:solidFill>
              </a:rPr>
              <a:t>max</a:t>
            </a:r>
            <a:r>
              <a:rPr lang="en-US" sz="1600" dirty="0">
                <a:solidFill>
                  <a:srgbClr val="FFC000"/>
                </a:solidFill>
              </a:rPr>
              <a:t>, …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2ADC051-1C4F-4250-A585-CEB4F0104C09}"/>
              </a:ext>
            </a:extLst>
          </p:cNvPr>
          <p:cNvSpPr/>
          <p:nvPr/>
        </p:nvSpPr>
        <p:spPr>
          <a:xfrm>
            <a:off x="3242821" y="4587854"/>
            <a:ext cx="2546212" cy="501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3321C5-567B-4579-8C02-B6B937DCDB28}"/>
              </a:ext>
            </a:extLst>
          </p:cNvPr>
          <p:cNvSpPr txBox="1"/>
          <p:nvPr/>
        </p:nvSpPr>
        <p:spPr>
          <a:xfrm>
            <a:off x="4302630" y="461980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5905284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42</a:t>
            </a:fld>
            <a:endParaRPr lang="en-US" altLang="en-US" sz="140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01CDA85-0A78-4313-AEFA-6FB212F3E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0443"/>
            <a:ext cx="7772400" cy="6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4000" kern="0">
                <a:solidFill>
                  <a:schemeClr val="tx1"/>
                </a:solidFill>
                <a:ea typeface="ＭＳ Ｐゴシック" charset="-128"/>
              </a:rPr>
              <a:t>Course Summary</a:t>
            </a:r>
            <a:endParaRPr lang="en-US" altLang="en-US" sz="4000" kern="0" dirty="0">
              <a:solidFill>
                <a:schemeClr val="tx1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4399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43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80"/>
            <a:ext cx="7772400" cy="3759725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Computation Models</a:t>
            </a: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	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Turing machines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Time and space complexity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Nondeterministic machines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Halting problems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Computability/noncomputability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Church-Turing Thesis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01CDA85-0A78-4313-AEFA-6FB212F3E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0443"/>
            <a:ext cx="7772400" cy="6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4000" kern="0">
                <a:solidFill>
                  <a:schemeClr val="tx1"/>
                </a:solidFill>
                <a:ea typeface="ＭＳ Ｐゴシック" charset="-128"/>
              </a:rPr>
              <a:t>Course Summary</a:t>
            </a:r>
            <a:endParaRPr lang="en-US" altLang="en-US" sz="4000" kern="0" dirty="0">
              <a:solidFill>
                <a:schemeClr val="tx1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749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44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81"/>
            <a:ext cx="7772400" cy="3750298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NP-Completeness Theory</a:t>
            </a: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	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Poly-time (many-one) reduction</a:t>
            </a:r>
          </a:p>
          <a:p>
            <a:pPr lvl="1" eaLnBrk="1" hangingPunct="1"/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-hardness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-completeness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proof of Cook-Theorem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Well-known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-complete problems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Consequences of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 =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 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0926699-3A38-44F2-B14A-37F6BC1FD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0443"/>
            <a:ext cx="7772400" cy="6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4000" kern="0">
                <a:solidFill>
                  <a:schemeClr val="tx1"/>
                </a:solidFill>
                <a:ea typeface="ＭＳ Ｐゴシック" charset="-128"/>
              </a:rPr>
              <a:t>Course Summary</a:t>
            </a:r>
            <a:endParaRPr lang="en-US" altLang="en-US" sz="4000" kern="0" dirty="0">
              <a:solidFill>
                <a:schemeClr val="tx1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32890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45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80"/>
            <a:ext cx="7772400" cy="4268773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Space-Bounded Complexity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L, NL,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PSPACE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Relationships to time-bounded complexity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Log-space reduction</a:t>
            </a:r>
          </a:p>
          <a:p>
            <a:pPr lvl="1" eaLnBrk="1" hangingPunct="1"/>
            <a:r>
              <a:rPr lang="en-US" altLang="en-US" dirty="0" err="1">
                <a:ea typeface="ヒラギノ角ゴ Pro W3" charset="-128"/>
              </a:rPr>
              <a:t>Savitch’s</a:t>
            </a:r>
            <a:r>
              <a:rPr lang="en-US" altLang="en-US" dirty="0">
                <a:ea typeface="ヒラギノ角ゴ Pro W3" charset="-128"/>
              </a:rPr>
              <a:t> Theorem</a:t>
            </a:r>
          </a:p>
          <a:p>
            <a:pPr lvl="1" eaLnBrk="1" hangingPunct="1"/>
            <a:r>
              <a:rPr lang="en-US" altLang="en-US" dirty="0" err="1">
                <a:ea typeface="ヒラギノ角ゴ Pro W3" charset="-128"/>
              </a:rPr>
              <a:t>Immerman-Szelepcsenyi</a:t>
            </a:r>
            <a:r>
              <a:rPr lang="en-US" altLang="en-US" dirty="0">
                <a:ea typeface="ヒラギノ角ゴ Pro W3" charset="-128"/>
              </a:rPr>
              <a:t> Theorem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Circuit-Value problem</a:t>
            </a:r>
          </a:p>
          <a:p>
            <a:pPr lvl="1" eaLnBrk="1" hangingPunct="1"/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-hardness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-completeness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24116272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46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80"/>
            <a:ext cx="7772400" cy="2713351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Circuit Complexity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Circuit lower bounds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Uniform circuit families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Circuit size and TM time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Circuit depth and TM space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2915720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47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79"/>
            <a:ext cx="7772400" cy="4259348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Parallel Complexity Classes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Circuit families and parallel RAM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 err="1">
                <a:solidFill>
                  <a:srgbClr val="FF0000"/>
                </a:solidFill>
                <a:ea typeface="ヒラギノ角ゴ Pro W3" charset="-128"/>
              </a:rPr>
              <a:t>NC</a:t>
            </a:r>
            <a:r>
              <a:rPr lang="en-US" altLang="en-US" baseline="-25000" dirty="0" err="1">
                <a:solidFill>
                  <a:srgbClr val="FF0000"/>
                </a:solidFill>
                <a:ea typeface="ヒラギノ角ゴ Pro W3" charset="-128"/>
              </a:rPr>
              <a:t>k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NC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 err="1">
                <a:solidFill>
                  <a:srgbClr val="FF0000"/>
                </a:solidFill>
                <a:ea typeface="ヒラギノ角ゴ Pro W3" charset="-128"/>
              </a:rPr>
              <a:t>AC</a:t>
            </a:r>
            <a:r>
              <a:rPr lang="en-US" altLang="en-US" baseline="-25000" dirty="0" err="1">
                <a:solidFill>
                  <a:srgbClr val="FF0000"/>
                </a:solidFill>
                <a:ea typeface="ヒラギノ角ゴ Pro W3" charset="-128"/>
              </a:rPr>
              <a:t>k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AC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Parallel Computation Thesis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Problems in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NC </a:t>
            </a:r>
            <a:r>
              <a:rPr lang="en-US" altLang="en-US" dirty="0">
                <a:ea typeface="ヒラギノ角ゴ Pro W3" charset="-128"/>
              </a:rPr>
              <a:t>and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AC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Relationships to 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L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NL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</a:t>
            </a:r>
            <a:r>
              <a:rPr lang="en-US" altLang="en-US" dirty="0">
                <a:ea typeface="ヒラギノ角ゴ Pro W3" charset="-128"/>
              </a:rPr>
              <a:t>and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P</a:t>
            </a:r>
          </a:p>
          <a:p>
            <a:pPr lvl="1" eaLnBrk="1" hangingPunct="1"/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-hardness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-completeness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34213188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48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79"/>
            <a:ext cx="7772400" cy="4259348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Polynomial-Time </a:t>
            </a:r>
            <a:r>
              <a:rPr lang="en-US" altLang="en-US" u="sng" dirty="0" err="1">
                <a:solidFill>
                  <a:srgbClr val="FF0000"/>
                </a:solidFill>
                <a:ea typeface="ヒラギノ角ゴ Pro W3" charset="-128"/>
              </a:rPr>
              <a:t>Hierachy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 </a:t>
            </a:r>
            <a:r>
              <a:rPr lang="en-US" altLang="en-US" dirty="0" err="1">
                <a:solidFill>
                  <a:srgbClr val="FF0000"/>
                </a:solidFill>
                <a:ea typeface="ヒラギノ角ゴ Pro W3" charset="-128"/>
              </a:rPr>
              <a:t>coNP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Oracle Turing machine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Turing reducibility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polynomial-time hierarchy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Relationships to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</a:t>
            </a:r>
            <a:r>
              <a:rPr lang="en-US" altLang="en-US" dirty="0">
                <a:ea typeface="ヒラギノ角ゴ Pro W3" charset="-128"/>
              </a:rPr>
              <a:t>and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PSPACE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2336613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49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79"/>
            <a:ext cx="7772400" cy="3278960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Probabilistic Complexity Classes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Randomized algorithms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PP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BPP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R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</a:t>
            </a:r>
            <a:r>
              <a:rPr lang="en-US" altLang="en-US" dirty="0">
                <a:ea typeface="ヒラギノ角ゴ Pro W3" charset="-128"/>
              </a:rPr>
              <a:t>and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ZPP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Relationships to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,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</a:t>
            </a:r>
            <a:r>
              <a:rPr lang="en-US" altLang="en-US" dirty="0">
                <a:ea typeface="ヒラギノ角ゴ Pro W3" charset="-128"/>
              </a:rPr>
              <a:t>and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 PSPACE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BPP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  <a:r>
              <a:rPr lang="en-US" altLang="en-US" dirty="0">
                <a:ea typeface="ヒラギノ角ゴ Pro W3" charset="-128"/>
              </a:rPr>
              <a:t>,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P/poly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Karp-Lipton Theorem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34173439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50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79"/>
            <a:ext cx="7772400" cy="3278960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Relativized Complexity Classes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Oracle Turing machines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Oracles collapsing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Oracles separating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</a:t>
            </a:r>
            <a:r>
              <a:rPr lang="en-US" altLang="en-US" dirty="0">
                <a:ea typeface="ヒラギノ角ゴ Pro W3" charset="-128"/>
              </a:rPr>
              <a:t>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Oracles for other complexity classes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Interpretation of relativized </a:t>
            </a:r>
            <a:r>
              <a:rPr lang="en-US" altLang="en-US" dirty="0" err="1">
                <a:ea typeface="ヒラギノ角ゴ Pro W3" charset="-128"/>
              </a:rPr>
              <a:t>resultis</a:t>
            </a:r>
            <a:r>
              <a:rPr lang="en-US" altLang="en-US" dirty="0">
                <a:ea typeface="ヒラギノ角ゴ Pro W3" charset="-128"/>
              </a:rPr>
              <a:t>.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1297392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51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214" y="1236479"/>
            <a:ext cx="7772400" cy="4287628"/>
          </a:xfrm>
        </p:spPr>
        <p:txBody>
          <a:bodyPr/>
          <a:lstStyle/>
          <a:p>
            <a:pPr eaLnBrk="1" hangingPunct="1"/>
            <a:r>
              <a:rPr lang="en-US" altLang="en-US" u="sng" dirty="0">
                <a:solidFill>
                  <a:srgbClr val="FF0000"/>
                </a:solidFill>
                <a:ea typeface="ヒラギノ角ゴ Pro W3" charset="-128"/>
              </a:rPr>
              <a:t>Approximability and </a:t>
            </a:r>
            <a:r>
              <a:rPr lang="en-US" altLang="en-US" u="sng" dirty="0" err="1">
                <a:solidFill>
                  <a:srgbClr val="FF0000"/>
                </a:solidFill>
                <a:ea typeface="ヒラギノ角ゴ Pro W3" charset="-128"/>
              </a:rPr>
              <a:t>Nonapproximability</a:t>
            </a:r>
            <a:endParaRPr lang="en-US" altLang="en-US" sz="2800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Optimization problems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Approximation algorithms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Approximation ratio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classes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NPO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APX</a:t>
            </a:r>
            <a:r>
              <a:rPr lang="en-US" altLang="en-US" dirty="0">
                <a:ea typeface="ヒラギノ角ゴ Pro W3" charset="-128"/>
              </a:rPr>
              <a:t>,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PTAS</a:t>
            </a:r>
            <a:r>
              <a:rPr lang="en-US" altLang="en-US" dirty="0">
                <a:ea typeface="ヒラギノ角ゴ Pro W3" charset="-128"/>
              </a:rPr>
              <a:t>, and </a:t>
            </a:r>
            <a:r>
              <a:rPr lang="en-US" altLang="en-US" dirty="0">
                <a:solidFill>
                  <a:srgbClr val="FF0000"/>
                </a:solidFill>
                <a:ea typeface="ヒラギノ角ゴ Pro W3" charset="-128"/>
              </a:rPr>
              <a:t>FPTAS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PCP Theorem</a:t>
            </a:r>
            <a:endParaRPr lang="en-US" altLang="en-US" dirty="0">
              <a:solidFill>
                <a:srgbClr val="FF0000"/>
              </a:solidFill>
              <a:ea typeface="ヒラギノ角ゴ Pro W3" charset="-128"/>
            </a:endParaRP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The AP-reductions</a:t>
            </a:r>
          </a:p>
          <a:p>
            <a:pPr lvl="1" eaLnBrk="1" hangingPunct="1"/>
            <a:r>
              <a:rPr lang="en-US" altLang="en-US" dirty="0">
                <a:ea typeface="ヒラギノ角ゴ Pro W3" charset="-128"/>
              </a:rPr>
              <a:t>Classification of optimization problems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2230910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52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37847024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53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An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ability</a:t>
            </a:r>
            <a:r>
              <a:rPr lang="en-US" altLang="en-US" sz="2400" dirty="0">
                <a:ea typeface="ヒラギノ角ゴ Pro W3" charset="-128"/>
              </a:rPr>
              <a:t> to extract the essential features of a problem that make it hard/easy …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17955018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54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An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ability</a:t>
            </a:r>
            <a:r>
              <a:rPr lang="en-US" altLang="en-US" sz="2400" dirty="0">
                <a:ea typeface="ヒラギノ角ゴ Pro W3" charset="-128"/>
              </a:rPr>
              <a:t> to extract the essential features of a problem that make it hard/easy …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knowledge and tools </a:t>
            </a:r>
            <a:r>
              <a:rPr lang="en-US" altLang="en-US" sz="2400" dirty="0">
                <a:ea typeface="ヒラギノ角ゴ Pro W3" charset="-128"/>
              </a:rPr>
              <a:t>to connect computational problems you encounter with larger questions in complexity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35578168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55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An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ability</a:t>
            </a:r>
            <a:r>
              <a:rPr lang="en-US" altLang="en-US" sz="2400" dirty="0">
                <a:ea typeface="ヒラギノ角ゴ Pro W3" charset="-128"/>
              </a:rPr>
              <a:t> to extract the essential features of a problem that make it hard/easy …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knowledge and tools </a:t>
            </a:r>
            <a:r>
              <a:rPr lang="en-US" altLang="en-US" sz="2400" dirty="0">
                <a:ea typeface="ヒラギノ角ゴ Pro W3" charset="-128"/>
              </a:rPr>
              <a:t>to connect computational problems you encounter with larger questions in complexity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background</a:t>
            </a:r>
            <a:r>
              <a:rPr lang="en-US" altLang="en-US" sz="2400" dirty="0">
                <a:solidFill>
                  <a:schemeClr val="accent2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to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understand </a:t>
            </a:r>
            <a:r>
              <a:rPr lang="en-US" altLang="en-US" sz="2400" dirty="0">
                <a:ea typeface="ヒラギノ角ゴ Pro W3" charset="-128"/>
              </a:rPr>
              <a:t>research in this area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3403424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56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An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ability</a:t>
            </a:r>
            <a:r>
              <a:rPr lang="en-US" altLang="en-US" sz="2400" dirty="0">
                <a:ea typeface="ヒラギノ角ゴ Pro W3" charset="-128"/>
              </a:rPr>
              <a:t> to extract the essential features of a problem that make it hard/easy …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knowledge and tools </a:t>
            </a:r>
            <a:r>
              <a:rPr lang="en-US" altLang="en-US" sz="2400" dirty="0">
                <a:ea typeface="ヒラギノ角ゴ Pro W3" charset="-128"/>
              </a:rPr>
              <a:t>to connect computational problems you encounter with larger questions in complexity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background</a:t>
            </a:r>
            <a:r>
              <a:rPr lang="en-US" altLang="en-US" sz="2400" dirty="0">
                <a:solidFill>
                  <a:schemeClr val="accent2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to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understand </a:t>
            </a:r>
            <a:r>
              <a:rPr lang="en-US" altLang="en-US" sz="2400" dirty="0">
                <a:ea typeface="ヒラギノ角ゴ Pro W3" charset="-128"/>
              </a:rPr>
              <a:t>research in this area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background to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contribute</a:t>
            </a:r>
            <a:r>
              <a:rPr lang="en-US" altLang="en-US" sz="2400" dirty="0">
                <a:ea typeface="ヒラギノ角ゴ Pro W3" charset="-128"/>
              </a:rPr>
              <a:t> to research in this area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8097170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fld id="{ADA6297D-3583-7846-9A2C-E5CCF66A312A}" type="slidenum">
              <a:rPr lang="en-US" altLang="en-US" sz="1400"/>
              <a:pPr eaLnBrk="1" hangingPunct="1"/>
              <a:t>57</a:t>
            </a:fld>
            <a:endParaRPr lang="en-US" altLang="en-US" sz="1400"/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89345"/>
            <a:ext cx="7772400" cy="4768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ea typeface="ヒラギノ角ゴ Pro W3" charset="-128"/>
              </a:rPr>
              <a:t>I hope you take away from this course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An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ability</a:t>
            </a:r>
            <a:r>
              <a:rPr lang="en-US" altLang="en-US" sz="2400" dirty="0">
                <a:ea typeface="ヒラギノ角ゴ Pro W3" charset="-128"/>
              </a:rPr>
              <a:t> to extract the essential features of a problem that make it hard/easy …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knowledge and tools </a:t>
            </a:r>
            <a:r>
              <a:rPr lang="en-US" altLang="en-US" sz="2400" dirty="0">
                <a:ea typeface="ヒラギノ角ゴ Pro W3" charset="-128"/>
              </a:rPr>
              <a:t>to connect computational problems you encounter with larger questions in complexity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background</a:t>
            </a:r>
            <a:r>
              <a:rPr lang="en-US" altLang="en-US" sz="2400" dirty="0">
                <a:solidFill>
                  <a:schemeClr val="accent2"/>
                </a:solidFill>
                <a:ea typeface="ヒラギノ角ゴ Pro W3" charset="-128"/>
              </a:rPr>
              <a:t> </a:t>
            </a:r>
            <a:r>
              <a:rPr lang="en-US" altLang="en-US" sz="2400" dirty="0">
                <a:ea typeface="ヒラギノ角ゴ Pro W3" charset="-128"/>
              </a:rPr>
              <a:t>to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understand </a:t>
            </a:r>
            <a:r>
              <a:rPr lang="en-US" altLang="en-US" sz="2400" dirty="0">
                <a:ea typeface="ヒラギノ角ゴ Pro W3" charset="-128"/>
              </a:rPr>
              <a:t>research in this area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ヒラギノ角ゴ Pro W3" charset="-128"/>
              </a:rPr>
              <a:t>The background to </a:t>
            </a:r>
            <a:r>
              <a:rPr lang="en-US" altLang="en-US" sz="2400" dirty="0">
                <a:solidFill>
                  <a:srgbClr val="FFC000"/>
                </a:solidFill>
                <a:ea typeface="ヒラギノ角ゴ Pro W3" charset="-128"/>
              </a:rPr>
              <a:t>contribute</a:t>
            </a:r>
            <a:r>
              <a:rPr lang="en-US" altLang="en-US" sz="2400" dirty="0">
                <a:ea typeface="ヒラギノ角ゴ Pro W3" charset="-128"/>
              </a:rPr>
              <a:t> to research in this area</a:t>
            </a:r>
          </a:p>
          <a:p>
            <a:pPr marL="914400" lvl="2"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ea typeface="ヒラギノ角ゴ Pro W3" charset="-128"/>
              </a:rPr>
              <a:t> many open problems</a:t>
            </a:r>
          </a:p>
          <a:p>
            <a:pPr marL="914400" lvl="2"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ea typeface="ヒラギノ角ゴ Pro W3" charset="-128"/>
              </a:rPr>
              <a:t> young field</a:t>
            </a:r>
          </a:p>
          <a:p>
            <a:pPr marL="914400" lvl="2"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ea typeface="ヒラギノ角ゴ Pro W3" charset="-128"/>
              </a:rPr>
              <a:t> try your hand…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02FBD7-8A2A-434B-A076-0F78E801C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ea typeface="ＭＳ Ｐゴシック" charset="-128"/>
              </a:rPr>
              <a:t>Course Summary</a:t>
            </a:r>
          </a:p>
        </p:txBody>
      </p:sp>
    </p:spTree>
    <p:extLst>
      <p:ext uri="{BB962C8B-B14F-4D97-AF65-F5344CB8AC3E}">
        <p14:creationId xmlns:p14="http://schemas.microsoft.com/office/powerpoint/2010/main" val="12758383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12125</TotalTime>
  <Words>6456</Words>
  <Application>Microsoft Office PowerPoint</Application>
  <PresentationFormat>On-screen Show (4:3)</PresentationFormat>
  <Paragraphs>755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ＭＳ Ｐゴシック</vt:lpstr>
      <vt:lpstr>宋体</vt:lpstr>
      <vt:lpstr>ヒラギノ角ゴ Pro W3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APX-Hardness and APX-Completeness</vt:lpstr>
      <vt:lpstr>Approximation Classes</vt:lpstr>
      <vt:lpstr>PowerPoint Presentation</vt:lpstr>
      <vt:lpstr>PowerPoint Presentation</vt:lpstr>
      <vt:lpstr>PowerPoint Presentation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  <vt:lpstr>Course Summary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1062</cp:revision>
  <cp:lastPrinted>2001-01-16T17:12:14Z</cp:lastPrinted>
  <dcterms:created xsi:type="dcterms:W3CDTF">1999-07-13T19:55:20Z</dcterms:created>
  <dcterms:modified xsi:type="dcterms:W3CDTF">2020-11-25T00:16:55Z</dcterms:modified>
</cp:coreProperties>
</file>