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93" r:id="rId2"/>
    <p:sldId id="1871" r:id="rId3"/>
    <p:sldId id="1893" r:id="rId4"/>
    <p:sldId id="1872" r:id="rId5"/>
    <p:sldId id="1882" r:id="rId6"/>
    <p:sldId id="1883" r:id="rId7"/>
    <p:sldId id="1965" r:id="rId8"/>
    <p:sldId id="1964" r:id="rId9"/>
    <p:sldId id="1906" r:id="rId10"/>
    <p:sldId id="1904" r:id="rId11"/>
    <p:sldId id="1903" r:id="rId12"/>
    <p:sldId id="1902" r:id="rId13"/>
    <p:sldId id="1901" r:id="rId14"/>
    <p:sldId id="1900" r:id="rId15"/>
    <p:sldId id="1899" r:id="rId16"/>
    <p:sldId id="1898" r:id="rId17"/>
    <p:sldId id="1897" r:id="rId18"/>
    <p:sldId id="1896" r:id="rId19"/>
    <p:sldId id="1895" r:id="rId20"/>
    <p:sldId id="1916" r:id="rId21"/>
    <p:sldId id="1915" r:id="rId22"/>
    <p:sldId id="1881" r:id="rId23"/>
    <p:sldId id="1913" r:id="rId24"/>
    <p:sldId id="1912" r:id="rId25"/>
    <p:sldId id="1911" r:id="rId26"/>
    <p:sldId id="1910" r:id="rId27"/>
    <p:sldId id="1909" r:id="rId28"/>
    <p:sldId id="1907" r:id="rId29"/>
    <p:sldId id="1921" r:id="rId30"/>
    <p:sldId id="1920" r:id="rId31"/>
    <p:sldId id="1919" r:id="rId32"/>
    <p:sldId id="1918" r:id="rId33"/>
    <p:sldId id="1917" r:id="rId34"/>
    <p:sldId id="1914" r:id="rId35"/>
    <p:sldId id="1930" r:id="rId36"/>
    <p:sldId id="1929" r:id="rId37"/>
    <p:sldId id="1928" r:id="rId38"/>
    <p:sldId id="1927" r:id="rId39"/>
    <p:sldId id="1926" r:id="rId40"/>
    <p:sldId id="1925" r:id="rId41"/>
    <p:sldId id="1924" r:id="rId42"/>
    <p:sldId id="1923" r:id="rId43"/>
    <p:sldId id="1922" r:id="rId44"/>
    <p:sldId id="1935" r:id="rId45"/>
    <p:sldId id="1933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4B"/>
    <a:srgbClr val="FF0000"/>
    <a:srgbClr val="FFCCCC"/>
    <a:srgbClr val="FFCC00"/>
    <a:srgbClr val="FFFF99"/>
    <a:srgbClr val="FF3300"/>
    <a:srgbClr val="33CC33"/>
    <a:srgbClr val="DDDDDD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92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9128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89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30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768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4407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773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4497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8701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4763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29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109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469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7953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5403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3199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7951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7534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369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55352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5283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143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79220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32159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7870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22429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09690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257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3541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5909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352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00019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7602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3400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760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1938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2632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38618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90749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8977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32106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5738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28385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08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808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27: The PCP Theorem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97729FA-79D1-4C24-9681-6C45400BFE12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93A3B5-D7AD-48CE-A284-F432E4E0F9F4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8367D9-8C86-4FEB-BADB-274C5FE3E0B5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</p:spTree>
    <p:extLst>
      <p:ext uri="{BB962C8B-B14F-4D97-AF65-F5344CB8AC3E}">
        <p14:creationId xmlns:p14="http://schemas.microsoft.com/office/powerpoint/2010/main" val="2672194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04A1743-4535-418B-BD57-287BB575938E}"/>
              </a:ext>
            </a:extLst>
          </p:cNvPr>
          <p:cNvSpPr txBox="1"/>
          <p:nvPr/>
        </p:nvSpPr>
        <p:spPr>
          <a:xfrm>
            <a:off x="695223" y="5194948"/>
            <a:ext cx="726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Example 1.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PCP(0, poly)</a:t>
            </a:r>
            <a:r>
              <a:rPr lang="en-US" sz="2000" dirty="0"/>
              <a:t>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649B0E-069D-40FB-B4F5-50A6B9B3620A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C1219D-D587-4F6B-98A1-8D054B697DE1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F51022-F233-4084-8A31-64B41F560821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</p:spTree>
    <p:extLst>
      <p:ext uri="{BB962C8B-B14F-4D97-AF65-F5344CB8AC3E}">
        <p14:creationId xmlns:p14="http://schemas.microsoft.com/office/powerpoint/2010/main" val="309405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04A1743-4535-418B-BD57-287BB575938E}"/>
              </a:ext>
            </a:extLst>
          </p:cNvPr>
          <p:cNvSpPr txBox="1"/>
          <p:nvPr/>
        </p:nvSpPr>
        <p:spPr>
          <a:xfrm>
            <a:off x="695223" y="5194948"/>
            <a:ext cx="726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Example 1.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PCP(0, poly)</a:t>
            </a:r>
            <a:r>
              <a:rPr lang="en-US" sz="20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BD91001-BC90-4F13-88A0-70E3859363D1}"/>
                  </a:ext>
                </a:extLst>
              </p:cNvPr>
              <p:cNvSpPr txBox="1"/>
              <p:nvPr/>
            </p:nvSpPr>
            <p:spPr>
              <a:xfrm>
                <a:off x="685799" y="5796717"/>
                <a:ext cx="7265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Example 2.</a:t>
                </a:r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PCP(log n, 1)</a:t>
                </a:r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BD91001-BC90-4F13-88A0-70E385936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5796717"/>
                <a:ext cx="7265072" cy="400110"/>
              </a:xfrm>
              <a:prstGeom prst="rect">
                <a:avLst/>
              </a:prstGeom>
              <a:blipFill>
                <a:blip r:embed="rId3"/>
                <a:stretch>
                  <a:fillRect l="-839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78649B0E-069D-40FB-B4F5-50A6B9B3620A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C1219D-D587-4F6B-98A1-8D054B697DE1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F51022-F233-4084-8A31-64B41F560821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</p:spTree>
    <p:extLst>
      <p:ext uri="{BB962C8B-B14F-4D97-AF65-F5344CB8AC3E}">
        <p14:creationId xmlns:p14="http://schemas.microsoft.com/office/powerpoint/2010/main" val="2727787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u="sng" dirty="0">
                <a:solidFill>
                  <a:srgbClr val="FF0000"/>
                </a:solidFill>
              </a:rPr>
              <a:t>PCP Theorem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PCP(log n, 1)</a:t>
            </a:r>
            <a:r>
              <a:rPr lang="en-US" sz="2000" dirty="0"/>
              <a:t>.  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92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u="sng" dirty="0">
                <a:solidFill>
                  <a:srgbClr val="FF0000"/>
                </a:solidFill>
              </a:rPr>
              <a:t>PCP Theorem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PCP(log n, 1)</a:t>
            </a:r>
            <a:r>
              <a:rPr lang="en-US" sz="2000" dirty="0"/>
              <a:t>.  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8E6ACBC-30A5-44B8-ACF6-6460525F12AB}"/>
              </a:ext>
            </a:extLst>
          </p:cNvPr>
          <p:cNvSpPr txBox="1"/>
          <p:nvPr/>
        </p:nvSpPr>
        <p:spPr>
          <a:xfrm>
            <a:off x="892329" y="3661210"/>
            <a:ext cx="7265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Significance: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 problems have poly-length proofs that can be verified in poly-time with high probability by reading only constant number of bits in the proof.  </a:t>
            </a:r>
          </a:p>
        </p:txBody>
      </p:sp>
    </p:spTree>
    <p:extLst>
      <p:ext uri="{BB962C8B-B14F-4D97-AF65-F5344CB8AC3E}">
        <p14:creationId xmlns:p14="http://schemas.microsoft.com/office/powerpoint/2010/main" val="2522308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9F3607-663E-4D9C-9435-70085462A9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94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4EB95-39CD-497F-9BF8-933AD864BB4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9F3607-663E-4D9C-9435-70085462A9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B60004-8C45-4875-A968-6D8012CCE60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19824-B34F-47DB-8064-FCC7D659005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54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B57CFA-328A-45AB-AD9C-D46BBD247E0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7BA3C8-D844-4DD1-8480-0AD035B1F02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65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369974"/>
              </a:xfrm>
              <a:prstGeom prst="rect">
                <a:avLst/>
              </a:prstGeom>
              <a:blipFill>
                <a:blip r:embed="rId3"/>
                <a:stretch>
                  <a:fillRect l="-729" t="-10000" b="-2666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F259890-F0C0-4AF6-8956-35EC7D5301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E60B3-6832-42F2-8556-5D8A347D320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83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F519CA43-A747-4E01-B756-D3CC426F6DC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03099C-626C-4493-984D-8A610A84A2F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800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DD6022E-7682-437E-BFC2-6CD34B40F6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455469"/>
            <a:ext cx="767935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 instance of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94203F-0E48-412D-9D94-8BF790B8555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FD52D-2C92-44FA-ACDE-B64C2C7B24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305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646973"/>
              </a:xfrm>
              <a:prstGeom prst="rect">
                <a:avLst/>
              </a:prstGeom>
              <a:blipFill>
                <a:blip r:embed="rId4"/>
                <a:stretch>
                  <a:fillRect l="-715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E422B8FB-7F25-4BD3-9129-7BC2BBFAD5A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0265C-7DE8-4FF9-904F-D92F3625D0E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00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052F61-262F-4B7E-B8CA-E5DAAE87440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0EC5B0-BA2C-4E9C-AB20-3A6FC2B4273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6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803023-7598-4B8E-98D3-361E07CD4CD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B336E0-30E1-4FA8-8699-1694C5E517A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52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3D3BF3-BF8F-482F-AEC7-9050397C060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92A518-1183-407E-95A4-3CC3F4EB7E5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455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which can be computed in poly-time.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3D8D5B-17FC-41E7-A29F-4402BB4650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6B9389-88C0-426A-8590-30EC49D3D27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09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which can be computed in poly-time.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BF5F31-28FA-4864-8700-F037022537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8" y="5290400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Write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in CNF of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67E294-AE91-4969-9465-3561A3D87E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A3B778-8557-411D-BF43-9AC0D07697D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024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which can be computed in poly-time.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BF5F31-28FA-4864-8700-F037022537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8" y="5290400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Write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in CNF of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798" y="5719519"/>
                <a:ext cx="7524947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indent="0" eaLnBrk="1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 the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of all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over all (2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baseline="300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log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=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8" y="5719519"/>
                <a:ext cx="7524947" cy="646973"/>
              </a:xfrm>
              <a:prstGeom prst="rect">
                <a:avLst/>
              </a:prstGeom>
              <a:blipFill>
                <a:blip r:embed="rId5"/>
                <a:stretch>
                  <a:fillRect l="-648" t="-4717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C3D7A83A-AC0D-4460-A102-934DF25051E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217FF3-6440-424C-BBF6-8CD85CD6743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100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which can be computed in poly-time.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BF5F31-28FA-4864-8700-F037022537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8" y="5290400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Write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in CNF of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798" y="5719519"/>
                <a:ext cx="7524947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indent="0" eaLnBrk="1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 the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of all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over all (2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baseline="300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log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=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which is an instance of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Max-SAT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obtained from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in poly-time. 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8" y="5719519"/>
                <a:ext cx="7524947" cy="923972"/>
              </a:xfrm>
              <a:prstGeom prst="rect">
                <a:avLst/>
              </a:prstGeom>
              <a:blipFill>
                <a:blip r:embed="rId5"/>
                <a:stretch>
                  <a:fillRect l="-648" t="-3289" b="-921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18057C11-BA8F-4578-AAA1-FFD283F982E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24A1AF-40E6-4DB6-B73C-365A442C282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39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We first reduce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to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PCP(log n, 1)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accepted by a (log n, 1)-verifier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that uses 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bits, and reads the proof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times, c and d are constants.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7EE6C1-2B62-4A02-B04D-BEB75BDA93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08496"/>
                <a:ext cx="7524946" cy="646973"/>
              </a:xfrm>
              <a:prstGeom prst="rect">
                <a:avLst/>
              </a:prstGeom>
              <a:blipFill>
                <a:blip r:embed="rId3"/>
                <a:stretch>
                  <a:fillRect l="-729" t="-5660" b="-1415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be an instance of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uses a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bits, and reads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determine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 Assume that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is 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(a binary string of poly length).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D6022E-7682-437E-BFC2-6CD34B40F6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455469"/>
                <a:ext cx="7679354" cy="923972"/>
              </a:xfrm>
              <a:prstGeom prst="rect">
                <a:avLst/>
              </a:prstGeom>
              <a:blipFill>
                <a:blip r:embed="rId4"/>
                <a:stretch>
                  <a:fillRect l="-715" t="-3974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C99A8E-E963-49D2-8430-1A6AC7D9F3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4379441"/>
            <a:ext cx="752494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When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and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are given, the decision of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entirely depends the values</a:t>
            </a:r>
            <a:endParaRPr lang="en-US" altLang="zh-CN" sz="1800" b="0" dirty="0">
              <a:effectLst/>
              <a:latin typeface="+mn-ea"/>
              <a:cs typeface="Times New Roman" pitchFamily="18" charset="0"/>
            </a:endParaRPr>
          </a:p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thus, is a Boolean function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of 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which can be computed in poly-time. 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BF5F31-28FA-4864-8700-F037022537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8" y="5290400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Write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in CNF of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685798" y="5719519"/>
                <a:ext cx="7524947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indent="0" eaLnBrk="1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Let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 the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of all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over all (2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baseline="300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log n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=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which is an instance of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Max-SAT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obtained from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in poly-time.  Let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= # clauses in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≤ 2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>
                    <a:effectLst/>
                    <a:latin typeface="+mn-ea"/>
                    <a:cs typeface="Times New Roman" pitchFamily="18" charset="0"/>
                  </a:rPr>
                  <a:t>c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EAB8364-0D07-4C31-AF90-3FA64A6DF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8" y="5719519"/>
                <a:ext cx="7524947" cy="923972"/>
              </a:xfrm>
              <a:prstGeom prst="rect">
                <a:avLst/>
              </a:prstGeom>
              <a:blipFill>
                <a:blip r:embed="rId5"/>
                <a:stretch>
                  <a:fillRect l="-648" t="-3289" b="-9868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D140F4FE-F46D-4706-9339-0ECFECFED7C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301968-5869-4B06-B8B7-D6292BE1C7D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89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0740931-349C-4F74-A8B9-E2DD282A222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B8975E-D3F9-42DE-95F2-8A56082F61C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18587C-9390-42B2-B118-7BA9CBABDE7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55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1AC6CEE-86A8-4C24-804C-464BB4510FE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442E5-A1EF-47D8-90C4-D3F3A04D55A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9C1D26-F1C9-4BF4-8B1F-56C2E64455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F21658-5A63-4214-BABB-5E972FA0DD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700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81333"/>
                <a:ext cx="7874958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is a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which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any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length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and reading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will  accepts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81333"/>
                <a:ext cx="7874958" cy="923972"/>
              </a:xfrm>
              <a:prstGeom prst="rect">
                <a:avLst/>
              </a:prstGeom>
              <a:blipFill>
                <a:blip r:embed="rId4"/>
                <a:stretch>
                  <a:fillRect l="-619" t="-4636" r="-1703" b="-99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00AD3C7-88D0-4FA5-8C8E-62DB5EA6BF1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947903-A0CF-40D9-A33C-AF58FA422EA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719ED4-5279-4703-A3A3-4994C80E27F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31A17-AE81-434C-B07D-CFB06DCB1E4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44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81333"/>
                <a:ext cx="7874958" cy="923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is a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which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any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length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and reading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will  accepts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i.e.,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1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81333"/>
                <a:ext cx="7874958" cy="923972"/>
              </a:xfrm>
              <a:prstGeom prst="rect">
                <a:avLst/>
              </a:prstGeom>
              <a:blipFill>
                <a:blip r:embed="rId4"/>
                <a:stretch>
                  <a:fillRect l="-619" t="-4636" r="-1703" b="-10596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87879E4E-F7AD-4E03-B099-911B225A594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AE0BA2-7EED-4C6D-96CC-B22ECA8DCE4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BD5323-2B2F-43CB-B2BE-26AFBDEAC4C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3A27D9-E4B8-46FB-8641-6EF64ECD867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65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81333"/>
                <a:ext cx="7874958" cy="1239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is a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which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any 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length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and reading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will  accepts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i.e.,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1 so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1, thus, is satisfiable,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81333"/>
                <a:ext cx="7874958" cy="1239443"/>
              </a:xfrm>
              <a:prstGeom prst="rect">
                <a:avLst/>
              </a:prstGeom>
              <a:blipFill>
                <a:blip r:embed="rId4"/>
                <a:stretch>
                  <a:fillRect l="-619" t="-3448" r="-1703" b="-738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9012AEEF-D63A-402F-82C6-9255492290C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229F09-EE80-4C60-A8EA-FCE8B423FD8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DAA035-0494-4F73-866E-18F0C1E45D5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8C1B94-9AEC-49F6-9492-AE7AAE82B3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08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81333"/>
                <a:ext cx="7874958" cy="1239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is a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which the verifier </a:t>
                </a:r>
                <a:r>
                  <a:rPr lang="en-US" altLang="zh-CN" sz="1800" dirty="0">
                    <a:solidFill>
                      <a:srgbClr val="FFC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using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any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random string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of length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log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n and reading the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-th, …,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-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th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bits of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will  accepts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i.e.,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1 so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1, thus, is satisfiable, i.e.,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81333"/>
                <a:ext cx="7874958" cy="1239443"/>
              </a:xfrm>
              <a:prstGeom prst="rect">
                <a:avLst/>
              </a:prstGeom>
              <a:blipFill>
                <a:blip r:embed="rId4"/>
                <a:stretch>
                  <a:fillRect l="-619" t="-3448" r="-1703" b="-738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9E945F6B-2621-482E-8F03-BBA0AA53013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4084C4-E123-4FE6-804A-585018EB089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B4A25-9911-40BB-87DC-ACB67029FD3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DDBBE0-07DF-4738-A9EB-3269F518C97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143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4EA40FC-34C5-4856-84FC-9A84663813B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3E873E-0C81-4D67-8776-10256B43BA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CA72E-B32D-49B2-BADA-3612A412051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043B39-5566-4D19-9CC7-FCD5C232719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133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60886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60886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8197" b="-24590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49751748-C876-4C6B-85C2-E3617651924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860F99-2CE4-4057-9673-61EAE5A8F02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CFFFD-B957-4A7F-847B-F4E9828A090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73D33-0AB7-45F2-BF31-8B52CF50E9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09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608865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any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are at least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0,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608865"/>
                <a:ext cx="7874958" cy="646973"/>
              </a:xfrm>
              <a:prstGeom prst="rect">
                <a:avLst/>
              </a:prstGeom>
              <a:blipFill>
                <a:blip r:embed="rId5"/>
                <a:stretch>
                  <a:fillRect l="-619" t="-5660" r="-1161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4AC5B209-BAED-46C6-A6C9-3DB1D74C12C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181533-5E0E-4949-A450-F5A1995A0C3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DBB431-D6AD-4E7F-B323-7FFA105AB0F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55635E-7390-44C0-9A85-56BCD5AE545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57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608865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any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are at least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0, i.e., at least one clause in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is not satisfied.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608865"/>
                <a:ext cx="7874958" cy="646973"/>
              </a:xfrm>
              <a:prstGeom prst="rect">
                <a:avLst/>
              </a:prstGeom>
              <a:blipFill>
                <a:blip r:embed="rId5"/>
                <a:stretch>
                  <a:fillRect l="-619" t="-5660" r="-1161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EA6B70B-145A-417F-B8B2-2426C2E71D3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C4237F-F285-4F16-8079-9136FB23D9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084CE9-45DE-40E2-B082-E9B0B566D69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954461-D408-4905-89E1-52BD02C4103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95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608865"/>
                <a:ext cx="7874958" cy="12779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any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are at least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0, i.e., at least one clause in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is not satisfied. 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Therefore, each assignment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z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to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can satisfy at most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clauses,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608865"/>
                <a:ext cx="7874958" cy="1277915"/>
              </a:xfrm>
              <a:prstGeom prst="rect">
                <a:avLst/>
              </a:prstGeom>
              <a:blipFill>
                <a:blip r:embed="rId5"/>
                <a:stretch>
                  <a:fillRect l="-619" t="-2857" r="-1238" b="-666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9C7F82AA-7614-4E19-91CE-EBC14C59DD0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31EDA1-D19A-4450-8D0E-3DA779B3449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C60B9C-695B-4746-AAD6-74EA709DFBE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A48243-E7F4-4C1C-8A9B-9AE7FCC028A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420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608865"/>
                <a:ext cx="7874958" cy="12779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for any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proof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2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ea typeface="Tahoma" panose="020B0604030504040204" pitchFamily="34" charset="0"/>
                    <a:cs typeface="Times New Roman" pitchFamily="18" charset="0"/>
                  </a:rPr>
                  <a:t>‧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‧‧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there are at least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random strings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0, i.e., at least one clause in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solidFill>
                      <a:srgbClr val="00B050"/>
                    </a:solidFill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is not satisfied. 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Therefore, each assignment </a:t>
                </a:r>
                <a:r>
                  <a:rPr lang="en-US" altLang="zh-CN" sz="1800" dirty="0">
                    <a:solidFill>
                      <a:srgbClr val="00B05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z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to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can satisfy at most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 </a:t>
                </a:r>
              </a:p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clauses, i.e.,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608865"/>
                <a:ext cx="7874958" cy="1277915"/>
              </a:xfrm>
              <a:prstGeom prst="rect">
                <a:avLst/>
              </a:prstGeom>
              <a:blipFill>
                <a:blip r:embed="rId5"/>
                <a:stretch>
                  <a:fillRect l="-619" t="-2857" r="-1238" b="-666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8E707A3F-A3AC-4A81-AEFC-EE26F58A106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C981E4-D242-4A4C-ABBE-CA7EAE8A12F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2FAD2-A777-464C-A8D8-E03DDB41CBA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6F45F2-8279-4B8D-AC0D-EE8A405A808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598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B0A2BD2-D419-42D7-9B6C-3D98D4408CA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77FC42-ED9C-4E41-823A-3D2110ED7FE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8A4456-51EE-4C70-B70D-24576A5226B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78B81-9265-4DC3-BEF1-F79AF13E196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56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BD5A08-51AB-403A-8302-9AA6202BFED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8923A2-92A2-475F-8C43-6FF5D314F8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B3759C-57FB-4B44-A7DC-9B89FED5177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82812F-9DB5-46B3-A8DF-070DEF4D686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63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E90A5B-21D7-4DF8-9CD1-76D0F030AB7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FA572C-F625-41BB-BC08-3FA6CFF29E2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26841-657F-4A23-BDCD-56E3333E753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91BFCE-416B-49F1-AD03-6515F14DC61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8641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4FA9C4-0233-4E3F-BAE5-D78F4EB7756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3AA21A-74F1-4C6E-97DA-2186D6B9874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E0A890-037E-4E9E-8193-A7EE4A3C679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D6EFD9-6C96-4576-9D42-ECAC54DA9FA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09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Thus, to decide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first transform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call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compute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blipFill>
                <a:blip r:embed="rId6"/>
                <a:stretch>
                  <a:fillRect l="-619" t="-5660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C90CDB79-C320-4607-8A7C-07A0CC387AC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3EB03B-4EC8-4B84-B7DA-44EFEB62BEA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D6D0B0-5D0F-4372-909B-31C3EFC22BC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56248C-529D-4B64-AAE6-5102E659C2D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90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Thus, to decide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first transform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call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compute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(all in poly-time).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blipFill>
                <a:blip r:embed="rId6"/>
                <a:stretch>
                  <a:fillRect l="-619" t="-5660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4302B693-7B8D-4F12-B420-D4DA8622448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8F7CCC-6AAB-4927-8A6D-C332ACC8FDF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925424-75B8-4DAB-AD46-DC2C4BC25F3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6C7D39-6E53-4513-B938-EBD0A758459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822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Thus, to decide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first transform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call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compute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(all in poly-time).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iff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&gt;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/2, 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blipFill>
                <a:blip r:embed="rId6"/>
                <a:stretch>
                  <a:fillRect l="-619" t="-5660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4300E78-22F7-43B0-8300-A9F8A01CF14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8A503-9A96-47BA-8512-FC6549E61A1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A32BFF-8A44-44A8-913B-E828899B626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3B3853-014E-44CF-A4D1-7EBAF7D4E24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7570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Thus, to decide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first transform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call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compute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(all in poly-time).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iff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&gt;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i.e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blipFill>
                <a:blip r:embed="rId6"/>
                <a:stretch>
                  <a:fillRect l="-619" t="-5660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34987871-23DD-4A08-8FC0-E36B430EFDE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CDEE18-5DE4-41DE-A488-0C8E9551195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A4D931-2D54-4A7C-8CBF-717BF7DA762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111C4F-3915-4626-AFAA-256CE3F3A24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395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PCP Theorem for Non-Approximability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DA4B2-DFCE-45FF-96B7-DC6E331F946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438522"/>
            <a:ext cx="793387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Proof.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Let 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Q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be any problem in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0FD21F-7C8B-4DEC-B1F7-7707FF66800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4718" y="2866054"/>
            <a:ext cx="752494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	Q       				      </a:t>
            </a:r>
            <a:r>
              <a:rPr lang="en-US" altLang="zh-CN" sz="18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solidFill>
                  <a:srgbClr val="00B0F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lang="zh-CN" altLang="en-US" sz="18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eaLnBrk="1" hangingPunct="1">
                  <a:buFontTx/>
                  <a:buNone/>
                  <a:defRPr/>
                </a:pP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	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 				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effectLst/>
                    <a:latin typeface="+mn-ea"/>
                    <a:cs typeface="Times New Roman" pitchFamily="18" charset="0"/>
                  </a:rPr>
                  <a:t>m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⋀</m:t>
                    </m:r>
                  </m:oMath>
                </a14:m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l-GR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baseline="-25000" dirty="0" err="1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1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,…,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z</a:t>
                </a:r>
                <a:r>
                  <a:rPr lang="en-US" altLang="zh-CN" sz="1800" baseline="-25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b</a:t>
                </a:r>
                <a:r>
                  <a:rPr lang="en-US" altLang="zh-CN" sz="1200" baseline="-50000" dirty="0" err="1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d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</a:t>
                </a:r>
                <a:endParaRPr lang="zh-CN" altLang="en-US" sz="1800" dirty="0">
                  <a:solidFill>
                    <a:schemeClr val="tx2"/>
                  </a:solidFill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BFA46E-D01E-4DA0-BD48-7E33CFED8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3197886"/>
                <a:ext cx="7524947" cy="369974"/>
              </a:xfrm>
              <a:prstGeom prst="rect">
                <a:avLst/>
              </a:prstGeom>
              <a:blipFill>
                <a:blip r:embed="rId3"/>
                <a:stretch>
                  <a:fillRect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178F9847-7583-4B07-9D83-C9394FF3982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14131" y="3679531"/>
            <a:ext cx="6786120" cy="369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There are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baseline="-25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,…,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z</a:t>
            </a:r>
            <a:r>
              <a:rPr lang="en-US" altLang="zh-CN" sz="1800" baseline="-25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b</a:t>
            </a:r>
            <a:r>
              <a:rPr lang="en-US" altLang="zh-CN" sz="1200" baseline="-50000" dirty="0" err="1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)’s, each has 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clauses.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≤ 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solidFill>
                  <a:schemeClr val="tx2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844D40-A620-42F5-8DEE-C7FA008EFD92}"/>
              </a:ext>
            </a:extLst>
          </p:cNvPr>
          <p:cNvCxnSpPr/>
          <p:nvPr/>
        </p:nvCxnSpPr>
        <p:spPr>
          <a:xfrm>
            <a:off x="2535810" y="3418224"/>
            <a:ext cx="14517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0F4B7B-DE21-4E3C-87F3-4EA2DDBF00A9}"/>
              </a:ext>
            </a:extLst>
          </p:cNvPr>
          <p:cNvCxnSpPr/>
          <p:nvPr/>
        </p:nvCxnSpPr>
        <p:spPr>
          <a:xfrm>
            <a:off x="848412" y="3186261"/>
            <a:ext cx="70041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=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|.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81A2EF-79C9-48FC-85A0-68881716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124771"/>
                <a:ext cx="7874958" cy="369974"/>
              </a:xfrm>
              <a:prstGeom prst="rect">
                <a:avLst/>
              </a:prstGeom>
              <a:blipFill>
                <a:blip r:embed="rId4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∉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opt(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≤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D5AFE6-D4F0-4E02-A2EF-99046C450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718" y="4514595"/>
                <a:ext cx="7874958" cy="369974"/>
              </a:xfrm>
              <a:prstGeom prst="rect">
                <a:avLst/>
              </a:prstGeom>
              <a:blipFill>
                <a:blip r:embed="rId5"/>
                <a:stretch>
                  <a:fillRect l="-619" t="-10000" b="-2833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D3E407C-9083-42DB-86C5-76C0B41D6B2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5259" y="4952597"/>
            <a:ext cx="7933876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eaLnBrk="1" hangingPunct="1"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If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has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PTAS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, let 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= 1/2</a:t>
            </a:r>
            <a:r>
              <a:rPr lang="en-US" altLang="zh-CN" sz="1800" baseline="30000" dirty="0">
                <a:effectLst/>
                <a:latin typeface="+mn-ea"/>
                <a:cs typeface="Times New Roman" pitchFamily="18" charset="0"/>
              </a:rPr>
              <a:t>d+1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So there is an approximation algorithm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A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SAT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for </a:t>
            </a:r>
            <a:r>
              <a:rPr lang="en-US" altLang="zh-CN" sz="1800" dirty="0">
                <a:solidFill>
                  <a:srgbClr val="FFCC00"/>
                </a:solidFill>
                <a:effectLst/>
                <a:latin typeface="+mn-ea"/>
                <a:cs typeface="Times New Roman" pitchFamily="18" charset="0"/>
              </a:rPr>
              <a:t>Max-SAT 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that on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gives an assignment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 that satisfies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≥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)/(1+</a:t>
            </a:r>
            <a:r>
              <a:rPr lang="el-GR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clauses in 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. If opt(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)=|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|,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S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(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) &gt; |</a:t>
            </a:r>
            <a:r>
              <a:rPr lang="el-GR" altLang="zh-CN" sz="180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n-US" altLang="zh-CN" sz="1800" baseline="-250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‒ </a:t>
            </a:r>
            <a:r>
              <a:rPr lang="en-US" altLang="zh-CN" sz="1800" dirty="0" err="1">
                <a:effectLst/>
                <a:latin typeface="+mn-ea"/>
                <a:cs typeface="Times New Roman" pitchFamily="18" charset="0"/>
              </a:rPr>
              <a:t>n</a:t>
            </a:r>
            <a:r>
              <a:rPr lang="en-US" altLang="zh-CN" sz="1800" baseline="30000" dirty="0" err="1">
                <a:effectLst/>
                <a:latin typeface="+mn-ea"/>
                <a:cs typeface="Times New Roman" pitchFamily="18" charset="0"/>
              </a:rPr>
              <a:t>c</a:t>
            </a:r>
            <a:r>
              <a:rPr lang="en-US" altLang="zh-CN" sz="1800" dirty="0">
                <a:effectLst/>
                <a:latin typeface="+mn-ea"/>
                <a:cs typeface="Times New Roman" pitchFamily="18" charset="0"/>
              </a:rPr>
              <a:t>/2. </a:t>
            </a:r>
            <a:endParaRPr lang="zh-CN" altLang="en-US" sz="1800" dirty="0">
              <a:effectLst/>
              <a:latin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ChangeArrowheads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</a:defRPr>
                </a:lvl9pPr>
              </a:lstStyle>
              <a:p>
                <a:pPr marL="0" eaLnBrk="1" hangingPunct="1">
                  <a:spcBef>
                    <a:spcPts val="0"/>
                  </a:spcBef>
                  <a:spcAft>
                    <a:spcPts val="300"/>
                  </a:spcAft>
                  <a:buFontTx/>
                  <a:buNone/>
                  <a:defRPr/>
                </a:pP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Thus, to decide if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first transform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then call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A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SAT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to compute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(all in poly-time).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iff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S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(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) &gt; |</a:t>
                </a:r>
                <a:r>
                  <a:rPr lang="el-GR" altLang="zh-CN" sz="1800" dirty="0">
                    <a:solidFill>
                      <a:srgbClr val="C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Φ</a:t>
                </a:r>
                <a:r>
                  <a:rPr lang="en-US" altLang="zh-CN" sz="1800" baseline="-25000" dirty="0">
                    <a:solidFill>
                      <a:srgbClr val="FF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| ‒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n</a:t>
                </a:r>
                <a:r>
                  <a:rPr lang="en-US" altLang="zh-CN" sz="1800" baseline="30000" dirty="0" err="1">
                    <a:effectLst/>
                    <a:latin typeface="+mn-ea"/>
                    <a:cs typeface="Times New Roman" pitchFamily="18" charset="0"/>
                  </a:rPr>
                  <a:t>c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/2, </a:t>
                </a:r>
                <a:r>
                  <a:rPr lang="en-US" altLang="zh-CN" sz="1800" dirty="0" err="1">
                    <a:effectLst/>
                    <a:latin typeface="+mn-ea"/>
                    <a:cs typeface="Times New Roman" pitchFamily="18" charset="0"/>
                  </a:rPr>
                  <a:t>i.e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, </a:t>
                </a:r>
                <a:r>
                  <a:rPr lang="en-US" altLang="zh-CN" sz="1800" dirty="0">
                    <a:solidFill>
                      <a:srgbClr val="00B0F0"/>
                    </a:solidFill>
                    <a:effectLst/>
                    <a:latin typeface="+mn-ea"/>
                    <a:cs typeface="Times New Roman" pitchFamily="18" charset="0"/>
                  </a:rPr>
                  <a:t>Q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i="1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∈</m:t>
                    </m:r>
                  </m:oMath>
                </a14:m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  </a:t>
                </a:r>
                <a:r>
                  <a:rPr lang="en-US" altLang="zh-CN" sz="1800" dirty="0"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→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P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 = </a:t>
                </a:r>
                <a:r>
                  <a:rPr lang="en-US" altLang="zh-CN" sz="1800" dirty="0">
                    <a:solidFill>
                      <a:srgbClr val="FF0000"/>
                    </a:solidFill>
                    <a:effectLst/>
                    <a:latin typeface="+mn-ea"/>
                    <a:cs typeface="Times New Roman" pitchFamily="18" charset="0"/>
                  </a:rPr>
                  <a:t>NP</a:t>
                </a:r>
                <a:r>
                  <a:rPr lang="en-US" altLang="zh-CN" sz="1800" dirty="0">
                    <a:effectLst/>
                    <a:latin typeface="+mn-ea"/>
                    <a:cs typeface="Times New Roman" pitchFamily="18" charset="0"/>
                  </a:rPr>
                  <a:t>.</a:t>
                </a:r>
                <a:endParaRPr lang="zh-CN" altLang="en-US" sz="1800" dirty="0">
                  <a:effectLst/>
                  <a:latin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03D9EA-7F98-4559-80B1-F723A49B1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59" y="5899738"/>
                <a:ext cx="7874958" cy="646973"/>
              </a:xfrm>
              <a:prstGeom prst="rect">
                <a:avLst/>
              </a:prstGeom>
              <a:blipFill>
                <a:blip r:embed="rId6"/>
                <a:stretch>
                  <a:fillRect l="-619" t="-5660" b="-150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723DA7A-77FA-49C6-A0A0-9ED13FE5794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799" y="1627153"/>
            <a:ext cx="7628641" cy="708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Theorem. 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Unless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= </a:t>
            </a:r>
            <a:r>
              <a:rPr lang="en-US" altLang="zh-CN" sz="20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, </a:t>
            </a:r>
            <a:r>
              <a:rPr lang="en-US" altLang="zh-CN" sz="2000" dirty="0">
                <a:solidFill>
                  <a:srgbClr val="FFCC66"/>
                </a:solidFill>
                <a:effectLst/>
                <a:latin typeface="+mn-ea"/>
              </a:rPr>
              <a:t>Max-SAT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has no PTAS (i.e., poly-time approximation algorithms of ratio 1+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 for all </a:t>
            </a:r>
            <a:r>
              <a:rPr lang="el-GR" altLang="zh-CN" sz="2000" dirty="0">
                <a:effectLst/>
                <a:latin typeface="+mn-ea"/>
                <a:cs typeface="Times New Roman" pitchFamily="18" charset="0"/>
              </a:rPr>
              <a:t>ϵ </a:t>
            </a:r>
            <a:r>
              <a:rPr lang="en-US" altLang="zh-CN" sz="2000" dirty="0">
                <a:effectLst/>
                <a:latin typeface="+mn-ea"/>
                <a:cs typeface="Times New Roman" pitchFamily="18" charset="0"/>
              </a:rPr>
              <a:t>&gt; 0.)</a:t>
            </a:r>
            <a:endParaRPr lang="zh-CN" altLang="en-US" sz="20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DF5E48-F764-4EA7-9B27-168CA7C4E4C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5979" y="939122"/>
            <a:ext cx="77723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16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16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16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16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861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9345C499-3ACF-493E-8900-BA974ABD9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3484490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162717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2929149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2563587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3872124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29046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29335-685D-43F8-8AF6-DDC8497F6FCE}"/>
              </a:ext>
            </a:extLst>
          </p:cNvPr>
          <p:cNvSpPr txBox="1"/>
          <p:nvPr/>
        </p:nvSpPr>
        <p:spPr>
          <a:xfrm>
            <a:off x="952108" y="4274030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B5BBD-BBC0-414C-98D4-C59D1BA3328E}"/>
              </a:ext>
            </a:extLst>
          </p:cNvPr>
          <p:cNvSpPr txBox="1"/>
          <p:nvPr/>
        </p:nvSpPr>
        <p:spPr>
          <a:xfrm>
            <a:off x="952108" y="1892045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F5D4-28D2-4B47-91BC-2751D49DC5E4}"/>
              </a:ext>
            </a:extLst>
          </p:cNvPr>
          <p:cNvSpPr txBox="1"/>
          <p:nvPr/>
        </p:nvSpPr>
        <p:spPr>
          <a:xfrm>
            <a:off x="952108" y="1531160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E12E99F4-AF1C-4FCB-85EE-C736E0E24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-Hardness and </a:t>
            </a:r>
            <a:r>
              <a:rPr lang="en-US" altLang="en-US" sz="3200" dirty="0">
                <a:solidFill>
                  <a:srgbClr val="FF0000"/>
                </a:solidFill>
                <a:ea typeface="ＭＳ Ｐゴシック" charset="-128"/>
              </a:rPr>
              <a:t>APX</a:t>
            </a:r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-Completeness</a:t>
            </a:r>
          </a:p>
        </p:txBody>
      </p:sp>
    </p:spTree>
    <p:extLst>
      <p:ext uri="{BB962C8B-B14F-4D97-AF65-F5344CB8AC3E}">
        <p14:creationId xmlns:p14="http://schemas.microsoft.com/office/powerpoint/2010/main" val="4393540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12112</TotalTime>
  <Words>7955</Words>
  <Application>Microsoft Office PowerPoint</Application>
  <PresentationFormat>On-screen Show (4:3)</PresentationFormat>
  <Paragraphs>425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ＭＳ Ｐゴシック</vt:lpstr>
      <vt:lpstr>黑体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PCP Theorem for Non-Approximability</vt:lpstr>
      <vt:lpstr>APX-Hardness and APX-Completeness</vt:lpstr>
      <vt:lpstr>APX-Hardness and APX-Completeness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1060</cp:revision>
  <cp:lastPrinted>2001-01-16T17:12:14Z</cp:lastPrinted>
  <dcterms:created xsi:type="dcterms:W3CDTF">1999-07-13T19:55:20Z</dcterms:created>
  <dcterms:modified xsi:type="dcterms:W3CDTF">2020-11-20T15:09:28Z</dcterms:modified>
</cp:coreProperties>
</file>