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handoutMasterIdLst>
    <p:handoutMasterId r:id="rId69"/>
  </p:handoutMasterIdLst>
  <p:sldIdLst>
    <p:sldId id="293" r:id="rId2"/>
    <p:sldId id="1841" r:id="rId3"/>
    <p:sldId id="1784" r:id="rId4"/>
    <p:sldId id="1840" r:id="rId5"/>
    <p:sldId id="1783" r:id="rId6"/>
    <p:sldId id="1782" r:id="rId7"/>
    <p:sldId id="1781" r:id="rId8"/>
    <p:sldId id="1780" r:id="rId9"/>
    <p:sldId id="1786" r:id="rId10"/>
    <p:sldId id="1787" r:id="rId11"/>
    <p:sldId id="1785" r:id="rId12"/>
    <p:sldId id="1791" r:id="rId13"/>
    <p:sldId id="1790" r:id="rId14"/>
    <p:sldId id="1789" r:id="rId15"/>
    <p:sldId id="1788" r:id="rId16"/>
    <p:sldId id="1800" r:id="rId17"/>
    <p:sldId id="1799" r:id="rId18"/>
    <p:sldId id="1798" r:id="rId19"/>
    <p:sldId id="1797" r:id="rId20"/>
    <p:sldId id="1796" r:id="rId21"/>
    <p:sldId id="1793" r:id="rId22"/>
    <p:sldId id="1792" r:id="rId23"/>
    <p:sldId id="1795" r:id="rId24"/>
    <p:sldId id="1805" r:id="rId25"/>
    <p:sldId id="1804" r:id="rId26"/>
    <p:sldId id="1803" r:id="rId27"/>
    <p:sldId id="1802" r:id="rId28"/>
    <p:sldId id="1801" r:id="rId29"/>
    <p:sldId id="1814" r:id="rId30"/>
    <p:sldId id="1813" r:id="rId31"/>
    <p:sldId id="1812" r:id="rId32"/>
    <p:sldId id="1811" r:id="rId33"/>
    <p:sldId id="1810" r:id="rId34"/>
    <p:sldId id="1809" r:id="rId35"/>
    <p:sldId id="1808" r:id="rId36"/>
    <p:sldId id="1807" r:id="rId37"/>
    <p:sldId id="1806" r:id="rId38"/>
    <p:sldId id="1817" r:id="rId39"/>
    <p:sldId id="1816" r:id="rId40"/>
    <p:sldId id="1818" r:id="rId41"/>
    <p:sldId id="1819" r:id="rId42"/>
    <p:sldId id="1832" r:id="rId43"/>
    <p:sldId id="1843" r:id="rId44"/>
    <p:sldId id="1842" r:id="rId45"/>
    <p:sldId id="1844" r:id="rId46"/>
    <p:sldId id="1846" r:id="rId47"/>
    <p:sldId id="1847" r:id="rId48"/>
    <p:sldId id="1848" r:id="rId49"/>
    <p:sldId id="1852" r:id="rId50"/>
    <p:sldId id="1850" r:id="rId51"/>
    <p:sldId id="1853" r:id="rId52"/>
    <p:sldId id="1859" r:id="rId53"/>
    <p:sldId id="1858" r:id="rId54"/>
    <p:sldId id="1857" r:id="rId55"/>
    <p:sldId id="1856" r:id="rId56"/>
    <p:sldId id="1855" r:id="rId57"/>
    <p:sldId id="1854" r:id="rId58"/>
    <p:sldId id="1860" r:id="rId59"/>
    <p:sldId id="1865" r:id="rId60"/>
    <p:sldId id="1869" r:id="rId61"/>
    <p:sldId id="1889" r:id="rId62"/>
    <p:sldId id="1890" r:id="rId63"/>
    <p:sldId id="1891" r:id="rId64"/>
    <p:sldId id="1892" r:id="rId65"/>
    <p:sldId id="1870" r:id="rId66"/>
    <p:sldId id="1871" r:id="rId6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0000"/>
    <a:srgbClr val="FFCCCC"/>
    <a:srgbClr val="FF3300"/>
    <a:srgbClr val="33CC33"/>
    <a:srgbClr val="DDDDDD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08" autoAdjust="0"/>
    <p:restoredTop sz="90962" autoAdjust="0"/>
  </p:normalViewPr>
  <p:slideViewPr>
    <p:cSldViewPr snapToGrid="0">
      <p:cViewPr varScale="1">
        <p:scale>
          <a:sx n="102" d="100"/>
          <a:sy n="102" d="100"/>
        </p:scale>
        <p:origin x="79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5825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9103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6314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7193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7186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016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4886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45787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6653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314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80981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39821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40617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798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33552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91014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26543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2357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96098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53085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44359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66413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59453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09712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46342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50481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46749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76497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68692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29192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66271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25493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68716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73100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71320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24401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07349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45559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676073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11987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697979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703515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709878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036012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050471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60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39986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61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39926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62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21178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63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799355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64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427526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65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895347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66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7929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1" y="6553200"/>
            <a:ext cx="38084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26: The Maximum Satisfiability Problem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143F32-3D36-4DF3-B94D-6012D0FCF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530" y="1172116"/>
            <a:ext cx="7716472" cy="43986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(Polynomial-time) approximation ratios for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 optimization problems. </a:t>
            </a:r>
          </a:p>
        </p:txBody>
      </p:sp>
    </p:spTree>
    <p:extLst>
      <p:ext uri="{BB962C8B-B14F-4D97-AF65-F5344CB8AC3E}">
        <p14:creationId xmlns:p14="http://schemas.microsoft.com/office/powerpoint/2010/main" val="336421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143F32-3D36-4DF3-B94D-6012D0FCF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530" y="1172116"/>
            <a:ext cx="7716472" cy="43986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(Polynomial-time) approximation ratios for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 optimization problems.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323C1E4-A176-4B5A-9EB5-FE043ECDA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530" y="1675294"/>
            <a:ext cx="7716472" cy="93084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Minimum Vertex Cover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ea typeface="ＭＳ Ｐゴシック" charset="-128"/>
              </a:rPr>
              <a:t>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a graph G, find a smallest vertex cover for G. 	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ratio </a:t>
            </a:r>
            <a:r>
              <a:rPr lang="en-US" altLang="en-US" sz="1800" kern="300" dirty="0">
                <a:ea typeface="ＭＳ Ｐゴシック" charset="-128"/>
              </a:rPr>
              <a:t>= 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54FCE2-D5C9-4F6E-B84E-603011D92188}"/>
              </a:ext>
            </a:extLst>
          </p:cNvPr>
          <p:cNvSpPr/>
          <p:nvPr/>
        </p:nvSpPr>
        <p:spPr>
          <a:xfrm>
            <a:off x="644165" y="2732878"/>
            <a:ext cx="76332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ratio</a:t>
            </a:r>
            <a:r>
              <a:rPr lang="en-US" altLang="en-US" sz="1800" kern="300" dirty="0">
                <a:ea typeface="ＭＳ Ｐゴシック" charset="-128"/>
              </a:rPr>
              <a:t> = 2, 1.5, could be 1+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for any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&gt; 0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A1347C8-4DD7-49D2-97DD-4AC1BD826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530" y="3782944"/>
            <a:ext cx="7535005" cy="12216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2-machine 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makespan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P2||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C</a:t>
            </a:r>
            <a:r>
              <a:rPr lang="en-US" altLang="en-US" sz="1800" kern="300" baseline="-25000" dirty="0" err="1">
                <a:solidFill>
                  <a:srgbClr val="FFC000"/>
                </a:solidFill>
                <a:ea typeface="ＭＳ Ｐゴシック" charset="-128"/>
              </a:rPr>
              <a:t>max</a:t>
            </a:r>
            <a:r>
              <a:rPr lang="en-US" altLang="en-US" sz="1800" kern="300" dirty="0">
                <a:ea typeface="ＭＳ Ｐゴシック" charset="-128"/>
              </a:rPr>
              <a:t>)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 </a:t>
            </a:r>
            <a:r>
              <a:rPr lang="en-US" altLang="en-US" sz="1800" kern="300" dirty="0">
                <a:ea typeface="ＭＳ Ｐゴシック" charset="-128"/>
              </a:rPr>
              <a:t>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jobs of execution times t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, t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, …, t</a:t>
            </a:r>
            <a:r>
              <a:rPr lang="en-US" altLang="en-US" sz="1800" kern="300" baseline="-25000" dirty="0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. Schedule the jobs on two machines to minimize the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(i.e., the final completion time). 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ratio</a:t>
            </a:r>
            <a:r>
              <a:rPr lang="en-US" altLang="en-US" sz="1800" kern="300" dirty="0">
                <a:ea typeface="ＭＳ Ｐゴシック" charset="-128"/>
              </a:rPr>
              <a:t> = 1+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in time O(2</a:t>
            </a:r>
            <a:r>
              <a:rPr lang="en-US" altLang="en-US" sz="1800" kern="300" baseline="30000" dirty="0">
                <a:ea typeface="ＭＳ Ｐゴシック" charset="-128"/>
              </a:rPr>
              <a:t>2/</a:t>
            </a:r>
            <a:r>
              <a:rPr lang="el-GR" altLang="en-US" sz="1800" kern="300" baseline="30000" dirty="0">
                <a:ea typeface="ＭＳ Ｐゴシック" charset="-128"/>
              </a:rPr>
              <a:t>ϵ</a:t>
            </a:r>
            <a:r>
              <a:rPr lang="en-US" altLang="en-US" sz="1800" kern="300" baseline="30000" dirty="0">
                <a:ea typeface="ＭＳ Ｐゴシック" charset="-128"/>
              </a:rPr>
              <a:t> </a:t>
            </a:r>
            <a:r>
              <a:rPr lang="en-US" altLang="en-US" sz="1800" kern="300" dirty="0">
                <a:ea typeface="ＭＳ Ｐゴシック" charset="-128"/>
              </a:rPr>
              <a:t>n), time could be O(n</a:t>
            </a:r>
            <a:r>
              <a:rPr lang="en-US" altLang="en-US" sz="1800" kern="300" baseline="30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/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A87352D-1BF4-4F17-B9C4-3E50BDB34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165" y="5131330"/>
            <a:ext cx="7716472" cy="93084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Maximum Clique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)				          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a graph G, find a largest clique.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ratio</a:t>
            </a:r>
            <a:r>
              <a:rPr lang="en-US" altLang="en-US" sz="1800" kern="300" dirty="0">
                <a:ea typeface="ＭＳ Ｐゴシック" charset="-128"/>
              </a:rPr>
              <a:t>: cannot be bounded by n</a:t>
            </a:r>
            <a:r>
              <a:rPr lang="en-US" altLang="en-US" sz="1800" kern="300" baseline="30000" dirty="0">
                <a:ea typeface="ＭＳ Ｐゴシック" charset="-128"/>
              </a:rPr>
              <a:t>1-</a:t>
            </a:r>
            <a:r>
              <a:rPr lang="el-GR" altLang="en-US" sz="1800" kern="300" baseline="300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for any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&gt; 0</a:t>
            </a:r>
          </a:p>
        </p:txBody>
      </p:sp>
    </p:spTree>
    <p:extLst>
      <p:ext uri="{BB962C8B-B14F-4D97-AF65-F5344CB8AC3E}">
        <p14:creationId xmlns:p14="http://schemas.microsoft.com/office/powerpoint/2010/main" val="3888234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51E2C732-AB30-43C1-865C-492EDBE74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04838"/>
            <a:ext cx="7204435" cy="41202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800" kern="300" dirty="0">
                <a:ea typeface="ＭＳ Ｐゴシック" charset="-128"/>
              </a:rPr>
              <a:t>For a given optimization problem </a:t>
            </a:r>
            <a:r>
              <a:rPr lang="en-US" altLang="en-US" sz="2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2800" kern="300" dirty="0">
                <a:ea typeface="ＭＳ Ｐゴシック" charset="-128"/>
              </a:rPr>
              <a:t>, how do we know if</a:t>
            </a:r>
          </a:p>
        </p:txBody>
      </p:sp>
    </p:spTree>
    <p:extLst>
      <p:ext uri="{BB962C8B-B14F-4D97-AF65-F5344CB8AC3E}">
        <p14:creationId xmlns:p14="http://schemas.microsoft.com/office/powerpoint/2010/main" val="3313660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62" name="Rectangle 3">
            <a:extLst>
              <a:ext uri="{FF2B5EF4-FFF2-40B4-BE49-F238E27FC236}">
                <a16:creationId xmlns:a16="http://schemas.microsoft.com/office/drawing/2014/main" id="{60D11D13-B889-4A17-B149-6EEAB44B6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634" y="2233506"/>
            <a:ext cx="7654732" cy="265900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2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2800" kern="300" dirty="0">
                <a:ea typeface="ＭＳ Ｐゴシック" charset="-128"/>
              </a:rPr>
              <a:t> can be approximated in poly-time with ratio 1+</a:t>
            </a:r>
            <a:r>
              <a:rPr lang="el-GR" altLang="en-US" sz="2800" kern="300" dirty="0">
                <a:ea typeface="ＭＳ Ｐゴシック" charset="-128"/>
              </a:rPr>
              <a:t>ϵ</a:t>
            </a:r>
            <a:r>
              <a:rPr lang="en-US" altLang="en-US" sz="2800" kern="300" dirty="0">
                <a:ea typeface="ＭＳ Ｐゴシック" charset="-128"/>
              </a:rPr>
              <a:t> for all </a:t>
            </a:r>
            <a:r>
              <a:rPr lang="el-GR" altLang="en-US" sz="2800" kern="300" dirty="0">
                <a:ea typeface="ＭＳ Ｐゴシック" charset="-128"/>
              </a:rPr>
              <a:t>ϵ</a:t>
            </a:r>
            <a:r>
              <a:rPr lang="en-US" altLang="en-US" sz="2800" kern="300" dirty="0">
                <a:ea typeface="ＭＳ Ｐゴシック" charset="-128"/>
              </a:rPr>
              <a:t>?</a:t>
            </a:r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51E2C732-AB30-43C1-865C-492EDBE74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04838"/>
            <a:ext cx="7204435" cy="41202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800" kern="300" dirty="0">
                <a:ea typeface="ＭＳ Ｐゴシック" charset="-128"/>
              </a:rPr>
              <a:t>For a given optimization problem </a:t>
            </a:r>
            <a:r>
              <a:rPr lang="en-US" altLang="en-US" sz="2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2800" kern="300" dirty="0">
                <a:ea typeface="ＭＳ Ｐゴシック" charset="-128"/>
              </a:rPr>
              <a:t>, how do we know if</a:t>
            </a:r>
          </a:p>
        </p:txBody>
      </p:sp>
    </p:spTree>
    <p:extLst>
      <p:ext uri="{BB962C8B-B14F-4D97-AF65-F5344CB8AC3E}">
        <p14:creationId xmlns:p14="http://schemas.microsoft.com/office/powerpoint/2010/main" val="2063835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62" name="Rectangle 3">
            <a:extLst>
              <a:ext uri="{FF2B5EF4-FFF2-40B4-BE49-F238E27FC236}">
                <a16:creationId xmlns:a16="http://schemas.microsoft.com/office/drawing/2014/main" id="{60D11D13-B889-4A17-B149-6EEAB44B6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634" y="2233506"/>
            <a:ext cx="7654732" cy="265900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2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2800" kern="300" dirty="0">
                <a:ea typeface="ＭＳ Ｐゴシック" charset="-128"/>
              </a:rPr>
              <a:t> can be approximated in poly-time with ratio 1+</a:t>
            </a:r>
            <a:r>
              <a:rPr lang="el-GR" altLang="en-US" sz="2800" kern="300" dirty="0">
                <a:ea typeface="ＭＳ Ｐゴシック" charset="-128"/>
              </a:rPr>
              <a:t>ϵ</a:t>
            </a:r>
            <a:r>
              <a:rPr lang="en-US" altLang="en-US" sz="2800" kern="300" dirty="0">
                <a:ea typeface="ＭＳ Ｐゴシック" charset="-128"/>
              </a:rPr>
              <a:t> for all </a:t>
            </a:r>
            <a:r>
              <a:rPr lang="el-GR" altLang="en-US" sz="2800" kern="300" dirty="0">
                <a:ea typeface="ＭＳ Ｐゴシック" charset="-128"/>
              </a:rPr>
              <a:t>ϵ</a:t>
            </a:r>
            <a:r>
              <a:rPr lang="en-US" altLang="en-US" sz="2800" kern="300" dirty="0">
                <a:ea typeface="ＭＳ Ｐゴシック" charset="-128"/>
              </a:rPr>
              <a:t>?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2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2800" kern="300" dirty="0">
                <a:ea typeface="ＭＳ Ｐゴシック" charset="-128"/>
              </a:rPr>
              <a:t> can be approximated in poly-time with a constant ratio c? </a:t>
            </a:r>
          </a:p>
          <a:p>
            <a:pPr marL="0" indent="0" eaLnBrk="1" hangingPunct="1">
              <a:spcBef>
                <a:spcPts val="0"/>
              </a:spcBef>
              <a:buNone/>
            </a:pPr>
            <a:endParaRPr lang="en-US" altLang="en-US" sz="2800" kern="300" dirty="0">
              <a:ea typeface="ＭＳ Ｐゴシック" charset="-128"/>
            </a:endParaRPr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51E2C732-AB30-43C1-865C-492EDBE74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04838"/>
            <a:ext cx="7204435" cy="41202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800" kern="300" dirty="0">
                <a:ea typeface="ＭＳ Ｐゴシック" charset="-128"/>
              </a:rPr>
              <a:t>For a given optimization problem </a:t>
            </a:r>
            <a:r>
              <a:rPr lang="en-US" altLang="en-US" sz="2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2800" kern="300" dirty="0">
                <a:ea typeface="ＭＳ Ｐゴシック" charset="-128"/>
              </a:rPr>
              <a:t>, how do we know if</a:t>
            </a:r>
          </a:p>
        </p:txBody>
      </p:sp>
    </p:spTree>
    <p:extLst>
      <p:ext uri="{BB962C8B-B14F-4D97-AF65-F5344CB8AC3E}">
        <p14:creationId xmlns:p14="http://schemas.microsoft.com/office/powerpoint/2010/main" val="2127485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62" name="Rectangle 3">
            <a:extLst>
              <a:ext uri="{FF2B5EF4-FFF2-40B4-BE49-F238E27FC236}">
                <a16:creationId xmlns:a16="http://schemas.microsoft.com/office/drawing/2014/main" id="{60D11D13-B889-4A17-B149-6EEAB44B6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634" y="2233506"/>
            <a:ext cx="7654732" cy="265900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2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2800" kern="300" dirty="0">
                <a:ea typeface="ＭＳ Ｐゴシック" charset="-128"/>
              </a:rPr>
              <a:t> can be approximated in poly-time with ratio 1+</a:t>
            </a:r>
            <a:r>
              <a:rPr lang="el-GR" altLang="en-US" sz="2800" kern="300" dirty="0">
                <a:ea typeface="ＭＳ Ｐゴシック" charset="-128"/>
              </a:rPr>
              <a:t>ϵ</a:t>
            </a:r>
            <a:r>
              <a:rPr lang="en-US" altLang="en-US" sz="2800" kern="300" dirty="0">
                <a:ea typeface="ＭＳ Ｐゴシック" charset="-128"/>
              </a:rPr>
              <a:t> for all </a:t>
            </a:r>
            <a:r>
              <a:rPr lang="el-GR" altLang="en-US" sz="2800" kern="300" dirty="0">
                <a:ea typeface="ＭＳ Ｐゴシック" charset="-128"/>
              </a:rPr>
              <a:t>ϵ</a:t>
            </a:r>
            <a:r>
              <a:rPr lang="en-US" altLang="en-US" sz="2800" kern="300" dirty="0">
                <a:ea typeface="ＭＳ Ｐゴシック" charset="-128"/>
              </a:rPr>
              <a:t>?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2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2800" kern="300" dirty="0">
                <a:ea typeface="ＭＳ Ｐゴシック" charset="-128"/>
              </a:rPr>
              <a:t> can be approximated in poly-time with a constant ratio c? 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2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2800" kern="300" dirty="0">
                <a:ea typeface="ＭＳ Ｐゴシック" charset="-128"/>
              </a:rPr>
              <a:t> cannot be approximated in poly-time with a constant ratio?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altLang="en-US" sz="2800" kern="300" dirty="0">
              <a:ea typeface="ＭＳ Ｐゴシック" charset="-128"/>
            </a:endParaRPr>
          </a:p>
          <a:p>
            <a:pPr marL="0" indent="0" eaLnBrk="1" hangingPunct="1">
              <a:spcBef>
                <a:spcPts val="0"/>
              </a:spcBef>
              <a:buNone/>
            </a:pPr>
            <a:endParaRPr lang="en-US" altLang="en-US" sz="2800" kern="300" dirty="0">
              <a:ea typeface="ＭＳ Ｐゴシック" charset="-128"/>
            </a:endParaRPr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51E2C732-AB30-43C1-865C-492EDBE74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04838"/>
            <a:ext cx="7204435" cy="41202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800" kern="300" dirty="0">
                <a:ea typeface="ＭＳ Ｐゴシック" charset="-128"/>
              </a:rPr>
              <a:t>For a given optimization problem </a:t>
            </a:r>
            <a:r>
              <a:rPr lang="en-US" altLang="en-US" sz="2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2800" kern="300" dirty="0">
                <a:ea typeface="ＭＳ Ｐゴシック" charset="-128"/>
              </a:rPr>
              <a:t>, how do we know if</a:t>
            </a:r>
          </a:p>
        </p:txBody>
      </p:sp>
    </p:spTree>
    <p:extLst>
      <p:ext uri="{BB962C8B-B14F-4D97-AF65-F5344CB8AC3E}">
        <p14:creationId xmlns:p14="http://schemas.microsoft.com/office/powerpoint/2010/main" val="2861172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62" name="Rectangle 3">
            <a:extLst>
              <a:ext uri="{FF2B5EF4-FFF2-40B4-BE49-F238E27FC236}">
                <a16:creationId xmlns:a16="http://schemas.microsoft.com/office/drawing/2014/main" id="{60D11D13-B889-4A17-B149-6EEAB44B6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634" y="2233506"/>
            <a:ext cx="7654732" cy="265900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2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2800" kern="300" dirty="0">
                <a:ea typeface="ＭＳ Ｐゴシック" charset="-128"/>
              </a:rPr>
              <a:t> can be approximated in poly-time with ratio 1+</a:t>
            </a:r>
            <a:r>
              <a:rPr lang="el-GR" altLang="en-US" sz="2800" kern="300" dirty="0">
                <a:ea typeface="ＭＳ Ｐゴシック" charset="-128"/>
              </a:rPr>
              <a:t>ϵ</a:t>
            </a:r>
            <a:r>
              <a:rPr lang="en-US" altLang="en-US" sz="2800" kern="300" dirty="0">
                <a:ea typeface="ＭＳ Ｐゴシック" charset="-128"/>
              </a:rPr>
              <a:t> for all </a:t>
            </a:r>
            <a:r>
              <a:rPr lang="el-GR" altLang="en-US" sz="2800" kern="300" dirty="0">
                <a:ea typeface="ＭＳ Ｐゴシック" charset="-128"/>
              </a:rPr>
              <a:t>ϵ</a:t>
            </a:r>
            <a:r>
              <a:rPr lang="en-US" altLang="en-US" sz="2800" kern="300" dirty="0">
                <a:ea typeface="ＭＳ Ｐゴシック" charset="-128"/>
              </a:rPr>
              <a:t>?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2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2800" kern="300" dirty="0">
                <a:ea typeface="ＭＳ Ｐゴシック" charset="-128"/>
              </a:rPr>
              <a:t> can be approximated in poly-time with a constant ratio c? 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2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2800" kern="300" dirty="0">
                <a:ea typeface="ＭＳ Ｐゴシック" charset="-128"/>
              </a:rPr>
              <a:t> cannot be approximated in poly-time with a constant ratio?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altLang="en-US" sz="2800" kern="300" dirty="0">
              <a:ea typeface="ＭＳ Ｐゴシック" charset="-128"/>
            </a:endParaRPr>
          </a:p>
          <a:p>
            <a:pPr marL="0" indent="0" eaLnBrk="1" hangingPunct="1">
              <a:spcBef>
                <a:spcPts val="0"/>
              </a:spcBef>
              <a:buNone/>
            </a:pPr>
            <a:endParaRPr lang="en-US" altLang="en-US" sz="2800" kern="300" dirty="0">
              <a:ea typeface="ＭＳ Ｐゴシック" charset="-128"/>
            </a:endParaRPr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51E2C732-AB30-43C1-865C-492EDBE74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04838"/>
            <a:ext cx="7204435" cy="41202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800" kern="300" dirty="0">
                <a:ea typeface="ＭＳ Ｐゴシック" charset="-128"/>
              </a:rPr>
              <a:t>For a given optimization problem </a:t>
            </a:r>
            <a:r>
              <a:rPr lang="en-US" altLang="en-US" sz="2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2800" kern="300" dirty="0">
                <a:ea typeface="ＭＳ Ｐゴシック" charset="-128"/>
              </a:rPr>
              <a:t>, how do we know if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ED4D749E-0F0E-441F-85D3-D14E6A36C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782" y="5197127"/>
            <a:ext cx="7204435" cy="95206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2400" kern="300" dirty="0">
                <a:ea typeface="ＭＳ Ｐゴシック" charset="-128"/>
              </a:rPr>
              <a:t>Again we apply the techniques of completeness and reductions. </a:t>
            </a:r>
          </a:p>
        </p:txBody>
      </p:sp>
    </p:spTree>
    <p:extLst>
      <p:ext uri="{BB962C8B-B14F-4D97-AF65-F5344CB8AC3E}">
        <p14:creationId xmlns:p14="http://schemas.microsoft.com/office/powerpoint/2010/main" val="2666194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DE0635-3ECD-484D-A9A2-99BF2EB7866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21966" y="1127747"/>
            <a:ext cx="7772399" cy="83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24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24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24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302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DE0635-3ECD-484D-A9A2-99BF2EB7866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21966" y="1127747"/>
            <a:ext cx="7772399" cy="83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24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24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24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14D47792-E842-440F-80CA-AB1E7159A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959" y="2110303"/>
            <a:ext cx="82347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= (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∨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dirty="0">
                <a:latin typeface="Times New Roman" panose="02020603050405020304" pitchFamily="18" charset="0"/>
              </a:rPr>
              <a:t>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∨¬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dirty="0">
                <a:latin typeface="Times New Roman" panose="02020603050405020304" pitchFamily="18" charset="0"/>
              </a:rPr>
              <a:t>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dirty="0">
                <a:latin typeface="Times New Roman" panose="02020603050405020304" pitchFamily="18" charset="0"/>
              </a:rPr>
              <a:t>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∨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dirty="0">
                <a:latin typeface="Times New Roman" panose="02020603050405020304" pitchFamily="18" charset="0"/>
              </a:rPr>
              <a:t>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dirty="0">
                <a:latin typeface="Times New Roman" panose="02020603050405020304" pitchFamily="18" charset="0"/>
              </a:rPr>
              <a:t>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∨¬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b="1" dirty="0">
                <a:latin typeface="Times New Roman" panose="02020603050405020304" pitchFamily="18" charset="0"/>
              </a:rPr>
              <a:t>∧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b="1" dirty="0">
                <a:latin typeface="Times New Roman" panose="02020603050405020304" pitchFamily="18" charset="0"/>
              </a:rPr>
              <a:t>∨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b="1" dirty="0">
                <a:latin typeface="Times New Roman" panose="02020603050405020304" pitchFamily="18" charset="0"/>
              </a:rPr>
              <a:t>∧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b="1" dirty="0">
                <a:latin typeface="Times New Roman" panose="02020603050405020304" pitchFamily="18" charset="0"/>
              </a:rPr>
              <a:t>¬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b="1" dirty="0">
                <a:latin typeface="Times New Roman" panose="02020603050405020304" pitchFamily="18" charset="0"/>
              </a:rPr>
              <a:t>∨¬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83296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DE0635-3ECD-484D-A9A2-99BF2EB7866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21966" y="1127747"/>
            <a:ext cx="7772399" cy="83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24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24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24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696024AF-DCF9-429A-98A3-53450F7EF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959" y="2110303"/>
            <a:ext cx="82347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= (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∨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dirty="0">
                <a:latin typeface="Times New Roman" panose="02020603050405020304" pitchFamily="18" charset="0"/>
              </a:rPr>
              <a:t>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∨¬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dirty="0">
                <a:latin typeface="Times New Roman" panose="02020603050405020304" pitchFamily="18" charset="0"/>
              </a:rPr>
              <a:t>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dirty="0">
                <a:latin typeface="Times New Roman" panose="02020603050405020304" pitchFamily="18" charset="0"/>
              </a:rPr>
              <a:t>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∨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dirty="0">
                <a:latin typeface="Times New Roman" panose="02020603050405020304" pitchFamily="18" charset="0"/>
              </a:rPr>
              <a:t>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dirty="0">
                <a:latin typeface="Times New Roman" panose="02020603050405020304" pitchFamily="18" charset="0"/>
              </a:rPr>
              <a:t>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∨¬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b="1" dirty="0">
                <a:latin typeface="Times New Roman" panose="02020603050405020304" pitchFamily="18" charset="0"/>
              </a:rPr>
              <a:t>∧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b="1" dirty="0">
                <a:latin typeface="Times New Roman" panose="02020603050405020304" pitchFamily="18" charset="0"/>
              </a:rPr>
              <a:t>∨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b="1" dirty="0">
                <a:latin typeface="Times New Roman" panose="02020603050405020304" pitchFamily="18" charset="0"/>
              </a:rPr>
              <a:t>∧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b="1" dirty="0">
                <a:latin typeface="Times New Roman" panose="02020603050405020304" pitchFamily="18" charset="0"/>
              </a:rPr>
              <a:t>¬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b="1" dirty="0">
                <a:latin typeface="Times New Roman" panose="02020603050405020304" pitchFamily="18" charset="0"/>
              </a:rPr>
              <a:t>∨¬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20A409D1-01DD-42A0-9883-9FEDCE586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8893" y="2722885"/>
            <a:ext cx="3986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1,  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1,  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0,  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1, </a:t>
            </a:r>
            <a:endParaRPr lang="zh-CN" altLang="en-US" sz="2400" b="1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465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DE0635-3ECD-484D-A9A2-99BF2EB7866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21966" y="1127747"/>
            <a:ext cx="7772399" cy="83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24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24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24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8E8145D6-21A1-41C9-B21B-507386114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959" y="2110303"/>
            <a:ext cx="82347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= 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∨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dirty="0">
                <a:latin typeface="Times New Roman" panose="02020603050405020304" pitchFamily="18" charset="0"/>
              </a:rPr>
              <a:t>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∨¬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dirty="0">
                <a:latin typeface="Times New Roman" panose="02020603050405020304" pitchFamily="18" charset="0"/>
              </a:rPr>
              <a:t>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dirty="0">
                <a:latin typeface="Times New Roman" panose="02020603050405020304" pitchFamily="18" charset="0"/>
              </a:rPr>
              <a:t>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∨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dirty="0">
                <a:latin typeface="Times New Roman" panose="02020603050405020304" pitchFamily="18" charset="0"/>
              </a:rPr>
              <a:t>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dirty="0">
                <a:latin typeface="Times New Roman" panose="02020603050405020304" pitchFamily="18" charset="0"/>
              </a:rPr>
              <a:t>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∨¬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b="1" dirty="0">
                <a:latin typeface="Times New Roman" panose="02020603050405020304" pitchFamily="18" charset="0"/>
              </a:rPr>
              <a:t>∧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b="1" dirty="0">
                <a:latin typeface="Times New Roman" panose="02020603050405020304" pitchFamily="18" charset="0"/>
              </a:rPr>
              <a:t>∨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b="1" dirty="0">
                <a:latin typeface="Times New Roman" panose="02020603050405020304" pitchFamily="18" charset="0"/>
              </a:rPr>
              <a:t>∧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¬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b="1" dirty="0">
                <a:latin typeface="Times New Roman" panose="02020603050405020304" pitchFamily="18" charset="0"/>
              </a:rPr>
              <a:t>∨¬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E44E6684-02A3-4970-B288-25A046916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8893" y="2722885"/>
            <a:ext cx="3986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1,  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1,  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0,  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1, </a:t>
            </a:r>
            <a:endParaRPr lang="zh-CN" altLang="en-US" sz="2400" b="1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292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DE0635-3ECD-484D-A9A2-99BF2EB7866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21966" y="1127747"/>
            <a:ext cx="7772399" cy="83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24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24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24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8E8145D6-21A1-41C9-B21B-507386114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959" y="2110303"/>
            <a:ext cx="82347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= 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∨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dirty="0">
                <a:latin typeface="Times New Roman" panose="02020603050405020304" pitchFamily="18" charset="0"/>
              </a:rPr>
              <a:t>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∨¬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dirty="0">
                <a:latin typeface="Times New Roman" panose="02020603050405020304" pitchFamily="18" charset="0"/>
              </a:rPr>
              <a:t>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dirty="0">
                <a:latin typeface="Times New Roman" panose="02020603050405020304" pitchFamily="18" charset="0"/>
              </a:rPr>
              <a:t>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∨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dirty="0">
                <a:latin typeface="Times New Roman" panose="02020603050405020304" pitchFamily="18" charset="0"/>
              </a:rPr>
              <a:t>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dirty="0">
                <a:latin typeface="Times New Roman" panose="02020603050405020304" pitchFamily="18" charset="0"/>
              </a:rPr>
              <a:t>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∨¬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b="1" dirty="0">
                <a:latin typeface="Times New Roman" panose="02020603050405020304" pitchFamily="18" charset="0"/>
              </a:rPr>
              <a:t>∧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b="1" dirty="0">
                <a:latin typeface="Times New Roman" panose="02020603050405020304" pitchFamily="18" charset="0"/>
              </a:rPr>
              <a:t>∨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b="1" dirty="0">
                <a:latin typeface="Times New Roman" panose="02020603050405020304" pitchFamily="18" charset="0"/>
              </a:rPr>
              <a:t>∧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¬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b="1" dirty="0">
                <a:latin typeface="Times New Roman" panose="02020603050405020304" pitchFamily="18" charset="0"/>
              </a:rPr>
              <a:t>∨¬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E44E6684-02A3-4970-B288-25A046916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8893" y="2722885"/>
            <a:ext cx="3986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1,  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1,  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0,  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1, </a:t>
            </a:r>
            <a:endParaRPr lang="zh-CN" altLang="en-US" sz="2400" b="1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FFF6F7-CC7A-45D3-B92A-51BAD587D3C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91852" y="3570860"/>
            <a:ext cx="7502513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The </a:t>
            </a:r>
            <a:r>
              <a:rPr lang="en-US" altLang="zh-CN" sz="24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 problem is </a:t>
            </a:r>
            <a:r>
              <a:rPr lang="en-US" altLang="zh-CN" sz="24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-hard</a:t>
            </a:r>
          </a:p>
        </p:txBody>
      </p:sp>
    </p:spTree>
    <p:extLst>
      <p:ext uri="{BB962C8B-B14F-4D97-AF65-F5344CB8AC3E}">
        <p14:creationId xmlns:p14="http://schemas.microsoft.com/office/powerpoint/2010/main" val="3411982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DE0635-3ECD-484D-A9A2-99BF2EB7866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21966" y="1127747"/>
            <a:ext cx="7772399" cy="83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24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24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24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8E8145D6-21A1-41C9-B21B-507386114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959" y="2110303"/>
            <a:ext cx="82347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= 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∨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dirty="0">
                <a:latin typeface="Times New Roman" panose="02020603050405020304" pitchFamily="18" charset="0"/>
              </a:rPr>
              <a:t>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∨¬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dirty="0">
                <a:latin typeface="Times New Roman" panose="02020603050405020304" pitchFamily="18" charset="0"/>
              </a:rPr>
              <a:t>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dirty="0">
                <a:latin typeface="Times New Roman" panose="02020603050405020304" pitchFamily="18" charset="0"/>
              </a:rPr>
              <a:t>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∨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dirty="0">
                <a:latin typeface="Times New Roman" panose="02020603050405020304" pitchFamily="18" charset="0"/>
              </a:rPr>
              <a:t>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dirty="0">
                <a:latin typeface="Times New Roman" panose="02020603050405020304" pitchFamily="18" charset="0"/>
              </a:rPr>
              <a:t>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∨¬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b="1" dirty="0">
                <a:latin typeface="Times New Roman" panose="02020603050405020304" pitchFamily="18" charset="0"/>
              </a:rPr>
              <a:t>∧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b="1" dirty="0">
                <a:latin typeface="Times New Roman" panose="02020603050405020304" pitchFamily="18" charset="0"/>
              </a:rPr>
              <a:t>∨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b="1" dirty="0">
                <a:latin typeface="Times New Roman" panose="02020603050405020304" pitchFamily="18" charset="0"/>
              </a:rPr>
              <a:t>∧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¬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b="1" dirty="0">
                <a:latin typeface="Times New Roman" panose="02020603050405020304" pitchFamily="18" charset="0"/>
              </a:rPr>
              <a:t>∨¬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E44E6684-02A3-4970-B288-25A046916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8893" y="2722885"/>
            <a:ext cx="3986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1,  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1,  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0,  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1, </a:t>
            </a:r>
            <a:endParaRPr lang="zh-CN" altLang="en-US" sz="2400" b="1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FFF6F7-CC7A-45D3-B92A-51BAD587D3C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91852" y="3570860"/>
            <a:ext cx="7502513" cy="905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The </a:t>
            </a:r>
            <a:r>
              <a:rPr lang="en-US" altLang="zh-CN" sz="24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 problem is </a:t>
            </a:r>
            <a:r>
              <a:rPr lang="en-US" altLang="zh-CN" sz="24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-hard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An optimization version of the </a:t>
            </a:r>
            <a:r>
              <a:rPr lang="en-US" altLang="zh-CN" sz="24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Satisfiability</a:t>
            </a: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 problem.</a:t>
            </a:r>
          </a:p>
        </p:txBody>
      </p:sp>
    </p:spTree>
    <p:extLst>
      <p:ext uri="{BB962C8B-B14F-4D97-AF65-F5344CB8AC3E}">
        <p14:creationId xmlns:p14="http://schemas.microsoft.com/office/powerpoint/2010/main" val="3234025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DE0635-3ECD-484D-A9A2-99BF2EB7866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21966" y="1127747"/>
            <a:ext cx="7772399" cy="83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2400" dirty="0">
                <a:solidFill>
                  <a:srgbClr val="FFCC66"/>
                </a:solidFill>
                <a:effectLst/>
                <a:latin typeface="黑体" pitchFamily="2" charset="-122"/>
                <a:ea typeface="黑体" pitchFamily="2" charset="-122"/>
              </a:rPr>
              <a:t>	</a:t>
            </a:r>
            <a:r>
              <a:rPr lang="en-US" altLang="zh-CN" sz="2400" dirty="0">
                <a:solidFill>
                  <a:srgbClr val="FFCC66"/>
                </a:solidFill>
                <a:effectLst/>
                <a:latin typeface="+mn-ea"/>
              </a:rPr>
              <a:t>Max-SAT. </a:t>
            </a: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Given a CNF formula F, find an assignment to F that satisfies the largest number of clauses in F.</a:t>
            </a:r>
            <a:endParaRPr lang="zh-CN" altLang="en-US" sz="2400" dirty="0">
              <a:solidFill>
                <a:schemeClr val="tx2"/>
              </a:solidFill>
              <a:effectLst/>
              <a:latin typeface="+mn-ea"/>
              <a:cs typeface="Times New Roman" pitchFamily="18" charset="0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8E8145D6-21A1-41C9-B21B-507386114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959" y="2110303"/>
            <a:ext cx="82347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= 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∨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dirty="0">
                <a:latin typeface="Times New Roman" panose="02020603050405020304" pitchFamily="18" charset="0"/>
              </a:rPr>
              <a:t>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∨¬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dirty="0">
                <a:latin typeface="Times New Roman" panose="02020603050405020304" pitchFamily="18" charset="0"/>
              </a:rPr>
              <a:t>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dirty="0">
                <a:latin typeface="Times New Roman" panose="02020603050405020304" pitchFamily="18" charset="0"/>
              </a:rPr>
              <a:t>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∨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dirty="0">
                <a:latin typeface="Times New Roman" panose="02020603050405020304" pitchFamily="18" charset="0"/>
              </a:rPr>
              <a:t>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dirty="0">
                <a:latin typeface="Times New Roman" panose="02020603050405020304" pitchFamily="18" charset="0"/>
              </a:rPr>
              <a:t>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∨¬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b="1" dirty="0">
                <a:latin typeface="Times New Roman" panose="02020603050405020304" pitchFamily="18" charset="0"/>
              </a:rPr>
              <a:t>∧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b="1" dirty="0">
                <a:latin typeface="Times New Roman" panose="02020603050405020304" pitchFamily="18" charset="0"/>
              </a:rPr>
              <a:t>∨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b="1" dirty="0">
                <a:latin typeface="Times New Roman" panose="02020603050405020304" pitchFamily="18" charset="0"/>
              </a:rPr>
              <a:t>∧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¬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b="1" dirty="0">
                <a:latin typeface="Times New Roman" panose="02020603050405020304" pitchFamily="18" charset="0"/>
              </a:rPr>
              <a:t>∨¬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E44E6684-02A3-4970-B288-25A046916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8893" y="2722885"/>
            <a:ext cx="3986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1,  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1,  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0,  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1, </a:t>
            </a:r>
            <a:endParaRPr lang="zh-CN" altLang="en-US" sz="2400" b="1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FFF6F7-CC7A-45D3-B92A-51BAD587D3C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91852" y="3570860"/>
            <a:ext cx="7502513" cy="1718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The </a:t>
            </a:r>
            <a:r>
              <a:rPr lang="en-US" altLang="zh-CN" sz="24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Max-SAT</a:t>
            </a: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 problem is </a:t>
            </a:r>
            <a:r>
              <a:rPr lang="en-US" altLang="zh-CN" sz="2400" dirty="0"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NP</a:t>
            </a: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-hard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An optimization version of the </a:t>
            </a:r>
            <a:r>
              <a:rPr lang="en-US" altLang="zh-CN" sz="2400" dirty="0">
                <a:solidFill>
                  <a:srgbClr val="FFC000"/>
                </a:solidFill>
                <a:effectLst/>
                <a:latin typeface="+mn-ea"/>
                <a:cs typeface="Times New Roman" pitchFamily="18" charset="0"/>
              </a:rPr>
              <a:t>Satisfiability</a:t>
            </a: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 problem.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zh-CN" sz="2400" dirty="0">
                <a:effectLst/>
                <a:latin typeface="+mn-ea"/>
                <a:cs typeface="Times New Roman" pitchFamily="18" charset="0"/>
              </a:rPr>
              <a:t>A fundamental problem in computational optimization.</a:t>
            </a:r>
            <a:endParaRPr lang="zh-CN" altLang="en-US" sz="2400" dirty="0">
              <a:effectLst/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443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extBox 11"/>
          <p:cNvSpPr txBox="1">
            <a:spLocks noChangeArrowheads="1"/>
          </p:cNvSpPr>
          <p:nvPr/>
        </p:nvSpPr>
        <p:spPr bwMode="auto">
          <a:xfrm>
            <a:off x="833332" y="1123902"/>
            <a:ext cx="4087460" cy="28007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Johnson-Algorithm(F = 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solidFill>
                  <a:srgbClr val="FFC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∧ …∧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(½)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zh-CN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 = {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latin typeface="Times New Roman" panose="02020603050405020304" pitchFamily="18" charset="0"/>
              </a:rPr>
              <a:t>, …,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P be the clauses in L that contain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N be the clauses in L that contain </a:t>
            </a:r>
            <a:r>
              <a:rPr lang="en-US" altLang="zh-CN" sz="1600" dirty="0">
                <a:latin typeface="Cambria Math" panose="02040503050406030204" pitchFamily="18" charset="0"/>
              </a:rPr>
              <a:t>¬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if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(P) &gt;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then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1; remove P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N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 remove N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1066DDE-ABB5-4FC6-BA5C-CAEEEDB4C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</p:spTree>
    <p:extLst>
      <p:ext uri="{BB962C8B-B14F-4D97-AF65-F5344CB8AC3E}">
        <p14:creationId xmlns:p14="http://schemas.microsoft.com/office/powerpoint/2010/main" val="110101679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extBox 11"/>
          <p:cNvSpPr txBox="1">
            <a:spLocks noChangeArrowheads="1"/>
          </p:cNvSpPr>
          <p:nvPr/>
        </p:nvSpPr>
        <p:spPr bwMode="auto">
          <a:xfrm>
            <a:off x="833332" y="1123902"/>
            <a:ext cx="4087460" cy="28007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Johnson-Algorithm(F = 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solidFill>
                  <a:srgbClr val="FFC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∧ …∧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(½)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zh-CN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 = {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latin typeface="Times New Roman" panose="02020603050405020304" pitchFamily="18" charset="0"/>
              </a:rPr>
              <a:t>, …,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P be the clauses in L that contain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N be the clauses in L that contain </a:t>
            </a:r>
            <a:r>
              <a:rPr lang="en-US" altLang="zh-CN" sz="1600" dirty="0">
                <a:latin typeface="Cambria Math" panose="02040503050406030204" pitchFamily="18" charset="0"/>
              </a:rPr>
              <a:t>¬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if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(P) &gt;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then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1; remove P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N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 remove N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</p:txBody>
      </p:sp>
      <p:sp>
        <p:nvSpPr>
          <p:cNvPr id="62470" name="TextBox 15"/>
          <p:cNvSpPr txBox="1">
            <a:spLocks noChangeArrowheads="1"/>
          </p:cNvSpPr>
          <p:nvPr/>
        </p:nvSpPr>
        <p:spPr bwMode="auto">
          <a:xfrm>
            <a:off x="757042" y="4149906"/>
            <a:ext cx="74254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Theorem (Johnson). 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Johnson’s algorithm has an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apx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ratio ≤ 2.</a:t>
            </a:r>
            <a:endParaRPr lang="zh-CN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1066DDE-ABB5-4FC6-BA5C-CAEEEDB4C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</p:spTree>
    <p:extLst>
      <p:ext uri="{BB962C8B-B14F-4D97-AF65-F5344CB8AC3E}">
        <p14:creationId xmlns:p14="http://schemas.microsoft.com/office/powerpoint/2010/main" val="2085743161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extBox 11"/>
          <p:cNvSpPr txBox="1">
            <a:spLocks noChangeArrowheads="1"/>
          </p:cNvSpPr>
          <p:nvPr/>
        </p:nvSpPr>
        <p:spPr bwMode="auto">
          <a:xfrm>
            <a:off x="833332" y="1123902"/>
            <a:ext cx="4087460" cy="28007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Johnson-Algorithm(F = 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solidFill>
                  <a:srgbClr val="FFC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∧ …∧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(½)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zh-CN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 = {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latin typeface="Times New Roman" panose="02020603050405020304" pitchFamily="18" charset="0"/>
              </a:rPr>
              <a:t>, …,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P be the clauses in L that contain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N be the clauses in L that contain </a:t>
            </a:r>
            <a:r>
              <a:rPr lang="en-US" altLang="zh-CN" sz="1600" dirty="0">
                <a:latin typeface="Cambria Math" panose="02040503050406030204" pitchFamily="18" charset="0"/>
              </a:rPr>
              <a:t>¬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if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(P) &gt;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then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1; remove P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N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 remove N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</p:txBody>
      </p:sp>
      <p:sp>
        <p:nvSpPr>
          <p:cNvPr id="62470" name="TextBox 15"/>
          <p:cNvSpPr txBox="1">
            <a:spLocks noChangeArrowheads="1"/>
          </p:cNvSpPr>
          <p:nvPr/>
        </p:nvSpPr>
        <p:spPr bwMode="auto">
          <a:xfrm>
            <a:off x="757042" y="4149906"/>
            <a:ext cx="74254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Theorem (Johnson). 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Johnson’s algorithm has an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apx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ratio ≤ 2.</a:t>
            </a:r>
            <a:endParaRPr lang="zh-CN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1066DDE-ABB5-4FC6-BA5C-CAEEEDB4C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49D1BED8-22BD-4E19-9E9F-1CA937A3D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42" y="4550016"/>
            <a:ext cx="75479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Proof. </a:t>
            </a:r>
            <a:endParaRPr lang="en-US" altLang="zh-CN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83824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extBox 11"/>
          <p:cNvSpPr txBox="1">
            <a:spLocks noChangeArrowheads="1"/>
          </p:cNvSpPr>
          <p:nvPr/>
        </p:nvSpPr>
        <p:spPr bwMode="auto">
          <a:xfrm>
            <a:off x="833332" y="1123902"/>
            <a:ext cx="4087460" cy="28007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Johnson-Algorithm(F = 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solidFill>
                  <a:srgbClr val="FFC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∧ …∧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(½)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zh-CN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 = {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latin typeface="Times New Roman" panose="02020603050405020304" pitchFamily="18" charset="0"/>
              </a:rPr>
              <a:t>, …,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P be the clauses in L that contain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N be the clauses in L that contain </a:t>
            </a:r>
            <a:r>
              <a:rPr lang="en-US" altLang="zh-CN" sz="1600" dirty="0">
                <a:latin typeface="Cambria Math" panose="02040503050406030204" pitchFamily="18" charset="0"/>
              </a:rPr>
              <a:t>¬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if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(P) &gt;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then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1; remove P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N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 remove N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</p:txBody>
      </p:sp>
      <p:sp>
        <p:nvSpPr>
          <p:cNvPr id="62470" name="TextBox 15"/>
          <p:cNvSpPr txBox="1">
            <a:spLocks noChangeArrowheads="1"/>
          </p:cNvSpPr>
          <p:nvPr/>
        </p:nvSpPr>
        <p:spPr bwMode="auto">
          <a:xfrm>
            <a:off x="757042" y="4149906"/>
            <a:ext cx="74254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Theorem (Johnson). 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Johnson’s algorithm has an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apx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ratio ≤ 2.</a:t>
            </a:r>
            <a:endParaRPr lang="zh-CN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1066DDE-ABB5-4FC6-BA5C-CAEEEDB4C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49D1BED8-22BD-4E19-9E9F-1CA937A3D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42" y="4550016"/>
            <a:ext cx="75479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Proof.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(1)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At step 2,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=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1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+ ‧‧‧ +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m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≤ m/2.</a:t>
            </a:r>
          </a:p>
        </p:txBody>
      </p:sp>
    </p:spTree>
    <p:extLst>
      <p:ext uri="{BB962C8B-B14F-4D97-AF65-F5344CB8AC3E}">
        <p14:creationId xmlns:p14="http://schemas.microsoft.com/office/powerpoint/2010/main" val="274946484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extBox 11"/>
          <p:cNvSpPr txBox="1">
            <a:spLocks noChangeArrowheads="1"/>
          </p:cNvSpPr>
          <p:nvPr/>
        </p:nvSpPr>
        <p:spPr bwMode="auto">
          <a:xfrm>
            <a:off x="833332" y="1123902"/>
            <a:ext cx="4087460" cy="28007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Johnson-Algorithm(F = 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solidFill>
                  <a:srgbClr val="FFC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∧ …∧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(½)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zh-CN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 = {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latin typeface="Times New Roman" panose="02020603050405020304" pitchFamily="18" charset="0"/>
              </a:rPr>
              <a:t>, …,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P be the clauses in L that contain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N be the clauses in L that contain </a:t>
            </a:r>
            <a:r>
              <a:rPr lang="en-US" altLang="zh-CN" sz="1600" dirty="0">
                <a:latin typeface="Cambria Math" panose="02040503050406030204" pitchFamily="18" charset="0"/>
              </a:rPr>
              <a:t>¬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if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(P) &gt;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then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1; remove P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N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 remove N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</p:txBody>
      </p:sp>
      <p:sp>
        <p:nvSpPr>
          <p:cNvPr id="62470" name="TextBox 15"/>
          <p:cNvSpPr txBox="1">
            <a:spLocks noChangeArrowheads="1"/>
          </p:cNvSpPr>
          <p:nvPr/>
        </p:nvSpPr>
        <p:spPr bwMode="auto">
          <a:xfrm>
            <a:off x="757042" y="4149906"/>
            <a:ext cx="74254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Theorem (Johnson). 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Johnson’s algorithm has an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apx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ratio ≤ 2.</a:t>
            </a:r>
            <a:endParaRPr lang="zh-CN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1066DDE-ABB5-4FC6-BA5C-CAEEEDB4C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49D1BED8-22BD-4E19-9E9F-1CA937A3D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42" y="4550016"/>
            <a:ext cx="75479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Proof.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(1)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At step 2,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=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1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+ ‧‧‧ +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m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≤ m/2.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(2)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never increases (steps 3.1-3.2); </a:t>
            </a:r>
          </a:p>
        </p:txBody>
      </p:sp>
    </p:spTree>
    <p:extLst>
      <p:ext uri="{BB962C8B-B14F-4D97-AF65-F5344CB8AC3E}">
        <p14:creationId xmlns:p14="http://schemas.microsoft.com/office/powerpoint/2010/main" val="137022736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extBox 11"/>
          <p:cNvSpPr txBox="1">
            <a:spLocks noChangeArrowheads="1"/>
          </p:cNvSpPr>
          <p:nvPr/>
        </p:nvSpPr>
        <p:spPr bwMode="auto">
          <a:xfrm>
            <a:off x="833332" y="1123902"/>
            <a:ext cx="4087460" cy="28007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Johnson-Algorithm(F = 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solidFill>
                  <a:srgbClr val="FFC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∧ …∧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(½)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zh-CN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 = {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latin typeface="Times New Roman" panose="02020603050405020304" pitchFamily="18" charset="0"/>
              </a:rPr>
              <a:t>, …,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P be the clauses in L that contain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N be the clauses in L that contain </a:t>
            </a:r>
            <a:r>
              <a:rPr lang="en-US" altLang="zh-CN" sz="1600" dirty="0">
                <a:latin typeface="Cambria Math" panose="02040503050406030204" pitchFamily="18" charset="0"/>
              </a:rPr>
              <a:t>¬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if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(P) &gt;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then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1; remove P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N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 remove N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</p:txBody>
      </p:sp>
      <p:sp>
        <p:nvSpPr>
          <p:cNvPr id="62470" name="TextBox 15"/>
          <p:cNvSpPr txBox="1">
            <a:spLocks noChangeArrowheads="1"/>
          </p:cNvSpPr>
          <p:nvPr/>
        </p:nvSpPr>
        <p:spPr bwMode="auto">
          <a:xfrm>
            <a:off x="757042" y="4149906"/>
            <a:ext cx="74254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Theorem (Johnson). 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Johnson’s algorithm has an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apx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ratio ≤ 2.</a:t>
            </a:r>
            <a:endParaRPr lang="zh-CN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1066DDE-ABB5-4FC6-BA5C-CAEEEDB4C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49D1BED8-22BD-4E19-9E9F-1CA937A3D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42" y="4550016"/>
            <a:ext cx="754797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Proof.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(1)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At step 2,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=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1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+ ‧‧‧ +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m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≤ m/2.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(2)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never increases (steps 3.1-3.2);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(3) All clauses removed from L are satisfied;</a:t>
            </a:r>
          </a:p>
        </p:txBody>
      </p:sp>
    </p:spTree>
    <p:extLst>
      <p:ext uri="{BB962C8B-B14F-4D97-AF65-F5344CB8AC3E}">
        <p14:creationId xmlns:p14="http://schemas.microsoft.com/office/powerpoint/2010/main" val="171282776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extBox 11"/>
          <p:cNvSpPr txBox="1">
            <a:spLocks noChangeArrowheads="1"/>
          </p:cNvSpPr>
          <p:nvPr/>
        </p:nvSpPr>
        <p:spPr bwMode="auto">
          <a:xfrm>
            <a:off x="833332" y="1123902"/>
            <a:ext cx="4087460" cy="28007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Johnson-Algorithm(F = 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solidFill>
                  <a:srgbClr val="FFC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∧ …∧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(½)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zh-CN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 = {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latin typeface="Times New Roman" panose="02020603050405020304" pitchFamily="18" charset="0"/>
              </a:rPr>
              <a:t>, …,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P be the clauses in L that contain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N be the clauses in L that contain </a:t>
            </a:r>
            <a:r>
              <a:rPr lang="en-US" altLang="zh-CN" sz="1600" dirty="0">
                <a:latin typeface="Cambria Math" panose="02040503050406030204" pitchFamily="18" charset="0"/>
              </a:rPr>
              <a:t>¬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if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(P) &gt;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then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1; remove P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N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 remove N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</p:txBody>
      </p:sp>
      <p:sp>
        <p:nvSpPr>
          <p:cNvPr id="62470" name="TextBox 15"/>
          <p:cNvSpPr txBox="1">
            <a:spLocks noChangeArrowheads="1"/>
          </p:cNvSpPr>
          <p:nvPr/>
        </p:nvSpPr>
        <p:spPr bwMode="auto">
          <a:xfrm>
            <a:off x="757042" y="4149906"/>
            <a:ext cx="74254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Theorem (Johnson). 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Johnson’s algorithm has an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apx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ratio ≤ 2.</a:t>
            </a:r>
            <a:endParaRPr lang="zh-CN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1066DDE-ABB5-4FC6-BA5C-CAEEEDB4C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49D1BED8-22BD-4E19-9E9F-1CA937A3D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42" y="4550016"/>
            <a:ext cx="7547972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Proof.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(1)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At step 2,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=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1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+ ‧‧‧ +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m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≤ m/2.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(2)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never increases (steps 3.1-3.2);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(3) All clauses removed from L are satisfied;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(4) At the end, for each clause 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h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in L,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h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= 1. So at most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   |L| =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≤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m/2 clauses are not satisfied.</a:t>
            </a:r>
          </a:p>
        </p:txBody>
      </p:sp>
    </p:spTree>
    <p:extLst>
      <p:ext uri="{BB962C8B-B14F-4D97-AF65-F5344CB8AC3E}">
        <p14:creationId xmlns:p14="http://schemas.microsoft.com/office/powerpoint/2010/main" val="484756020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extBox 11"/>
          <p:cNvSpPr txBox="1">
            <a:spLocks noChangeArrowheads="1"/>
          </p:cNvSpPr>
          <p:nvPr/>
        </p:nvSpPr>
        <p:spPr bwMode="auto">
          <a:xfrm>
            <a:off x="833332" y="1123902"/>
            <a:ext cx="4087460" cy="28007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Johnson-Algorithm(F = 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solidFill>
                  <a:srgbClr val="FFC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∧ …∧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(½)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zh-CN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 = {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latin typeface="Times New Roman" panose="02020603050405020304" pitchFamily="18" charset="0"/>
              </a:rPr>
              <a:t>, …,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P be the clauses in L that contain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N be the clauses in L that contain </a:t>
            </a:r>
            <a:r>
              <a:rPr lang="en-US" altLang="zh-CN" sz="1600" dirty="0">
                <a:latin typeface="Cambria Math" panose="02040503050406030204" pitchFamily="18" charset="0"/>
              </a:rPr>
              <a:t>¬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if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(P) &gt;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then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1; remove P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N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 remove N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</p:txBody>
      </p:sp>
      <p:sp>
        <p:nvSpPr>
          <p:cNvPr id="62470" name="TextBox 15"/>
          <p:cNvSpPr txBox="1">
            <a:spLocks noChangeArrowheads="1"/>
          </p:cNvSpPr>
          <p:nvPr/>
        </p:nvSpPr>
        <p:spPr bwMode="auto">
          <a:xfrm>
            <a:off x="757042" y="4149906"/>
            <a:ext cx="74254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Theorem (Johnson). 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Johnson’s algorithm has an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apx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ratio ≤ 2.</a:t>
            </a:r>
            <a:endParaRPr lang="zh-CN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1066DDE-ABB5-4FC6-BA5C-CAEEEDB4C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49D1BED8-22BD-4E19-9E9F-1CA937A3D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42" y="4550016"/>
            <a:ext cx="754797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Proof.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(1)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At step 2,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=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1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+ ‧‧‧ +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m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≤ m/2.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(2)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never increases (steps 3.1-3.2);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(3) All clauses removed from L are satisfied;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(4) At the end, for each clause 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h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in L,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h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= 1. So at most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   |L| =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≤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m/2 clauses are not satisfied.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(5) The algorithm satisfies at least m/2 ≥ opt(F)/2 clauses. </a:t>
            </a:r>
            <a:endParaRPr lang="zh-CN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32943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extBox 11"/>
          <p:cNvSpPr txBox="1">
            <a:spLocks noChangeArrowheads="1"/>
          </p:cNvSpPr>
          <p:nvPr/>
        </p:nvSpPr>
        <p:spPr bwMode="auto">
          <a:xfrm>
            <a:off x="833332" y="1123902"/>
            <a:ext cx="4087460" cy="28007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Johnson-Algorithm(F = 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solidFill>
                  <a:srgbClr val="FFC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∧ …∧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(½)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zh-CN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 = {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latin typeface="Times New Roman" panose="02020603050405020304" pitchFamily="18" charset="0"/>
              </a:rPr>
              <a:t>, …,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P be the clauses in L that contain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N be the clauses in L that contain </a:t>
            </a:r>
            <a:r>
              <a:rPr lang="en-US" altLang="zh-CN" sz="1600" dirty="0">
                <a:latin typeface="Cambria Math" panose="02040503050406030204" pitchFamily="18" charset="0"/>
              </a:rPr>
              <a:t>¬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if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(P) &gt;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then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1; remove P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N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 remove N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</p:txBody>
      </p:sp>
      <p:sp>
        <p:nvSpPr>
          <p:cNvPr id="62470" name="TextBox 15"/>
          <p:cNvSpPr txBox="1">
            <a:spLocks noChangeArrowheads="1"/>
          </p:cNvSpPr>
          <p:nvPr/>
        </p:nvSpPr>
        <p:spPr bwMode="auto">
          <a:xfrm>
            <a:off x="757042" y="4149906"/>
            <a:ext cx="74254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Theorem (Johnson). 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Johnson’s algorithm has an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apx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ratio ≤ 2.</a:t>
            </a:r>
            <a:endParaRPr lang="zh-CN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1066DDE-ABB5-4FC6-BA5C-CAEEEDB4C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49D1BED8-22BD-4E19-9E9F-1CA937A3D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42" y="4550016"/>
            <a:ext cx="754797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Proof.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(1)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At step 2,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=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1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+ ‧‧‧ +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m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≤ m/2.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(2)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never increases (steps 3.1-3.2);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(3) All clauses removed from L are satisfied;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(4) At the end, for each clause 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h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in L,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h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= 1. So at most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   |L| =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≤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m/2 clauses are not satisfied.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(5) The algorithm satisfies at least m/2 ≥ opt(F)/2 clauses. </a:t>
            </a:r>
            <a:endParaRPr lang="zh-CN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EF9D2-247E-44EE-9AC5-E49CEE7930ED}"/>
              </a:ext>
            </a:extLst>
          </p:cNvPr>
          <p:cNvSpPr/>
          <p:nvPr/>
        </p:nvSpPr>
        <p:spPr>
          <a:xfrm>
            <a:off x="5141381" y="1178361"/>
            <a:ext cx="3531279" cy="6309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14AA1D-55FF-4C98-B3D9-086F0CDF6C18}"/>
              </a:ext>
            </a:extLst>
          </p:cNvPr>
          <p:cNvSpPr txBox="1"/>
          <p:nvPr/>
        </p:nvSpPr>
        <p:spPr>
          <a:xfrm>
            <a:off x="5263928" y="1123902"/>
            <a:ext cx="35312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u="sng" dirty="0"/>
              <a:t>Author</a:t>
            </a:r>
            <a:r>
              <a:rPr lang="en-US" sz="1400" dirty="0"/>
              <a:t> 		</a:t>
            </a:r>
            <a:r>
              <a:rPr lang="en-US" sz="1400" u="sng" dirty="0"/>
              <a:t>Ratio</a:t>
            </a:r>
            <a:r>
              <a:rPr lang="en-US" sz="1400" dirty="0"/>
              <a:t>  	</a:t>
            </a:r>
            <a:r>
              <a:rPr lang="en-US" sz="1400" u="sng" dirty="0"/>
              <a:t>Year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Johnson		    2	1974</a:t>
            </a:r>
          </a:p>
        </p:txBody>
      </p:sp>
    </p:spTree>
    <p:extLst>
      <p:ext uri="{BB962C8B-B14F-4D97-AF65-F5344CB8AC3E}">
        <p14:creationId xmlns:p14="http://schemas.microsoft.com/office/powerpoint/2010/main" val="3103938691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extBox 11"/>
          <p:cNvSpPr txBox="1">
            <a:spLocks noChangeArrowheads="1"/>
          </p:cNvSpPr>
          <p:nvPr/>
        </p:nvSpPr>
        <p:spPr bwMode="auto">
          <a:xfrm>
            <a:off x="833332" y="1123902"/>
            <a:ext cx="4087460" cy="28007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Johnson-Algorithm(F = 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solidFill>
                  <a:srgbClr val="FFC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∧ …∧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(½)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zh-CN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 = {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latin typeface="Times New Roman" panose="02020603050405020304" pitchFamily="18" charset="0"/>
              </a:rPr>
              <a:t>, …,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P be the clauses in L that contain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N be the clauses in L that contain </a:t>
            </a:r>
            <a:r>
              <a:rPr lang="en-US" altLang="zh-CN" sz="1600" dirty="0">
                <a:latin typeface="Cambria Math" panose="02040503050406030204" pitchFamily="18" charset="0"/>
              </a:rPr>
              <a:t>¬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if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(P) &gt;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then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1; remove P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N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 remove N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</p:txBody>
      </p:sp>
      <p:sp>
        <p:nvSpPr>
          <p:cNvPr id="62470" name="TextBox 15"/>
          <p:cNvSpPr txBox="1">
            <a:spLocks noChangeArrowheads="1"/>
          </p:cNvSpPr>
          <p:nvPr/>
        </p:nvSpPr>
        <p:spPr bwMode="auto">
          <a:xfrm>
            <a:off x="757042" y="4149906"/>
            <a:ext cx="74254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Theorem (Johnson). 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Johnson’s algorithm has an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apx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ratio ≤ 2.</a:t>
            </a:r>
            <a:endParaRPr lang="zh-CN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1066DDE-ABB5-4FC6-BA5C-CAEEEDB4C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49D1BED8-22BD-4E19-9E9F-1CA937A3D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42" y="4550016"/>
            <a:ext cx="754797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Proof.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(1)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At step 2,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=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1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+ ‧‧‧ +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m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≤ m/2.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(2)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never increases (steps 3.1-3.2);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(3) All clauses removed from L are satisfied;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(4) At the end, for each clause 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h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in L,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h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= 1. So at most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   |L| =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≤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m/2 clauses are not satisfied.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(5) The algorithm satisfies at least m/2 ≥ opt(F)/2 clauses. </a:t>
            </a:r>
            <a:endParaRPr lang="zh-CN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EF9D2-247E-44EE-9AC5-E49CEE7930ED}"/>
              </a:ext>
            </a:extLst>
          </p:cNvPr>
          <p:cNvSpPr/>
          <p:nvPr/>
        </p:nvSpPr>
        <p:spPr>
          <a:xfrm>
            <a:off x="5141381" y="1178361"/>
            <a:ext cx="3531279" cy="18845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14AA1D-55FF-4C98-B3D9-086F0CDF6C18}"/>
              </a:ext>
            </a:extLst>
          </p:cNvPr>
          <p:cNvSpPr txBox="1"/>
          <p:nvPr/>
        </p:nvSpPr>
        <p:spPr>
          <a:xfrm>
            <a:off x="5263928" y="1123902"/>
            <a:ext cx="35312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u="sng" dirty="0"/>
              <a:t>Author</a:t>
            </a:r>
            <a:r>
              <a:rPr lang="en-US" sz="1400" dirty="0"/>
              <a:t> 		</a:t>
            </a:r>
            <a:r>
              <a:rPr lang="en-US" sz="1400" u="sng" dirty="0"/>
              <a:t>Ratio</a:t>
            </a:r>
            <a:r>
              <a:rPr lang="en-US" sz="1400" dirty="0"/>
              <a:t>  	</a:t>
            </a:r>
            <a:r>
              <a:rPr lang="en-US" sz="1400" u="sng" dirty="0"/>
              <a:t>Year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Johnson		    2	1974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Hansen-</a:t>
            </a:r>
            <a:r>
              <a:rPr lang="en-US" sz="1400" dirty="0" err="1"/>
              <a:t>Jaumard</a:t>
            </a:r>
            <a:r>
              <a:rPr lang="en-US" sz="1400" dirty="0"/>
              <a:t>	  &lt;2?	1990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Chen-Friesen-Zheng	   1.5	1999</a:t>
            </a:r>
          </a:p>
          <a:p>
            <a:pPr>
              <a:spcAft>
                <a:spcPts val="400"/>
              </a:spcAft>
            </a:pPr>
            <a:r>
              <a:rPr lang="en-US" sz="1400" dirty="0" err="1"/>
              <a:t>Yannakakis</a:t>
            </a:r>
            <a:r>
              <a:rPr lang="en-US" sz="1400" dirty="0"/>
              <a:t>		   4/3	1994</a:t>
            </a:r>
          </a:p>
          <a:p>
            <a:pPr>
              <a:spcAft>
                <a:spcPts val="500"/>
              </a:spcAft>
            </a:pPr>
            <a:r>
              <a:rPr lang="en-US" sz="1400" dirty="0" err="1"/>
              <a:t>Goemans</a:t>
            </a:r>
            <a:r>
              <a:rPr lang="en-US" sz="1400" dirty="0"/>
              <a:t>-Williams	   4/3	1994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Karloff-</a:t>
            </a:r>
            <a:r>
              <a:rPr lang="en-US" sz="1400" dirty="0" err="1"/>
              <a:t>Zwich</a:t>
            </a:r>
            <a:r>
              <a:rPr lang="en-US" sz="1400" dirty="0"/>
              <a:t>	   8/7	1997</a:t>
            </a:r>
          </a:p>
        </p:txBody>
      </p:sp>
    </p:spTree>
    <p:extLst>
      <p:ext uri="{BB962C8B-B14F-4D97-AF65-F5344CB8AC3E}">
        <p14:creationId xmlns:p14="http://schemas.microsoft.com/office/powerpoint/2010/main" val="627501209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extBox 11"/>
          <p:cNvSpPr txBox="1">
            <a:spLocks noChangeArrowheads="1"/>
          </p:cNvSpPr>
          <p:nvPr/>
        </p:nvSpPr>
        <p:spPr bwMode="auto">
          <a:xfrm>
            <a:off x="833332" y="1123902"/>
            <a:ext cx="4087460" cy="28007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Johnson-Algorithm(F = 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solidFill>
                  <a:srgbClr val="FFC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∧ …∧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(½)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zh-CN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 = {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latin typeface="Times New Roman" panose="02020603050405020304" pitchFamily="18" charset="0"/>
              </a:rPr>
              <a:t>, …,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P be the clauses in L that contain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N be the clauses in L that contain </a:t>
            </a:r>
            <a:r>
              <a:rPr lang="en-US" altLang="zh-CN" sz="1600" dirty="0">
                <a:latin typeface="Cambria Math" panose="02040503050406030204" pitchFamily="18" charset="0"/>
              </a:rPr>
              <a:t>¬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if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(P) &gt;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then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1; remove P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N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 remove N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</p:txBody>
      </p:sp>
      <p:sp>
        <p:nvSpPr>
          <p:cNvPr id="62470" name="TextBox 15"/>
          <p:cNvSpPr txBox="1">
            <a:spLocks noChangeArrowheads="1"/>
          </p:cNvSpPr>
          <p:nvPr/>
        </p:nvSpPr>
        <p:spPr bwMode="auto">
          <a:xfrm>
            <a:off x="757042" y="4149906"/>
            <a:ext cx="74254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Theorem (Johnson). 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Johnson’s algorithm has an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apx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ratio ≤ 2.</a:t>
            </a:r>
            <a:endParaRPr lang="zh-CN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1066DDE-ABB5-4FC6-BA5C-CAEEEDB4C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49D1BED8-22BD-4E19-9E9F-1CA937A3D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42" y="4550016"/>
            <a:ext cx="754797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Proof.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(1)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At step 2,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=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1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+ ‧‧‧ +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m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≤ m/2.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(2)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never increases (steps 3.1-3.2);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(3) All clauses removed from L are satisfied;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(4) At the end, for each clause 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h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in L,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h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= 1. So at most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   |L| =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≤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m/2 clauses are not satisfied.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(5) The algorithm satisfies at least m/2 ≥ opt(F)/2 clauses. </a:t>
            </a:r>
            <a:endParaRPr lang="zh-CN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EF9D2-247E-44EE-9AC5-E49CEE7930ED}"/>
              </a:ext>
            </a:extLst>
          </p:cNvPr>
          <p:cNvSpPr/>
          <p:nvPr/>
        </p:nvSpPr>
        <p:spPr>
          <a:xfrm>
            <a:off x="5141381" y="1178361"/>
            <a:ext cx="3531279" cy="213844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14AA1D-55FF-4C98-B3D9-086F0CDF6C18}"/>
              </a:ext>
            </a:extLst>
          </p:cNvPr>
          <p:cNvSpPr txBox="1"/>
          <p:nvPr/>
        </p:nvSpPr>
        <p:spPr>
          <a:xfrm>
            <a:off x="5263928" y="1123902"/>
            <a:ext cx="3531279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u="sng" dirty="0"/>
              <a:t>Author</a:t>
            </a:r>
            <a:r>
              <a:rPr lang="en-US" sz="1400" dirty="0"/>
              <a:t> 		</a:t>
            </a:r>
            <a:r>
              <a:rPr lang="en-US" sz="1400" u="sng" dirty="0"/>
              <a:t>Ratio</a:t>
            </a:r>
            <a:r>
              <a:rPr lang="en-US" sz="1400" dirty="0"/>
              <a:t>  	</a:t>
            </a:r>
            <a:r>
              <a:rPr lang="en-US" sz="1400" u="sng" dirty="0"/>
              <a:t>Year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Johnson		    2	1974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Hansen-</a:t>
            </a:r>
            <a:r>
              <a:rPr lang="en-US" sz="1400" dirty="0" err="1"/>
              <a:t>Jaumard</a:t>
            </a:r>
            <a:r>
              <a:rPr lang="en-US" sz="1400" dirty="0"/>
              <a:t>	  &lt;2?	1990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Chen-Friesen-Zheng	   1.5	1999</a:t>
            </a:r>
          </a:p>
          <a:p>
            <a:pPr>
              <a:spcAft>
                <a:spcPts val="400"/>
              </a:spcAft>
            </a:pPr>
            <a:r>
              <a:rPr lang="en-US" sz="1400" dirty="0" err="1"/>
              <a:t>Yannakakis</a:t>
            </a:r>
            <a:r>
              <a:rPr lang="en-US" sz="1400" dirty="0"/>
              <a:t>		   4/3	1994</a:t>
            </a:r>
          </a:p>
          <a:p>
            <a:pPr>
              <a:spcAft>
                <a:spcPts val="500"/>
              </a:spcAft>
            </a:pPr>
            <a:r>
              <a:rPr lang="en-US" sz="1400" dirty="0" err="1"/>
              <a:t>Goemans</a:t>
            </a:r>
            <a:r>
              <a:rPr lang="en-US" sz="1400" dirty="0"/>
              <a:t>-Williams	   4/3	1994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Karloff-</a:t>
            </a:r>
            <a:r>
              <a:rPr lang="en-US" sz="1400" dirty="0" err="1"/>
              <a:t>Zwich</a:t>
            </a:r>
            <a:r>
              <a:rPr lang="en-US" sz="1400" dirty="0"/>
              <a:t>	   8/7	1997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     </a:t>
            </a:r>
            <a:r>
              <a:rPr lang="en-US" sz="1400" dirty="0">
                <a:solidFill>
                  <a:srgbClr val="FF0000"/>
                </a:solidFill>
              </a:rPr>
              <a:t>??		   9/8         2021? </a:t>
            </a:r>
          </a:p>
        </p:txBody>
      </p:sp>
    </p:spTree>
    <p:extLst>
      <p:ext uri="{BB962C8B-B14F-4D97-AF65-F5344CB8AC3E}">
        <p14:creationId xmlns:p14="http://schemas.microsoft.com/office/powerpoint/2010/main" val="590424888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extBox 11"/>
          <p:cNvSpPr txBox="1">
            <a:spLocks noChangeArrowheads="1"/>
          </p:cNvSpPr>
          <p:nvPr/>
        </p:nvSpPr>
        <p:spPr bwMode="auto">
          <a:xfrm>
            <a:off x="833332" y="1123902"/>
            <a:ext cx="4087460" cy="28007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Johnson-Algorithm(F = 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solidFill>
                  <a:srgbClr val="FFC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∧ …∧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(½)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zh-CN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 = {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latin typeface="Times New Roman" panose="02020603050405020304" pitchFamily="18" charset="0"/>
              </a:rPr>
              <a:t>, …,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P be the clauses in L that contain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N be the clauses in L that contain </a:t>
            </a:r>
            <a:r>
              <a:rPr lang="en-US" altLang="zh-CN" sz="1600" dirty="0">
                <a:latin typeface="Cambria Math" panose="02040503050406030204" pitchFamily="18" charset="0"/>
              </a:rPr>
              <a:t>¬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if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(P) &gt;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then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1; remove P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N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 remove N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</p:txBody>
      </p:sp>
      <p:sp>
        <p:nvSpPr>
          <p:cNvPr id="62470" name="TextBox 15"/>
          <p:cNvSpPr txBox="1">
            <a:spLocks noChangeArrowheads="1"/>
          </p:cNvSpPr>
          <p:nvPr/>
        </p:nvSpPr>
        <p:spPr bwMode="auto">
          <a:xfrm>
            <a:off x="757042" y="4149906"/>
            <a:ext cx="74254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Theorem (Johnson). 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Johnson’s algorithm has an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apx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ratio ≤ 2.</a:t>
            </a:r>
            <a:endParaRPr lang="zh-CN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1066DDE-ABB5-4FC6-BA5C-CAEEEDB4C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49D1BED8-22BD-4E19-9E9F-1CA937A3D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42" y="4550016"/>
            <a:ext cx="754797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Proof.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(1)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At step 2,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=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1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+ ‧‧‧ +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m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≤ m/2.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(2)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never increases (steps 3.1-3.2);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(3) All clauses removed from L are satisfied;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(4) At the end, for each clause 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h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in L,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h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= 1. So at most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   |L| =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≤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m/2 clauses are not satisfied.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(5) The algorithm satisfies at least m/2 ≥ opt(F)/2 clauses. </a:t>
            </a:r>
            <a:endParaRPr lang="zh-CN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EF9D2-247E-44EE-9AC5-E49CEE7930ED}"/>
              </a:ext>
            </a:extLst>
          </p:cNvPr>
          <p:cNvSpPr/>
          <p:nvPr/>
        </p:nvSpPr>
        <p:spPr>
          <a:xfrm>
            <a:off x="5141381" y="1178361"/>
            <a:ext cx="3531279" cy="239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14AA1D-55FF-4C98-B3D9-086F0CDF6C18}"/>
              </a:ext>
            </a:extLst>
          </p:cNvPr>
          <p:cNvSpPr txBox="1"/>
          <p:nvPr/>
        </p:nvSpPr>
        <p:spPr>
          <a:xfrm>
            <a:off x="5263928" y="1123902"/>
            <a:ext cx="3531279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u="sng" dirty="0"/>
              <a:t>Author</a:t>
            </a:r>
            <a:r>
              <a:rPr lang="en-US" sz="1400" dirty="0"/>
              <a:t> 		</a:t>
            </a:r>
            <a:r>
              <a:rPr lang="en-US" sz="1400" u="sng" dirty="0"/>
              <a:t>Ratio</a:t>
            </a:r>
            <a:r>
              <a:rPr lang="en-US" sz="1400" dirty="0"/>
              <a:t>  	</a:t>
            </a:r>
            <a:r>
              <a:rPr lang="en-US" sz="1400" u="sng" dirty="0"/>
              <a:t>Year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Johnson		    2	1974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Hansen-</a:t>
            </a:r>
            <a:r>
              <a:rPr lang="en-US" sz="1400" dirty="0" err="1"/>
              <a:t>Jaumard</a:t>
            </a:r>
            <a:r>
              <a:rPr lang="en-US" sz="1400" dirty="0"/>
              <a:t>	  &lt;2?	1990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Chen-Friesen-Zheng	   1.5	1999</a:t>
            </a:r>
          </a:p>
          <a:p>
            <a:pPr>
              <a:spcAft>
                <a:spcPts val="400"/>
              </a:spcAft>
            </a:pPr>
            <a:r>
              <a:rPr lang="en-US" sz="1400" dirty="0" err="1"/>
              <a:t>Yannakakis</a:t>
            </a:r>
            <a:r>
              <a:rPr lang="en-US" sz="1400" dirty="0"/>
              <a:t>		   4/3	1994</a:t>
            </a:r>
          </a:p>
          <a:p>
            <a:pPr>
              <a:spcAft>
                <a:spcPts val="500"/>
              </a:spcAft>
            </a:pPr>
            <a:r>
              <a:rPr lang="en-US" sz="1400" dirty="0" err="1"/>
              <a:t>Goemans</a:t>
            </a:r>
            <a:r>
              <a:rPr lang="en-US" sz="1400" dirty="0"/>
              <a:t>-Williams	   4/3	1994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Karloff-</a:t>
            </a:r>
            <a:r>
              <a:rPr lang="en-US" sz="1400" dirty="0" err="1"/>
              <a:t>Zwich</a:t>
            </a:r>
            <a:r>
              <a:rPr lang="en-US" sz="1400" dirty="0"/>
              <a:t>	   8/7	1997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     </a:t>
            </a:r>
            <a:r>
              <a:rPr lang="en-US" sz="1400" dirty="0">
                <a:solidFill>
                  <a:srgbClr val="FF0000"/>
                </a:solidFill>
              </a:rPr>
              <a:t>??		   9/8         2021?</a:t>
            </a:r>
          </a:p>
          <a:p>
            <a:pPr>
              <a:spcAft>
                <a:spcPts val="300"/>
              </a:spcAft>
            </a:pPr>
            <a:r>
              <a:rPr lang="en-US" sz="1400" dirty="0">
                <a:solidFill>
                  <a:srgbClr val="FF0000"/>
                </a:solidFill>
              </a:rPr>
              <a:t>     ??		100/99	2030?</a:t>
            </a:r>
          </a:p>
        </p:txBody>
      </p:sp>
    </p:spTree>
    <p:extLst>
      <p:ext uri="{BB962C8B-B14F-4D97-AF65-F5344CB8AC3E}">
        <p14:creationId xmlns:p14="http://schemas.microsoft.com/office/powerpoint/2010/main" val="2482277692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extBox 11"/>
          <p:cNvSpPr txBox="1">
            <a:spLocks noChangeArrowheads="1"/>
          </p:cNvSpPr>
          <p:nvPr/>
        </p:nvSpPr>
        <p:spPr bwMode="auto">
          <a:xfrm>
            <a:off x="833332" y="1123902"/>
            <a:ext cx="4087460" cy="28007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Johnson-Algorithm(F = 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solidFill>
                  <a:srgbClr val="FFC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∧ …∧</a:t>
            </a:r>
            <a:r>
              <a:rPr lang="en-US" altLang="zh-CN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(½)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zh-CN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 = {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b="1" dirty="0">
                <a:latin typeface="Times New Roman" panose="02020603050405020304" pitchFamily="18" charset="0"/>
              </a:rPr>
              <a:t>, …,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to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P be the clauses in L that contain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let N be the clauses in L that contain </a:t>
            </a:r>
            <a:r>
              <a:rPr lang="en-US" altLang="zh-CN" sz="1600" dirty="0">
                <a:latin typeface="Cambria Math" panose="02040503050406030204" pitchFamily="18" charset="0"/>
              </a:rPr>
              <a:t>¬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if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(P) &gt;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then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1; remove P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N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else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 remove N from L;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 </a:t>
            </a:r>
            <a:r>
              <a:rPr lang="en-US" altLang="zh-CN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2*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</p:txBody>
      </p:sp>
      <p:sp>
        <p:nvSpPr>
          <p:cNvPr id="62470" name="TextBox 15"/>
          <p:cNvSpPr txBox="1">
            <a:spLocks noChangeArrowheads="1"/>
          </p:cNvSpPr>
          <p:nvPr/>
        </p:nvSpPr>
        <p:spPr bwMode="auto">
          <a:xfrm>
            <a:off x="757042" y="4149906"/>
            <a:ext cx="74254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Theorem (Johnson). 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Johnson’s algorithm has an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apx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ratio ≤ 2.</a:t>
            </a:r>
            <a:endParaRPr lang="zh-CN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1066DDE-ABB5-4FC6-BA5C-CAEEEDB4C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The Max-SAT Problem</a:t>
            </a: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49D1BED8-22BD-4E19-9E9F-1CA937A3D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42" y="4550016"/>
            <a:ext cx="754797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Proof.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(1)</a:t>
            </a:r>
            <a:r>
              <a:rPr lang="en-US" altLang="zh-CN" sz="2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At step 2,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=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1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+ ‧‧‧ +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m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≤ m/2.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(2)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never increases (steps 3.1-3.2);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(3) All clauses removed from L are satisfied;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(4) At the end, for each clause 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h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in L,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(C</a:t>
            </a:r>
            <a:r>
              <a:rPr lang="en-US" altLang="zh-CN" sz="2000" baseline="-25000" dirty="0">
                <a:latin typeface="+mn-ea"/>
                <a:ea typeface="+mn-ea"/>
                <a:cs typeface="Times New Roman" panose="02020603050405020304" pitchFamily="18" charset="0"/>
              </a:rPr>
              <a:t>h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) = 1. So at most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    |L| = </a:t>
            </a:r>
            <a:r>
              <a:rPr lang="en-US" altLang="zh-CN" sz="2000" dirty="0" err="1">
                <a:latin typeface="+mn-ea"/>
                <a:ea typeface="+mn-ea"/>
                <a:cs typeface="Times New Roman" panose="02020603050405020304" pitchFamily="18" charset="0"/>
              </a:rPr>
              <a:t>wt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(L) 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≤ </a:t>
            </a: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m/2 clauses are not satisfied.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ea"/>
                <a:ea typeface="+mn-ea"/>
                <a:cs typeface="Times New Roman" panose="02020603050405020304" pitchFamily="18" charset="0"/>
              </a:rPr>
              <a:t>(5) The algorithm satisfies at least m/2 ≥ opt(F)/2 clauses. </a:t>
            </a:r>
            <a:endParaRPr lang="zh-CN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EF9D2-247E-44EE-9AC5-E49CEE7930ED}"/>
              </a:ext>
            </a:extLst>
          </p:cNvPr>
          <p:cNvSpPr/>
          <p:nvPr/>
        </p:nvSpPr>
        <p:spPr>
          <a:xfrm>
            <a:off x="5141381" y="1178361"/>
            <a:ext cx="3531279" cy="26295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14AA1D-55FF-4C98-B3D9-086F0CDF6C18}"/>
              </a:ext>
            </a:extLst>
          </p:cNvPr>
          <p:cNvSpPr txBox="1"/>
          <p:nvPr/>
        </p:nvSpPr>
        <p:spPr>
          <a:xfrm>
            <a:off x="5263928" y="1123902"/>
            <a:ext cx="3531279" cy="2684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u="sng" dirty="0"/>
              <a:t>Author</a:t>
            </a:r>
            <a:r>
              <a:rPr lang="en-US" sz="1400" dirty="0"/>
              <a:t> 		</a:t>
            </a:r>
            <a:r>
              <a:rPr lang="en-US" sz="1400" u="sng" dirty="0"/>
              <a:t>Ratio</a:t>
            </a:r>
            <a:r>
              <a:rPr lang="en-US" sz="1400" dirty="0"/>
              <a:t>  	</a:t>
            </a:r>
            <a:r>
              <a:rPr lang="en-US" sz="1400" u="sng" dirty="0"/>
              <a:t>Year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Johnson		    2	1974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Hansen-</a:t>
            </a:r>
            <a:r>
              <a:rPr lang="en-US" sz="1400" dirty="0" err="1"/>
              <a:t>Jaumard</a:t>
            </a:r>
            <a:r>
              <a:rPr lang="en-US" sz="1400" dirty="0"/>
              <a:t>	  &lt;2?	1990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Chen-Friesen-Zheng	   1.5	1999</a:t>
            </a:r>
          </a:p>
          <a:p>
            <a:pPr>
              <a:spcAft>
                <a:spcPts val="400"/>
              </a:spcAft>
            </a:pPr>
            <a:r>
              <a:rPr lang="en-US" sz="1400" dirty="0" err="1"/>
              <a:t>Yannakakis</a:t>
            </a:r>
            <a:r>
              <a:rPr lang="en-US" sz="1400" dirty="0"/>
              <a:t>		   4/3	1994</a:t>
            </a:r>
          </a:p>
          <a:p>
            <a:pPr>
              <a:spcAft>
                <a:spcPts val="500"/>
              </a:spcAft>
            </a:pPr>
            <a:r>
              <a:rPr lang="en-US" sz="1400" dirty="0" err="1"/>
              <a:t>Goemans</a:t>
            </a:r>
            <a:r>
              <a:rPr lang="en-US" sz="1400" dirty="0"/>
              <a:t>-Williams	   4/3	1994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Karloff-</a:t>
            </a:r>
            <a:r>
              <a:rPr lang="en-US" sz="1400" dirty="0" err="1"/>
              <a:t>Zwich</a:t>
            </a:r>
            <a:r>
              <a:rPr lang="en-US" sz="1400" dirty="0"/>
              <a:t>	   8/7	1997</a:t>
            </a:r>
          </a:p>
          <a:p>
            <a:pPr>
              <a:spcAft>
                <a:spcPts val="300"/>
              </a:spcAft>
            </a:pPr>
            <a:r>
              <a:rPr lang="en-US" sz="1400" dirty="0"/>
              <a:t>     </a:t>
            </a:r>
            <a:r>
              <a:rPr lang="en-US" sz="1400" dirty="0">
                <a:solidFill>
                  <a:srgbClr val="FF0000"/>
                </a:solidFill>
              </a:rPr>
              <a:t>??		   9/8         2021?</a:t>
            </a:r>
          </a:p>
          <a:p>
            <a:pPr>
              <a:spcAft>
                <a:spcPts val="300"/>
              </a:spcAft>
            </a:pPr>
            <a:r>
              <a:rPr lang="en-US" sz="1400" dirty="0">
                <a:solidFill>
                  <a:srgbClr val="FF0000"/>
                </a:solidFill>
              </a:rPr>
              <a:t>     ??		100/99	2030?</a:t>
            </a:r>
          </a:p>
          <a:p>
            <a:pPr>
              <a:spcAft>
                <a:spcPts val="300"/>
              </a:spcAft>
            </a:pPr>
            <a:r>
              <a:rPr lang="en-US" sz="1400" dirty="0">
                <a:solidFill>
                  <a:srgbClr val="FF0000"/>
                </a:solidFill>
              </a:rPr>
              <a:t>     ??		   1+ϵ	3020?</a:t>
            </a:r>
          </a:p>
        </p:txBody>
      </p:sp>
    </p:spTree>
    <p:extLst>
      <p:ext uri="{BB962C8B-B14F-4D97-AF65-F5344CB8AC3E}">
        <p14:creationId xmlns:p14="http://schemas.microsoft.com/office/powerpoint/2010/main" val="626458667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Classifications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952108" y="1065229"/>
            <a:ext cx="7230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need a systematic way to classify optimization problems in terms of their poly-time approximation ratios. </a:t>
            </a:r>
          </a:p>
        </p:txBody>
      </p:sp>
    </p:spTree>
    <p:extLst>
      <p:ext uri="{BB962C8B-B14F-4D97-AF65-F5344CB8AC3E}">
        <p14:creationId xmlns:p14="http://schemas.microsoft.com/office/powerpoint/2010/main" val="825895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Classifications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952108" y="1065229"/>
            <a:ext cx="7230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need a systematic way to classify optimization problems in terms of their poly-time approximation ratios.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5C3422-8D3D-434C-A987-44BBF455AB2C}"/>
              </a:ext>
            </a:extLst>
          </p:cNvPr>
          <p:cNvSpPr txBox="1"/>
          <p:nvPr/>
        </p:nvSpPr>
        <p:spPr>
          <a:xfrm>
            <a:off x="952108" y="1832021"/>
            <a:ext cx="7230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the class of all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</a:t>
            </a:r>
          </a:p>
        </p:txBody>
      </p:sp>
    </p:spTree>
    <p:extLst>
      <p:ext uri="{BB962C8B-B14F-4D97-AF65-F5344CB8AC3E}">
        <p14:creationId xmlns:p14="http://schemas.microsoft.com/office/powerpoint/2010/main" val="26976596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Classifications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952108" y="1065229"/>
            <a:ext cx="7230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need a systematic way to classify optimization problems in terms of their poly-time approximation ratios.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5C3422-8D3D-434C-A987-44BBF455AB2C}"/>
              </a:ext>
            </a:extLst>
          </p:cNvPr>
          <p:cNvSpPr txBox="1"/>
          <p:nvPr/>
        </p:nvSpPr>
        <p:spPr>
          <a:xfrm>
            <a:off x="952108" y="1832021"/>
            <a:ext cx="7230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the class of all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F238B5-FE46-448E-B673-B1182F6C2D08}"/>
              </a:ext>
            </a:extLst>
          </p:cNvPr>
          <p:cNvSpPr txBox="1"/>
          <p:nvPr/>
        </p:nvSpPr>
        <p:spPr>
          <a:xfrm>
            <a:off x="952108" y="2200464"/>
            <a:ext cx="6570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most optimization problems, e.g., </a:t>
            </a:r>
            <a:r>
              <a:rPr lang="en-US" sz="1400" dirty="0">
                <a:solidFill>
                  <a:srgbClr val="FFC000"/>
                </a:solidFill>
              </a:rPr>
              <a:t>max-Clique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max-IS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TSP</a:t>
            </a:r>
          </a:p>
        </p:txBody>
      </p:sp>
    </p:spTree>
    <p:extLst>
      <p:ext uri="{BB962C8B-B14F-4D97-AF65-F5344CB8AC3E}">
        <p14:creationId xmlns:p14="http://schemas.microsoft.com/office/powerpoint/2010/main" val="30456773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Classifications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952108" y="1065229"/>
            <a:ext cx="7230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need a systematic way to classify optimization problems in terms of their poly-time approximation ratios.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5C3422-8D3D-434C-A987-44BBF455AB2C}"/>
              </a:ext>
            </a:extLst>
          </p:cNvPr>
          <p:cNvSpPr txBox="1"/>
          <p:nvPr/>
        </p:nvSpPr>
        <p:spPr>
          <a:xfrm>
            <a:off x="952108" y="1832021"/>
            <a:ext cx="7230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the class of all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929C45-F110-41F7-B366-F08FC3F81842}"/>
              </a:ext>
            </a:extLst>
          </p:cNvPr>
          <p:cNvSpPr txBox="1"/>
          <p:nvPr/>
        </p:nvSpPr>
        <p:spPr>
          <a:xfrm>
            <a:off x="952108" y="2561349"/>
            <a:ext cx="6759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constant ratio.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B4B418-4CBE-4AD3-9136-501FF2C8513A}"/>
              </a:ext>
            </a:extLst>
          </p:cNvPr>
          <p:cNvSpPr txBox="1"/>
          <p:nvPr/>
        </p:nvSpPr>
        <p:spPr>
          <a:xfrm>
            <a:off x="952108" y="2200464"/>
            <a:ext cx="6570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most optimization problems, e.g., </a:t>
            </a:r>
            <a:r>
              <a:rPr lang="en-US" sz="1400" dirty="0">
                <a:solidFill>
                  <a:srgbClr val="FFC000"/>
                </a:solidFill>
              </a:rPr>
              <a:t>max-Clique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max-IS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TSP</a:t>
            </a:r>
          </a:p>
        </p:txBody>
      </p:sp>
    </p:spTree>
    <p:extLst>
      <p:ext uri="{BB962C8B-B14F-4D97-AF65-F5344CB8AC3E}">
        <p14:creationId xmlns:p14="http://schemas.microsoft.com/office/powerpoint/2010/main" val="17966036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Classifications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952108" y="1065229"/>
            <a:ext cx="7230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need a systematic way to classify optimization problems in terms of their poly-time approximation ratios.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5C3422-8D3D-434C-A987-44BBF455AB2C}"/>
              </a:ext>
            </a:extLst>
          </p:cNvPr>
          <p:cNvSpPr txBox="1"/>
          <p:nvPr/>
        </p:nvSpPr>
        <p:spPr>
          <a:xfrm>
            <a:off x="952108" y="1832021"/>
            <a:ext cx="7230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the class of all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636B59-451D-493D-9617-B7A434BAA777}"/>
              </a:ext>
            </a:extLst>
          </p:cNvPr>
          <p:cNvSpPr txBox="1"/>
          <p:nvPr/>
        </p:nvSpPr>
        <p:spPr>
          <a:xfrm>
            <a:off x="961534" y="3232891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max-SAT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min-VC</a:t>
            </a:r>
            <a:r>
              <a:rPr lang="en-US" sz="14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A3B31E-76F0-4607-91DE-7D463969B045}"/>
              </a:ext>
            </a:extLst>
          </p:cNvPr>
          <p:cNvSpPr txBox="1"/>
          <p:nvPr/>
        </p:nvSpPr>
        <p:spPr>
          <a:xfrm>
            <a:off x="952108" y="2561349"/>
            <a:ext cx="6759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constant ratio.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40E029-9211-4D13-B5AE-83BE64DC3DF0}"/>
              </a:ext>
            </a:extLst>
          </p:cNvPr>
          <p:cNvSpPr txBox="1"/>
          <p:nvPr/>
        </p:nvSpPr>
        <p:spPr>
          <a:xfrm>
            <a:off x="952108" y="2200464"/>
            <a:ext cx="6570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most optimization problems, e.g., </a:t>
            </a:r>
            <a:r>
              <a:rPr lang="en-US" sz="1400" dirty="0">
                <a:solidFill>
                  <a:srgbClr val="FFC000"/>
                </a:solidFill>
              </a:rPr>
              <a:t>max-Clique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max-IS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TSP</a:t>
            </a:r>
          </a:p>
        </p:txBody>
      </p:sp>
    </p:spTree>
    <p:extLst>
      <p:ext uri="{BB962C8B-B14F-4D97-AF65-F5344CB8AC3E}">
        <p14:creationId xmlns:p14="http://schemas.microsoft.com/office/powerpoint/2010/main" val="18557651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Classifications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952108" y="1065229"/>
            <a:ext cx="7230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need a systematic way to classify optimization problems in terms of their poly-time approximation ratios.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5C3422-8D3D-434C-A987-44BBF455AB2C}"/>
              </a:ext>
            </a:extLst>
          </p:cNvPr>
          <p:cNvSpPr txBox="1"/>
          <p:nvPr/>
        </p:nvSpPr>
        <p:spPr>
          <a:xfrm>
            <a:off x="952108" y="1832021"/>
            <a:ext cx="7230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the class of all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AFA3BB-EA18-4FB5-9B85-08AC6DDD7F96}"/>
              </a:ext>
            </a:extLst>
          </p:cNvPr>
          <p:cNvSpPr txBox="1"/>
          <p:nvPr/>
        </p:nvSpPr>
        <p:spPr>
          <a:xfrm>
            <a:off x="952108" y="3598453"/>
            <a:ext cx="7230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 (poly-time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636B59-451D-493D-9617-B7A434BAA777}"/>
              </a:ext>
            </a:extLst>
          </p:cNvPr>
          <p:cNvSpPr txBox="1"/>
          <p:nvPr/>
        </p:nvSpPr>
        <p:spPr>
          <a:xfrm>
            <a:off x="961534" y="3232891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max-SAT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min-VC</a:t>
            </a:r>
            <a:r>
              <a:rPr lang="en-US" sz="14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DD1154-4B9A-488F-9846-54A14687BB59}"/>
              </a:ext>
            </a:extLst>
          </p:cNvPr>
          <p:cNvSpPr txBox="1"/>
          <p:nvPr/>
        </p:nvSpPr>
        <p:spPr>
          <a:xfrm>
            <a:off x="952108" y="2561349"/>
            <a:ext cx="6759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constant ratio.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500417-7189-4AA1-950B-5F0330230E99}"/>
              </a:ext>
            </a:extLst>
          </p:cNvPr>
          <p:cNvSpPr txBox="1"/>
          <p:nvPr/>
        </p:nvSpPr>
        <p:spPr>
          <a:xfrm>
            <a:off x="952108" y="2200464"/>
            <a:ext cx="6570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most optimization problems, e.g., </a:t>
            </a:r>
            <a:r>
              <a:rPr lang="en-US" sz="1400" dirty="0">
                <a:solidFill>
                  <a:srgbClr val="FFC000"/>
                </a:solidFill>
              </a:rPr>
              <a:t>max-Clique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max-IS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TSP</a:t>
            </a:r>
          </a:p>
        </p:txBody>
      </p:sp>
    </p:spTree>
    <p:extLst>
      <p:ext uri="{BB962C8B-B14F-4D97-AF65-F5344CB8AC3E}">
        <p14:creationId xmlns:p14="http://schemas.microsoft.com/office/powerpoint/2010/main" val="32580356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Classifications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952108" y="1065229"/>
            <a:ext cx="7230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need a systematic way to classify optimization problems in terms of their poly-time approximation ratios.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5C3422-8D3D-434C-A987-44BBF455AB2C}"/>
              </a:ext>
            </a:extLst>
          </p:cNvPr>
          <p:cNvSpPr txBox="1"/>
          <p:nvPr/>
        </p:nvSpPr>
        <p:spPr>
          <a:xfrm>
            <a:off x="952108" y="1832021"/>
            <a:ext cx="7230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the class of all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AFA3BB-EA18-4FB5-9B85-08AC6DDD7F96}"/>
              </a:ext>
            </a:extLst>
          </p:cNvPr>
          <p:cNvSpPr txBox="1"/>
          <p:nvPr/>
        </p:nvSpPr>
        <p:spPr>
          <a:xfrm>
            <a:off x="952108" y="3598453"/>
            <a:ext cx="7230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 (poly-time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636B59-451D-493D-9617-B7A434BAA777}"/>
              </a:ext>
            </a:extLst>
          </p:cNvPr>
          <p:cNvSpPr txBox="1"/>
          <p:nvPr/>
        </p:nvSpPr>
        <p:spPr>
          <a:xfrm>
            <a:off x="961534" y="3232891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max-SAT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min-VC</a:t>
            </a:r>
            <a:r>
              <a:rPr lang="en-US" sz="1400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C0589B-DE1F-4A9B-AA06-06FC14B97293}"/>
              </a:ext>
            </a:extLst>
          </p:cNvPr>
          <p:cNvSpPr txBox="1"/>
          <p:nvPr/>
        </p:nvSpPr>
        <p:spPr>
          <a:xfrm>
            <a:off x="961534" y="4541428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ETSP</a:t>
            </a:r>
            <a:r>
              <a:rPr lang="en-US" sz="1400" dirty="0"/>
              <a:t>, </a:t>
            </a:r>
            <a:r>
              <a:rPr lang="en-US" sz="1400" dirty="0" err="1">
                <a:solidFill>
                  <a:srgbClr val="FFC000"/>
                </a:solidFill>
              </a:rPr>
              <a:t>Makespan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planar-IS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B36706-D52B-401E-A55E-E55CD06B2C84}"/>
              </a:ext>
            </a:extLst>
          </p:cNvPr>
          <p:cNvSpPr txBox="1"/>
          <p:nvPr/>
        </p:nvSpPr>
        <p:spPr>
          <a:xfrm>
            <a:off x="952108" y="2561349"/>
            <a:ext cx="6759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constant ratio.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F48107-F79F-462C-BBC7-331C5DEC3DA1}"/>
              </a:ext>
            </a:extLst>
          </p:cNvPr>
          <p:cNvSpPr txBox="1"/>
          <p:nvPr/>
        </p:nvSpPr>
        <p:spPr>
          <a:xfrm>
            <a:off x="952108" y="2200464"/>
            <a:ext cx="6570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most optimization problems, e.g., </a:t>
            </a:r>
            <a:r>
              <a:rPr lang="en-US" sz="1400" dirty="0">
                <a:solidFill>
                  <a:srgbClr val="FFC000"/>
                </a:solidFill>
              </a:rPr>
              <a:t>max-Clique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max-IS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TSP</a:t>
            </a:r>
          </a:p>
        </p:txBody>
      </p:sp>
    </p:spTree>
    <p:extLst>
      <p:ext uri="{BB962C8B-B14F-4D97-AF65-F5344CB8AC3E}">
        <p14:creationId xmlns:p14="http://schemas.microsoft.com/office/powerpoint/2010/main" val="29237474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Classifications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952108" y="1065229"/>
            <a:ext cx="7230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need a systematic way to classify optimization problems in terms of their poly-time approximation ratios.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5C3422-8D3D-434C-A987-44BBF455AB2C}"/>
              </a:ext>
            </a:extLst>
          </p:cNvPr>
          <p:cNvSpPr txBox="1"/>
          <p:nvPr/>
        </p:nvSpPr>
        <p:spPr>
          <a:xfrm>
            <a:off x="952108" y="1832021"/>
            <a:ext cx="7230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the class of all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AFA3BB-EA18-4FB5-9B85-08AC6DDD7F96}"/>
              </a:ext>
            </a:extLst>
          </p:cNvPr>
          <p:cNvSpPr txBox="1"/>
          <p:nvPr/>
        </p:nvSpPr>
        <p:spPr>
          <a:xfrm>
            <a:off x="952108" y="3598453"/>
            <a:ext cx="7230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 (poly-time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636B59-451D-493D-9617-B7A434BAA777}"/>
              </a:ext>
            </a:extLst>
          </p:cNvPr>
          <p:cNvSpPr txBox="1"/>
          <p:nvPr/>
        </p:nvSpPr>
        <p:spPr>
          <a:xfrm>
            <a:off x="961534" y="3232891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max-SAT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min-VC</a:t>
            </a:r>
            <a:r>
              <a:rPr lang="en-US" sz="1400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C0589B-DE1F-4A9B-AA06-06FC14B97293}"/>
              </a:ext>
            </a:extLst>
          </p:cNvPr>
          <p:cNvSpPr txBox="1"/>
          <p:nvPr/>
        </p:nvSpPr>
        <p:spPr>
          <a:xfrm>
            <a:off x="961534" y="4541428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ETSP</a:t>
            </a:r>
            <a:r>
              <a:rPr lang="en-US" sz="1400" dirty="0"/>
              <a:t>, </a:t>
            </a:r>
            <a:r>
              <a:rPr lang="en-US" sz="1400" dirty="0" err="1">
                <a:solidFill>
                  <a:srgbClr val="FFC000"/>
                </a:solidFill>
              </a:rPr>
              <a:t>Makespan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planar-IS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D8A795-892E-42A8-8FA4-2E5EB73DFC4F}"/>
              </a:ext>
            </a:extLst>
          </p:cNvPr>
          <p:cNvSpPr txBox="1"/>
          <p:nvPr/>
        </p:nvSpPr>
        <p:spPr>
          <a:xfrm>
            <a:off x="952108" y="4943334"/>
            <a:ext cx="65704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FPTAS</a:t>
            </a:r>
            <a:r>
              <a:rPr lang="en-US" sz="2000" dirty="0"/>
              <a:t> (fully 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O(poly(n/</a:t>
            </a:r>
            <a:r>
              <a:rPr lang="el-GR" sz="2000" dirty="0"/>
              <a:t>ϵ</a:t>
            </a:r>
            <a:r>
              <a:rPr lang="en-US" sz="2000" dirty="0"/>
              <a:t>))-time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DE1517-D315-4A5A-95CE-AFDB079E60AC}"/>
              </a:ext>
            </a:extLst>
          </p:cNvPr>
          <p:cNvSpPr txBox="1"/>
          <p:nvPr/>
        </p:nvSpPr>
        <p:spPr>
          <a:xfrm>
            <a:off x="952108" y="2561349"/>
            <a:ext cx="6759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constant ratio.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D992F7-E537-4733-BA33-349D8C1E1715}"/>
              </a:ext>
            </a:extLst>
          </p:cNvPr>
          <p:cNvSpPr txBox="1"/>
          <p:nvPr/>
        </p:nvSpPr>
        <p:spPr>
          <a:xfrm>
            <a:off x="952108" y="2200464"/>
            <a:ext cx="6570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most optimization problems, e.g., </a:t>
            </a:r>
            <a:r>
              <a:rPr lang="en-US" sz="1400" dirty="0">
                <a:solidFill>
                  <a:srgbClr val="FFC000"/>
                </a:solidFill>
              </a:rPr>
              <a:t>max-Clique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max-IS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TSP</a:t>
            </a:r>
          </a:p>
        </p:txBody>
      </p:sp>
    </p:spTree>
    <p:extLst>
      <p:ext uri="{BB962C8B-B14F-4D97-AF65-F5344CB8AC3E}">
        <p14:creationId xmlns:p14="http://schemas.microsoft.com/office/powerpoint/2010/main" val="12579386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Classifications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952108" y="1065229"/>
            <a:ext cx="7230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need a systematic way to classify optimization problems in terms of their poly-time approximation ratios.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5C3422-8D3D-434C-A987-44BBF455AB2C}"/>
              </a:ext>
            </a:extLst>
          </p:cNvPr>
          <p:cNvSpPr txBox="1"/>
          <p:nvPr/>
        </p:nvSpPr>
        <p:spPr>
          <a:xfrm>
            <a:off x="952108" y="1832021"/>
            <a:ext cx="7230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the class of all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AFA3BB-EA18-4FB5-9B85-08AC6DDD7F96}"/>
              </a:ext>
            </a:extLst>
          </p:cNvPr>
          <p:cNvSpPr txBox="1"/>
          <p:nvPr/>
        </p:nvSpPr>
        <p:spPr>
          <a:xfrm>
            <a:off x="952108" y="3598453"/>
            <a:ext cx="7230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 (poly-time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636B59-451D-493D-9617-B7A434BAA777}"/>
              </a:ext>
            </a:extLst>
          </p:cNvPr>
          <p:cNvSpPr txBox="1"/>
          <p:nvPr/>
        </p:nvSpPr>
        <p:spPr>
          <a:xfrm>
            <a:off x="961534" y="3232891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max-SAT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min-VC</a:t>
            </a:r>
            <a:r>
              <a:rPr lang="en-US" sz="1400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C0589B-DE1F-4A9B-AA06-06FC14B97293}"/>
              </a:ext>
            </a:extLst>
          </p:cNvPr>
          <p:cNvSpPr txBox="1"/>
          <p:nvPr/>
        </p:nvSpPr>
        <p:spPr>
          <a:xfrm>
            <a:off x="961534" y="4541428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ETSP</a:t>
            </a:r>
            <a:r>
              <a:rPr lang="en-US" sz="1400" dirty="0"/>
              <a:t>, </a:t>
            </a:r>
            <a:r>
              <a:rPr lang="en-US" sz="1400" dirty="0" err="1">
                <a:solidFill>
                  <a:srgbClr val="FFC000"/>
                </a:solidFill>
              </a:rPr>
              <a:t>Makespan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planar-IS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64EC53-4E71-4BFF-8A22-DB70B2A9154B}"/>
              </a:ext>
            </a:extLst>
          </p:cNvPr>
          <p:cNvSpPr txBox="1"/>
          <p:nvPr/>
        </p:nvSpPr>
        <p:spPr>
          <a:xfrm>
            <a:off x="961534" y="5959765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2-Machine-Makespan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Knapsack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998954-A814-4247-9AC4-98FCD4900C18}"/>
              </a:ext>
            </a:extLst>
          </p:cNvPr>
          <p:cNvSpPr txBox="1"/>
          <p:nvPr/>
        </p:nvSpPr>
        <p:spPr>
          <a:xfrm>
            <a:off x="952108" y="4943334"/>
            <a:ext cx="65704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FPTAS</a:t>
            </a:r>
            <a:r>
              <a:rPr lang="en-US" sz="2000" dirty="0"/>
              <a:t> (fully 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O(poly(n/</a:t>
            </a:r>
            <a:r>
              <a:rPr lang="el-GR" sz="2000" dirty="0"/>
              <a:t>ϵ</a:t>
            </a:r>
            <a:r>
              <a:rPr lang="en-US" sz="2000" dirty="0"/>
              <a:t>))-time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984F45-A30D-474A-8536-B5D4A46128BC}"/>
              </a:ext>
            </a:extLst>
          </p:cNvPr>
          <p:cNvSpPr txBox="1"/>
          <p:nvPr/>
        </p:nvSpPr>
        <p:spPr>
          <a:xfrm>
            <a:off x="952108" y="2561349"/>
            <a:ext cx="6759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constant ratio.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235178-7127-4B7E-BEF8-CE6863863BB5}"/>
              </a:ext>
            </a:extLst>
          </p:cNvPr>
          <p:cNvSpPr txBox="1"/>
          <p:nvPr/>
        </p:nvSpPr>
        <p:spPr>
          <a:xfrm>
            <a:off x="952108" y="2200464"/>
            <a:ext cx="6570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most optimization problems, e.g., </a:t>
            </a:r>
            <a:r>
              <a:rPr lang="en-US" sz="1400" dirty="0">
                <a:solidFill>
                  <a:srgbClr val="FFC000"/>
                </a:solidFill>
              </a:rPr>
              <a:t>max-Clique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max-IS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TSP</a:t>
            </a:r>
          </a:p>
        </p:txBody>
      </p:sp>
    </p:spTree>
    <p:extLst>
      <p:ext uri="{BB962C8B-B14F-4D97-AF65-F5344CB8AC3E}">
        <p14:creationId xmlns:p14="http://schemas.microsoft.com/office/powerpoint/2010/main" val="25673698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Classifications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952108" y="1065229"/>
            <a:ext cx="7230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need a systematic way to classify optimization problems in terms of their poly-time approximation ratios.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5C3422-8D3D-434C-A987-44BBF455AB2C}"/>
              </a:ext>
            </a:extLst>
          </p:cNvPr>
          <p:cNvSpPr txBox="1"/>
          <p:nvPr/>
        </p:nvSpPr>
        <p:spPr>
          <a:xfrm>
            <a:off x="952108" y="1832021"/>
            <a:ext cx="7230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the class of all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AFA3BB-EA18-4FB5-9B85-08AC6DDD7F96}"/>
              </a:ext>
            </a:extLst>
          </p:cNvPr>
          <p:cNvSpPr txBox="1"/>
          <p:nvPr/>
        </p:nvSpPr>
        <p:spPr>
          <a:xfrm>
            <a:off x="952108" y="3598453"/>
            <a:ext cx="7230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 (poly-time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636B59-451D-493D-9617-B7A434BAA777}"/>
              </a:ext>
            </a:extLst>
          </p:cNvPr>
          <p:cNvSpPr txBox="1"/>
          <p:nvPr/>
        </p:nvSpPr>
        <p:spPr>
          <a:xfrm>
            <a:off x="961534" y="3232891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max-SAT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min-VC</a:t>
            </a:r>
            <a:endParaRPr 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C0589B-DE1F-4A9B-AA06-06FC14B97293}"/>
              </a:ext>
            </a:extLst>
          </p:cNvPr>
          <p:cNvSpPr txBox="1"/>
          <p:nvPr/>
        </p:nvSpPr>
        <p:spPr>
          <a:xfrm>
            <a:off x="961534" y="4541428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ETSP</a:t>
            </a:r>
            <a:r>
              <a:rPr lang="en-US" sz="1400" dirty="0"/>
              <a:t>, </a:t>
            </a:r>
            <a:r>
              <a:rPr lang="en-US" sz="1400" dirty="0" err="1">
                <a:solidFill>
                  <a:srgbClr val="FFC000"/>
                </a:solidFill>
              </a:rPr>
              <a:t>Makespan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planar-IS</a:t>
            </a:r>
            <a:r>
              <a:rPr lang="en-US" sz="1400" dirty="0"/>
              <a:t>, including all </a:t>
            </a:r>
            <a:r>
              <a:rPr lang="en-US" sz="1400" dirty="0">
                <a:solidFill>
                  <a:srgbClr val="FF0000"/>
                </a:solidFill>
              </a:rPr>
              <a:t>FPTAS</a:t>
            </a:r>
            <a:r>
              <a:rPr lang="en-US" sz="1400" dirty="0"/>
              <a:t> problems</a:t>
            </a:r>
            <a:endParaRPr lang="en-US" sz="1400" dirty="0">
              <a:solidFill>
                <a:srgbClr val="FFC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64EC53-4E71-4BFF-8A22-DB70B2A9154B}"/>
              </a:ext>
            </a:extLst>
          </p:cNvPr>
          <p:cNvSpPr txBox="1"/>
          <p:nvPr/>
        </p:nvSpPr>
        <p:spPr>
          <a:xfrm>
            <a:off x="961534" y="5959765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2-Machine-Makespan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Knapsack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69C658-388E-47C0-9102-23C1F9CAAFD2}"/>
              </a:ext>
            </a:extLst>
          </p:cNvPr>
          <p:cNvSpPr txBox="1"/>
          <p:nvPr/>
        </p:nvSpPr>
        <p:spPr>
          <a:xfrm>
            <a:off x="952108" y="4943334"/>
            <a:ext cx="65704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FPTAS</a:t>
            </a:r>
            <a:r>
              <a:rPr lang="en-US" sz="2000" dirty="0"/>
              <a:t> (fully 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O(poly(n/</a:t>
            </a:r>
            <a:r>
              <a:rPr lang="el-GR" sz="2000" dirty="0"/>
              <a:t>ϵ</a:t>
            </a:r>
            <a:r>
              <a:rPr lang="en-US" sz="2000" dirty="0"/>
              <a:t>))-time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09EFC5-CA0F-45D8-A5F2-32FD34F58E42}"/>
              </a:ext>
            </a:extLst>
          </p:cNvPr>
          <p:cNvSpPr txBox="1"/>
          <p:nvPr/>
        </p:nvSpPr>
        <p:spPr>
          <a:xfrm>
            <a:off x="952108" y="2561349"/>
            <a:ext cx="6759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constant ratio.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BD7731-C5CE-4745-9336-254E187277CF}"/>
              </a:ext>
            </a:extLst>
          </p:cNvPr>
          <p:cNvSpPr txBox="1"/>
          <p:nvPr/>
        </p:nvSpPr>
        <p:spPr>
          <a:xfrm>
            <a:off x="952108" y="2200464"/>
            <a:ext cx="6570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most optimization problems, e.g., </a:t>
            </a:r>
            <a:r>
              <a:rPr lang="en-US" sz="1400" dirty="0">
                <a:solidFill>
                  <a:srgbClr val="FFC000"/>
                </a:solidFill>
              </a:rPr>
              <a:t>max-Clique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max-IS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TSP</a:t>
            </a:r>
          </a:p>
        </p:txBody>
      </p:sp>
    </p:spTree>
    <p:extLst>
      <p:ext uri="{BB962C8B-B14F-4D97-AF65-F5344CB8AC3E}">
        <p14:creationId xmlns:p14="http://schemas.microsoft.com/office/powerpoint/2010/main" val="11206455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Classifications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952108" y="1065229"/>
            <a:ext cx="7230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need a systematic way to classify optimization problems in terms of their poly-time approximation ratios.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5C3422-8D3D-434C-A987-44BBF455AB2C}"/>
              </a:ext>
            </a:extLst>
          </p:cNvPr>
          <p:cNvSpPr txBox="1"/>
          <p:nvPr/>
        </p:nvSpPr>
        <p:spPr>
          <a:xfrm>
            <a:off x="952108" y="1832021"/>
            <a:ext cx="7230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the class of all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AFA3BB-EA18-4FB5-9B85-08AC6DDD7F96}"/>
              </a:ext>
            </a:extLst>
          </p:cNvPr>
          <p:cNvSpPr txBox="1"/>
          <p:nvPr/>
        </p:nvSpPr>
        <p:spPr>
          <a:xfrm>
            <a:off x="952108" y="3598453"/>
            <a:ext cx="7230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 (poly-time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636B59-451D-493D-9617-B7A434BAA777}"/>
              </a:ext>
            </a:extLst>
          </p:cNvPr>
          <p:cNvSpPr txBox="1"/>
          <p:nvPr/>
        </p:nvSpPr>
        <p:spPr>
          <a:xfrm>
            <a:off x="961534" y="3232891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max-SAT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min-VC</a:t>
            </a:r>
            <a:r>
              <a:rPr lang="en-US" sz="1400" dirty="0"/>
              <a:t>, including all </a:t>
            </a:r>
            <a:r>
              <a:rPr lang="en-US" sz="1400" dirty="0">
                <a:solidFill>
                  <a:srgbClr val="FF0000"/>
                </a:solidFill>
              </a:rPr>
              <a:t>PTAS </a:t>
            </a:r>
            <a:r>
              <a:rPr lang="en-US" sz="1400" dirty="0"/>
              <a:t>and</a:t>
            </a:r>
            <a:r>
              <a:rPr lang="en-US" sz="1400" dirty="0">
                <a:solidFill>
                  <a:srgbClr val="FF0000"/>
                </a:solidFill>
              </a:rPr>
              <a:t> FPTAS</a:t>
            </a:r>
            <a:r>
              <a:rPr lang="en-US" sz="1400" dirty="0"/>
              <a:t> problems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C0589B-DE1F-4A9B-AA06-06FC14B97293}"/>
              </a:ext>
            </a:extLst>
          </p:cNvPr>
          <p:cNvSpPr txBox="1"/>
          <p:nvPr/>
        </p:nvSpPr>
        <p:spPr>
          <a:xfrm>
            <a:off x="961534" y="4541428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ETSP</a:t>
            </a:r>
            <a:r>
              <a:rPr lang="en-US" sz="1400" dirty="0"/>
              <a:t>, </a:t>
            </a:r>
            <a:r>
              <a:rPr lang="en-US" sz="1400" dirty="0" err="1">
                <a:solidFill>
                  <a:srgbClr val="FFC000"/>
                </a:solidFill>
              </a:rPr>
              <a:t>Makespan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planar-IS</a:t>
            </a:r>
            <a:r>
              <a:rPr lang="en-US" sz="1400" dirty="0"/>
              <a:t>, including all </a:t>
            </a:r>
            <a:r>
              <a:rPr lang="en-US" sz="1400" dirty="0">
                <a:solidFill>
                  <a:srgbClr val="FF0000"/>
                </a:solidFill>
              </a:rPr>
              <a:t>FPTAS</a:t>
            </a:r>
            <a:r>
              <a:rPr lang="en-US" sz="1400" dirty="0"/>
              <a:t> problems</a:t>
            </a:r>
            <a:endParaRPr lang="en-US" sz="1400" dirty="0">
              <a:solidFill>
                <a:srgbClr val="FFC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64EC53-4E71-4BFF-8A22-DB70B2A9154B}"/>
              </a:ext>
            </a:extLst>
          </p:cNvPr>
          <p:cNvSpPr txBox="1"/>
          <p:nvPr/>
        </p:nvSpPr>
        <p:spPr>
          <a:xfrm>
            <a:off x="961534" y="5959765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2-Machine-Makespan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Knapsack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129335-685D-43F8-8AF6-DDC8497F6FCE}"/>
              </a:ext>
            </a:extLst>
          </p:cNvPr>
          <p:cNvSpPr txBox="1"/>
          <p:nvPr/>
        </p:nvSpPr>
        <p:spPr>
          <a:xfrm>
            <a:off x="952108" y="4943334"/>
            <a:ext cx="65704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FPTAS</a:t>
            </a:r>
            <a:r>
              <a:rPr lang="en-US" sz="2000" dirty="0"/>
              <a:t> (fully 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O(poly(n/</a:t>
            </a:r>
            <a:r>
              <a:rPr lang="el-GR" sz="2000" dirty="0"/>
              <a:t>ϵ</a:t>
            </a:r>
            <a:r>
              <a:rPr lang="en-US" sz="2000" dirty="0"/>
              <a:t>))-time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FB5BBD-BBC0-414C-98D4-C59D1BA3328E}"/>
              </a:ext>
            </a:extLst>
          </p:cNvPr>
          <p:cNvSpPr txBox="1"/>
          <p:nvPr/>
        </p:nvSpPr>
        <p:spPr>
          <a:xfrm>
            <a:off x="952108" y="2561349"/>
            <a:ext cx="6759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constant ratio.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70F5D4-28D2-4B47-91BC-2751D49DC5E4}"/>
              </a:ext>
            </a:extLst>
          </p:cNvPr>
          <p:cNvSpPr txBox="1"/>
          <p:nvPr/>
        </p:nvSpPr>
        <p:spPr>
          <a:xfrm>
            <a:off x="952108" y="2200464"/>
            <a:ext cx="6570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most optimization problems, e.g., </a:t>
            </a:r>
            <a:r>
              <a:rPr lang="en-US" sz="1400" dirty="0">
                <a:solidFill>
                  <a:srgbClr val="FFC000"/>
                </a:solidFill>
              </a:rPr>
              <a:t>max-Clique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max-IS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TSP</a:t>
            </a:r>
          </a:p>
        </p:txBody>
      </p:sp>
    </p:spTree>
    <p:extLst>
      <p:ext uri="{BB962C8B-B14F-4D97-AF65-F5344CB8AC3E}">
        <p14:creationId xmlns:p14="http://schemas.microsoft.com/office/powerpoint/2010/main" val="41351775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Classifications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952108" y="1065229"/>
            <a:ext cx="7230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need a systematic way to classify optimization problems in terms of their poly-time approximation ratios.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5C3422-8D3D-434C-A987-44BBF455AB2C}"/>
              </a:ext>
            </a:extLst>
          </p:cNvPr>
          <p:cNvSpPr txBox="1"/>
          <p:nvPr/>
        </p:nvSpPr>
        <p:spPr>
          <a:xfrm>
            <a:off x="952108" y="1832021"/>
            <a:ext cx="7230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the class of all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04193B-830E-4FE4-8BBB-223E210DE46F}"/>
              </a:ext>
            </a:extLst>
          </p:cNvPr>
          <p:cNvSpPr txBox="1"/>
          <p:nvPr/>
        </p:nvSpPr>
        <p:spPr>
          <a:xfrm>
            <a:off x="952108" y="2561349"/>
            <a:ext cx="6759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constant ratio.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AFA3BB-EA18-4FB5-9B85-08AC6DDD7F96}"/>
              </a:ext>
            </a:extLst>
          </p:cNvPr>
          <p:cNvSpPr txBox="1"/>
          <p:nvPr/>
        </p:nvSpPr>
        <p:spPr>
          <a:xfrm>
            <a:off x="952108" y="3598453"/>
            <a:ext cx="7230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 (poly-time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1E4F7A-BD34-46FA-A500-1A3E282A7A12}"/>
              </a:ext>
            </a:extLst>
          </p:cNvPr>
          <p:cNvSpPr txBox="1"/>
          <p:nvPr/>
        </p:nvSpPr>
        <p:spPr>
          <a:xfrm>
            <a:off x="952108" y="4943334"/>
            <a:ext cx="65704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FPTAS</a:t>
            </a:r>
            <a:r>
              <a:rPr lang="en-US" sz="2000" dirty="0"/>
              <a:t> (fully 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O(poly(n/</a:t>
            </a:r>
            <a:r>
              <a:rPr lang="el-GR" sz="2000" dirty="0"/>
              <a:t>ϵ</a:t>
            </a:r>
            <a:r>
              <a:rPr lang="en-US" sz="2000" dirty="0"/>
              <a:t>))-time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8352E5-FB24-4B3B-BDCB-2762025EE299}"/>
              </a:ext>
            </a:extLst>
          </p:cNvPr>
          <p:cNvSpPr txBox="1"/>
          <p:nvPr/>
        </p:nvSpPr>
        <p:spPr>
          <a:xfrm>
            <a:off x="952108" y="2200464"/>
            <a:ext cx="6570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most optimization problems, e.g., </a:t>
            </a:r>
            <a:r>
              <a:rPr lang="en-US" sz="1400" dirty="0">
                <a:solidFill>
                  <a:srgbClr val="FFC000"/>
                </a:solidFill>
              </a:rPr>
              <a:t>max-Clique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max-IS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TSP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636B59-451D-493D-9617-B7A434BAA777}"/>
              </a:ext>
            </a:extLst>
          </p:cNvPr>
          <p:cNvSpPr txBox="1"/>
          <p:nvPr/>
        </p:nvSpPr>
        <p:spPr>
          <a:xfrm>
            <a:off x="961534" y="3232891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max-SAT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min-VC</a:t>
            </a:r>
            <a:r>
              <a:rPr lang="en-US" sz="1400" dirty="0"/>
              <a:t>, including all </a:t>
            </a:r>
            <a:r>
              <a:rPr lang="en-US" sz="1400" dirty="0">
                <a:solidFill>
                  <a:srgbClr val="FF0000"/>
                </a:solidFill>
              </a:rPr>
              <a:t>PTAS </a:t>
            </a:r>
            <a:r>
              <a:rPr lang="en-US" sz="1400" dirty="0"/>
              <a:t>and</a:t>
            </a:r>
            <a:r>
              <a:rPr lang="en-US" sz="1400" dirty="0">
                <a:solidFill>
                  <a:srgbClr val="FF0000"/>
                </a:solidFill>
              </a:rPr>
              <a:t> FPTAS</a:t>
            </a:r>
            <a:r>
              <a:rPr lang="en-US" sz="1400" dirty="0"/>
              <a:t> problems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C0589B-DE1F-4A9B-AA06-06FC14B97293}"/>
              </a:ext>
            </a:extLst>
          </p:cNvPr>
          <p:cNvSpPr txBox="1"/>
          <p:nvPr/>
        </p:nvSpPr>
        <p:spPr>
          <a:xfrm>
            <a:off x="961534" y="4541428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ETSP</a:t>
            </a:r>
            <a:r>
              <a:rPr lang="en-US" sz="1400" dirty="0"/>
              <a:t>, </a:t>
            </a:r>
            <a:r>
              <a:rPr lang="en-US" sz="1400" dirty="0" err="1">
                <a:solidFill>
                  <a:srgbClr val="FFC000"/>
                </a:solidFill>
              </a:rPr>
              <a:t>Makespan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planar-IS</a:t>
            </a:r>
            <a:r>
              <a:rPr lang="en-US" sz="1400" dirty="0"/>
              <a:t>, including all </a:t>
            </a:r>
            <a:r>
              <a:rPr lang="en-US" sz="1400" dirty="0">
                <a:solidFill>
                  <a:srgbClr val="FF0000"/>
                </a:solidFill>
              </a:rPr>
              <a:t>FPTAS</a:t>
            </a:r>
            <a:r>
              <a:rPr lang="en-US" sz="1400" dirty="0"/>
              <a:t> problems</a:t>
            </a:r>
            <a:endParaRPr lang="en-US" sz="1400" dirty="0">
              <a:solidFill>
                <a:srgbClr val="FFC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64EC53-4E71-4BFF-8A22-DB70B2A9154B}"/>
              </a:ext>
            </a:extLst>
          </p:cNvPr>
          <p:cNvSpPr txBox="1"/>
          <p:nvPr/>
        </p:nvSpPr>
        <p:spPr>
          <a:xfrm>
            <a:off x="961534" y="5959765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2-Machine-Makespan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Knapsack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1C7646-E33E-4A27-BA5E-7A5DC20FDA9C}"/>
              </a:ext>
            </a:extLst>
          </p:cNvPr>
          <p:cNvSpPr txBox="1"/>
          <p:nvPr/>
        </p:nvSpPr>
        <p:spPr>
          <a:xfrm>
            <a:off x="7916158" y="4379795"/>
            <a:ext cx="1084084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Distinction:</a:t>
            </a:r>
          </a:p>
          <a:p>
            <a:r>
              <a:rPr lang="en-US" sz="1400" dirty="0"/>
              <a:t>Strong NP-hardness</a:t>
            </a: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936E0480-A25B-4840-8246-32E38722C7B3}"/>
              </a:ext>
            </a:extLst>
          </p:cNvPr>
          <p:cNvSpPr/>
          <p:nvPr/>
        </p:nvSpPr>
        <p:spPr>
          <a:xfrm>
            <a:off x="7522589" y="3993885"/>
            <a:ext cx="339366" cy="143595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908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Classifications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952108" y="1065229"/>
            <a:ext cx="7230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need a systematic way to classify optimization problems in terms of their poly-time approximation ratios.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5C3422-8D3D-434C-A987-44BBF455AB2C}"/>
              </a:ext>
            </a:extLst>
          </p:cNvPr>
          <p:cNvSpPr txBox="1"/>
          <p:nvPr/>
        </p:nvSpPr>
        <p:spPr>
          <a:xfrm>
            <a:off x="952108" y="1832021"/>
            <a:ext cx="7230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NPO</a:t>
            </a:r>
            <a:r>
              <a:rPr lang="en-US" sz="2000" dirty="0"/>
              <a:t>: the class of all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04193B-830E-4FE4-8BBB-223E210DE46F}"/>
              </a:ext>
            </a:extLst>
          </p:cNvPr>
          <p:cNvSpPr txBox="1"/>
          <p:nvPr/>
        </p:nvSpPr>
        <p:spPr>
          <a:xfrm>
            <a:off x="952108" y="2561349"/>
            <a:ext cx="6759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APX</a:t>
            </a:r>
            <a:r>
              <a:rPr lang="en-US" sz="2000" dirty="0"/>
              <a:t>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constant ratio.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AFA3BB-EA18-4FB5-9B85-08AC6DDD7F96}"/>
              </a:ext>
            </a:extLst>
          </p:cNvPr>
          <p:cNvSpPr txBox="1"/>
          <p:nvPr/>
        </p:nvSpPr>
        <p:spPr>
          <a:xfrm>
            <a:off x="952108" y="3598453"/>
            <a:ext cx="7230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PTAS</a:t>
            </a:r>
            <a:r>
              <a:rPr lang="en-US" sz="2000" dirty="0"/>
              <a:t> (poly-time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poly-time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1E4F7A-BD34-46FA-A500-1A3E282A7A12}"/>
              </a:ext>
            </a:extLst>
          </p:cNvPr>
          <p:cNvSpPr txBox="1"/>
          <p:nvPr/>
        </p:nvSpPr>
        <p:spPr>
          <a:xfrm>
            <a:off x="952108" y="4943334"/>
            <a:ext cx="65704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FPTAS</a:t>
            </a:r>
            <a:r>
              <a:rPr lang="en-US" sz="2000" dirty="0"/>
              <a:t> (fully poly-time approximation scheme): the class of </a:t>
            </a:r>
            <a:r>
              <a:rPr lang="en-US" sz="2000" dirty="0">
                <a:solidFill>
                  <a:srgbClr val="FF0000"/>
                </a:solidFill>
              </a:rPr>
              <a:t>NP</a:t>
            </a:r>
            <a:r>
              <a:rPr lang="en-US" sz="2000" dirty="0"/>
              <a:t> optimization problems that have O(poly(n/</a:t>
            </a:r>
            <a:r>
              <a:rPr lang="el-GR" sz="2000" dirty="0"/>
              <a:t>ϵ</a:t>
            </a:r>
            <a:r>
              <a:rPr lang="en-US" sz="2000" dirty="0"/>
              <a:t>))-time approximation algorithms of ratio 1+</a:t>
            </a:r>
            <a:r>
              <a:rPr lang="el-GR" sz="2000" dirty="0"/>
              <a:t>ϵ</a:t>
            </a:r>
            <a:r>
              <a:rPr lang="en-US" sz="2000" dirty="0"/>
              <a:t> for all </a:t>
            </a:r>
            <a:r>
              <a:rPr lang="el-GR" sz="2000" dirty="0"/>
              <a:t>ϵ </a:t>
            </a:r>
            <a:r>
              <a:rPr lang="en-US" sz="2000" dirty="0"/>
              <a:t>&gt; 0.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8352E5-FB24-4B3B-BDCB-2762025EE299}"/>
              </a:ext>
            </a:extLst>
          </p:cNvPr>
          <p:cNvSpPr txBox="1"/>
          <p:nvPr/>
        </p:nvSpPr>
        <p:spPr>
          <a:xfrm>
            <a:off x="952108" y="2200464"/>
            <a:ext cx="6570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most optimization problems, e.g., </a:t>
            </a:r>
            <a:r>
              <a:rPr lang="en-US" sz="1400" dirty="0">
                <a:solidFill>
                  <a:srgbClr val="FFC000"/>
                </a:solidFill>
              </a:rPr>
              <a:t>max-Clique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max-IS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TSP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636B59-451D-493D-9617-B7A434BAA777}"/>
              </a:ext>
            </a:extLst>
          </p:cNvPr>
          <p:cNvSpPr txBox="1"/>
          <p:nvPr/>
        </p:nvSpPr>
        <p:spPr>
          <a:xfrm>
            <a:off x="961534" y="3232891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max-SAT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min-VC</a:t>
            </a:r>
            <a:r>
              <a:rPr lang="en-US" sz="1400" dirty="0"/>
              <a:t>, including all </a:t>
            </a:r>
            <a:r>
              <a:rPr lang="en-US" sz="1400" dirty="0">
                <a:solidFill>
                  <a:srgbClr val="FF0000"/>
                </a:solidFill>
              </a:rPr>
              <a:t>PTAS </a:t>
            </a:r>
            <a:r>
              <a:rPr lang="en-US" sz="1400" dirty="0"/>
              <a:t>and</a:t>
            </a:r>
            <a:r>
              <a:rPr lang="en-US" sz="1400" dirty="0">
                <a:solidFill>
                  <a:srgbClr val="FF0000"/>
                </a:solidFill>
              </a:rPr>
              <a:t> FPTAS</a:t>
            </a:r>
            <a:r>
              <a:rPr lang="en-US" sz="1400" dirty="0"/>
              <a:t> problems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C0589B-DE1F-4A9B-AA06-06FC14B97293}"/>
              </a:ext>
            </a:extLst>
          </p:cNvPr>
          <p:cNvSpPr txBox="1"/>
          <p:nvPr/>
        </p:nvSpPr>
        <p:spPr>
          <a:xfrm>
            <a:off x="961534" y="4541428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ETSP</a:t>
            </a:r>
            <a:r>
              <a:rPr lang="en-US" sz="1400" dirty="0"/>
              <a:t>, </a:t>
            </a:r>
            <a:r>
              <a:rPr lang="en-US" sz="1400" dirty="0" err="1">
                <a:solidFill>
                  <a:srgbClr val="FFC000"/>
                </a:solidFill>
              </a:rPr>
              <a:t>Makespan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planar-IS</a:t>
            </a:r>
            <a:r>
              <a:rPr lang="en-US" sz="1400" dirty="0"/>
              <a:t>, including all </a:t>
            </a:r>
            <a:r>
              <a:rPr lang="en-US" sz="1400" dirty="0">
                <a:solidFill>
                  <a:srgbClr val="FF0000"/>
                </a:solidFill>
              </a:rPr>
              <a:t>FPTAS</a:t>
            </a:r>
            <a:r>
              <a:rPr lang="en-US" sz="1400" dirty="0"/>
              <a:t> problems</a:t>
            </a:r>
            <a:endParaRPr lang="en-US" sz="1400" dirty="0">
              <a:solidFill>
                <a:srgbClr val="FFC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64EC53-4E71-4BFF-8A22-DB70B2A9154B}"/>
              </a:ext>
            </a:extLst>
          </p:cNvPr>
          <p:cNvSpPr txBox="1"/>
          <p:nvPr/>
        </p:nvSpPr>
        <p:spPr>
          <a:xfrm>
            <a:off x="961534" y="5959765"/>
            <a:ext cx="723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Examples</a:t>
            </a:r>
            <a:r>
              <a:rPr lang="en-US" sz="1400" dirty="0"/>
              <a:t>: </a:t>
            </a:r>
            <a:r>
              <a:rPr lang="en-US" sz="1400" dirty="0">
                <a:solidFill>
                  <a:srgbClr val="FFC000"/>
                </a:solidFill>
              </a:rPr>
              <a:t>2-Machine-Makespan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Knapsack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1C7646-E33E-4A27-BA5E-7A5DC20FDA9C}"/>
              </a:ext>
            </a:extLst>
          </p:cNvPr>
          <p:cNvSpPr txBox="1"/>
          <p:nvPr/>
        </p:nvSpPr>
        <p:spPr>
          <a:xfrm>
            <a:off x="7916158" y="4379795"/>
            <a:ext cx="1084084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Distinction:</a:t>
            </a:r>
          </a:p>
          <a:p>
            <a:r>
              <a:rPr lang="en-US" sz="1400" dirty="0"/>
              <a:t>Strong NP-hardness</a:t>
            </a: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936E0480-A25B-4840-8246-32E38722C7B3}"/>
              </a:ext>
            </a:extLst>
          </p:cNvPr>
          <p:cNvSpPr/>
          <p:nvPr/>
        </p:nvSpPr>
        <p:spPr>
          <a:xfrm>
            <a:off x="7522589" y="3993885"/>
            <a:ext cx="339366" cy="143595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4A5A4492-BE2A-43D5-B14F-6433ADE781B4}"/>
              </a:ext>
            </a:extLst>
          </p:cNvPr>
          <p:cNvSpPr/>
          <p:nvPr/>
        </p:nvSpPr>
        <p:spPr>
          <a:xfrm>
            <a:off x="7470741" y="3038501"/>
            <a:ext cx="339366" cy="778277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43CC4075-83F1-4070-8F4E-20B5D4DDFA1E}"/>
              </a:ext>
            </a:extLst>
          </p:cNvPr>
          <p:cNvSpPr/>
          <p:nvPr/>
        </p:nvSpPr>
        <p:spPr>
          <a:xfrm>
            <a:off x="7442460" y="2113726"/>
            <a:ext cx="339366" cy="741639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B78B3-736D-42B7-B107-E82D37DDACB3}"/>
              </a:ext>
            </a:extLst>
          </p:cNvPr>
          <p:cNvSpPr txBox="1"/>
          <p:nvPr/>
        </p:nvSpPr>
        <p:spPr>
          <a:xfrm>
            <a:off x="7943653" y="2554457"/>
            <a:ext cx="1084084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How do we distinguish these?</a:t>
            </a:r>
          </a:p>
        </p:txBody>
      </p:sp>
    </p:spTree>
    <p:extLst>
      <p:ext uri="{BB962C8B-B14F-4D97-AF65-F5344CB8AC3E}">
        <p14:creationId xmlns:p14="http://schemas.microsoft.com/office/powerpoint/2010/main" val="7092512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685800" y="1055802"/>
            <a:ext cx="777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resolve these problems, we need a new characterization of the class </a:t>
            </a:r>
            <a:r>
              <a:rPr lang="en-US" sz="1800" dirty="0">
                <a:solidFill>
                  <a:srgbClr val="FF0000"/>
                </a:solidFill>
              </a:rPr>
              <a:t>NP</a:t>
            </a:r>
            <a:r>
              <a:rPr lang="en-US" sz="1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966048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685800" y="1055802"/>
            <a:ext cx="777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resolve these problems, we need a new characterization of the class </a:t>
            </a:r>
            <a:r>
              <a:rPr lang="en-US" sz="1800" dirty="0">
                <a:solidFill>
                  <a:srgbClr val="FF0000"/>
                </a:solidFill>
              </a:rPr>
              <a:t>NP</a:t>
            </a:r>
            <a:r>
              <a:rPr lang="en-US" sz="1800" dirty="0"/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2E3E4-7E56-4C51-93C5-2715E7C4F1EE}"/>
              </a:ext>
            </a:extLst>
          </p:cNvPr>
          <p:cNvSpPr txBox="1"/>
          <p:nvPr/>
        </p:nvSpPr>
        <p:spPr>
          <a:xfrm>
            <a:off x="685800" y="1485252"/>
            <a:ext cx="7647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Recall</a:t>
            </a:r>
            <a:r>
              <a:rPr lang="en-US" sz="1400" dirty="0"/>
              <a:t>: a (decision) problem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 is in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if there is a (deterministic)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 such that 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yes-instance 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there is a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 such that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) accepts;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no-instance 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) rejects for all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;</a:t>
            </a:r>
          </a:p>
          <a:p>
            <a:pPr marL="457200" indent="-457200">
              <a:buAutoNum type="arabicPeriod"/>
            </a:pPr>
            <a:r>
              <a:rPr lang="en-US" sz="1400" dirty="0"/>
              <a:t>The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(x, y) runs in time polynomial in |x|. </a:t>
            </a:r>
          </a:p>
        </p:txBody>
      </p:sp>
    </p:spTree>
    <p:extLst>
      <p:ext uri="{BB962C8B-B14F-4D97-AF65-F5344CB8AC3E}">
        <p14:creationId xmlns:p14="http://schemas.microsoft.com/office/powerpoint/2010/main" val="20876888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685800" y="1055802"/>
            <a:ext cx="777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resolve these problems, we need a new characterization of the class </a:t>
            </a:r>
            <a:r>
              <a:rPr lang="en-US" sz="1800" dirty="0">
                <a:solidFill>
                  <a:srgbClr val="FF0000"/>
                </a:solidFill>
              </a:rPr>
              <a:t>NP</a:t>
            </a:r>
            <a:r>
              <a:rPr lang="en-US" sz="1800" dirty="0"/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2E3E4-7E56-4C51-93C5-2715E7C4F1EE}"/>
              </a:ext>
            </a:extLst>
          </p:cNvPr>
          <p:cNvSpPr txBox="1"/>
          <p:nvPr/>
        </p:nvSpPr>
        <p:spPr>
          <a:xfrm>
            <a:off x="685800" y="1485252"/>
            <a:ext cx="7647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Recall</a:t>
            </a:r>
            <a:r>
              <a:rPr lang="en-US" sz="1400" dirty="0"/>
              <a:t>: a (decision) problem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 is in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if there is a (deterministic)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 such that 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yes-instance 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there is a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 such that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) accepts;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no-instance 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) rejects for all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;</a:t>
            </a:r>
          </a:p>
          <a:p>
            <a:pPr marL="457200" indent="-457200">
              <a:buAutoNum type="arabicPeriod"/>
            </a:pPr>
            <a:r>
              <a:rPr lang="en-US" sz="1400" dirty="0"/>
              <a:t>The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(x, y) runs in time polynomial in |x|.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874416" y="3147059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2568736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2846885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3035421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63592" y="3034382"/>
            <a:ext cx="0" cy="1126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3855546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3659156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3549592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3644641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1787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685800" y="1055802"/>
            <a:ext cx="777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resolve these problems, we need a new characterization of the class </a:t>
            </a:r>
            <a:r>
              <a:rPr lang="en-US" sz="1800" dirty="0">
                <a:solidFill>
                  <a:srgbClr val="FF0000"/>
                </a:solidFill>
              </a:rPr>
              <a:t>NP</a:t>
            </a:r>
            <a:r>
              <a:rPr lang="en-US" sz="1800" dirty="0"/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2E3E4-7E56-4C51-93C5-2715E7C4F1EE}"/>
              </a:ext>
            </a:extLst>
          </p:cNvPr>
          <p:cNvSpPr txBox="1"/>
          <p:nvPr/>
        </p:nvSpPr>
        <p:spPr>
          <a:xfrm>
            <a:off x="685800" y="1485252"/>
            <a:ext cx="7647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Recall</a:t>
            </a:r>
            <a:r>
              <a:rPr lang="en-US" sz="1400" dirty="0"/>
              <a:t>: a (decision) problem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 is in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if there is a (deterministic)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 such that 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yes-instance 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there is a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 such that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) accepts;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no-instance 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) rejects for all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;</a:t>
            </a:r>
          </a:p>
          <a:p>
            <a:pPr marL="457200" indent="-457200">
              <a:buAutoNum type="arabicPeriod"/>
            </a:pPr>
            <a:r>
              <a:rPr lang="en-US" sz="1400" dirty="0"/>
              <a:t>The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(x, y) runs in time polynomial in |x|.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874416" y="3147059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2568736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2846885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3035421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63592" y="3034382"/>
            <a:ext cx="0" cy="1126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3855546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3659156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3549592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3644641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DE86946-7220-49BA-A09F-1A238005CDFE}"/>
              </a:ext>
            </a:extLst>
          </p:cNvPr>
          <p:cNvSpPr txBox="1"/>
          <p:nvPr/>
        </p:nvSpPr>
        <p:spPr>
          <a:xfrm>
            <a:off x="1376313" y="311987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If x is </a:t>
            </a:r>
            <a:r>
              <a:rPr lang="en-US" sz="1600" dirty="0">
                <a:solidFill>
                  <a:srgbClr val="00B0F0"/>
                </a:solidFill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4894862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685800" y="1055802"/>
            <a:ext cx="777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resolve these problems, we need a new characterization of the class </a:t>
            </a:r>
            <a:r>
              <a:rPr lang="en-US" sz="1800" dirty="0">
                <a:solidFill>
                  <a:srgbClr val="FF0000"/>
                </a:solidFill>
              </a:rPr>
              <a:t>NP</a:t>
            </a:r>
            <a:r>
              <a:rPr lang="en-US" sz="1800" dirty="0"/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2E3E4-7E56-4C51-93C5-2715E7C4F1EE}"/>
              </a:ext>
            </a:extLst>
          </p:cNvPr>
          <p:cNvSpPr txBox="1"/>
          <p:nvPr/>
        </p:nvSpPr>
        <p:spPr>
          <a:xfrm>
            <a:off x="685800" y="1485252"/>
            <a:ext cx="7647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Recall</a:t>
            </a:r>
            <a:r>
              <a:rPr lang="en-US" sz="1400" dirty="0"/>
              <a:t>: a (decision) problem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 is in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if there is a (deterministic)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 such that 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yes-instance 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there is a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 such that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) accepts;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no-instance 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) rejects for all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;</a:t>
            </a:r>
          </a:p>
          <a:p>
            <a:pPr marL="457200" indent="-457200">
              <a:buAutoNum type="arabicPeriod"/>
            </a:pPr>
            <a:r>
              <a:rPr lang="en-US" sz="1400" dirty="0"/>
              <a:t>The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(x, y) runs in time polynomial in |x|.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874416" y="3147059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2568736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2846885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3035421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63592" y="3034382"/>
            <a:ext cx="0" cy="1126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3855546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For </a:t>
            </a:r>
            <a:r>
              <a:rPr lang="en-US" sz="1200" dirty="0">
                <a:solidFill>
                  <a:srgbClr val="FF0000"/>
                </a:solidFill>
              </a:rPr>
              <a:t>some</a:t>
            </a:r>
            <a:r>
              <a:rPr lang="en-US" sz="1200" dirty="0">
                <a:solidFill>
                  <a:schemeClr val="bg1"/>
                </a:solidFill>
              </a:rPr>
              <a:t> 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3659156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3549592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3644641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DE86946-7220-49BA-A09F-1A238005CDFE}"/>
              </a:ext>
            </a:extLst>
          </p:cNvPr>
          <p:cNvSpPr txBox="1"/>
          <p:nvPr/>
        </p:nvSpPr>
        <p:spPr>
          <a:xfrm>
            <a:off x="1376313" y="311987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If x is </a:t>
            </a:r>
            <a:r>
              <a:rPr lang="en-US" sz="1600" dirty="0">
                <a:solidFill>
                  <a:srgbClr val="00B0F0"/>
                </a:solidFill>
              </a:rPr>
              <a:t>YES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8062D0-4FF4-4478-979C-492A19CA7095}"/>
              </a:ext>
            </a:extLst>
          </p:cNvPr>
          <p:cNvSpPr txBox="1"/>
          <p:nvPr/>
        </p:nvSpPr>
        <p:spPr>
          <a:xfrm>
            <a:off x="5052767" y="3183188"/>
            <a:ext cx="5325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33474256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685800" y="1055802"/>
            <a:ext cx="777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resolve these problems, we need a new characterization of the class </a:t>
            </a:r>
            <a:r>
              <a:rPr lang="en-US" sz="1800" dirty="0">
                <a:solidFill>
                  <a:srgbClr val="FF0000"/>
                </a:solidFill>
              </a:rPr>
              <a:t>NP</a:t>
            </a:r>
            <a:r>
              <a:rPr lang="en-US" sz="1800" dirty="0"/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2E3E4-7E56-4C51-93C5-2715E7C4F1EE}"/>
              </a:ext>
            </a:extLst>
          </p:cNvPr>
          <p:cNvSpPr txBox="1"/>
          <p:nvPr/>
        </p:nvSpPr>
        <p:spPr>
          <a:xfrm>
            <a:off x="685800" y="1485252"/>
            <a:ext cx="7647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Recall</a:t>
            </a:r>
            <a:r>
              <a:rPr lang="en-US" sz="1400" dirty="0"/>
              <a:t>: a (decision) problem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 is in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if there is a (deterministic)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 such that 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yes-instance 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there is a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 such that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) accepts;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no-instance 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) rejects for all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;</a:t>
            </a:r>
          </a:p>
          <a:p>
            <a:pPr marL="457200" indent="-457200">
              <a:buAutoNum type="arabicPeriod"/>
            </a:pPr>
            <a:r>
              <a:rPr lang="en-US" sz="1400" dirty="0"/>
              <a:t>The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(x, y) runs in time polynomial in |x|.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874416" y="3147059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2568736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2846885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3035421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63592" y="3034382"/>
            <a:ext cx="0" cy="1126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3855546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3659156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3549592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3644641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DE86946-7220-49BA-A09F-1A238005CDFE}"/>
              </a:ext>
            </a:extLst>
          </p:cNvPr>
          <p:cNvSpPr txBox="1"/>
          <p:nvPr/>
        </p:nvSpPr>
        <p:spPr>
          <a:xfrm>
            <a:off x="1376313" y="3119876"/>
            <a:ext cx="1040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If x is </a:t>
            </a:r>
            <a:r>
              <a:rPr lang="en-US" sz="1600" dirty="0">
                <a:solidFill>
                  <a:srgbClr val="FF0000"/>
                </a:solidFill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0708496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685800" y="1055802"/>
            <a:ext cx="777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resolve these problems, we need a new characterization of the class </a:t>
            </a:r>
            <a:r>
              <a:rPr lang="en-US" sz="1800" dirty="0">
                <a:solidFill>
                  <a:srgbClr val="FF0000"/>
                </a:solidFill>
              </a:rPr>
              <a:t>NP</a:t>
            </a:r>
            <a:r>
              <a:rPr lang="en-US" sz="1800" dirty="0"/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2E3E4-7E56-4C51-93C5-2715E7C4F1EE}"/>
              </a:ext>
            </a:extLst>
          </p:cNvPr>
          <p:cNvSpPr txBox="1"/>
          <p:nvPr/>
        </p:nvSpPr>
        <p:spPr>
          <a:xfrm>
            <a:off x="685800" y="1485252"/>
            <a:ext cx="7647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Recall</a:t>
            </a:r>
            <a:r>
              <a:rPr lang="en-US" sz="1400" dirty="0"/>
              <a:t>: a (decision) problem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 is in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if there is a (deterministic)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 such that 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yes-instance 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there is a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 such that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) accepts;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no-instance 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) rejects for all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;</a:t>
            </a:r>
          </a:p>
          <a:p>
            <a:pPr marL="457200" indent="-457200">
              <a:buAutoNum type="arabicPeriod"/>
            </a:pPr>
            <a:r>
              <a:rPr lang="en-US" sz="1400" dirty="0"/>
              <a:t>The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(x, y) runs in time polynomial in |x|.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874416" y="3147059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2568736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2846885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3035421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63592" y="3034382"/>
            <a:ext cx="0" cy="1126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3855546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For </a:t>
            </a:r>
            <a:r>
              <a:rPr lang="en-US" sz="1200" dirty="0">
                <a:solidFill>
                  <a:srgbClr val="FF0000"/>
                </a:solidFill>
              </a:rPr>
              <a:t>all</a:t>
            </a:r>
            <a:r>
              <a:rPr lang="en-US" sz="1200" dirty="0">
                <a:solidFill>
                  <a:schemeClr val="bg1"/>
                </a:solidFill>
              </a:rPr>
              <a:t> 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3659156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3549592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3644641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DE86946-7220-49BA-A09F-1A238005CDFE}"/>
              </a:ext>
            </a:extLst>
          </p:cNvPr>
          <p:cNvSpPr txBox="1"/>
          <p:nvPr/>
        </p:nvSpPr>
        <p:spPr>
          <a:xfrm>
            <a:off x="1376313" y="3119876"/>
            <a:ext cx="1040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If x is </a:t>
            </a:r>
            <a:r>
              <a:rPr lang="en-US" sz="16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47DEBE-1D3D-4A94-87BB-2E96D03AB8C3}"/>
              </a:ext>
            </a:extLst>
          </p:cNvPr>
          <p:cNvSpPr txBox="1"/>
          <p:nvPr/>
        </p:nvSpPr>
        <p:spPr>
          <a:xfrm>
            <a:off x="5052767" y="3183188"/>
            <a:ext cx="466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40844929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685800" y="1055802"/>
            <a:ext cx="777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resolve these problems, we need a new characterization of the class </a:t>
            </a:r>
            <a:r>
              <a:rPr lang="en-US" sz="1800" dirty="0">
                <a:solidFill>
                  <a:srgbClr val="FF0000"/>
                </a:solidFill>
              </a:rPr>
              <a:t>NP</a:t>
            </a:r>
            <a:r>
              <a:rPr lang="en-US" sz="1800" dirty="0"/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2E3E4-7E56-4C51-93C5-2715E7C4F1EE}"/>
              </a:ext>
            </a:extLst>
          </p:cNvPr>
          <p:cNvSpPr txBox="1"/>
          <p:nvPr/>
        </p:nvSpPr>
        <p:spPr>
          <a:xfrm>
            <a:off x="685800" y="1485252"/>
            <a:ext cx="7647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Recall</a:t>
            </a:r>
            <a:r>
              <a:rPr lang="en-US" sz="1400" dirty="0"/>
              <a:t>: a (decision) problem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 is in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if there is a (deterministic)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 such that 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yes-instance 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there is a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 such that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) accepts;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no-instance 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) rejects for all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;</a:t>
            </a:r>
          </a:p>
          <a:p>
            <a:pPr marL="457200" indent="-457200">
              <a:buAutoNum type="arabicPeriod"/>
            </a:pPr>
            <a:r>
              <a:rPr lang="en-US" sz="1400" dirty="0"/>
              <a:t>The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(x, y) runs in time polynomial in |x|.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874416" y="3147059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2568736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2846885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3035421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63592" y="3034382"/>
            <a:ext cx="0" cy="1126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3855546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3659156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3549592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3644641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8667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685800" y="1055802"/>
            <a:ext cx="777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resolve these problems, we need a new characterization of the class </a:t>
            </a:r>
            <a:r>
              <a:rPr lang="en-US" sz="1800" dirty="0">
                <a:solidFill>
                  <a:srgbClr val="FF0000"/>
                </a:solidFill>
              </a:rPr>
              <a:t>NP</a:t>
            </a:r>
            <a:r>
              <a:rPr lang="en-US" sz="1800" dirty="0"/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2E3E4-7E56-4C51-93C5-2715E7C4F1EE}"/>
              </a:ext>
            </a:extLst>
          </p:cNvPr>
          <p:cNvSpPr txBox="1"/>
          <p:nvPr/>
        </p:nvSpPr>
        <p:spPr>
          <a:xfrm>
            <a:off x="685800" y="1485252"/>
            <a:ext cx="7647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Recall</a:t>
            </a:r>
            <a:r>
              <a:rPr lang="en-US" sz="1400" dirty="0"/>
              <a:t>: a (decision) problem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 is in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if there is a (deterministic)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 such that 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yes-instance 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there is a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 such that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) accepts;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no-instance 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) rejects for all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;</a:t>
            </a:r>
          </a:p>
          <a:p>
            <a:pPr marL="457200" indent="-457200">
              <a:buAutoNum type="arabicPeriod"/>
            </a:pPr>
            <a:r>
              <a:rPr lang="en-US" sz="1400" dirty="0"/>
              <a:t>The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(x, y) runs in time polynomial in |x|.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874416" y="3147059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2568736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2846885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3035421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63592" y="3034382"/>
            <a:ext cx="0" cy="1126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3855546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3659156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3549592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3644641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8424FA1-57B8-40C4-BB1E-6FB35CFD5966}"/>
              </a:ext>
            </a:extLst>
          </p:cNvPr>
          <p:cNvSpPr txBox="1"/>
          <p:nvPr/>
        </p:nvSpPr>
        <p:spPr>
          <a:xfrm>
            <a:off x="648723" y="2926354"/>
            <a:ext cx="25634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For a NO-instance </a:t>
            </a:r>
            <a:r>
              <a:rPr lang="en-US" sz="1400" dirty="0">
                <a:solidFill>
                  <a:srgbClr val="FF0000"/>
                </a:solidFill>
              </a:rPr>
              <a:t>z</a:t>
            </a:r>
            <a:r>
              <a:rPr lang="en-US" sz="1400" dirty="0"/>
              <a:t>, no </a:t>
            </a:r>
            <a:r>
              <a:rPr lang="en-US" sz="1400" dirty="0">
                <a:solidFill>
                  <a:srgbClr val="FF0000"/>
                </a:solidFill>
              </a:rPr>
              <a:t>y</a:t>
            </a:r>
            <a:r>
              <a:rPr lang="en-US" sz="1400" dirty="0"/>
              <a:t> can be a proof for the membership of </a:t>
            </a:r>
            <a:r>
              <a:rPr lang="en-US" sz="1400" dirty="0">
                <a:solidFill>
                  <a:srgbClr val="FF0000"/>
                </a:solidFill>
              </a:rPr>
              <a:t>z</a:t>
            </a:r>
            <a:r>
              <a:rPr lang="en-US" sz="1400" dirty="0"/>
              <a:t> in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0E88C4-5B1C-4494-B072-355C572ACCC4}"/>
              </a:ext>
            </a:extLst>
          </p:cNvPr>
          <p:cNvSpPr txBox="1"/>
          <p:nvPr/>
        </p:nvSpPr>
        <p:spPr>
          <a:xfrm>
            <a:off x="5514682" y="2923327"/>
            <a:ext cx="28186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Thus, for a </a:t>
            </a:r>
            <a:r>
              <a:rPr lang="en-US" sz="1400" dirty="0">
                <a:solidFill>
                  <a:srgbClr val="00B0F0"/>
                </a:solidFill>
              </a:rPr>
              <a:t>YES</a:t>
            </a:r>
            <a:r>
              <a:rPr lang="en-US" sz="1400" dirty="0"/>
              <a:t>-instance </a:t>
            </a:r>
            <a:r>
              <a:rPr lang="en-US" sz="1400" dirty="0">
                <a:solidFill>
                  <a:srgbClr val="00B0F0"/>
                </a:solidFill>
              </a:rPr>
              <a:t>x</a:t>
            </a:r>
            <a:r>
              <a:rPr lang="en-US" sz="1400" dirty="0"/>
              <a:t>, the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 making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 err="1">
                <a:solidFill>
                  <a:srgbClr val="00B0F0"/>
                </a:solidFill>
              </a:rPr>
              <a:t>x</a:t>
            </a:r>
            <a:r>
              <a:rPr lang="en-US" sz="1400" dirty="0" err="1"/>
              <a:t>,</a:t>
            </a:r>
            <a:r>
              <a:rPr lang="en-US" sz="1400" dirty="0" err="1">
                <a:solidFill>
                  <a:srgbClr val="00B0F0"/>
                </a:solidFill>
              </a:rPr>
              <a:t>y</a:t>
            </a:r>
            <a:r>
              <a:rPr lang="en-US" sz="1400" dirty="0"/>
              <a:t>)=1 is a “</a:t>
            </a:r>
            <a:r>
              <a:rPr lang="en-US" sz="1400" dirty="0">
                <a:solidFill>
                  <a:srgbClr val="FF0000"/>
                </a:solidFill>
              </a:rPr>
              <a:t>proof</a:t>
            </a:r>
            <a:r>
              <a:rPr lang="en-US" sz="1400" dirty="0"/>
              <a:t>” for the membership of </a:t>
            </a:r>
            <a:r>
              <a:rPr lang="en-US" sz="1400" dirty="0">
                <a:solidFill>
                  <a:srgbClr val="00B0F0"/>
                </a:solidFill>
              </a:rPr>
              <a:t>x</a:t>
            </a:r>
            <a:r>
              <a:rPr lang="en-US" sz="1400" dirty="0"/>
              <a:t> in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95360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685800" y="1055802"/>
            <a:ext cx="777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resolve these problems, we need a new characterization of the class </a:t>
            </a:r>
            <a:r>
              <a:rPr lang="en-US" sz="1800" dirty="0">
                <a:solidFill>
                  <a:srgbClr val="FF0000"/>
                </a:solidFill>
              </a:rPr>
              <a:t>NP</a:t>
            </a:r>
            <a:r>
              <a:rPr lang="en-US" sz="1800" dirty="0"/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2E3E4-7E56-4C51-93C5-2715E7C4F1EE}"/>
              </a:ext>
            </a:extLst>
          </p:cNvPr>
          <p:cNvSpPr txBox="1"/>
          <p:nvPr/>
        </p:nvSpPr>
        <p:spPr>
          <a:xfrm>
            <a:off x="685800" y="1485252"/>
            <a:ext cx="7647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Recall</a:t>
            </a:r>
            <a:r>
              <a:rPr lang="en-US" sz="1400" dirty="0"/>
              <a:t>: a (decision) problem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 is in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if there is a (deterministic)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 such that 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yes-instance 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there is a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 such that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) accepts;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no-instance 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) rejects for all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;</a:t>
            </a:r>
          </a:p>
          <a:p>
            <a:pPr marL="457200" indent="-457200">
              <a:buAutoNum type="arabicPeriod"/>
            </a:pPr>
            <a:r>
              <a:rPr lang="en-US" sz="1400" dirty="0"/>
              <a:t>The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(x, y) runs in time polynomial in |x|.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874416" y="3147059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2568736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2846885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3035421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63592" y="3034382"/>
            <a:ext cx="0" cy="1126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3855546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3659156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3549592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3644641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E4FDBB2-0A97-425F-83AF-63B7090EB7FC}"/>
              </a:ext>
            </a:extLst>
          </p:cNvPr>
          <p:cNvSpPr txBox="1"/>
          <p:nvPr/>
        </p:nvSpPr>
        <p:spPr>
          <a:xfrm>
            <a:off x="5514682" y="2923327"/>
            <a:ext cx="28186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Thus, for a </a:t>
            </a:r>
            <a:r>
              <a:rPr lang="en-US" sz="1400" dirty="0">
                <a:solidFill>
                  <a:srgbClr val="00B0F0"/>
                </a:solidFill>
              </a:rPr>
              <a:t>YES</a:t>
            </a:r>
            <a:r>
              <a:rPr lang="en-US" sz="1400" dirty="0"/>
              <a:t>-instance </a:t>
            </a:r>
            <a:r>
              <a:rPr lang="en-US" sz="1400" dirty="0">
                <a:solidFill>
                  <a:srgbClr val="00B0F0"/>
                </a:solidFill>
              </a:rPr>
              <a:t>x</a:t>
            </a:r>
            <a:r>
              <a:rPr lang="en-US" sz="1400" dirty="0"/>
              <a:t>, the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 making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 err="1">
                <a:solidFill>
                  <a:srgbClr val="00B0F0"/>
                </a:solidFill>
              </a:rPr>
              <a:t>x</a:t>
            </a:r>
            <a:r>
              <a:rPr lang="en-US" sz="1400" dirty="0" err="1"/>
              <a:t>,</a:t>
            </a:r>
            <a:r>
              <a:rPr lang="en-US" sz="1400" dirty="0" err="1">
                <a:solidFill>
                  <a:srgbClr val="00B0F0"/>
                </a:solidFill>
              </a:rPr>
              <a:t>y</a:t>
            </a:r>
            <a:r>
              <a:rPr lang="en-US" sz="1400" dirty="0"/>
              <a:t>)=1 is a “</a:t>
            </a:r>
            <a:r>
              <a:rPr lang="en-US" sz="1400" dirty="0">
                <a:solidFill>
                  <a:srgbClr val="FF0000"/>
                </a:solidFill>
              </a:rPr>
              <a:t>proof</a:t>
            </a:r>
            <a:r>
              <a:rPr lang="en-US" sz="1400" dirty="0"/>
              <a:t>” for the membership of </a:t>
            </a:r>
            <a:r>
              <a:rPr lang="en-US" sz="1400" dirty="0">
                <a:solidFill>
                  <a:srgbClr val="00B0F0"/>
                </a:solidFill>
              </a:rPr>
              <a:t>x</a:t>
            </a:r>
            <a:r>
              <a:rPr lang="en-US" sz="1400" dirty="0"/>
              <a:t> in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424FA1-57B8-40C4-BB1E-6FB35CFD5966}"/>
              </a:ext>
            </a:extLst>
          </p:cNvPr>
          <p:cNvSpPr txBox="1"/>
          <p:nvPr/>
        </p:nvSpPr>
        <p:spPr>
          <a:xfrm>
            <a:off x="648723" y="2926354"/>
            <a:ext cx="25634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For a NO-instance </a:t>
            </a:r>
            <a:r>
              <a:rPr lang="en-US" sz="1400" dirty="0">
                <a:solidFill>
                  <a:srgbClr val="FF0000"/>
                </a:solidFill>
              </a:rPr>
              <a:t>z</a:t>
            </a:r>
            <a:r>
              <a:rPr lang="en-US" sz="1400" dirty="0"/>
              <a:t>, no </a:t>
            </a:r>
            <a:r>
              <a:rPr lang="en-US" sz="1400" dirty="0">
                <a:solidFill>
                  <a:srgbClr val="FF0000"/>
                </a:solidFill>
              </a:rPr>
              <a:t>y</a:t>
            </a:r>
            <a:r>
              <a:rPr lang="en-US" sz="1400" dirty="0"/>
              <a:t> can be a proof for the membership of </a:t>
            </a:r>
            <a:r>
              <a:rPr lang="en-US" sz="1400" dirty="0">
                <a:solidFill>
                  <a:srgbClr val="FF0000"/>
                </a:solidFill>
              </a:rPr>
              <a:t>z</a:t>
            </a:r>
            <a:r>
              <a:rPr lang="en-US" sz="1400" dirty="0"/>
              <a:t> in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100D6F-3549-4859-B063-AD97116FE6E7}"/>
              </a:ext>
            </a:extLst>
          </p:cNvPr>
          <p:cNvSpPr txBox="1"/>
          <p:nvPr/>
        </p:nvSpPr>
        <p:spPr>
          <a:xfrm>
            <a:off x="685799" y="4282891"/>
            <a:ext cx="7647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(x, </a:t>
            </a:r>
            <a:r>
              <a:rPr lang="en-US" sz="1600" dirty="0">
                <a:solidFill>
                  <a:srgbClr val="00B050"/>
                </a:solidFill>
              </a:rPr>
              <a:t>y</a:t>
            </a:r>
            <a:r>
              <a:rPr lang="en-US" sz="1600" dirty="0"/>
              <a:t>) runs in poly-time: the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00B050"/>
                </a:solidFill>
              </a:rPr>
              <a:t>y</a:t>
            </a:r>
            <a:r>
              <a:rPr lang="en-US" sz="1600" dirty="0"/>
              <a:t> is “</a:t>
            </a:r>
            <a:r>
              <a:rPr lang="en-US" sz="1600" dirty="0">
                <a:solidFill>
                  <a:srgbClr val="FF0000"/>
                </a:solidFill>
              </a:rPr>
              <a:t>checkable</a:t>
            </a:r>
            <a:r>
              <a:rPr lang="en-US" sz="1600" dirty="0"/>
              <a:t>” (in poly-time) by the </a:t>
            </a:r>
            <a:r>
              <a:rPr lang="en-US" sz="1600" dirty="0">
                <a:solidFill>
                  <a:srgbClr val="FF0000"/>
                </a:solidFill>
              </a:rPr>
              <a:t>verifier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9535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685800" y="1055802"/>
            <a:ext cx="777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resolve these problems, we need a new characterization of the class </a:t>
            </a:r>
            <a:r>
              <a:rPr lang="en-US" sz="1800" dirty="0">
                <a:solidFill>
                  <a:srgbClr val="FF0000"/>
                </a:solidFill>
              </a:rPr>
              <a:t>NP</a:t>
            </a:r>
            <a:r>
              <a:rPr lang="en-US" sz="1800" dirty="0"/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2E3E4-7E56-4C51-93C5-2715E7C4F1EE}"/>
              </a:ext>
            </a:extLst>
          </p:cNvPr>
          <p:cNvSpPr txBox="1"/>
          <p:nvPr/>
        </p:nvSpPr>
        <p:spPr>
          <a:xfrm>
            <a:off x="685800" y="1485252"/>
            <a:ext cx="7647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Recall</a:t>
            </a:r>
            <a:r>
              <a:rPr lang="en-US" sz="1400" dirty="0"/>
              <a:t>: a (decision) problem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 is in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if there is a (deterministic)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 such that 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yes-instance 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there is a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 such that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) accepts;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no-instance 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) rejects for all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;</a:t>
            </a:r>
          </a:p>
          <a:p>
            <a:pPr marL="457200" indent="-457200">
              <a:buAutoNum type="arabicPeriod"/>
            </a:pPr>
            <a:r>
              <a:rPr lang="en-US" sz="1400" dirty="0"/>
              <a:t>The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(x, y) runs in time polynomial in |x|.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874416" y="3147059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2568736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2846885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3035421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63592" y="3034382"/>
            <a:ext cx="0" cy="1126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3855546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3659156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3549592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3644641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8424FA1-57B8-40C4-BB1E-6FB35CFD5966}"/>
              </a:ext>
            </a:extLst>
          </p:cNvPr>
          <p:cNvSpPr txBox="1"/>
          <p:nvPr/>
        </p:nvSpPr>
        <p:spPr>
          <a:xfrm>
            <a:off x="648723" y="2926354"/>
            <a:ext cx="25634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For a NO-instance </a:t>
            </a:r>
            <a:r>
              <a:rPr lang="en-US" sz="1400" dirty="0">
                <a:solidFill>
                  <a:srgbClr val="FF0000"/>
                </a:solidFill>
              </a:rPr>
              <a:t>z</a:t>
            </a:r>
            <a:r>
              <a:rPr lang="en-US" sz="1400" dirty="0"/>
              <a:t>, no </a:t>
            </a:r>
            <a:r>
              <a:rPr lang="en-US" sz="1400" dirty="0">
                <a:solidFill>
                  <a:srgbClr val="FF0000"/>
                </a:solidFill>
              </a:rPr>
              <a:t>y</a:t>
            </a:r>
            <a:r>
              <a:rPr lang="en-US" sz="1400" dirty="0"/>
              <a:t> can be a proof for the membership of </a:t>
            </a:r>
            <a:r>
              <a:rPr lang="en-US" sz="1400" dirty="0">
                <a:solidFill>
                  <a:srgbClr val="FF0000"/>
                </a:solidFill>
              </a:rPr>
              <a:t>z</a:t>
            </a:r>
            <a:r>
              <a:rPr lang="en-US" sz="1400" dirty="0"/>
              <a:t> in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E1CF0F-9AB4-43BE-84D9-21D0F59BECFC}"/>
              </a:ext>
            </a:extLst>
          </p:cNvPr>
          <p:cNvSpPr txBox="1"/>
          <p:nvPr/>
        </p:nvSpPr>
        <p:spPr>
          <a:xfrm>
            <a:off x="714081" y="4344965"/>
            <a:ext cx="7458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NP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/>
              <a:t>has a checkable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 of poly length and the </a:t>
            </a:r>
            <a:r>
              <a:rPr lang="en-US" sz="1600" dirty="0">
                <a:solidFill>
                  <a:srgbClr val="FFC000"/>
                </a:solidFill>
              </a:rPr>
              <a:t>verifier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reads the entire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D6BBD3-BDBE-41EC-9490-99EC40B0AA65}"/>
              </a:ext>
            </a:extLst>
          </p:cNvPr>
          <p:cNvSpPr txBox="1"/>
          <p:nvPr/>
        </p:nvSpPr>
        <p:spPr>
          <a:xfrm>
            <a:off x="5514682" y="2923327"/>
            <a:ext cx="28186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Thus, for a </a:t>
            </a:r>
            <a:r>
              <a:rPr lang="en-US" sz="1400" dirty="0">
                <a:solidFill>
                  <a:srgbClr val="00B0F0"/>
                </a:solidFill>
              </a:rPr>
              <a:t>YES</a:t>
            </a:r>
            <a:r>
              <a:rPr lang="en-US" sz="1400" dirty="0"/>
              <a:t>-instance </a:t>
            </a:r>
            <a:r>
              <a:rPr lang="en-US" sz="1400" dirty="0">
                <a:solidFill>
                  <a:srgbClr val="00B0F0"/>
                </a:solidFill>
              </a:rPr>
              <a:t>x</a:t>
            </a:r>
            <a:r>
              <a:rPr lang="en-US" sz="1400" dirty="0"/>
              <a:t>, the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 making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 err="1">
                <a:solidFill>
                  <a:srgbClr val="00B0F0"/>
                </a:solidFill>
              </a:rPr>
              <a:t>x</a:t>
            </a:r>
            <a:r>
              <a:rPr lang="en-US" sz="1400" dirty="0" err="1"/>
              <a:t>,</a:t>
            </a:r>
            <a:r>
              <a:rPr lang="en-US" sz="1400" dirty="0" err="1">
                <a:solidFill>
                  <a:srgbClr val="00B0F0"/>
                </a:solidFill>
              </a:rPr>
              <a:t>y</a:t>
            </a:r>
            <a:r>
              <a:rPr lang="en-US" sz="1400" dirty="0"/>
              <a:t>)=1 is a “</a:t>
            </a:r>
            <a:r>
              <a:rPr lang="en-US" sz="1400" dirty="0">
                <a:solidFill>
                  <a:srgbClr val="FF0000"/>
                </a:solidFill>
              </a:rPr>
              <a:t>proof</a:t>
            </a:r>
            <a:r>
              <a:rPr lang="en-US" sz="1400" dirty="0"/>
              <a:t>” for the membership of </a:t>
            </a:r>
            <a:r>
              <a:rPr lang="en-US" sz="1400" dirty="0">
                <a:solidFill>
                  <a:srgbClr val="00B0F0"/>
                </a:solidFill>
              </a:rPr>
              <a:t>x</a:t>
            </a:r>
            <a:r>
              <a:rPr lang="en-US" sz="1400" dirty="0"/>
              <a:t> in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62994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685800" y="1055802"/>
            <a:ext cx="777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resolve these problems, we need a new characterization of the class </a:t>
            </a:r>
            <a:r>
              <a:rPr lang="en-US" sz="1800" dirty="0">
                <a:solidFill>
                  <a:srgbClr val="FF0000"/>
                </a:solidFill>
              </a:rPr>
              <a:t>NP</a:t>
            </a:r>
            <a:r>
              <a:rPr lang="en-US" sz="1800" dirty="0"/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2E3E4-7E56-4C51-93C5-2715E7C4F1EE}"/>
              </a:ext>
            </a:extLst>
          </p:cNvPr>
          <p:cNvSpPr txBox="1"/>
          <p:nvPr/>
        </p:nvSpPr>
        <p:spPr>
          <a:xfrm>
            <a:off x="685800" y="1485252"/>
            <a:ext cx="7647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Recall</a:t>
            </a:r>
            <a:r>
              <a:rPr lang="en-US" sz="1400" dirty="0"/>
              <a:t>: a (decision) problem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 is in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if there is a (deterministic)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 such that 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yes-instance 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there is a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 such that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) accepts;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no-instance 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) rejects for all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;</a:t>
            </a:r>
          </a:p>
          <a:p>
            <a:pPr marL="457200" indent="-457200">
              <a:buAutoNum type="arabicPeriod"/>
            </a:pPr>
            <a:r>
              <a:rPr lang="en-US" sz="1400" dirty="0"/>
              <a:t>The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(x, y) runs in time polynomial in |x|.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874416" y="3147059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2568736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2846885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3035421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63592" y="3034382"/>
            <a:ext cx="0" cy="1126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3855546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3659156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3549592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3644641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8424FA1-57B8-40C4-BB1E-6FB35CFD5966}"/>
              </a:ext>
            </a:extLst>
          </p:cNvPr>
          <p:cNvSpPr txBox="1"/>
          <p:nvPr/>
        </p:nvSpPr>
        <p:spPr>
          <a:xfrm>
            <a:off x="648723" y="2926354"/>
            <a:ext cx="25634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For a NO-instance </a:t>
            </a:r>
            <a:r>
              <a:rPr lang="en-US" sz="1400" dirty="0">
                <a:solidFill>
                  <a:srgbClr val="FF0000"/>
                </a:solidFill>
              </a:rPr>
              <a:t>z</a:t>
            </a:r>
            <a:r>
              <a:rPr lang="en-US" sz="1400" dirty="0"/>
              <a:t>, no </a:t>
            </a:r>
            <a:r>
              <a:rPr lang="en-US" sz="1400" dirty="0">
                <a:solidFill>
                  <a:srgbClr val="FF0000"/>
                </a:solidFill>
              </a:rPr>
              <a:t>y</a:t>
            </a:r>
            <a:r>
              <a:rPr lang="en-US" sz="1400" dirty="0"/>
              <a:t> can be a proof for the membership of </a:t>
            </a:r>
            <a:r>
              <a:rPr lang="en-US" sz="1400" dirty="0">
                <a:solidFill>
                  <a:srgbClr val="FF0000"/>
                </a:solidFill>
              </a:rPr>
              <a:t>z</a:t>
            </a:r>
            <a:r>
              <a:rPr lang="en-US" sz="1400" dirty="0"/>
              <a:t> in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E1CF0F-9AB4-43BE-84D9-21D0F59BECFC}"/>
              </a:ext>
            </a:extLst>
          </p:cNvPr>
          <p:cNvSpPr txBox="1"/>
          <p:nvPr/>
        </p:nvSpPr>
        <p:spPr>
          <a:xfrm>
            <a:off x="714081" y="4344965"/>
            <a:ext cx="7458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NP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/>
              <a:t>has a checkable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 of poly length and the </a:t>
            </a:r>
            <a:r>
              <a:rPr lang="en-US" sz="1600" dirty="0">
                <a:solidFill>
                  <a:srgbClr val="FFC000"/>
                </a:solidFill>
              </a:rPr>
              <a:t>verifier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reads the entire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86FFC4-B9FA-4D8E-9368-86D7D6013919}"/>
              </a:ext>
            </a:extLst>
          </p:cNvPr>
          <p:cNvSpPr txBox="1"/>
          <p:nvPr/>
        </p:nvSpPr>
        <p:spPr>
          <a:xfrm>
            <a:off x="714081" y="4748345"/>
            <a:ext cx="7265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Question</a:t>
            </a:r>
            <a:r>
              <a:rPr lang="en-US" sz="1600" dirty="0"/>
              <a:t>: Can </a:t>
            </a:r>
            <a:r>
              <a:rPr lang="en-US" sz="1600" dirty="0">
                <a:solidFill>
                  <a:srgbClr val="FF0000"/>
                </a:solidFill>
              </a:rPr>
              <a:t>NP</a:t>
            </a:r>
            <a:r>
              <a:rPr lang="en-US" sz="1600" dirty="0"/>
              <a:t> have a shorter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 of sub-poly length?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57CD68-7ADE-49D4-A5FB-62EB90858A20}"/>
              </a:ext>
            </a:extLst>
          </p:cNvPr>
          <p:cNvSpPr txBox="1"/>
          <p:nvPr/>
        </p:nvSpPr>
        <p:spPr>
          <a:xfrm>
            <a:off x="5514682" y="2923327"/>
            <a:ext cx="28186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Thus, for a </a:t>
            </a:r>
            <a:r>
              <a:rPr lang="en-US" sz="1400" dirty="0">
                <a:solidFill>
                  <a:srgbClr val="00B0F0"/>
                </a:solidFill>
              </a:rPr>
              <a:t>YES</a:t>
            </a:r>
            <a:r>
              <a:rPr lang="en-US" sz="1400" dirty="0"/>
              <a:t>-instance </a:t>
            </a:r>
            <a:r>
              <a:rPr lang="en-US" sz="1400" dirty="0">
                <a:solidFill>
                  <a:srgbClr val="00B0F0"/>
                </a:solidFill>
              </a:rPr>
              <a:t>x</a:t>
            </a:r>
            <a:r>
              <a:rPr lang="en-US" sz="1400" dirty="0"/>
              <a:t>, the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 making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 err="1">
                <a:solidFill>
                  <a:srgbClr val="00B0F0"/>
                </a:solidFill>
              </a:rPr>
              <a:t>x</a:t>
            </a:r>
            <a:r>
              <a:rPr lang="en-US" sz="1400" dirty="0" err="1"/>
              <a:t>,</a:t>
            </a:r>
            <a:r>
              <a:rPr lang="en-US" sz="1400" dirty="0" err="1">
                <a:solidFill>
                  <a:srgbClr val="00B0F0"/>
                </a:solidFill>
              </a:rPr>
              <a:t>y</a:t>
            </a:r>
            <a:r>
              <a:rPr lang="en-US" sz="1400" dirty="0"/>
              <a:t>)=1 is a “</a:t>
            </a:r>
            <a:r>
              <a:rPr lang="en-US" sz="1400" dirty="0">
                <a:solidFill>
                  <a:srgbClr val="FF0000"/>
                </a:solidFill>
              </a:rPr>
              <a:t>proof</a:t>
            </a:r>
            <a:r>
              <a:rPr lang="en-US" sz="1400" dirty="0"/>
              <a:t>” for the membership of </a:t>
            </a:r>
            <a:r>
              <a:rPr lang="en-US" sz="1400" dirty="0">
                <a:solidFill>
                  <a:srgbClr val="00B0F0"/>
                </a:solidFill>
              </a:rPr>
              <a:t>x</a:t>
            </a:r>
            <a:r>
              <a:rPr lang="en-US" sz="1400" dirty="0"/>
              <a:t> in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40634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685800" y="1055802"/>
            <a:ext cx="777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resolve these problems, we need a new characterization of the class </a:t>
            </a:r>
            <a:r>
              <a:rPr lang="en-US" sz="1800" dirty="0">
                <a:solidFill>
                  <a:srgbClr val="FF0000"/>
                </a:solidFill>
              </a:rPr>
              <a:t>NP</a:t>
            </a:r>
            <a:r>
              <a:rPr lang="en-US" sz="1800" dirty="0"/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2E3E4-7E56-4C51-93C5-2715E7C4F1EE}"/>
              </a:ext>
            </a:extLst>
          </p:cNvPr>
          <p:cNvSpPr txBox="1"/>
          <p:nvPr/>
        </p:nvSpPr>
        <p:spPr>
          <a:xfrm>
            <a:off x="685800" y="1485252"/>
            <a:ext cx="7647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Recall</a:t>
            </a:r>
            <a:r>
              <a:rPr lang="en-US" sz="1400" dirty="0"/>
              <a:t>: a (decision) problem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 is in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if there is a (deterministic)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 such that 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yes-instance 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there is a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 such that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) accepts;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no-instance 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) rejects for all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;</a:t>
            </a:r>
          </a:p>
          <a:p>
            <a:pPr marL="457200" indent="-457200">
              <a:buAutoNum type="arabicPeriod"/>
            </a:pPr>
            <a:r>
              <a:rPr lang="en-US" sz="1400" dirty="0"/>
              <a:t>The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(x, y) runs in time polynomial in |x|.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874416" y="3147059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2568736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2846885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3035421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63592" y="3034382"/>
            <a:ext cx="0" cy="1126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3855546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3659156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3549592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3644641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8424FA1-57B8-40C4-BB1E-6FB35CFD5966}"/>
              </a:ext>
            </a:extLst>
          </p:cNvPr>
          <p:cNvSpPr txBox="1"/>
          <p:nvPr/>
        </p:nvSpPr>
        <p:spPr>
          <a:xfrm>
            <a:off x="648723" y="2926354"/>
            <a:ext cx="25634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For a NO-instance </a:t>
            </a:r>
            <a:r>
              <a:rPr lang="en-US" sz="1400" dirty="0">
                <a:solidFill>
                  <a:srgbClr val="FF0000"/>
                </a:solidFill>
              </a:rPr>
              <a:t>z</a:t>
            </a:r>
            <a:r>
              <a:rPr lang="en-US" sz="1400" dirty="0"/>
              <a:t>, no </a:t>
            </a:r>
            <a:r>
              <a:rPr lang="en-US" sz="1400" dirty="0">
                <a:solidFill>
                  <a:srgbClr val="FF0000"/>
                </a:solidFill>
              </a:rPr>
              <a:t>y</a:t>
            </a:r>
            <a:r>
              <a:rPr lang="en-US" sz="1400" dirty="0"/>
              <a:t> can be a proof for the membership of </a:t>
            </a:r>
            <a:r>
              <a:rPr lang="en-US" sz="1400" dirty="0">
                <a:solidFill>
                  <a:srgbClr val="FF0000"/>
                </a:solidFill>
              </a:rPr>
              <a:t>z</a:t>
            </a:r>
            <a:r>
              <a:rPr lang="en-US" sz="1400" dirty="0"/>
              <a:t> in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E1CF0F-9AB4-43BE-84D9-21D0F59BECFC}"/>
              </a:ext>
            </a:extLst>
          </p:cNvPr>
          <p:cNvSpPr txBox="1"/>
          <p:nvPr/>
        </p:nvSpPr>
        <p:spPr>
          <a:xfrm>
            <a:off x="714081" y="4344965"/>
            <a:ext cx="7458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NP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/>
              <a:t>has a checkable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 of poly length and the </a:t>
            </a:r>
            <a:r>
              <a:rPr lang="en-US" sz="1600" dirty="0">
                <a:solidFill>
                  <a:srgbClr val="FFC000"/>
                </a:solidFill>
              </a:rPr>
              <a:t>verifier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reads the entire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86FFC4-B9FA-4D8E-9368-86D7D6013919}"/>
              </a:ext>
            </a:extLst>
          </p:cNvPr>
          <p:cNvSpPr txBox="1"/>
          <p:nvPr/>
        </p:nvSpPr>
        <p:spPr>
          <a:xfrm>
            <a:off x="714081" y="4748345"/>
            <a:ext cx="7265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Question</a:t>
            </a:r>
            <a:r>
              <a:rPr lang="en-US" sz="1600" dirty="0"/>
              <a:t>: Can </a:t>
            </a:r>
            <a:r>
              <a:rPr lang="en-US" sz="1600" dirty="0">
                <a:solidFill>
                  <a:srgbClr val="FF0000"/>
                </a:solidFill>
              </a:rPr>
              <a:t>NP</a:t>
            </a:r>
            <a:r>
              <a:rPr lang="en-US" sz="1600" dirty="0"/>
              <a:t> have a shorter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 of sub-poly length?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46616B-6834-4519-BDE1-98E9772ECC39}"/>
              </a:ext>
            </a:extLst>
          </p:cNvPr>
          <p:cNvSpPr txBox="1"/>
          <p:nvPr/>
        </p:nvSpPr>
        <p:spPr>
          <a:xfrm>
            <a:off x="714081" y="5083324"/>
            <a:ext cx="797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</a:t>
            </a:r>
            <a:r>
              <a:rPr lang="en-US" sz="1400" dirty="0"/>
              <a:t> – would imply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can be solved in </a:t>
            </a:r>
            <a:r>
              <a:rPr lang="en-US" sz="1400" dirty="0" err="1"/>
              <a:t>subexponential</a:t>
            </a:r>
            <a:r>
              <a:rPr lang="en-US" sz="1400" dirty="0"/>
              <a:t> time, by enumerating all proofs.</a:t>
            </a:r>
          </a:p>
          <a:p>
            <a:r>
              <a:rPr lang="en-US" sz="1400" dirty="0"/>
              <a:t>      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5A428B-F0E1-4A21-A916-8216C04E88C4}"/>
              </a:ext>
            </a:extLst>
          </p:cNvPr>
          <p:cNvSpPr txBox="1"/>
          <p:nvPr/>
        </p:nvSpPr>
        <p:spPr>
          <a:xfrm>
            <a:off x="5514682" y="2923327"/>
            <a:ext cx="28186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Thus, for a </a:t>
            </a:r>
            <a:r>
              <a:rPr lang="en-US" sz="1400" dirty="0">
                <a:solidFill>
                  <a:srgbClr val="00B0F0"/>
                </a:solidFill>
              </a:rPr>
              <a:t>YES</a:t>
            </a:r>
            <a:r>
              <a:rPr lang="en-US" sz="1400" dirty="0"/>
              <a:t>-instance </a:t>
            </a:r>
            <a:r>
              <a:rPr lang="en-US" sz="1400" dirty="0">
                <a:solidFill>
                  <a:srgbClr val="00B0F0"/>
                </a:solidFill>
              </a:rPr>
              <a:t>x</a:t>
            </a:r>
            <a:r>
              <a:rPr lang="en-US" sz="1400" dirty="0"/>
              <a:t>, the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 making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 err="1">
                <a:solidFill>
                  <a:srgbClr val="00B0F0"/>
                </a:solidFill>
              </a:rPr>
              <a:t>x</a:t>
            </a:r>
            <a:r>
              <a:rPr lang="en-US" sz="1400" dirty="0" err="1"/>
              <a:t>,</a:t>
            </a:r>
            <a:r>
              <a:rPr lang="en-US" sz="1400" dirty="0" err="1">
                <a:solidFill>
                  <a:srgbClr val="00B0F0"/>
                </a:solidFill>
              </a:rPr>
              <a:t>y</a:t>
            </a:r>
            <a:r>
              <a:rPr lang="en-US" sz="1400" dirty="0"/>
              <a:t>)=1 is a “</a:t>
            </a:r>
            <a:r>
              <a:rPr lang="en-US" sz="1400" dirty="0">
                <a:solidFill>
                  <a:srgbClr val="FF0000"/>
                </a:solidFill>
              </a:rPr>
              <a:t>proof</a:t>
            </a:r>
            <a:r>
              <a:rPr lang="en-US" sz="1400" dirty="0"/>
              <a:t>” for the membership of </a:t>
            </a:r>
            <a:r>
              <a:rPr lang="en-US" sz="1400" dirty="0">
                <a:solidFill>
                  <a:srgbClr val="00B0F0"/>
                </a:solidFill>
              </a:rPr>
              <a:t>x</a:t>
            </a:r>
            <a:r>
              <a:rPr lang="en-US" sz="1400" dirty="0"/>
              <a:t> in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47346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685800" y="1055802"/>
            <a:ext cx="777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resolve these problems, we need a new characterization of the class </a:t>
            </a:r>
            <a:r>
              <a:rPr lang="en-US" sz="1800" dirty="0">
                <a:solidFill>
                  <a:srgbClr val="FF0000"/>
                </a:solidFill>
              </a:rPr>
              <a:t>NP</a:t>
            </a:r>
            <a:r>
              <a:rPr lang="en-US" sz="1800" dirty="0"/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2E3E4-7E56-4C51-93C5-2715E7C4F1EE}"/>
              </a:ext>
            </a:extLst>
          </p:cNvPr>
          <p:cNvSpPr txBox="1"/>
          <p:nvPr/>
        </p:nvSpPr>
        <p:spPr>
          <a:xfrm>
            <a:off x="685800" y="1485252"/>
            <a:ext cx="7647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Recall</a:t>
            </a:r>
            <a:r>
              <a:rPr lang="en-US" sz="1400" dirty="0"/>
              <a:t>: a (decision) problem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 is in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if there is a (deterministic)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 such that 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yes-instance 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there is a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 such that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) accepts;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no-instance 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) rejects for all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;</a:t>
            </a:r>
          </a:p>
          <a:p>
            <a:pPr marL="457200" indent="-457200">
              <a:buAutoNum type="arabicPeriod"/>
            </a:pPr>
            <a:r>
              <a:rPr lang="en-US" sz="1400" dirty="0"/>
              <a:t>The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(x, y) runs in time polynomial in |x|.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874416" y="3147059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2568736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2846885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3035421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63592" y="3034382"/>
            <a:ext cx="0" cy="1126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3855546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3659156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3549592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3644641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8424FA1-57B8-40C4-BB1E-6FB35CFD5966}"/>
              </a:ext>
            </a:extLst>
          </p:cNvPr>
          <p:cNvSpPr txBox="1"/>
          <p:nvPr/>
        </p:nvSpPr>
        <p:spPr>
          <a:xfrm>
            <a:off x="648723" y="2926354"/>
            <a:ext cx="25634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For a NO-instance </a:t>
            </a:r>
            <a:r>
              <a:rPr lang="en-US" sz="1400" dirty="0">
                <a:solidFill>
                  <a:srgbClr val="FF0000"/>
                </a:solidFill>
              </a:rPr>
              <a:t>z</a:t>
            </a:r>
            <a:r>
              <a:rPr lang="en-US" sz="1400" dirty="0"/>
              <a:t>, no </a:t>
            </a:r>
            <a:r>
              <a:rPr lang="en-US" sz="1400" dirty="0">
                <a:solidFill>
                  <a:srgbClr val="FF0000"/>
                </a:solidFill>
              </a:rPr>
              <a:t>y</a:t>
            </a:r>
            <a:r>
              <a:rPr lang="en-US" sz="1400" dirty="0"/>
              <a:t> can be a proof for the membership of </a:t>
            </a:r>
            <a:r>
              <a:rPr lang="en-US" sz="1400" dirty="0">
                <a:solidFill>
                  <a:srgbClr val="FF0000"/>
                </a:solidFill>
              </a:rPr>
              <a:t>z</a:t>
            </a:r>
            <a:r>
              <a:rPr lang="en-US" sz="1400" dirty="0"/>
              <a:t> in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E1CF0F-9AB4-43BE-84D9-21D0F59BECFC}"/>
              </a:ext>
            </a:extLst>
          </p:cNvPr>
          <p:cNvSpPr txBox="1"/>
          <p:nvPr/>
        </p:nvSpPr>
        <p:spPr>
          <a:xfrm>
            <a:off x="714081" y="4344965"/>
            <a:ext cx="7458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NP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/>
              <a:t>has a checkable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 of poly length and the </a:t>
            </a:r>
            <a:r>
              <a:rPr lang="en-US" sz="1600" dirty="0">
                <a:solidFill>
                  <a:srgbClr val="FFC000"/>
                </a:solidFill>
              </a:rPr>
              <a:t>verifier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reads the entire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86FFC4-B9FA-4D8E-9368-86D7D6013919}"/>
              </a:ext>
            </a:extLst>
          </p:cNvPr>
          <p:cNvSpPr txBox="1"/>
          <p:nvPr/>
        </p:nvSpPr>
        <p:spPr>
          <a:xfrm>
            <a:off x="714081" y="4748345"/>
            <a:ext cx="7265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Question</a:t>
            </a:r>
            <a:r>
              <a:rPr lang="en-US" sz="1600" dirty="0"/>
              <a:t>: Can </a:t>
            </a:r>
            <a:r>
              <a:rPr lang="en-US" sz="1600" dirty="0">
                <a:solidFill>
                  <a:srgbClr val="FF0000"/>
                </a:solidFill>
              </a:rPr>
              <a:t>NP</a:t>
            </a:r>
            <a:r>
              <a:rPr lang="en-US" sz="1600" dirty="0"/>
              <a:t> have a shorter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 of sub-poly length?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46616B-6834-4519-BDE1-98E9772ECC39}"/>
              </a:ext>
            </a:extLst>
          </p:cNvPr>
          <p:cNvSpPr txBox="1"/>
          <p:nvPr/>
        </p:nvSpPr>
        <p:spPr>
          <a:xfrm>
            <a:off x="714081" y="5083324"/>
            <a:ext cx="797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</a:t>
            </a:r>
            <a:r>
              <a:rPr lang="en-US" sz="1400" dirty="0"/>
              <a:t> – would imply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can be solved in </a:t>
            </a:r>
            <a:r>
              <a:rPr lang="en-US" sz="1400" dirty="0" err="1"/>
              <a:t>subexponential</a:t>
            </a:r>
            <a:r>
              <a:rPr lang="en-US" sz="1400" dirty="0"/>
              <a:t> time, by enumerating all proofs.</a:t>
            </a:r>
          </a:p>
          <a:p>
            <a:r>
              <a:rPr lang="en-US" sz="1400" dirty="0"/>
              <a:t>        This also implies that the </a:t>
            </a:r>
            <a:r>
              <a:rPr lang="en-US" sz="1400" dirty="0">
                <a:solidFill>
                  <a:srgbClr val="FFC000"/>
                </a:solidFill>
              </a:rPr>
              <a:t>verifier</a:t>
            </a:r>
            <a:r>
              <a:rPr lang="en-US" sz="1400" dirty="0"/>
              <a:t> has to read the entire </a:t>
            </a:r>
            <a:r>
              <a:rPr lang="en-US" sz="1400" dirty="0">
                <a:solidFill>
                  <a:srgbClr val="FF0000"/>
                </a:solidFill>
              </a:rPr>
              <a:t>proof</a:t>
            </a:r>
            <a:r>
              <a:rPr lang="en-US" sz="1400" dirty="0"/>
              <a:t>.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83AF88-7120-4BFE-9603-DB0C628682EA}"/>
              </a:ext>
            </a:extLst>
          </p:cNvPr>
          <p:cNvSpPr txBox="1"/>
          <p:nvPr/>
        </p:nvSpPr>
        <p:spPr>
          <a:xfrm>
            <a:off x="5514682" y="2923327"/>
            <a:ext cx="28186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Thus, for a </a:t>
            </a:r>
            <a:r>
              <a:rPr lang="en-US" sz="1400" dirty="0">
                <a:solidFill>
                  <a:srgbClr val="00B0F0"/>
                </a:solidFill>
              </a:rPr>
              <a:t>YES</a:t>
            </a:r>
            <a:r>
              <a:rPr lang="en-US" sz="1400" dirty="0"/>
              <a:t>-instance </a:t>
            </a:r>
            <a:r>
              <a:rPr lang="en-US" sz="1400" dirty="0">
                <a:solidFill>
                  <a:srgbClr val="00B0F0"/>
                </a:solidFill>
              </a:rPr>
              <a:t>x</a:t>
            </a:r>
            <a:r>
              <a:rPr lang="en-US" sz="1400" dirty="0"/>
              <a:t>, the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 making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 err="1">
                <a:solidFill>
                  <a:srgbClr val="00B0F0"/>
                </a:solidFill>
              </a:rPr>
              <a:t>x</a:t>
            </a:r>
            <a:r>
              <a:rPr lang="en-US" sz="1400" dirty="0" err="1"/>
              <a:t>,</a:t>
            </a:r>
            <a:r>
              <a:rPr lang="en-US" sz="1400" dirty="0" err="1">
                <a:solidFill>
                  <a:srgbClr val="00B0F0"/>
                </a:solidFill>
              </a:rPr>
              <a:t>y</a:t>
            </a:r>
            <a:r>
              <a:rPr lang="en-US" sz="1400" dirty="0"/>
              <a:t>)=1 is a “</a:t>
            </a:r>
            <a:r>
              <a:rPr lang="en-US" sz="1400" dirty="0">
                <a:solidFill>
                  <a:srgbClr val="FF0000"/>
                </a:solidFill>
              </a:rPr>
              <a:t>proof</a:t>
            </a:r>
            <a:r>
              <a:rPr lang="en-US" sz="1400" dirty="0"/>
              <a:t>” for the membership of </a:t>
            </a:r>
            <a:r>
              <a:rPr lang="en-US" sz="1400" dirty="0">
                <a:solidFill>
                  <a:srgbClr val="00B0F0"/>
                </a:solidFill>
              </a:rPr>
              <a:t>x</a:t>
            </a:r>
            <a:r>
              <a:rPr lang="en-US" sz="1400" dirty="0"/>
              <a:t> in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50782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685800" y="1055802"/>
            <a:ext cx="777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resolve these problems, we need a new characterization of the class </a:t>
            </a:r>
            <a:r>
              <a:rPr lang="en-US" sz="1800" dirty="0">
                <a:solidFill>
                  <a:srgbClr val="FF0000"/>
                </a:solidFill>
              </a:rPr>
              <a:t>NP</a:t>
            </a:r>
            <a:r>
              <a:rPr lang="en-US" sz="1800" dirty="0"/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2E3E4-7E56-4C51-93C5-2715E7C4F1EE}"/>
              </a:ext>
            </a:extLst>
          </p:cNvPr>
          <p:cNvSpPr txBox="1"/>
          <p:nvPr/>
        </p:nvSpPr>
        <p:spPr>
          <a:xfrm>
            <a:off x="685800" y="1485252"/>
            <a:ext cx="7647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Recall</a:t>
            </a:r>
            <a:r>
              <a:rPr lang="en-US" sz="1400" dirty="0"/>
              <a:t>: a (decision) problem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 is in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if there is a (deterministic)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 such that 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yes-instance 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there is a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 such that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) accepts;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no-instance 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) rejects for all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;</a:t>
            </a:r>
          </a:p>
          <a:p>
            <a:pPr marL="457200" indent="-457200">
              <a:buAutoNum type="arabicPeriod"/>
            </a:pPr>
            <a:r>
              <a:rPr lang="en-US" sz="1400" dirty="0"/>
              <a:t>The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(x, y) runs in time polynomial in |x|.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874416" y="3147059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2568736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2846885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3035421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63592" y="3034382"/>
            <a:ext cx="0" cy="1126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3855546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3659156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3549592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3644641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8424FA1-57B8-40C4-BB1E-6FB35CFD5966}"/>
              </a:ext>
            </a:extLst>
          </p:cNvPr>
          <p:cNvSpPr txBox="1"/>
          <p:nvPr/>
        </p:nvSpPr>
        <p:spPr>
          <a:xfrm>
            <a:off x="648723" y="2926354"/>
            <a:ext cx="25634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For a NO-instance </a:t>
            </a:r>
            <a:r>
              <a:rPr lang="en-US" sz="1400" dirty="0">
                <a:solidFill>
                  <a:srgbClr val="FF0000"/>
                </a:solidFill>
              </a:rPr>
              <a:t>z</a:t>
            </a:r>
            <a:r>
              <a:rPr lang="en-US" sz="1400" dirty="0"/>
              <a:t>, no </a:t>
            </a:r>
            <a:r>
              <a:rPr lang="en-US" sz="1400" dirty="0">
                <a:solidFill>
                  <a:srgbClr val="FF0000"/>
                </a:solidFill>
              </a:rPr>
              <a:t>y</a:t>
            </a:r>
            <a:r>
              <a:rPr lang="en-US" sz="1400" dirty="0"/>
              <a:t> can be a proof for the membership of </a:t>
            </a:r>
            <a:r>
              <a:rPr lang="en-US" sz="1400" dirty="0">
                <a:solidFill>
                  <a:srgbClr val="FF0000"/>
                </a:solidFill>
              </a:rPr>
              <a:t>z</a:t>
            </a:r>
            <a:r>
              <a:rPr lang="en-US" sz="1400" dirty="0"/>
              <a:t> in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E1CF0F-9AB4-43BE-84D9-21D0F59BECFC}"/>
              </a:ext>
            </a:extLst>
          </p:cNvPr>
          <p:cNvSpPr txBox="1"/>
          <p:nvPr/>
        </p:nvSpPr>
        <p:spPr>
          <a:xfrm>
            <a:off x="714081" y="4344965"/>
            <a:ext cx="7458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NP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/>
              <a:t>has a checkable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 of poly length and the </a:t>
            </a:r>
            <a:r>
              <a:rPr lang="en-US" sz="1600" dirty="0">
                <a:solidFill>
                  <a:srgbClr val="FFC000"/>
                </a:solidFill>
              </a:rPr>
              <a:t>verifier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reads the entire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86FFC4-B9FA-4D8E-9368-86D7D6013919}"/>
              </a:ext>
            </a:extLst>
          </p:cNvPr>
          <p:cNvSpPr txBox="1"/>
          <p:nvPr/>
        </p:nvSpPr>
        <p:spPr>
          <a:xfrm>
            <a:off x="714081" y="4748345"/>
            <a:ext cx="7265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Question</a:t>
            </a:r>
            <a:r>
              <a:rPr lang="en-US" sz="1600" dirty="0"/>
              <a:t>: Can </a:t>
            </a:r>
            <a:r>
              <a:rPr lang="en-US" sz="1600" dirty="0">
                <a:solidFill>
                  <a:srgbClr val="FF0000"/>
                </a:solidFill>
              </a:rPr>
              <a:t>NP</a:t>
            </a:r>
            <a:r>
              <a:rPr lang="en-US" sz="1600" dirty="0"/>
              <a:t> have a shorter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 of sub-poly length?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46616B-6834-4519-BDE1-98E9772ECC39}"/>
              </a:ext>
            </a:extLst>
          </p:cNvPr>
          <p:cNvSpPr txBox="1"/>
          <p:nvPr/>
        </p:nvSpPr>
        <p:spPr>
          <a:xfrm>
            <a:off x="714081" y="5083324"/>
            <a:ext cx="797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</a:t>
            </a:r>
            <a:r>
              <a:rPr lang="en-US" sz="1400" dirty="0"/>
              <a:t> – would imply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can be solved in </a:t>
            </a:r>
            <a:r>
              <a:rPr lang="en-US" sz="1400" dirty="0" err="1"/>
              <a:t>subexponential</a:t>
            </a:r>
            <a:r>
              <a:rPr lang="en-US" sz="1400" dirty="0"/>
              <a:t> time, by enumerating all proofs.</a:t>
            </a:r>
          </a:p>
          <a:p>
            <a:r>
              <a:rPr lang="en-US" sz="1400" dirty="0"/>
              <a:t>        This also implies that the </a:t>
            </a:r>
            <a:r>
              <a:rPr lang="en-US" sz="1400" dirty="0">
                <a:solidFill>
                  <a:srgbClr val="FFC000"/>
                </a:solidFill>
              </a:rPr>
              <a:t>verifier</a:t>
            </a:r>
            <a:r>
              <a:rPr lang="en-US" sz="1400" dirty="0"/>
              <a:t> has to read the entire </a:t>
            </a:r>
            <a:r>
              <a:rPr lang="en-US" sz="1400" dirty="0">
                <a:solidFill>
                  <a:srgbClr val="FF0000"/>
                </a:solidFill>
              </a:rPr>
              <a:t>proof</a:t>
            </a:r>
            <a:r>
              <a:rPr lang="en-US" sz="1400" dirty="0"/>
              <a:t>. 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16E032-9492-4D65-B885-DCFB1BDA79EE}"/>
              </a:ext>
            </a:extLst>
          </p:cNvPr>
          <p:cNvSpPr txBox="1"/>
          <p:nvPr/>
        </p:nvSpPr>
        <p:spPr>
          <a:xfrm>
            <a:off x="685800" y="5783753"/>
            <a:ext cx="7265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What if we use a randomized </a:t>
            </a:r>
            <a:r>
              <a:rPr lang="en-US" sz="1600" dirty="0">
                <a:solidFill>
                  <a:srgbClr val="FFC000"/>
                </a:solidFill>
              </a:rPr>
              <a:t>verifier</a:t>
            </a:r>
            <a:r>
              <a:rPr lang="en-US" sz="1600" dirty="0"/>
              <a:t>, but restrict that each computational path read only a small portion of the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?  </a:t>
            </a:r>
            <a:endParaRPr lang="en-US" sz="1400" dirty="0">
              <a:solidFill>
                <a:srgbClr val="00B0F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7ADFBA-AC1E-451E-8C12-8149AF1F9F95}"/>
              </a:ext>
            </a:extLst>
          </p:cNvPr>
          <p:cNvSpPr txBox="1"/>
          <p:nvPr/>
        </p:nvSpPr>
        <p:spPr>
          <a:xfrm>
            <a:off x="5514682" y="2923327"/>
            <a:ext cx="28186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Thus, for a </a:t>
            </a:r>
            <a:r>
              <a:rPr lang="en-US" sz="1400" dirty="0">
                <a:solidFill>
                  <a:srgbClr val="00B0F0"/>
                </a:solidFill>
              </a:rPr>
              <a:t>YES</a:t>
            </a:r>
            <a:r>
              <a:rPr lang="en-US" sz="1400" dirty="0"/>
              <a:t>-instance </a:t>
            </a:r>
            <a:r>
              <a:rPr lang="en-US" sz="1400" dirty="0">
                <a:solidFill>
                  <a:srgbClr val="00B0F0"/>
                </a:solidFill>
              </a:rPr>
              <a:t>x</a:t>
            </a:r>
            <a:r>
              <a:rPr lang="en-US" sz="1400" dirty="0"/>
              <a:t>, the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 making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 err="1">
                <a:solidFill>
                  <a:srgbClr val="00B0F0"/>
                </a:solidFill>
              </a:rPr>
              <a:t>x</a:t>
            </a:r>
            <a:r>
              <a:rPr lang="en-US" sz="1400" dirty="0" err="1"/>
              <a:t>,</a:t>
            </a:r>
            <a:r>
              <a:rPr lang="en-US" sz="1400" dirty="0" err="1">
                <a:solidFill>
                  <a:srgbClr val="00B0F0"/>
                </a:solidFill>
              </a:rPr>
              <a:t>y</a:t>
            </a:r>
            <a:r>
              <a:rPr lang="en-US" sz="1400" dirty="0"/>
              <a:t>)=1 is a “</a:t>
            </a:r>
            <a:r>
              <a:rPr lang="en-US" sz="1400" dirty="0">
                <a:solidFill>
                  <a:srgbClr val="FF0000"/>
                </a:solidFill>
              </a:rPr>
              <a:t>proof</a:t>
            </a:r>
            <a:r>
              <a:rPr lang="en-US" sz="1400" dirty="0"/>
              <a:t>” for the membership of </a:t>
            </a:r>
            <a:r>
              <a:rPr lang="en-US" sz="1400" dirty="0">
                <a:solidFill>
                  <a:srgbClr val="00B0F0"/>
                </a:solidFill>
              </a:rPr>
              <a:t>x</a:t>
            </a:r>
            <a:r>
              <a:rPr lang="en-US" sz="1400" dirty="0"/>
              <a:t> in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09609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7DF91-4950-4F98-A686-2D6478E819A6}"/>
              </a:ext>
            </a:extLst>
          </p:cNvPr>
          <p:cNvSpPr txBox="1"/>
          <p:nvPr/>
        </p:nvSpPr>
        <p:spPr>
          <a:xfrm>
            <a:off x="685800" y="1055802"/>
            <a:ext cx="777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To resolve these problems, we need a new characterization of the class </a:t>
            </a:r>
            <a:r>
              <a:rPr lang="en-US" sz="1800" dirty="0">
                <a:solidFill>
                  <a:srgbClr val="FF0000"/>
                </a:solidFill>
              </a:rPr>
              <a:t>NP</a:t>
            </a:r>
            <a:r>
              <a:rPr lang="en-US" sz="1800" dirty="0"/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2E3E4-7E56-4C51-93C5-2715E7C4F1EE}"/>
              </a:ext>
            </a:extLst>
          </p:cNvPr>
          <p:cNvSpPr txBox="1"/>
          <p:nvPr/>
        </p:nvSpPr>
        <p:spPr>
          <a:xfrm>
            <a:off x="685800" y="1485252"/>
            <a:ext cx="7647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Recall</a:t>
            </a:r>
            <a:r>
              <a:rPr lang="en-US" sz="1400" dirty="0"/>
              <a:t>: a (decision) problem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 is in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if there is a (deterministic)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 such that 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yes-instance 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there is a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 such that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00B050"/>
                </a:solidFill>
              </a:rPr>
              <a:t>x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y</a:t>
            </a:r>
            <a:r>
              <a:rPr lang="en-US" sz="1400" dirty="0"/>
              <a:t>) accepts;</a:t>
            </a:r>
          </a:p>
          <a:p>
            <a:pPr marL="457200" indent="-457200">
              <a:buAutoNum type="arabicPeriod"/>
            </a:pPr>
            <a:r>
              <a:rPr lang="en-US" sz="1400" dirty="0"/>
              <a:t>For each no-instance 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 of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>
                <a:solidFill>
                  <a:srgbClr val="C00000"/>
                </a:solidFill>
              </a:rPr>
              <a:t>z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) rejects for all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;</a:t>
            </a:r>
          </a:p>
          <a:p>
            <a:pPr marL="457200" indent="-457200">
              <a:buAutoNum type="arabicPeriod"/>
            </a:pPr>
            <a:r>
              <a:rPr lang="en-US" sz="1400" dirty="0"/>
              <a:t>The algorithm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(x, y) runs in time polynomial in |x|.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874416" y="3147059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2568736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2846885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3035421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63592" y="3034382"/>
            <a:ext cx="0" cy="1126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3855546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3659156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3549592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3644641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8424FA1-57B8-40C4-BB1E-6FB35CFD5966}"/>
              </a:ext>
            </a:extLst>
          </p:cNvPr>
          <p:cNvSpPr txBox="1"/>
          <p:nvPr/>
        </p:nvSpPr>
        <p:spPr>
          <a:xfrm>
            <a:off x="648723" y="2926354"/>
            <a:ext cx="25634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For a NO-instance </a:t>
            </a:r>
            <a:r>
              <a:rPr lang="en-US" sz="1400" dirty="0">
                <a:solidFill>
                  <a:srgbClr val="FF0000"/>
                </a:solidFill>
              </a:rPr>
              <a:t>z</a:t>
            </a:r>
            <a:r>
              <a:rPr lang="en-US" sz="1400" dirty="0"/>
              <a:t>, no </a:t>
            </a:r>
            <a:r>
              <a:rPr lang="en-US" sz="1400" dirty="0">
                <a:solidFill>
                  <a:srgbClr val="FF0000"/>
                </a:solidFill>
              </a:rPr>
              <a:t>y</a:t>
            </a:r>
            <a:r>
              <a:rPr lang="en-US" sz="1400" dirty="0"/>
              <a:t> can be a proof for the membership of </a:t>
            </a:r>
            <a:r>
              <a:rPr lang="en-US" sz="1400" dirty="0">
                <a:solidFill>
                  <a:srgbClr val="FF0000"/>
                </a:solidFill>
              </a:rPr>
              <a:t>z</a:t>
            </a:r>
            <a:r>
              <a:rPr lang="en-US" sz="1400" dirty="0"/>
              <a:t> in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E1CF0F-9AB4-43BE-84D9-21D0F59BECFC}"/>
              </a:ext>
            </a:extLst>
          </p:cNvPr>
          <p:cNvSpPr txBox="1"/>
          <p:nvPr/>
        </p:nvSpPr>
        <p:spPr>
          <a:xfrm>
            <a:off x="714081" y="4344965"/>
            <a:ext cx="7458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NP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/>
              <a:t>has a checkable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 of poly length and the </a:t>
            </a:r>
            <a:r>
              <a:rPr lang="en-US" sz="1600" dirty="0">
                <a:solidFill>
                  <a:srgbClr val="FFC000"/>
                </a:solidFill>
              </a:rPr>
              <a:t>verifier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reads the entire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86FFC4-B9FA-4D8E-9368-86D7D6013919}"/>
              </a:ext>
            </a:extLst>
          </p:cNvPr>
          <p:cNvSpPr txBox="1"/>
          <p:nvPr/>
        </p:nvSpPr>
        <p:spPr>
          <a:xfrm>
            <a:off x="714081" y="4748345"/>
            <a:ext cx="7265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Question</a:t>
            </a:r>
            <a:r>
              <a:rPr lang="en-US" sz="1600" dirty="0"/>
              <a:t>: Can </a:t>
            </a:r>
            <a:r>
              <a:rPr lang="en-US" sz="1600" dirty="0">
                <a:solidFill>
                  <a:srgbClr val="FF0000"/>
                </a:solidFill>
              </a:rPr>
              <a:t>NP</a:t>
            </a:r>
            <a:r>
              <a:rPr lang="en-US" sz="1600" dirty="0"/>
              <a:t> have a shorter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 of sub-poly length?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46616B-6834-4519-BDE1-98E9772ECC39}"/>
              </a:ext>
            </a:extLst>
          </p:cNvPr>
          <p:cNvSpPr txBox="1"/>
          <p:nvPr/>
        </p:nvSpPr>
        <p:spPr>
          <a:xfrm>
            <a:off x="714081" y="5083324"/>
            <a:ext cx="797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</a:t>
            </a:r>
            <a:r>
              <a:rPr lang="en-US" sz="1400" dirty="0"/>
              <a:t> – would imply </a:t>
            </a:r>
            <a:r>
              <a:rPr lang="en-US" sz="1400" dirty="0">
                <a:solidFill>
                  <a:srgbClr val="FF0000"/>
                </a:solidFill>
              </a:rPr>
              <a:t>NP</a:t>
            </a:r>
            <a:r>
              <a:rPr lang="en-US" sz="1400" dirty="0"/>
              <a:t> can be solved in </a:t>
            </a:r>
            <a:r>
              <a:rPr lang="en-US" sz="1400" dirty="0" err="1"/>
              <a:t>subexponential</a:t>
            </a:r>
            <a:r>
              <a:rPr lang="en-US" sz="1400" dirty="0"/>
              <a:t> time, by enumerating all proofs.</a:t>
            </a:r>
          </a:p>
          <a:p>
            <a:r>
              <a:rPr lang="en-US" sz="1400" dirty="0"/>
              <a:t>        This also implies that the </a:t>
            </a:r>
            <a:r>
              <a:rPr lang="en-US" sz="1400" dirty="0">
                <a:solidFill>
                  <a:srgbClr val="FFC000"/>
                </a:solidFill>
              </a:rPr>
              <a:t>verifier</a:t>
            </a:r>
            <a:r>
              <a:rPr lang="en-US" sz="1400" dirty="0"/>
              <a:t> has to read the entire </a:t>
            </a:r>
            <a:r>
              <a:rPr lang="en-US" sz="1400" dirty="0">
                <a:solidFill>
                  <a:srgbClr val="FF0000"/>
                </a:solidFill>
              </a:rPr>
              <a:t>proof</a:t>
            </a:r>
            <a:r>
              <a:rPr lang="en-US" sz="1400" dirty="0"/>
              <a:t>. 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16E032-9492-4D65-B885-DCFB1BDA79EE}"/>
              </a:ext>
            </a:extLst>
          </p:cNvPr>
          <p:cNvSpPr txBox="1"/>
          <p:nvPr/>
        </p:nvSpPr>
        <p:spPr>
          <a:xfrm>
            <a:off x="685800" y="5783753"/>
            <a:ext cx="7265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What if we use a randomized </a:t>
            </a:r>
            <a:r>
              <a:rPr lang="en-US" sz="1600" dirty="0">
                <a:solidFill>
                  <a:srgbClr val="FFC000"/>
                </a:solidFill>
              </a:rPr>
              <a:t>verifier</a:t>
            </a:r>
            <a:r>
              <a:rPr lang="en-US" sz="1600" dirty="0"/>
              <a:t>, but restrict that each computational path read only a small portion of the </a:t>
            </a:r>
            <a:r>
              <a:rPr lang="en-US" sz="1600" dirty="0">
                <a:solidFill>
                  <a:srgbClr val="FF0000"/>
                </a:solidFill>
              </a:rPr>
              <a:t>proof</a:t>
            </a:r>
            <a:r>
              <a:rPr lang="en-US" sz="1600" dirty="0"/>
              <a:t>?  </a:t>
            </a:r>
            <a:r>
              <a:rPr lang="en-US" sz="1400" dirty="0">
                <a:solidFill>
                  <a:srgbClr val="00B0F0"/>
                </a:solidFill>
              </a:rPr>
              <a:t>The enumeration above would not work.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7AF5C9-0E94-40E9-8F39-F09B1DD391EC}"/>
              </a:ext>
            </a:extLst>
          </p:cNvPr>
          <p:cNvSpPr txBox="1"/>
          <p:nvPr/>
        </p:nvSpPr>
        <p:spPr>
          <a:xfrm>
            <a:off x="5514682" y="2923327"/>
            <a:ext cx="28186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Thus, for a </a:t>
            </a:r>
            <a:r>
              <a:rPr lang="en-US" sz="1400" dirty="0">
                <a:solidFill>
                  <a:srgbClr val="00B0F0"/>
                </a:solidFill>
              </a:rPr>
              <a:t>YES</a:t>
            </a:r>
            <a:r>
              <a:rPr lang="en-US" sz="1400" dirty="0"/>
              <a:t>-instance </a:t>
            </a:r>
            <a:r>
              <a:rPr lang="en-US" sz="1400" dirty="0">
                <a:solidFill>
                  <a:srgbClr val="00B0F0"/>
                </a:solidFill>
              </a:rPr>
              <a:t>x</a:t>
            </a:r>
            <a:r>
              <a:rPr lang="en-US" sz="1400" dirty="0"/>
              <a:t>, the </a:t>
            </a:r>
            <a:r>
              <a:rPr lang="en-US" sz="1400" dirty="0">
                <a:solidFill>
                  <a:srgbClr val="00B0F0"/>
                </a:solidFill>
              </a:rPr>
              <a:t>y</a:t>
            </a:r>
            <a:r>
              <a:rPr lang="en-US" sz="1400" dirty="0"/>
              <a:t> making </a:t>
            </a:r>
            <a:r>
              <a:rPr lang="en-US" sz="1400" dirty="0">
                <a:solidFill>
                  <a:srgbClr val="FFC000"/>
                </a:solidFill>
              </a:rPr>
              <a:t>A</a:t>
            </a:r>
            <a:r>
              <a:rPr lang="en-US" sz="1400" dirty="0"/>
              <a:t>(</a:t>
            </a:r>
            <a:r>
              <a:rPr lang="en-US" sz="1400" dirty="0" err="1">
                <a:solidFill>
                  <a:srgbClr val="00B0F0"/>
                </a:solidFill>
              </a:rPr>
              <a:t>x</a:t>
            </a:r>
            <a:r>
              <a:rPr lang="en-US" sz="1400" dirty="0" err="1"/>
              <a:t>,</a:t>
            </a:r>
            <a:r>
              <a:rPr lang="en-US" sz="1400" dirty="0" err="1">
                <a:solidFill>
                  <a:srgbClr val="00B0F0"/>
                </a:solidFill>
              </a:rPr>
              <a:t>y</a:t>
            </a:r>
            <a:r>
              <a:rPr lang="en-US" sz="1400" dirty="0"/>
              <a:t>)=1 is a “</a:t>
            </a:r>
            <a:r>
              <a:rPr lang="en-US" sz="1400" dirty="0">
                <a:solidFill>
                  <a:srgbClr val="FF0000"/>
                </a:solidFill>
              </a:rPr>
              <a:t>proof</a:t>
            </a:r>
            <a:r>
              <a:rPr lang="en-US" sz="1400" dirty="0"/>
              <a:t>” for the membership of </a:t>
            </a:r>
            <a:r>
              <a:rPr lang="en-US" sz="1400" dirty="0">
                <a:solidFill>
                  <a:srgbClr val="00B0F0"/>
                </a:solidFill>
              </a:rPr>
              <a:t>x</a:t>
            </a:r>
            <a:r>
              <a:rPr lang="en-US" sz="1400" dirty="0"/>
              <a:t> in </a:t>
            </a:r>
            <a:r>
              <a:rPr lang="en-US" sz="1400" dirty="0">
                <a:solidFill>
                  <a:srgbClr val="00B050"/>
                </a:solidFill>
              </a:rPr>
              <a:t>Q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35709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874416" y="1827304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1248981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1527130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1715666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63592" y="1714627"/>
            <a:ext cx="0" cy="1126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2535791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2339401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2229837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2324886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35191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615181" y="1808030"/>
            <a:ext cx="1677972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</a:t>
            </a:r>
            <a:r>
              <a:rPr lang="en-US" sz="1100" dirty="0">
                <a:solidFill>
                  <a:srgbClr val="FF0000"/>
                </a:solidFill>
              </a:rPr>
              <a:t>randomized</a:t>
            </a:r>
            <a:r>
              <a:rPr lang="en-US" sz="1100" dirty="0">
                <a:solidFill>
                  <a:srgbClr val="FFC000"/>
                </a:solidFill>
              </a:rPr>
              <a:t>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1248981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1527130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1715666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54167" y="1715666"/>
            <a:ext cx="0" cy="923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2535791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2339401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2229837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2324886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1256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615181" y="1808030"/>
            <a:ext cx="1677972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</a:t>
            </a:r>
            <a:r>
              <a:rPr lang="en-US" sz="1100" dirty="0">
                <a:solidFill>
                  <a:srgbClr val="FF0000"/>
                </a:solidFill>
              </a:rPr>
              <a:t>randomized</a:t>
            </a:r>
            <a:r>
              <a:rPr lang="en-US" sz="1100" dirty="0">
                <a:solidFill>
                  <a:srgbClr val="FFC000"/>
                </a:solidFill>
              </a:rPr>
              <a:t>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1248981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1527130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1715666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54167" y="1715666"/>
            <a:ext cx="0" cy="923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2535791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2339401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2229837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2324886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52394C8-C5F0-4BB4-89F1-B20CEA1ACF8C}"/>
              </a:ext>
            </a:extLst>
          </p:cNvPr>
          <p:cNvSpPr txBox="1"/>
          <p:nvPr/>
        </p:nvSpPr>
        <p:spPr>
          <a:xfrm>
            <a:off x="821631" y="3129636"/>
            <a:ext cx="7265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A </a:t>
            </a:r>
            <a:r>
              <a:rPr lang="en-US" sz="1600" dirty="0">
                <a:solidFill>
                  <a:srgbClr val="FF0000"/>
                </a:solidFill>
              </a:rPr>
              <a:t>(r(n), b(n))-verifier</a:t>
            </a:r>
            <a:r>
              <a:rPr lang="en-US" sz="1600" dirty="0"/>
              <a:t>: A poly-time randomized algorithm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that makes O(r(n)) random moves, and reads O(b(n)) bits from the proof y, such that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 with probability 1; and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 with probability at least 1/2. </a:t>
            </a:r>
            <a:endParaRPr lang="en-US" sz="1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3199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615181" y="1808030"/>
            <a:ext cx="1677972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</a:t>
            </a:r>
            <a:r>
              <a:rPr lang="en-US" sz="1100" dirty="0">
                <a:solidFill>
                  <a:srgbClr val="FF0000"/>
                </a:solidFill>
              </a:rPr>
              <a:t>randomized</a:t>
            </a:r>
            <a:r>
              <a:rPr lang="en-US" sz="1100" dirty="0">
                <a:solidFill>
                  <a:srgbClr val="FFC000"/>
                </a:solidFill>
              </a:rPr>
              <a:t>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1248981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1527130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1715666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54167" y="1715666"/>
            <a:ext cx="0" cy="923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2535791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2339401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2229837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2324886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52394C8-C5F0-4BB4-89F1-B20CEA1ACF8C}"/>
              </a:ext>
            </a:extLst>
          </p:cNvPr>
          <p:cNvSpPr txBox="1"/>
          <p:nvPr/>
        </p:nvSpPr>
        <p:spPr>
          <a:xfrm>
            <a:off x="821631" y="3129636"/>
            <a:ext cx="7265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A </a:t>
            </a:r>
            <a:r>
              <a:rPr lang="en-US" sz="1600" dirty="0">
                <a:solidFill>
                  <a:srgbClr val="FF0000"/>
                </a:solidFill>
              </a:rPr>
              <a:t>(r(n), b(n))-verifier</a:t>
            </a:r>
            <a:r>
              <a:rPr lang="en-US" sz="1600" dirty="0"/>
              <a:t>: A poly-time randomized algorithm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that makes O(r(n)) random moves, and reads O(b(n)) bits from the proof y, such that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 with probability 1; and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 with probability at least 1/2. </a:t>
            </a:r>
            <a:endParaRPr lang="en-US" sz="1400" dirty="0">
              <a:solidFill>
                <a:srgbClr val="00B0F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0CF2EA-389C-49B3-B7E6-D43C1E7A4F7A}"/>
              </a:ext>
            </a:extLst>
          </p:cNvPr>
          <p:cNvSpPr txBox="1"/>
          <p:nvPr/>
        </p:nvSpPr>
        <p:spPr>
          <a:xfrm>
            <a:off x="821631" y="4193070"/>
            <a:ext cx="7265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We can assume that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reads the O(b(n)) bits of the proof </a:t>
            </a:r>
            <a:r>
              <a:rPr lang="en-US" sz="1600" dirty="0">
                <a:solidFill>
                  <a:srgbClr val="FF0000"/>
                </a:solidFill>
              </a:rPr>
              <a:t>non-adaptively</a:t>
            </a:r>
            <a:r>
              <a:rPr lang="en-US" sz="1600" dirty="0"/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366154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615181" y="1808030"/>
            <a:ext cx="1677972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</a:t>
            </a:r>
            <a:r>
              <a:rPr lang="en-US" sz="1100" dirty="0">
                <a:solidFill>
                  <a:srgbClr val="FF0000"/>
                </a:solidFill>
              </a:rPr>
              <a:t>randomized</a:t>
            </a:r>
            <a:r>
              <a:rPr lang="en-US" sz="1100" dirty="0">
                <a:solidFill>
                  <a:srgbClr val="FFC000"/>
                </a:solidFill>
              </a:rPr>
              <a:t>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1248981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1527130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1715666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54167" y="1715666"/>
            <a:ext cx="0" cy="923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2535791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2339401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2229837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2324886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52394C8-C5F0-4BB4-89F1-B20CEA1ACF8C}"/>
              </a:ext>
            </a:extLst>
          </p:cNvPr>
          <p:cNvSpPr txBox="1"/>
          <p:nvPr/>
        </p:nvSpPr>
        <p:spPr>
          <a:xfrm>
            <a:off x="821631" y="3129636"/>
            <a:ext cx="7265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A </a:t>
            </a:r>
            <a:r>
              <a:rPr lang="en-US" sz="1600" dirty="0">
                <a:solidFill>
                  <a:srgbClr val="FF0000"/>
                </a:solidFill>
              </a:rPr>
              <a:t>(r(n), b(n))-verifier</a:t>
            </a:r>
            <a:r>
              <a:rPr lang="en-US" sz="1600" dirty="0"/>
              <a:t>: A poly-time randomized algorithm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that makes O(r(n)) random moves, and reads O(b(n)) bits from the proof y, such that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 with probability 1; and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 with probability at least 1/2. </a:t>
            </a:r>
            <a:endParaRPr lang="en-US" sz="1400" dirty="0">
              <a:solidFill>
                <a:srgbClr val="00B0F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0CF2EA-389C-49B3-B7E6-D43C1E7A4F7A}"/>
              </a:ext>
            </a:extLst>
          </p:cNvPr>
          <p:cNvSpPr txBox="1"/>
          <p:nvPr/>
        </p:nvSpPr>
        <p:spPr>
          <a:xfrm>
            <a:off x="821631" y="4193070"/>
            <a:ext cx="7265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We can assume that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reads the O(b(n)) bits of the proof </a:t>
            </a:r>
            <a:r>
              <a:rPr lang="en-US" sz="1600" dirty="0">
                <a:solidFill>
                  <a:srgbClr val="FF0000"/>
                </a:solidFill>
              </a:rPr>
              <a:t>non-adaptively</a:t>
            </a:r>
            <a:r>
              <a:rPr lang="en-US" sz="1600" dirty="0"/>
              <a:t>.</a:t>
            </a:r>
            <a:endParaRPr lang="en-US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B63EBD-9690-4AA7-9A26-6F8CCB975B57}"/>
              </a:ext>
            </a:extLst>
          </p:cNvPr>
          <p:cNvSpPr txBox="1"/>
          <p:nvPr/>
        </p:nvSpPr>
        <p:spPr>
          <a:xfrm>
            <a:off x="685799" y="4623957"/>
            <a:ext cx="759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>
                <a:solidFill>
                  <a:srgbClr val="FF0000"/>
                </a:solidFill>
              </a:rPr>
              <a:t>PCP(r(n), b(n))</a:t>
            </a:r>
            <a:r>
              <a:rPr lang="en-US" sz="1800" dirty="0"/>
              <a:t>: The class of languages accepted by (r(n), b(n))-verifiers.</a:t>
            </a:r>
          </a:p>
        </p:txBody>
      </p:sp>
    </p:spTree>
    <p:extLst>
      <p:ext uri="{BB962C8B-B14F-4D97-AF65-F5344CB8AC3E}">
        <p14:creationId xmlns:p14="http://schemas.microsoft.com/office/powerpoint/2010/main" val="39698140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615181" y="1808030"/>
            <a:ext cx="1677972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</a:t>
            </a:r>
            <a:r>
              <a:rPr lang="en-US" sz="1100" dirty="0">
                <a:solidFill>
                  <a:srgbClr val="FF0000"/>
                </a:solidFill>
              </a:rPr>
              <a:t>randomized</a:t>
            </a:r>
            <a:r>
              <a:rPr lang="en-US" sz="1100" dirty="0">
                <a:solidFill>
                  <a:srgbClr val="FFC000"/>
                </a:solidFill>
              </a:rPr>
              <a:t>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1248981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1527130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1715666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54167" y="1715666"/>
            <a:ext cx="0" cy="923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2535791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2339401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2229837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2324886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52394C8-C5F0-4BB4-89F1-B20CEA1ACF8C}"/>
              </a:ext>
            </a:extLst>
          </p:cNvPr>
          <p:cNvSpPr txBox="1"/>
          <p:nvPr/>
        </p:nvSpPr>
        <p:spPr>
          <a:xfrm>
            <a:off x="821631" y="3129636"/>
            <a:ext cx="7265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A </a:t>
            </a:r>
            <a:r>
              <a:rPr lang="en-US" sz="1600" dirty="0">
                <a:solidFill>
                  <a:srgbClr val="FF0000"/>
                </a:solidFill>
              </a:rPr>
              <a:t>(r(n), b(n))-verifier</a:t>
            </a:r>
            <a:r>
              <a:rPr lang="en-US" sz="1600" dirty="0"/>
              <a:t>: A poly-time randomized algorithm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that makes O(r(n)) random moves, and reads O(b(n)) bits from the proof y, such that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 with probability 1; and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 with probability at least 1/2. </a:t>
            </a:r>
            <a:endParaRPr lang="en-US" sz="1400" dirty="0">
              <a:solidFill>
                <a:srgbClr val="00B0F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0CF2EA-389C-49B3-B7E6-D43C1E7A4F7A}"/>
              </a:ext>
            </a:extLst>
          </p:cNvPr>
          <p:cNvSpPr txBox="1"/>
          <p:nvPr/>
        </p:nvSpPr>
        <p:spPr>
          <a:xfrm>
            <a:off x="821631" y="4193070"/>
            <a:ext cx="7265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We can assume that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reads the O(b(n)) bits of the proof </a:t>
            </a:r>
            <a:r>
              <a:rPr lang="en-US" sz="1600" dirty="0">
                <a:solidFill>
                  <a:srgbClr val="FF0000"/>
                </a:solidFill>
              </a:rPr>
              <a:t>non-adaptively</a:t>
            </a:r>
            <a:r>
              <a:rPr lang="en-US" sz="1600" dirty="0"/>
              <a:t>.</a:t>
            </a:r>
            <a:endParaRPr lang="en-US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C646F9-2550-4AB8-869C-56C0E894B587}"/>
              </a:ext>
            </a:extLst>
          </p:cNvPr>
          <p:cNvSpPr txBox="1"/>
          <p:nvPr/>
        </p:nvSpPr>
        <p:spPr>
          <a:xfrm>
            <a:off x="831055" y="5140156"/>
            <a:ext cx="7265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How to implement the O(r(n)) random moves? 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76993F-2116-4206-8E12-D0413A077D05}"/>
              </a:ext>
            </a:extLst>
          </p:cNvPr>
          <p:cNvSpPr txBox="1"/>
          <p:nvPr/>
        </p:nvSpPr>
        <p:spPr>
          <a:xfrm>
            <a:off x="685799" y="4623957"/>
            <a:ext cx="759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>
                <a:solidFill>
                  <a:srgbClr val="FF0000"/>
                </a:solidFill>
              </a:rPr>
              <a:t>PCP(r(n), b(n))</a:t>
            </a:r>
            <a:r>
              <a:rPr lang="en-US" sz="1800" dirty="0"/>
              <a:t>: The class of languages accepted by (r(n), b(n))-verifiers.</a:t>
            </a:r>
          </a:p>
        </p:txBody>
      </p:sp>
    </p:spTree>
    <p:extLst>
      <p:ext uri="{BB962C8B-B14F-4D97-AF65-F5344CB8AC3E}">
        <p14:creationId xmlns:p14="http://schemas.microsoft.com/office/powerpoint/2010/main" val="13280554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9F419-1624-4C1F-966B-90BF9A5072FD}"/>
              </a:ext>
            </a:extLst>
          </p:cNvPr>
          <p:cNvSpPr/>
          <p:nvPr/>
        </p:nvSpPr>
        <p:spPr>
          <a:xfrm>
            <a:off x="3615181" y="1808030"/>
            <a:ext cx="1677972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</a:t>
            </a:r>
            <a:r>
              <a:rPr lang="en-US" sz="1100" dirty="0">
                <a:solidFill>
                  <a:srgbClr val="FF0000"/>
                </a:solidFill>
              </a:rPr>
              <a:t>randomized</a:t>
            </a:r>
            <a:r>
              <a:rPr lang="en-US" sz="1100" dirty="0">
                <a:solidFill>
                  <a:srgbClr val="FFC000"/>
                </a:solidFill>
              </a:rPr>
              <a:t> poly-time)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1248981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1527130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1715666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454167" y="1715666"/>
            <a:ext cx="0" cy="923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2535791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2339401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2229837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2324886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52394C8-C5F0-4BB4-89F1-B20CEA1ACF8C}"/>
              </a:ext>
            </a:extLst>
          </p:cNvPr>
          <p:cNvSpPr txBox="1"/>
          <p:nvPr/>
        </p:nvSpPr>
        <p:spPr>
          <a:xfrm>
            <a:off x="821631" y="3129636"/>
            <a:ext cx="7265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A </a:t>
            </a:r>
            <a:r>
              <a:rPr lang="en-US" sz="1600" dirty="0">
                <a:solidFill>
                  <a:srgbClr val="FF0000"/>
                </a:solidFill>
              </a:rPr>
              <a:t>(r(n), b(n))-verifier</a:t>
            </a:r>
            <a:r>
              <a:rPr lang="en-US" sz="1600" dirty="0"/>
              <a:t>: A poly-time randomized algorithm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that makes O(r(n)) random moves, and reads O(b(n)) bits from the proof y, such that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 with probability 1; and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 with probability at least 1/2. </a:t>
            </a:r>
            <a:endParaRPr lang="en-US" sz="1400" dirty="0">
              <a:solidFill>
                <a:srgbClr val="00B0F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0CF2EA-389C-49B3-B7E6-D43C1E7A4F7A}"/>
              </a:ext>
            </a:extLst>
          </p:cNvPr>
          <p:cNvSpPr txBox="1"/>
          <p:nvPr/>
        </p:nvSpPr>
        <p:spPr>
          <a:xfrm>
            <a:off x="821631" y="4193070"/>
            <a:ext cx="7265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We can assume that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reads the O(b(n)) bits of the proof </a:t>
            </a:r>
            <a:r>
              <a:rPr lang="en-US" sz="1600" dirty="0">
                <a:solidFill>
                  <a:srgbClr val="FF0000"/>
                </a:solidFill>
              </a:rPr>
              <a:t>non-adaptively</a:t>
            </a:r>
            <a:r>
              <a:rPr lang="en-US" sz="1600" dirty="0"/>
              <a:t>.</a:t>
            </a:r>
            <a:endParaRPr lang="en-US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C646F9-2550-4AB8-869C-56C0E894B587}"/>
              </a:ext>
            </a:extLst>
          </p:cNvPr>
          <p:cNvSpPr txBox="1"/>
          <p:nvPr/>
        </p:nvSpPr>
        <p:spPr>
          <a:xfrm>
            <a:off x="831055" y="5140156"/>
            <a:ext cx="7265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How to implement the O(r(n)) random moves? 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76993F-2116-4206-8E12-D0413A077D05}"/>
              </a:ext>
            </a:extLst>
          </p:cNvPr>
          <p:cNvSpPr txBox="1"/>
          <p:nvPr/>
        </p:nvSpPr>
        <p:spPr>
          <a:xfrm>
            <a:off x="685799" y="4623957"/>
            <a:ext cx="759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>
                <a:solidFill>
                  <a:srgbClr val="FF0000"/>
                </a:solidFill>
              </a:rPr>
              <a:t>PCP(r(n), b(n))</a:t>
            </a:r>
            <a:r>
              <a:rPr lang="en-US" sz="1800" dirty="0"/>
              <a:t>: The class of languages accepted by (r(n), b(n))-verifiers.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5B1357-9CDD-464F-B10D-919AEE110886}"/>
              </a:ext>
            </a:extLst>
          </p:cNvPr>
          <p:cNvSpPr txBox="1"/>
          <p:nvPr/>
        </p:nvSpPr>
        <p:spPr>
          <a:xfrm>
            <a:off x="831055" y="5478710"/>
            <a:ext cx="7265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Make the verifier A deterministic, but feed it with a random string of length O(r(n)). The probability is computed over all random strings of the length.</a:t>
            </a:r>
            <a:endParaRPr lang="en-US" sz="1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5336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1248981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1527130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1715666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</p:cNvCxnSpPr>
          <p:nvPr/>
        </p:nvCxnSpPr>
        <p:spPr>
          <a:xfrm>
            <a:off x="4454167" y="1715666"/>
            <a:ext cx="0" cy="923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2535791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2339401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2229837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2324886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27371C4-445E-4444-87CE-82272591FDC2}"/>
              </a:ext>
            </a:extLst>
          </p:cNvPr>
          <p:cNvSpPr/>
          <p:nvPr/>
        </p:nvSpPr>
        <p:spPr>
          <a:xfrm>
            <a:off x="3874416" y="1827304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ACF569-67BF-4E3C-9B41-747B773852EF}"/>
              </a:ext>
            </a:extLst>
          </p:cNvPr>
          <p:cNvSpPr/>
          <p:nvPr/>
        </p:nvSpPr>
        <p:spPr>
          <a:xfrm>
            <a:off x="5337918" y="1907411"/>
            <a:ext cx="1569565" cy="21831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random string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518831A-B999-477F-B37C-17789A6139D3}"/>
              </a:ext>
            </a:extLst>
          </p:cNvPr>
          <p:cNvCxnSpPr>
            <a:cxnSpLocks/>
          </p:cNvCxnSpPr>
          <p:nvPr/>
        </p:nvCxnSpPr>
        <p:spPr>
          <a:xfrm flipH="1">
            <a:off x="5062190" y="2016569"/>
            <a:ext cx="263954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27FB456-4791-46ED-AA74-E85F3B11F2D8}"/>
              </a:ext>
            </a:extLst>
          </p:cNvPr>
          <p:cNvCxnSpPr>
            <a:cxnSpLocks/>
          </p:cNvCxnSpPr>
          <p:nvPr/>
        </p:nvCxnSpPr>
        <p:spPr>
          <a:xfrm>
            <a:off x="6475784" y="1795111"/>
            <a:ext cx="434064" cy="5408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4116B68-F5F8-436A-A3C5-F5AFA05C206E}"/>
              </a:ext>
            </a:extLst>
          </p:cNvPr>
          <p:cNvCxnSpPr>
            <a:cxnSpLocks/>
          </p:cNvCxnSpPr>
          <p:nvPr/>
        </p:nvCxnSpPr>
        <p:spPr>
          <a:xfrm flipH="1" flipV="1">
            <a:off x="5326144" y="1792850"/>
            <a:ext cx="457204" cy="2261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B56EE25-E593-41F5-945E-C101098073ED}"/>
              </a:ext>
            </a:extLst>
          </p:cNvPr>
          <p:cNvSpPr txBox="1"/>
          <p:nvPr/>
        </p:nvSpPr>
        <p:spPr>
          <a:xfrm>
            <a:off x="5802202" y="1637757"/>
            <a:ext cx="673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O(r(n))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6FB624-8261-4A9C-9B1E-FEB78E9DEA16}"/>
              </a:ext>
            </a:extLst>
          </p:cNvPr>
          <p:cNvSpPr txBox="1"/>
          <p:nvPr/>
        </p:nvSpPr>
        <p:spPr>
          <a:xfrm>
            <a:off x="821631" y="3129636"/>
            <a:ext cx="7265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A </a:t>
            </a:r>
            <a:r>
              <a:rPr lang="en-US" sz="1600" dirty="0">
                <a:solidFill>
                  <a:srgbClr val="FF0000"/>
                </a:solidFill>
              </a:rPr>
              <a:t>(r(n), b(n))-verifier</a:t>
            </a:r>
            <a:r>
              <a:rPr lang="en-US" sz="1600" dirty="0"/>
              <a:t>: A poly-time randomized algorithm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that makes O(r(n)) random moves, and reads O(b(n)) bits from the proof y, such that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 with probability 1; and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 with probability at least 1/2. </a:t>
            </a:r>
            <a:endParaRPr lang="en-US" sz="1400" dirty="0">
              <a:solidFill>
                <a:srgbClr val="00B0F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BF331F6-53A7-490E-9434-8294353E7A56}"/>
              </a:ext>
            </a:extLst>
          </p:cNvPr>
          <p:cNvSpPr txBox="1"/>
          <p:nvPr/>
        </p:nvSpPr>
        <p:spPr>
          <a:xfrm>
            <a:off x="821631" y="4193070"/>
            <a:ext cx="7265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We can assume that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reads the O(b(n)) bits of the proof </a:t>
            </a:r>
            <a:r>
              <a:rPr lang="en-US" sz="1600" dirty="0">
                <a:solidFill>
                  <a:srgbClr val="FF0000"/>
                </a:solidFill>
              </a:rPr>
              <a:t>non-adaptively</a:t>
            </a:r>
            <a:r>
              <a:rPr lang="en-US" sz="1600" dirty="0"/>
              <a:t>.</a:t>
            </a:r>
            <a:endParaRPr lang="en-US" sz="1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05E579-9FEA-47F0-8103-C70E91BB6EBB}"/>
              </a:ext>
            </a:extLst>
          </p:cNvPr>
          <p:cNvSpPr txBox="1"/>
          <p:nvPr/>
        </p:nvSpPr>
        <p:spPr>
          <a:xfrm>
            <a:off x="831055" y="5140156"/>
            <a:ext cx="7265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How to implement the O(r(n)) random moves? 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5BDC645-15A4-4C40-A01B-AB6A3176762D}"/>
              </a:ext>
            </a:extLst>
          </p:cNvPr>
          <p:cNvSpPr txBox="1"/>
          <p:nvPr/>
        </p:nvSpPr>
        <p:spPr>
          <a:xfrm>
            <a:off x="685799" y="4623957"/>
            <a:ext cx="759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>
                <a:solidFill>
                  <a:srgbClr val="FF0000"/>
                </a:solidFill>
              </a:rPr>
              <a:t>PCP(r(n), b(n))</a:t>
            </a:r>
            <a:r>
              <a:rPr lang="en-US" sz="1800" dirty="0"/>
              <a:t>: The class of languages accepted by (r(n), b(n))-verifiers.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3F754BF-3DCE-4AEA-B9A2-FB3AD9420C1F}"/>
              </a:ext>
            </a:extLst>
          </p:cNvPr>
          <p:cNvSpPr txBox="1"/>
          <p:nvPr/>
        </p:nvSpPr>
        <p:spPr>
          <a:xfrm>
            <a:off x="831055" y="5478710"/>
            <a:ext cx="7265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Make the verifier A deterministic, but feed it with a random string of length O(r(n)). The probability is computed over all random strings of the length.</a:t>
            </a:r>
            <a:endParaRPr lang="en-US" sz="1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2511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ea typeface="ＭＳ Ｐゴシック" charset="-128"/>
              </a:rPr>
              <a:t>Probabilistic Checkable Proofs (PCP)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AD1AE6-64D9-439A-A3C8-3DA6158D1DD3}"/>
              </a:ext>
            </a:extLst>
          </p:cNvPr>
          <p:cNvSpPr txBox="1"/>
          <p:nvPr/>
        </p:nvSpPr>
        <p:spPr>
          <a:xfrm>
            <a:off x="2191731" y="1248981"/>
            <a:ext cx="45437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A39860-EA06-46D7-A273-210D0C847524}"/>
              </a:ext>
            </a:extLst>
          </p:cNvPr>
          <p:cNvCxnSpPr/>
          <p:nvPr/>
        </p:nvCxnSpPr>
        <p:spPr>
          <a:xfrm flipV="1">
            <a:off x="3308808" y="1527130"/>
            <a:ext cx="0" cy="188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1EC32C-F513-490C-ADFB-5F365AAB3B73}"/>
              </a:ext>
            </a:extLst>
          </p:cNvPr>
          <p:cNvCxnSpPr/>
          <p:nvPr/>
        </p:nvCxnSpPr>
        <p:spPr>
          <a:xfrm>
            <a:off x="3308808" y="1715666"/>
            <a:ext cx="11547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725AF-5198-4C90-A953-83F754B23343}"/>
              </a:ext>
            </a:extLst>
          </p:cNvPr>
          <p:cNvCxnSpPr>
            <a:cxnSpLocks/>
          </p:cNvCxnSpPr>
          <p:nvPr/>
        </p:nvCxnSpPr>
        <p:spPr>
          <a:xfrm>
            <a:off x="4454167" y="1715666"/>
            <a:ext cx="0" cy="923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E0907-2364-4013-9CDA-41850861F1B4}"/>
              </a:ext>
            </a:extLst>
          </p:cNvPr>
          <p:cNvSpPr/>
          <p:nvPr/>
        </p:nvSpPr>
        <p:spPr>
          <a:xfrm>
            <a:off x="1376313" y="2535791"/>
            <a:ext cx="6297104" cy="2768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y, |y|≤p(|x|)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31CB30-B349-408A-849D-57E344723554}"/>
              </a:ext>
            </a:extLst>
          </p:cNvPr>
          <p:cNvCxnSpPr>
            <a:cxnSpLocks/>
          </p:cNvCxnSpPr>
          <p:nvPr/>
        </p:nvCxnSpPr>
        <p:spPr>
          <a:xfrm>
            <a:off x="3629320" y="2339401"/>
            <a:ext cx="834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14F097-B231-4CF5-B061-AEEE45EEF0B2}"/>
              </a:ext>
            </a:extLst>
          </p:cNvPr>
          <p:cNvCxnSpPr>
            <a:cxnSpLocks/>
          </p:cNvCxnSpPr>
          <p:nvPr/>
        </p:nvCxnSpPr>
        <p:spPr>
          <a:xfrm>
            <a:off x="4463591" y="2229837"/>
            <a:ext cx="0" cy="9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269CF0-BB7D-4FF3-8A03-BFFE8892A086}"/>
              </a:ext>
            </a:extLst>
          </p:cNvPr>
          <p:cNvCxnSpPr>
            <a:cxnSpLocks/>
          </p:cNvCxnSpPr>
          <p:nvPr/>
        </p:nvCxnSpPr>
        <p:spPr>
          <a:xfrm>
            <a:off x="3629320" y="2324886"/>
            <a:ext cx="0" cy="210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27371C4-445E-4444-87CE-82272591FDC2}"/>
              </a:ext>
            </a:extLst>
          </p:cNvPr>
          <p:cNvSpPr/>
          <p:nvPr/>
        </p:nvSpPr>
        <p:spPr>
          <a:xfrm>
            <a:off x="3874416" y="1827304"/>
            <a:ext cx="1178351" cy="41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</a:rPr>
              <a:t>A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</a:rPr>
              <a:t>(det. poly-time)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ACF569-67BF-4E3C-9B41-747B773852EF}"/>
              </a:ext>
            </a:extLst>
          </p:cNvPr>
          <p:cNvSpPr/>
          <p:nvPr/>
        </p:nvSpPr>
        <p:spPr>
          <a:xfrm>
            <a:off x="5337918" y="1907411"/>
            <a:ext cx="1569565" cy="21831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random string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518831A-B999-477F-B37C-17789A6139D3}"/>
              </a:ext>
            </a:extLst>
          </p:cNvPr>
          <p:cNvCxnSpPr>
            <a:cxnSpLocks/>
          </p:cNvCxnSpPr>
          <p:nvPr/>
        </p:nvCxnSpPr>
        <p:spPr>
          <a:xfrm flipH="1">
            <a:off x="5062190" y="2016569"/>
            <a:ext cx="263954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27FB456-4791-46ED-AA74-E85F3B11F2D8}"/>
              </a:ext>
            </a:extLst>
          </p:cNvPr>
          <p:cNvCxnSpPr>
            <a:cxnSpLocks/>
          </p:cNvCxnSpPr>
          <p:nvPr/>
        </p:nvCxnSpPr>
        <p:spPr>
          <a:xfrm>
            <a:off x="6475784" y="1795111"/>
            <a:ext cx="434064" cy="5408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4116B68-F5F8-436A-A3C5-F5AFA05C206E}"/>
              </a:ext>
            </a:extLst>
          </p:cNvPr>
          <p:cNvCxnSpPr>
            <a:cxnSpLocks/>
          </p:cNvCxnSpPr>
          <p:nvPr/>
        </p:nvCxnSpPr>
        <p:spPr>
          <a:xfrm flipH="1" flipV="1">
            <a:off x="5326144" y="1792850"/>
            <a:ext cx="457204" cy="2261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B56EE25-E593-41F5-945E-C101098073ED}"/>
              </a:ext>
            </a:extLst>
          </p:cNvPr>
          <p:cNvSpPr txBox="1"/>
          <p:nvPr/>
        </p:nvSpPr>
        <p:spPr>
          <a:xfrm>
            <a:off x="5802202" y="1637757"/>
            <a:ext cx="673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O(r(n))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1AF31E-D471-44AE-9A5D-46F956E21245}"/>
              </a:ext>
            </a:extLst>
          </p:cNvPr>
          <p:cNvSpPr txBox="1"/>
          <p:nvPr/>
        </p:nvSpPr>
        <p:spPr>
          <a:xfrm>
            <a:off x="1726919" y="1855741"/>
            <a:ext cx="1473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only O(b(n)) times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FE05EF5-562E-4640-9E3A-A667D1CA3F99}"/>
              </a:ext>
            </a:extLst>
          </p:cNvPr>
          <p:cNvCxnSpPr/>
          <p:nvPr/>
        </p:nvCxnSpPr>
        <p:spPr>
          <a:xfrm>
            <a:off x="3131789" y="2137681"/>
            <a:ext cx="374982" cy="2017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97729FA-79D1-4C24-9681-6C45400BFE12}"/>
              </a:ext>
            </a:extLst>
          </p:cNvPr>
          <p:cNvSpPr txBox="1"/>
          <p:nvPr/>
        </p:nvSpPr>
        <p:spPr>
          <a:xfrm>
            <a:off x="821631" y="3129636"/>
            <a:ext cx="7265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A </a:t>
            </a:r>
            <a:r>
              <a:rPr lang="en-US" sz="1600" dirty="0">
                <a:solidFill>
                  <a:srgbClr val="FF0000"/>
                </a:solidFill>
              </a:rPr>
              <a:t>(r(n), b(n))-verifier</a:t>
            </a:r>
            <a:r>
              <a:rPr lang="en-US" sz="1600" dirty="0"/>
              <a:t>: A poly-time randomized algorithm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that makes O(r(n)) random moves, and reads O(b(n)) bits from the proof y, such that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accepts </a:t>
            </a:r>
            <a:r>
              <a:rPr lang="en-US" sz="1600" dirty="0">
                <a:solidFill>
                  <a:srgbClr val="00B0F0"/>
                </a:solidFill>
              </a:rPr>
              <a:t>x</a:t>
            </a:r>
            <a:r>
              <a:rPr lang="en-US" sz="1600" dirty="0"/>
              <a:t> with probability 1; and </a:t>
            </a:r>
          </a:p>
          <a:p>
            <a:pPr marL="342900" indent="-342900">
              <a:buAutoNum type="arabicParenBoth"/>
            </a:pPr>
            <a:r>
              <a:rPr lang="en-US" sz="1600" dirty="0"/>
              <a:t>If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, then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rejects </a:t>
            </a:r>
            <a:r>
              <a:rPr lang="en-US" sz="1600" dirty="0">
                <a:solidFill>
                  <a:srgbClr val="FF0000"/>
                </a:solidFill>
              </a:rPr>
              <a:t>x</a:t>
            </a:r>
            <a:r>
              <a:rPr lang="en-US" sz="1600" dirty="0"/>
              <a:t> with probability at least 1/2. </a:t>
            </a:r>
            <a:endParaRPr lang="en-US" sz="1400" dirty="0">
              <a:solidFill>
                <a:srgbClr val="00B0F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93A3B5-D7AD-48CE-A284-F432E4E0F9F4}"/>
              </a:ext>
            </a:extLst>
          </p:cNvPr>
          <p:cNvSpPr txBox="1"/>
          <p:nvPr/>
        </p:nvSpPr>
        <p:spPr>
          <a:xfrm>
            <a:off x="821631" y="4193070"/>
            <a:ext cx="7265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We can assume that </a:t>
            </a:r>
            <a:r>
              <a:rPr lang="en-US" sz="1600" dirty="0">
                <a:solidFill>
                  <a:srgbClr val="FFC000"/>
                </a:solidFill>
              </a:rPr>
              <a:t>A</a:t>
            </a:r>
            <a:r>
              <a:rPr lang="en-US" sz="1600" dirty="0"/>
              <a:t> reads the O(b(n)) bits of the proof </a:t>
            </a:r>
            <a:r>
              <a:rPr lang="en-US" sz="1600" dirty="0">
                <a:solidFill>
                  <a:srgbClr val="FF0000"/>
                </a:solidFill>
              </a:rPr>
              <a:t>non-adaptively</a:t>
            </a:r>
            <a:r>
              <a:rPr lang="en-US" sz="1600" dirty="0"/>
              <a:t>.</a:t>
            </a:r>
            <a:endParaRPr lang="en-US" sz="1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344009-B522-4670-9BDF-B1098FFBF4A6}"/>
              </a:ext>
            </a:extLst>
          </p:cNvPr>
          <p:cNvSpPr txBox="1"/>
          <p:nvPr/>
        </p:nvSpPr>
        <p:spPr>
          <a:xfrm>
            <a:off x="831055" y="5140156"/>
            <a:ext cx="7265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How to implement the O(r(n)) random moves? 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C8367D9-8C86-4FEB-BADB-274C5FE3E0B5}"/>
              </a:ext>
            </a:extLst>
          </p:cNvPr>
          <p:cNvSpPr txBox="1"/>
          <p:nvPr/>
        </p:nvSpPr>
        <p:spPr>
          <a:xfrm>
            <a:off x="685799" y="4623957"/>
            <a:ext cx="759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>
                <a:solidFill>
                  <a:srgbClr val="FF0000"/>
                </a:solidFill>
              </a:rPr>
              <a:t>PCP(r(n), b(n))</a:t>
            </a:r>
            <a:r>
              <a:rPr lang="en-US" sz="1800" dirty="0"/>
              <a:t>: The class of languages accepted by (r(n), b(n))-verifiers.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0ABB655-C154-46E1-A11F-06CD020E95A2}"/>
              </a:ext>
            </a:extLst>
          </p:cNvPr>
          <p:cNvSpPr txBox="1"/>
          <p:nvPr/>
        </p:nvSpPr>
        <p:spPr>
          <a:xfrm>
            <a:off x="831055" y="5478710"/>
            <a:ext cx="7265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Make the verifier A deterministic, but feed it with a random string of length O(r(n)). The probability is computed over all random strings of the length.</a:t>
            </a:r>
            <a:endParaRPr lang="en-US" sz="1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19426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11901</TotalTime>
  <Words>9191</Words>
  <Application>Microsoft Office PowerPoint</Application>
  <PresentationFormat>On-screen Show (4:3)</PresentationFormat>
  <Paragraphs>759</Paragraphs>
  <Slides>66</Slides>
  <Notes>53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5" baseType="lpstr">
      <vt:lpstr>ＭＳ Ｐゴシック</vt:lpstr>
      <vt:lpstr>黑体</vt:lpstr>
      <vt:lpstr>宋体</vt:lpstr>
      <vt:lpstr>Arial</vt:lpstr>
      <vt:lpstr>Cambria Math</vt:lpstr>
      <vt:lpstr>Tahoma</vt:lpstr>
      <vt:lpstr>Times New Roman</vt:lpstr>
      <vt:lpstr>Wingdings</vt:lpstr>
      <vt:lpstr>Default Design</vt:lpstr>
      <vt:lpstr>PowerPoint Presentation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The Max-SAT Problem</vt:lpstr>
      <vt:lpstr>The Max-SAT Problem</vt:lpstr>
      <vt:lpstr>The Max-SAT Problem</vt:lpstr>
      <vt:lpstr>The Max-SAT Problem</vt:lpstr>
      <vt:lpstr>The Max-SAT Problem</vt:lpstr>
      <vt:lpstr>The Max-SAT Problem</vt:lpstr>
      <vt:lpstr>The Max-SAT Problem</vt:lpstr>
      <vt:lpstr>The Max-SAT Problem</vt:lpstr>
      <vt:lpstr>The Max-SAT Problem</vt:lpstr>
      <vt:lpstr>The Max-SAT Problem</vt:lpstr>
      <vt:lpstr>The Max-SAT Problem</vt:lpstr>
      <vt:lpstr>The Max-SAT Problem</vt:lpstr>
      <vt:lpstr>The Max-SAT Problem</vt:lpstr>
      <vt:lpstr>The Max-SAT Problem</vt:lpstr>
      <vt:lpstr>The Max-SAT Problem</vt:lpstr>
      <vt:lpstr>The Max-SAT Problem</vt:lpstr>
      <vt:lpstr>The Max-SAT Problem</vt:lpstr>
      <vt:lpstr>The Max-SAT Problem</vt:lpstr>
      <vt:lpstr>The Max-SAT Problem</vt:lpstr>
      <vt:lpstr>The Max-SAT Problem</vt:lpstr>
      <vt:lpstr>Classifications</vt:lpstr>
      <vt:lpstr>Classifications</vt:lpstr>
      <vt:lpstr>Classifications</vt:lpstr>
      <vt:lpstr>Classifications</vt:lpstr>
      <vt:lpstr>Classifications</vt:lpstr>
      <vt:lpstr>Classifications</vt:lpstr>
      <vt:lpstr>Classifications</vt:lpstr>
      <vt:lpstr>Classifications</vt:lpstr>
      <vt:lpstr>Classifications</vt:lpstr>
      <vt:lpstr>Classifications</vt:lpstr>
      <vt:lpstr>Classifications</vt:lpstr>
      <vt:lpstr>Classifications</vt:lpstr>
      <vt:lpstr>Classifications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  <vt:lpstr>Probabilistic Checkable Proofs (PCP)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1034</cp:revision>
  <cp:lastPrinted>2001-01-16T17:12:14Z</cp:lastPrinted>
  <dcterms:created xsi:type="dcterms:W3CDTF">1999-07-13T19:55:20Z</dcterms:created>
  <dcterms:modified xsi:type="dcterms:W3CDTF">2020-11-18T14:56:25Z</dcterms:modified>
</cp:coreProperties>
</file>