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93" r:id="rId2"/>
    <p:sldId id="1826" r:id="rId3"/>
    <p:sldId id="1825" r:id="rId4"/>
    <p:sldId id="1824" r:id="rId5"/>
    <p:sldId id="1822" r:id="rId6"/>
    <p:sldId id="1821" r:id="rId7"/>
    <p:sldId id="1722" r:id="rId8"/>
    <p:sldId id="1840" r:id="rId9"/>
    <p:sldId id="1828" r:id="rId10"/>
    <p:sldId id="1829" r:id="rId11"/>
    <p:sldId id="1827" r:id="rId12"/>
    <p:sldId id="1756" r:id="rId13"/>
    <p:sldId id="1748" r:id="rId14"/>
    <p:sldId id="1747" r:id="rId15"/>
    <p:sldId id="1738" r:id="rId16"/>
    <p:sldId id="1737" r:id="rId17"/>
    <p:sldId id="1739" r:id="rId18"/>
    <p:sldId id="1741" r:id="rId19"/>
    <p:sldId id="1742" r:id="rId20"/>
    <p:sldId id="1743" r:id="rId21"/>
    <p:sldId id="1744" r:id="rId22"/>
    <p:sldId id="1745" r:id="rId23"/>
    <p:sldId id="1746" r:id="rId24"/>
    <p:sldId id="1754" r:id="rId25"/>
    <p:sldId id="1753" r:id="rId26"/>
    <p:sldId id="1752" r:id="rId27"/>
    <p:sldId id="1751" r:id="rId28"/>
    <p:sldId id="1750" r:id="rId29"/>
    <p:sldId id="1749" r:id="rId30"/>
    <p:sldId id="1755" r:id="rId31"/>
    <p:sldId id="1740" r:id="rId32"/>
    <p:sldId id="1766" r:id="rId33"/>
    <p:sldId id="1764" r:id="rId34"/>
    <p:sldId id="1763" r:id="rId35"/>
    <p:sldId id="1762" r:id="rId36"/>
    <p:sldId id="1761" r:id="rId37"/>
    <p:sldId id="1760" r:id="rId38"/>
    <p:sldId id="1759" r:id="rId39"/>
    <p:sldId id="1758" r:id="rId40"/>
    <p:sldId id="1757" r:id="rId41"/>
    <p:sldId id="1779" r:id="rId42"/>
    <p:sldId id="1778" r:id="rId43"/>
    <p:sldId id="1777" r:id="rId44"/>
    <p:sldId id="1776" r:id="rId45"/>
    <p:sldId id="1775" r:id="rId46"/>
    <p:sldId id="1774" r:id="rId47"/>
    <p:sldId id="1773" r:id="rId48"/>
    <p:sldId id="1772" r:id="rId49"/>
    <p:sldId id="1771" r:id="rId50"/>
    <p:sldId id="1770" r:id="rId51"/>
    <p:sldId id="1769" r:id="rId52"/>
    <p:sldId id="1765" r:id="rId5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3300"/>
    <a:srgbClr val="FFCC00"/>
    <a:srgbClr val="33CC33"/>
    <a:srgbClr val="DDDDDD"/>
    <a:srgbClr val="FF00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856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529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8924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498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1810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982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4730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9273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1045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3922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662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618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437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8015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2121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623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8092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4805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7635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44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5746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508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927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294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36696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43037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84737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40049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2267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6199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49977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13379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3433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8270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24597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10234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0915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45767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0451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3574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301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5534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54568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99456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82279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6260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39797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5315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8816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32610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4F374EF-8F82-DA4D-A862-2699691F0DD5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0513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878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25: Ratio of Approximation Algorithm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130804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06" y="1189398"/>
            <a:ext cx="342727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Objective: max or min</a:t>
            </a:r>
          </a:p>
        </p:txBody>
      </p:sp>
    </p:spTree>
    <p:extLst>
      <p:ext uri="{BB962C8B-B14F-4D97-AF65-F5344CB8AC3E}">
        <p14:creationId xmlns:p14="http://schemas.microsoft.com/office/powerpoint/2010/main" val="1839730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87F8A28-7BB7-4380-AC4A-AF59AA20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06" y="1189398"/>
            <a:ext cx="342727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Objective: max or min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0123D-04AA-471D-821B-5CB9BE4A90AA}"/>
              </a:ext>
            </a:extLst>
          </p:cNvPr>
          <p:cNvGrpSpPr/>
          <p:nvPr/>
        </p:nvGrpSpPr>
        <p:grpSpPr>
          <a:xfrm>
            <a:off x="4383464" y="1189398"/>
            <a:ext cx="3810785" cy="2684823"/>
            <a:chOff x="4751109" y="3116287"/>
            <a:chExt cx="3810785" cy="2684823"/>
          </a:xfrm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C4C7C2E-CF13-45CA-A364-94A669723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4533" y="3148450"/>
              <a:ext cx="3727361" cy="9899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buNone/>
              </a:pPr>
              <a:r>
                <a:rPr lang="en-US" altLang="en-US" sz="1800" kern="300" dirty="0">
                  <a:ea typeface="ＭＳ Ｐゴシック" charset="-128"/>
                </a:rPr>
                <a:t>Formally, an optimization problem Q is </a:t>
              </a:r>
              <a:r>
                <a:rPr lang="en-US" altLang="en-US" sz="1800" kern="300" dirty="0">
                  <a:solidFill>
                    <a:srgbClr val="FF0000"/>
                  </a:solidFill>
                  <a:ea typeface="ＭＳ Ｐゴシック" charset="-128"/>
                </a:rPr>
                <a:t>NP-hard</a:t>
              </a:r>
              <a:r>
                <a:rPr lang="en-US" altLang="en-US" sz="1800" kern="300" dirty="0">
                  <a:ea typeface="ＭＳ Ｐゴシック" charset="-128"/>
                </a:rPr>
                <a:t> if there is an NP-hard (decision) problem L such that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A74449-4372-48DA-BF56-2C338E21C17E}"/>
                </a:ext>
              </a:extLst>
            </p:cNvPr>
            <p:cNvSpPr txBox="1"/>
            <p:nvPr/>
          </p:nvSpPr>
          <p:spPr>
            <a:xfrm>
              <a:off x="5276133" y="4326530"/>
              <a:ext cx="942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x of L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3ACB6C-8415-4E7B-A732-B3E34E8641FA}"/>
                </a:ext>
              </a:extLst>
            </p:cNvPr>
            <p:cNvSpPr txBox="1"/>
            <p:nvPr/>
          </p:nvSpPr>
          <p:spPr>
            <a:xfrm>
              <a:off x="7305774" y="4326530"/>
              <a:ext cx="942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f</a:t>
              </a:r>
              <a:r>
                <a:rPr lang="en-US" sz="1400" baseline="-25000" dirty="0"/>
                <a:t>1</a:t>
              </a:r>
              <a:r>
                <a:rPr lang="en-US" sz="1400" dirty="0"/>
                <a:t>(x) of Q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D57E67-CF67-4E1C-8001-3532EF3B27E3}"/>
                </a:ext>
              </a:extLst>
            </p:cNvPr>
            <p:cNvSpPr txBox="1"/>
            <p:nvPr/>
          </p:nvSpPr>
          <p:spPr>
            <a:xfrm>
              <a:off x="7305773" y="5032377"/>
              <a:ext cx="1190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opt solution y of f</a:t>
              </a:r>
              <a:r>
                <a:rPr lang="en-US" sz="1400" baseline="-25000" dirty="0"/>
                <a:t>1</a:t>
              </a:r>
              <a:r>
                <a:rPr lang="en-US" sz="1400" dirty="0"/>
                <a:t>(x)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AAA495-5603-4809-9A0A-39A033E92EFE}"/>
                </a:ext>
              </a:extLst>
            </p:cNvPr>
            <p:cNvSpPr txBox="1"/>
            <p:nvPr/>
          </p:nvSpPr>
          <p:spPr>
            <a:xfrm>
              <a:off x="4986295" y="5032377"/>
              <a:ext cx="1369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  <a:r>
                <a:rPr lang="en-US" sz="1400" dirty="0"/>
                <a:t>(y)= yes/no decision on x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A676392-32A5-475B-8AF7-C55AE48E9C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8814" y="4672983"/>
              <a:ext cx="888996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95789E-D33B-44B2-9F01-A43C1B10FA41}"/>
                </a:ext>
              </a:extLst>
            </p:cNvPr>
            <p:cNvSpPr txBox="1"/>
            <p:nvPr/>
          </p:nvSpPr>
          <p:spPr>
            <a:xfrm>
              <a:off x="6514064" y="4657039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0808BB-663E-456B-AF9A-A87E7907D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8814" y="5281934"/>
              <a:ext cx="942682" cy="1370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90A7B0-6700-4661-B35D-0048C63D08E7}"/>
                </a:ext>
              </a:extLst>
            </p:cNvPr>
            <p:cNvSpPr txBox="1"/>
            <p:nvPr/>
          </p:nvSpPr>
          <p:spPr>
            <a:xfrm>
              <a:off x="6571736" y="5263787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69FB9-BBF2-482B-9677-586CAF2730E5}"/>
                </a:ext>
              </a:extLst>
            </p:cNvPr>
            <p:cNvSpPr txBox="1"/>
            <p:nvPr/>
          </p:nvSpPr>
          <p:spPr>
            <a:xfrm>
              <a:off x="6264110" y="4050672"/>
              <a:ext cx="942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Poly-time computable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FEBC71-946B-4D54-8C64-73E1284E3FE7}"/>
                </a:ext>
              </a:extLst>
            </p:cNvPr>
            <p:cNvSpPr/>
            <p:nvPr/>
          </p:nvSpPr>
          <p:spPr>
            <a:xfrm>
              <a:off x="4751109" y="3116287"/>
              <a:ext cx="3810785" cy="268482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47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0123D-04AA-471D-821B-5CB9BE4A90AA}"/>
              </a:ext>
            </a:extLst>
          </p:cNvPr>
          <p:cNvGrpSpPr/>
          <p:nvPr/>
        </p:nvGrpSpPr>
        <p:grpSpPr>
          <a:xfrm>
            <a:off x="4383464" y="1189398"/>
            <a:ext cx="3810785" cy="2684823"/>
            <a:chOff x="4751109" y="3116287"/>
            <a:chExt cx="3810785" cy="2684823"/>
          </a:xfrm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C4C7C2E-CF13-45CA-A364-94A669723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4533" y="3148450"/>
              <a:ext cx="3727361" cy="9899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buNone/>
              </a:pPr>
              <a:r>
                <a:rPr lang="en-US" altLang="en-US" sz="1800" kern="300" dirty="0">
                  <a:ea typeface="ＭＳ Ｐゴシック" charset="-128"/>
                </a:rPr>
                <a:t>Formally, an optimization problem Q is </a:t>
              </a:r>
              <a:r>
                <a:rPr lang="en-US" altLang="en-US" sz="1800" kern="300" dirty="0">
                  <a:solidFill>
                    <a:srgbClr val="FF0000"/>
                  </a:solidFill>
                  <a:ea typeface="ＭＳ Ｐゴシック" charset="-128"/>
                </a:rPr>
                <a:t>NP-hard</a:t>
              </a:r>
              <a:r>
                <a:rPr lang="en-US" altLang="en-US" sz="1800" kern="300" dirty="0">
                  <a:ea typeface="ＭＳ Ｐゴシック" charset="-128"/>
                </a:rPr>
                <a:t> if there is an NP-hard (decision) problem L such that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A74449-4372-48DA-BF56-2C338E21C17E}"/>
                </a:ext>
              </a:extLst>
            </p:cNvPr>
            <p:cNvSpPr txBox="1"/>
            <p:nvPr/>
          </p:nvSpPr>
          <p:spPr>
            <a:xfrm>
              <a:off x="5276133" y="4326530"/>
              <a:ext cx="942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x of L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3ACB6C-8415-4E7B-A732-B3E34E8641FA}"/>
                </a:ext>
              </a:extLst>
            </p:cNvPr>
            <p:cNvSpPr txBox="1"/>
            <p:nvPr/>
          </p:nvSpPr>
          <p:spPr>
            <a:xfrm>
              <a:off x="7305774" y="4326530"/>
              <a:ext cx="942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f</a:t>
              </a:r>
              <a:r>
                <a:rPr lang="en-US" sz="1400" baseline="-25000" dirty="0"/>
                <a:t>1</a:t>
              </a:r>
              <a:r>
                <a:rPr lang="en-US" sz="1400" dirty="0"/>
                <a:t>(x) of Q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D57E67-CF67-4E1C-8001-3532EF3B27E3}"/>
                </a:ext>
              </a:extLst>
            </p:cNvPr>
            <p:cNvSpPr txBox="1"/>
            <p:nvPr/>
          </p:nvSpPr>
          <p:spPr>
            <a:xfrm>
              <a:off x="7305773" y="5032377"/>
              <a:ext cx="1190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opt solution y of f</a:t>
              </a:r>
              <a:r>
                <a:rPr lang="en-US" sz="1400" baseline="-25000" dirty="0"/>
                <a:t>1</a:t>
              </a:r>
              <a:r>
                <a:rPr lang="en-US" sz="1400" dirty="0"/>
                <a:t>(x)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AAA495-5603-4809-9A0A-39A033E92EFE}"/>
                </a:ext>
              </a:extLst>
            </p:cNvPr>
            <p:cNvSpPr txBox="1"/>
            <p:nvPr/>
          </p:nvSpPr>
          <p:spPr>
            <a:xfrm>
              <a:off x="4986295" y="5032377"/>
              <a:ext cx="1369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  <a:r>
                <a:rPr lang="en-US" sz="1400" dirty="0"/>
                <a:t>(y)= yes/no decision on x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A676392-32A5-475B-8AF7-C55AE48E9C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8814" y="4672983"/>
              <a:ext cx="888996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95789E-D33B-44B2-9F01-A43C1B10FA41}"/>
                </a:ext>
              </a:extLst>
            </p:cNvPr>
            <p:cNvSpPr txBox="1"/>
            <p:nvPr/>
          </p:nvSpPr>
          <p:spPr>
            <a:xfrm>
              <a:off x="6514064" y="4657039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0808BB-663E-456B-AF9A-A87E7907D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8814" y="5281934"/>
              <a:ext cx="942682" cy="1370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90A7B0-6700-4661-B35D-0048C63D08E7}"/>
                </a:ext>
              </a:extLst>
            </p:cNvPr>
            <p:cNvSpPr txBox="1"/>
            <p:nvPr/>
          </p:nvSpPr>
          <p:spPr>
            <a:xfrm>
              <a:off x="6571736" y="5263787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69FB9-BBF2-482B-9677-586CAF2730E5}"/>
                </a:ext>
              </a:extLst>
            </p:cNvPr>
            <p:cNvSpPr txBox="1"/>
            <p:nvPr/>
          </p:nvSpPr>
          <p:spPr>
            <a:xfrm>
              <a:off x="6264110" y="4050672"/>
              <a:ext cx="942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Poly-time computable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FEBC71-946B-4D54-8C64-73E1284E3FE7}"/>
                </a:ext>
              </a:extLst>
            </p:cNvPr>
            <p:cNvSpPr/>
            <p:nvPr/>
          </p:nvSpPr>
          <p:spPr>
            <a:xfrm>
              <a:off x="4751109" y="3116287"/>
              <a:ext cx="3810785" cy="268482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6F6E465E-423B-45F1-8678-A8DA48FE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06" y="1189398"/>
            <a:ext cx="342727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Objective: max or min</a:t>
            </a:r>
          </a:p>
        </p:txBody>
      </p:sp>
    </p:spTree>
    <p:extLst>
      <p:ext uri="{BB962C8B-B14F-4D97-AF65-F5344CB8AC3E}">
        <p14:creationId xmlns:p14="http://schemas.microsoft.com/office/powerpoint/2010/main" val="311469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0123D-04AA-471D-821B-5CB9BE4A90AA}"/>
              </a:ext>
            </a:extLst>
          </p:cNvPr>
          <p:cNvGrpSpPr/>
          <p:nvPr/>
        </p:nvGrpSpPr>
        <p:grpSpPr>
          <a:xfrm>
            <a:off x="4383464" y="1189398"/>
            <a:ext cx="3810785" cy="2684823"/>
            <a:chOff x="4751109" y="3116287"/>
            <a:chExt cx="3810785" cy="2684823"/>
          </a:xfrm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C4C7C2E-CF13-45CA-A364-94A669723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4533" y="3148450"/>
              <a:ext cx="3727361" cy="9899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buNone/>
              </a:pPr>
              <a:r>
                <a:rPr lang="en-US" altLang="en-US" sz="1800" kern="300" dirty="0">
                  <a:ea typeface="ＭＳ Ｐゴシック" charset="-128"/>
                </a:rPr>
                <a:t>Formally, an optimization problem Q is </a:t>
              </a:r>
              <a:r>
                <a:rPr lang="en-US" altLang="en-US" sz="1800" kern="300" dirty="0">
                  <a:solidFill>
                    <a:srgbClr val="FF0000"/>
                  </a:solidFill>
                  <a:ea typeface="ＭＳ Ｐゴシック" charset="-128"/>
                </a:rPr>
                <a:t>NP-hard</a:t>
              </a:r>
              <a:r>
                <a:rPr lang="en-US" altLang="en-US" sz="1800" kern="300" dirty="0">
                  <a:ea typeface="ＭＳ Ｐゴシック" charset="-128"/>
                </a:rPr>
                <a:t> if there is an NP-hard (decision) problem L such that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A74449-4372-48DA-BF56-2C338E21C17E}"/>
                </a:ext>
              </a:extLst>
            </p:cNvPr>
            <p:cNvSpPr txBox="1"/>
            <p:nvPr/>
          </p:nvSpPr>
          <p:spPr>
            <a:xfrm>
              <a:off x="5276133" y="4326530"/>
              <a:ext cx="942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x of L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3ACB6C-8415-4E7B-A732-B3E34E8641FA}"/>
                </a:ext>
              </a:extLst>
            </p:cNvPr>
            <p:cNvSpPr txBox="1"/>
            <p:nvPr/>
          </p:nvSpPr>
          <p:spPr>
            <a:xfrm>
              <a:off x="7305774" y="4326530"/>
              <a:ext cx="942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f</a:t>
              </a:r>
              <a:r>
                <a:rPr lang="en-US" sz="1400" baseline="-25000" dirty="0"/>
                <a:t>1</a:t>
              </a:r>
              <a:r>
                <a:rPr lang="en-US" sz="1400" dirty="0"/>
                <a:t>(x) of Q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D57E67-CF67-4E1C-8001-3532EF3B27E3}"/>
                </a:ext>
              </a:extLst>
            </p:cNvPr>
            <p:cNvSpPr txBox="1"/>
            <p:nvPr/>
          </p:nvSpPr>
          <p:spPr>
            <a:xfrm>
              <a:off x="7305773" y="5032377"/>
              <a:ext cx="1190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opt solution y of f</a:t>
              </a:r>
              <a:r>
                <a:rPr lang="en-US" sz="1400" baseline="-25000" dirty="0"/>
                <a:t>1</a:t>
              </a:r>
              <a:r>
                <a:rPr lang="en-US" sz="1400" dirty="0"/>
                <a:t>(x)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AAA495-5603-4809-9A0A-39A033E92EFE}"/>
                </a:ext>
              </a:extLst>
            </p:cNvPr>
            <p:cNvSpPr txBox="1"/>
            <p:nvPr/>
          </p:nvSpPr>
          <p:spPr>
            <a:xfrm>
              <a:off x="4986295" y="5032377"/>
              <a:ext cx="1369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  <a:r>
                <a:rPr lang="en-US" sz="1400" dirty="0"/>
                <a:t>(y)= yes/no decision on x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A676392-32A5-475B-8AF7-C55AE48E9C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8814" y="4672983"/>
              <a:ext cx="888996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95789E-D33B-44B2-9F01-A43C1B10FA41}"/>
                </a:ext>
              </a:extLst>
            </p:cNvPr>
            <p:cNvSpPr txBox="1"/>
            <p:nvPr/>
          </p:nvSpPr>
          <p:spPr>
            <a:xfrm>
              <a:off x="6514064" y="4657039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0808BB-663E-456B-AF9A-A87E7907D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8814" y="5281934"/>
              <a:ext cx="942682" cy="1370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90A7B0-6700-4661-B35D-0048C63D08E7}"/>
                </a:ext>
              </a:extLst>
            </p:cNvPr>
            <p:cNvSpPr txBox="1"/>
            <p:nvPr/>
          </p:nvSpPr>
          <p:spPr>
            <a:xfrm>
              <a:off x="6571736" y="5263787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69FB9-BBF2-482B-9677-586CAF2730E5}"/>
                </a:ext>
              </a:extLst>
            </p:cNvPr>
            <p:cNvSpPr txBox="1"/>
            <p:nvPr/>
          </p:nvSpPr>
          <p:spPr>
            <a:xfrm>
              <a:off x="6264110" y="4050672"/>
              <a:ext cx="942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Poly-time computable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FEBC71-946B-4D54-8C64-73E1284E3FE7}"/>
                </a:ext>
              </a:extLst>
            </p:cNvPr>
            <p:cNvSpPr/>
            <p:nvPr/>
          </p:nvSpPr>
          <p:spPr>
            <a:xfrm>
              <a:off x="4751109" y="3116287"/>
              <a:ext cx="3810785" cy="268482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9E00044D-C0B2-424C-A59A-9A4ECE0DC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06" y="1189398"/>
            <a:ext cx="342727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Objective: max or min</a:t>
            </a:r>
          </a:p>
        </p:txBody>
      </p:sp>
    </p:spTree>
    <p:extLst>
      <p:ext uri="{BB962C8B-B14F-4D97-AF65-F5344CB8AC3E}">
        <p14:creationId xmlns:p14="http://schemas.microsoft.com/office/powerpoint/2010/main" val="1706605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0123D-04AA-471D-821B-5CB9BE4A90AA}"/>
              </a:ext>
            </a:extLst>
          </p:cNvPr>
          <p:cNvGrpSpPr/>
          <p:nvPr/>
        </p:nvGrpSpPr>
        <p:grpSpPr>
          <a:xfrm>
            <a:off x="4383464" y="1189398"/>
            <a:ext cx="3810785" cy="2684823"/>
            <a:chOff x="4751109" y="3116287"/>
            <a:chExt cx="3810785" cy="2684823"/>
          </a:xfrm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C4C7C2E-CF13-45CA-A364-94A669723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4533" y="3148450"/>
              <a:ext cx="3727361" cy="9899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buNone/>
              </a:pPr>
              <a:r>
                <a:rPr lang="en-US" altLang="en-US" sz="1800" kern="300" dirty="0">
                  <a:ea typeface="ＭＳ Ｐゴシック" charset="-128"/>
                </a:rPr>
                <a:t>Formally, an optimization problem Q is </a:t>
              </a:r>
              <a:r>
                <a:rPr lang="en-US" altLang="en-US" sz="1800" kern="300" dirty="0">
                  <a:solidFill>
                    <a:srgbClr val="FF0000"/>
                  </a:solidFill>
                  <a:ea typeface="ＭＳ Ｐゴシック" charset="-128"/>
                </a:rPr>
                <a:t>NP-hard</a:t>
              </a:r>
              <a:r>
                <a:rPr lang="en-US" altLang="en-US" sz="1800" kern="300" dirty="0">
                  <a:ea typeface="ＭＳ Ｐゴシック" charset="-128"/>
                </a:rPr>
                <a:t> if there is an NP-hard (decision) problem L such that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A74449-4372-48DA-BF56-2C338E21C17E}"/>
                </a:ext>
              </a:extLst>
            </p:cNvPr>
            <p:cNvSpPr txBox="1"/>
            <p:nvPr/>
          </p:nvSpPr>
          <p:spPr>
            <a:xfrm>
              <a:off x="5276133" y="4326530"/>
              <a:ext cx="942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x of L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3ACB6C-8415-4E7B-A732-B3E34E8641FA}"/>
                </a:ext>
              </a:extLst>
            </p:cNvPr>
            <p:cNvSpPr txBox="1"/>
            <p:nvPr/>
          </p:nvSpPr>
          <p:spPr>
            <a:xfrm>
              <a:off x="7305774" y="4326530"/>
              <a:ext cx="942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instance f</a:t>
              </a:r>
              <a:r>
                <a:rPr lang="en-US" sz="1400" baseline="-25000" dirty="0"/>
                <a:t>1</a:t>
              </a:r>
              <a:r>
                <a:rPr lang="en-US" sz="1400" dirty="0"/>
                <a:t>(x) of Q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D57E67-CF67-4E1C-8001-3532EF3B27E3}"/>
                </a:ext>
              </a:extLst>
            </p:cNvPr>
            <p:cNvSpPr txBox="1"/>
            <p:nvPr/>
          </p:nvSpPr>
          <p:spPr>
            <a:xfrm>
              <a:off x="7305773" y="5032377"/>
              <a:ext cx="1190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opt solution y of f</a:t>
              </a:r>
              <a:r>
                <a:rPr lang="en-US" sz="1400" baseline="-25000" dirty="0"/>
                <a:t>1</a:t>
              </a:r>
              <a:r>
                <a:rPr lang="en-US" sz="1400" dirty="0"/>
                <a:t>(x)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AAA495-5603-4809-9A0A-39A033E92EFE}"/>
                </a:ext>
              </a:extLst>
            </p:cNvPr>
            <p:cNvSpPr txBox="1"/>
            <p:nvPr/>
          </p:nvSpPr>
          <p:spPr>
            <a:xfrm>
              <a:off x="4986295" y="5032377"/>
              <a:ext cx="1369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  <a:r>
                <a:rPr lang="en-US" sz="1400" dirty="0"/>
                <a:t>(y)= yes/no decision on x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A676392-32A5-475B-8AF7-C55AE48E9C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8814" y="4672983"/>
              <a:ext cx="888996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95789E-D33B-44B2-9F01-A43C1B10FA41}"/>
                </a:ext>
              </a:extLst>
            </p:cNvPr>
            <p:cNvSpPr txBox="1"/>
            <p:nvPr/>
          </p:nvSpPr>
          <p:spPr>
            <a:xfrm>
              <a:off x="6514064" y="4657039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0808BB-663E-456B-AF9A-A87E7907D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8814" y="5281934"/>
              <a:ext cx="942682" cy="1370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90A7B0-6700-4661-B35D-0048C63D08E7}"/>
                </a:ext>
              </a:extLst>
            </p:cNvPr>
            <p:cNvSpPr txBox="1"/>
            <p:nvPr/>
          </p:nvSpPr>
          <p:spPr>
            <a:xfrm>
              <a:off x="6571736" y="5263787"/>
              <a:ext cx="348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</a:t>
              </a:r>
              <a:r>
                <a:rPr lang="en-US" sz="1400" baseline="-250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69FB9-BBF2-482B-9677-586CAF2730E5}"/>
                </a:ext>
              </a:extLst>
            </p:cNvPr>
            <p:cNvSpPr txBox="1"/>
            <p:nvPr/>
          </p:nvSpPr>
          <p:spPr>
            <a:xfrm>
              <a:off x="6264110" y="4050672"/>
              <a:ext cx="942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Poly-time computable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FEBC71-946B-4D54-8C64-73E1284E3FE7}"/>
                </a:ext>
              </a:extLst>
            </p:cNvPr>
            <p:cNvSpPr/>
            <p:nvPr/>
          </p:nvSpPr>
          <p:spPr>
            <a:xfrm>
              <a:off x="4751109" y="3116287"/>
              <a:ext cx="3810785" cy="268482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3B9C1B2-D36B-46C5-99AB-62A3D0EE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73" y="5208661"/>
            <a:ext cx="7648127" cy="10679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of an approximation algorithm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 if for any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produces a solution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 such that max{w(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)/opt(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), 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)/w(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)} ≤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E3E2791-4DEB-4351-B6DF-74DB4D71D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06" y="1189398"/>
            <a:ext cx="3427275" cy="268482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u="sng" kern="300" dirty="0">
                <a:solidFill>
                  <a:srgbClr val="FF0000"/>
                </a:solidFill>
                <a:ea typeface="ＭＳ Ｐゴシック" charset="-128"/>
              </a:rPr>
              <a:t>Optimization Problem: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set of instances;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Each instance has a set of solutions;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A solution y of an instance x has a value f(x, y);</a:t>
            </a:r>
          </a:p>
          <a:p>
            <a:pPr marL="457200" indent="-457200"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Objective: max or min</a:t>
            </a:r>
          </a:p>
        </p:txBody>
      </p:sp>
    </p:spTree>
    <p:extLst>
      <p:ext uri="{BB962C8B-B14F-4D97-AF65-F5344CB8AC3E}">
        <p14:creationId xmlns:p14="http://schemas.microsoft.com/office/powerpoint/2010/main" val="332399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3B9C1B2-D36B-46C5-99AB-62A3D0EE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73" y="5208661"/>
            <a:ext cx="7648127" cy="10679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of an approximation algorithm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 if for any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produces a solution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 such that max{w(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)/opt(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), 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)/w(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)} ≤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8A2212AB-ECB3-42E6-B524-DB6A8DC06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1228081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</a:t>
            </a:r>
            <a:endParaRPr lang="en-US" altLang="en-US" sz="1800" kern="300" dirty="0">
              <a:ea typeface="ＭＳ Ｐゴシック" charset="-128"/>
            </a:endParaRP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330627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3B9C1B2-D36B-46C5-99AB-62A3D0EE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73" y="5208661"/>
            <a:ext cx="7648127" cy="10679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of an approximation algorithm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 if for any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produces a solution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 such that max{w(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)/opt(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), 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)/w(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)} ≤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8A2212AB-ECB3-42E6-B524-DB6A8DC06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1228081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144052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3B9C1B2-D36B-46C5-99AB-62A3D0EE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73" y="5208661"/>
            <a:ext cx="7648127" cy="10679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of an approximation algorithm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 if for any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produces a solution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 such that max{w(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)/opt(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), 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)/w(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)} ≤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A19A096C-4C8D-4E64-BD28-8EFE3F23A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4" y="2275959"/>
            <a:ext cx="7384176" cy="33501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size |C| of the vertex cover C is at most twice of the minimum VC.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6E7CD10-789F-409C-A8A9-0732AF1C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1228081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2867833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5941592-40DA-4932-8CF1-E9F42A19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028478"/>
            <a:ext cx="7557618" cy="3803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It is difficult to find </a:t>
            </a:r>
            <a:r>
              <a:rPr lang="en-US" altLang="en-US" sz="1600" kern="300" dirty="0">
                <a:ea typeface="ＭＳ Ｐゴシック" charset="-128"/>
              </a:rPr>
              <a:t>optimal</a:t>
            </a:r>
            <a:r>
              <a:rPr lang="en-US" altLang="en-US" sz="1800" kern="300" dirty="0">
                <a:ea typeface="ＭＳ Ｐゴシック" charset="-128"/>
              </a:rPr>
              <a:t> solutions to an NP-hard optimization problem.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087A80B-4EBD-400D-A075-8B7AC179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4478148"/>
            <a:ext cx="7403414" cy="6594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A (poly-time)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algorithm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on an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produces a solution to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3B9C1B2-D36B-46C5-99AB-62A3D0EE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73" y="5208661"/>
            <a:ext cx="7648127" cy="10679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Definition.</a:t>
            </a:r>
            <a:r>
              <a:rPr lang="en-US" altLang="en-US" sz="1800" kern="300" dirty="0">
                <a:ea typeface="ＭＳ Ｐゴシック" charset="-128"/>
              </a:rPr>
              <a:t> The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approximation ratio </a:t>
            </a:r>
            <a:r>
              <a:rPr lang="en-US" altLang="en-US" sz="1800" kern="300" dirty="0">
                <a:ea typeface="ＭＳ Ｐゴシック" charset="-128"/>
              </a:rPr>
              <a:t>of an approximation algorithm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for an optimization problem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 if for any instance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 of 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Q</a:t>
            </a:r>
            <a:r>
              <a:rPr lang="en-US" altLang="en-US" sz="1800" kern="300" dirty="0">
                <a:ea typeface="ＭＳ Ｐゴシック" charset="-128"/>
              </a:rPr>
              <a:t>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A</a:t>
            </a:r>
            <a:r>
              <a:rPr lang="en-US" altLang="en-US" sz="1800" kern="300" dirty="0">
                <a:ea typeface="ＭＳ Ｐゴシック" charset="-128"/>
              </a:rPr>
              <a:t> produces a solution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 such that max{w(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)/opt(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), opt(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>
                <a:ea typeface="ＭＳ Ｐゴシック" charset="-128"/>
              </a:rPr>
              <a:t>)/w(</a:t>
            </a:r>
            <a:r>
              <a:rPr lang="en-US" altLang="en-US" sz="1800" kern="300" dirty="0" err="1">
                <a:solidFill>
                  <a:srgbClr val="00B0F0"/>
                </a:solidFill>
                <a:ea typeface="ＭＳ Ｐゴシック" charset="-128"/>
              </a:rPr>
              <a:t>x</a:t>
            </a:r>
            <a:r>
              <a:rPr lang="en-US" altLang="en-US" sz="1800" kern="300" dirty="0" err="1">
                <a:ea typeface="ＭＳ Ｐゴシック" charset="-128"/>
              </a:rPr>
              <a:t>,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y</a:t>
            </a:r>
            <a:r>
              <a:rPr lang="en-US" altLang="en-US" sz="1800" kern="300" dirty="0">
                <a:ea typeface="ＭＳ Ｐゴシック" charset="-128"/>
              </a:rPr>
              <a:t>)} ≤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r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8BFA4C72-5EA0-443E-A8AF-14E119CC7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4" y="2792239"/>
            <a:ext cx="7824248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|C|/opt(G) ≤ 2 for all G: this approximation algorithm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 has ration 2, or,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 has a poly-time approximation algorithm of ratio 2.   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A19A096C-4C8D-4E64-BD28-8EFE3F23A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4" y="2275959"/>
            <a:ext cx="7384176" cy="33501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size |C| of the vertex cover C is at most twice of the minimum VC.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D3DC152-819C-4EB7-8FEB-3FF6C096F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35" y="1228081"/>
            <a:ext cx="4480720" cy="95129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):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min-VC</a:t>
            </a:r>
            <a:r>
              <a:rPr lang="en-US" altLang="en-US" sz="1800" kern="300" dirty="0">
                <a:ea typeface="ＭＳ Ｐゴシック" charset="-128"/>
              </a:rPr>
              <a:t> is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maximal matching M in G;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Output C = all vertices in M.</a:t>
            </a:r>
          </a:p>
        </p:txBody>
      </p:sp>
    </p:spTree>
    <p:extLst>
      <p:ext uri="{BB962C8B-B14F-4D97-AF65-F5344CB8AC3E}">
        <p14:creationId xmlns:p14="http://schemas.microsoft.com/office/powerpoint/2010/main" val="3620373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</p:spTree>
    <p:extLst>
      <p:ext uri="{BB962C8B-B14F-4D97-AF65-F5344CB8AC3E}">
        <p14:creationId xmlns:p14="http://schemas.microsoft.com/office/powerpoint/2010/main" val="1885524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</p:spTree>
    <p:extLst>
      <p:ext uri="{BB962C8B-B14F-4D97-AF65-F5344CB8AC3E}">
        <p14:creationId xmlns:p14="http://schemas.microsoft.com/office/powerpoint/2010/main" val="3301712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E47BB8D-BB04-451A-B1E0-A76BB530B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13C44F04-C90E-48DD-98D9-6227311DC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</p:spTree>
    <p:extLst>
      <p:ext uri="{BB962C8B-B14F-4D97-AF65-F5344CB8AC3E}">
        <p14:creationId xmlns:p14="http://schemas.microsoft.com/office/powerpoint/2010/main" val="217873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11C375-5262-4AA5-8FB7-FA6C9DE934D1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AB96FB11-63FD-4B11-B5A7-D22092D2B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8DC08F43-D1A1-4AA8-AFD2-59C92AFF4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06683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35762" y="3575822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  <a:endCxn id="22" idx="2"/>
          </p:cNvCxnSpPr>
          <p:nvPr/>
        </p:nvCxnSpPr>
        <p:spPr>
          <a:xfrm>
            <a:off x="1375908" y="5091926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1373878" y="4500040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2469271" y="3483261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1396738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1678438" y="3233039"/>
            <a:ext cx="249344" cy="3109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1419597" y="4173529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82356" y="3449974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614524" y="4513472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2446411" y="3969061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1656839" y="3584815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DC02C-8AE8-4524-90CA-DBCEBDDE3A35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D90E33C4-931C-42AF-85C9-3BC480D74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AFA843AE-758D-4784-B7C6-639227253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167998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C06D2B04-C0AD-4DA2-8773-9CD4FC5D553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AA6A944A-1011-4F10-B1F2-E322EEE15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E3E762E0-CB72-4CA7-A2F1-6880CE994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261696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30578EA5-3C6E-41BC-A194-B17C8A05CEBB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A2C4C929-2339-452F-9800-C897894E9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DA313B55-04A3-4B68-B986-FB7DEF278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3087810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5FF7AA-D663-4DED-866E-9399687136E9}"/>
              </a:ext>
            </a:extLst>
          </p:cNvPr>
          <p:cNvCxnSpPr/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3B08C2DF-3F8B-43F1-BCAE-92C306BA773C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60789FCA-CF75-4270-A48E-84FAAB3C9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5C28ED03-DC70-4063-8A66-34CFB724F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895396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5FF7AA-D663-4DED-866E-9399687136E9}"/>
              </a:ext>
            </a:extLst>
          </p:cNvPr>
          <p:cNvCxnSpPr/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6E15A15-B3B8-4671-BF7C-83DCE9D792A3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2380A222-4BE8-4658-A965-1088FCF73C9B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9D428D06-BC4D-4226-8D6E-2CEE98CC6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FD4F0158-00E8-4C37-BDCE-D076102AD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122417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5FF7AA-D663-4DED-866E-9399687136E9}"/>
              </a:ext>
            </a:extLst>
          </p:cNvPr>
          <p:cNvCxnSpPr/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6E15A15-B3B8-4671-BF7C-83DCE9D792A3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192B445-98A1-4F9A-B8A7-35D61F4FEFEC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AD05C4AD-75DA-4901-BF8C-794CF3115A29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69F68E34-FADB-4FF2-BCD0-B3D428B25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234D6911-E56F-4D27-A74E-516751740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1394219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5FF7AA-D663-4DED-866E-9399687136E9}"/>
              </a:ext>
            </a:extLst>
          </p:cNvPr>
          <p:cNvCxnSpPr/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6E15A15-B3B8-4671-BF7C-83DCE9D792A3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192B445-98A1-4F9A-B8A7-35D61F4FEFEC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32DF523-A7B5-4B34-BDDA-6C6BD624F788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A01A58DC-789C-4B6B-AD1C-7804B9B7EA3B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CB2B9B74-E60A-4D7D-B953-C6247734A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52BB463A-1E24-4BCC-9A78-962C4211F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1231552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4602AF-E7ED-4F1C-AFC1-A6937407C4ED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08F5C6-BFBF-4A1D-8E39-E052C580DF49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23A11E-2E10-4042-93D9-C2F9988E392E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75B0AFC-ABBA-4F68-BEFB-D15D17D46C4D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5FF7AA-D663-4DED-866E-9399687136E9}"/>
              </a:ext>
            </a:extLst>
          </p:cNvPr>
          <p:cNvCxnSpPr/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6E15A15-B3B8-4671-BF7C-83DCE9D792A3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192B445-98A1-4F9A-B8A7-35D61F4FEFEC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32DF523-A7B5-4B34-BDDA-6C6BD624F788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A19A8D3-6AE0-44FD-9E9E-39A9D2DE2EA1}"/>
              </a:ext>
            </a:extLst>
          </p:cNvPr>
          <p:cNvCxnSpPr/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90D8872D-7979-4E28-ABCA-42076018EF31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DA8D3A50-841C-4D3C-81E9-43C415AB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E81C1023-9862-4C17-B4F4-414015E5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1940613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3">
            <a:extLst>
              <a:ext uri="{FF2B5EF4-FFF2-40B4-BE49-F238E27FC236}">
                <a16:creationId xmlns:a16="http://schemas.microsoft.com/office/drawing/2014/main" id="{1F98181C-25A9-45E9-9CD3-B9BD38556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5173C7B1-3449-4FDC-9581-602CFB6E1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687472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34B3CF5E-D3EB-4FB3-9D35-A3EEF58F5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56766AA8-AF75-4966-8ACD-37084B9F7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300256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EE4C9702-80E8-4C02-920C-CACD4D4BD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93821565-C032-4AA4-8B51-C0425AE78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809342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Short-cuts can only shorten the cycle.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72D628D-EAEE-46B1-8E40-6CDD9DC46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0BCC955F-8BFE-41CF-A4BE-0E388D0FF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565314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Short-cuts can only shorten the cycle.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7EF5A8E4-1F03-4B4F-8A2D-A4E62ECF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4416025"/>
            <a:ext cx="4673602" cy="6416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TS cycle produced by the algorithm is at most twice of the shortest TS cycle.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8BD7FF16-38AE-4092-B75B-A723E43A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9DE19E2C-98B7-496C-95B6-C3C2D8168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3282795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Short-cuts can only shorten the cycle.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7EF5A8E4-1F03-4B4F-8A2D-A4E62ECF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4416025"/>
            <a:ext cx="4673602" cy="6416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TS cycle produced by the algorithm is at most twice of the shortest TS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6A860530-0A1A-4E5A-8CD2-03860CE92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5113216"/>
            <a:ext cx="4673602" cy="3872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2 approximation algorithm. 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5BAB226D-12C6-4C5A-8439-2F5FF7639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F263F4E2-E68A-4B0B-A583-736893420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2339037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37D673E9-D0E1-496F-ABC9-ECCFE97C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Short-cuts can only shorten the cycle.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7EF5A8E4-1F03-4B4F-8A2D-A4E62ECF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4416025"/>
            <a:ext cx="4673602" cy="6416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TS cycle produced by the algorithm is at most twice of the shortest TS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6A860530-0A1A-4E5A-8CD2-03860CE92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5113216"/>
            <a:ext cx="4673602" cy="3872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2 approximation algorithm.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63392023-CF71-47DD-9CD8-BD817D5F4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9" y="5546670"/>
            <a:ext cx="7854885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Improvements: </a:t>
            </a:r>
          </a:p>
          <a:p>
            <a:pPr eaLnBrk="1" hangingPunct="1">
              <a:spcBef>
                <a:spcPts val="0"/>
              </a:spcBef>
              <a:buAutoNum type="arabicParenBoth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1.5 poly-time approximation algorithm.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D0F87958-7926-44D0-9BE2-505823E9B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408380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88E9A1-0313-4B9B-B08A-D085613284B1}"/>
              </a:ext>
            </a:extLst>
          </p:cNvPr>
          <p:cNvSpPr/>
          <p:nvPr/>
        </p:nvSpPr>
        <p:spPr>
          <a:xfrm>
            <a:off x="1150070" y="340142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F3A18-EA82-4AF4-857D-1E857C8E436A}"/>
              </a:ext>
            </a:extLst>
          </p:cNvPr>
          <p:cNvSpPr/>
          <p:nvPr/>
        </p:nvSpPr>
        <p:spPr>
          <a:xfrm>
            <a:off x="1396738" y="3667734"/>
            <a:ext cx="45719" cy="457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E704AD-BB10-44B5-AA4E-F792409B4D33}"/>
              </a:ext>
            </a:extLst>
          </p:cNvPr>
          <p:cNvSpPr/>
          <p:nvPr/>
        </p:nvSpPr>
        <p:spPr>
          <a:xfrm>
            <a:off x="1636570" y="354353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0D7F4-481D-4F88-BD60-3816FB888E64}"/>
              </a:ext>
            </a:extLst>
          </p:cNvPr>
          <p:cNvSpPr/>
          <p:nvPr/>
        </p:nvSpPr>
        <p:spPr>
          <a:xfrm>
            <a:off x="1927782" y="32101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5BBF5-0FCD-4827-8AD0-7C14AB5DAF98}"/>
              </a:ext>
            </a:extLst>
          </p:cNvPr>
          <p:cNvSpPr/>
          <p:nvPr/>
        </p:nvSpPr>
        <p:spPr>
          <a:xfrm>
            <a:off x="2423552" y="39182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D309C-D437-4E46-9B01-9F6D314C3231}"/>
              </a:ext>
            </a:extLst>
          </p:cNvPr>
          <p:cNvSpPr/>
          <p:nvPr/>
        </p:nvSpPr>
        <p:spPr>
          <a:xfrm>
            <a:off x="1590851" y="445432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D67A2A-0886-44D7-B577-DD7EA06EFCFB}"/>
              </a:ext>
            </a:extLst>
          </p:cNvPr>
          <p:cNvSpPr/>
          <p:nvPr/>
        </p:nvSpPr>
        <p:spPr>
          <a:xfrm>
            <a:off x="1373878" y="4119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394ABC-35BD-422F-AF62-FC5877C7F2AB}"/>
              </a:ext>
            </a:extLst>
          </p:cNvPr>
          <p:cNvSpPr/>
          <p:nvPr/>
        </p:nvSpPr>
        <p:spPr>
          <a:xfrm>
            <a:off x="1328159" y="50576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4B6D3D-4212-492D-A4B8-7E4FB017EB4D}"/>
              </a:ext>
            </a:extLst>
          </p:cNvPr>
          <p:cNvSpPr/>
          <p:nvPr/>
        </p:nvSpPr>
        <p:spPr>
          <a:xfrm>
            <a:off x="2847602" y="45000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801862-7F91-4DB8-A937-B7B3B5669986}"/>
              </a:ext>
            </a:extLst>
          </p:cNvPr>
          <p:cNvSpPr/>
          <p:nvPr/>
        </p:nvSpPr>
        <p:spPr>
          <a:xfrm>
            <a:off x="2559378" y="45133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505989-E6E3-4F38-B7FC-FF876C757C2D}"/>
              </a:ext>
            </a:extLst>
          </p:cNvPr>
          <p:cNvSpPr/>
          <p:nvPr/>
        </p:nvSpPr>
        <p:spPr>
          <a:xfrm>
            <a:off x="2801883" y="344423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021C07-F651-45E4-B658-8E2DED092355}"/>
              </a:ext>
            </a:extLst>
          </p:cNvPr>
          <p:cNvSpPr/>
          <p:nvPr/>
        </p:nvSpPr>
        <p:spPr>
          <a:xfrm>
            <a:off x="2119458" y="518317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EB45B3-A112-463F-BE46-FF978563B601}"/>
              </a:ext>
            </a:extLst>
          </p:cNvPr>
          <p:cNvCxnSpPr>
            <a:cxnSpLocks/>
          </p:cNvCxnSpPr>
          <p:nvPr/>
        </p:nvCxnSpPr>
        <p:spPr>
          <a:xfrm flipV="1">
            <a:off x="1426335" y="3547541"/>
            <a:ext cx="200808" cy="1080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A3CD12-5666-4D10-9E33-A0133ED070D9}"/>
              </a:ext>
            </a:extLst>
          </p:cNvPr>
          <p:cNvCxnSpPr>
            <a:cxnSpLocks/>
          </p:cNvCxnSpPr>
          <p:nvPr/>
        </p:nvCxnSpPr>
        <p:spPr>
          <a:xfrm>
            <a:off x="1375908" y="5110780"/>
            <a:ext cx="743550" cy="114105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D802C3-C8B1-43D7-9CC1-F9F0B175F7FC}"/>
              </a:ext>
            </a:extLst>
          </p:cNvPr>
          <p:cNvCxnSpPr>
            <a:cxnSpLocks/>
          </p:cNvCxnSpPr>
          <p:nvPr/>
        </p:nvCxnSpPr>
        <p:spPr>
          <a:xfrm flipV="1">
            <a:off x="1355024" y="4490613"/>
            <a:ext cx="229138" cy="58045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FE72C2-6643-4C0C-B0F7-E42E245B1A89}"/>
              </a:ext>
            </a:extLst>
          </p:cNvPr>
          <p:cNvCxnSpPr>
            <a:cxnSpLocks/>
          </p:cNvCxnSpPr>
          <p:nvPr/>
        </p:nvCxnSpPr>
        <p:spPr>
          <a:xfrm flipV="1">
            <a:off x="2431563" y="3464407"/>
            <a:ext cx="339307" cy="435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97491-36B4-4877-91F8-3CFE65EF410C}"/>
              </a:ext>
            </a:extLst>
          </p:cNvPr>
          <p:cNvCxnSpPr>
            <a:cxnSpLocks/>
          </p:cNvCxnSpPr>
          <p:nvPr/>
        </p:nvCxnSpPr>
        <p:spPr>
          <a:xfrm flipV="1">
            <a:off x="1368457" y="3720226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4F4ED-BCCC-4552-B0B8-37E671D7A5D6}"/>
              </a:ext>
            </a:extLst>
          </p:cNvPr>
          <p:cNvCxnSpPr>
            <a:cxnSpLocks/>
          </p:cNvCxnSpPr>
          <p:nvPr/>
        </p:nvCxnSpPr>
        <p:spPr>
          <a:xfrm flipV="1">
            <a:off x="1650157" y="3214185"/>
            <a:ext cx="249344" cy="310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6C1629-9A99-414C-AA8C-7DACE2C39F44}"/>
              </a:ext>
            </a:extLst>
          </p:cNvPr>
          <p:cNvCxnSpPr>
            <a:cxnSpLocks/>
          </p:cNvCxnSpPr>
          <p:nvPr/>
        </p:nvCxnSpPr>
        <p:spPr>
          <a:xfrm>
            <a:off x="1381889" y="4182956"/>
            <a:ext cx="194114" cy="28079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B8147-3BE9-4707-8C5B-98B2D5F76506}"/>
              </a:ext>
            </a:extLst>
          </p:cNvPr>
          <p:cNvCxnSpPr>
            <a:cxnSpLocks/>
          </p:cNvCxnSpPr>
          <p:nvPr/>
        </p:nvCxnSpPr>
        <p:spPr>
          <a:xfrm flipH="1" flipV="1">
            <a:off x="1163502" y="3468828"/>
            <a:ext cx="230504" cy="21502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4C485E-FC84-4156-A699-3303E9C4289C}"/>
              </a:ext>
            </a:extLst>
          </p:cNvPr>
          <p:cNvCxnSpPr>
            <a:cxnSpLocks/>
          </p:cNvCxnSpPr>
          <p:nvPr/>
        </p:nvCxnSpPr>
        <p:spPr>
          <a:xfrm flipV="1">
            <a:off x="2595670" y="4466337"/>
            <a:ext cx="242505" cy="2230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1CBC9D6-B73A-43D9-BF26-C63F3522A614}"/>
              </a:ext>
            </a:extLst>
          </p:cNvPr>
          <p:cNvCxnSpPr>
            <a:cxnSpLocks/>
          </p:cNvCxnSpPr>
          <p:nvPr/>
        </p:nvCxnSpPr>
        <p:spPr>
          <a:xfrm flipH="1" flipV="1">
            <a:off x="2427557" y="3978488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9727588-C62D-4DCA-B7D8-DE3EDB6F5F7F}"/>
              </a:ext>
            </a:extLst>
          </p:cNvPr>
          <p:cNvCxnSpPr>
            <a:cxnSpLocks/>
          </p:cNvCxnSpPr>
          <p:nvPr/>
        </p:nvCxnSpPr>
        <p:spPr>
          <a:xfrm>
            <a:off x="1656839" y="3556534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41AAA6D-E1FD-425E-80D2-959F517D1EF6}"/>
              </a:ext>
            </a:extLst>
          </p:cNvPr>
          <p:cNvSpPr/>
          <p:nvPr/>
        </p:nvSpPr>
        <p:spPr>
          <a:xfrm>
            <a:off x="685800" y="2960016"/>
            <a:ext cx="2660715" cy="2441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699567-74C1-4ED8-AEB6-3E4CC0F5F1A1}"/>
              </a:ext>
            </a:extLst>
          </p:cNvPr>
          <p:cNvCxnSpPr>
            <a:cxnSpLocks/>
          </p:cNvCxnSpPr>
          <p:nvPr/>
        </p:nvCxnSpPr>
        <p:spPr>
          <a:xfrm>
            <a:off x="1406620" y="5064845"/>
            <a:ext cx="743550" cy="114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D8BEF2-4914-42BF-AD67-7AA53F81AE8A}"/>
              </a:ext>
            </a:extLst>
          </p:cNvPr>
          <p:cNvCxnSpPr>
            <a:cxnSpLocks/>
          </p:cNvCxnSpPr>
          <p:nvPr/>
        </p:nvCxnSpPr>
        <p:spPr>
          <a:xfrm flipV="1">
            <a:off x="1413817" y="4490847"/>
            <a:ext cx="229138" cy="580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0190BF-2B73-4E61-9E38-832F52AB2F16}"/>
              </a:ext>
            </a:extLst>
          </p:cNvPr>
          <p:cNvCxnSpPr>
            <a:cxnSpLocks/>
          </p:cNvCxnSpPr>
          <p:nvPr/>
        </p:nvCxnSpPr>
        <p:spPr>
          <a:xfrm>
            <a:off x="1439109" y="4153673"/>
            <a:ext cx="194114" cy="280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80C38D-9B18-4886-94EF-327CC80EFB9C}"/>
              </a:ext>
            </a:extLst>
          </p:cNvPr>
          <p:cNvCxnSpPr>
            <a:cxnSpLocks/>
          </p:cNvCxnSpPr>
          <p:nvPr/>
        </p:nvCxnSpPr>
        <p:spPr>
          <a:xfrm flipV="1">
            <a:off x="1434799" y="3721041"/>
            <a:ext cx="16122" cy="399286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F827A6-3964-4C36-A5C6-8EAA048C5AA8}"/>
              </a:ext>
            </a:extLst>
          </p:cNvPr>
          <p:cNvCxnSpPr>
            <a:cxnSpLocks/>
          </p:cNvCxnSpPr>
          <p:nvPr/>
        </p:nvCxnSpPr>
        <p:spPr>
          <a:xfrm flipH="1" flipV="1">
            <a:off x="1202582" y="3432535"/>
            <a:ext cx="230504" cy="215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CE560-E405-4D52-AD1E-C2D401603B56}"/>
              </a:ext>
            </a:extLst>
          </p:cNvPr>
          <p:cNvCxnSpPr>
            <a:cxnSpLocks/>
          </p:cNvCxnSpPr>
          <p:nvPr/>
        </p:nvCxnSpPr>
        <p:spPr>
          <a:xfrm flipV="1">
            <a:off x="1465611" y="3596244"/>
            <a:ext cx="200808" cy="108034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81E904-2831-429B-A06D-31788824B8BA}"/>
              </a:ext>
            </a:extLst>
          </p:cNvPr>
          <p:cNvCxnSpPr>
            <a:cxnSpLocks/>
          </p:cNvCxnSpPr>
          <p:nvPr/>
        </p:nvCxnSpPr>
        <p:spPr>
          <a:xfrm flipV="1">
            <a:off x="1717830" y="3262815"/>
            <a:ext cx="249344" cy="310934"/>
          </a:xfrm>
          <a:prstGeom prst="line">
            <a:avLst/>
          </a:prstGeom>
          <a:ln w="12700">
            <a:solidFill>
              <a:srgbClr val="FFCC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0D25BE-FBD5-4BAC-B74A-F2958A3EEEBE}"/>
              </a:ext>
            </a:extLst>
          </p:cNvPr>
          <p:cNvCxnSpPr>
            <a:cxnSpLocks/>
          </p:cNvCxnSpPr>
          <p:nvPr/>
        </p:nvCxnSpPr>
        <p:spPr>
          <a:xfrm>
            <a:off x="1639004" y="3624143"/>
            <a:ext cx="773408" cy="340131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5416C9-04AC-4558-B82B-8AE13AD1CB0A}"/>
              </a:ext>
            </a:extLst>
          </p:cNvPr>
          <p:cNvCxnSpPr>
            <a:cxnSpLocks/>
          </p:cNvCxnSpPr>
          <p:nvPr/>
        </p:nvCxnSpPr>
        <p:spPr>
          <a:xfrm flipV="1">
            <a:off x="2500042" y="3503389"/>
            <a:ext cx="339307" cy="435072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E912D6-A0E5-4F1C-9A33-0CB7575DFDFD}"/>
              </a:ext>
            </a:extLst>
          </p:cNvPr>
          <p:cNvCxnSpPr>
            <a:cxnSpLocks/>
          </p:cNvCxnSpPr>
          <p:nvPr/>
        </p:nvCxnSpPr>
        <p:spPr>
          <a:xfrm flipH="1" flipV="1">
            <a:off x="2495595" y="3962366"/>
            <a:ext cx="119662" cy="551020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51519C-D4B2-4882-93DE-E882CF2A96FF}"/>
              </a:ext>
            </a:extLst>
          </p:cNvPr>
          <p:cNvCxnSpPr>
            <a:cxnSpLocks/>
          </p:cNvCxnSpPr>
          <p:nvPr/>
        </p:nvCxnSpPr>
        <p:spPr>
          <a:xfrm flipV="1">
            <a:off x="2582237" y="4553965"/>
            <a:ext cx="242505" cy="22308"/>
          </a:xfrm>
          <a:prstGeom prst="line">
            <a:avLst/>
          </a:prstGeom>
          <a:ln w="1270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090A37-BB3A-4C6B-A807-813F9DD4F8E6}"/>
              </a:ext>
            </a:extLst>
          </p:cNvPr>
          <p:cNvCxnSpPr>
            <a:stCxn id="14" idx="5"/>
          </p:cNvCxnSpPr>
          <p:nvPr/>
        </p:nvCxnSpPr>
        <p:spPr>
          <a:xfrm>
            <a:off x="1966806" y="3249203"/>
            <a:ext cx="463441" cy="647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D023B6-A488-4615-A3FB-BE354F429299}"/>
              </a:ext>
            </a:extLst>
          </p:cNvPr>
          <p:cNvCxnSpPr/>
          <p:nvPr/>
        </p:nvCxnSpPr>
        <p:spPr>
          <a:xfrm flipH="1">
            <a:off x="2615257" y="3596244"/>
            <a:ext cx="232345" cy="83822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A2F270-FB18-4A8F-A97E-86E78E6D57B0}"/>
              </a:ext>
            </a:extLst>
          </p:cNvPr>
          <p:cNvCxnSpPr>
            <a:stCxn id="17" idx="7"/>
          </p:cNvCxnSpPr>
          <p:nvPr/>
        </p:nvCxnSpPr>
        <p:spPr>
          <a:xfrm>
            <a:off x="1412902" y="4126207"/>
            <a:ext cx="1425273" cy="308257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EB774-CC58-48C0-A91F-99889812CB3F}"/>
              </a:ext>
            </a:extLst>
          </p:cNvPr>
          <p:cNvCxnSpPr>
            <a:stCxn id="2" idx="4"/>
            <a:endCxn id="22" idx="0"/>
          </p:cNvCxnSpPr>
          <p:nvPr/>
        </p:nvCxnSpPr>
        <p:spPr>
          <a:xfrm>
            <a:off x="1172930" y="3447145"/>
            <a:ext cx="969388" cy="17360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43170-CC1D-43C9-9C3E-E3E56E417FAF}"/>
              </a:ext>
            </a:extLst>
          </p:cNvPr>
          <p:cNvCxnSpPr>
            <a:cxnSpLocks/>
          </p:cNvCxnSpPr>
          <p:nvPr/>
        </p:nvCxnSpPr>
        <p:spPr>
          <a:xfrm>
            <a:off x="889449" y="3157053"/>
            <a:ext cx="207390" cy="1519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3">
            <a:extLst>
              <a:ext uri="{FF2B5EF4-FFF2-40B4-BE49-F238E27FC236}">
                <a16:creationId xmlns:a16="http://schemas.microsoft.com/office/drawing/2014/main" id="{78D1263A-51B2-4888-9D56-6682D9D5C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2860994"/>
            <a:ext cx="4673602" cy="150361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shortest TS cycle contains a spanning tree;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doubled min. spanning tree T is at most twice of the shortest TS cycle;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Short-cuts can only shorten the cycle.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7EF5A8E4-1F03-4B4F-8A2D-A4E62ECF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4416025"/>
            <a:ext cx="4673602" cy="6416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The TS cycle produced by the algorithm is at most twice of the shortest TS cycle. 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6A860530-0A1A-4E5A-8CD2-03860CE92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151" y="5113216"/>
            <a:ext cx="4673602" cy="3872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2 approximation algorithm. 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63392023-CF71-47DD-9CD8-BD817D5F4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9" y="5546670"/>
            <a:ext cx="7854885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Improvements: </a:t>
            </a:r>
          </a:p>
          <a:p>
            <a:pPr eaLnBrk="1" hangingPunct="1">
              <a:spcBef>
                <a:spcPts val="0"/>
              </a:spcBef>
              <a:buAutoNum type="arabicParenBoth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1.5 poly-time approximation algorithm.</a:t>
            </a:r>
          </a:p>
          <a:p>
            <a:pPr eaLnBrk="1" hangingPunct="1">
              <a:spcBef>
                <a:spcPts val="0"/>
              </a:spcBef>
              <a:buAutoNum type="arabicParenBoth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 has a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poly-time approximation algorithm for any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0.  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ABC78307-E747-4077-BE92-8FC28EC62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6771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2.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Euclidean Traveling Salesman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	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points in the plane, find a shortest traveling salesman cycle. 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E45BF19E-3F1C-4185-8536-D94FEF111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796271"/>
            <a:ext cx="7535004" cy="98463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ETSP</a:t>
            </a:r>
            <a:r>
              <a:rPr lang="en-US" altLang="en-US" sz="1800" kern="300" dirty="0">
                <a:ea typeface="ＭＳ Ｐゴシック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Find a min. spanning tree T of the point set;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Double the edges in T, and take short-cuts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46319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2064148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1108166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2EDFA3C-E49E-4667-B46E-6BE97DE98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845776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9C0FA03-AA3F-41CF-834E-E4F28683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3996842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There are ≤ 2/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large jobs: at most 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schedules of large jobs. So the algorithm runs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 (poly-time when is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fixed);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8BA4802-A593-428D-9257-BECEF8B26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3887835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There are ≤ 2/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large jobs: at most 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schedules of large jobs. So the algorithm runs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 (poly-time when is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fixed);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difference in running time between the two machines in the constructed schedules is less than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 &lt;</a:t>
            </a:r>
            <a:r>
              <a:rPr lang="el-GR" altLang="en-US" sz="1800" kern="300" dirty="0">
                <a:ea typeface="ＭＳ Ｐゴシック" charset="-128"/>
              </a:rPr>
              <a:t> ϵ</a:t>
            </a:r>
            <a:r>
              <a:rPr lang="en-US" altLang="en-US" sz="1800" kern="300" dirty="0">
                <a:ea typeface="ＭＳ Ｐゴシック" charset="-128"/>
              </a:rPr>
              <a:t>‧opt.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C60D17C-A28B-4617-B5D9-95722560D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1678957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There are ≤ 2/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large jobs: at most 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schedules of large jobs. So the algorithm runs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 (poly-time when is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fixed);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difference in running time between the two machines in the constructed schedules is less than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 &lt;</a:t>
            </a:r>
            <a:r>
              <a:rPr lang="el-GR" altLang="en-US" sz="1800" kern="300" dirty="0">
                <a:ea typeface="ＭＳ Ｐゴシック" charset="-128"/>
              </a:rPr>
              <a:t> ϵ</a:t>
            </a:r>
            <a:r>
              <a:rPr lang="en-US" altLang="en-US" sz="1800" kern="300" dirty="0">
                <a:ea typeface="ＭＳ Ｐゴシック" charset="-128"/>
              </a:rPr>
              <a:t>‧opt.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of the output schedule is &lt;</a:t>
            </a:r>
            <a:r>
              <a:rPr lang="el-GR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(1+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)opt.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3DC4818-1114-4927-80B3-86E725344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4693267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There are ≤ 2/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large jobs: at most 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schedules of large jobs. So the algorithm runs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 (poly-time when is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fixed);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difference in running time between the two machines in the constructed schedules is less than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 &lt;</a:t>
            </a:r>
            <a:r>
              <a:rPr lang="el-GR" altLang="en-US" sz="1800" kern="300" dirty="0">
                <a:ea typeface="ＭＳ Ｐゴシック" charset="-128"/>
              </a:rPr>
              <a:t> ϵ</a:t>
            </a:r>
            <a:r>
              <a:rPr lang="en-US" altLang="en-US" sz="1800" kern="300" dirty="0">
                <a:ea typeface="ＭＳ Ｐゴシック" charset="-128"/>
              </a:rPr>
              <a:t>‧opt.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of the output schedule is &lt;</a:t>
            </a:r>
            <a:r>
              <a:rPr lang="el-GR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(1+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)opt.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algorithm has approximation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4617140-A651-44C2-82CA-3794F8973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4226843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772AD-56CB-40D5-9716-31CBD834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9" y="2097928"/>
            <a:ext cx="7535004" cy="14936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Algorithm </a:t>
            </a:r>
            <a:r>
              <a:rPr lang="en-US" altLang="en-US" sz="1800" kern="300" dirty="0">
                <a:ea typeface="ＭＳ Ｐゴシック" charset="-128"/>
              </a:rPr>
              <a:t>(for any given constant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0)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T =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+ ‧‧‧ +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Large jobs: </a:t>
            </a:r>
            <a:r>
              <a:rPr lang="en-US" altLang="en-US" sz="1800" kern="300" dirty="0" err="1">
                <a:ea typeface="ＭＳ Ｐゴシック" charset="-128"/>
              </a:rPr>
              <a:t>t</a:t>
            </a:r>
            <a:r>
              <a:rPr lang="en-US" altLang="en-US" sz="1800" kern="300" baseline="-25000" dirty="0" err="1">
                <a:ea typeface="ＭＳ Ｐゴシック" charset="-128"/>
              </a:rPr>
              <a:t>h</a:t>
            </a:r>
            <a:r>
              <a:rPr lang="en-US" altLang="en-US" sz="1800" kern="300" dirty="0">
                <a:ea typeface="ＭＳ Ｐゴシック" charset="-128"/>
              </a:rPr>
              <a:t> ≥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T/2, small jobs = not large jobs;</a:t>
            </a:r>
          </a:p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sz="1800" kern="300" dirty="0">
                <a:ea typeface="ＭＳ Ｐゴシック" charset="-128"/>
              </a:rPr>
              <a:t>For each schedule of the large jobs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         add the small jobs as even as possible;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3.  Output the schedule in step 2 with the smallest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. 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2C01E9A-9D5C-4E52-A3CE-A1FD66430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60851"/>
            <a:ext cx="7535004" cy="21309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optimal schedule has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opt ≥ T/2;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There are ≤ 2/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large jobs: at most 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schedules of large jobs. So the algorithm runs in time O(2</a:t>
            </a:r>
            <a:r>
              <a:rPr lang="en-US" altLang="en-US" sz="1800" kern="300" baseline="30000" dirty="0">
                <a:ea typeface="ＭＳ Ｐゴシック" charset="-128"/>
              </a:rPr>
              <a:t>2/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baseline="300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n) (poly-time when is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fixed);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difference in running time between the two machines in the constructed schedules is less than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T/2 &lt;</a:t>
            </a:r>
            <a:r>
              <a:rPr lang="el-GR" altLang="en-US" sz="1800" kern="300" dirty="0">
                <a:ea typeface="ＭＳ Ｐゴシック" charset="-128"/>
              </a:rPr>
              <a:t> ϵ</a:t>
            </a:r>
            <a:r>
              <a:rPr lang="en-US" altLang="en-US" sz="1800" kern="300" dirty="0">
                <a:ea typeface="ＭＳ Ｐゴシック" charset="-128"/>
              </a:rPr>
              <a:t>‧opt.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of the output schedule is &lt;</a:t>
            </a:r>
            <a:r>
              <a:rPr lang="el-GR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(1+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)opt.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kern="300" dirty="0">
                <a:ea typeface="ＭＳ Ｐゴシック" charset="-128"/>
              </a:rPr>
              <a:t>The algorithm has approximation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25AE63-83C1-4463-A6DA-70DF961A7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497" y="5810004"/>
            <a:ext cx="7535005" cy="67755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For any </a:t>
            </a:r>
            <a:r>
              <a:rPr lang="el-GR" altLang="en-US" sz="1800" kern="300" dirty="0">
                <a:ea typeface="ＭＳ Ｐゴシック" charset="-128"/>
              </a:rPr>
              <a:t>ϵ </a:t>
            </a:r>
            <a:r>
              <a:rPr lang="en-US" altLang="en-US" sz="1800" kern="300" dirty="0">
                <a:ea typeface="ＭＳ Ｐゴシック" charset="-128"/>
              </a:rPr>
              <a:t>&gt; 0, the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</a:t>
            </a:r>
            <a:r>
              <a:rPr lang="en-US" altLang="en-US" sz="1800" kern="300" dirty="0">
                <a:ea typeface="ＭＳ Ｐゴシック" charset="-128"/>
              </a:rPr>
              <a:t>problem can be approximated in poly-time with an approximation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B8540F5-61B9-4B06-B34F-F863967B4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28" y="1047996"/>
            <a:ext cx="7535005" cy="97876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3.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2-machine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makespan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			       </a:t>
            </a:r>
            <a:r>
              <a:rPr lang="en-US" altLang="en-US" sz="1800" kern="300" dirty="0">
                <a:ea typeface="ＭＳ Ｐゴシック" charset="-128"/>
              </a:rPr>
              <a:t>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n jobs of execution times t</a:t>
            </a:r>
            <a:r>
              <a:rPr lang="en-US" altLang="en-US" sz="1800" kern="300" baseline="-25000" dirty="0">
                <a:ea typeface="ＭＳ Ｐゴシック" charset="-128"/>
              </a:rPr>
              <a:t>1</a:t>
            </a:r>
            <a:r>
              <a:rPr lang="en-US" altLang="en-US" sz="1800" kern="300" dirty="0">
                <a:ea typeface="ＭＳ Ｐゴシック" charset="-128"/>
              </a:rPr>
              <a:t>, t</a:t>
            </a:r>
            <a:r>
              <a:rPr lang="en-US" altLang="en-US" sz="1800" kern="300" baseline="-25000" dirty="0">
                <a:ea typeface="ＭＳ Ｐゴシック" charset="-128"/>
              </a:rPr>
              <a:t>2</a:t>
            </a:r>
            <a:r>
              <a:rPr lang="en-US" altLang="en-US" sz="1800" kern="300" dirty="0">
                <a:ea typeface="ＭＳ Ｐゴシック" charset="-128"/>
              </a:rPr>
              <a:t>, …, t</a:t>
            </a:r>
            <a:r>
              <a:rPr lang="en-US" altLang="en-US" sz="1800" kern="300" baseline="-25000" dirty="0">
                <a:ea typeface="ＭＳ Ｐゴシック" charset="-128"/>
              </a:rPr>
              <a:t>n</a:t>
            </a:r>
            <a:r>
              <a:rPr lang="en-US" altLang="en-US" sz="1800" kern="300" dirty="0">
                <a:ea typeface="ＭＳ Ｐゴシック" charset="-128"/>
              </a:rPr>
              <a:t>. Schedule the jobs on two machines to minimize the </a:t>
            </a:r>
            <a:r>
              <a:rPr lang="en-US" altLang="en-US" sz="1800" kern="300" dirty="0" err="1">
                <a:ea typeface="ＭＳ Ｐゴシック" charset="-128"/>
              </a:rPr>
              <a:t>makespan</a:t>
            </a:r>
            <a:r>
              <a:rPr lang="en-US" altLang="en-US" sz="1800" kern="300" dirty="0">
                <a:ea typeface="ＭＳ Ｐゴシック" charset="-128"/>
              </a:rPr>
              <a:t> (i.e., the final completion time). </a:t>
            </a:r>
          </a:p>
        </p:txBody>
      </p:sp>
    </p:spTree>
    <p:extLst>
      <p:ext uri="{BB962C8B-B14F-4D97-AF65-F5344CB8AC3E}">
        <p14:creationId xmlns:p14="http://schemas.microsoft.com/office/powerpoint/2010/main" val="741324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</p:spTree>
    <p:extLst>
      <p:ext uri="{BB962C8B-B14F-4D97-AF65-F5344CB8AC3E}">
        <p14:creationId xmlns:p14="http://schemas.microsoft.com/office/powerpoint/2010/main" val="26565377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</p:spTree>
    <p:extLst>
      <p:ext uri="{BB962C8B-B14F-4D97-AF65-F5344CB8AC3E}">
        <p14:creationId xmlns:p14="http://schemas.microsoft.com/office/powerpoint/2010/main" val="3440670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91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45224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</p:txBody>
      </p:sp>
    </p:spTree>
    <p:extLst>
      <p:ext uri="{BB962C8B-B14F-4D97-AF65-F5344CB8AC3E}">
        <p14:creationId xmlns:p14="http://schemas.microsoft.com/office/powerpoint/2010/main" val="2176538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51451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</p:txBody>
      </p:sp>
    </p:spTree>
    <p:extLst>
      <p:ext uri="{BB962C8B-B14F-4D97-AF65-F5344CB8AC3E}">
        <p14:creationId xmlns:p14="http://schemas.microsoft.com/office/powerpoint/2010/main" val="523542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(A) and (B) are equivalent. </a:t>
            </a:r>
          </a:p>
        </p:txBody>
      </p:sp>
    </p:spTree>
    <p:extLst>
      <p:ext uri="{BB962C8B-B14F-4D97-AF65-F5344CB8AC3E}">
        <p14:creationId xmlns:p14="http://schemas.microsoft.com/office/powerpoint/2010/main" val="1971109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(A) and (B) are equivalent.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(B) (thus also (A)) is false,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9691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(A) and (B) are equivalent.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(B) (thus also (A)) is false,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cannot be approximated in poly-time with ratio n</a:t>
            </a:r>
            <a:r>
              <a:rPr lang="en-US" altLang="en-US" sz="1800" kern="300" baseline="30000" dirty="0">
                <a:ea typeface="ＭＳ Ｐゴシック" charset="-128"/>
              </a:rPr>
              <a:t>1-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any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&gt; 0,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 (</a:t>
            </a:r>
            <a:r>
              <a:rPr lang="en-US" altLang="en-US" sz="1800" kern="300" dirty="0" err="1">
                <a:ea typeface="ＭＳ Ｐゴシック" charset="-128"/>
              </a:rPr>
              <a:t>Hastad</a:t>
            </a:r>
            <a:r>
              <a:rPr lang="en-US" altLang="en-US" sz="1800" kern="300" dirty="0">
                <a:ea typeface="ＭＳ Ｐゴシック" charset="-128"/>
              </a:rPr>
              <a:t>, 1999) </a:t>
            </a:r>
          </a:p>
        </p:txBody>
      </p:sp>
    </p:spTree>
    <p:extLst>
      <p:ext uri="{BB962C8B-B14F-4D97-AF65-F5344CB8AC3E}">
        <p14:creationId xmlns:p14="http://schemas.microsoft.com/office/powerpoint/2010/main" val="10243583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(A) and (B) are equivalent.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(B) (thus also (A)) is false,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cannot be approximated in poly-time with ratio n</a:t>
            </a:r>
            <a:r>
              <a:rPr lang="en-US" altLang="en-US" sz="1800" kern="300" baseline="30000" dirty="0">
                <a:ea typeface="ＭＳ Ｐゴシック" charset="-128"/>
              </a:rPr>
              <a:t>1-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any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&gt; 0,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 (</a:t>
            </a:r>
            <a:r>
              <a:rPr lang="en-US" altLang="en-US" sz="1800" kern="300" dirty="0" err="1">
                <a:ea typeface="ＭＳ Ｐゴシック" charset="-128"/>
              </a:rPr>
              <a:t>Hastad</a:t>
            </a:r>
            <a:r>
              <a:rPr lang="en-US" altLang="en-US" sz="1800" kern="300" dirty="0">
                <a:ea typeface="ＭＳ Ｐゴシック" charset="-128"/>
              </a:rPr>
              <a:t>, 1999.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The result for his 2</a:t>
            </a:r>
            <a:r>
              <a:rPr lang="en-US" altLang="en-US" sz="1800" kern="300" baseline="30000" dirty="0">
                <a:solidFill>
                  <a:srgbClr val="FFC000"/>
                </a:solidFill>
                <a:ea typeface="ＭＳ Ｐゴシック" charset="-128"/>
              </a:rPr>
              <a:t>nd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Godel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Prize</a:t>
            </a:r>
            <a:r>
              <a:rPr lang="en-US" altLang="en-US" sz="1800" kern="300" dirty="0">
                <a:ea typeface="ＭＳ Ｐゴシック" charset="-128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29482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0443"/>
            <a:ext cx="7772400" cy="60638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charset="-128"/>
              </a:rPr>
              <a:t>Approximation Algorithms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2C6FB6-9E23-4389-B856-7F848263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57423"/>
            <a:ext cx="7716472" cy="93084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solidFill>
                  <a:srgbClr val="00B0F0"/>
                </a:solidFill>
                <a:ea typeface="ＭＳ Ｐゴシック" charset="-128"/>
              </a:rPr>
              <a:t>Example 4.</a:t>
            </a:r>
            <a:r>
              <a:rPr lang="en-US" altLang="en-US" sz="1800" kern="300" dirty="0">
                <a:ea typeface="ＭＳ Ｐゴシック" charset="-128"/>
              </a:rPr>
              <a:t>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			           (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-hard)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Given a graph G, find a largest clique (i.e., a subgraph in which all vertices are mutually adjacent).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AF6D0B-4C0E-4786-B3AA-AB29343C0892}"/>
              </a:ext>
            </a:extLst>
          </p:cNvPr>
          <p:cNvSpPr/>
          <p:nvPr/>
        </p:nvSpPr>
        <p:spPr>
          <a:xfrm>
            <a:off x="1315036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2F99D8-C947-42CA-B092-D1EA4C6CD597}"/>
              </a:ext>
            </a:extLst>
          </p:cNvPr>
          <p:cNvSpPr/>
          <p:nvPr/>
        </p:nvSpPr>
        <p:spPr>
          <a:xfrm>
            <a:off x="2743195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82A488-9DD1-4837-B0F5-D7F054218BDD}"/>
              </a:ext>
            </a:extLst>
          </p:cNvPr>
          <p:cNvSpPr/>
          <p:nvPr/>
        </p:nvSpPr>
        <p:spPr>
          <a:xfrm>
            <a:off x="2229437" y="2440751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7C4961-8922-4684-98F9-D5A1BA643E2C}"/>
              </a:ext>
            </a:extLst>
          </p:cNvPr>
          <p:cNvSpPr/>
          <p:nvPr/>
        </p:nvSpPr>
        <p:spPr>
          <a:xfrm>
            <a:off x="3643454" y="262378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C798BB-70C4-46DF-AA1C-8FA7181646B1}"/>
              </a:ext>
            </a:extLst>
          </p:cNvPr>
          <p:cNvSpPr/>
          <p:nvPr/>
        </p:nvSpPr>
        <p:spPr>
          <a:xfrm>
            <a:off x="4238913" y="262221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DB3956-6675-4419-A44C-04E0A6CF394B}"/>
              </a:ext>
            </a:extLst>
          </p:cNvPr>
          <p:cNvSpPr/>
          <p:nvPr/>
        </p:nvSpPr>
        <p:spPr>
          <a:xfrm>
            <a:off x="5230298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45CBCF-BE57-4FCA-8E0F-0878C1123283}"/>
              </a:ext>
            </a:extLst>
          </p:cNvPr>
          <p:cNvSpPr/>
          <p:nvPr/>
        </p:nvSpPr>
        <p:spPr>
          <a:xfrm>
            <a:off x="7092097" y="2025580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73A13-926B-463D-B16D-71C58DE83EB4}"/>
              </a:ext>
            </a:extLst>
          </p:cNvPr>
          <p:cNvSpPr/>
          <p:nvPr/>
        </p:nvSpPr>
        <p:spPr>
          <a:xfrm>
            <a:off x="576448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786D2D-870F-4CEF-821A-7A5C98AC62A0}"/>
              </a:ext>
            </a:extLst>
          </p:cNvPr>
          <p:cNvSpPr/>
          <p:nvPr/>
        </p:nvSpPr>
        <p:spPr>
          <a:xfrm>
            <a:off x="3940713" y="2159518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2B305B-1D70-4EE4-9A1B-41154A7EF0F4}"/>
              </a:ext>
            </a:extLst>
          </p:cNvPr>
          <p:cNvSpPr/>
          <p:nvPr/>
        </p:nvSpPr>
        <p:spPr>
          <a:xfrm>
            <a:off x="5222444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DA0CD-2CE0-4512-AF42-DEC7EEB4E0F0}"/>
              </a:ext>
            </a:extLst>
          </p:cNvPr>
          <p:cNvSpPr/>
          <p:nvPr/>
        </p:nvSpPr>
        <p:spPr>
          <a:xfrm>
            <a:off x="5756629" y="2670136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2C5A1E-0F57-4909-A1D2-6D0AD8E11D66}"/>
              </a:ext>
            </a:extLst>
          </p:cNvPr>
          <p:cNvSpPr/>
          <p:nvPr/>
        </p:nvSpPr>
        <p:spPr>
          <a:xfrm>
            <a:off x="6773141" y="2282852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6BFDD6-E268-4FB3-9B2D-004898169BE4}"/>
              </a:ext>
            </a:extLst>
          </p:cNvPr>
          <p:cNvSpPr/>
          <p:nvPr/>
        </p:nvSpPr>
        <p:spPr>
          <a:xfrm>
            <a:off x="7420461" y="2282067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DE5741C-8FDD-4BB3-9099-9B6B6E24269F}"/>
              </a:ext>
            </a:extLst>
          </p:cNvPr>
          <p:cNvSpPr/>
          <p:nvPr/>
        </p:nvSpPr>
        <p:spPr>
          <a:xfrm>
            <a:off x="6887840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FF41D9-0C95-4D94-9FA0-53FEFA6BF31E}"/>
              </a:ext>
            </a:extLst>
          </p:cNvPr>
          <p:cNvSpPr/>
          <p:nvPr/>
        </p:nvSpPr>
        <p:spPr>
          <a:xfrm>
            <a:off x="7326192" y="2654033"/>
            <a:ext cx="84842" cy="9426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2AF96E-6F99-408F-B5A8-6187E5D4590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2314279" y="2487885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19A541-0CB2-41F9-BD54-E6331A70E6EE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982118" y="2701167"/>
            <a:ext cx="3440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878A89-5F6D-4AF5-9274-D9ACCF4421DD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307286" y="2716485"/>
            <a:ext cx="449343" cy="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70D87B-4FA3-45D5-8630-983D9166099B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3726255" y="2669351"/>
            <a:ext cx="512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E0F403-3A37-4E7E-855C-E874880D62C5}"/>
              </a:ext>
            </a:extLst>
          </p:cNvPr>
          <p:cNvCxnSpPr>
            <a:cxnSpLocks/>
          </p:cNvCxnSpPr>
          <p:nvPr/>
        </p:nvCxnSpPr>
        <p:spPr>
          <a:xfrm>
            <a:off x="5324567" y="2206652"/>
            <a:ext cx="4289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ACDF18-3C43-4BF9-8378-C5DAB6E18147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857983" y="2329201"/>
            <a:ext cx="5624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73DE9D-A993-4B52-A525-B97BF108B9C7}"/>
              </a:ext>
            </a:extLst>
          </p:cNvPr>
          <p:cNvCxnSpPr>
            <a:cxnSpLocks/>
            <a:endCxn id="20" idx="6"/>
          </p:cNvCxnSpPr>
          <p:nvPr/>
        </p:nvCxnSpPr>
        <p:spPr>
          <a:xfrm flipH="1">
            <a:off x="6972682" y="2346544"/>
            <a:ext cx="447780" cy="354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1F9C2B-9398-4ABA-AFE6-A0D6DA8E18CF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799050" y="2253788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1E2D8C-ABFC-4D16-AD63-05EC969992D9}"/>
              </a:ext>
            </a:extLst>
          </p:cNvPr>
          <p:cNvCxnSpPr>
            <a:cxnSpLocks/>
            <a:stCxn id="20" idx="7"/>
          </p:cNvCxnSpPr>
          <p:nvPr/>
        </p:nvCxnSpPr>
        <p:spPr>
          <a:xfrm flipV="1">
            <a:off x="6960257" y="2132026"/>
            <a:ext cx="150691" cy="53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9DDC25-F9E0-421A-8B6A-1F4C3FFEB4C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368613" y="2373981"/>
            <a:ext cx="76799" cy="280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90B9F1-0D3A-46CA-95D5-448E6F8E0587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845558" y="2075467"/>
            <a:ext cx="248094" cy="221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9A052-598F-4E6C-ABEF-B7FBF7B3E446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712588" y="2239981"/>
            <a:ext cx="240550" cy="3806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6E9E9D-2211-4893-9E4A-E39E76645CB0}"/>
              </a:ext>
            </a:extLst>
          </p:cNvPr>
          <p:cNvCxnSpPr>
            <a:cxnSpLocks/>
          </p:cNvCxnSpPr>
          <p:nvPr/>
        </p:nvCxnSpPr>
        <p:spPr>
          <a:xfrm flipV="1">
            <a:off x="5264085" y="2247112"/>
            <a:ext cx="7854" cy="416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5D27FE-B07B-4410-A81F-55597A08BE3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134519" y="2112388"/>
            <a:ext cx="204098" cy="55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BBE15-6FFA-4267-9706-2F9215AB9F02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810861" y="2380712"/>
            <a:ext cx="89404" cy="2871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9DF768-477F-4A4A-881F-A38A4985151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76940" y="2100212"/>
            <a:ext cx="255946" cy="195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3005139-F9EA-44F2-9001-992F4407C6B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012204" y="2247900"/>
            <a:ext cx="239134" cy="388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45E5BB-5429-4067-BE0B-3F1E19D29F3B}"/>
              </a:ext>
            </a:extLst>
          </p:cNvPr>
          <p:cNvCxnSpPr>
            <a:cxnSpLocks/>
            <a:stCxn id="21" idx="2"/>
          </p:cNvCxnSpPr>
          <p:nvPr/>
        </p:nvCxnSpPr>
        <p:spPr>
          <a:xfrm flipH="1" flipV="1">
            <a:off x="6835996" y="2361105"/>
            <a:ext cx="490196" cy="340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>
            <a:extLst>
              <a:ext uri="{FF2B5EF4-FFF2-40B4-BE49-F238E27FC236}">
                <a16:creationId xmlns:a16="http://schemas.microsoft.com/office/drawing/2014/main" id="{60D11D13-B889-4A17-B149-6EEAB44B6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3071895"/>
            <a:ext cx="7654732" cy="120474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Approximation algorithms for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</a:t>
            </a:r>
            <a:r>
              <a:rPr lang="en-US" altLang="en-US" sz="1800" kern="300" dirty="0">
                <a:ea typeface="ＭＳ Ｐゴシック" charset="-128"/>
              </a:rPr>
              <a:t>	</a:t>
            </a:r>
          </a:p>
          <a:p>
            <a:pPr eaLnBrk="1" hangingPunct="1">
              <a:spcBef>
                <a:spcPts val="0"/>
              </a:spcBef>
              <a:buAutoNum type="alphaUcParenBoth"/>
            </a:pPr>
            <a:r>
              <a:rPr lang="en-US" altLang="en-US" sz="1800" kern="300" dirty="0">
                <a:ea typeface="ＭＳ Ｐゴシック" charset="-128"/>
              </a:rPr>
              <a:t>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a ratio, say, 2, 10, 100, or any constant c &gt; 0?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1800" kern="300" dirty="0">
                <a:ea typeface="ＭＳ Ｐゴシック" charset="-128"/>
              </a:rPr>
              <a:t>(B) Can we approximate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in poly-time with ratio 1+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all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? 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1CB591C4-AF03-4308-B079-F5036C2A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4398107"/>
            <a:ext cx="7710660" cy="150307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Was a major open problem in approximation algorithms.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(A) and (B) are equivalent.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ea typeface="ＭＳ Ｐゴシック" charset="-128"/>
              </a:rPr>
              <a:t>(B) (thus also (A)) is false,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Max-Clique </a:t>
            </a:r>
            <a:r>
              <a:rPr lang="en-US" altLang="en-US" sz="1800" kern="300" dirty="0">
                <a:ea typeface="ＭＳ Ｐゴシック" charset="-128"/>
              </a:rPr>
              <a:t>cannot be approximated in poly-time with ratio n</a:t>
            </a:r>
            <a:r>
              <a:rPr lang="en-US" altLang="en-US" sz="1800" kern="300" baseline="30000" dirty="0">
                <a:ea typeface="ＭＳ Ｐゴシック" charset="-128"/>
              </a:rPr>
              <a:t>1-</a:t>
            </a:r>
            <a:r>
              <a:rPr lang="el-GR" altLang="en-US" sz="1800" kern="300" baseline="300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for any </a:t>
            </a:r>
            <a:r>
              <a:rPr lang="el-GR" altLang="en-US" sz="1800" kern="300" dirty="0">
                <a:ea typeface="ＭＳ Ｐゴシック" charset="-128"/>
              </a:rPr>
              <a:t>ϵ</a:t>
            </a:r>
            <a:r>
              <a:rPr lang="en-US" altLang="en-US" sz="1800" kern="300" dirty="0">
                <a:ea typeface="ＭＳ Ｐゴシック" charset="-128"/>
              </a:rPr>
              <a:t> &gt; 0, unless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altLang="en-US" sz="1800" kern="300" dirty="0">
                <a:ea typeface="ＭＳ Ｐゴシック" charset="-128"/>
              </a:rPr>
              <a:t> = </a:t>
            </a:r>
            <a:r>
              <a:rPr lang="en-US" altLang="en-US" sz="1800" kern="300" dirty="0">
                <a:solidFill>
                  <a:srgbClr val="FF0000"/>
                </a:solidFill>
                <a:ea typeface="ＭＳ Ｐゴシック" charset="-128"/>
              </a:rPr>
              <a:t>NP</a:t>
            </a:r>
            <a:r>
              <a:rPr lang="en-US" altLang="en-US" sz="1800" kern="300" dirty="0">
                <a:ea typeface="ＭＳ Ｐゴシック" charset="-128"/>
              </a:rPr>
              <a:t>. (</a:t>
            </a:r>
            <a:r>
              <a:rPr lang="en-US" altLang="en-US" sz="1800" kern="300" dirty="0" err="1">
                <a:ea typeface="ＭＳ Ｐゴシック" charset="-128"/>
              </a:rPr>
              <a:t>Hastad</a:t>
            </a:r>
            <a:r>
              <a:rPr lang="en-US" altLang="en-US" sz="1800" kern="300" dirty="0">
                <a:ea typeface="ＭＳ Ｐゴシック" charset="-128"/>
              </a:rPr>
              <a:t>, 1999. 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The result for his 2</a:t>
            </a:r>
            <a:r>
              <a:rPr lang="en-US" altLang="en-US" sz="1800" kern="300" baseline="30000" dirty="0">
                <a:solidFill>
                  <a:srgbClr val="FFC000"/>
                </a:solidFill>
                <a:ea typeface="ＭＳ Ｐゴシック" charset="-128"/>
              </a:rPr>
              <a:t>nd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</a:t>
            </a:r>
            <a:r>
              <a:rPr lang="en-US" altLang="en-US" sz="1800" kern="300" dirty="0" err="1">
                <a:solidFill>
                  <a:srgbClr val="FFC000"/>
                </a:solidFill>
                <a:ea typeface="ＭＳ Ｐゴシック" charset="-128"/>
              </a:rPr>
              <a:t>Godel</a:t>
            </a:r>
            <a:r>
              <a:rPr lang="en-US" altLang="en-US" sz="1800" kern="300" dirty="0">
                <a:solidFill>
                  <a:srgbClr val="FFC000"/>
                </a:solidFill>
                <a:ea typeface="ＭＳ Ｐゴシック" charset="-128"/>
              </a:rPr>
              <a:t> Prize</a:t>
            </a:r>
            <a:r>
              <a:rPr lang="en-US" altLang="en-US" sz="1800" kern="300" dirty="0">
                <a:ea typeface="ＭＳ Ｐゴシック" charset="-128"/>
              </a:rPr>
              <a:t>) 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BBECDEC6-6660-4D75-A728-1CF7CE444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40" y="5927152"/>
            <a:ext cx="7716472" cy="6063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altLang="en-US" sz="1800" kern="300" dirty="0">
                <a:ea typeface="ＭＳ Ｐゴシック" charset="-128"/>
              </a:rPr>
              <a:t>Thus, even when a graph G has a clique of size n/100, you might not be able to construct a clique of size ≥ n</a:t>
            </a:r>
            <a:r>
              <a:rPr lang="en-US" altLang="en-US" sz="1800" kern="300" baseline="30000" dirty="0">
                <a:ea typeface="ＭＳ Ｐゴシック" charset="-128"/>
              </a:rPr>
              <a:t>0.1</a:t>
            </a:r>
            <a:r>
              <a:rPr lang="en-US" altLang="en-US" sz="1800" kern="300" dirty="0">
                <a:ea typeface="ＭＳ Ｐゴシック" charset="-128"/>
              </a:rPr>
              <a:t>/100 = (n/100)/(n</a:t>
            </a:r>
            <a:r>
              <a:rPr lang="en-US" altLang="en-US" sz="1800" kern="300" baseline="30000" dirty="0">
                <a:ea typeface="ＭＳ Ｐゴシック" charset="-128"/>
              </a:rPr>
              <a:t>0.9</a:t>
            </a:r>
            <a:r>
              <a:rPr lang="en-US" altLang="en-US" sz="1800" kern="300" dirty="0">
                <a:ea typeface="ＭＳ Ｐゴシック" charset="-128"/>
              </a:rPr>
              <a:t>) in poly-time. </a:t>
            </a:r>
          </a:p>
        </p:txBody>
      </p:sp>
    </p:spTree>
    <p:extLst>
      <p:ext uri="{BB962C8B-B14F-4D97-AF65-F5344CB8AC3E}">
        <p14:creationId xmlns:p14="http://schemas.microsoft.com/office/powerpoint/2010/main" val="37821336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11372</TotalTime>
  <Words>5104</Words>
  <Application>Microsoft Office PowerPoint</Application>
  <PresentationFormat>On-screen Show (4:3)</PresentationFormat>
  <Paragraphs>465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ＭＳ Ｐゴシック</vt:lpstr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  <vt:lpstr>Approximation Algorithms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974</cp:revision>
  <cp:lastPrinted>2001-01-16T17:12:14Z</cp:lastPrinted>
  <dcterms:created xsi:type="dcterms:W3CDTF">1999-07-13T19:55:20Z</dcterms:created>
  <dcterms:modified xsi:type="dcterms:W3CDTF">2020-11-13T15:18:29Z</dcterms:modified>
</cp:coreProperties>
</file>