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93" r:id="rId2"/>
    <p:sldId id="1698" r:id="rId3"/>
    <p:sldId id="1682" r:id="rId4"/>
    <p:sldId id="1690" r:id="rId5"/>
    <p:sldId id="1689" r:id="rId6"/>
    <p:sldId id="1688" r:id="rId7"/>
    <p:sldId id="1687" r:id="rId8"/>
    <p:sldId id="1686" r:id="rId9"/>
    <p:sldId id="1696" r:id="rId10"/>
    <p:sldId id="1695" r:id="rId11"/>
    <p:sldId id="1694" r:id="rId12"/>
    <p:sldId id="1693" r:id="rId13"/>
    <p:sldId id="1692" r:id="rId14"/>
    <p:sldId id="1767" r:id="rId15"/>
    <p:sldId id="1768" r:id="rId16"/>
    <p:sldId id="1691" r:id="rId17"/>
    <p:sldId id="1705" r:id="rId18"/>
    <p:sldId id="1704" r:id="rId19"/>
    <p:sldId id="1703" r:id="rId20"/>
    <p:sldId id="1697" r:id="rId21"/>
    <p:sldId id="1702" r:id="rId22"/>
    <p:sldId id="1708" r:id="rId23"/>
    <p:sldId id="1707" r:id="rId24"/>
    <p:sldId id="1706" r:id="rId25"/>
    <p:sldId id="1700" r:id="rId26"/>
    <p:sldId id="1712" r:id="rId27"/>
    <p:sldId id="1714" r:id="rId28"/>
    <p:sldId id="1717" r:id="rId29"/>
    <p:sldId id="1716" r:id="rId30"/>
    <p:sldId id="1715" r:id="rId31"/>
    <p:sldId id="1713" r:id="rId32"/>
    <p:sldId id="1722" r:id="rId33"/>
    <p:sldId id="1721" r:id="rId34"/>
    <p:sldId id="1720" r:id="rId35"/>
    <p:sldId id="1718" r:id="rId36"/>
    <p:sldId id="1709" r:id="rId37"/>
    <p:sldId id="1723" r:id="rId38"/>
    <p:sldId id="1725" r:id="rId39"/>
    <p:sldId id="1726" r:id="rId40"/>
    <p:sldId id="1727" r:id="rId41"/>
    <p:sldId id="1728" r:id="rId42"/>
    <p:sldId id="1729" r:id="rId43"/>
    <p:sldId id="1730" r:id="rId44"/>
    <p:sldId id="1724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3300"/>
    <a:srgbClr val="FFCC00"/>
    <a:srgbClr val="33CC33"/>
    <a:srgbClr val="DDDDDD"/>
    <a:srgbClr val="FF00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55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931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9508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5461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2311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0002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160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6433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4830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5578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28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5684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533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2076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4028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932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7615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706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6610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9650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7869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34528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4140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17774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21381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1844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8636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28566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24077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61230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99825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22472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31852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55214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7427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45202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34886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93050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30949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8925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3855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86334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2533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24: Approximation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331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70A3405-A425-43CA-900C-0CD213213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08" y="1225055"/>
            <a:ext cx="7267607" cy="1146119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Therefore, </a:t>
            </a:r>
            <a:endParaRPr lang="en-US" altLang="en-US" sz="2400" kern="0" dirty="0"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1.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 =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A</a:t>
            </a:r>
            <a:r>
              <a:rPr lang="en-US" altLang="en-US" sz="2400" kern="0" dirty="0">
                <a:ea typeface="ＭＳ Ｐゴシック" charset="-128"/>
              </a:rPr>
              <a:t>; and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2. There is an oracle set </a:t>
            </a:r>
            <a:r>
              <a:rPr lang="en-US" altLang="en-US" sz="2400" kern="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such that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 ≠ </a:t>
            </a:r>
            <a:r>
              <a:rPr lang="en-US" altLang="en-US" sz="2400" kern="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2400" kern="0" baseline="30000" dirty="0">
                <a:solidFill>
                  <a:srgbClr val="00B0F0"/>
                </a:solidFill>
                <a:ea typeface="ＭＳ Ｐゴシック" charset="-128"/>
              </a:rPr>
              <a:t>B</a:t>
            </a:r>
            <a:r>
              <a:rPr lang="en-US" altLang="en-US" sz="2400" kern="0" dirty="0">
                <a:ea typeface="ＭＳ Ｐゴシック" charset="-128"/>
              </a:rPr>
              <a:t>.</a:t>
            </a:r>
            <a:endParaRPr lang="en-US" altLang="en-US" sz="24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BA600B5-C651-44EF-95E2-9E1E7CE6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061980"/>
            <a:ext cx="7404526" cy="12554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3600" kern="300" dirty="0">
                <a:ea typeface="ＭＳ Ｐゴシック" charset="-128"/>
              </a:rPr>
              <a:t>This hints that settling the </a:t>
            </a:r>
            <a:r>
              <a:rPr lang="en-US" altLang="en-US" sz="36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3600" kern="300" dirty="0">
                <a:ea typeface="ＭＳ Ｐゴシック" charset="-128"/>
              </a:rPr>
              <a:t> = </a:t>
            </a:r>
            <a:r>
              <a:rPr lang="en-US" altLang="en-US" sz="36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3600" kern="300" dirty="0">
                <a:ea typeface="ＭＳ Ｐゴシック" charset="-128"/>
              </a:rPr>
              <a:t> problem probably cannot be trivial.  </a:t>
            </a:r>
            <a:endParaRPr lang="en-US" altLang="en-US" sz="36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77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346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0844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</p:spTree>
    <p:extLst>
      <p:ext uri="{BB962C8B-B14F-4D97-AF65-F5344CB8AC3E}">
        <p14:creationId xmlns:p14="http://schemas.microsoft.com/office/powerpoint/2010/main" val="2531926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615C4C-840B-4F80-AA2F-FE902AA3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630407"/>
            <a:ext cx="7404526" cy="76719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AutoNum type="arabicPeriod"/>
            </a:pPr>
            <a:r>
              <a:rPr lang="en-US" altLang="en-US" sz="1800" u="sng" kern="300" dirty="0">
                <a:solidFill>
                  <a:srgbClr val="FFC000"/>
                </a:solidFill>
                <a:ea typeface="ＭＳ Ｐゴシック" charset="-128"/>
              </a:rPr>
              <a:t>Parity function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:</a:t>
            </a:r>
            <a:r>
              <a:rPr lang="en-US" altLang="en-US" sz="1800" kern="300" dirty="0">
                <a:ea typeface="ＭＳ Ｐゴシック" charset="-128"/>
              </a:rPr>
              <a:t>  P(x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 ‧‧‧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= 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+ ‧‧‧ +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mod 2.</a:t>
            </a:r>
          </a:p>
        </p:txBody>
      </p:sp>
    </p:spTree>
    <p:extLst>
      <p:ext uri="{BB962C8B-B14F-4D97-AF65-F5344CB8AC3E}">
        <p14:creationId xmlns:p14="http://schemas.microsoft.com/office/powerpoint/2010/main" val="1529059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615C4C-840B-4F80-AA2F-FE902AA3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630407"/>
            <a:ext cx="7404526" cy="76719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AutoNum type="arabicPeriod"/>
            </a:pPr>
            <a:r>
              <a:rPr lang="en-US" altLang="en-US" sz="1800" u="sng" kern="300" dirty="0">
                <a:solidFill>
                  <a:srgbClr val="FFC000"/>
                </a:solidFill>
                <a:ea typeface="ＭＳ Ｐゴシック" charset="-128"/>
              </a:rPr>
              <a:t>Parity function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:  </a:t>
            </a:r>
            <a:r>
              <a:rPr lang="en-US" altLang="en-US" sz="1800" kern="300" dirty="0">
                <a:ea typeface="ＭＳ Ｐゴシック" charset="-128"/>
              </a:rPr>
              <a:t>P(x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 ‧‧‧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= 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+ ‧‧‧ +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mod 2.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Here the circuit ˄-gates and ˅-gates can have unbounded fan-in. </a:t>
            </a:r>
          </a:p>
        </p:txBody>
      </p:sp>
    </p:spTree>
    <p:extLst>
      <p:ext uri="{BB962C8B-B14F-4D97-AF65-F5344CB8AC3E}">
        <p14:creationId xmlns:p14="http://schemas.microsoft.com/office/powerpoint/2010/main" val="197898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615C4C-840B-4F80-AA2F-FE902AA3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630407"/>
            <a:ext cx="7404526" cy="76719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AutoNum type="arabicPeriod"/>
            </a:pPr>
            <a:r>
              <a:rPr lang="en-US" altLang="en-US" sz="1800" u="sng" kern="300" dirty="0">
                <a:solidFill>
                  <a:srgbClr val="FFC000"/>
                </a:solidFill>
                <a:ea typeface="ＭＳ Ｐゴシック" charset="-128"/>
              </a:rPr>
              <a:t>Parity function</a:t>
            </a:r>
            <a:r>
              <a:rPr lang="en-US" altLang="en-US" sz="1800" kern="300" dirty="0">
                <a:ea typeface="ＭＳ Ｐゴシック" charset="-128"/>
              </a:rPr>
              <a:t>:  P(x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 ‧‧‧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= 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+ ‧‧‧ +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mod 2.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Here the circuit ˄-gates and ˅-gates can have unbounded fan-in.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252E118-7D13-4BF6-B9CC-035EFEF9D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4402567"/>
            <a:ext cx="4166533" cy="14231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600" kern="300" dirty="0">
                <a:solidFill>
                  <a:srgbClr val="FFC000"/>
                </a:solidFill>
                <a:ea typeface="ＭＳ Ｐゴシック" charset="-128"/>
              </a:rPr>
              <a:t>Remarks.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in linear time.</a:t>
            </a:r>
          </a:p>
        </p:txBody>
      </p:sp>
    </p:spTree>
    <p:extLst>
      <p:ext uri="{BB962C8B-B14F-4D97-AF65-F5344CB8AC3E}">
        <p14:creationId xmlns:p14="http://schemas.microsoft.com/office/powerpoint/2010/main" val="1125538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615C4C-840B-4F80-AA2F-FE902AA3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630407"/>
            <a:ext cx="7404526" cy="76719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AutoNum type="arabicPeriod"/>
            </a:pPr>
            <a:r>
              <a:rPr lang="en-US" altLang="en-US" sz="1800" u="sng" kern="300" dirty="0">
                <a:solidFill>
                  <a:srgbClr val="FFC000"/>
                </a:solidFill>
                <a:ea typeface="ＭＳ Ｐゴシック" charset="-128"/>
              </a:rPr>
              <a:t>Parity function</a:t>
            </a:r>
            <a:r>
              <a:rPr lang="en-US" altLang="en-US" sz="1800" kern="300" dirty="0">
                <a:ea typeface="ＭＳ Ｐゴシック" charset="-128"/>
              </a:rPr>
              <a:t>:  P(x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 ‧‧‧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= 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+ ‧‧‧ +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mod 2.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Here the circuit ˄-gates and ˅-gates can have unbounded fan-in.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252E118-7D13-4BF6-B9CC-035EFEF9D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4402567"/>
            <a:ext cx="4166533" cy="14231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600" kern="300" dirty="0">
                <a:solidFill>
                  <a:srgbClr val="FFC000"/>
                </a:solidFill>
                <a:ea typeface="ＭＳ Ｐゴシック" charset="-128"/>
              </a:rPr>
              <a:t>Remarks.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in linear time.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by NC</a:t>
            </a:r>
            <a:r>
              <a:rPr lang="en-US" altLang="en-US" sz="1600" kern="300" baseline="-25000" dirty="0">
                <a:ea typeface="ＭＳ Ｐゴシック" charset="-128"/>
              </a:rPr>
              <a:t>1</a:t>
            </a:r>
            <a:r>
              <a:rPr lang="en-US" altLang="en-US" sz="1600" kern="300" dirty="0">
                <a:ea typeface="ＭＳ Ｐゴシック" charset="-128"/>
              </a:rPr>
              <a:t> circuits of linear size. </a:t>
            </a:r>
          </a:p>
        </p:txBody>
      </p:sp>
    </p:spTree>
    <p:extLst>
      <p:ext uri="{BB962C8B-B14F-4D97-AF65-F5344CB8AC3E}">
        <p14:creationId xmlns:p14="http://schemas.microsoft.com/office/powerpoint/2010/main" val="704630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615C4C-840B-4F80-AA2F-FE902AA3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630407"/>
            <a:ext cx="7404526" cy="76719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AutoNum type="arabicPeriod"/>
            </a:pPr>
            <a:r>
              <a:rPr lang="en-US" altLang="en-US" sz="1800" u="sng" kern="300" dirty="0">
                <a:solidFill>
                  <a:srgbClr val="FFC000"/>
                </a:solidFill>
                <a:ea typeface="ＭＳ Ｐゴシック" charset="-128"/>
              </a:rPr>
              <a:t>Parity function</a:t>
            </a:r>
            <a:r>
              <a:rPr lang="en-US" altLang="en-US" sz="1800" kern="300" dirty="0">
                <a:ea typeface="ＭＳ Ｐゴシック" charset="-128"/>
              </a:rPr>
              <a:t>:  P(x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 ‧‧‧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= 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+ ‧‧‧ +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mod 2.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Here the circuit ˄-gates and ˅-gates can have unbounded fan-in.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252E118-7D13-4BF6-B9CC-035EFEF9D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4402567"/>
            <a:ext cx="4166533" cy="14231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600" kern="300" dirty="0">
                <a:solidFill>
                  <a:srgbClr val="FFC000"/>
                </a:solidFill>
                <a:ea typeface="ＭＳ Ｐゴシック" charset="-128"/>
              </a:rPr>
              <a:t>Remarks.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in linear time.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by NC</a:t>
            </a:r>
            <a:r>
              <a:rPr lang="en-US" altLang="en-US" sz="1600" kern="300" baseline="-25000" dirty="0">
                <a:ea typeface="ＭＳ Ｐゴシック" charset="-128"/>
              </a:rPr>
              <a:t>1</a:t>
            </a:r>
            <a:r>
              <a:rPr lang="en-US" altLang="en-US" sz="1600" kern="300" dirty="0">
                <a:ea typeface="ＭＳ Ｐゴシック" charset="-128"/>
              </a:rPr>
              <a:t> circuits of linear size.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5D91F37-CA6D-4688-88DB-335A138CC23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401172" y="5920033"/>
              <a:ext cx="2985827" cy="731520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1562380">
                      <a:extLst>
                        <a:ext uri="{9D8B030D-6E8A-4147-A177-3AD203B41FA5}">
                          <a16:colId xmlns:a16="http://schemas.microsoft.com/office/drawing/2014/main" val="2164877727"/>
                        </a:ext>
                      </a:extLst>
                    </a:gridCol>
                    <a:gridCol w="339365">
                      <a:extLst>
                        <a:ext uri="{9D8B030D-6E8A-4147-A177-3AD203B41FA5}">
                          <a16:colId xmlns:a16="http://schemas.microsoft.com/office/drawing/2014/main" val="3463689351"/>
                        </a:ext>
                      </a:extLst>
                    </a:gridCol>
                    <a:gridCol w="358218">
                      <a:extLst>
                        <a:ext uri="{9D8B030D-6E8A-4147-A177-3AD203B41FA5}">
                          <a16:colId xmlns:a16="http://schemas.microsoft.com/office/drawing/2014/main" val="3789357824"/>
                        </a:ext>
                      </a:extLst>
                    </a:gridCol>
                    <a:gridCol w="348792">
                      <a:extLst>
                        <a:ext uri="{9D8B030D-6E8A-4147-A177-3AD203B41FA5}">
                          <a16:colId xmlns:a16="http://schemas.microsoft.com/office/drawing/2014/main" val="1323601095"/>
                        </a:ext>
                      </a:extLst>
                    </a:gridCol>
                    <a:gridCol w="377072">
                      <a:extLst>
                        <a:ext uri="{9D8B030D-6E8A-4147-A177-3AD203B41FA5}">
                          <a16:colId xmlns:a16="http://schemas.microsoft.com/office/drawing/2014/main" val="3412964895"/>
                        </a:ext>
                      </a:extLst>
                    </a:gridCol>
                  </a:tblGrid>
                  <a:tr h="202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0982868"/>
                      </a:ext>
                    </a:extLst>
                  </a:tr>
                  <a:tr h="202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4476974"/>
                      </a:ext>
                    </a:extLst>
                  </a:tr>
                  <a:tr h="202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x</a:t>
                          </a:r>
                          <a14:m>
                            <m:oMath xmlns:m="http://schemas.openxmlformats.org/officeDocument/2006/math">
                              <m:r>
                                <a:rPr lang="en-US" sz="1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⨁</m:t>
                              </m:r>
                            </m:oMath>
                          </a14:m>
                          <a:r>
                            <a:rPr lang="en-US" sz="1000" b="0" dirty="0"/>
                            <a:t>y = (x</a:t>
                          </a:r>
                          <a:r>
                            <a:rPr lang="en-US" altLang="en-US" sz="1000" kern="300" dirty="0">
                              <a:ea typeface="ＭＳ Ｐゴシック" charset="-128"/>
                            </a:rPr>
                            <a:t>˅</a:t>
                          </a:r>
                          <a14:m>
                            <m:oMath xmlns:m="http://schemas.openxmlformats.org/officeDocument/2006/math">
                              <m:r>
                                <a:rPr lang="en-US" altLang="en-US" sz="1000" i="1" kern="300" smtClean="0"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¬</m:t>
                              </m:r>
                            </m:oMath>
                          </a14:m>
                          <a:r>
                            <a:rPr lang="en-US" sz="1000" b="0" dirty="0"/>
                            <a:t>y)</a:t>
                          </a:r>
                          <a:r>
                            <a:rPr lang="en-US" altLang="en-US" sz="1000" kern="300" dirty="0">
                              <a:ea typeface="ＭＳ Ｐゴシック" charset="-128"/>
                            </a:rPr>
                            <a:t>˄</a:t>
                          </a:r>
                          <a:r>
                            <a:rPr lang="en-US" sz="1000" b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en-US" sz="1000" i="1" kern="300" smtClean="0"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¬</m:t>
                              </m:r>
                            </m:oMath>
                          </a14:m>
                          <a:r>
                            <a:rPr lang="en-US" sz="1000" b="0" dirty="0" err="1"/>
                            <a:t>x</a:t>
                          </a:r>
                          <a:r>
                            <a:rPr lang="en-US" altLang="en-US" sz="1000" kern="300" dirty="0" err="1">
                              <a:ea typeface="ＭＳ Ｐゴシック" charset="-128"/>
                            </a:rPr>
                            <a:t>˅</a:t>
                          </a:r>
                          <a:r>
                            <a:rPr lang="en-US" sz="1000" b="0" dirty="0" err="1"/>
                            <a:t>y</a:t>
                          </a:r>
                          <a:r>
                            <a:rPr lang="en-US" sz="1000" b="0" dirty="0"/>
                            <a:t>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819427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5D91F37-CA6D-4688-88DB-335A138CC23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401172" y="5920033"/>
              <a:ext cx="2985827" cy="731520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1562380">
                      <a:extLst>
                        <a:ext uri="{9D8B030D-6E8A-4147-A177-3AD203B41FA5}">
                          <a16:colId xmlns:a16="http://schemas.microsoft.com/office/drawing/2014/main" val="2164877727"/>
                        </a:ext>
                      </a:extLst>
                    </a:gridCol>
                    <a:gridCol w="339365">
                      <a:extLst>
                        <a:ext uri="{9D8B030D-6E8A-4147-A177-3AD203B41FA5}">
                          <a16:colId xmlns:a16="http://schemas.microsoft.com/office/drawing/2014/main" val="3463689351"/>
                        </a:ext>
                      </a:extLst>
                    </a:gridCol>
                    <a:gridCol w="358218">
                      <a:extLst>
                        <a:ext uri="{9D8B030D-6E8A-4147-A177-3AD203B41FA5}">
                          <a16:colId xmlns:a16="http://schemas.microsoft.com/office/drawing/2014/main" val="3789357824"/>
                        </a:ext>
                      </a:extLst>
                    </a:gridCol>
                    <a:gridCol w="348792">
                      <a:extLst>
                        <a:ext uri="{9D8B030D-6E8A-4147-A177-3AD203B41FA5}">
                          <a16:colId xmlns:a16="http://schemas.microsoft.com/office/drawing/2014/main" val="1323601095"/>
                        </a:ext>
                      </a:extLst>
                    </a:gridCol>
                    <a:gridCol w="377072">
                      <a:extLst>
                        <a:ext uri="{9D8B030D-6E8A-4147-A177-3AD203B41FA5}">
                          <a16:colId xmlns:a16="http://schemas.microsoft.com/office/drawing/2014/main" val="3412964895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098286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4476974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89" t="-205000" r="-91829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819427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31264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615C4C-840B-4F80-AA2F-FE902AA3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630407"/>
            <a:ext cx="7404526" cy="76719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AutoNum type="arabicPeriod"/>
            </a:pPr>
            <a:r>
              <a:rPr lang="en-US" altLang="en-US" sz="1800" u="sng" kern="300" dirty="0">
                <a:solidFill>
                  <a:srgbClr val="FFC000"/>
                </a:solidFill>
                <a:ea typeface="ＭＳ Ｐゴシック" charset="-128"/>
              </a:rPr>
              <a:t>Parity function</a:t>
            </a:r>
            <a:r>
              <a:rPr lang="en-US" altLang="en-US" sz="1800" kern="300" dirty="0">
                <a:ea typeface="ＭＳ Ｐゴシック" charset="-128"/>
              </a:rPr>
              <a:t>:  P(x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 ‧‧‧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= (x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+x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+ ‧‧‧ + </a:t>
            </a:r>
            <a:r>
              <a:rPr lang="en-US" altLang="en-US" sz="1800" kern="300" dirty="0" err="1">
                <a:ea typeface="ＭＳ Ｐゴシック" charset="-128"/>
              </a:rPr>
              <a:t>x</a:t>
            </a:r>
            <a:r>
              <a:rPr lang="en-US" altLang="en-US" sz="1800" kern="300" baseline="-25000" dirty="0" err="1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) mod 2.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Here the circuit ˄-gates and ˅-gates can have unbounded fan-in.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252E118-7D13-4BF6-B9CC-035EFEF9D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4402567"/>
            <a:ext cx="4166533" cy="14231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600" kern="300" dirty="0">
                <a:solidFill>
                  <a:srgbClr val="FFC000"/>
                </a:solidFill>
                <a:ea typeface="ＭＳ Ｐゴシック" charset="-128"/>
              </a:rPr>
              <a:t>Remarks.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in linear time.</a:t>
            </a:r>
          </a:p>
          <a:p>
            <a:pPr eaLnBrk="1" hangingPunct="1"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Parity function can be easily computed by NC</a:t>
            </a:r>
            <a:r>
              <a:rPr lang="en-US" altLang="en-US" sz="1600" kern="300" baseline="-25000" dirty="0">
                <a:ea typeface="ＭＳ Ｐゴシック" charset="-128"/>
              </a:rPr>
              <a:t>1</a:t>
            </a:r>
            <a:r>
              <a:rPr lang="en-US" altLang="en-US" sz="1600" kern="300" dirty="0">
                <a:ea typeface="ＭＳ Ｐゴシック" charset="-128"/>
              </a:rPr>
              <a:t> circuits of linear size.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5D91F37-CA6D-4688-88DB-335A138CC2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4829680"/>
                  </p:ext>
                </p:extLst>
              </p:nvPr>
            </p:nvGraphicFramePr>
            <p:xfrm>
              <a:off x="1401172" y="5920033"/>
              <a:ext cx="2985827" cy="731520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1562380">
                      <a:extLst>
                        <a:ext uri="{9D8B030D-6E8A-4147-A177-3AD203B41FA5}">
                          <a16:colId xmlns:a16="http://schemas.microsoft.com/office/drawing/2014/main" val="2164877727"/>
                        </a:ext>
                      </a:extLst>
                    </a:gridCol>
                    <a:gridCol w="339365">
                      <a:extLst>
                        <a:ext uri="{9D8B030D-6E8A-4147-A177-3AD203B41FA5}">
                          <a16:colId xmlns:a16="http://schemas.microsoft.com/office/drawing/2014/main" val="3463689351"/>
                        </a:ext>
                      </a:extLst>
                    </a:gridCol>
                    <a:gridCol w="358218">
                      <a:extLst>
                        <a:ext uri="{9D8B030D-6E8A-4147-A177-3AD203B41FA5}">
                          <a16:colId xmlns:a16="http://schemas.microsoft.com/office/drawing/2014/main" val="3789357824"/>
                        </a:ext>
                      </a:extLst>
                    </a:gridCol>
                    <a:gridCol w="348792">
                      <a:extLst>
                        <a:ext uri="{9D8B030D-6E8A-4147-A177-3AD203B41FA5}">
                          <a16:colId xmlns:a16="http://schemas.microsoft.com/office/drawing/2014/main" val="1323601095"/>
                        </a:ext>
                      </a:extLst>
                    </a:gridCol>
                    <a:gridCol w="377072">
                      <a:extLst>
                        <a:ext uri="{9D8B030D-6E8A-4147-A177-3AD203B41FA5}">
                          <a16:colId xmlns:a16="http://schemas.microsoft.com/office/drawing/2014/main" val="3412964895"/>
                        </a:ext>
                      </a:extLst>
                    </a:gridCol>
                  </a:tblGrid>
                  <a:tr h="202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0982868"/>
                      </a:ext>
                    </a:extLst>
                  </a:tr>
                  <a:tr h="202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4476974"/>
                      </a:ext>
                    </a:extLst>
                  </a:tr>
                  <a:tr h="202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x</a:t>
                          </a:r>
                          <a14:m>
                            <m:oMath xmlns:m="http://schemas.openxmlformats.org/officeDocument/2006/math">
                              <m:r>
                                <a:rPr lang="en-US" sz="1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⨁</m:t>
                              </m:r>
                            </m:oMath>
                          </a14:m>
                          <a:r>
                            <a:rPr lang="en-US" sz="1000" b="0" dirty="0"/>
                            <a:t>y = (x</a:t>
                          </a:r>
                          <a:r>
                            <a:rPr lang="en-US" altLang="en-US" sz="1000" kern="300" dirty="0">
                              <a:ea typeface="ＭＳ Ｐゴシック" charset="-128"/>
                            </a:rPr>
                            <a:t>˅</a:t>
                          </a:r>
                          <a14:m>
                            <m:oMath xmlns:m="http://schemas.openxmlformats.org/officeDocument/2006/math">
                              <m:r>
                                <a:rPr lang="en-US" altLang="en-US" sz="1000" i="1" kern="300" smtClean="0"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¬</m:t>
                              </m:r>
                            </m:oMath>
                          </a14:m>
                          <a:r>
                            <a:rPr lang="en-US" sz="1000" b="0" dirty="0"/>
                            <a:t>y)</a:t>
                          </a:r>
                          <a:r>
                            <a:rPr lang="en-US" altLang="en-US" sz="1000" kern="300" dirty="0">
                              <a:ea typeface="ＭＳ Ｐゴシック" charset="-128"/>
                            </a:rPr>
                            <a:t>˄</a:t>
                          </a:r>
                          <a:r>
                            <a:rPr lang="en-US" sz="1000" b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en-US" sz="1000" i="1" kern="300" smtClean="0"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¬</m:t>
                              </m:r>
                            </m:oMath>
                          </a14:m>
                          <a:r>
                            <a:rPr lang="en-US" sz="1000" b="0" dirty="0" err="1"/>
                            <a:t>x</a:t>
                          </a:r>
                          <a:r>
                            <a:rPr lang="en-US" altLang="en-US" sz="1000" kern="300" dirty="0" err="1">
                              <a:ea typeface="ＭＳ Ｐゴシック" charset="-128"/>
                            </a:rPr>
                            <a:t>˅</a:t>
                          </a:r>
                          <a:r>
                            <a:rPr lang="en-US" sz="1000" b="0" dirty="0" err="1"/>
                            <a:t>y</a:t>
                          </a:r>
                          <a:r>
                            <a:rPr lang="en-US" sz="1000" b="0" dirty="0"/>
                            <a:t>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819427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5D91F37-CA6D-4688-88DB-335A138CC2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4829680"/>
                  </p:ext>
                </p:extLst>
              </p:nvPr>
            </p:nvGraphicFramePr>
            <p:xfrm>
              <a:off x="1401172" y="5920033"/>
              <a:ext cx="2985827" cy="731520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1562380">
                      <a:extLst>
                        <a:ext uri="{9D8B030D-6E8A-4147-A177-3AD203B41FA5}">
                          <a16:colId xmlns:a16="http://schemas.microsoft.com/office/drawing/2014/main" val="2164877727"/>
                        </a:ext>
                      </a:extLst>
                    </a:gridCol>
                    <a:gridCol w="339365">
                      <a:extLst>
                        <a:ext uri="{9D8B030D-6E8A-4147-A177-3AD203B41FA5}">
                          <a16:colId xmlns:a16="http://schemas.microsoft.com/office/drawing/2014/main" val="3463689351"/>
                        </a:ext>
                      </a:extLst>
                    </a:gridCol>
                    <a:gridCol w="358218">
                      <a:extLst>
                        <a:ext uri="{9D8B030D-6E8A-4147-A177-3AD203B41FA5}">
                          <a16:colId xmlns:a16="http://schemas.microsoft.com/office/drawing/2014/main" val="3789357824"/>
                        </a:ext>
                      </a:extLst>
                    </a:gridCol>
                    <a:gridCol w="348792">
                      <a:extLst>
                        <a:ext uri="{9D8B030D-6E8A-4147-A177-3AD203B41FA5}">
                          <a16:colId xmlns:a16="http://schemas.microsoft.com/office/drawing/2014/main" val="1323601095"/>
                        </a:ext>
                      </a:extLst>
                    </a:gridCol>
                    <a:gridCol w="377072">
                      <a:extLst>
                        <a:ext uri="{9D8B030D-6E8A-4147-A177-3AD203B41FA5}">
                          <a16:colId xmlns:a16="http://schemas.microsoft.com/office/drawing/2014/main" val="3412964895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098286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4476974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89" t="-205000" r="-91829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819427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5152B28-F885-4483-8BBE-3A47E327D595}"/>
                  </a:ext>
                </a:extLst>
              </p:cNvPr>
              <p:cNvSpPr txBox="1"/>
              <p:nvPr/>
            </p:nvSpPr>
            <p:spPr>
              <a:xfrm>
                <a:off x="6600010" y="5988120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5152B28-F885-4483-8BBE-3A47E327D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10" y="5988120"/>
                <a:ext cx="367645" cy="400110"/>
              </a:xfrm>
              <a:prstGeom prst="rect">
                <a:avLst/>
              </a:prstGeom>
              <a:blipFill>
                <a:blip r:embed="rId5"/>
                <a:stretch>
                  <a:fillRect l="-3333" r="-13333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83B495-7B12-471F-92EC-AC26CFFC2012}"/>
                  </a:ext>
                </a:extLst>
              </p:cNvPr>
              <p:cNvSpPr txBox="1"/>
              <p:nvPr/>
            </p:nvSpPr>
            <p:spPr>
              <a:xfrm>
                <a:off x="5797484" y="5466233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83B495-7B12-471F-92EC-AC26CFFC2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484" y="5466233"/>
                <a:ext cx="367645" cy="400110"/>
              </a:xfrm>
              <a:prstGeom prst="rect">
                <a:avLst/>
              </a:prstGeom>
              <a:blipFill>
                <a:blip r:embed="rId6"/>
                <a:stretch>
                  <a:fillRect l="-1667" r="-15000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691DCC-2732-4CF7-A5A8-AEA88C9945D1}"/>
                  </a:ext>
                </a:extLst>
              </p:cNvPr>
              <p:cNvSpPr txBox="1"/>
              <p:nvPr/>
            </p:nvSpPr>
            <p:spPr>
              <a:xfrm>
                <a:off x="5429839" y="4959995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691DCC-2732-4CF7-A5A8-AEA88C994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839" y="4959995"/>
                <a:ext cx="367645" cy="400110"/>
              </a:xfrm>
              <a:prstGeom prst="rect">
                <a:avLst/>
              </a:prstGeom>
              <a:blipFill>
                <a:blip r:embed="rId7"/>
                <a:stretch>
                  <a:fillRect l="-3333" r="-13333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9C025A-F453-4D94-B287-649FEF9D2790}"/>
              </a:ext>
            </a:extLst>
          </p:cNvPr>
          <p:cNvCxnSpPr>
            <a:cxnSpLocks/>
          </p:cNvCxnSpPr>
          <p:nvPr/>
        </p:nvCxnSpPr>
        <p:spPr>
          <a:xfrm>
            <a:off x="5429839" y="4882148"/>
            <a:ext cx="122549" cy="2221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C85490-ADD2-41C5-AD44-9E229E9D2A30}"/>
              </a:ext>
            </a:extLst>
          </p:cNvPr>
          <p:cNvCxnSpPr>
            <a:cxnSpLocks/>
          </p:cNvCxnSpPr>
          <p:nvPr/>
        </p:nvCxnSpPr>
        <p:spPr>
          <a:xfrm flipH="1">
            <a:off x="5696934" y="4872721"/>
            <a:ext cx="136686" cy="2397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4F932FD-7F58-4B76-AC13-05D097224C89}"/>
              </a:ext>
            </a:extLst>
          </p:cNvPr>
          <p:cNvSpPr txBox="1"/>
          <p:nvPr/>
        </p:nvSpPr>
        <p:spPr>
          <a:xfrm>
            <a:off x="5293404" y="4543594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96F785-34F0-4C56-85FE-571FA0608A15}"/>
              </a:ext>
            </a:extLst>
          </p:cNvPr>
          <p:cNvSpPr txBox="1"/>
          <p:nvPr/>
        </p:nvSpPr>
        <p:spPr>
          <a:xfrm>
            <a:off x="5688823" y="4546009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FD5DD62-5956-4763-B35D-D93409E5080F}"/>
                  </a:ext>
                </a:extLst>
              </p:cNvPr>
              <p:cNvSpPr txBox="1"/>
              <p:nvPr/>
            </p:nvSpPr>
            <p:spPr>
              <a:xfrm>
                <a:off x="6186254" y="4959995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FD5DD62-5956-4763-B35D-D93409E50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254" y="4959995"/>
                <a:ext cx="367645" cy="400110"/>
              </a:xfrm>
              <a:prstGeom prst="rect">
                <a:avLst/>
              </a:prstGeom>
              <a:blipFill>
                <a:blip r:embed="rId8"/>
                <a:stretch>
                  <a:fillRect l="-3333" r="-13333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DD464F-5ABB-4947-8958-E3C518C12946}"/>
              </a:ext>
            </a:extLst>
          </p:cNvPr>
          <p:cNvCxnSpPr>
            <a:cxnSpLocks/>
          </p:cNvCxnSpPr>
          <p:nvPr/>
        </p:nvCxnSpPr>
        <p:spPr>
          <a:xfrm>
            <a:off x="6186254" y="4882148"/>
            <a:ext cx="122549" cy="2221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4C6DF60-365C-4D12-9EFB-9BED386DDECE}"/>
              </a:ext>
            </a:extLst>
          </p:cNvPr>
          <p:cNvCxnSpPr>
            <a:cxnSpLocks/>
          </p:cNvCxnSpPr>
          <p:nvPr/>
        </p:nvCxnSpPr>
        <p:spPr>
          <a:xfrm flipH="1">
            <a:off x="6453349" y="4872721"/>
            <a:ext cx="136686" cy="2397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0279BEA-5192-4284-A7E8-FB36D4C48976}"/>
              </a:ext>
            </a:extLst>
          </p:cNvPr>
          <p:cNvSpPr txBox="1"/>
          <p:nvPr/>
        </p:nvSpPr>
        <p:spPr>
          <a:xfrm>
            <a:off x="6049819" y="4543594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7DDB3B-3610-43A3-9E5E-3B8D6A4567BA}"/>
              </a:ext>
            </a:extLst>
          </p:cNvPr>
          <p:cNvSpPr txBox="1"/>
          <p:nvPr/>
        </p:nvSpPr>
        <p:spPr>
          <a:xfrm>
            <a:off x="6445238" y="4546009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4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412ABA7-0E5F-48CB-9597-E97125725EEA}"/>
              </a:ext>
            </a:extLst>
          </p:cNvPr>
          <p:cNvCxnSpPr>
            <a:cxnSpLocks/>
          </p:cNvCxnSpPr>
          <p:nvPr/>
        </p:nvCxnSpPr>
        <p:spPr>
          <a:xfrm>
            <a:off x="5673252" y="5266706"/>
            <a:ext cx="257342" cy="363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EE38751-C1E7-46EF-8F07-65A1618B99F6}"/>
              </a:ext>
            </a:extLst>
          </p:cNvPr>
          <p:cNvCxnSpPr>
            <a:cxnSpLocks/>
          </p:cNvCxnSpPr>
          <p:nvPr/>
        </p:nvCxnSpPr>
        <p:spPr>
          <a:xfrm flipH="1">
            <a:off x="6049819" y="5266706"/>
            <a:ext cx="320257" cy="363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E9DEDD2-34AD-4C0A-BFD3-CE01B47D93EC}"/>
                  </a:ext>
                </a:extLst>
              </p:cNvPr>
              <p:cNvSpPr txBox="1"/>
              <p:nvPr/>
            </p:nvSpPr>
            <p:spPr>
              <a:xfrm>
                <a:off x="7335392" y="5466233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E9DEDD2-34AD-4C0A-BFD3-CE01B47D9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5392" y="5466233"/>
                <a:ext cx="367645" cy="400110"/>
              </a:xfrm>
              <a:prstGeom prst="rect">
                <a:avLst/>
              </a:prstGeom>
              <a:blipFill>
                <a:blip r:embed="rId9"/>
                <a:stretch>
                  <a:fillRect l="-1639" r="-13115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CB6AE7-6E8E-4DE9-978A-74FE07E0CE42}"/>
                  </a:ext>
                </a:extLst>
              </p:cNvPr>
              <p:cNvSpPr txBox="1"/>
              <p:nvPr/>
            </p:nvSpPr>
            <p:spPr>
              <a:xfrm>
                <a:off x="6967747" y="4959995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CB6AE7-6E8E-4DE9-978A-74FE07E0C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747" y="4959995"/>
                <a:ext cx="367645" cy="400110"/>
              </a:xfrm>
              <a:prstGeom prst="rect">
                <a:avLst/>
              </a:prstGeom>
              <a:blipFill>
                <a:blip r:embed="rId10"/>
                <a:stretch>
                  <a:fillRect l="-1667" r="-15000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D783DEB-2F8B-4F6B-966E-087709C42659}"/>
              </a:ext>
            </a:extLst>
          </p:cNvPr>
          <p:cNvCxnSpPr>
            <a:cxnSpLocks/>
          </p:cNvCxnSpPr>
          <p:nvPr/>
        </p:nvCxnSpPr>
        <p:spPr>
          <a:xfrm>
            <a:off x="6967747" y="4882148"/>
            <a:ext cx="122549" cy="2221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5BC5E97-26E2-4B17-9D6B-9C8CB7C5DE31}"/>
              </a:ext>
            </a:extLst>
          </p:cNvPr>
          <p:cNvCxnSpPr>
            <a:cxnSpLocks/>
          </p:cNvCxnSpPr>
          <p:nvPr/>
        </p:nvCxnSpPr>
        <p:spPr>
          <a:xfrm flipH="1">
            <a:off x="7234842" y="4872721"/>
            <a:ext cx="136686" cy="2397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05BBC2C-B912-4FE2-B553-040C1FCFBA8A}"/>
              </a:ext>
            </a:extLst>
          </p:cNvPr>
          <p:cNvSpPr txBox="1"/>
          <p:nvPr/>
        </p:nvSpPr>
        <p:spPr>
          <a:xfrm>
            <a:off x="6831312" y="4543594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9C59FD-335E-4B19-8BFB-D4DE0EA68260}"/>
              </a:ext>
            </a:extLst>
          </p:cNvPr>
          <p:cNvSpPr txBox="1"/>
          <p:nvPr/>
        </p:nvSpPr>
        <p:spPr>
          <a:xfrm>
            <a:off x="7226731" y="4546009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7CFD157-D15B-43A4-9394-669E771522B5}"/>
                  </a:ext>
                </a:extLst>
              </p:cNvPr>
              <p:cNvSpPr txBox="1"/>
              <p:nvPr/>
            </p:nvSpPr>
            <p:spPr>
              <a:xfrm>
                <a:off x="7724162" y="4959995"/>
                <a:ext cx="3676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7CFD157-D15B-43A4-9394-669E77152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4162" y="4959995"/>
                <a:ext cx="367645" cy="400110"/>
              </a:xfrm>
              <a:prstGeom prst="rect">
                <a:avLst/>
              </a:prstGeom>
              <a:blipFill>
                <a:blip r:embed="rId11"/>
                <a:stretch>
                  <a:fillRect l="-1667" r="-15000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0420EDC-DC18-4F80-8299-6FF0865B0629}"/>
              </a:ext>
            </a:extLst>
          </p:cNvPr>
          <p:cNvCxnSpPr>
            <a:cxnSpLocks/>
          </p:cNvCxnSpPr>
          <p:nvPr/>
        </p:nvCxnSpPr>
        <p:spPr>
          <a:xfrm>
            <a:off x="7724162" y="4882148"/>
            <a:ext cx="122549" cy="2221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4E2F5D0-2752-4058-8BB1-7C5E51A44EB7}"/>
              </a:ext>
            </a:extLst>
          </p:cNvPr>
          <p:cNvCxnSpPr>
            <a:cxnSpLocks/>
          </p:cNvCxnSpPr>
          <p:nvPr/>
        </p:nvCxnSpPr>
        <p:spPr>
          <a:xfrm flipH="1">
            <a:off x="7991257" y="4872721"/>
            <a:ext cx="136686" cy="2397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53752C5-1B9F-48FC-9FE6-E0C1E28097A8}"/>
              </a:ext>
            </a:extLst>
          </p:cNvPr>
          <p:cNvSpPr txBox="1"/>
          <p:nvPr/>
        </p:nvSpPr>
        <p:spPr>
          <a:xfrm>
            <a:off x="7587727" y="4543594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605413B-9CB9-4D0B-9286-1B149FDC71F4}"/>
              </a:ext>
            </a:extLst>
          </p:cNvPr>
          <p:cNvSpPr txBox="1"/>
          <p:nvPr/>
        </p:nvSpPr>
        <p:spPr>
          <a:xfrm>
            <a:off x="7983146" y="4546009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600" baseline="-25000" dirty="0"/>
              <a:t>8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531F75E-C58E-411F-AD6E-63863F6D5555}"/>
              </a:ext>
            </a:extLst>
          </p:cNvPr>
          <p:cNvCxnSpPr>
            <a:cxnSpLocks/>
          </p:cNvCxnSpPr>
          <p:nvPr/>
        </p:nvCxnSpPr>
        <p:spPr>
          <a:xfrm>
            <a:off x="7211160" y="5266706"/>
            <a:ext cx="257342" cy="363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680D05A-1A8F-440C-A38D-45E9B594BFAD}"/>
              </a:ext>
            </a:extLst>
          </p:cNvPr>
          <p:cNvCxnSpPr>
            <a:cxnSpLocks/>
          </p:cNvCxnSpPr>
          <p:nvPr/>
        </p:nvCxnSpPr>
        <p:spPr>
          <a:xfrm flipH="1">
            <a:off x="7587727" y="5266706"/>
            <a:ext cx="320257" cy="363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E70D390-197C-42BC-A63B-5063F930EB9F}"/>
              </a:ext>
            </a:extLst>
          </p:cNvPr>
          <p:cNvCxnSpPr>
            <a:cxnSpLocks/>
          </p:cNvCxnSpPr>
          <p:nvPr/>
        </p:nvCxnSpPr>
        <p:spPr>
          <a:xfrm flipH="1">
            <a:off x="6843601" y="5780154"/>
            <a:ext cx="651920" cy="3522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EDFCEA9-ED1E-4698-AA8F-1A326C8F39B3}"/>
              </a:ext>
            </a:extLst>
          </p:cNvPr>
          <p:cNvCxnSpPr>
            <a:cxnSpLocks/>
          </p:cNvCxnSpPr>
          <p:nvPr/>
        </p:nvCxnSpPr>
        <p:spPr>
          <a:xfrm>
            <a:off x="6047587" y="5768424"/>
            <a:ext cx="676476" cy="363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91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91A2526-6F12-4313-91EC-F592A4D5D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762937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Andrew C. Yao</a:t>
            </a:r>
            <a:r>
              <a:rPr lang="en-US" altLang="en-US" sz="2000" kern="300" dirty="0">
                <a:ea typeface="ＭＳ Ｐゴシック" charset="-128"/>
              </a:rPr>
              <a:t>, Separating the polynomial-time hierarchy by oracles, Proc. 26</a:t>
            </a:r>
            <a:r>
              <a:rPr lang="en-US" altLang="en-US" sz="2000" kern="300" baseline="30000" dirty="0">
                <a:ea typeface="ＭＳ Ｐゴシック" charset="-128"/>
              </a:rPr>
              <a:t>th</a:t>
            </a:r>
            <a:r>
              <a:rPr lang="en-US" altLang="en-US" sz="2000" kern="300" dirty="0">
                <a:ea typeface="ＭＳ Ｐゴシック" charset="-128"/>
              </a:rPr>
              <a:t> Annual </a:t>
            </a:r>
            <a:r>
              <a:rPr lang="en-US" altLang="en-US" sz="2000" kern="300" dirty="0" err="1">
                <a:ea typeface="ＭＳ Ｐゴシック" charset="-128"/>
              </a:rPr>
              <a:t>Symp</a:t>
            </a:r>
            <a:r>
              <a:rPr lang="en-US" altLang="en-US" sz="2000" kern="300" dirty="0">
                <a:ea typeface="ＭＳ Ｐゴシック" charset="-128"/>
              </a:rPr>
              <a:t>. on Foundations of Computer Science, pp. 1-10.</a:t>
            </a:r>
          </a:p>
        </p:txBody>
      </p:sp>
    </p:spTree>
    <p:extLst>
      <p:ext uri="{BB962C8B-B14F-4D97-AF65-F5344CB8AC3E}">
        <p14:creationId xmlns:p14="http://schemas.microsoft.com/office/powerpoint/2010/main" val="389526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91A2526-6F12-4313-91EC-F592A4D5D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762937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Andrew C. Yao</a:t>
            </a:r>
            <a:r>
              <a:rPr lang="en-US" altLang="en-US" sz="2000" kern="300" dirty="0">
                <a:ea typeface="ＭＳ Ｐゴシック" charset="-128"/>
              </a:rPr>
              <a:t>, Separating the polynomial-time hierarchy by oracles, Proc. 26</a:t>
            </a:r>
            <a:r>
              <a:rPr lang="en-US" altLang="en-US" sz="2000" kern="300" baseline="30000" dirty="0">
                <a:ea typeface="ＭＳ Ｐゴシック" charset="-128"/>
              </a:rPr>
              <a:t>th</a:t>
            </a:r>
            <a:r>
              <a:rPr lang="en-US" altLang="en-US" sz="2000" kern="300" dirty="0">
                <a:ea typeface="ＭＳ Ｐゴシック" charset="-128"/>
              </a:rPr>
              <a:t> Annual </a:t>
            </a:r>
            <a:r>
              <a:rPr lang="en-US" altLang="en-US" sz="2000" kern="300" dirty="0" err="1">
                <a:ea typeface="ＭＳ Ｐゴシック" charset="-128"/>
              </a:rPr>
              <a:t>Symp</a:t>
            </a:r>
            <a:r>
              <a:rPr lang="en-US" altLang="en-US" sz="2000" kern="300" dirty="0">
                <a:ea typeface="ＭＳ Ｐゴシック" charset="-128"/>
              </a:rPr>
              <a:t>. on Foundations of Computer Science, pp. 1-10.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1562634-AF6D-44C4-A439-2DC6E2E56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4970122"/>
            <a:ext cx="7404526" cy="7081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Johan 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Hastad</a:t>
            </a:r>
            <a:r>
              <a:rPr lang="en-US" altLang="en-US" sz="2000" kern="300" dirty="0">
                <a:ea typeface="ＭＳ Ｐゴシック" charset="-128"/>
              </a:rPr>
              <a:t>, Computational limitations of small depth circuits,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Ph.D. thesis, MIT. </a:t>
            </a:r>
          </a:p>
        </p:txBody>
      </p:sp>
    </p:spTree>
    <p:extLst>
      <p:ext uri="{BB962C8B-B14F-4D97-AF65-F5344CB8AC3E}">
        <p14:creationId xmlns:p14="http://schemas.microsoft.com/office/powerpoint/2010/main" val="755881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91A2526-6F12-4313-91EC-F592A4D5D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762937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Andrew C. Yao</a:t>
            </a:r>
            <a:r>
              <a:rPr lang="en-US" altLang="en-US" sz="2000" kern="300" dirty="0">
                <a:ea typeface="ＭＳ Ｐゴシック" charset="-128"/>
              </a:rPr>
              <a:t>, Separating the polynomial-time hierarchy by oracles, Proc. 26</a:t>
            </a:r>
            <a:r>
              <a:rPr lang="en-US" altLang="en-US" sz="2000" kern="300" baseline="30000" dirty="0">
                <a:ea typeface="ＭＳ Ｐゴシック" charset="-128"/>
              </a:rPr>
              <a:t>th</a:t>
            </a:r>
            <a:r>
              <a:rPr lang="en-US" altLang="en-US" sz="2000" kern="300" dirty="0">
                <a:ea typeface="ＭＳ Ｐゴシック" charset="-128"/>
              </a:rPr>
              <a:t> Annual </a:t>
            </a:r>
            <a:r>
              <a:rPr lang="en-US" altLang="en-US" sz="2000" kern="300" dirty="0" err="1">
                <a:ea typeface="ＭＳ Ｐゴシック" charset="-128"/>
              </a:rPr>
              <a:t>Symp</a:t>
            </a:r>
            <a:r>
              <a:rPr lang="en-US" altLang="en-US" sz="2000" kern="300" dirty="0">
                <a:ea typeface="ＭＳ Ｐゴシック" charset="-128"/>
              </a:rPr>
              <a:t>. on Foundations of Computer Science, pp. 1-10. (</a:t>
            </a:r>
            <a:r>
              <a:rPr lang="en-US" altLang="en-US" sz="2000" kern="300" dirty="0">
                <a:solidFill>
                  <a:srgbClr val="FFC000"/>
                </a:solidFill>
                <a:ea typeface="ＭＳ Ｐゴシック" charset="-128"/>
              </a:rPr>
              <a:t>A component of his Turing Award</a:t>
            </a:r>
            <a:r>
              <a:rPr lang="en-US" altLang="en-US" sz="2000" kern="300" dirty="0">
                <a:ea typeface="ＭＳ Ｐゴシック" charset="-128"/>
              </a:rPr>
              <a:t>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1562634-AF6D-44C4-A439-2DC6E2E56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4970122"/>
            <a:ext cx="7404526" cy="7081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Johan 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Hastad</a:t>
            </a:r>
            <a:r>
              <a:rPr lang="en-US" altLang="en-US" sz="2000" kern="300" dirty="0">
                <a:ea typeface="ＭＳ Ｐゴシック" charset="-128"/>
              </a:rPr>
              <a:t>, Computational limitations of small depth circuits,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Ph.D. thesis, MIT. </a:t>
            </a:r>
          </a:p>
        </p:txBody>
      </p:sp>
    </p:spTree>
    <p:extLst>
      <p:ext uri="{BB962C8B-B14F-4D97-AF65-F5344CB8AC3E}">
        <p14:creationId xmlns:p14="http://schemas.microsoft.com/office/powerpoint/2010/main" val="1257341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Relativized Complexity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8483928-2DFF-45E0-A032-00D47BDBE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79717"/>
            <a:ext cx="7654567" cy="3529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The study of oracles that separate complexity classes has been extensive. </a:t>
            </a:r>
            <a:endParaRPr lang="en-US" altLang="en-US" sz="1800" kern="30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Example:</a:t>
                </a:r>
                <a:r>
                  <a:rPr lang="en-US" altLang="en-US" sz="2000" kern="300" dirty="0">
                    <a:ea typeface="ＭＳ Ｐゴシック" charset="-128"/>
                  </a:rPr>
                  <a:t> Is there an oracle set </a:t>
                </a:r>
                <a:r>
                  <a:rPr lang="en-US" altLang="en-US" sz="2000" kern="3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that separates all levels of the poly-time hierarchy, i.e.,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≠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en-US" sz="2000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Σ</m:t>
                        </m:r>
                      </m:e>
                      <m:sub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𝑘</m:t>
                        </m:r>
                        <m:r>
                          <a:rPr lang="en-US" altLang="en-US" sz="2000" b="0" i="1" kern="300" smtClea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+1</m:t>
                        </m:r>
                      </m:sub>
                      <m:sup>
                        <m:r>
                          <a:rPr lang="en-US" altLang="en-US" sz="2000" i="1" kern="30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2000" kern="300" dirty="0">
                    <a:ea typeface="ＭＳ Ｐゴシック" charset="-128"/>
                  </a:rPr>
                  <a:t>)</a:t>
                </a:r>
                <a:r>
                  <a:rPr lang="en-US" altLang="en-US" sz="2000" kern="300" baseline="30000" dirty="0">
                    <a:solidFill>
                      <a:srgbClr val="00B0F0"/>
                    </a:solidFill>
                    <a:ea typeface="ＭＳ Ｐゴシック" charset="-128"/>
                  </a:rPr>
                  <a:t>B</a:t>
                </a:r>
                <a:r>
                  <a:rPr lang="en-US" altLang="en-US" sz="2000" kern="300" dirty="0">
                    <a:ea typeface="ＭＳ Ｐゴシック" charset="-128"/>
                  </a:rPr>
                  <a:t> ?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5BAE1E13-9E1E-4F1C-8745-4141D597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748" y="1688452"/>
                <a:ext cx="7404526" cy="771943"/>
              </a:xfrm>
              <a:prstGeom prst="rect">
                <a:avLst/>
              </a:prstGeom>
              <a:blipFill>
                <a:blip r:embed="rId3"/>
                <a:stretch>
                  <a:fillRect l="-905" t="-4724" r="-1235" b="-629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20" y="2555752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Furst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-Saxe-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Sipser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:</a:t>
            </a:r>
            <a:r>
              <a:rPr lang="en-US" altLang="en-US" sz="2000" kern="300" dirty="0">
                <a:ea typeface="ＭＳ Ｐゴシック" charset="-128"/>
              </a:rPr>
              <a:t> The problem can be reduced to proving an exponential lower bound on the size of constant-depth Boolean circuits that compute the parity function.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91A2526-6F12-4313-91EC-F592A4D5D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3762937"/>
            <a:ext cx="7404526" cy="97929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Andrew C. Yao</a:t>
            </a:r>
            <a:r>
              <a:rPr lang="en-US" altLang="en-US" sz="2000" kern="300" dirty="0">
                <a:ea typeface="ＭＳ Ｐゴシック" charset="-128"/>
              </a:rPr>
              <a:t>, Separating the polynomial-time hierarchy by oracles, Proc. 26</a:t>
            </a:r>
            <a:r>
              <a:rPr lang="en-US" altLang="en-US" sz="2000" kern="300" baseline="30000" dirty="0">
                <a:ea typeface="ＭＳ Ｐゴシック" charset="-128"/>
              </a:rPr>
              <a:t>th</a:t>
            </a:r>
            <a:r>
              <a:rPr lang="en-US" altLang="en-US" sz="2000" kern="300" dirty="0">
                <a:ea typeface="ＭＳ Ｐゴシック" charset="-128"/>
              </a:rPr>
              <a:t> Annual </a:t>
            </a:r>
            <a:r>
              <a:rPr lang="en-US" altLang="en-US" sz="2000" kern="300" dirty="0" err="1">
                <a:ea typeface="ＭＳ Ｐゴシック" charset="-128"/>
              </a:rPr>
              <a:t>Symp</a:t>
            </a:r>
            <a:r>
              <a:rPr lang="en-US" altLang="en-US" sz="2000" kern="300" dirty="0">
                <a:ea typeface="ＭＳ Ｐゴシック" charset="-128"/>
              </a:rPr>
              <a:t>. on Foundations of Computer Science, pp. 1-10. (</a:t>
            </a:r>
            <a:r>
              <a:rPr lang="en-US" altLang="en-US" sz="2000" kern="300" dirty="0">
                <a:solidFill>
                  <a:srgbClr val="FFC000"/>
                </a:solidFill>
                <a:ea typeface="ＭＳ Ｐゴシック" charset="-128"/>
              </a:rPr>
              <a:t>A component of his Turing Award</a:t>
            </a:r>
            <a:r>
              <a:rPr lang="en-US" altLang="en-US" sz="2000" kern="300" dirty="0">
                <a:ea typeface="ＭＳ Ｐゴシック" charset="-128"/>
              </a:rPr>
              <a:t>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1562634-AF6D-44C4-A439-2DC6E2E56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48" y="4970122"/>
            <a:ext cx="7404526" cy="7081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Johan </a:t>
            </a:r>
            <a:r>
              <a:rPr lang="en-US" altLang="en-US" sz="2000" kern="300" dirty="0" err="1">
                <a:solidFill>
                  <a:srgbClr val="FF0000"/>
                </a:solidFill>
                <a:ea typeface="ＭＳ Ｐゴシック" charset="-128"/>
              </a:rPr>
              <a:t>Hastad</a:t>
            </a:r>
            <a:r>
              <a:rPr lang="en-US" altLang="en-US" sz="2000" kern="300" dirty="0">
                <a:ea typeface="ＭＳ Ｐゴシック" charset="-128"/>
              </a:rPr>
              <a:t>, Computational limitations of small depth circuits,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Ph.D. thesis, MIT. (</a:t>
            </a:r>
            <a:r>
              <a:rPr lang="en-US" altLang="en-US" sz="2000" kern="300" dirty="0">
                <a:solidFill>
                  <a:srgbClr val="FFC000"/>
                </a:solidFill>
                <a:ea typeface="ＭＳ Ｐゴシック" charset="-128"/>
              </a:rPr>
              <a:t>The result for his </a:t>
            </a:r>
            <a:r>
              <a:rPr lang="en-US" altLang="en-US" sz="2000" kern="300" dirty="0" err="1">
                <a:solidFill>
                  <a:srgbClr val="FFC000"/>
                </a:solidFill>
                <a:ea typeface="ＭＳ Ｐゴシック" charset="-128"/>
              </a:rPr>
              <a:t>Godel</a:t>
            </a:r>
            <a:r>
              <a:rPr lang="en-US" altLang="en-US" sz="2000" kern="300" dirty="0">
                <a:solidFill>
                  <a:srgbClr val="FFC000"/>
                </a:solidFill>
                <a:ea typeface="ＭＳ Ｐゴシック" charset="-128"/>
              </a:rPr>
              <a:t> Prize</a:t>
            </a:r>
            <a:r>
              <a:rPr lang="en-US" altLang="en-US" sz="2000" kern="300" dirty="0">
                <a:ea typeface="ＭＳ Ｐゴシック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91337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</p:spTree>
    <p:extLst>
      <p:ext uri="{BB962C8B-B14F-4D97-AF65-F5344CB8AC3E}">
        <p14:creationId xmlns:p14="http://schemas.microsoft.com/office/powerpoint/2010/main" val="38228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</p:spTree>
    <p:extLst>
      <p:ext uri="{BB962C8B-B14F-4D97-AF65-F5344CB8AC3E}">
        <p14:creationId xmlns:p14="http://schemas.microsoft.com/office/powerpoint/2010/main" val="397211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</p:spTree>
    <p:extLst>
      <p:ext uri="{BB962C8B-B14F-4D97-AF65-F5344CB8AC3E}">
        <p14:creationId xmlns:p14="http://schemas.microsoft.com/office/powerpoint/2010/main" val="2824839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14D3765-F7D9-47A9-A88F-C29AB93E7E2B}"/>
              </a:ext>
            </a:extLst>
          </p:cNvPr>
          <p:cNvGrpSpPr/>
          <p:nvPr/>
        </p:nvGrpSpPr>
        <p:grpSpPr>
          <a:xfrm>
            <a:off x="5746502" y="2725434"/>
            <a:ext cx="2391115" cy="2110379"/>
            <a:chOff x="4407895" y="3762382"/>
            <a:chExt cx="2391115" cy="211037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291E423-EE62-4D72-92BB-B89DCB5E26DF}"/>
                </a:ext>
              </a:extLst>
            </p:cNvPr>
            <p:cNvSpPr/>
            <p:nvPr/>
          </p:nvSpPr>
          <p:spPr>
            <a:xfrm>
              <a:off x="4515439" y="3850366"/>
              <a:ext cx="2196446" cy="193755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E527C9FA-1DD8-4B51-BA23-633AE14BBE5C}"/>
                </a:ext>
              </a:extLst>
            </p:cNvPr>
            <p:cNvSpPr/>
            <p:nvPr/>
          </p:nvSpPr>
          <p:spPr>
            <a:xfrm>
              <a:off x="5556947" y="5703079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4B16C73-3498-41CE-9336-D15226815C2C}"/>
                </a:ext>
              </a:extLst>
            </p:cNvPr>
            <p:cNvSpPr/>
            <p:nvPr/>
          </p:nvSpPr>
          <p:spPr>
            <a:xfrm>
              <a:off x="4434523" y="4960521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37D4E472-81EC-4B14-B2EE-18980D5FF70B}"/>
                </a:ext>
              </a:extLst>
            </p:cNvPr>
            <p:cNvSpPr/>
            <p:nvPr/>
          </p:nvSpPr>
          <p:spPr>
            <a:xfrm>
              <a:off x="5941412" y="384722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44FFEFC3-C3F2-4E85-83A5-3EC7CE9E0FF0}"/>
                </a:ext>
              </a:extLst>
            </p:cNvPr>
            <p:cNvSpPr/>
            <p:nvPr/>
          </p:nvSpPr>
          <p:spPr>
            <a:xfrm>
              <a:off x="6475097" y="4259036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9778CFB0-5E8C-4926-BB6A-D9D04F96EE2C}"/>
                </a:ext>
              </a:extLst>
            </p:cNvPr>
            <p:cNvSpPr/>
            <p:nvPr/>
          </p:nvSpPr>
          <p:spPr>
            <a:xfrm>
              <a:off x="5122602" y="383530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DDBEAE65-F0A2-476F-86B7-D62E2FF4A840}"/>
                </a:ext>
              </a:extLst>
            </p:cNvPr>
            <p:cNvSpPr/>
            <p:nvPr/>
          </p:nvSpPr>
          <p:spPr>
            <a:xfrm>
              <a:off x="5549799" y="4741019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9A390105-D0E0-49EF-9193-517BA4B39680}"/>
                </a:ext>
              </a:extLst>
            </p:cNvPr>
            <p:cNvSpPr/>
            <p:nvPr/>
          </p:nvSpPr>
          <p:spPr>
            <a:xfrm>
              <a:off x="5556947" y="376238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D65632ED-5594-4FC1-92CA-3C17D62B69C6}"/>
                </a:ext>
              </a:extLst>
            </p:cNvPr>
            <p:cNvSpPr/>
            <p:nvPr/>
          </p:nvSpPr>
          <p:spPr>
            <a:xfrm>
              <a:off x="6594050" y="457166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DAF191C-06E4-4E50-AF75-C5374EC6B208}"/>
                </a:ext>
              </a:extLst>
            </p:cNvPr>
            <p:cNvSpPr/>
            <p:nvPr/>
          </p:nvSpPr>
          <p:spPr>
            <a:xfrm>
              <a:off x="6249663" y="5486126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07767C25-7B57-4ECD-9B25-9E8EB4933D7D}"/>
                </a:ext>
              </a:extLst>
            </p:cNvPr>
            <p:cNvSpPr/>
            <p:nvPr/>
          </p:nvSpPr>
          <p:spPr>
            <a:xfrm>
              <a:off x="6501021" y="519527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E5DFF87-3E94-46EF-8845-6C248D4EE733}"/>
                </a:ext>
              </a:extLst>
            </p:cNvPr>
            <p:cNvSpPr/>
            <p:nvPr/>
          </p:nvSpPr>
          <p:spPr>
            <a:xfrm>
              <a:off x="5171666" y="565580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3783BA11-DAA1-4D01-98EA-5F996E8D1B61}"/>
                </a:ext>
              </a:extLst>
            </p:cNvPr>
            <p:cNvSpPr/>
            <p:nvPr/>
          </p:nvSpPr>
          <p:spPr>
            <a:xfrm>
              <a:off x="4581126" y="523677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57565C0-C557-46CA-A0CD-9EBEC560D126}"/>
                </a:ext>
              </a:extLst>
            </p:cNvPr>
            <p:cNvCxnSpPr>
              <a:cxnSpLocks/>
              <a:stCxn id="119" idx="4"/>
              <a:endCxn id="118" idx="0"/>
            </p:cNvCxnSpPr>
            <p:nvPr/>
          </p:nvCxnSpPr>
          <p:spPr>
            <a:xfrm flipH="1">
              <a:off x="5639354" y="3932064"/>
              <a:ext cx="7148" cy="8089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15875D9-2E8B-499F-9503-CDE7B5338074}"/>
                </a:ext>
              </a:extLst>
            </p:cNvPr>
            <p:cNvCxnSpPr>
              <a:cxnSpLocks/>
              <a:endCxn id="122" idx="1"/>
            </p:cNvCxnSpPr>
            <p:nvPr/>
          </p:nvCxnSpPr>
          <p:spPr>
            <a:xfrm>
              <a:off x="5714191" y="4875640"/>
              <a:ext cx="813060" cy="3444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EFF3B2D-667E-427D-890F-5ED530EA2D5C}"/>
                </a:ext>
              </a:extLst>
            </p:cNvPr>
            <p:cNvCxnSpPr>
              <a:cxnSpLocks/>
              <a:stCxn id="118" idx="3"/>
              <a:endCxn id="124" idx="6"/>
            </p:cNvCxnSpPr>
            <p:nvPr/>
          </p:nvCxnSpPr>
          <p:spPr>
            <a:xfrm flipH="1">
              <a:off x="4760236" y="4885852"/>
              <a:ext cx="815793" cy="435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188A98D-C64A-48AD-BA4C-51430197F75E}"/>
                </a:ext>
              </a:extLst>
            </p:cNvPr>
            <p:cNvCxnSpPr>
              <a:cxnSpLocks/>
              <a:stCxn id="132" idx="5"/>
              <a:endCxn id="118" idx="1"/>
            </p:cNvCxnSpPr>
            <p:nvPr/>
          </p:nvCxnSpPr>
          <p:spPr>
            <a:xfrm>
              <a:off x="4915395" y="4159360"/>
              <a:ext cx="660634" cy="606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88D6092-D0DC-4C66-88BE-40D07912D195}"/>
                </a:ext>
              </a:extLst>
            </p:cNvPr>
            <p:cNvCxnSpPr>
              <a:cxnSpLocks/>
              <a:stCxn id="120" idx="2"/>
            </p:cNvCxnSpPr>
            <p:nvPr/>
          </p:nvCxnSpPr>
          <p:spPr>
            <a:xfrm flipH="1">
              <a:off x="5732484" y="4656509"/>
              <a:ext cx="861566" cy="1396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C7E6C46-7FBC-493E-8833-E5E3C48409F6}"/>
                </a:ext>
              </a:extLst>
            </p:cNvPr>
            <p:cNvCxnSpPr>
              <a:cxnSpLocks/>
              <a:stCxn id="118" idx="4"/>
              <a:endCxn id="123" idx="7"/>
            </p:cNvCxnSpPr>
            <p:nvPr/>
          </p:nvCxnSpPr>
          <p:spPr>
            <a:xfrm flipH="1">
              <a:off x="5324546" y="4910701"/>
              <a:ext cx="314808" cy="769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0629CBF0-08D0-4E6E-AF6B-D43FCB2A7E5A}"/>
                </a:ext>
              </a:extLst>
            </p:cNvPr>
            <p:cNvSpPr/>
            <p:nvPr/>
          </p:nvSpPr>
          <p:spPr>
            <a:xfrm>
              <a:off x="4530170" y="429569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05D9ECB5-9C15-4B7C-A65F-C90D514E3E1C}"/>
                </a:ext>
              </a:extLst>
            </p:cNvPr>
            <p:cNvSpPr/>
            <p:nvPr/>
          </p:nvSpPr>
          <p:spPr>
            <a:xfrm>
              <a:off x="4762515" y="401452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26F185A-DA6B-4D94-9362-827FFDE9189F}"/>
                </a:ext>
              </a:extLst>
            </p:cNvPr>
            <p:cNvSpPr/>
            <p:nvPr/>
          </p:nvSpPr>
          <p:spPr>
            <a:xfrm>
              <a:off x="6249663" y="399951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7DBC467E-AC95-42FD-BFD2-C9EC613F206B}"/>
                </a:ext>
              </a:extLst>
            </p:cNvPr>
            <p:cNvSpPr/>
            <p:nvPr/>
          </p:nvSpPr>
          <p:spPr>
            <a:xfrm>
              <a:off x="6619900" y="4875640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5F05D2F-4815-4883-9093-76A1DAFE99AF}"/>
                </a:ext>
              </a:extLst>
            </p:cNvPr>
            <p:cNvSpPr/>
            <p:nvPr/>
          </p:nvSpPr>
          <p:spPr>
            <a:xfrm>
              <a:off x="5932747" y="5633100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6D151C4-B1FD-4E99-B81E-4BD9B84B52D5}"/>
                </a:ext>
              </a:extLst>
            </p:cNvPr>
            <p:cNvSpPr/>
            <p:nvPr/>
          </p:nvSpPr>
          <p:spPr>
            <a:xfrm>
              <a:off x="4797229" y="5476845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EBBFA61-E16D-46F4-B685-27033F3A6188}"/>
                </a:ext>
              </a:extLst>
            </p:cNvPr>
            <p:cNvSpPr/>
            <p:nvPr/>
          </p:nvSpPr>
          <p:spPr>
            <a:xfrm>
              <a:off x="4407895" y="463572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92E2127-9559-49BF-A2F7-5FF8490013FA}"/>
                </a:ext>
              </a:extLst>
            </p:cNvPr>
            <p:cNvCxnSpPr>
              <a:cxnSpLocks/>
              <a:endCxn id="118" idx="7"/>
            </p:cNvCxnSpPr>
            <p:nvPr/>
          </p:nvCxnSpPr>
          <p:spPr>
            <a:xfrm flipH="1">
              <a:off x="5702679" y="4150862"/>
              <a:ext cx="594932" cy="6150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E5F871F-D6A1-45EF-A220-7988EE1E6514}"/>
                </a:ext>
              </a:extLst>
            </p:cNvPr>
            <p:cNvCxnSpPr>
              <a:cxnSpLocks/>
              <a:endCxn id="135" idx="1"/>
            </p:cNvCxnSpPr>
            <p:nvPr/>
          </p:nvCxnSpPr>
          <p:spPr>
            <a:xfrm>
              <a:off x="5682916" y="4912723"/>
              <a:ext cx="276061" cy="7452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3A4DFB-3D1F-46BA-96E7-70769063E54A}"/>
                </a:ext>
              </a:extLst>
            </p:cNvPr>
            <p:cNvCxnSpPr>
              <a:cxnSpLocks/>
              <a:stCxn id="137" idx="6"/>
              <a:endCxn id="118" idx="2"/>
            </p:cNvCxnSpPr>
            <p:nvPr/>
          </p:nvCxnSpPr>
          <p:spPr>
            <a:xfrm>
              <a:off x="4587005" y="4720564"/>
              <a:ext cx="962794" cy="1052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9641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EA162E-F7B2-4B02-8835-0FAD5A813586}"/>
              </a:ext>
            </a:extLst>
          </p:cNvPr>
          <p:cNvGrpSpPr/>
          <p:nvPr/>
        </p:nvGrpSpPr>
        <p:grpSpPr>
          <a:xfrm>
            <a:off x="5746502" y="2725434"/>
            <a:ext cx="2391115" cy="2110379"/>
            <a:chOff x="4407895" y="3762382"/>
            <a:chExt cx="2391115" cy="211037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9FC4D78-56CD-4B89-99D2-172CF86070E9}"/>
                </a:ext>
              </a:extLst>
            </p:cNvPr>
            <p:cNvSpPr/>
            <p:nvPr/>
          </p:nvSpPr>
          <p:spPr>
            <a:xfrm>
              <a:off x="4515439" y="3850366"/>
              <a:ext cx="2196446" cy="193755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8AE6A85-D906-4E27-A1CA-13982C63F575}"/>
                </a:ext>
              </a:extLst>
            </p:cNvPr>
            <p:cNvSpPr/>
            <p:nvPr/>
          </p:nvSpPr>
          <p:spPr>
            <a:xfrm>
              <a:off x="5556947" y="5703079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9FDF766-4C12-47AD-B6FA-6153434B37D4}"/>
                </a:ext>
              </a:extLst>
            </p:cNvPr>
            <p:cNvSpPr/>
            <p:nvPr/>
          </p:nvSpPr>
          <p:spPr>
            <a:xfrm>
              <a:off x="4434523" y="4960521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E593D3F-E89C-482E-B606-4D2322F7868F}"/>
                </a:ext>
              </a:extLst>
            </p:cNvPr>
            <p:cNvSpPr/>
            <p:nvPr/>
          </p:nvSpPr>
          <p:spPr>
            <a:xfrm>
              <a:off x="5941412" y="3847223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9E82996-7B92-47D4-8E09-21237F57B288}"/>
                </a:ext>
              </a:extLst>
            </p:cNvPr>
            <p:cNvSpPr/>
            <p:nvPr/>
          </p:nvSpPr>
          <p:spPr>
            <a:xfrm>
              <a:off x="6475097" y="4259036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0B7C820-AF81-4380-9689-B8E38643B260}"/>
                </a:ext>
              </a:extLst>
            </p:cNvPr>
            <p:cNvSpPr/>
            <p:nvPr/>
          </p:nvSpPr>
          <p:spPr>
            <a:xfrm>
              <a:off x="5122602" y="3835308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9827D44-810D-4698-BBD0-000C95F48DD8}"/>
                </a:ext>
              </a:extLst>
            </p:cNvPr>
            <p:cNvSpPr/>
            <p:nvPr/>
          </p:nvSpPr>
          <p:spPr>
            <a:xfrm>
              <a:off x="5549799" y="4741019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6A0E516-5A2B-44E5-B47A-F20ED02F3D10}"/>
                </a:ext>
              </a:extLst>
            </p:cNvPr>
            <p:cNvSpPr/>
            <p:nvPr/>
          </p:nvSpPr>
          <p:spPr>
            <a:xfrm>
              <a:off x="5556947" y="376238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C322D73-9CAF-4DFB-B059-19A2499AA340}"/>
                </a:ext>
              </a:extLst>
            </p:cNvPr>
            <p:cNvSpPr/>
            <p:nvPr/>
          </p:nvSpPr>
          <p:spPr>
            <a:xfrm>
              <a:off x="6594050" y="457166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E999145-A752-4BE0-839B-6DF60EB2F372}"/>
                </a:ext>
              </a:extLst>
            </p:cNvPr>
            <p:cNvSpPr/>
            <p:nvPr/>
          </p:nvSpPr>
          <p:spPr>
            <a:xfrm>
              <a:off x="6249663" y="5486126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21604B5-F574-4FBF-ABC6-088EA6F7753A}"/>
                </a:ext>
              </a:extLst>
            </p:cNvPr>
            <p:cNvSpPr/>
            <p:nvPr/>
          </p:nvSpPr>
          <p:spPr>
            <a:xfrm>
              <a:off x="6501021" y="519527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20D3E5A-6C70-4DF1-852E-DF9D7EB130B1}"/>
                </a:ext>
              </a:extLst>
            </p:cNvPr>
            <p:cNvSpPr/>
            <p:nvPr/>
          </p:nvSpPr>
          <p:spPr>
            <a:xfrm>
              <a:off x="5171666" y="565580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7A53078-F053-4028-B5F6-9FF1CF11A19F}"/>
                </a:ext>
              </a:extLst>
            </p:cNvPr>
            <p:cNvSpPr/>
            <p:nvPr/>
          </p:nvSpPr>
          <p:spPr>
            <a:xfrm>
              <a:off x="4581126" y="523677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6E4A458-C43E-4D6F-9F26-3FFF5BBC4427}"/>
                </a:ext>
              </a:extLst>
            </p:cNvPr>
            <p:cNvCxnSpPr>
              <a:cxnSpLocks/>
              <a:stCxn id="43" idx="4"/>
              <a:endCxn id="42" idx="0"/>
            </p:cNvCxnSpPr>
            <p:nvPr/>
          </p:nvCxnSpPr>
          <p:spPr>
            <a:xfrm flipH="1">
              <a:off x="5639354" y="3932064"/>
              <a:ext cx="7148" cy="8089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6E52A89-42D0-43CE-A673-0EAF1DEFFD6A}"/>
                </a:ext>
              </a:extLst>
            </p:cNvPr>
            <p:cNvCxnSpPr>
              <a:cxnSpLocks/>
              <a:endCxn id="46" idx="1"/>
            </p:cNvCxnSpPr>
            <p:nvPr/>
          </p:nvCxnSpPr>
          <p:spPr>
            <a:xfrm>
              <a:off x="5714191" y="4875640"/>
              <a:ext cx="813060" cy="3444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D3069A4-FA9F-45E8-9A26-83180D50C9A9}"/>
                </a:ext>
              </a:extLst>
            </p:cNvPr>
            <p:cNvCxnSpPr>
              <a:cxnSpLocks/>
              <a:stCxn id="42" idx="3"/>
              <a:endCxn id="48" idx="6"/>
            </p:cNvCxnSpPr>
            <p:nvPr/>
          </p:nvCxnSpPr>
          <p:spPr>
            <a:xfrm flipH="1">
              <a:off x="4760236" y="4885852"/>
              <a:ext cx="815793" cy="435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5DBCB4D-EAE9-408A-8665-3EB85EA430B7}"/>
                </a:ext>
              </a:extLst>
            </p:cNvPr>
            <p:cNvCxnSpPr>
              <a:cxnSpLocks/>
              <a:stCxn id="56" idx="5"/>
              <a:endCxn id="42" idx="1"/>
            </p:cNvCxnSpPr>
            <p:nvPr/>
          </p:nvCxnSpPr>
          <p:spPr>
            <a:xfrm>
              <a:off x="4915395" y="4159360"/>
              <a:ext cx="660634" cy="606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9D6E67F-4BB9-4553-8BB4-845D65CC6ACC}"/>
                </a:ext>
              </a:extLst>
            </p:cNvPr>
            <p:cNvCxnSpPr>
              <a:cxnSpLocks/>
              <a:stCxn id="44" idx="2"/>
            </p:cNvCxnSpPr>
            <p:nvPr/>
          </p:nvCxnSpPr>
          <p:spPr>
            <a:xfrm flipH="1">
              <a:off x="5732484" y="4656509"/>
              <a:ext cx="861566" cy="1396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FDA1493-A5CE-4A62-B3A4-B2E64851E82C}"/>
                </a:ext>
              </a:extLst>
            </p:cNvPr>
            <p:cNvCxnSpPr>
              <a:cxnSpLocks/>
              <a:stCxn id="42" idx="4"/>
              <a:endCxn id="47" idx="7"/>
            </p:cNvCxnSpPr>
            <p:nvPr/>
          </p:nvCxnSpPr>
          <p:spPr>
            <a:xfrm flipH="1">
              <a:off x="5324546" y="4910701"/>
              <a:ext cx="314808" cy="769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DA9653A-60F4-4353-9B83-267611BC519B}"/>
                </a:ext>
              </a:extLst>
            </p:cNvPr>
            <p:cNvSpPr/>
            <p:nvPr/>
          </p:nvSpPr>
          <p:spPr>
            <a:xfrm>
              <a:off x="4530170" y="4295692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902E77A-74FD-4F7F-9BFF-74800287657F}"/>
                </a:ext>
              </a:extLst>
            </p:cNvPr>
            <p:cNvSpPr/>
            <p:nvPr/>
          </p:nvSpPr>
          <p:spPr>
            <a:xfrm>
              <a:off x="4762515" y="401452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B8ADFC3-6A03-47D5-ADCF-39E3AA71ADEB}"/>
                </a:ext>
              </a:extLst>
            </p:cNvPr>
            <p:cNvSpPr/>
            <p:nvPr/>
          </p:nvSpPr>
          <p:spPr>
            <a:xfrm>
              <a:off x="6249663" y="399951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7F54DB7-4CD2-4532-A6F1-E84586120C85}"/>
                </a:ext>
              </a:extLst>
            </p:cNvPr>
            <p:cNvSpPr/>
            <p:nvPr/>
          </p:nvSpPr>
          <p:spPr>
            <a:xfrm>
              <a:off x="6619900" y="4875640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798DFD6-DE76-49FB-8245-A6213918C1A9}"/>
                </a:ext>
              </a:extLst>
            </p:cNvPr>
            <p:cNvSpPr/>
            <p:nvPr/>
          </p:nvSpPr>
          <p:spPr>
            <a:xfrm>
              <a:off x="5932747" y="5633100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BB71416-F419-4CD5-B19A-5619215F803D}"/>
                </a:ext>
              </a:extLst>
            </p:cNvPr>
            <p:cNvSpPr/>
            <p:nvPr/>
          </p:nvSpPr>
          <p:spPr>
            <a:xfrm>
              <a:off x="4834098" y="5486126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A742490-5171-4FC2-93F0-DD760DDD11AE}"/>
                </a:ext>
              </a:extLst>
            </p:cNvPr>
            <p:cNvSpPr/>
            <p:nvPr/>
          </p:nvSpPr>
          <p:spPr>
            <a:xfrm>
              <a:off x="4407895" y="463572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37A5C5C-B8A6-4ACA-86DC-95F4B7341256}"/>
                </a:ext>
              </a:extLst>
            </p:cNvPr>
            <p:cNvCxnSpPr>
              <a:cxnSpLocks/>
              <a:endCxn id="42" idx="7"/>
            </p:cNvCxnSpPr>
            <p:nvPr/>
          </p:nvCxnSpPr>
          <p:spPr>
            <a:xfrm flipH="1">
              <a:off x="5702679" y="4150862"/>
              <a:ext cx="594932" cy="6150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A49AD29-8B39-43B3-BCC3-1FFC871C661E}"/>
                </a:ext>
              </a:extLst>
            </p:cNvPr>
            <p:cNvCxnSpPr>
              <a:cxnSpLocks/>
              <a:endCxn id="59" idx="1"/>
            </p:cNvCxnSpPr>
            <p:nvPr/>
          </p:nvCxnSpPr>
          <p:spPr>
            <a:xfrm>
              <a:off x="5682916" y="4912723"/>
              <a:ext cx="276061" cy="7452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396663D-EAD0-480C-B6D4-1157ED1AD372}"/>
                </a:ext>
              </a:extLst>
            </p:cNvPr>
            <p:cNvCxnSpPr>
              <a:cxnSpLocks/>
              <a:stCxn id="61" idx="6"/>
              <a:endCxn id="42" idx="2"/>
            </p:cNvCxnSpPr>
            <p:nvPr/>
          </p:nvCxnSpPr>
          <p:spPr>
            <a:xfrm>
              <a:off x="4587005" y="4720564"/>
              <a:ext cx="962794" cy="1052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4002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44DDC5DB-D1B9-4FB4-86E3-E80D75876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73E2D0B-6F76-4B58-9402-3C1A88ACF71A}"/>
              </a:ext>
            </a:extLst>
          </p:cNvPr>
          <p:cNvGrpSpPr/>
          <p:nvPr/>
        </p:nvGrpSpPr>
        <p:grpSpPr>
          <a:xfrm>
            <a:off x="5746502" y="2725434"/>
            <a:ext cx="2391115" cy="2110379"/>
            <a:chOff x="4407895" y="3762382"/>
            <a:chExt cx="2391115" cy="211037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7D8D79-BA71-4EA0-92E0-6BBD49783C18}"/>
                </a:ext>
              </a:extLst>
            </p:cNvPr>
            <p:cNvSpPr/>
            <p:nvPr/>
          </p:nvSpPr>
          <p:spPr>
            <a:xfrm>
              <a:off x="4515439" y="3850366"/>
              <a:ext cx="2196446" cy="193755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B360A44-4E62-4520-8111-45E81AA9B297}"/>
                </a:ext>
              </a:extLst>
            </p:cNvPr>
            <p:cNvSpPr/>
            <p:nvPr/>
          </p:nvSpPr>
          <p:spPr>
            <a:xfrm>
              <a:off x="5556947" y="5703079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8C3E3AF-4246-4DC8-84C5-77E0AF791190}"/>
                </a:ext>
              </a:extLst>
            </p:cNvPr>
            <p:cNvSpPr/>
            <p:nvPr/>
          </p:nvSpPr>
          <p:spPr>
            <a:xfrm>
              <a:off x="4434523" y="4960521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1E947B8-A27C-44C9-BB00-735AEE4A0AC6}"/>
                </a:ext>
              </a:extLst>
            </p:cNvPr>
            <p:cNvSpPr/>
            <p:nvPr/>
          </p:nvSpPr>
          <p:spPr>
            <a:xfrm>
              <a:off x="5941412" y="3847223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D4D6BB6-17EB-461C-9AB7-E1270C2B7CF2}"/>
                </a:ext>
              </a:extLst>
            </p:cNvPr>
            <p:cNvSpPr/>
            <p:nvPr/>
          </p:nvSpPr>
          <p:spPr>
            <a:xfrm>
              <a:off x="6475097" y="4259036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3AC1426-4855-4BD2-A55A-4591DEAB19C3}"/>
                </a:ext>
              </a:extLst>
            </p:cNvPr>
            <p:cNvSpPr/>
            <p:nvPr/>
          </p:nvSpPr>
          <p:spPr>
            <a:xfrm>
              <a:off x="5122602" y="3835308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F470644-1561-4B2A-9A50-54189A696D28}"/>
                </a:ext>
              </a:extLst>
            </p:cNvPr>
            <p:cNvSpPr/>
            <p:nvPr/>
          </p:nvSpPr>
          <p:spPr>
            <a:xfrm>
              <a:off x="5549799" y="4741019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A157DA6-6078-407F-AA6B-147786E63A69}"/>
                </a:ext>
              </a:extLst>
            </p:cNvPr>
            <p:cNvSpPr/>
            <p:nvPr/>
          </p:nvSpPr>
          <p:spPr>
            <a:xfrm>
              <a:off x="5556947" y="376238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86C31A3-0425-48C1-B5B7-F9CDD6BF72BC}"/>
                </a:ext>
              </a:extLst>
            </p:cNvPr>
            <p:cNvSpPr/>
            <p:nvPr/>
          </p:nvSpPr>
          <p:spPr>
            <a:xfrm>
              <a:off x="6594050" y="457166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86A43B7-22B3-4B4E-A424-D9FFEFDFC88A}"/>
                </a:ext>
              </a:extLst>
            </p:cNvPr>
            <p:cNvSpPr/>
            <p:nvPr/>
          </p:nvSpPr>
          <p:spPr>
            <a:xfrm>
              <a:off x="6249663" y="5486126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4C2BAC9-C0A1-4AE5-938F-C80F45259533}"/>
                </a:ext>
              </a:extLst>
            </p:cNvPr>
            <p:cNvSpPr/>
            <p:nvPr/>
          </p:nvSpPr>
          <p:spPr>
            <a:xfrm>
              <a:off x="6501021" y="519527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06692F4-C4A0-4424-A185-6DDECCF11259}"/>
                </a:ext>
              </a:extLst>
            </p:cNvPr>
            <p:cNvSpPr/>
            <p:nvPr/>
          </p:nvSpPr>
          <p:spPr>
            <a:xfrm>
              <a:off x="5171666" y="565580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54232D7-AC8F-44E4-BC38-CC5E7348351A}"/>
                </a:ext>
              </a:extLst>
            </p:cNvPr>
            <p:cNvSpPr/>
            <p:nvPr/>
          </p:nvSpPr>
          <p:spPr>
            <a:xfrm>
              <a:off x="4581126" y="523677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209AB33-1017-46D8-8A18-F2F797220FCF}"/>
                </a:ext>
              </a:extLst>
            </p:cNvPr>
            <p:cNvCxnSpPr>
              <a:cxnSpLocks/>
              <a:stCxn id="46" idx="4"/>
              <a:endCxn id="45" idx="0"/>
            </p:cNvCxnSpPr>
            <p:nvPr/>
          </p:nvCxnSpPr>
          <p:spPr>
            <a:xfrm flipH="1">
              <a:off x="5639354" y="3932064"/>
              <a:ext cx="7148" cy="8089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CC997BC-59D4-4660-BE65-BEB96A6EC2F2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5714191" y="4875640"/>
              <a:ext cx="813060" cy="3444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DA7E9DD-02CA-4570-A398-EBDFDA8EEE4F}"/>
                </a:ext>
              </a:extLst>
            </p:cNvPr>
            <p:cNvCxnSpPr>
              <a:cxnSpLocks/>
              <a:stCxn id="45" idx="3"/>
              <a:endCxn id="51" idx="6"/>
            </p:cNvCxnSpPr>
            <p:nvPr/>
          </p:nvCxnSpPr>
          <p:spPr>
            <a:xfrm flipH="1">
              <a:off x="4760236" y="4885852"/>
              <a:ext cx="815793" cy="435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93EE6CF-0C25-4249-BE02-726C851D8D4B}"/>
                </a:ext>
              </a:extLst>
            </p:cNvPr>
            <p:cNvCxnSpPr>
              <a:cxnSpLocks/>
              <a:stCxn id="59" idx="5"/>
              <a:endCxn id="45" idx="1"/>
            </p:cNvCxnSpPr>
            <p:nvPr/>
          </p:nvCxnSpPr>
          <p:spPr>
            <a:xfrm>
              <a:off x="4915395" y="4159360"/>
              <a:ext cx="660634" cy="606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8C0851D-AB67-4DFD-9294-1D162EE3F5E4}"/>
                </a:ext>
              </a:extLst>
            </p:cNvPr>
            <p:cNvCxnSpPr>
              <a:cxnSpLocks/>
              <a:stCxn id="47" idx="2"/>
            </p:cNvCxnSpPr>
            <p:nvPr/>
          </p:nvCxnSpPr>
          <p:spPr>
            <a:xfrm flipH="1">
              <a:off x="5732484" y="4656509"/>
              <a:ext cx="861566" cy="1396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05B7E52-AB2B-4EAC-A742-C9540FD87969}"/>
                </a:ext>
              </a:extLst>
            </p:cNvPr>
            <p:cNvCxnSpPr>
              <a:cxnSpLocks/>
              <a:stCxn id="45" idx="4"/>
              <a:endCxn id="50" idx="7"/>
            </p:cNvCxnSpPr>
            <p:nvPr/>
          </p:nvCxnSpPr>
          <p:spPr>
            <a:xfrm flipH="1">
              <a:off x="5324546" y="4910701"/>
              <a:ext cx="314808" cy="769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F9BDEC6-FBA1-4BC1-93C3-83165CFCF978}"/>
                </a:ext>
              </a:extLst>
            </p:cNvPr>
            <p:cNvSpPr/>
            <p:nvPr/>
          </p:nvSpPr>
          <p:spPr>
            <a:xfrm>
              <a:off x="4530170" y="4295692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AF3AF26-0EC7-4B0C-B591-5D2F467E834A}"/>
                </a:ext>
              </a:extLst>
            </p:cNvPr>
            <p:cNvSpPr/>
            <p:nvPr/>
          </p:nvSpPr>
          <p:spPr>
            <a:xfrm>
              <a:off x="4762515" y="401452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5C7D6E0-BEB3-4B06-A46D-067E001D10F3}"/>
                </a:ext>
              </a:extLst>
            </p:cNvPr>
            <p:cNvSpPr/>
            <p:nvPr/>
          </p:nvSpPr>
          <p:spPr>
            <a:xfrm>
              <a:off x="6249663" y="399951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2D7FC27-7898-40DF-8EC2-C9F1DA9E2782}"/>
                </a:ext>
              </a:extLst>
            </p:cNvPr>
            <p:cNvSpPr/>
            <p:nvPr/>
          </p:nvSpPr>
          <p:spPr>
            <a:xfrm>
              <a:off x="6619900" y="4875640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ABF61207-BD25-41AB-BA39-530591074081}"/>
                </a:ext>
              </a:extLst>
            </p:cNvPr>
            <p:cNvSpPr/>
            <p:nvPr/>
          </p:nvSpPr>
          <p:spPr>
            <a:xfrm>
              <a:off x="5932747" y="5633100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62800C1-2953-4A14-947B-C55A8D8A6B00}"/>
                </a:ext>
              </a:extLst>
            </p:cNvPr>
            <p:cNvSpPr/>
            <p:nvPr/>
          </p:nvSpPr>
          <p:spPr>
            <a:xfrm>
              <a:off x="4834098" y="5486126"/>
              <a:ext cx="179110" cy="1696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9449536-BCBC-4421-9455-364ED4A708B1}"/>
                </a:ext>
              </a:extLst>
            </p:cNvPr>
            <p:cNvSpPr/>
            <p:nvPr/>
          </p:nvSpPr>
          <p:spPr>
            <a:xfrm>
              <a:off x="4407895" y="463572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00C170A-1E67-4382-BDD7-CFFA60EC7C31}"/>
                </a:ext>
              </a:extLst>
            </p:cNvPr>
            <p:cNvCxnSpPr>
              <a:cxnSpLocks/>
              <a:endCxn id="45" idx="7"/>
            </p:cNvCxnSpPr>
            <p:nvPr/>
          </p:nvCxnSpPr>
          <p:spPr>
            <a:xfrm flipH="1">
              <a:off x="5702679" y="4150862"/>
              <a:ext cx="594932" cy="6150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F03446E-8112-4AD8-BBED-324CE6FD5F83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5682916" y="4912723"/>
              <a:ext cx="276061" cy="7452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D40FBDA-1926-497F-9D50-2D4BA6DD1282}"/>
                </a:ext>
              </a:extLst>
            </p:cNvPr>
            <p:cNvCxnSpPr>
              <a:cxnSpLocks/>
              <a:stCxn id="64" idx="6"/>
              <a:endCxn id="45" idx="2"/>
            </p:cNvCxnSpPr>
            <p:nvPr/>
          </p:nvCxnSpPr>
          <p:spPr>
            <a:xfrm>
              <a:off x="4587005" y="4720564"/>
              <a:ext cx="962794" cy="1052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0355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21517" name="Oval 21516">
            <a:extLst>
              <a:ext uri="{FF2B5EF4-FFF2-40B4-BE49-F238E27FC236}">
                <a16:creationId xmlns:a16="http://schemas.microsoft.com/office/drawing/2014/main" id="{0C758B33-836C-49AF-8B77-A3E7F47F4902}"/>
              </a:ext>
            </a:extLst>
          </p:cNvPr>
          <p:cNvSpPr/>
          <p:nvPr/>
        </p:nvSpPr>
        <p:spPr>
          <a:xfrm>
            <a:off x="5854046" y="2813418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2D985B9-6715-4070-A418-AF64EA6251F5}"/>
              </a:ext>
            </a:extLst>
          </p:cNvPr>
          <p:cNvSpPr/>
          <p:nvPr/>
        </p:nvSpPr>
        <p:spPr>
          <a:xfrm>
            <a:off x="6895554" y="466613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0BCA384-7668-4F3F-AF32-595DDCB6013F}"/>
              </a:ext>
            </a:extLst>
          </p:cNvPr>
          <p:cNvSpPr/>
          <p:nvPr/>
        </p:nvSpPr>
        <p:spPr>
          <a:xfrm>
            <a:off x="5773130" y="392357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B9419EA-AEC0-4064-BE04-A15F31866556}"/>
              </a:ext>
            </a:extLst>
          </p:cNvPr>
          <p:cNvSpPr/>
          <p:nvPr/>
        </p:nvSpPr>
        <p:spPr>
          <a:xfrm>
            <a:off x="7280019" y="2810275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0E8BB5D-2448-43EC-B31F-0B20892077C1}"/>
              </a:ext>
            </a:extLst>
          </p:cNvPr>
          <p:cNvSpPr/>
          <p:nvPr/>
        </p:nvSpPr>
        <p:spPr>
          <a:xfrm>
            <a:off x="7813704" y="322208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5E201F1-30F1-4E23-B8EA-95C83E97A3E2}"/>
              </a:ext>
            </a:extLst>
          </p:cNvPr>
          <p:cNvSpPr/>
          <p:nvPr/>
        </p:nvSpPr>
        <p:spPr>
          <a:xfrm>
            <a:off x="6461209" y="2798360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DB16D4A-E275-44B9-8524-CDBCFD2D6719}"/>
              </a:ext>
            </a:extLst>
          </p:cNvPr>
          <p:cNvSpPr/>
          <p:nvPr/>
        </p:nvSpPr>
        <p:spPr>
          <a:xfrm>
            <a:off x="6888406" y="370407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6088AE9-EAA1-43DC-B6E3-84119768658D}"/>
              </a:ext>
            </a:extLst>
          </p:cNvPr>
          <p:cNvSpPr/>
          <p:nvPr/>
        </p:nvSpPr>
        <p:spPr>
          <a:xfrm>
            <a:off x="6895554" y="272543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6BD6797-F5C6-4084-BB9F-37F7BCB8ED00}"/>
              </a:ext>
            </a:extLst>
          </p:cNvPr>
          <p:cNvSpPr/>
          <p:nvPr/>
        </p:nvSpPr>
        <p:spPr>
          <a:xfrm>
            <a:off x="7932657" y="35347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14EA91B-721C-46C2-90BF-E6482EC7D1E8}"/>
              </a:ext>
            </a:extLst>
          </p:cNvPr>
          <p:cNvSpPr/>
          <p:nvPr/>
        </p:nvSpPr>
        <p:spPr>
          <a:xfrm>
            <a:off x="7588270" y="4449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93667EC-5D4E-4D43-8A9C-30E31CADFC60}"/>
              </a:ext>
            </a:extLst>
          </p:cNvPr>
          <p:cNvSpPr/>
          <p:nvPr/>
        </p:nvSpPr>
        <p:spPr>
          <a:xfrm>
            <a:off x="7839628" y="415832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E394465-545E-4CC5-8541-2D11DDE44680}"/>
              </a:ext>
            </a:extLst>
          </p:cNvPr>
          <p:cNvSpPr/>
          <p:nvPr/>
        </p:nvSpPr>
        <p:spPr>
          <a:xfrm>
            <a:off x="6510273" y="461886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F1C7669-5B9B-4F34-944B-A5FF1F8FCD18}"/>
              </a:ext>
            </a:extLst>
          </p:cNvPr>
          <p:cNvSpPr/>
          <p:nvPr/>
        </p:nvSpPr>
        <p:spPr>
          <a:xfrm>
            <a:off x="5919733" y="419982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19" name="Straight Connector 21518">
            <a:extLst>
              <a:ext uri="{FF2B5EF4-FFF2-40B4-BE49-F238E27FC236}">
                <a16:creationId xmlns:a16="http://schemas.microsoft.com/office/drawing/2014/main" id="{D778178C-3E87-4D74-84F3-8DE3E5442114}"/>
              </a:ext>
            </a:extLst>
          </p:cNvPr>
          <p:cNvCxnSpPr>
            <a:cxnSpLocks/>
            <a:stCxn id="89" idx="4"/>
            <a:endCxn id="88" idx="0"/>
          </p:cNvCxnSpPr>
          <p:nvPr/>
        </p:nvCxnSpPr>
        <p:spPr>
          <a:xfrm flipH="1">
            <a:off x="6977961" y="2895116"/>
            <a:ext cx="7148" cy="808955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F5525B8-04CC-4736-9CE1-5E616C57416A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7052798" y="3838692"/>
            <a:ext cx="813060" cy="34448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4930A0A6-2993-4864-83E0-63E96FE5A13C}"/>
              </a:ext>
            </a:extLst>
          </p:cNvPr>
          <p:cNvCxnSpPr>
            <a:cxnSpLocks/>
            <a:stCxn id="88" idx="3"/>
            <a:endCxn id="95" idx="6"/>
          </p:cNvCxnSpPr>
          <p:nvPr/>
        </p:nvCxnSpPr>
        <p:spPr>
          <a:xfrm flipH="1">
            <a:off x="6098843" y="3848904"/>
            <a:ext cx="815793" cy="435761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676BE70-338F-45B1-8313-F46880D27BE0}"/>
              </a:ext>
            </a:extLst>
          </p:cNvPr>
          <p:cNvCxnSpPr>
            <a:cxnSpLocks/>
            <a:stCxn id="27" idx="5"/>
            <a:endCxn id="88" idx="1"/>
          </p:cNvCxnSpPr>
          <p:nvPr/>
        </p:nvCxnSpPr>
        <p:spPr>
          <a:xfrm>
            <a:off x="6254002" y="3122412"/>
            <a:ext cx="660634" cy="606508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80419E2A-127E-47B1-BBC5-2A55AF5C2437}"/>
              </a:ext>
            </a:extLst>
          </p:cNvPr>
          <p:cNvCxnSpPr>
            <a:cxnSpLocks/>
            <a:stCxn id="90" idx="2"/>
          </p:cNvCxnSpPr>
          <p:nvPr/>
        </p:nvCxnSpPr>
        <p:spPr>
          <a:xfrm flipH="1">
            <a:off x="7071091" y="3619561"/>
            <a:ext cx="861566" cy="139672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315A163-DD9D-486B-83EC-FF8A90B1266E}"/>
              </a:ext>
            </a:extLst>
          </p:cNvPr>
          <p:cNvCxnSpPr>
            <a:cxnSpLocks/>
            <a:stCxn id="88" idx="4"/>
            <a:endCxn id="94" idx="7"/>
          </p:cNvCxnSpPr>
          <p:nvPr/>
        </p:nvCxnSpPr>
        <p:spPr>
          <a:xfrm flipH="1">
            <a:off x="6663153" y="3873753"/>
            <a:ext cx="314808" cy="76995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4C8C589E-F7DA-4567-8A61-B5098ED447FA}"/>
              </a:ext>
            </a:extLst>
          </p:cNvPr>
          <p:cNvSpPr/>
          <p:nvPr/>
        </p:nvSpPr>
        <p:spPr>
          <a:xfrm>
            <a:off x="5868777" y="3258744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4E202C6-7974-44B4-83B2-9EEBA4CB40CF}"/>
              </a:ext>
            </a:extLst>
          </p:cNvPr>
          <p:cNvSpPr/>
          <p:nvPr/>
        </p:nvSpPr>
        <p:spPr>
          <a:xfrm>
            <a:off x="6101122" y="297757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7784DE5-4E2F-453C-A26D-5FBE33DC31D5}"/>
              </a:ext>
            </a:extLst>
          </p:cNvPr>
          <p:cNvSpPr/>
          <p:nvPr/>
        </p:nvSpPr>
        <p:spPr>
          <a:xfrm>
            <a:off x="7588270" y="29625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0160EDF-18C8-4979-A20B-BB00656F1D09}"/>
              </a:ext>
            </a:extLst>
          </p:cNvPr>
          <p:cNvSpPr/>
          <p:nvPr/>
        </p:nvSpPr>
        <p:spPr>
          <a:xfrm>
            <a:off x="7958507" y="3838692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0D847F7-F552-43B3-834F-9CE19019A735}"/>
              </a:ext>
            </a:extLst>
          </p:cNvPr>
          <p:cNvSpPr/>
          <p:nvPr/>
        </p:nvSpPr>
        <p:spPr>
          <a:xfrm>
            <a:off x="7271354" y="4596152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B0729A-14AC-452A-8C62-783EA718FA13}"/>
              </a:ext>
            </a:extLst>
          </p:cNvPr>
          <p:cNvSpPr/>
          <p:nvPr/>
        </p:nvSpPr>
        <p:spPr>
          <a:xfrm>
            <a:off x="6172705" y="4449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95DE953-0B48-4D09-B6B0-4FA47CF6AC07}"/>
              </a:ext>
            </a:extLst>
          </p:cNvPr>
          <p:cNvSpPr/>
          <p:nvPr/>
        </p:nvSpPr>
        <p:spPr>
          <a:xfrm>
            <a:off x="5746502" y="359877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FCE260B-394E-4974-BB89-1D313B3B8623}"/>
              </a:ext>
            </a:extLst>
          </p:cNvPr>
          <p:cNvCxnSpPr>
            <a:cxnSpLocks/>
            <a:endCxn id="88" idx="7"/>
          </p:cNvCxnSpPr>
          <p:nvPr/>
        </p:nvCxnSpPr>
        <p:spPr>
          <a:xfrm flipH="1">
            <a:off x="7041286" y="3113914"/>
            <a:ext cx="594932" cy="61500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68547C-2BF8-416E-B700-557EC1B859A7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7021523" y="3875775"/>
            <a:ext cx="276061" cy="74522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2120ECE-0F63-4C3D-9EE6-ECEADED1240D}"/>
              </a:ext>
            </a:extLst>
          </p:cNvPr>
          <p:cNvCxnSpPr>
            <a:cxnSpLocks/>
            <a:stCxn id="32" idx="6"/>
            <a:endCxn id="88" idx="2"/>
          </p:cNvCxnSpPr>
          <p:nvPr/>
        </p:nvCxnSpPr>
        <p:spPr>
          <a:xfrm>
            <a:off x="5925612" y="3683616"/>
            <a:ext cx="962794" cy="10529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">
            <a:extLst>
              <a:ext uri="{FF2B5EF4-FFF2-40B4-BE49-F238E27FC236}">
                <a16:creationId xmlns:a16="http://schemas.microsoft.com/office/drawing/2014/main" id="{9D296692-821E-4E4C-A919-3A5717FA0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118875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21517" name="Oval 21516">
            <a:extLst>
              <a:ext uri="{FF2B5EF4-FFF2-40B4-BE49-F238E27FC236}">
                <a16:creationId xmlns:a16="http://schemas.microsoft.com/office/drawing/2014/main" id="{0C758B33-836C-49AF-8B77-A3E7F47F4902}"/>
              </a:ext>
            </a:extLst>
          </p:cNvPr>
          <p:cNvSpPr/>
          <p:nvPr/>
        </p:nvSpPr>
        <p:spPr>
          <a:xfrm>
            <a:off x="5854046" y="2813418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2D985B9-6715-4070-A418-AF64EA6251F5}"/>
              </a:ext>
            </a:extLst>
          </p:cNvPr>
          <p:cNvSpPr/>
          <p:nvPr/>
        </p:nvSpPr>
        <p:spPr>
          <a:xfrm>
            <a:off x="6895554" y="466613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0BCA384-7668-4F3F-AF32-595DDCB6013F}"/>
              </a:ext>
            </a:extLst>
          </p:cNvPr>
          <p:cNvSpPr/>
          <p:nvPr/>
        </p:nvSpPr>
        <p:spPr>
          <a:xfrm>
            <a:off x="5773130" y="392357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B9419EA-AEC0-4064-BE04-A15F31866556}"/>
              </a:ext>
            </a:extLst>
          </p:cNvPr>
          <p:cNvSpPr/>
          <p:nvPr/>
        </p:nvSpPr>
        <p:spPr>
          <a:xfrm>
            <a:off x="7280019" y="2810275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0E8BB5D-2448-43EC-B31F-0B20892077C1}"/>
              </a:ext>
            </a:extLst>
          </p:cNvPr>
          <p:cNvSpPr/>
          <p:nvPr/>
        </p:nvSpPr>
        <p:spPr>
          <a:xfrm>
            <a:off x="7813704" y="322208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5E201F1-30F1-4E23-B8EA-95C83E97A3E2}"/>
              </a:ext>
            </a:extLst>
          </p:cNvPr>
          <p:cNvSpPr/>
          <p:nvPr/>
        </p:nvSpPr>
        <p:spPr>
          <a:xfrm>
            <a:off x="6461209" y="2798360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DB16D4A-E275-44B9-8524-CDBCFD2D6719}"/>
              </a:ext>
            </a:extLst>
          </p:cNvPr>
          <p:cNvSpPr/>
          <p:nvPr/>
        </p:nvSpPr>
        <p:spPr>
          <a:xfrm>
            <a:off x="6888406" y="370407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6088AE9-EAA1-43DC-B6E3-84119768658D}"/>
              </a:ext>
            </a:extLst>
          </p:cNvPr>
          <p:cNvSpPr/>
          <p:nvPr/>
        </p:nvSpPr>
        <p:spPr>
          <a:xfrm>
            <a:off x="6895554" y="272543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6BD6797-F5C6-4084-BB9F-37F7BCB8ED00}"/>
              </a:ext>
            </a:extLst>
          </p:cNvPr>
          <p:cNvSpPr/>
          <p:nvPr/>
        </p:nvSpPr>
        <p:spPr>
          <a:xfrm>
            <a:off x="7932657" y="35347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14EA91B-721C-46C2-90BF-E6482EC7D1E8}"/>
              </a:ext>
            </a:extLst>
          </p:cNvPr>
          <p:cNvSpPr/>
          <p:nvPr/>
        </p:nvSpPr>
        <p:spPr>
          <a:xfrm>
            <a:off x="7588270" y="4449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93667EC-5D4E-4D43-8A9C-30E31CADFC60}"/>
              </a:ext>
            </a:extLst>
          </p:cNvPr>
          <p:cNvSpPr/>
          <p:nvPr/>
        </p:nvSpPr>
        <p:spPr>
          <a:xfrm>
            <a:off x="7839628" y="415832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E394465-545E-4CC5-8541-2D11DDE44680}"/>
              </a:ext>
            </a:extLst>
          </p:cNvPr>
          <p:cNvSpPr/>
          <p:nvPr/>
        </p:nvSpPr>
        <p:spPr>
          <a:xfrm>
            <a:off x="6510273" y="461886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F1C7669-5B9B-4F34-944B-A5FF1F8FCD18}"/>
              </a:ext>
            </a:extLst>
          </p:cNvPr>
          <p:cNvSpPr/>
          <p:nvPr/>
        </p:nvSpPr>
        <p:spPr>
          <a:xfrm>
            <a:off x="5919733" y="419982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19" name="Straight Connector 21518">
            <a:extLst>
              <a:ext uri="{FF2B5EF4-FFF2-40B4-BE49-F238E27FC236}">
                <a16:creationId xmlns:a16="http://schemas.microsoft.com/office/drawing/2014/main" id="{D778178C-3E87-4D74-84F3-8DE3E5442114}"/>
              </a:ext>
            </a:extLst>
          </p:cNvPr>
          <p:cNvCxnSpPr>
            <a:cxnSpLocks/>
            <a:stCxn id="89" idx="4"/>
            <a:endCxn id="88" idx="0"/>
          </p:cNvCxnSpPr>
          <p:nvPr/>
        </p:nvCxnSpPr>
        <p:spPr>
          <a:xfrm flipH="1">
            <a:off x="6977961" y="2895116"/>
            <a:ext cx="7148" cy="808955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F5525B8-04CC-4736-9CE1-5E616C57416A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7052798" y="3838692"/>
            <a:ext cx="813060" cy="34448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4930A0A6-2993-4864-83E0-63E96FE5A13C}"/>
              </a:ext>
            </a:extLst>
          </p:cNvPr>
          <p:cNvCxnSpPr>
            <a:cxnSpLocks/>
            <a:stCxn id="88" idx="3"/>
            <a:endCxn id="95" idx="6"/>
          </p:cNvCxnSpPr>
          <p:nvPr/>
        </p:nvCxnSpPr>
        <p:spPr>
          <a:xfrm flipH="1">
            <a:off x="6098843" y="3848904"/>
            <a:ext cx="815793" cy="435761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676BE70-338F-45B1-8313-F46880D27BE0}"/>
              </a:ext>
            </a:extLst>
          </p:cNvPr>
          <p:cNvCxnSpPr>
            <a:cxnSpLocks/>
            <a:stCxn id="27" idx="5"/>
            <a:endCxn id="88" idx="1"/>
          </p:cNvCxnSpPr>
          <p:nvPr/>
        </p:nvCxnSpPr>
        <p:spPr>
          <a:xfrm>
            <a:off x="6254002" y="3122412"/>
            <a:ext cx="660634" cy="606508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80419E2A-127E-47B1-BBC5-2A55AF5C2437}"/>
              </a:ext>
            </a:extLst>
          </p:cNvPr>
          <p:cNvCxnSpPr>
            <a:cxnSpLocks/>
            <a:stCxn id="90" idx="2"/>
          </p:cNvCxnSpPr>
          <p:nvPr/>
        </p:nvCxnSpPr>
        <p:spPr>
          <a:xfrm flipH="1">
            <a:off x="7071091" y="3619561"/>
            <a:ext cx="861566" cy="139672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315A163-DD9D-486B-83EC-FF8A90B1266E}"/>
              </a:ext>
            </a:extLst>
          </p:cNvPr>
          <p:cNvCxnSpPr>
            <a:cxnSpLocks/>
            <a:stCxn id="88" idx="4"/>
            <a:endCxn id="94" idx="7"/>
          </p:cNvCxnSpPr>
          <p:nvPr/>
        </p:nvCxnSpPr>
        <p:spPr>
          <a:xfrm flipH="1">
            <a:off x="6663153" y="3873753"/>
            <a:ext cx="314808" cy="76995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4C8C589E-F7DA-4567-8A61-B5098ED447FA}"/>
              </a:ext>
            </a:extLst>
          </p:cNvPr>
          <p:cNvSpPr/>
          <p:nvPr/>
        </p:nvSpPr>
        <p:spPr>
          <a:xfrm>
            <a:off x="5868777" y="3258744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4E202C6-7974-44B4-83B2-9EEBA4CB40CF}"/>
              </a:ext>
            </a:extLst>
          </p:cNvPr>
          <p:cNvSpPr/>
          <p:nvPr/>
        </p:nvSpPr>
        <p:spPr>
          <a:xfrm>
            <a:off x="6101122" y="297757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7784DE5-4E2F-453C-A26D-5FBE33DC31D5}"/>
              </a:ext>
            </a:extLst>
          </p:cNvPr>
          <p:cNvSpPr/>
          <p:nvPr/>
        </p:nvSpPr>
        <p:spPr>
          <a:xfrm>
            <a:off x="7588270" y="29625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0160EDF-18C8-4979-A20B-BB00656F1D09}"/>
              </a:ext>
            </a:extLst>
          </p:cNvPr>
          <p:cNvSpPr/>
          <p:nvPr/>
        </p:nvSpPr>
        <p:spPr>
          <a:xfrm>
            <a:off x="7958507" y="3838692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0D847F7-F552-43B3-834F-9CE19019A735}"/>
              </a:ext>
            </a:extLst>
          </p:cNvPr>
          <p:cNvSpPr/>
          <p:nvPr/>
        </p:nvSpPr>
        <p:spPr>
          <a:xfrm>
            <a:off x="7271354" y="4596152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B0729A-14AC-452A-8C62-783EA718FA13}"/>
              </a:ext>
            </a:extLst>
          </p:cNvPr>
          <p:cNvSpPr/>
          <p:nvPr/>
        </p:nvSpPr>
        <p:spPr>
          <a:xfrm>
            <a:off x="6172705" y="4449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95DE953-0B48-4D09-B6B0-4FA47CF6AC07}"/>
              </a:ext>
            </a:extLst>
          </p:cNvPr>
          <p:cNvSpPr/>
          <p:nvPr/>
        </p:nvSpPr>
        <p:spPr>
          <a:xfrm>
            <a:off x="5746502" y="359877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FCE260B-394E-4974-BB89-1D313B3B8623}"/>
              </a:ext>
            </a:extLst>
          </p:cNvPr>
          <p:cNvCxnSpPr>
            <a:cxnSpLocks/>
            <a:endCxn id="88" idx="7"/>
          </p:cNvCxnSpPr>
          <p:nvPr/>
        </p:nvCxnSpPr>
        <p:spPr>
          <a:xfrm flipH="1">
            <a:off x="7041286" y="3113914"/>
            <a:ext cx="594932" cy="61500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68547C-2BF8-416E-B700-557EC1B859A7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7021523" y="3875775"/>
            <a:ext cx="276061" cy="74522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2120ECE-0F63-4C3D-9EE6-ECEADED1240D}"/>
              </a:ext>
            </a:extLst>
          </p:cNvPr>
          <p:cNvCxnSpPr>
            <a:cxnSpLocks/>
            <a:stCxn id="32" idx="6"/>
            <a:endCxn id="88" idx="2"/>
          </p:cNvCxnSpPr>
          <p:nvPr/>
        </p:nvCxnSpPr>
        <p:spPr>
          <a:xfrm>
            <a:off x="5925612" y="3683616"/>
            <a:ext cx="962794" cy="10529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">
            <a:extLst>
              <a:ext uri="{FF2B5EF4-FFF2-40B4-BE49-F238E27FC236}">
                <a16:creationId xmlns:a16="http://schemas.microsoft.com/office/drawing/2014/main" id="{3BA900A5-0A8F-47AA-A100-3190B4DD2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D21278A4-1F68-4EF4-97AE-7C15B4680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3134813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21517" name="Oval 21516">
            <a:extLst>
              <a:ext uri="{FF2B5EF4-FFF2-40B4-BE49-F238E27FC236}">
                <a16:creationId xmlns:a16="http://schemas.microsoft.com/office/drawing/2014/main" id="{0C758B33-836C-49AF-8B77-A3E7F47F4902}"/>
              </a:ext>
            </a:extLst>
          </p:cNvPr>
          <p:cNvSpPr/>
          <p:nvPr/>
        </p:nvSpPr>
        <p:spPr>
          <a:xfrm>
            <a:off x="5854046" y="2813418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2D985B9-6715-4070-A418-AF64EA6251F5}"/>
              </a:ext>
            </a:extLst>
          </p:cNvPr>
          <p:cNvSpPr/>
          <p:nvPr/>
        </p:nvSpPr>
        <p:spPr>
          <a:xfrm>
            <a:off x="6895554" y="466613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0BCA384-7668-4F3F-AF32-595DDCB6013F}"/>
              </a:ext>
            </a:extLst>
          </p:cNvPr>
          <p:cNvSpPr/>
          <p:nvPr/>
        </p:nvSpPr>
        <p:spPr>
          <a:xfrm>
            <a:off x="5773130" y="392357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B9419EA-AEC0-4064-BE04-A15F31866556}"/>
              </a:ext>
            </a:extLst>
          </p:cNvPr>
          <p:cNvSpPr/>
          <p:nvPr/>
        </p:nvSpPr>
        <p:spPr>
          <a:xfrm>
            <a:off x="7280019" y="2810275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0E8BB5D-2448-43EC-B31F-0B20892077C1}"/>
              </a:ext>
            </a:extLst>
          </p:cNvPr>
          <p:cNvSpPr/>
          <p:nvPr/>
        </p:nvSpPr>
        <p:spPr>
          <a:xfrm>
            <a:off x="7813704" y="322208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5E201F1-30F1-4E23-B8EA-95C83E97A3E2}"/>
              </a:ext>
            </a:extLst>
          </p:cNvPr>
          <p:cNvSpPr/>
          <p:nvPr/>
        </p:nvSpPr>
        <p:spPr>
          <a:xfrm>
            <a:off x="6461209" y="2798360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DB16D4A-E275-44B9-8524-CDBCFD2D6719}"/>
              </a:ext>
            </a:extLst>
          </p:cNvPr>
          <p:cNvSpPr/>
          <p:nvPr/>
        </p:nvSpPr>
        <p:spPr>
          <a:xfrm>
            <a:off x="6888406" y="370407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6088AE9-EAA1-43DC-B6E3-84119768658D}"/>
              </a:ext>
            </a:extLst>
          </p:cNvPr>
          <p:cNvSpPr/>
          <p:nvPr/>
        </p:nvSpPr>
        <p:spPr>
          <a:xfrm>
            <a:off x="6895554" y="272543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6BD6797-F5C6-4084-BB9F-37F7BCB8ED00}"/>
              </a:ext>
            </a:extLst>
          </p:cNvPr>
          <p:cNvSpPr/>
          <p:nvPr/>
        </p:nvSpPr>
        <p:spPr>
          <a:xfrm>
            <a:off x="7932657" y="35347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14EA91B-721C-46C2-90BF-E6482EC7D1E8}"/>
              </a:ext>
            </a:extLst>
          </p:cNvPr>
          <p:cNvSpPr/>
          <p:nvPr/>
        </p:nvSpPr>
        <p:spPr>
          <a:xfrm>
            <a:off x="7588270" y="4449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93667EC-5D4E-4D43-8A9C-30E31CADFC60}"/>
              </a:ext>
            </a:extLst>
          </p:cNvPr>
          <p:cNvSpPr/>
          <p:nvPr/>
        </p:nvSpPr>
        <p:spPr>
          <a:xfrm>
            <a:off x="7839628" y="415832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E394465-545E-4CC5-8541-2D11DDE44680}"/>
              </a:ext>
            </a:extLst>
          </p:cNvPr>
          <p:cNvSpPr/>
          <p:nvPr/>
        </p:nvSpPr>
        <p:spPr>
          <a:xfrm>
            <a:off x="6510273" y="461886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F1C7669-5B9B-4F34-944B-A5FF1F8FCD18}"/>
              </a:ext>
            </a:extLst>
          </p:cNvPr>
          <p:cNvSpPr/>
          <p:nvPr/>
        </p:nvSpPr>
        <p:spPr>
          <a:xfrm>
            <a:off x="5919733" y="419982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19" name="Straight Connector 21518">
            <a:extLst>
              <a:ext uri="{FF2B5EF4-FFF2-40B4-BE49-F238E27FC236}">
                <a16:creationId xmlns:a16="http://schemas.microsoft.com/office/drawing/2014/main" id="{D778178C-3E87-4D74-84F3-8DE3E5442114}"/>
              </a:ext>
            </a:extLst>
          </p:cNvPr>
          <p:cNvCxnSpPr>
            <a:cxnSpLocks/>
            <a:stCxn id="89" idx="4"/>
            <a:endCxn id="88" idx="0"/>
          </p:cNvCxnSpPr>
          <p:nvPr/>
        </p:nvCxnSpPr>
        <p:spPr>
          <a:xfrm flipH="1">
            <a:off x="6977961" y="2895116"/>
            <a:ext cx="7148" cy="808955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F5525B8-04CC-4736-9CE1-5E616C57416A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7052798" y="3838692"/>
            <a:ext cx="813060" cy="34448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4930A0A6-2993-4864-83E0-63E96FE5A13C}"/>
              </a:ext>
            </a:extLst>
          </p:cNvPr>
          <p:cNvCxnSpPr>
            <a:cxnSpLocks/>
            <a:stCxn id="88" idx="3"/>
            <a:endCxn id="95" idx="6"/>
          </p:cNvCxnSpPr>
          <p:nvPr/>
        </p:nvCxnSpPr>
        <p:spPr>
          <a:xfrm flipH="1">
            <a:off x="6098843" y="3848904"/>
            <a:ext cx="815793" cy="435761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676BE70-338F-45B1-8313-F46880D27BE0}"/>
              </a:ext>
            </a:extLst>
          </p:cNvPr>
          <p:cNvCxnSpPr>
            <a:cxnSpLocks/>
            <a:stCxn id="27" idx="5"/>
            <a:endCxn id="88" idx="1"/>
          </p:cNvCxnSpPr>
          <p:nvPr/>
        </p:nvCxnSpPr>
        <p:spPr>
          <a:xfrm>
            <a:off x="6254002" y="3122412"/>
            <a:ext cx="660634" cy="606508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80419E2A-127E-47B1-BBC5-2A55AF5C2437}"/>
              </a:ext>
            </a:extLst>
          </p:cNvPr>
          <p:cNvCxnSpPr>
            <a:cxnSpLocks/>
            <a:stCxn id="90" idx="2"/>
          </p:cNvCxnSpPr>
          <p:nvPr/>
        </p:nvCxnSpPr>
        <p:spPr>
          <a:xfrm flipH="1">
            <a:off x="7071091" y="3619561"/>
            <a:ext cx="861566" cy="139672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315A163-DD9D-486B-83EC-FF8A90B1266E}"/>
              </a:ext>
            </a:extLst>
          </p:cNvPr>
          <p:cNvCxnSpPr>
            <a:cxnSpLocks/>
            <a:stCxn id="88" idx="4"/>
            <a:endCxn id="94" idx="7"/>
          </p:cNvCxnSpPr>
          <p:nvPr/>
        </p:nvCxnSpPr>
        <p:spPr>
          <a:xfrm flipH="1">
            <a:off x="6663153" y="3873753"/>
            <a:ext cx="314808" cy="76995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4C8C589E-F7DA-4567-8A61-B5098ED447FA}"/>
              </a:ext>
            </a:extLst>
          </p:cNvPr>
          <p:cNvSpPr/>
          <p:nvPr/>
        </p:nvSpPr>
        <p:spPr>
          <a:xfrm>
            <a:off x="5868777" y="3258744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4E202C6-7974-44B4-83B2-9EEBA4CB40CF}"/>
              </a:ext>
            </a:extLst>
          </p:cNvPr>
          <p:cNvSpPr/>
          <p:nvPr/>
        </p:nvSpPr>
        <p:spPr>
          <a:xfrm>
            <a:off x="6101122" y="297757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7784DE5-4E2F-453C-A26D-5FBE33DC31D5}"/>
              </a:ext>
            </a:extLst>
          </p:cNvPr>
          <p:cNvSpPr/>
          <p:nvPr/>
        </p:nvSpPr>
        <p:spPr>
          <a:xfrm>
            <a:off x="7588270" y="29625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0160EDF-18C8-4979-A20B-BB00656F1D09}"/>
              </a:ext>
            </a:extLst>
          </p:cNvPr>
          <p:cNvSpPr/>
          <p:nvPr/>
        </p:nvSpPr>
        <p:spPr>
          <a:xfrm>
            <a:off x="7958507" y="3838692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0D847F7-F552-43B3-834F-9CE19019A735}"/>
              </a:ext>
            </a:extLst>
          </p:cNvPr>
          <p:cNvSpPr/>
          <p:nvPr/>
        </p:nvSpPr>
        <p:spPr>
          <a:xfrm>
            <a:off x="7271354" y="4596152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B0729A-14AC-452A-8C62-783EA718FA13}"/>
              </a:ext>
            </a:extLst>
          </p:cNvPr>
          <p:cNvSpPr/>
          <p:nvPr/>
        </p:nvSpPr>
        <p:spPr>
          <a:xfrm>
            <a:off x="6172705" y="4449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95DE953-0B48-4D09-B6B0-4FA47CF6AC07}"/>
              </a:ext>
            </a:extLst>
          </p:cNvPr>
          <p:cNvSpPr/>
          <p:nvPr/>
        </p:nvSpPr>
        <p:spPr>
          <a:xfrm>
            <a:off x="5746502" y="359877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FCE260B-394E-4974-BB89-1D313B3B8623}"/>
              </a:ext>
            </a:extLst>
          </p:cNvPr>
          <p:cNvCxnSpPr>
            <a:cxnSpLocks/>
            <a:endCxn id="88" idx="7"/>
          </p:cNvCxnSpPr>
          <p:nvPr/>
        </p:nvCxnSpPr>
        <p:spPr>
          <a:xfrm flipH="1">
            <a:off x="7041286" y="3113914"/>
            <a:ext cx="594932" cy="61500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68547C-2BF8-416E-B700-557EC1B859A7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7021523" y="3875775"/>
            <a:ext cx="276061" cy="74522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2120ECE-0F63-4C3D-9EE6-ECEADED1240D}"/>
              </a:ext>
            </a:extLst>
          </p:cNvPr>
          <p:cNvCxnSpPr>
            <a:cxnSpLocks/>
            <a:stCxn id="32" idx="6"/>
            <a:endCxn id="88" idx="2"/>
          </p:cNvCxnSpPr>
          <p:nvPr/>
        </p:nvCxnSpPr>
        <p:spPr>
          <a:xfrm>
            <a:off x="5925612" y="3683616"/>
            <a:ext cx="962794" cy="105296"/>
          </a:xfrm>
          <a:prstGeom prst="lin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">
            <a:extLst>
              <a:ext uri="{FF2B5EF4-FFF2-40B4-BE49-F238E27FC236}">
                <a16:creationId xmlns:a16="http://schemas.microsoft.com/office/drawing/2014/main" id="{EA659061-616C-479D-A2C5-AB8352192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D3A51966-112F-486C-8B51-DE7ED7348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9EF81C7-7150-4F29-AD61-663106A71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1729780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EA659061-616C-479D-A2C5-AB8352192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D3A51966-112F-486C-8B51-DE7ED7348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2380D781-DF73-4666-930E-4943ED755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642" y="3243194"/>
            <a:ext cx="3421068" cy="10177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2000" kern="300" dirty="0">
                <a:solidFill>
                  <a:srgbClr val="FFC000"/>
                </a:solidFill>
                <a:ea typeface="ＭＳ Ｐゴシック" charset="-128"/>
              </a:rPr>
              <a:t>Min-VC </a:t>
            </a:r>
            <a:r>
              <a:rPr lang="en-US" altLang="en-US" sz="2000" kern="300" dirty="0">
                <a:ea typeface="ＭＳ Ｐゴシック" charset="-128"/>
              </a:rPr>
              <a:t>is hard because the decision version of Vertex-Cover is NP-hard.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FBC56269-3473-4E5F-B12D-4A037A0B2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360655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92242CEA-0F75-4104-AFD1-9D8F8344A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533" y="3148450"/>
            <a:ext cx="3727361" cy="9899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Formally, an optimization problem Q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NP-hard</a:t>
            </a:r>
            <a:r>
              <a:rPr lang="en-US" altLang="en-US" sz="1800" kern="300" dirty="0">
                <a:ea typeface="ＭＳ Ｐゴシック" charset="-128"/>
              </a:rPr>
              <a:t> if there is an NP-hard (decision) problem L such that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8AE37E-8782-4AFA-954C-B1123FE2D620}"/>
              </a:ext>
            </a:extLst>
          </p:cNvPr>
          <p:cNvSpPr txBox="1"/>
          <p:nvPr/>
        </p:nvSpPr>
        <p:spPr>
          <a:xfrm>
            <a:off x="5276133" y="4326530"/>
            <a:ext cx="9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x of L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A1CDD6-8ECA-47EC-83A6-E2194D0F89E8}"/>
              </a:ext>
            </a:extLst>
          </p:cNvPr>
          <p:cNvSpPr txBox="1"/>
          <p:nvPr/>
        </p:nvSpPr>
        <p:spPr>
          <a:xfrm>
            <a:off x="7305774" y="4326530"/>
            <a:ext cx="94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f</a:t>
            </a:r>
            <a:r>
              <a:rPr lang="en-US" sz="1400" baseline="-25000" dirty="0"/>
              <a:t>1</a:t>
            </a:r>
            <a:r>
              <a:rPr lang="en-US" sz="1400" dirty="0"/>
              <a:t>(x) of Q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6E3F0A-38FF-4895-B7EF-1AEF55922418}"/>
              </a:ext>
            </a:extLst>
          </p:cNvPr>
          <p:cNvSpPr txBox="1"/>
          <p:nvPr/>
        </p:nvSpPr>
        <p:spPr>
          <a:xfrm>
            <a:off x="7305773" y="5032377"/>
            <a:ext cx="119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 solution y of f</a:t>
            </a:r>
            <a:r>
              <a:rPr lang="en-US" sz="1400" baseline="-25000" dirty="0"/>
              <a:t>1</a:t>
            </a:r>
            <a:r>
              <a:rPr lang="en-US" sz="1400" dirty="0"/>
              <a:t>(x)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45E563-1F7B-460E-98C8-D569D901C934}"/>
              </a:ext>
            </a:extLst>
          </p:cNvPr>
          <p:cNvSpPr txBox="1"/>
          <p:nvPr/>
        </p:nvSpPr>
        <p:spPr>
          <a:xfrm>
            <a:off x="4986295" y="5032377"/>
            <a:ext cx="1369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  <a:r>
              <a:rPr lang="en-US" sz="1400" dirty="0"/>
              <a:t>(y)= yes/no decision on x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85A2D8D-673F-45BE-84E3-8FBDB44F700F}"/>
              </a:ext>
            </a:extLst>
          </p:cNvPr>
          <p:cNvCxnSpPr>
            <a:cxnSpLocks/>
          </p:cNvCxnSpPr>
          <p:nvPr/>
        </p:nvCxnSpPr>
        <p:spPr>
          <a:xfrm>
            <a:off x="6218814" y="4672983"/>
            <a:ext cx="888996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B181699-7746-4602-8590-2525B6AEB27B}"/>
              </a:ext>
            </a:extLst>
          </p:cNvPr>
          <p:cNvSpPr txBox="1"/>
          <p:nvPr/>
        </p:nvSpPr>
        <p:spPr>
          <a:xfrm>
            <a:off x="6514064" y="4657039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1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A2189F-8B6A-4D60-9840-F705D548B4A7}"/>
              </a:ext>
            </a:extLst>
          </p:cNvPr>
          <p:cNvCxnSpPr>
            <a:cxnSpLocks/>
          </p:cNvCxnSpPr>
          <p:nvPr/>
        </p:nvCxnSpPr>
        <p:spPr>
          <a:xfrm flipH="1">
            <a:off x="6218814" y="5281934"/>
            <a:ext cx="942682" cy="137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5B6998C-2594-4787-8DBD-A4805CB4807D}"/>
              </a:ext>
            </a:extLst>
          </p:cNvPr>
          <p:cNvSpPr txBox="1"/>
          <p:nvPr/>
        </p:nvSpPr>
        <p:spPr>
          <a:xfrm>
            <a:off x="6571736" y="5263787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E06649-465E-4CAC-BB06-9378D27F33F2}"/>
              </a:ext>
            </a:extLst>
          </p:cNvPr>
          <p:cNvSpPr txBox="1"/>
          <p:nvPr/>
        </p:nvSpPr>
        <p:spPr>
          <a:xfrm>
            <a:off x="6264110" y="4050672"/>
            <a:ext cx="942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Poly-time computable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A2E4AF9B-45EB-4018-A2C1-2102809A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CC0228-51CE-40EB-8401-8ACBCE926D7D}"/>
              </a:ext>
            </a:extLst>
          </p:cNvPr>
          <p:cNvSpPr/>
          <p:nvPr/>
        </p:nvSpPr>
        <p:spPr>
          <a:xfrm>
            <a:off x="4751109" y="3116287"/>
            <a:ext cx="381078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E2D235D5-FFF4-4A38-90B9-BA2CF867B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2653267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92242CEA-0F75-4104-AFD1-9D8F8344A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533" y="3148450"/>
            <a:ext cx="3727361" cy="9899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Formally, an optimization problem Q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NP-hard</a:t>
            </a:r>
            <a:r>
              <a:rPr lang="en-US" altLang="en-US" sz="1800" kern="300" dirty="0">
                <a:ea typeface="ＭＳ Ｐゴシック" charset="-128"/>
              </a:rPr>
              <a:t> if there is an NP-hard (decision) problem L such that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8AE37E-8782-4AFA-954C-B1123FE2D620}"/>
              </a:ext>
            </a:extLst>
          </p:cNvPr>
          <p:cNvSpPr txBox="1"/>
          <p:nvPr/>
        </p:nvSpPr>
        <p:spPr>
          <a:xfrm>
            <a:off x="5276133" y="4326530"/>
            <a:ext cx="9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x of L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A1CDD6-8ECA-47EC-83A6-E2194D0F89E8}"/>
              </a:ext>
            </a:extLst>
          </p:cNvPr>
          <p:cNvSpPr txBox="1"/>
          <p:nvPr/>
        </p:nvSpPr>
        <p:spPr>
          <a:xfrm>
            <a:off x="7305774" y="4326530"/>
            <a:ext cx="94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f</a:t>
            </a:r>
            <a:r>
              <a:rPr lang="en-US" sz="1400" baseline="-25000" dirty="0"/>
              <a:t>1</a:t>
            </a:r>
            <a:r>
              <a:rPr lang="en-US" sz="1400" dirty="0"/>
              <a:t>(x) of Q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6E3F0A-38FF-4895-B7EF-1AEF55922418}"/>
              </a:ext>
            </a:extLst>
          </p:cNvPr>
          <p:cNvSpPr txBox="1"/>
          <p:nvPr/>
        </p:nvSpPr>
        <p:spPr>
          <a:xfrm>
            <a:off x="7305773" y="5032377"/>
            <a:ext cx="119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 solution y of f</a:t>
            </a:r>
            <a:r>
              <a:rPr lang="en-US" sz="1400" baseline="-25000" dirty="0"/>
              <a:t>1</a:t>
            </a:r>
            <a:r>
              <a:rPr lang="en-US" sz="1400" dirty="0"/>
              <a:t>(x)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45E563-1F7B-460E-98C8-D569D901C934}"/>
              </a:ext>
            </a:extLst>
          </p:cNvPr>
          <p:cNvSpPr txBox="1"/>
          <p:nvPr/>
        </p:nvSpPr>
        <p:spPr>
          <a:xfrm>
            <a:off x="4986295" y="5032377"/>
            <a:ext cx="1369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  <a:r>
              <a:rPr lang="en-US" sz="1400" dirty="0"/>
              <a:t>(y)= yes/no decision on x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85A2D8D-673F-45BE-84E3-8FBDB44F700F}"/>
              </a:ext>
            </a:extLst>
          </p:cNvPr>
          <p:cNvCxnSpPr>
            <a:cxnSpLocks/>
          </p:cNvCxnSpPr>
          <p:nvPr/>
        </p:nvCxnSpPr>
        <p:spPr>
          <a:xfrm>
            <a:off x="6218814" y="4672983"/>
            <a:ext cx="888996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B181699-7746-4602-8590-2525B6AEB27B}"/>
              </a:ext>
            </a:extLst>
          </p:cNvPr>
          <p:cNvSpPr txBox="1"/>
          <p:nvPr/>
        </p:nvSpPr>
        <p:spPr>
          <a:xfrm>
            <a:off x="6514064" y="4657039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1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A2189F-8B6A-4D60-9840-F705D548B4A7}"/>
              </a:ext>
            </a:extLst>
          </p:cNvPr>
          <p:cNvCxnSpPr>
            <a:cxnSpLocks/>
          </p:cNvCxnSpPr>
          <p:nvPr/>
        </p:nvCxnSpPr>
        <p:spPr>
          <a:xfrm flipH="1">
            <a:off x="6218814" y="5281934"/>
            <a:ext cx="942682" cy="137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5B6998C-2594-4787-8DBD-A4805CB4807D}"/>
              </a:ext>
            </a:extLst>
          </p:cNvPr>
          <p:cNvSpPr txBox="1"/>
          <p:nvPr/>
        </p:nvSpPr>
        <p:spPr>
          <a:xfrm>
            <a:off x="6571736" y="5263787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E06649-465E-4CAC-BB06-9378D27F33F2}"/>
              </a:ext>
            </a:extLst>
          </p:cNvPr>
          <p:cNvSpPr txBox="1"/>
          <p:nvPr/>
        </p:nvSpPr>
        <p:spPr>
          <a:xfrm>
            <a:off x="6264110" y="4050672"/>
            <a:ext cx="942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Poly-time computable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A2E4AF9B-45EB-4018-A2C1-2102809A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CC0228-51CE-40EB-8401-8ACBCE926D7D}"/>
              </a:ext>
            </a:extLst>
          </p:cNvPr>
          <p:cNvSpPr/>
          <p:nvPr/>
        </p:nvSpPr>
        <p:spPr>
          <a:xfrm>
            <a:off x="4751109" y="3116287"/>
            <a:ext cx="381078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D4381-B665-4753-B8BC-D010259E94FD}"/>
              </a:ext>
            </a:extLst>
          </p:cNvPr>
          <p:cNvSpPr txBox="1"/>
          <p:nvPr/>
        </p:nvSpPr>
        <p:spPr>
          <a:xfrm>
            <a:off x="5393182" y="4763110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(G, k)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FBB2D372-86A0-4D4E-85B2-F200F7189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4025904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92242CEA-0F75-4104-AFD1-9D8F8344A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533" y="3148450"/>
            <a:ext cx="3727361" cy="9899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Formally, an optimization problem Q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NP-hard</a:t>
            </a:r>
            <a:r>
              <a:rPr lang="en-US" altLang="en-US" sz="1800" kern="300" dirty="0">
                <a:ea typeface="ＭＳ Ｐゴシック" charset="-128"/>
              </a:rPr>
              <a:t> if there is an NP-hard (decision) problem L such that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8AE37E-8782-4AFA-954C-B1123FE2D620}"/>
              </a:ext>
            </a:extLst>
          </p:cNvPr>
          <p:cNvSpPr txBox="1"/>
          <p:nvPr/>
        </p:nvSpPr>
        <p:spPr>
          <a:xfrm>
            <a:off x="5276133" y="4326530"/>
            <a:ext cx="9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x of L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A1CDD6-8ECA-47EC-83A6-E2194D0F89E8}"/>
              </a:ext>
            </a:extLst>
          </p:cNvPr>
          <p:cNvSpPr txBox="1"/>
          <p:nvPr/>
        </p:nvSpPr>
        <p:spPr>
          <a:xfrm>
            <a:off x="7305774" y="4326530"/>
            <a:ext cx="94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f</a:t>
            </a:r>
            <a:r>
              <a:rPr lang="en-US" sz="1400" baseline="-25000" dirty="0"/>
              <a:t>1</a:t>
            </a:r>
            <a:r>
              <a:rPr lang="en-US" sz="1400" dirty="0"/>
              <a:t>(x) of Q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6E3F0A-38FF-4895-B7EF-1AEF55922418}"/>
              </a:ext>
            </a:extLst>
          </p:cNvPr>
          <p:cNvSpPr txBox="1"/>
          <p:nvPr/>
        </p:nvSpPr>
        <p:spPr>
          <a:xfrm>
            <a:off x="7305773" y="5032377"/>
            <a:ext cx="119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 solution y of f</a:t>
            </a:r>
            <a:r>
              <a:rPr lang="en-US" sz="1400" baseline="-25000" dirty="0"/>
              <a:t>1</a:t>
            </a:r>
            <a:r>
              <a:rPr lang="en-US" sz="1400" dirty="0"/>
              <a:t>(x)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45E563-1F7B-460E-98C8-D569D901C934}"/>
              </a:ext>
            </a:extLst>
          </p:cNvPr>
          <p:cNvSpPr txBox="1"/>
          <p:nvPr/>
        </p:nvSpPr>
        <p:spPr>
          <a:xfrm>
            <a:off x="4986295" y="5032377"/>
            <a:ext cx="1369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  <a:r>
              <a:rPr lang="en-US" sz="1400" dirty="0"/>
              <a:t>(y)= yes/no decision on x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85A2D8D-673F-45BE-84E3-8FBDB44F700F}"/>
              </a:ext>
            </a:extLst>
          </p:cNvPr>
          <p:cNvCxnSpPr>
            <a:cxnSpLocks/>
          </p:cNvCxnSpPr>
          <p:nvPr/>
        </p:nvCxnSpPr>
        <p:spPr>
          <a:xfrm>
            <a:off x="6218814" y="4672983"/>
            <a:ext cx="888996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B181699-7746-4602-8590-2525B6AEB27B}"/>
              </a:ext>
            </a:extLst>
          </p:cNvPr>
          <p:cNvSpPr txBox="1"/>
          <p:nvPr/>
        </p:nvSpPr>
        <p:spPr>
          <a:xfrm>
            <a:off x="6514064" y="4657039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1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A2189F-8B6A-4D60-9840-F705D548B4A7}"/>
              </a:ext>
            </a:extLst>
          </p:cNvPr>
          <p:cNvCxnSpPr>
            <a:cxnSpLocks/>
          </p:cNvCxnSpPr>
          <p:nvPr/>
        </p:nvCxnSpPr>
        <p:spPr>
          <a:xfrm flipH="1">
            <a:off x="6218814" y="5281934"/>
            <a:ext cx="942682" cy="137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5B6998C-2594-4787-8DBD-A4805CB4807D}"/>
              </a:ext>
            </a:extLst>
          </p:cNvPr>
          <p:cNvSpPr txBox="1"/>
          <p:nvPr/>
        </p:nvSpPr>
        <p:spPr>
          <a:xfrm>
            <a:off x="6571736" y="5263787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E06649-465E-4CAC-BB06-9378D27F33F2}"/>
              </a:ext>
            </a:extLst>
          </p:cNvPr>
          <p:cNvSpPr txBox="1"/>
          <p:nvPr/>
        </p:nvSpPr>
        <p:spPr>
          <a:xfrm>
            <a:off x="6264110" y="4050672"/>
            <a:ext cx="942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Poly-time computable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A2E4AF9B-45EB-4018-A2C1-2102809A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CC0228-51CE-40EB-8401-8ACBCE926D7D}"/>
              </a:ext>
            </a:extLst>
          </p:cNvPr>
          <p:cNvSpPr/>
          <p:nvPr/>
        </p:nvSpPr>
        <p:spPr>
          <a:xfrm>
            <a:off x="4751109" y="3116287"/>
            <a:ext cx="381078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D4381-B665-4753-B8BC-D010259E94FD}"/>
              </a:ext>
            </a:extLst>
          </p:cNvPr>
          <p:cNvSpPr txBox="1"/>
          <p:nvPr/>
        </p:nvSpPr>
        <p:spPr>
          <a:xfrm>
            <a:off x="5393182" y="4763110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(G, k)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A85F58-92B2-45A5-979B-E31343ABFDA2}"/>
              </a:ext>
            </a:extLst>
          </p:cNvPr>
          <p:cNvSpPr txBox="1"/>
          <p:nvPr/>
        </p:nvSpPr>
        <p:spPr>
          <a:xfrm>
            <a:off x="7261599" y="4785060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</a:t>
            </a:r>
            <a:r>
              <a:rPr lang="en-US" sz="1200" baseline="-25000" dirty="0">
                <a:solidFill>
                  <a:srgbClr val="FF0000"/>
                </a:solidFill>
              </a:rPr>
              <a:t>1</a:t>
            </a:r>
            <a:r>
              <a:rPr lang="en-US" sz="1200" dirty="0">
                <a:solidFill>
                  <a:srgbClr val="FF0000"/>
                </a:solidFill>
              </a:rPr>
              <a:t>(G, k) = G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938F576-0E01-4EE7-997E-844216BDA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1649385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92242CEA-0F75-4104-AFD1-9D8F8344A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533" y="3148450"/>
            <a:ext cx="3727361" cy="9899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Formally, an optimization problem Q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NP-hard</a:t>
            </a:r>
            <a:r>
              <a:rPr lang="en-US" altLang="en-US" sz="1800" kern="300" dirty="0">
                <a:ea typeface="ＭＳ Ｐゴシック" charset="-128"/>
              </a:rPr>
              <a:t> if there is an NP-hard (decision) problem L such that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8AE37E-8782-4AFA-954C-B1123FE2D620}"/>
              </a:ext>
            </a:extLst>
          </p:cNvPr>
          <p:cNvSpPr txBox="1"/>
          <p:nvPr/>
        </p:nvSpPr>
        <p:spPr>
          <a:xfrm>
            <a:off x="5276133" y="4326530"/>
            <a:ext cx="9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x of L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A1CDD6-8ECA-47EC-83A6-E2194D0F89E8}"/>
              </a:ext>
            </a:extLst>
          </p:cNvPr>
          <p:cNvSpPr txBox="1"/>
          <p:nvPr/>
        </p:nvSpPr>
        <p:spPr>
          <a:xfrm>
            <a:off x="7305774" y="4326530"/>
            <a:ext cx="94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f</a:t>
            </a:r>
            <a:r>
              <a:rPr lang="en-US" sz="1400" baseline="-25000" dirty="0"/>
              <a:t>1</a:t>
            </a:r>
            <a:r>
              <a:rPr lang="en-US" sz="1400" dirty="0"/>
              <a:t>(x) of Q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6E3F0A-38FF-4895-B7EF-1AEF55922418}"/>
              </a:ext>
            </a:extLst>
          </p:cNvPr>
          <p:cNvSpPr txBox="1"/>
          <p:nvPr/>
        </p:nvSpPr>
        <p:spPr>
          <a:xfrm>
            <a:off x="7305773" y="5032377"/>
            <a:ext cx="119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 solution y of f</a:t>
            </a:r>
            <a:r>
              <a:rPr lang="en-US" sz="1400" baseline="-25000" dirty="0"/>
              <a:t>1</a:t>
            </a:r>
            <a:r>
              <a:rPr lang="en-US" sz="1400" dirty="0"/>
              <a:t>(x)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45E563-1F7B-460E-98C8-D569D901C934}"/>
              </a:ext>
            </a:extLst>
          </p:cNvPr>
          <p:cNvSpPr txBox="1"/>
          <p:nvPr/>
        </p:nvSpPr>
        <p:spPr>
          <a:xfrm>
            <a:off x="4986295" y="5032377"/>
            <a:ext cx="1369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  <a:r>
              <a:rPr lang="en-US" sz="1400" dirty="0"/>
              <a:t>(y)= yes/no decision on x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85A2D8D-673F-45BE-84E3-8FBDB44F700F}"/>
              </a:ext>
            </a:extLst>
          </p:cNvPr>
          <p:cNvCxnSpPr>
            <a:cxnSpLocks/>
          </p:cNvCxnSpPr>
          <p:nvPr/>
        </p:nvCxnSpPr>
        <p:spPr>
          <a:xfrm>
            <a:off x="6218814" y="4672983"/>
            <a:ext cx="888996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B181699-7746-4602-8590-2525B6AEB27B}"/>
              </a:ext>
            </a:extLst>
          </p:cNvPr>
          <p:cNvSpPr txBox="1"/>
          <p:nvPr/>
        </p:nvSpPr>
        <p:spPr>
          <a:xfrm>
            <a:off x="6514064" y="4657039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1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A2189F-8B6A-4D60-9840-F705D548B4A7}"/>
              </a:ext>
            </a:extLst>
          </p:cNvPr>
          <p:cNvCxnSpPr>
            <a:cxnSpLocks/>
          </p:cNvCxnSpPr>
          <p:nvPr/>
        </p:nvCxnSpPr>
        <p:spPr>
          <a:xfrm flipH="1">
            <a:off x="6218814" y="5281934"/>
            <a:ext cx="942682" cy="137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5B6998C-2594-4787-8DBD-A4805CB4807D}"/>
              </a:ext>
            </a:extLst>
          </p:cNvPr>
          <p:cNvSpPr txBox="1"/>
          <p:nvPr/>
        </p:nvSpPr>
        <p:spPr>
          <a:xfrm>
            <a:off x="6571736" y="5263787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E06649-465E-4CAC-BB06-9378D27F33F2}"/>
              </a:ext>
            </a:extLst>
          </p:cNvPr>
          <p:cNvSpPr txBox="1"/>
          <p:nvPr/>
        </p:nvSpPr>
        <p:spPr>
          <a:xfrm>
            <a:off x="6264110" y="4050672"/>
            <a:ext cx="942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Poly-time computable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A2E4AF9B-45EB-4018-A2C1-2102809A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CC0228-51CE-40EB-8401-8ACBCE926D7D}"/>
              </a:ext>
            </a:extLst>
          </p:cNvPr>
          <p:cNvSpPr/>
          <p:nvPr/>
        </p:nvSpPr>
        <p:spPr>
          <a:xfrm>
            <a:off x="4751109" y="3116287"/>
            <a:ext cx="381078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D4381-B665-4753-B8BC-D010259E94FD}"/>
              </a:ext>
            </a:extLst>
          </p:cNvPr>
          <p:cNvSpPr txBox="1"/>
          <p:nvPr/>
        </p:nvSpPr>
        <p:spPr>
          <a:xfrm>
            <a:off x="5393182" y="4763110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(G, k)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A85F58-92B2-45A5-979B-E31343ABFDA2}"/>
              </a:ext>
            </a:extLst>
          </p:cNvPr>
          <p:cNvSpPr txBox="1"/>
          <p:nvPr/>
        </p:nvSpPr>
        <p:spPr>
          <a:xfrm>
            <a:off x="7261599" y="4785060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</a:t>
            </a:r>
            <a:r>
              <a:rPr lang="en-US" sz="1200" baseline="-25000" dirty="0">
                <a:solidFill>
                  <a:srgbClr val="FF0000"/>
                </a:solidFill>
              </a:rPr>
              <a:t>1</a:t>
            </a:r>
            <a:r>
              <a:rPr lang="en-US" sz="1200" dirty="0">
                <a:solidFill>
                  <a:srgbClr val="FF0000"/>
                </a:solidFill>
              </a:rPr>
              <a:t>(G, k) = 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59C3BE-4D49-4466-A95E-5EA93CF9AD0D}"/>
              </a:ext>
            </a:extLst>
          </p:cNvPr>
          <p:cNvSpPr txBox="1"/>
          <p:nvPr/>
        </p:nvSpPr>
        <p:spPr>
          <a:xfrm>
            <a:off x="7305773" y="5480570"/>
            <a:ext cx="1106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 = min VC C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834CAE0D-F6AC-4C45-AF08-2CB0EA737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2214380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FBF11D-CBA8-4992-ADE3-F64FC36C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37" y="1056890"/>
            <a:ext cx="7359863" cy="4513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000" kern="300" dirty="0">
                <a:ea typeface="ＭＳ Ｐゴシック" charset="-128"/>
              </a:rPr>
              <a:t>Consider optimization problems, instead of decision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06E6B9-00FF-4E47-A7D3-8D8DD02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74" y="1735620"/>
            <a:ext cx="7404526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2000" kern="300" dirty="0">
                <a:ea typeface="ＭＳ Ｐゴシック" charset="-128"/>
              </a:rPr>
              <a:t> G: a graph. A </a:t>
            </a:r>
            <a:r>
              <a:rPr lang="en-US" altLang="en-US" sz="2000" kern="300" dirty="0">
                <a:solidFill>
                  <a:srgbClr val="FFCC00"/>
                </a:solidFill>
                <a:ea typeface="ＭＳ Ｐゴシック" charset="-128"/>
              </a:rPr>
              <a:t>vertex cover </a:t>
            </a:r>
            <a:r>
              <a:rPr lang="en-US" altLang="en-US" sz="2000" kern="300" dirty="0">
                <a:ea typeface="ＭＳ Ｐゴシック" charset="-128"/>
              </a:rPr>
              <a:t>of G is a set C of vertices in G such that every edge in G has at least one end in C.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0" y="3148836"/>
            <a:ext cx="4247665" cy="221209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Each instance has a set of (candidate)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A solution y of an instance x has a value w(x,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2000" kern="300" dirty="0">
                <a:ea typeface="ＭＳ Ｐゴシック" charset="-128"/>
              </a:rPr>
              <a:t>Optimal solution: max or min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92242CEA-0F75-4104-AFD1-9D8F8344A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533" y="3148450"/>
            <a:ext cx="3727361" cy="9899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Formally, an optimization problem Q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NP-hard</a:t>
            </a:r>
            <a:r>
              <a:rPr lang="en-US" altLang="en-US" sz="1800" kern="300" dirty="0">
                <a:ea typeface="ＭＳ Ｐゴシック" charset="-128"/>
              </a:rPr>
              <a:t> if there is an NP-hard (decision) problem L such that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8AE37E-8782-4AFA-954C-B1123FE2D620}"/>
              </a:ext>
            </a:extLst>
          </p:cNvPr>
          <p:cNvSpPr txBox="1"/>
          <p:nvPr/>
        </p:nvSpPr>
        <p:spPr>
          <a:xfrm>
            <a:off x="5276133" y="4326530"/>
            <a:ext cx="9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x of L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A1CDD6-8ECA-47EC-83A6-E2194D0F89E8}"/>
              </a:ext>
            </a:extLst>
          </p:cNvPr>
          <p:cNvSpPr txBox="1"/>
          <p:nvPr/>
        </p:nvSpPr>
        <p:spPr>
          <a:xfrm>
            <a:off x="7305774" y="4326530"/>
            <a:ext cx="94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instance f</a:t>
            </a:r>
            <a:r>
              <a:rPr lang="en-US" sz="1400" baseline="-25000" dirty="0"/>
              <a:t>1</a:t>
            </a:r>
            <a:r>
              <a:rPr lang="en-US" sz="1400" dirty="0"/>
              <a:t>(x) of Q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6E3F0A-38FF-4895-B7EF-1AEF55922418}"/>
              </a:ext>
            </a:extLst>
          </p:cNvPr>
          <p:cNvSpPr txBox="1"/>
          <p:nvPr/>
        </p:nvSpPr>
        <p:spPr>
          <a:xfrm>
            <a:off x="7305773" y="5032377"/>
            <a:ext cx="119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 solution y of f</a:t>
            </a:r>
            <a:r>
              <a:rPr lang="en-US" sz="1400" baseline="-25000" dirty="0"/>
              <a:t>1</a:t>
            </a:r>
            <a:r>
              <a:rPr lang="en-US" sz="1400" dirty="0"/>
              <a:t>(x)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45E563-1F7B-460E-98C8-D569D901C934}"/>
              </a:ext>
            </a:extLst>
          </p:cNvPr>
          <p:cNvSpPr txBox="1"/>
          <p:nvPr/>
        </p:nvSpPr>
        <p:spPr>
          <a:xfrm>
            <a:off x="4986295" y="5032377"/>
            <a:ext cx="1369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  <a:r>
              <a:rPr lang="en-US" sz="1400" dirty="0"/>
              <a:t>(y)= yes/no decision on x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85A2D8D-673F-45BE-84E3-8FBDB44F700F}"/>
              </a:ext>
            </a:extLst>
          </p:cNvPr>
          <p:cNvCxnSpPr>
            <a:cxnSpLocks/>
          </p:cNvCxnSpPr>
          <p:nvPr/>
        </p:nvCxnSpPr>
        <p:spPr>
          <a:xfrm>
            <a:off x="6218814" y="4672983"/>
            <a:ext cx="888996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B181699-7746-4602-8590-2525B6AEB27B}"/>
              </a:ext>
            </a:extLst>
          </p:cNvPr>
          <p:cNvSpPr txBox="1"/>
          <p:nvPr/>
        </p:nvSpPr>
        <p:spPr>
          <a:xfrm>
            <a:off x="6514064" y="4657039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1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A2189F-8B6A-4D60-9840-F705D548B4A7}"/>
              </a:ext>
            </a:extLst>
          </p:cNvPr>
          <p:cNvCxnSpPr>
            <a:cxnSpLocks/>
          </p:cNvCxnSpPr>
          <p:nvPr/>
        </p:nvCxnSpPr>
        <p:spPr>
          <a:xfrm flipH="1">
            <a:off x="6218814" y="5281934"/>
            <a:ext cx="942682" cy="137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5B6998C-2594-4787-8DBD-A4805CB4807D}"/>
              </a:ext>
            </a:extLst>
          </p:cNvPr>
          <p:cNvSpPr txBox="1"/>
          <p:nvPr/>
        </p:nvSpPr>
        <p:spPr>
          <a:xfrm>
            <a:off x="6571736" y="5263787"/>
            <a:ext cx="34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baseline="-25000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E06649-465E-4CAC-BB06-9378D27F33F2}"/>
              </a:ext>
            </a:extLst>
          </p:cNvPr>
          <p:cNvSpPr txBox="1"/>
          <p:nvPr/>
        </p:nvSpPr>
        <p:spPr>
          <a:xfrm>
            <a:off x="6264110" y="4050672"/>
            <a:ext cx="942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Poly-time computable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A2E4AF9B-45EB-4018-A2C1-2102809A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45" y="5543350"/>
            <a:ext cx="7659910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600" kern="300" dirty="0">
                <a:solidFill>
                  <a:srgbClr val="FFCC00"/>
                </a:solidFill>
                <a:ea typeface="ＭＳ Ｐゴシック" charset="-128"/>
              </a:rPr>
              <a:t>min-VC</a:t>
            </a:r>
            <a:r>
              <a:rPr lang="en-US" altLang="en-US" sz="16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r>
              <a:rPr lang="en-US" altLang="en-US" sz="16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</a:p>
          <a:p>
            <a:pPr eaLnBrk="1" hangingPunct="1">
              <a:spcBef>
                <a:spcPts val="0"/>
              </a:spcBef>
              <a:buFontTx/>
              <a:buAutoNum type="arabicParenBoth"/>
            </a:pPr>
            <a:r>
              <a:rPr lang="en-US" altLang="en-US" sz="1600" kern="300" dirty="0">
                <a:ea typeface="ＭＳ Ｐゴシック" charset="-128"/>
              </a:rPr>
              <a:t>instances: graphs;        (2) solutions to an instance G: vertex covers of G;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600" kern="300" dirty="0">
                <a:ea typeface="ＭＳ Ｐゴシック" charset="-128"/>
              </a:rPr>
              <a:t>(3) the value of a solution C to an instance G: f(G, C) = |C|;     (4) opt = min.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CC0228-51CE-40EB-8401-8ACBCE926D7D}"/>
              </a:ext>
            </a:extLst>
          </p:cNvPr>
          <p:cNvSpPr/>
          <p:nvPr/>
        </p:nvSpPr>
        <p:spPr>
          <a:xfrm>
            <a:off x="4751109" y="3116287"/>
            <a:ext cx="381078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D4381-B665-4753-B8BC-D010259E94FD}"/>
              </a:ext>
            </a:extLst>
          </p:cNvPr>
          <p:cNvSpPr txBox="1"/>
          <p:nvPr/>
        </p:nvSpPr>
        <p:spPr>
          <a:xfrm>
            <a:off x="5393182" y="4763110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(G, k)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A85F58-92B2-45A5-979B-E31343ABFDA2}"/>
              </a:ext>
            </a:extLst>
          </p:cNvPr>
          <p:cNvSpPr txBox="1"/>
          <p:nvPr/>
        </p:nvSpPr>
        <p:spPr>
          <a:xfrm>
            <a:off x="7261599" y="4785060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</a:t>
            </a:r>
            <a:r>
              <a:rPr lang="en-US" sz="1200" baseline="-25000" dirty="0">
                <a:solidFill>
                  <a:srgbClr val="FF0000"/>
                </a:solidFill>
              </a:rPr>
              <a:t>1</a:t>
            </a:r>
            <a:r>
              <a:rPr lang="en-US" sz="1200" dirty="0">
                <a:solidFill>
                  <a:srgbClr val="FF0000"/>
                </a:solidFill>
              </a:rPr>
              <a:t>(G, k) = 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525858-8945-471A-B6A1-8CA91114DE9B}"/>
              </a:ext>
            </a:extLst>
          </p:cNvPr>
          <p:cNvSpPr txBox="1"/>
          <p:nvPr/>
        </p:nvSpPr>
        <p:spPr>
          <a:xfrm>
            <a:off x="4810760" y="5499421"/>
            <a:ext cx="16152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</a:t>
            </a:r>
            <a:r>
              <a:rPr lang="en-US" sz="1200" baseline="-25000" dirty="0">
                <a:solidFill>
                  <a:srgbClr val="FF0000"/>
                </a:solidFill>
              </a:rPr>
              <a:t>2</a:t>
            </a:r>
            <a:r>
              <a:rPr lang="en-US" sz="1200" dirty="0">
                <a:solidFill>
                  <a:srgbClr val="FF0000"/>
                </a:solidFill>
              </a:rPr>
              <a:t>(C) = yes if |C| ≤ 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59C3BE-4D49-4466-A95E-5EA93CF9AD0D}"/>
              </a:ext>
            </a:extLst>
          </p:cNvPr>
          <p:cNvSpPr txBox="1"/>
          <p:nvPr/>
        </p:nvSpPr>
        <p:spPr>
          <a:xfrm>
            <a:off x="7305773" y="5480570"/>
            <a:ext cx="1106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y = min VC C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B26FEC83-7EC5-4C9E-ADC4-B5461BE56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291" y="2422283"/>
            <a:ext cx="4247665" cy="7624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000" u="sng" kern="300" dirty="0">
                <a:solidFill>
                  <a:srgbClr val="FFCC00"/>
                </a:solidFill>
                <a:ea typeface="ＭＳ Ｐゴシック" charset="-128"/>
              </a:rPr>
              <a:t>min-VC:</a:t>
            </a:r>
            <a:r>
              <a:rPr lang="en-US" altLang="en-US" sz="2000" kern="30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en-US" sz="2000" kern="300" dirty="0">
                <a:ea typeface="ＭＳ Ｐゴシック" charset="-128"/>
              </a:rPr>
              <a:t>Given a graph G, find the smallest vertex cover for G. </a:t>
            </a:r>
          </a:p>
        </p:txBody>
      </p:sp>
    </p:spTree>
    <p:extLst>
      <p:ext uri="{BB962C8B-B14F-4D97-AF65-F5344CB8AC3E}">
        <p14:creationId xmlns:p14="http://schemas.microsoft.com/office/powerpoint/2010/main" val="3284155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</p:spTree>
    <p:extLst>
      <p:ext uri="{BB962C8B-B14F-4D97-AF65-F5344CB8AC3E}">
        <p14:creationId xmlns:p14="http://schemas.microsoft.com/office/powerpoint/2010/main" val="3323994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</p:spTree>
    <p:extLst>
      <p:ext uri="{BB962C8B-B14F-4D97-AF65-F5344CB8AC3E}">
        <p14:creationId xmlns:p14="http://schemas.microsoft.com/office/powerpoint/2010/main" val="3865546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</p:spTree>
    <p:extLst>
      <p:ext uri="{BB962C8B-B14F-4D97-AF65-F5344CB8AC3E}">
        <p14:creationId xmlns:p14="http://schemas.microsoft.com/office/powerpoint/2010/main" val="4100333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53B2DB05-E047-4649-9973-ADA956999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1188740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E95BC24-0CDC-44D9-8BBC-0543A40F1869}"/>
              </a:ext>
            </a:extLst>
          </p:cNvPr>
          <p:cNvGrpSpPr/>
          <p:nvPr/>
        </p:nvGrpSpPr>
        <p:grpSpPr>
          <a:xfrm>
            <a:off x="5906758" y="3177920"/>
            <a:ext cx="2391115" cy="2110379"/>
            <a:chOff x="4407895" y="3762382"/>
            <a:chExt cx="2391115" cy="211037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EDA5FEC-4940-4CD6-81CF-27D0E86E718A}"/>
                </a:ext>
              </a:extLst>
            </p:cNvPr>
            <p:cNvSpPr/>
            <p:nvPr/>
          </p:nvSpPr>
          <p:spPr>
            <a:xfrm>
              <a:off x="4515439" y="3850366"/>
              <a:ext cx="2196446" cy="193755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12F5072-8069-434B-9AE6-35F017E21F4F}"/>
                </a:ext>
              </a:extLst>
            </p:cNvPr>
            <p:cNvSpPr/>
            <p:nvPr/>
          </p:nvSpPr>
          <p:spPr>
            <a:xfrm>
              <a:off x="5556947" y="5703079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A54716B-DCAE-4CED-BE5D-CDBC06C6AEAF}"/>
                </a:ext>
              </a:extLst>
            </p:cNvPr>
            <p:cNvSpPr/>
            <p:nvPr/>
          </p:nvSpPr>
          <p:spPr>
            <a:xfrm>
              <a:off x="4434523" y="4960521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BB08583-A407-4E64-ABAB-D75CE1305B10}"/>
                </a:ext>
              </a:extLst>
            </p:cNvPr>
            <p:cNvSpPr/>
            <p:nvPr/>
          </p:nvSpPr>
          <p:spPr>
            <a:xfrm>
              <a:off x="5941412" y="384722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5E2CC6D-CB43-498B-9CF8-C635D4706B26}"/>
                </a:ext>
              </a:extLst>
            </p:cNvPr>
            <p:cNvSpPr/>
            <p:nvPr/>
          </p:nvSpPr>
          <p:spPr>
            <a:xfrm>
              <a:off x="6475097" y="4259036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CFA38D4-9D30-4C8E-955E-BF9CA560D50B}"/>
                </a:ext>
              </a:extLst>
            </p:cNvPr>
            <p:cNvSpPr/>
            <p:nvPr/>
          </p:nvSpPr>
          <p:spPr>
            <a:xfrm>
              <a:off x="5122602" y="383530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5293FB2-1A57-4DBB-9ACA-C2499E9D5143}"/>
                </a:ext>
              </a:extLst>
            </p:cNvPr>
            <p:cNvSpPr/>
            <p:nvPr/>
          </p:nvSpPr>
          <p:spPr>
            <a:xfrm>
              <a:off x="5549799" y="4741019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8671E6E-A91E-4A17-83E6-9C084D83B140}"/>
                </a:ext>
              </a:extLst>
            </p:cNvPr>
            <p:cNvSpPr/>
            <p:nvPr/>
          </p:nvSpPr>
          <p:spPr>
            <a:xfrm>
              <a:off x="5556947" y="376238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8CE8B7F-C833-44FD-BB53-796D21833FF3}"/>
                </a:ext>
              </a:extLst>
            </p:cNvPr>
            <p:cNvSpPr/>
            <p:nvPr/>
          </p:nvSpPr>
          <p:spPr>
            <a:xfrm>
              <a:off x="6594050" y="457166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42D1112-5379-4EDC-99ED-D82410E81F32}"/>
                </a:ext>
              </a:extLst>
            </p:cNvPr>
            <p:cNvSpPr/>
            <p:nvPr/>
          </p:nvSpPr>
          <p:spPr>
            <a:xfrm>
              <a:off x="6249663" y="5486126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254E6E0-44AB-4180-954D-9B08D2DFF03A}"/>
                </a:ext>
              </a:extLst>
            </p:cNvPr>
            <p:cNvSpPr/>
            <p:nvPr/>
          </p:nvSpPr>
          <p:spPr>
            <a:xfrm>
              <a:off x="6501021" y="519527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254F6CC-BFF3-4DD9-968F-3DA448303F54}"/>
                </a:ext>
              </a:extLst>
            </p:cNvPr>
            <p:cNvSpPr/>
            <p:nvPr/>
          </p:nvSpPr>
          <p:spPr>
            <a:xfrm>
              <a:off x="5171666" y="5655808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9E0F7A1-9243-4537-B400-EB76FDB24CE4}"/>
                </a:ext>
              </a:extLst>
            </p:cNvPr>
            <p:cNvSpPr/>
            <p:nvPr/>
          </p:nvSpPr>
          <p:spPr>
            <a:xfrm>
              <a:off x="4581126" y="523677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564F801-8F2A-4571-87E4-72BA4590A206}"/>
                </a:ext>
              </a:extLst>
            </p:cNvPr>
            <p:cNvCxnSpPr>
              <a:cxnSpLocks/>
              <a:stCxn id="52" idx="4"/>
              <a:endCxn id="51" idx="0"/>
            </p:cNvCxnSpPr>
            <p:nvPr/>
          </p:nvCxnSpPr>
          <p:spPr>
            <a:xfrm flipH="1">
              <a:off x="5639354" y="3932064"/>
              <a:ext cx="7148" cy="8089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D5FA055-20B1-4E38-AD09-70114FA6D69F}"/>
                </a:ext>
              </a:extLst>
            </p:cNvPr>
            <p:cNvCxnSpPr>
              <a:cxnSpLocks/>
              <a:endCxn id="55" idx="1"/>
            </p:cNvCxnSpPr>
            <p:nvPr/>
          </p:nvCxnSpPr>
          <p:spPr>
            <a:xfrm>
              <a:off x="5714191" y="4875640"/>
              <a:ext cx="813060" cy="3444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90CE9F9-A887-4D5F-AD44-47D7D3349D8D}"/>
                </a:ext>
              </a:extLst>
            </p:cNvPr>
            <p:cNvCxnSpPr>
              <a:cxnSpLocks/>
              <a:stCxn id="51" idx="3"/>
              <a:endCxn id="57" idx="6"/>
            </p:cNvCxnSpPr>
            <p:nvPr/>
          </p:nvCxnSpPr>
          <p:spPr>
            <a:xfrm flipH="1">
              <a:off x="4760236" y="4885852"/>
              <a:ext cx="815793" cy="435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B01BD4F-BE56-4E65-B656-A6A944C0A573}"/>
                </a:ext>
              </a:extLst>
            </p:cNvPr>
            <p:cNvCxnSpPr>
              <a:cxnSpLocks/>
              <a:stCxn id="65" idx="5"/>
              <a:endCxn id="51" idx="1"/>
            </p:cNvCxnSpPr>
            <p:nvPr/>
          </p:nvCxnSpPr>
          <p:spPr>
            <a:xfrm>
              <a:off x="4915395" y="4159360"/>
              <a:ext cx="660634" cy="606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B2A9447-010F-4839-A669-41EF5DB9CC93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5732484" y="4656509"/>
              <a:ext cx="861566" cy="1396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D5058F3-9A7F-46B7-9293-AD8F06ED2C18}"/>
                </a:ext>
              </a:extLst>
            </p:cNvPr>
            <p:cNvCxnSpPr>
              <a:cxnSpLocks/>
              <a:stCxn id="51" idx="4"/>
              <a:endCxn id="56" idx="7"/>
            </p:cNvCxnSpPr>
            <p:nvPr/>
          </p:nvCxnSpPr>
          <p:spPr>
            <a:xfrm flipH="1">
              <a:off x="5324546" y="4910701"/>
              <a:ext cx="314808" cy="769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67FE020-7095-4B2A-8E74-B8A740AC4FDB}"/>
                </a:ext>
              </a:extLst>
            </p:cNvPr>
            <p:cNvSpPr/>
            <p:nvPr/>
          </p:nvSpPr>
          <p:spPr>
            <a:xfrm>
              <a:off x="4530170" y="4295692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29F8D17-E789-4786-8A39-CC85891B3FD4}"/>
                </a:ext>
              </a:extLst>
            </p:cNvPr>
            <p:cNvSpPr/>
            <p:nvPr/>
          </p:nvSpPr>
          <p:spPr>
            <a:xfrm>
              <a:off x="4762515" y="4014527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335EE0D-5BBE-4A2B-B488-FA788E110B6E}"/>
                </a:ext>
              </a:extLst>
            </p:cNvPr>
            <p:cNvSpPr/>
            <p:nvPr/>
          </p:nvSpPr>
          <p:spPr>
            <a:xfrm>
              <a:off x="6249663" y="399951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0ABF59C-837C-468C-9186-BD85C55EE524}"/>
                </a:ext>
              </a:extLst>
            </p:cNvPr>
            <p:cNvSpPr/>
            <p:nvPr/>
          </p:nvSpPr>
          <p:spPr>
            <a:xfrm>
              <a:off x="6619900" y="4875640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3F7EA1C-B053-474D-9AF1-1077D75935E5}"/>
                </a:ext>
              </a:extLst>
            </p:cNvPr>
            <p:cNvSpPr/>
            <p:nvPr/>
          </p:nvSpPr>
          <p:spPr>
            <a:xfrm>
              <a:off x="5932747" y="5633100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E3C2F98-F1FC-4446-AFC2-C0AF95E5F588}"/>
                </a:ext>
              </a:extLst>
            </p:cNvPr>
            <p:cNvSpPr/>
            <p:nvPr/>
          </p:nvSpPr>
          <p:spPr>
            <a:xfrm>
              <a:off x="4797229" y="5476845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0B6EDBB-B797-4F86-9186-9304EEB3D803}"/>
                </a:ext>
              </a:extLst>
            </p:cNvPr>
            <p:cNvSpPr/>
            <p:nvPr/>
          </p:nvSpPr>
          <p:spPr>
            <a:xfrm>
              <a:off x="4407895" y="4635723"/>
              <a:ext cx="179110" cy="16968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B37EFE5-5CE2-4ED8-83E5-FC1055E42CCB}"/>
                </a:ext>
              </a:extLst>
            </p:cNvPr>
            <p:cNvCxnSpPr>
              <a:cxnSpLocks/>
              <a:endCxn id="51" idx="7"/>
            </p:cNvCxnSpPr>
            <p:nvPr/>
          </p:nvCxnSpPr>
          <p:spPr>
            <a:xfrm flipH="1">
              <a:off x="5702679" y="4150862"/>
              <a:ext cx="594932" cy="6150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35FACC5-1191-4F40-9345-64957CBDB783}"/>
                </a:ext>
              </a:extLst>
            </p:cNvPr>
            <p:cNvCxnSpPr>
              <a:cxnSpLocks/>
              <a:endCxn id="68" idx="1"/>
            </p:cNvCxnSpPr>
            <p:nvPr/>
          </p:nvCxnSpPr>
          <p:spPr>
            <a:xfrm>
              <a:off x="5682916" y="4912723"/>
              <a:ext cx="276061" cy="7452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B91FD40-E6AA-4BDB-8629-C6C4CFEA2234}"/>
                </a:ext>
              </a:extLst>
            </p:cNvPr>
            <p:cNvCxnSpPr>
              <a:cxnSpLocks/>
              <a:stCxn id="70" idx="6"/>
              <a:endCxn id="51" idx="2"/>
            </p:cNvCxnSpPr>
            <p:nvPr/>
          </p:nvCxnSpPr>
          <p:spPr>
            <a:xfrm>
              <a:off x="4587005" y="4720564"/>
              <a:ext cx="962794" cy="1052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Rectangle 3">
            <a:extLst>
              <a:ext uri="{FF2B5EF4-FFF2-40B4-BE49-F238E27FC236}">
                <a16:creationId xmlns:a16="http://schemas.microsoft.com/office/drawing/2014/main" id="{83A61764-4408-4A66-8DAC-5C42E88C5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1068242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3">
            <a:extLst>
              <a:ext uri="{FF2B5EF4-FFF2-40B4-BE49-F238E27FC236}">
                <a16:creationId xmlns:a16="http://schemas.microsoft.com/office/drawing/2014/main" id="{844D013E-8989-4462-B410-7A7FC8F66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3393843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83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>
            <a:extLst>
              <a:ext uri="{FF2B5EF4-FFF2-40B4-BE49-F238E27FC236}">
                <a16:creationId xmlns:a16="http://schemas.microsoft.com/office/drawing/2014/main" id="{96C1201D-DDC7-4ACA-B6B2-BCBA89BD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3599747"/>
            <a:ext cx="4075368" cy="15188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C is poly-time constructible.</a:t>
            </a:r>
          </a:p>
        </p:txBody>
      </p:sp>
    </p:spTree>
    <p:extLst>
      <p:ext uri="{BB962C8B-B14F-4D97-AF65-F5344CB8AC3E}">
        <p14:creationId xmlns:p14="http://schemas.microsoft.com/office/powerpoint/2010/main" val="4188349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>
            <a:extLst>
              <a:ext uri="{FF2B5EF4-FFF2-40B4-BE49-F238E27FC236}">
                <a16:creationId xmlns:a16="http://schemas.microsoft.com/office/drawing/2014/main" id="{96C1201D-DDC7-4ACA-B6B2-BCBA89BD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3599747"/>
            <a:ext cx="4075368" cy="15188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C is poly-time constructible.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Is C a vertex cover?   </a:t>
            </a:r>
          </a:p>
        </p:txBody>
      </p:sp>
    </p:spTree>
    <p:extLst>
      <p:ext uri="{BB962C8B-B14F-4D97-AF65-F5344CB8AC3E}">
        <p14:creationId xmlns:p14="http://schemas.microsoft.com/office/powerpoint/2010/main" val="581055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>
            <a:extLst>
              <a:ext uri="{FF2B5EF4-FFF2-40B4-BE49-F238E27FC236}">
                <a16:creationId xmlns:a16="http://schemas.microsoft.com/office/drawing/2014/main" id="{96C1201D-DDC7-4ACA-B6B2-BCBA89BD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3599747"/>
            <a:ext cx="4075368" cy="15188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C is poly-time constructible.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Is C a vertex cover?  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6988651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>
            <a:extLst>
              <a:ext uri="{FF2B5EF4-FFF2-40B4-BE49-F238E27FC236}">
                <a16:creationId xmlns:a16="http://schemas.microsoft.com/office/drawing/2014/main" id="{96C1201D-DDC7-4ACA-B6B2-BCBA89BD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3599747"/>
            <a:ext cx="4075368" cy="15188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C is poly-time constructible.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Is C a vertex cover?  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Yes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How good is the vertex cover C?  </a:t>
            </a:r>
          </a:p>
        </p:txBody>
      </p:sp>
    </p:spTree>
    <p:extLst>
      <p:ext uri="{BB962C8B-B14F-4D97-AF65-F5344CB8AC3E}">
        <p14:creationId xmlns:p14="http://schemas.microsoft.com/office/powerpoint/2010/main" val="5816369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>
            <a:extLst>
              <a:ext uri="{FF2B5EF4-FFF2-40B4-BE49-F238E27FC236}">
                <a16:creationId xmlns:a16="http://schemas.microsoft.com/office/drawing/2014/main" id="{96C1201D-DDC7-4ACA-B6B2-BCBA89BD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3599747"/>
            <a:ext cx="4075368" cy="15188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C is poly-time constructible.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Is C a vertex cover?  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Yes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How good is the vertex cover C? 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at most twice of the minimum VC. </a:t>
            </a:r>
          </a:p>
        </p:txBody>
      </p:sp>
    </p:spTree>
    <p:extLst>
      <p:ext uri="{BB962C8B-B14F-4D97-AF65-F5344CB8AC3E}">
        <p14:creationId xmlns:p14="http://schemas.microsoft.com/office/powerpoint/2010/main" val="928723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366" y="1047996"/>
            <a:ext cx="3113834" cy="184603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6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600" kern="300" dirty="0">
                <a:ea typeface="ＭＳ Ｐゴシック" charset="-128"/>
              </a:rPr>
              <a:t>Objective: max or min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047996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it is difficult to find optimal solutions to an NP-hard optimization problem.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81AC4655-C6CD-4180-9D0B-1DE156B8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1788415"/>
            <a:ext cx="4480720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How about finding a “semi-optimal” solution, i.e., a “good enough” solution? 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A2DE7BCD-E408-412E-B69D-01766B33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517766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DA5FEC-4940-4CD6-81CF-27D0E86E718A}"/>
              </a:ext>
            </a:extLst>
          </p:cNvPr>
          <p:cNvSpPr/>
          <p:nvPr/>
        </p:nvSpPr>
        <p:spPr>
          <a:xfrm>
            <a:off x="6014302" y="3265904"/>
            <a:ext cx="2196446" cy="19375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2F5072-8069-434B-9AE6-35F017E21F4F}"/>
              </a:ext>
            </a:extLst>
          </p:cNvPr>
          <p:cNvSpPr/>
          <p:nvPr/>
        </p:nvSpPr>
        <p:spPr>
          <a:xfrm>
            <a:off x="7055810" y="511861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4716B-DCAE-4CED-BE5D-CDBC06C6AEAF}"/>
              </a:ext>
            </a:extLst>
          </p:cNvPr>
          <p:cNvSpPr/>
          <p:nvPr/>
        </p:nvSpPr>
        <p:spPr>
          <a:xfrm>
            <a:off x="5933386" y="4376059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B08583-A407-4E64-ABAB-D75CE1305B10}"/>
              </a:ext>
            </a:extLst>
          </p:cNvPr>
          <p:cNvSpPr/>
          <p:nvPr/>
        </p:nvSpPr>
        <p:spPr>
          <a:xfrm>
            <a:off x="7440275" y="3262761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2CC6D-CB43-498B-9CF8-C635D4706B26}"/>
              </a:ext>
            </a:extLst>
          </p:cNvPr>
          <p:cNvSpPr/>
          <p:nvPr/>
        </p:nvSpPr>
        <p:spPr>
          <a:xfrm>
            <a:off x="7973960" y="367457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FA38D4-9D30-4C8E-955E-BF9CA560D50B}"/>
              </a:ext>
            </a:extLst>
          </p:cNvPr>
          <p:cNvSpPr/>
          <p:nvPr/>
        </p:nvSpPr>
        <p:spPr>
          <a:xfrm>
            <a:off x="6621465" y="3250846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293FB2-1A57-4DBB-9ACA-C2499E9D5143}"/>
              </a:ext>
            </a:extLst>
          </p:cNvPr>
          <p:cNvSpPr/>
          <p:nvPr/>
        </p:nvSpPr>
        <p:spPr>
          <a:xfrm>
            <a:off x="7048662" y="4156557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8671E6E-A91E-4A17-83E6-9C084D83B140}"/>
              </a:ext>
            </a:extLst>
          </p:cNvPr>
          <p:cNvSpPr/>
          <p:nvPr/>
        </p:nvSpPr>
        <p:spPr>
          <a:xfrm>
            <a:off x="7055810" y="317792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CE8B7F-C833-44FD-BB53-796D21833FF3}"/>
              </a:ext>
            </a:extLst>
          </p:cNvPr>
          <p:cNvSpPr/>
          <p:nvPr/>
        </p:nvSpPr>
        <p:spPr>
          <a:xfrm>
            <a:off x="8092913" y="398720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42D1112-5379-4EDC-99ED-D82410E81F32}"/>
              </a:ext>
            </a:extLst>
          </p:cNvPr>
          <p:cNvSpPr/>
          <p:nvPr/>
        </p:nvSpPr>
        <p:spPr>
          <a:xfrm>
            <a:off x="7748526" y="4901664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254E6E0-44AB-4180-954D-9B08D2DFF03A}"/>
              </a:ext>
            </a:extLst>
          </p:cNvPr>
          <p:cNvSpPr/>
          <p:nvPr/>
        </p:nvSpPr>
        <p:spPr>
          <a:xfrm>
            <a:off x="7999884" y="461081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54F6CC-BFF3-4DD9-968F-3DA448303F54}"/>
              </a:ext>
            </a:extLst>
          </p:cNvPr>
          <p:cNvSpPr/>
          <p:nvPr/>
        </p:nvSpPr>
        <p:spPr>
          <a:xfrm>
            <a:off x="6670529" y="5071346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E0F7A1-9243-4537-B400-EB76FDB24CE4}"/>
              </a:ext>
            </a:extLst>
          </p:cNvPr>
          <p:cNvSpPr/>
          <p:nvPr/>
        </p:nvSpPr>
        <p:spPr>
          <a:xfrm>
            <a:off x="6079989" y="465231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564F801-8F2A-4571-87E4-72BA4590A206}"/>
              </a:ext>
            </a:extLst>
          </p:cNvPr>
          <p:cNvCxnSpPr>
            <a:cxnSpLocks/>
            <a:stCxn id="52" idx="4"/>
            <a:endCxn id="51" idx="0"/>
          </p:cNvCxnSpPr>
          <p:nvPr/>
        </p:nvCxnSpPr>
        <p:spPr>
          <a:xfrm flipH="1">
            <a:off x="7138217" y="3347602"/>
            <a:ext cx="7148" cy="808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5FA055-20B1-4E38-AD09-70114FA6D69F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213054" y="4291178"/>
            <a:ext cx="813060" cy="344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0CE9F9-A887-4D5F-AD44-47D7D3349D8D}"/>
              </a:ext>
            </a:extLst>
          </p:cNvPr>
          <p:cNvCxnSpPr>
            <a:cxnSpLocks/>
            <a:stCxn id="51" idx="3"/>
            <a:endCxn id="57" idx="6"/>
          </p:cNvCxnSpPr>
          <p:nvPr/>
        </p:nvCxnSpPr>
        <p:spPr>
          <a:xfrm flipH="1">
            <a:off x="6259099" y="4301390"/>
            <a:ext cx="815793" cy="435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B01BD4F-BE56-4E65-B656-A6A944C0A573}"/>
              </a:ext>
            </a:extLst>
          </p:cNvPr>
          <p:cNvCxnSpPr>
            <a:cxnSpLocks/>
            <a:stCxn id="65" idx="5"/>
            <a:endCxn id="51" idx="1"/>
          </p:cNvCxnSpPr>
          <p:nvPr/>
        </p:nvCxnSpPr>
        <p:spPr>
          <a:xfrm>
            <a:off x="6414258" y="3574898"/>
            <a:ext cx="660634" cy="606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B2A9447-010F-4839-A669-41EF5DB9CC93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231347" y="4072047"/>
            <a:ext cx="861566" cy="139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D5058F3-9A7F-46B7-9293-AD8F06ED2C18}"/>
              </a:ext>
            </a:extLst>
          </p:cNvPr>
          <p:cNvCxnSpPr>
            <a:cxnSpLocks/>
            <a:stCxn id="51" idx="4"/>
            <a:endCxn id="56" idx="7"/>
          </p:cNvCxnSpPr>
          <p:nvPr/>
        </p:nvCxnSpPr>
        <p:spPr>
          <a:xfrm flipH="1">
            <a:off x="6823409" y="4326239"/>
            <a:ext cx="314808" cy="7699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667FE020-7095-4B2A-8E74-B8A740AC4FDB}"/>
              </a:ext>
            </a:extLst>
          </p:cNvPr>
          <p:cNvSpPr/>
          <p:nvPr/>
        </p:nvSpPr>
        <p:spPr>
          <a:xfrm>
            <a:off x="6029033" y="3711230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9F8D17-E789-4786-8A39-CC85891B3FD4}"/>
              </a:ext>
            </a:extLst>
          </p:cNvPr>
          <p:cNvSpPr/>
          <p:nvPr/>
        </p:nvSpPr>
        <p:spPr>
          <a:xfrm>
            <a:off x="6261378" y="3430065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335EE0D-5BBE-4A2B-B488-FA788E110B6E}"/>
              </a:ext>
            </a:extLst>
          </p:cNvPr>
          <p:cNvSpPr/>
          <p:nvPr/>
        </p:nvSpPr>
        <p:spPr>
          <a:xfrm>
            <a:off x="7748526" y="341505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ABF59C-837C-468C-9186-BD85C55EE524}"/>
              </a:ext>
            </a:extLst>
          </p:cNvPr>
          <p:cNvSpPr/>
          <p:nvPr/>
        </p:nvSpPr>
        <p:spPr>
          <a:xfrm>
            <a:off x="8118763" y="4291178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F7EA1C-B053-474D-9AF1-1077D75935E5}"/>
              </a:ext>
            </a:extLst>
          </p:cNvPr>
          <p:cNvSpPr/>
          <p:nvPr/>
        </p:nvSpPr>
        <p:spPr>
          <a:xfrm>
            <a:off x="7431610" y="5048638"/>
            <a:ext cx="179110" cy="16968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3C2F98-F1FC-4446-AFC2-C0AF95E5F588}"/>
              </a:ext>
            </a:extLst>
          </p:cNvPr>
          <p:cNvSpPr/>
          <p:nvPr/>
        </p:nvSpPr>
        <p:spPr>
          <a:xfrm>
            <a:off x="6296092" y="4892383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0B6EDBB-B797-4F86-9186-9304EEB3D803}"/>
              </a:ext>
            </a:extLst>
          </p:cNvPr>
          <p:cNvSpPr/>
          <p:nvPr/>
        </p:nvSpPr>
        <p:spPr>
          <a:xfrm>
            <a:off x="5906758" y="4051261"/>
            <a:ext cx="179110" cy="1696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B37EFE5-5CE2-4ED8-83E5-FC1055E42CCB}"/>
              </a:ext>
            </a:extLst>
          </p:cNvPr>
          <p:cNvCxnSpPr>
            <a:cxnSpLocks/>
            <a:endCxn id="51" idx="7"/>
          </p:cNvCxnSpPr>
          <p:nvPr/>
        </p:nvCxnSpPr>
        <p:spPr>
          <a:xfrm flipH="1">
            <a:off x="7201542" y="3566400"/>
            <a:ext cx="594932" cy="61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35FACC5-1191-4F40-9345-64957CBDB783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181779" y="4328261"/>
            <a:ext cx="276061" cy="745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91FD40-E6AA-4BDB-8629-C6C4CFEA2234}"/>
              </a:ext>
            </a:extLst>
          </p:cNvPr>
          <p:cNvCxnSpPr>
            <a:cxnSpLocks/>
            <a:stCxn id="70" idx="6"/>
            <a:endCxn id="51" idx="2"/>
          </p:cNvCxnSpPr>
          <p:nvPr/>
        </p:nvCxnSpPr>
        <p:spPr>
          <a:xfrm>
            <a:off x="6085868" y="4136102"/>
            <a:ext cx="962794" cy="1052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1AE257-EAFA-45FE-A345-16BA214D1DCC}"/>
              </a:ext>
            </a:extLst>
          </p:cNvPr>
          <p:cNvCxnSpPr>
            <a:cxnSpLocks/>
            <a:stCxn id="52" idx="6"/>
          </p:cNvCxnSpPr>
          <p:nvPr/>
        </p:nvCxnSpPr>
        <p:spPr>
          <a:xfrm>
            <a:off x="7234920" y="3262761"/>
            <a:ext cx="231585" cy="34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2A18623-8239-4821-9D62-EF1C6B2A0CEE}"/>
              </a:ext>
            </a:extLst>
          </p:cNvPr>
          <p:cNvCxnSpPr>
            <a:cxnSpLocks/>
          </p:cNvCxnSpPr>
          <p:nvPr/>
        </p:nvCxnSpPr>
        <p:spPr>
          <a:xfrm>
            <a:off x="6050607" y="4521046"/>
            <a:ext cx="74466" cy="146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4BA88D5-2E15-45E8-82A3-FDC16EFE0850}"/>
              </a:ext>
            </a:extLst>
          </p:cNvPr>
          <p:cNvCxnSpPr>
            <a:cxnSpLocks/>
          </p:cNvCxnSpPr>
          <p:nvPr/>
        </p:nvCxnSpPr>
        <p:spPr>
          <a:xfrm flipV="1">
            <a:off x="6172486" y="3580718"/>
            <a:ext cx="114179" cy="145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46594A2-7D79-4BF0-A853-DE6454E3F623}"/>
              </a:ext>
            </a:extLst>
          </p:cNvPr>
          <p:cNvCxnSpPr>
            <a:cxnSpLocks/>
          </p:cNvCxnSpPr>
          <p:nvPr/>
        </p:nvCxnSpPr>
        <p:spPr>
          <a:xfrm flipV="1">
            <a:off x="7219826" y="5142906"/>
            <a:ext cx="221211" cy="64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587777-F329-4EA2-B5D3-E9447F04DE70}"/>
              </a:ext>
            </a:extLst>
          </p:cNvPr>
          <p:cNvCxnSpPr>
            <a:cxnSpLocks/>
            <a:stCxn id="54" idx="7"/>
          </p:cNvCxnSpPr>
          <p:nvPr/>
        </p:nvCxnSpPr>
        <p:spPr>
          <a:xfrm flipV="1">
            <a:off x="7901406" y="4755649"/>
            <a:ext cx="124708" cy="170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1D7175A-C2C7-4C01-801C-A45B5A883792}"/>
              </a:ext>
            </a:extLst>
          </p:cNvPr>
          <p:cNvCxnSpPr>
            <a:cxnSpLocks/>
          </p:cNvCxnSpPr>
          <p:nvPr/>
        </p:nvCxnSpPr>
        <p:spPr>
          <a:xfrm>
            <a:off x="8117413" y="3819407"/>
            <a:ext cx="44748" cy="1529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>
            <a:extLst>
              <a:ext uri="{FF2B5EF4-FFF2-40B4-BE49-F238E27FC236}">
                <a16:creationId xmlns:a16="http://schemas.microsoft.com/office/drawing/2014/main" id="{96C1201D-DDC7-4ACA-B6B2-BCBA89BD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3599747"/>
            <a:ext cx="4075368" cy="15188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C is poly-time constructible.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Is C a vertex cover?  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Yes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How good is the vertex cover C? 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at most twice of the minimum VC. </a:t>
            </a:r>
            <a:r>
              <a:rPr lang="en-US" altLang="en-US" sz="1800" kern="300" dirty="0">
                <a:ea typeface="ＭＳ Ｐゴシック" charset="-128"/>
              </a:rPr>
              <a:t>Thus,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ratio </a:t>
            </a:r>
            <a:r>
              <a:rPr lang="en-US" altLang="en-US" sz="1800" kern="300" dirty="0">
                <a:ea typeface="ＭＳ Ｐゴシック" charset="-128"/>
              </a:rPr>
              <a:t>≤ 2.  </a:t>
            </a:r>
          </a:p>
        </p:txBody>
      </p:sp>
    </p:spTree>
    <p:extLst>
      <p:ext uri="{BB962C8B-B14F-4D97-AF65-F5344CB8AC3E}">
        <p14:creationId xmlns:p14="http://schemas.microsoft.com/office/powerpoint/2010/main" val="11460124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11289</TotalTime>
  <Words>4562</Words>
  <Application>Microsoft Office PowerPoint</Application>
  <PresentationFormat>On-screen Show (4:3)</PresentationFormat>
  <Paragraphs>495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Relativized Complexity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963</cp:revision>
  <cp:lastPrinted>2001-01-16T17:12:14Z</cp:lastPrinted>
  <dcterms:created xsi:type="dcterms:W3CDTF">1999-07-13T19:55:20Z</dcterms:created>
  <dcterms:modified xsi:type="dcterms:W3CDTF">2020-11-13T15:09:47Z</dcterms:modified>
</cp:coreProperties>
</file>