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3" r:id="rId2"/>
    <p:sldId id="1647" r:id="rId3"/>
    <p:sldId id="1646" r:id="rId4"/>
    <p:sldId id="1645" r:id="rId5"/>
    <p:sldId id="1644" r:id="rId6"/>
    <p:sldId id="1643" r:id="rId7"/>
    <p:sldId id="1642" r:id="rId8"/>
    <p:sldId id="1641" r:id="rId9"/>
    <p:sldId id="1640" r:id="rId10"/>
    <p:sldId id="1649" r:id="rId11"/>
    <p:sldId id="1648" r:id="rId12"/>
    <p:sldId id="1652" r:id="rId13"/>
    <p:sldId id="1651" r:id="rId14"/>
    <p:sldId id="1650" r:id="rId15"/>
    <p:sldId id="1654" r:id="rId16"/>
    <p:sldId id="1653" r:id="rId17"/>
    <p:sldId id="1655" r:id="rId18"/>
    <p:sldId id="1657" r:id="rId19"/>
    <p:sldId id="1659" r:id="rId20"/>
    <p:sldId id="1665" r:id="rId21"/>
    <p:sldId id="1664" r:id="rId22"/>
    <p:sldId id="1663" r:id="rId23"/>
    <p:sldId id="1662" r:id="rId24"/>
    <p:sldId id="1660" r:id="rId25"/>
    <p:sldId id="1673" r:id="rId26"/>
    <p:sldId id="1671" r:id="rId27"/>
    <p:sldId id="1670" r:id="rId28"/>
    <p:sldId id="1669" r:id="rId29"/>
    <p:sldId id="1668" r:id="rId30"/>
    <p:sldId id="1667" r:id="rId31"/>
    <p:sldId id="1666" r:id="rId32"/>
    <p:sldId id="1661" r:id="rId33"/>
    <p:sldId id="1677" r:id="rId34"/>
    <p:sldId id="1676" r:id="rId35"/>
    <p:sldId id="1684" r:id="rId36"/>
    <p:sldId id="1683" r:id="rId37"/>
    <p:sldId id="1682" r:id="rId38"/>
    <p:sldId id="1681" r:id="rId39"/>
    <p:sldId id="1680" r:id="rId40"/>
    <p:sldId id="1679" r:id="rId41"/>
    <p:sldId id="1678" r:id="rId4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512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5917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1010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8758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1411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6322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7152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8981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0665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3314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829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955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96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9496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078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794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23723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565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4347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5399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7909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758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484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1803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54712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6285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92837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56938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51091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80752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62640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2823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9802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4874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39274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9313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80847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767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819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9380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9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0.png"/><Relationship Id="rId9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23: Relativized Complexity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</p:spTree>
    <p:extLst>
      <p:ext uri="{BB962C8B-B14F-4D97-AF65-F5344CB8AC3E}">
        <p14:creationId xmlns:p14="http://schemas.microsoft.com/office/powerpoint/2010/main" val="371086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396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343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3036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525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73DEE568-2CE9-4B68-BDC1-B267A8F4C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4019779"/>
            <a:ext cx="7267607" cy="7124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Proof.</a:t>
            </a:r>
            <a:r>
              <a:rPr lang="en-US" altLang="en-US" sz="2000" kern="0" dirty="0">
                <a:ea typeface="ＭＳ Ｐゴシック" charset="-128"/>
              </a:rPr>
              <a:t>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AC0C7E3-6C8F-4DA2-AFD2-3CB3F270C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67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>
                <a:extLst>
                  <a:ext uri="{FF2B5EF4-FFF2-40B4-BE49-F238E27FC236}">
                    <a16:creationId xmlns:a16="http://schemas.microsoft.com/office/drawing/2014/main" id="{73DEE568-2CE9-4B68-BDC1-B267A8F4C5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23" name="Rectangle 3">
                <a:extLst>
                  <a:ext uri="{FF2B5EF4-FFF2-40B4-BE49-F238E27FC236}">
                    <a16:creationId xmlns:a16="http://schemas.microsoft.com/office/drawing/2014/main" id="{73DEE568-2CE9-4B68-BDC1-B267A8F4C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3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58CCA6B-A633-4BB4-81B3-9C257EB04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28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22E4F4-3DB7-462D-BA5E-B6AFE8F9F52D}"/>
              </a:ext>
            </a:extLst>
          </p:cNvPr>
          <p:cNvSpPr txBox="1">
            <a:spLocks/>
          </p:cNvSpPr>
          <p:nvPr/>
        </p:nvSpPr>
        <p:spPr bwMode="auto">
          <a:xfrm>
            <a:off x="810149" y="4845874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Example.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/>
              <a:t>-complete problem: 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315474" y="5245482"/>
                <a:ext cx="7036219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QBF</a:t>
                </a:r>
                <a:r>
                  <a:rPr lang="en-US" sz="2000" kern="0" dirty="0"/>
                  <a:t> = {</a:t>
                </a:r>
                <a14:m>
                  <m:oMath xmlns:m="http://schemas.openxmlformats.org/officeDocument/2006/math">
                    <m:r>
                      <a:rPr lang="en-US" sz="2000" b="0" i="0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(x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= 1 } </a:t>
                </a:r>
                <a:r>
                  <a:rPr lang="en-US" altLang="zh-CN" sz="2000" kern="0" dirty="0"/>
                  <a:t> 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5474" y="5245482"/>
                <a:ext cx="7036219" cy="457358"/>
              </a:xfrm>
              <a:prstGeom prst="rect">
                <a:avLst/>
              </a:prstGeom>
              <a:blipFill>
                <a:blip r:embed="rId4"/>
                <a:stretch>
                  <a:fillRect t="-6579" b="-921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EA855CB9-73EE-4C50-A18A-3B74979414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EA855CB9-73EE-4C50-A18A-3B7497941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5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473489E4-97B4-40AC-9EDB-F613D3B3F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8893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5EA1533F-5964-4A64-83E8-5576C11B3F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5EA1533F-5964-4A64-83E8-5576C11B3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3"/>
                <a:stretch>
                  <a:fillRect l="-2283" t="-6452" b="-3548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3141E28B-3BAC-4233-B3B4-171CC2518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3141E28B-3BAC-4233-B3B4-171CC2518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4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3">
            <a:extLst>
              <a:ext uri="{FF2B5EF4-FFF2-40B4-BE49-F238E27FC236}">
                <a16:creationId xmlns:a16="http://schemas.microsoft.com/office/drawing/2014/main" id="{389A8537-1B29-411E-A905-A4BD0ED91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62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4EE3AC1B-17D8-4AB8-A5A0-059A9B4C14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5224213"/>
                <a:ext cx="7267607" cy="12633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For any Q’ in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18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, i.e., there is a poly-time computable function f such that x </a:t>
                </a:r>
                <a:r>
                  <a:rPr lang="el-GR" altLang="en-US" sz="1800" kern="0" dirty="0">
                    <a:ea typeface="ＭＳ Ｐゴシック" charset="-128"/>
                  </a:rPr>
                  <a:t>ϵ</a:t>
                </a:r>
                <a:r>
                  <a:rPr lang="en-US" altLang="en-US" sz="1800" kern="0" dirty="0">
                    <a:ea typeface="ＭＳ Ｐゴシック" charset="-128"/>
                  </a:rPr>
                  <a:t> Q’ </a:t>
                </a:r>
                <a:r>
                  <a:rPr lang="en-US" altLang="en-US" sz="1800" kern="0" dirty="0" err="1">
                    <a:ea typeface="ＭＳ Ｐゴシック" charset="-128"/>
                  </a:rPr>
                  <a:t>iff</a:t>
                </a:r>
                <a:r>
                  <a:rPr lang="en-US" altLang="en-US" sz="1800" kern="0" dirty="0">
                    <a:ea typeface="ＭＳ Ｐゴシック" charset="-128"/>
                  </a:rPr>
                  <a:t> f(x) </a:t>
                </a:r>
                <a:r>
                  <a:rPr lang="el-GR" altLang="en-US" sz="1800" kern="0" dirty="0">
                    <a:ea typeface="ＭＳ Ｐゴシック" charset="-128"/>
                  </a:rPr>
                  <a:t>ϵ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. So construct a deterministic poly-time oracle machine M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 that accepts Q’: on x, compute f(x), then query f(x) on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,. This gives Q’ </a:t>
                </a:r>
                <a14:m>
                  <m:oMath xmlns:m="http://schemas.openxmlformats.org/officeDocument/2006/math">
                    <m:r>
                      <a:rPr lang="en-US" altLang="en-US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1800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. So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1800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.</a:t>
                </a:r>
                <a:endParaRPr lang="en-US" altLang="en-US" sz="18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4EE3AC1B-17D8-4AB8-A5A0-059A9B4C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5224213"/>
                <a:ext cx="7267607" cy="1263343"/>
              </a:xfrm>
              <a:prstGeom prst="rect">
                <a:avLst/>
              </a:prstGeom>
              <a:blipFill>
                <a:blip r:embed="rId3"/>
                <a:stretch>
                  <a:fillRect l="-755" t="-2415" r="-1594" b="-28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9CD3FBA7-A812-408C-A631-6CABC715E4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9CD3FBA7-A812-408C-A631-6CABC715E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4"/>
                <a:stretch>
                  <a:fillRect l="-2283" t="-6452" b="-3548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11622353-35AD-4CD7-84BB-BF4CF35AD2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11622353-35AD-4CD7-84BB-BF4CF35AD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5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3">
            <a:extLst>
              <a:ext uri="{FF2B5EF4-FFF2-40B4-BE49-F238E27FC236}">
                <a16:creationId xmlns:a16="http://schemas.microsoft.com/office/drawing/2014/main" id="{8200CA92-0137-4B27-BA46-033B9E546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9826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49685B83-EC3C-4AB5-83E1-1E32F2F700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7267607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49685B83-EC3C-4AB5-83E1-1E32F2F70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7267607" cy="362114"/>
              </a:xfrm>
              <a:prstGeom prst="rect">
                <a:avLst/>
              </a:prstGeom>
              <a:blipFill>
                <a:blip r:embed="rId3"/>
                <a:stretch>
                  <a:fillRect l="-923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09E388BD-DD41-401F-8532-E07FB92A28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09E388BD-DD41-401F-8532-E07FB92A2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4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23B49383-127C-4D4B-8A4B-F04823483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0813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49685B83-EC3C-4AB5-83E1-1E32F2F700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49685B83-EC3C-4AB5-83E1-1E32F2F70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3"/>
                <a:stretch>
                  <a:fillRect l="-2523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F7278B71-4E07-41A9-B2A7-45BE7C28C9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2.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NP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0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F7278B71-4E07-41A9-B2A7-45BE7C28C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blipFill>
                <a:blip r:embed="rId4"/>
                <a:stretch>
                  <a:fillRect l="-2208" t="-6452" b="-3548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97A68D4D-1AE5-46F1-B986-5F56C0CC3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97A68D4D-1AE5-46F1-B986-5F56C0CC3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5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3">
            <a:extLst>
              <a:ext uri="{FF2B5EF4-FFF2-40B4-BE49-F238E27FC236}">
                <a16:creationId xmlns:a16="http://schemas.microsoft.com/office/drawing/2014/main" id="{A27E16D6-7136-4FDD-81B0-B4B8C58F5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769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4D306EBD-4888-49FF-8B08-6B47AB36CB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5224213"/>
                <a:ext cx="7267607" cy="146881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Q’’ be in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, i.e., Q’’ is accepted by a nondeterministic poly-time oracle machine M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. Let M’’ be a nondeterministic machine (with no oracle) that simulates M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, but on each query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y</a:t>
                </a:r>
                <a:r>
                  <a:rPr lang="en-US" altLang="en-US" sz="1800" kern="0" dirty="0">
                    <a:ea typeface="ＭＳ Ｐゴシック" charset="-128"/>
                  </a:rPr>
                  <a:t> to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, runs the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1800" kern="0" dirty="0">
                    <a:ea typeface="ＭＳ Ｐゴシック" charset="-128"/>
                  </a:rPr>
                  <a:t> algorithm for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 to deterministic if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y </a:t>
                </a:r>
                <a:r>
                  <a:rPr lang="el-GR" altLang="en-US" sz="1800" kern="0" dirty="0">
                    <a:ea typeface="ＭＳ Ｐゴシック" charset="-128"/>
                  </a:rPr>
                  <a:t>ϵ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1800" kern="0" dirty="0">
                    <a:ea typeface="ＭＳ Ｐゴシック" charset="-128"/>
                  </a:rPr>
                  <a:t>. (note |y| is bounded by a polynomial of n). So Q’’ </a:t>
                </a:r>
                <a:r>
                  <a:rPr lang="el-GR" altLang="en-US" sz="1800" kern="0" dirty="0">
                    <a:ea typeface="ＭＳ Ｐゴシック" charset="-128"/>
                  </a:rPr>
                  <a:t>ϵ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NPSPACE</a:t>
                </a:r>
                <a:r>
                  <a:rPr lang="en-US" altLang="en-US" sz="1800" kern="0" dirty="0">
                    <a:ea typeface="ＭＳ Ｐゴシック" charset="-128"/>
                  </a:rPr>
                  <a:t> =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1800" kern="0" dirty="0">
                    <a:ea typeface="ＭＳ Ｐゴシック" charset="-128"/>
                  </a:rPr>
                  <a:t>. So 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8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 </m:t>
                    </m:r>
                  </m:oMath>
                </a14:m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1800" kern="0" dirty="0">
                    <a:ea typeface="ＭＳ Ｐゴシック" charset="-128"/>
                  </a:rPr>
                  <a:t>. </a:t>
                </a:r>
                <a:endParaRPr lang="en-US" altLang="en-US" sz="18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4D306EBD-4888-49FF-8B08-6B47AB36C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5224213"/>
                <a:ext cx="7267607" cy="1468818"/>
              </a:xfrm>
              <a:prstGeom prst="rect">
                <a:avLst/>
              </a:prstGeom>
              <a:blipFill>
                <a:blip r:embed="rId3"/>
                <a:stretch>
                  <a:fillRect l="-755" t="-2490" b="-6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D96C9035-32A1-4CAA-822A-BCD01CE88A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D96C9035-32A1-4CAA-822A-BCD01CE88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4"/>
                <a:stretch>
                  <a:fillRect l="-2523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634ACD8-2F70-4C3B-9D49-B8B689C007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2.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NP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0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634ACD8-2F70-4C3B-9D49-B8B689C00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blipFill>
                <a:blip r:embed="rId5"/>
                <a:stretch>
                  <a:fillRect l="-2208" t="-6452" b="-3548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1401B17-BCB8-4C1C-94D4-D8E266EEBF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1401B17-BCB8-4C1C-94D4-D8E266EEB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6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3">
            <a:extLst>
              <a:ext uri="{FF2B5EF4-FFF2-40B4-BE49-F238E27FC236}">
                <a16:creationId xmlns:a16="http://schemas.microsoft.com/office/drawing/2014/main" id="{1269A8DE-2844-44A6-A299-62EBB90A6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8108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F2B50621-8924-4EFF-ABE1-271B494FF0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F2B50621-8924-4EFF-ABE1-271B494FF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3"/>
                <a:stretch>
                  <a:fillRect l="-2523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703BE181-CEA0-4534-903F-3962D73A2F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2.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NP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0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703BE181-CEA0-4534-903F-3962D73A2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blipFill>
                <a:blip r:embed="rId4"/>
                <a:stretch>
                  <a:fillRect l="-2208" t="-6452" b="-3548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981DC0C-8716-4A08-9F94-C094D1ECDB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981DC0C-8716-4A08-9F94-C094D1ECD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5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3">
            <a:extLst>
              <a:ext uri="{FF2B5EF4-FFF2-40B4-BE49-F238E27FC236}">
                <a16:creationId xmlns:a16="http://schemas.microsoft.com/office/drawing/2014/main" id="{75782FAA-BA8A-442A-A376-3EA9F6C3C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72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BE816D41-C41A-4528-9C0A-58C9568107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5553204"/>
                <a:ext cx="6932731" cy="48937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Now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4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4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ea typeface="ＭＳ Ｐゴシック" charset="-128"/>
                  </a:rPr>
                  <a:t>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24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ea typeface="ＭＳ Ｐゴシック" charset="-128"/>
                  </a:rPr>
                  <a:t>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400" kern="0" dirty="0">
                    <a:ea typeface="ＭＳ Ｐゴシック" charset="-128"/>
                  </a:rPr>
                  <a:t>, So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P</a:t>
                </a:r>
                <a:r>
                  <a:rPr lang="en-US" altLang="en-US" sz="24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latin typeface="Cambria Math" panose="02040503050406030204" pitchFamily="18" charset="0"/>
                        <a:ea typeface="ＭＳ Ｐゴシック" charset="-128"/>
                      </a:rPr>
                      <m:t>=</m:t>
                    </m:r>
                  </m:oMath>
                </a14:m>
                <a:r>
                  <a:rPr lang="en-US" altLang="en-US" sz="2400" kern="0" dirty="0">
                    <a:ea typeface="ＭＳ Ｐゴシック" charset="-128"/>
                  </a:rPr>
                  <a:t>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24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400" kern="0" dirty="0">
                    <a:ea typeface="ＭＳ Ｐゴシック" charset="-128"/>
                  </a:rPr>
                  <a:t>. </a:t>
                </a:r>
                <a:endParaRPr lang="en-US" altLang="en-US" sz="24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BE816D41-C41A-4528-9C0A-58C956810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5553204"/>
                <a:ext cx="6932731" cy="489377"/>
              </a:xfrm>
              <a:prstGeom prst="rect">
                <a:avLst/>
              </a:prstGeom>
              <a:blipFill>
                <a:blip r:embed="rId3"/>
                <a:stretch>
                  <a:fillRect l="-1407" t="-11250" r="-967" b="-21250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F0192876-5D99-4D11-9E34-9AB15842C8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1.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PSPACE</a:t>
                </a:r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  <m:r>
                      <a:rPr lang="en-US" altLang="en-US" sz="2000" b="0" i="0" kern="0" smtClea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F0192876-5D99-4D11-9E34-9AB15842C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822629"/>
                <a:ext cx="2657903" cy="362114"/>
              </a:xfrm>
              <a:prstGeom prst="rect">
                <a:avLst/>
              </a:prstGeom>
              <a:blipFill>
                <a:blip r:embed="rId4"/>
                <a:stretch>
                  <a:fillRect l="-2523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BB32D6A-8240-49F9-9C0A-46DAD41D66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ea typeface="ＭＳ Ｐゴシック" charset="-128"/>
                  </a:rPr>
                  <a:t>Fact 2.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 NP</a:t>
                </a:r>
                <a:r>
                  <a:rPr lang="en-US" altLang="en-US" sz="20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A </a:t>
                </a:r>
                <a14:m>
                  <m:oMath xmlns:m="http://schemas.openxmlformats.org/officeDocument/2006/math">
                    <m:r>
                      <a:rPr lang="en-US" altLang="en-US" sz="2000" i="1" kern="0">
                        <a:latin typeface="Cambria Math" panose="02040503050406030204" pitchFamily="18" charset="0"/>
                        <a:ea typeface="ＭＳ Ｐゴシック" charset="-128"/>
                      </a:rPr>
                      <m:t>⊆ </m:t>
                    </m:r>
                  </m:oMath>
                </a14:m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.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BB32D6A-8240-49F9-9C0A-46DAD41D6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386" y="4822629"/>
                <a:ext cx="2751288" cy="362114"/>
              </a:xfrm>
              <a:prstGeom prst="rect">
                <a:avLst/>
              </a:prstGeom>
              <a:blipFill>
                <a:blip r:embed="rId5"/>
                <a:stretch>
                  <a:fillRect l="-2439" t="-8333" b="-3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9099F97-B945-4BEB-A4A7-012B3B6F1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2000" kern="0" dirty="0">
                    <a:ea typeface="ＭＳ Ｐゴシック" charset="-128"/>
                  </a:rPr>
                  <a:t> Let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be a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-complete problem, i.e.,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 is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 and for every problem Q’ in </a:t>
                </a:r>
                <a:r>
                  <a:rPr lang="en-US" altLang="en-US" sz="2000" kern="0" dirty="0">
                    <a:solidFill>
                      <a:srgbClr val="FF0000"/>
                    </a:solidFill>
                    <a:ea typeface="ＭＳ Ｐゴシック" charset="-128"/>
                  </a:rPr>
                  <a:t>PSPACE</a:t>
                </a:r>
                <a:r>
                  <a:rPr lang="en-US" altLang="en-US" sz="2000" kern="0" dirty="0">
                    <a:ea typeface="ＭＳ Ｐゴシック" charset="-128"/>
                  </a:rPr>
                  <a:t>,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≤</m:t>
                        </m:r>
                      </m:e>
                      <m:sub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𝑚</m:t>
                        </m:r>
                      </m:sub>
                      <m:sup>
                        <m:r>
                          <a:rPr lang="en-US" altLang="en-US" sz="20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0" dirty="0">
                    <a:ea typeface="ＭＳ Ｐゴシック" charset="-128"/>
                  </a:rPr>
                  <a:t> </a:t>
                </a:r>
                <a:r>
                  <a:rPr lang="en-US" altLang="en-US" sz="2000" kern="0" dirty="0">
                    <a:solidFill>
                      <a:srgbClr val="00B0F0"/>
                    </a:solidFill>
                    <a:ea typeface="ＭＳ Ｐゴシック" charset="-128"/>
                  </a:rPr>
                  <a:t>A</a:t>
                </a:r>
                <a:r>
                  <a:rPr lang="en-US" altLang="en-US" sz="2000" kern="0" dirty="0">
                    <a:ea typeface="ＭＳ Ｐゴシック" charset="-128"/>
                  </a:rPr>
                  <a:t>.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9099F97-B945-4BEB-A4A7-012B3B6F1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307" y="4019779"/>
                <a:ext cx="7267607" cy="712477"/>
              </a:xfrm>
              <a:prstGeom prst="rect">
                <a:avLst/>
              </a:prstGeom>
              <a:blipFill>
                <a:blip r:embed="rId6"/>
                <a:stretch>
                  <a:fillRect l="-923" t="-4274" b="-1538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3">
            <a:extLst>
              <a:ext uri="{FF2B5EF4-FFF2-40B4-BE49-F238E27FC236}">
                <a16:creationId xmlns:a16="http://schemas.microsoft.com/office/drawing/2014/main" id="{33456744-C336-4FA8-A99F-41C011949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8911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E97E4CF-0304-4D1D-BB3C-EEE1AB0D1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1016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pic>
        <p:nvPicPr>
          <p:cNvPr id="1030" name="Picture 6" descr="Angry Jerry Free PNG Clip Art Image | Gallery Yopriceville - High-Quality  Images and Transparent PNG Free Clipart">
            <a:extLst>
              <a:ext uri="{FF2B5EF4-FFF2-40B4-BE49-F238E27FC236}">
                <a16:creationId xmlns:a16="http://schemas.microsoft.com/office/drawing/2014/main" id="{1A780E34-A2B5-42D7-B2EF-E2F81851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556" y="5603010"/>
            <a:ext cx="433731" cy="58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M JERRY animation cartoon comedy family cat mouse mice 1tomjerry  wallpaper | 1600x1371 | 586205 | WallpaperUP">
            <a:extLst>
              <a:ext uri="{FF2B5EF4-FFF2-40B4-BE49-F238E27FC236}">
                <a16:creationId xmlns:a16="http://schemas.microsoft.com/office/drawing/2014/main" id="{01BC6DA4-62F3-47AE-B69A-3D45B2A09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549" y="5241619"/>
            <a:ext cx="1131912" cy="94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9C2998-03DE-4212-BF91-0EF8313A45F6}"/>
              </a:ext>
            </a:extLst>
          </p:cNvPr>
          <p:cNvSpPr txBox="1"/>
          <p:nvPr/>
        </p:nvSpPr>
        <p:spPr>
          <a:xfrm>
            <a:off x="4141098" y="5476413"/>
            <a:ext cx="558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</a:rPr>
              <a:t>=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C7D09-B983-4C0C-AE06-98ABEC7993C7}"/>
              </a:ext>
            </a:extLst>
          </p:cNvPr>
          <p:cNvSpPr txBox="1"/>
          <p:nvPr/>
        </p:nvSpPr>
        <p:spPr>
          <a:xfrm>
            <a:off x="4214419" y="557886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？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446EC05-D008-42E2-A673-FA22F4FC2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301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61" y="1140644"/>
            <a:ext cx="3678677" cy="348791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>
                <a:ea typeface="ＭＳ Ｐゴシック" charset="-128"/>
              </a:rPr>
              <a:t>Central problem: 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P </a:t>
            </a:r>
            <a:r>
              <a:rPr lang="en-US" altLang="en-US" sz="2400">
                <a:ea typeface="ＭＳ Ｐゴシック" charset="-128"/>
              </a:rPr>
              <a:t>=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NP</a:t>
            </a:r>
            <a:r>
              <a:rPr lang="en-US" altLang="en-US" sz="2400">
                <a:ea typeface="ＭＳ Ｐゴシック" charset="-128"/>
              </a:rPr>
              <a:t>?</a:t>
            </a:r>
            <a:r>
              <a:rPr lang="en-US" altLang="en-US" sz="2400">
                <a:solidFill>
                  <a:srgbClr val="FF0000"/>
                </a:solidFill>
                <a:ea typeface="ＭＳ Ｐゴシック" charset="-128"/>
              </a:rPr>
              <a:t>  </a:t>
            </a:r>
            <a:endParaRPr lang="en-US" altLang="en-US" sz="24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E5729E5-2F89-45BD-AE0C-A0391919C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2627456"/>
            <a:ext cx="7267607" cy="7002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What if we equip both kinds of algorithms with an oracle? Would that make them the same or different?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DCAED1E-A886-4712-B97C-B44EBF2072FE}"/>
              </a:ext>
            </a:extLst>
          </p:cNvPr>
          <p:cNvSpPr txBox="1">
            <a:spLocks/>
          </p:cNvSpPr>
          <p:nvPr/>
        </p:nvSpPr>
        <p:spPr bwMode="auto">
          <a:xfrm>
            <a:off x="792308" y="1599264"/>
            <a:ext cx="7267607" cy="9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100" dirty="0">
                <a:ea typeface="ＭＳ Ｐゴシック" charset="-128"/>
              </a:rPr>
              <a:t>So we do not know if 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100" dirty="0">
                <a:ea typeface="ＭＳ Ｐゴシック" charset="-128"/>
              </a:rPr>
              <a:t>-algorithms) and nondeterministic poly-time algorithms (i.e., </a:t>
            </a:r>
            <a:r>
              <a:rPr lang="en-US" altLang="en-US" sz="2000" kern="1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100" dirty="0">
                <a:ea typeface="ＭＳ Ｐゴシック" charset="-128"/>
              </a:rPr>
              <a:t>-algorithms) are equally powerful.  </a:t>
            </a:r>
            <a:endParaRPr lang="en-US" altLang="en-US" sz="2000" kern="100" dirty="0">
              <a:solidFill>
                <a:srgbClr val="FF0000"/>
              </a:solidFill>
              <a:ea typeface="ＭＳ Ｐゴシック" charset="-128"/>
            </a:endParaRPr>
          </a:p>
        </p:txBody>
      </p:sp>
      <p:pic>
        <p:nvPicPr>
          <p:cNvPr id="1034" name="Picture 10" descr="How to Draw a Lion Roaring (Cartoon)">
            <a:extLst>
              <a:ext uri="{FF2B5EF4-FFF2-40B4-BE49-F238E27FC236}">
                <a16:creationId xmlns:a16="http://schemas.microsoft.com/office/drawing/2014/main" id="{4187D76A-CE0C-4E5E-BC5B-2F01111FF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35" y="4123330"/>
            <a:ext cx="3089373" cy="23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gry Jerry Free PNG Clip Art Image | Gallery Yopriceville - High-Quality  Images and Transparent PNG Free Clipart">
            <a:extLst>
              <a:ext uri="{FF2B5EF4-FFF2-40B4-BE49-F238E27FC236}">
                <a16:creationId xmlns:a16="http://schemas.microsoft.com/office/drawing/2014/main" id="{1A780E34-A2B5-42D7-B2EF-E2F81851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974" y="4774407"/>
            <a:ext cx="288853" cy="38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DBB24FF-B81B-43A7-9B8A-CD04AF7A7B37}"/>
              </a:ext>
            </a:extLst>
          </p:cNvPr>
          <p:cNvGrpSpPr/>
          <p:nvPr/>
        </p:nvGrpSpPr>
        <p:grpSpPr>
          <a:xfrm>
            <a:off x="4991426" y="4066656"/>
            <a:ext cx="2839823" cy="2456808"/>
            <a:chOff x="5571241" y="4019779"/>
            <a:chExt cx="2839823" cy="2456808"/>
          </a:xfrm>
        </p:grpSpPr>
        <p:pic>
          <p:nvPicPr>
            <p:cNvPr id="13" name="Picture 10" descr="How to Draw a Lion Roaring (Cartoon)">
              <a:extLst>
                <a:ext uri="{FF2B5EF4-FFF2-40B4-BE49-F238E27FC236}">
                  <a16:creationId xmlns:a16="http://schemas.microsoft.com/office/drawing/2014/main" id="{884E400F-48A0-41D7-B89D-DC4A415526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71241" y="4019779"/>
              <a:ext cx="2839823" cy="245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TOM JERRY animation cartoon comedy family cat mouse mice 1tomjerry  wallpaper | 1600x1371 | 586205 | WallpaperUP">
              <a:extLst>
                <a:ext uri="{FF2B5EF4-FFF2-40B4-BE49-F238E27FC236}">
                  <a16:creationId xmlns:a16="http://schemas.microsoft.com/office/drawing/2014/main" id="{01BC6DA4-62F3-47AE-B69A-3D45B2A092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8591" y="4448735"/>
              <a:ext cx="728112" cy="606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F9C2998-03DE-4212-BF91-0EF8313A45F6}"/>
              </a:ext>
            </a:extLst>
          </p:cNvPr>
          <p:cNvSpPr txBox="1"/>
          <p:nvPr/>
        </p:nvSpPr>
        <p:spPr>
          <a:xfrm>
            <a:off x="4141098" y="5476413"/>
            <a:ext cx="558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</a:rPr>
              <a:t>=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C7D09-B983-4C0C-AE06-98ABEC7993C7}"/>
              </a:ext>
            </a:extLst>
          </p:cNvPr>
          <p:cNvSpPr txBox="1"/>
          <p:nvPr/>
        </p:nvSpPr>
        <p:spPr>
          <a:xfrm>
            <a:off x="4214419" y="557886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？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79AAD17-44EF-4EBA-9CA6-48795E46C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07" y="3506393"/>
            <a:ext cx="7267607" cy="3346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1.</a:t>
            </a: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6305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A5854C6-E140-4B86-A643-D8DF33554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0083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A5854C6-E140-4B86-A643-D8DF33554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25ADAFA-22ED-436D-B74A-E1BD2DC4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7622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A5854C6-E140-4B86-A643-D8DF33554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25ADAFA-22ED-436D-B74A-E1BD2DC4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endParaRPr lang="en-US" altLang="en-US" sz="1800" kern="0" dirty="0">
              <a:solidFill>
                <a:srgbClr val="FF0000"/>
              </a:solidFill>
              <a:ea typeface="ＭＳ Ｐゴシック" charset="-128"/>
            </a:endParaRP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548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A5854C6-E140-4B86-A643-D8DF33554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25ADAFA-22ED-436D-B74A-E1BD2DC4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294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3E06478-FE88-4197-A646-8BE352E3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2563601"/>
            <a:ext cx="7468386" cy="3861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ea typeface="ＭＳ Ｐゴシック" charset="-128"/>
              </a:rPr>
              <a:t>We try to construct a 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zh-CN" sz="1800" kern="0" dirty="0">
                <a:ea typeface="ＭＳ Ｐゴシック" charset="-128"/>
              </a:rPr>
              <a:t> such that 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L(B)</a:t>
            </a:r>
            <a:r>
              <a:rPr lang="en-US" altLang="en-US" sz="1800" kern="0" dirty="0">
                <a:solidFill>
                  <a:srgbClr val="00B05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A5854C6-E140-4B86-A643-D8DF33554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25ADAFA-22ED-436D-B74A-E1BD2DC4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466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3253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793CE2F2-8E9E-4067-B1A8-F117FF407D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793CE2F2-8E9E-4067-B1A8-F117FF407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4"/>
                <a:stretch>
                  <a:fillRect l="-322" t="-224" b="-8296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433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11EC86EE-FB83-437A-8801-37E212D9B6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11EC86EE-FB83-437A-8801-37E212D9B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6"/>
                <a:stretch>
                  <a:fillRect l="-322" t="-224" b="-8296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8700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D3A209C8-C056-438C-AAE2-FB0D6AD3AC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D3A209C8-C056-438C-AAE2-FB0D6AD3A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7"/>
                <a:stretch>
                  <a:fillRect l="-322" t="-22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503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7AEE090-21C0-44AC-B900-174C320D00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7AEE090-21C0-44AC-B900-174C320D0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7"/>
                <a:stretch>
                  <a:fillRect l="-322" t="-224" b="-8296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8227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600" kern="0" dirty="0">
                    <a:solidFill>
                      <a:srgbClr val="00B05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:r>
                  <a:rPr lang="en-US" altLang="en-US" sz="1600" kern="0" dirty="0">
                    <a:ea typeface="ＭＳ Ｐゴシック" charset="-128"/>
                  </a:rPr>
                  <a:t>If L(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) is in </a:t>
                </a:r>
                <a:r>
                  <a:rPr lang="en-US" altLang="en-US" sz="16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16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, then by some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. 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blipFill>
                <a:blip r:embed="rId7"/>
                <a:stretch>
                  <a:fillRect l="-784" r="-2351" b="-1323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7BEBF682-58B3-4BA6-B05B-C9B4665F8A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7BEBF682-58B3-4BA6-B05B-C9B4665F8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8"/>
                <a:stretch>
                  <a:fillRect l="-322" t="-224" b="-8296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501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600" kern="0" dirty="0">
                    <a:solidFill>
                      <a:srgbClr val="00B05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:r>
                  <a:rPr lang="en-US" altLang="en-US" sz="1600" kern="0" dirty="0">
                    <a:ea typeface="ＭＳ Ｐゴシック" charset="-128"/>
                  </a:rPr>
                  <a:t>If L(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) is in </a:t>
                </a:r>
                <a:r>
                  <a:rPr lang="en-US" altLang="en-US" sz="16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16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, then by some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. 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blipFill>
                <a:blip r:embed="rId7"/>
                <a:stretch>
                  <a:fillRect l="-784" r="-2351" b="-1323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D6B3386A-B21A-4E3A-8FA1-5C9DE1FF86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13404" y="4622703"/>
                <a:ext cx="3770271" cy="96267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1600" kern="0" dirty="0">
                    <a:ea typeface="ＭＳ Ｐゴシック" charset="-128"/>
                  </a:rPr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accepts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, then </a:t>
                </a:r>
                <a:r>
                  <a:rPr lang="en-US" altLang="en-US" sz="1600" kern="0" dirty="0" err="1">
                    <a:ea typeface="ＭＳ Ｐゴシック" charset="-128"/>
                  </a:rPr>
                  <a:t>B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= B</a:t>
                </a:r>
                <a:r>
                  <a:rPr lang="en-US" altLang="en-US" sz="16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600" kern="0" dirty="0">
                    <a:ea typeface="ＭＳ Ｐゴシック" charset="-128"/>
                  </a:rPr>
                  <a:t>. and 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 has no string of length </a:t>
                </a:r>
                <a:r>
                  <a:rPr lang="en-US" altLang="en-US" sz="1600" kern="0" dirty="0" err="1">
                    <a:ea typeface="ＭＳ Ｐゴシック" charset="-128"/>
                  </a:rPr>
                  <a:t>n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so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is not in L(B). 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D6B3386A-B21A-4E3A-8FA1-5C9DE1FF8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3404" y="4622703"/>
                <a:ext cx="3770271" cy="962677"/>
              </a:xfrm>
              <a:prstGeom prst="rect">
                <a:avLst/>
              </a:prstGeom>
              <a:blipFill>
                <a:blip r:embed="rId8"/>
                <a:stretch>
                  <a:fillRect l="-808" b="-6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3F293D5C-8A57-4EDA-B07E-D4246A85D2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3F293D5C-8A57-4EDA-B07E-D4246A85D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9"/>
                <a:stretch>
                  <a:fillRect l="-322" t="-22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413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600" kern="0" dirty="0">
                    <a:solidFill>
                      <a:srgbClr val="00B050"/>
                    </a:solidFill>
                    <a:ea typeface="ＭＳ Ｐゴシック" charset="-128"/>
                  </a:rPr>
                  <a:t>Proof.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:r>
                  <a:rPr lang="en-US" altLang="en-US" sz="1600" kern="0" dirty="0">
                    <a:ea typeface="ＭＳ Ｐゴシック" charset="-128"/>
                  </a:rPr>
                  <a:t>If L(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) is in </a:t>
                </a:r>
                <a:r>
                  <a:rPr lang="en-US" altLang="en-US" sz="1600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1600" kern="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, then by some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. 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1320314-15E2-4BB7-BE4C-D59A8867F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7" y="4262485"/>
                <a:ext cx="3890465" cy="415383"/>
              </a:xfrm>
              <a:prstGeom prst="rect">
                <a:avLst/>
              </a:prstGeom>
              <a:blipFill>
                <a:blip r:embed="rId7"/>
                <a:stretch>
                  <a:fillRect l="-784" r="-2351" b="-13235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D6B3386A-B21A-4E3A-8FA1-5C9DE1FF86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13404" y="4622703"/>
                <a:ext cx="3770271" cy="96267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1600" kern="0" dirty="0">
                    <a:ea typeface="ＭＳ Ｐゴシック" charset="-128"/>
                  </a:rPr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accepts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, then </a:t>
                </a:r>
                <a:r>
                  <a:rPr lang="en-US" altLang="en-US" sz="1600" kern="0" dirty="0" err="1">
                    <a:ea typeface="ＭＳ Ｐゴシック" charset="-128"/>
                  </a:rPr>
                  <a:t>B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= B</a:t>
                </a:r>
                <a:r>
                  <a:rPr lang="en-US" altLang="en-US" sz="16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600" kern="0" dirty="0">
                    <a:ea typeface="ＭＳ Ｐゴシック" charset="-128"/>
                  </a:rPr>
                  <a:t>. and 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 has no string of length </a:t>
                </a:r>
                <a:r>
                  <a:rPr lang="en-US" altLang="en-US" sz="1600" kern="0" dirty="0" err="1">
                    <a:ea typeface="ＭＳ Ｐゴシック" charset="-128"/>
                  </a:rPr>
                  <a:t>n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so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is not in L(B). 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D6B3386A-B21A-4E3A-8FA1-5C9DE1FF8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3404" y="4622703"/>
                <a:ext cx="3770271" cy="962677"/>
              </a:xfrm>
              <a:prstGeom prst="rect">
                <a:avLst/>
              </a:prstGeom>
              <a:blipFill>
                <a:blip r:embed="rId8"/>
                <a:stretch>
                  <a:fillRect l="-808" b="-6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4BD7ABE-3C38-4160-8B19-1D5C4BFBF0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5633" y="5547696"/>
                <a:ext cx="3770271" cy="96267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1600" kern="0" dirty="0">
                    <a:ea typeface="ＭＳ Ｐゴシック" charset="-128"/>
                  </a:rPr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6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6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6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(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5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) rejects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, then </a:t>
                </a:r>
                <a:r>
                  <a:rPr lang="en-US" altLang="en-US" sz="1600" kern="0" dirty="0" err="1">
                    <a:ea typeface="ＭＳ Ｐゴシック" charset="-128"/>
                  </a:rPr>
                  <a:t>B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= B</a:t>
                </a:r>
                <a:r>
                  <a:rPr lang="en-US" altLang="en-US" sz="16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600" kern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6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600" kern="0" dirty="0">
                    <a:ea typeface="ＭＳ Ｐゴシック" charset="-128"/>
                  </a:rPr>
                  <a:t>{x} and </a:t>
                </a:r>
                <a:r>
                  <a:rPr lang="en-US" altLang="en-US" sz="16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600" kern="0" dirty="0">
                    <a:ea typeface="ＭＳ Ｐゴシック" charset="-128"/>
                  </a:rPr>
                  <a:t> has a string x of length </a:t>
                </a:r>
                <a:r>
                  <a:rPr lang="en-US" altLang="en-US" sz="1600" kern="0" dirty="0" err="1">
                    <a:ea typeface="ＭＳ Ｐゴシック" charset="-128"/>
                  </a:rPr>
                  <a:t>n</a:t>
                </a:r>
                <a:r>
                  <a:rPr lang="en-US" altLang="en-US" sz="16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so </a:t>
                </a:r>
                <a:r>
                  <a:rPr lang="en-US" altLang="zh-CN" sz="1600" kern="0" dirty="0">
                    <a:ea typeface="ＭＳ Ｐゴシック" charset="-128"/>
                  </a:rPr>
                  <a:t>0</a:t>
                </a:r>
                <a:r>
                  <a:rPr lang="en-US" altLang="zh-CN" sz="16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600" kern="0" dirty="0">
                    <a:ea typeface="ＭＳ Ｐゴシック" charset="-128"/>
                  </a:rPr>
                  <a:t> is in L(B).  </a:t>
                </a: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14BD7ABE-3C38-4160-8B19-1D5C4BFBF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5633" y="5547696"/>
                <a:ext cx="3770271" cy="962677"/>
              </a:xfrm>
              <a:prstGeom prst="rect">
                <a:avLst/>
              </a:prstGeom>
              <a:blipFill>
                <a:blip r:embed="rId9"/>
                <a:stretch>
                  <a:fillRect l="-808" r="-2423" b="-6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10"/>
                <a:stretch>
                  <a:fillRect l="-322" t="-22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152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7"/>
                <a:stretch>
                  <a:fillRect l="-322" t="-224" b="-8296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3">
            <a:extLst>
              <a:ext uri="{FF2B5EF4-FFF2-40B4-BE49-F238E27FC236}">
                <a16:creationId xmlns:a16="http://schemas.microsoft.com/office/drawing/2014/main" id="{AD480FED-C3B0-41EB-894A-9D0CCDF24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404" y="4611879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Thus,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  </a:t>
            </a:r>
            <a:r>
              <a:rPr lang="en-US" altLang="en-US" sz="1800" kern="0" dirty="0">
                <a:ea typeface="ＭＳ Ｐゴシック" charset="-128"/>
              </a:rPr>
              <a:t>̶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 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endParaRPr lang="en-US" altLang="en-US" sz="1800" kern="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1342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106" y="1059753"/>
            <a:ext cx="7267607" cy="606387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Theorem 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2 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（</a:t>
            </a: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Baker-Gill-</a:t>
            </a:r>
            <a:r>
              <a:rPr lang="en-US" altLang="zh-CN" sz="2000" kern="0" dirty="0" err="1">
                <a:solidFill>
                  <a:srgbClr val="FF0000"/>
                </a:solidFill>
                <a:ea typeface="ＭＳ Ｐゴシック" charset="-128"/>
              </a:rPr>
              <a:t>Solovay</a:t>
            </a:r>
            <a:r>
              <a:rPr lang="zh-CN" altLang="en-US" sz="2000" kern="0" dirty="0">
                <a:solidFill>
                  <a:srgbClr val="FF0000"/>
                </a:solidFill>
                <a:ea typeface="ＭＳ Ｐゴシック" charset="-128"/>
              </a:rPr>
              <a:t>）</a:t>
            </a:r>
            <a:r>
              <a:rPr lang="en-US" altLang="en-US" sz="2000" kern="0" dirty="0">
                <a:ea typeface="ＭＳ Ｐゴシック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0" dirty="0">
                <a:ea typeface="ＭＳ Ｐゴシック" charset="-128"/>
              </a:rPr>
              <a:t> There is an oracle set </a:t>
            </a:r>
            <a:r>
              <a:rPr lang="en-US" altLang="en-US" sz="20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such that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 </a:t>
            </a: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DD0E970-D577-4B8E-8D4A-E702325B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27" y="1721903"/>
            <a:ext cx="7468386" cy="7223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Proof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ea typeface="ＭＳ Ｐゴシック" charset="-128"/>
              </a:rPr>
              <a:t> For any language B’, let </a:t>
            </a:r>
          </a:p>
          <a:p>
            <a:pPr marL="0" indent="0" eaLnBrk="1" hangingPunct="1">
              <a:buNone/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</a:t>
            </a:r>
            <a:r>
              <a:rPr lang="en-US" altLang="en-US" sz="1800" kern="0" dirty="0">
                <a:ea typeface="ＭＳ Ｐゴシック" charset="-128"/>
              </a:rPr>
              <a:t>= {0</a:t>
            </a:r>
            <a:r>
              <a:rPr lang="en-US" altLang="en-US" sz="1800" kern="0" baseline="30000" dirty="0">
                <a:ea typeface="ＭＳ Ｐゴシック" charset="-128"/>
              </a:rPr>
              <a:t>n</a:t>
            </a:r>
            <a:r>
              <a:rPr lang="en-US" altLang="en-US" sz="1800" kern="0" dirty="0">
                <a:ea typeface="ＭＳ Ｐゴシック" charset="-128"/>
              </a:rPr>
              <a:t> | Ǝ x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B’: |x| = n}. </a:t>
            </a:r>
            <a:r>
              <a:rPr lang="en-US" altLang="zh-CN" sz="1800" kern="0" dirty="0">
                <a:ea typeface="ＭＳ Ｐゴシック" charset="-128"/>
              </a:rPr>
              <a:t>Then,</a:t>
            </a:r>
            <a:r>
              <a:rPr lang="en-US" altLang="zh-CN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L(B’) is in NP</a:t>
            </a:r>
            <a:r>
              <a:rPr lang="en-US" altLang="en-US" sz="1800" kern="0" baseline="30000" dirty="0">
                <a:solidFill>
                  <a:srgbClr val="FF0000"/>
                </a:solidFill>
                <a:ea typeface="ＭＳ Ｐゴシック" charset="-128"/>
              </a:rPr>
              <a:t>B’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for any B’</a:t>
            </a:r>
            <a:r>
              <a:rPr lang="en-US" altLang="en-US" sz="1800" kern="0" dirty="0"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en-US" altLang="en-US" sz="20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ea typeface="ＭＳ Ｐゴシック" charset="-128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2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3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kern="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, … be the enumeration of </a:t>
                </a: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all</a:t>
                </a:r>
                <a:r>
                  <a:rPr lang="en-US" altLang="zh-CN" sz="1800" kern="0" dirty="0">
                    <a:ea typeface="ＭＳ Ｐゴシック" charset="-128"/>
                  </a:rPr>
                  <a:t> poly-time oracle TMs, where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()</m:t>
                        </m:r>
                      </m:sup>
                    </m:sSubSup>
                    <m:r>
                      <a:rPr lang="en-US" altLang="zh-CN" sz="18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zh-CN" sz="1800" kern="0" dirty="0">
                    <a:ea typeface="ＭＳ Ｐゴシック" charset="-128"/>
                  </a:rPr>
                  <a:t>runs in time </a:t>
                </a:r>
                <a:r>
                  <a:rPr lang="en-US" altLang="zh-CN" sz="1800" kern="0" dirty="0" err="1">
                    <a:ea typeface="ＭＳ Ｐゴシック" charset="-128"/>
                  </a:rPr>
                  <a:t>p</a:t>
                </a:r>
                <a:r>
                  <a:rPr lang="en-US" altLang="zh-CN" sz="18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800" kern="0" dirty="0">
                    <a:ea typeface="ＭＳ Ｐゴシック" charset="-128"/>
                  </a:rPr>
                  <a:t>(n). Consider the following alg.:</a:t>
                </a:r>
                <a:endParaRPr lang="en-US" altLang="en-US" sz="1800" kern="0" dirty="0">
                  <a:ea typeface="ＭＳ Ｐゴシック" charset="-128"/>
                </a:endParaRP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53E06478-FE88-4197-A646-8BE352E3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2413569"/>
                <a:ext cx="7468386" cy="819812"/>
              </a:xfrm>
              <a:prstGeom prst="rect">
                <a:avLst/>
              </a:prstGeom>
              <a:blipFill>
                <a:blip r:embed="rId3"/>
                <a:stretch>
                  <a:fillRect l="-653" b="-522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altLang="en-US" sz="1800" kern="0" dirty="0">
                    <a:ea typeface="ＭＳ Ｐゴシック" charset="-128"/>
                  </a:rPr>
                  <a:t>Let 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1800" kern="0" dirty="0">
                    <a:ea typeface="ＭＳ Ｐゴシック" charset="-128"/>
                  </a:rPr>
                  <a:t> =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1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  <a14:m>
                  <m:oMath xmlns:m="http://schemas.openxmlformats.org/officeDocument/2006/math">
                    <m:r>
                      <a:rPr lang="en-US" alt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 B</a:t>
                </a:r>
                <a:r>
                  <a:rPr lang="en-US" altLang="en-US" sz="1800" kern="0" baseline="-25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‧‧‧</a:t>
                </a:r>
              </a:p>
              <a:p>
                <a:pPr marL="0" indent="0" eaLnBrk="1" hangingPunct="1">
                  <a:buFontTx/>
                  <a:buNone/>
                </a:pP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D11D93E1-28CE-4633-9B9F-68C9E0EC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106" y="6179261"/>
                <a:ext cx="3415311" cy="355431"/>
              </a:xfrm>
              <a:prstGeom prst="rect">
                <a:avLst/>
              </a:prstGeom>
              <a:blipFill>
                <a:blip r:embed="rId5"/>
                <a:stretch>
                  <a:fillRect l="-1243" t="-8333" b="-2833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zh-CN" sz="1800" kern="0" dirty="0">
                    <a:solidFill>
                      <a:srgbClr val="FF0000"/>
                    </a:solidFill>
                    <a:ea typeface="ＭＳ Ｐゴシック" charset="-128"/>
                  </a:rPr>
                  <a:t>Fact 1</a:t>
                </a:r>
                <a:r>
                  <a:rPr lang="en-US" altLang="en-US" sz="1800" kern="0" dirty="0">
                    <a:solidFill>
                      <a:srgbClr val="FF0000"/>
                    </a:solidFill>
                    <a:ea typeface="ＭＳ Ｐゴシック" charset="-128"/>
                  </a:rPr>
                  <a:t>.</a:t>
                </a:r>
                <a:r>
                  <a:rPr lang="en-US" altLang="en-US" sz="1800" kern="0" dirty="0">
                    <a:solidFill>
                      <a:srgbClr val="00B0F0"/>
                    </a:solidFill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8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8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800" kern="0" dirty="0" smtClean="0">
                            <a:solidFill>
                              <a:srgbClr val="00B0F0"/>
                            </a:solidFill>
                            <a:ea typeface="ＭＳ Ｐゴシック" charset="-128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altLang="en-US" sz="1800" kern="0" dirty="0">
                    <a:ea typeface="ＭＳ Ｐゴシック" charset="-128"/>
                  </a:rPr>
                  <a:t>(</a:t>
                </a:r>
                <a:r>
                  <a:rPr lang="en-US" altLang="zh-CN" sz="1800" kern="0" dirty="0">
                    <a:ea typeface="ＭＳ Ｐゴシック" charset="-128"/>
                  </a:rPr>
                  <a:t>0</a:t>
                </a:r>
                <a:r>
                  <a:rPr lang="en-US" altLang="zh-CN" sz="18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1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800" kern="0" dirty="0">
                    <a:ea typeface="ＭＳ Ｐゴシック" charset="-128"/>
                  </a:rPr>
                  <a:t>) has the same result.  </a:t>
                </a:r>
                <a:endParaRPr lang="en-US" altLang="en-US" sz="2000" kern="0" dirty="0">
                  <a:solidFill>
                    <a:srgbClr val="FF0000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3DA3835-E657-4CC3-9D58-EC2C9D02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7929" y="3151572"/>
                <a:ext cx="3770271" cy="722304"/>
              </a:xfrm>
              <a:prstGeom prst="rect">
                <a:avLst/>
              </a:prstGeom>
              <a:blipFill>
                <a:blip r:embed="rId6"/>
                <a:stretch>
                  <a:fillRect l="-1292" r="-2100" b="-12712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3">
            <a:extLst>
              <a:ext uri="{FF2B5EF4-FFF2-40B4-BE49-F238E27FC236}">
                <a16:creationId xmlns:a16="http://schemas.microsoft.com/office/drawing/2014/main" id="{F517911E-8123-4721-9943-74611D18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928" y="3877961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Fact 2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.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is not in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. </a:t>
            </a:r>
            <a:endParaRPr lang="en-US" altLang="en-US" sz="20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B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0</a:t>
                </a:r>
                <a:r>
                  <a:rPr lang="en-US" altLang="zh-CN" sz="1400" kern="0" dirty="0">
                    <a:ea typeface="ＭＳ Ｐゴシック" charset="-128"/>
                  </a:rPr>
                  <a:t> = Ø;</a:t>
                </a:r>
              </a:p>
              <a:p>
                <a:pPr eaLnBrk="1" hangingPunct="1">
                  <a:buFontTx/>
                  <a:buAutoNum type="arabicPeriod"/>
                </a:pPr>
                <a:r>
                  <a:rPr lang="en-US" altLang="zh-CN" sz="1400" kern="0" dirty="0">
                    <a:ea typeface="ＭＳ Ｐゴシック" charset="-128"/>
                  </a:rPr>
                  <a:t>For  h = 1, 2, 3 …. Do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2.1    pick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such that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&gt;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j</a:t>
                </a:r>
                <a:r>
                  <a:rPr lang="en-US" altLang="zh-CN" sz="1400" kern="0" dirty="0">
                    <a:ea typeface="ＭＳ Ｐゴシック" charset="-128"/>
                  </a:rPr>
                  <a:t>) for all j&lt;h,</a:t>
                </a:r>
              </a:p>
              <a:p>
                <a:pPr marL="0" indent="0" eaLnBrk="1" hangingPunct="1">
                  <a:buNone/>
                </a:pPr>
                <a:r>
                  <a:rPr lang="en-US" altLang="zh-CN" sz="1400" kern="0" dirty="0">
                    <a:ea typeface="ＭＳ Ｐゴシック" charset="-128"/>
                  </a:rPr>
                  <a:t>        and </a:t>
                </a:r>
                <a:r>
                  <a:rPr lang="en-US" altLang="zh-CN" sz="1400" kern="0" dirty="0" err="1">
                    <a:ea typeface="ＭＳ Ｐゴシック" charset="-128"/>
                  </a:rPr>
                  <a:t>p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) &lt; 2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zh-CN" sz="1400" kern="0" dirty="0">
                    <a:ea typeface="ＭＳ Ｐゴシック" charset="-128"/>
                  </a:rPr>
                  <a:t> steps;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2.2    run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  <m:r>
                      <a:rPr lang="en-US" altLang="zh-CN" sz="1400" i="1" kern="0"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on 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;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2.3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accepts Then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:r>
                  <a:rPr lang="en-US" altLang="en-US" sz="1400" kern="0" dirty="0">
                    <a:ea typeface="ＭＳ Ｐゴシック" charset="-128"/>
                  </a:rPr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2.4   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 rejects Then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let x be a string of length </a:t>
                </a:r>
                <a:r>
                  <a:rPr lang="en-US" altLang="zh-CN" sz="1400" kern="0" dirty="0" err="1">
                    <a:ea typeface="ＭＳ Ｐゴシック" charset="-128"/>
                  </a:rPr>
                  <a:t>n</a:t>
                </a:r>
                <a:r>
                  <a:rPr lang="en-US" altLang="zh-CN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zh-CN" sz="1400" kern="0" baseline="-25000" dirty="0">
                    <a:ea typeface="ＭＳ Ｐゴシック" charset="-128"/>
                  </a:rPr>
                  <a:t> </a:t>
                </a:r>
                <a:r>
                  <a:rPr lang="en-US" altLang="en-US" sz="1400" kern="0" dirty="0">
                    <a:ea typeface="ＭＳ Ｐゴシック" charset="-128"/>
                  </a:rPr>
                  <a:t>not       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          queried in</a:t>
                </a:r>
                <a:r>
                  <a:rPr lang="en-US" altLang="zh-CN" sz="14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</m:t>
                        </m:r>
                      </m:e>
                      <m:sub>
                        <m:r>
                          <a:rPr lang="en-US" altLang="zh-CN" sz="1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h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en-US" sz="1400" kern="0" dirty="0">
                            <a:ea typeface="ＭＳ Ｐゴシック" charset="-128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en-US" sz="1400" kern="0" baseline="-25000" dirty="0">
                            <a:ea typeface="ＭＳ Ｐゴシック" charset="-128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(</a:t>
                </a:r>
                <a:r>
                  <a:rPr lang="en-US" altLang="zh-CN" sz="1400" kern="0" dirty="0">
                    <a:ea typeface="ＭＳ Ｐゴシック" charset="-128"/>
                  </a:rPr>
                  <a:t>0</a:t>
                </a:r>
                <a:r>
                  <a:rPr lang="en-US" altLang="zh-CN" sz="1400" kern="0" baseline="30000" dirty="0">
                    <a:ea typeface="ＭＳ Ｐゴシック" charset="-128"/>
                  </a:rPr>
                  <a:t>n</a:t>
                </a:r>
                <a:r>
                  <a:rPr lang="en-US" altLang="zh-CN" sz="1000" kern="0" baseline="14000" dirty="0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);  </a:t>
                </a:r>
                <a:r>
                  <a:rPr lang="en-US" altLang="en-US" sz="1400" kern="0" dirty="0" err="1">
                    <a:ea typeface="ＭＳ Ｐゴシック" charset="-128"/>
                  </a:rPr>
                  <a:t>B</a:t>
                </a:r>
                <a:r>
                  <a:rPr lang="en-US" altLang="en-US" sz="1400" kern="0" baseline="-25000" dirty="0" err="1">
                    <a:ea typeface="ＭＳ Ｐゴシック" charset="-128"/>
                  </a:rPr>
                  <a:t>h</a:t>
                </a:r>
                <a:r>
                  <a:rPr lang="en-US" altLang="en-US" sz="1400" kern="0" dirty="0">
                    <a:ea typeface="ＭＳ Ｐゴシック" charset="-128"/>
                  </a:rPr>
                  <a:t>= B</a:t>
                </a:r>
                <a:r>
                  <a:rPr lang="en-US" altLang="en-US" sz="1400" kern="0" baseline="-25000" dirty="0">
                    <a:ea typeface="ＭＳ Ｐゴシック" charset="-128"/>
                  </a:rPr>
                  <a:t>h-1</a:t>
                </a:r>
                <a14:m>
                  <m:oMath xmlns:m="http://schemas.openxmlformats.org/officeDocument/2006/math">
                    <m:r>
                      <a:rPr lang="en-US" altLang="en-US" sz="14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en-US" sz="14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400" kern="0" dirty="0">
                    <a:ea typeface="ＭＳ Ｐゴシック" charset="-128"/>
                  </a:rPr>
                  <a:t>{x}.</a:t>
                </a:r>
              </a:p>
              <a:p>
                <a:pPr marL="0" indent="0" eaLnBrk="1" hangingPunct="1">
                  <a:buNone/>
                </a:pPr>
                <a:r>
                  <a:rPr lang="en-US" altLang="en-US" sz="1400" kern="0" dirty="0">
                    <a:ea typeface="ＭＳ Ｐゴシック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6928CD22-485A-4BAC-B24F-77BF4E17B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327" y="3308796"/>
                <a:ext cx="3770271" cy="2705503"/>
              </a:xfrm>
              <a:prstGeom prst="rect">
                <a:avLst/>
              </a:prstGeom>
              <a:blipFill>
                <a:blip r:embed="rId7"/>
                <a:stretch>
                  <a:fillRect l="-322" t="-22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3">
            <a:extLst>
              <a:ext uri="{FF2B5EF4-FFF2-40B4-BE49-F238E27FC236}">
                <a16:creationId xmlns:a16="http://schemas.microsoft.com/office/drawing/2014/main" id="{AD480FED-C3B0-41EB-894A-9D0CCDF24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404" y="4611879"/>
            <a:ext cx="3770271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1800" kern="0" dirty="0">
                <a:solidFill>
                  <a:srgbClr val="FF0000"/>
                </a:solidFill>
                <a:ea typeface="ＭＳ Ｐゴシック" charset="-128"/>
              </a:rPr>
              <a:t>Thus,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 </a:t>
            </a:r>
            <a:r>
              <a:rPr lang="en-US" altLang="en-US" sz="1800" kern="0" dirty="0">
                <a:ea typeface="ＭＳ Ｐゴシック" charset="-128"/>
              </a:rPr>
              <a:t>L(</a:t>
            </a:r>
            <a:r>
              <a:rPr lang="en-US" altLang="en-US" sz="18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) </a:t>
            </a:r>
            <a:r>
              <a:rPr lang="el-GR" altLang="en-US" sz="1800" kern="0" dirty="0">
                <a:ea typeface="ＭＳ Ｐゴシック" charset="-128"/>
              </a:rPr>
              <a:t>ϵ</a:t>
            </a:r>
            <a:r>
              <a:rPr lang="en-US" altLang="en-US" sz="1800" kern="0" dirty="0">
                <a:ea typeface="ＭＳ Ｐゴシック" charset="-128"/>
              </a:rPr>
              <a:t>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  </a:t>
            </a:r>
            <a:r>
              <a:rPr lang="en-US" altLang="en-US" sz="1800" kern="0" dirty="0">
                <a:ea typeface="ＭＳ Ｐゴシック" charset="-128"/>
              </a:rPr>
              <a:t>̶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  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1800" kern="0" dirty="0">
                <a:ea typeface="ＭＳ Ｐゴシック" charset="-128"/>
              </a:rPr>
              <a:t>, and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EC5F54D0-C4C3-4B93-BA78-AC6026DF6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989" y="5211933"/>
            <a:ext cx="1668542" cy="3923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8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800" kern="0" dirty="0">
                <a:ea typeface="ＭＳ Ｐゴシック" charset="-128"/>
              </a:rPr>
              <a:t> ≠ </a:t>
            </a:r>
            <a:r>
              <a:rPr lang="en-US" altLang="en-US" sz="28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8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endParaRPr lang="en-US" altLang="en-US" sz="2800" kern="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952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6034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0989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79"/>
            <a:ext cx="7404526" cy="26568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This means that settling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 problem probably cannot be trivial. 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770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79"/>
            <a:ext cx="7404526" cy="26568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This means that settling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 problem probably cannot be trivial. 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AEA3834-D343-4916-B4E6-DA081DEE1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3471932"/>
            <a:ext cx="7404526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A possible way to prove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300" dirty="0">
                <a:ea typeface="ＭＳ Ｐゴシック" charset="-128"/>
              </a:rPr>
              <a:t> =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300" dirty="0">
                <a:ea typeface="ＭＳ Ｐゴシック" charset="-128"/>
              </a:rPr>
              <a:t> is to develop a “smart” deterministic polynomial time algorithm that can simulate a nondeterministic polynomial-time algorithm. 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6244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79"/>
            <a:ext cx="7404526" cy="26568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This means that settling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 problem probably cannot be trivial. 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3A0E929-7F41-413D-948D-60431DD57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3471932"/>
            <a:ext cx="7404526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A possible way to prove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300" dirty="0">
                <a:ea typeface="ＭＳ Ｐゴシック" charset="-128"/>
              </a:rPr>
              <a:t> =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300" dirty="0">
                <a:ea typeface="ＭＳ Ｐゴシック" charset="-128"/>
              </a:rPr>
              <a:t> is to develop a “smart” deterministic polynomial time algorithm that can simulate a nondeterministic polynomial-time algorithm. 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3AF405B-84A9-43B5-BB3F-44047875B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4496580"/>
            <a:ext cx="7295889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However, such a simulation would seem to be carried over to algorithms with oracles (by simulating the oracle query steps by oracle query steps). But this would contradict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540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79"/>
            <a:ext cx="7404526" cy="26568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This means that settling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 problem probably cannot be trivial. 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288" y="5546630"/>
            <a:ext cx="7654567" cy="35297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CCA46F1-7185-48E0-915D-CEBF8F745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3471932"/>
            <a:ext cx="7404526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A possible way to prove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300" dirty="0">
                <a:ea typeface="ＭＳ Ｐゴシック" charset="-128"/>
              </a:rPr>
              <a:t> =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300" dirty="0">
                <a:ea typeface="ＭＳ Ｐゴシック" charset="-128"/>
              </a:rPr>
              <a:t> is to develop a “smart” deterministic polynomial time algorithm that can simulate a nondeterministic polynomial-time algorithm. 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C98F3BD-AE38-4853-8EC1-02D291256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4496580"/>
            <a:ext cx="7295889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However, such a simulation would seem to be carried over to algorithms with oracles (by simulating the oracle query steps by oracle query steps). But this would contradict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693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ACA0EA5-671B-4C71-B191-30555CCA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2619399"/>
            <a:ext cx="7267607" cy="3526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What do these mean?</a:t>
            </a:r>
            <a:endParaRPr lang="en-US" altLang="en-US" sz="2400" kern="0" dirty="0"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79"/>
            <a:ext cx="7404526" cy="26568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This means that settling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 problem probably cannot be trivial. 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46B52AB-2F9D-4843-AC65-E900E4010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3471932"/>
            <a:ext cx="7404526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A possible way to prove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300" dirty="0">
                <a:ea typeface="ＭＳ Ｐゴシック" charset="-128"/>
              </a:rPr>
              <a:t> = 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300" dirty="0">
                <a:ea typeface="ＭＳ Ｐゴシック" charset="-128"/>
              </a:rPr>
              <a:t> is to develop a “smart” deterministic polynomial time algorithm that can simulate a nondeterministic polynomial-time algorithm. 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86D7C794-05DC-40B1-90B7-A59A70398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6" y="4496580"/>
            <a:ext cx="7295889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However, such a simulation would seem to be carried over to algorithms with oracles (by simulating the oracle query steps by oracle query steps). But this would contradict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000" kern="0" dirty="0">
                <a:ea typeface="ＭＳ Ｐゴシック" charset="-128"/>
              </a:rPr>
              <a:t>.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4A509C4-5C38-421D-90DE-872931BA3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27" y="5549509"/>
            <a:ext cx="7267606" cy="1052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Similarly, a proof for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dirty="0">
                <a:ea typeface="ＭＳ Ｐゴシック" charset="-128"/>
              </a:rPr>
              <a:t> ≠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dirty="0"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should not translate to oracle Turing machines because of the existence of the oracle set </a:t>
            </a:r>
            <a:r>
              <a:rPr lang="en-US" altLang="en-US" sz="2000" kern="3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300" dirty="0">
                <a:ea typeface="ＭＳ Ｐゴシック" charset="-128"/>
              </a:rPr>
              <a:t> that makes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000" kern="0" dirty="0">
                <a:ea typeface="ＭＳ Ｐゴシック" charset="-128"/>
              </a:rPr>
              <a:t> =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0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endParaRPr lang="en-US" altLang="en-US" sz="20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059351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10846</TotalTime>
  <Words>4880</Words>
  <Application>Microsoft Office PowerPoint</Application>
  <PresentationFormat>On-screen Show (4:3)</PresentationFormat>
  <Paragraphs>409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912</cp:revision>
  <cp:lastPrinted>2001-01-16T17:12:14Z</cp:lastPrinted>
  <dcterms:created xsi:type="dcterms:W3CDTF">1999-07-13T19:55:20Z</dcterms:created>
  <dcterms:modified xsi:type="dcterms:W3CDTF">2020-11-06T14:39:27Z</dcterms:modified>
</cp:coreProperties>
</file>