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93" r:id="rId2"/>
    <p:sldId id="1591" r:id="rId3"/>
    <p:sldId id="1674" r:id="rId4"/>
    <p:sldId id="1675" r:id="rId5"/>
    <p:sldId id="1611" r:id="rId6"/>
    <p:sldId id="1604" r:id="rId7"/>
    <p:sldId id="1603" r:id="rId8"/>
    <p:sldId id="1602" r:id="rId9"/>
    <p:sldId id="1601" r:id="rId10"/>
    <p:sldId id="1600" r:id="rId11"/>
    <p:sldId id="1598" r:id="rId12"/>
    <p:sldId id="1613" r:id="rId13"/>
    <p:sldId id="1596" r:id="rId14"/>
    <p:sldId id="1595" r:id="rId15"/>
    <p:sldId id="1594" r:id="rId16"/>
    <p:sldId id="1568" r:id="rId17"/>
    <p:sldId id="1617" r:id="rId18"/>
    <p:sldId id="1616" r:id="rId19"/>
    <p:sldId id="1615" r:id="rId20"/>
    <p:sldId id="1614" r:id="rId21"/>
    <p:sldId id="1620" r:id="rId22"/>
    <p:sldId id="1619" r:id="rId23"/>
    <p:sldId id="1618" r:id="rId24"/>
    <p:sldId id="1623" r:id="rId25"/>
    <p:sldId id="1627" r:id="rId26"/>
    <p:sldId id="1626" r:id="rId27"/>
    <p:sldId id="1625" r:id="rId28"/>
    <p:sldId id="1624" r:id="rId29"/>
    <p:sldId id="1621" r:id="rId30"/>
    <p:sldId id="1628" r:id="rId31"/>
    <p:sldId id="1632" r:id="rId32"/>
    <p:sldId id="1631" r:id="rId33"/>
    <p:sldId id="1630" r:id="rId34"/>
    <p:sldId id="1629" r:id="rId35"/>
    <p:sldId id="1639" r:id="rId36"/>
    <p:sldId id="1638" r:id="rId37"/>
    <p:sldId id="1637" r:id="rId38"/>
    <p:sldId id="1636" r:id="rId39"/>
    <p:sldId id="1635" r:id="rId40"/>
    <p:sldId id="1634" r:id="rId41"/>
    <p:sldId id="1633" r:id="rId42"/>
    <p:sldId id="503" r:id="rId4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DDDDDD"/>
    <a:srgbClr val="FF0000"/>
    <a:srgbClr val="FF3300"/>
    <a:srgbClr val="FFCCCC"/>
    <a:srgbClr val="FFCC00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0646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9816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2430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9305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6107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2072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010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5400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7652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7414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69627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1057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65919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4160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65016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75594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7743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35870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15144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85814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14527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01879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1316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234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85615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04734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62414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21097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54230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0976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56870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13396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9027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82488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22344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0860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23907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84187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77101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56108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9922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1" y="6553200"/>
            <a:ext cx="38782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22: Relationships in Complexity Classes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914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</p:spTree>
    <p:extLst>
      <p:ext uri="{BB962C8B-B14F-4D97-AF65-F5344CB8AC3E}">
        <p14:creationId xmlns:p14="http://schemas.microsoft.com/office/powerpoint/2010/main" val="2306338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0858AB94-7302-4CB2-A5CB-7F01BCAB572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4562256"/>
                <a:ext cx="7621424" cy="8487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:r>
                  <a:rPr lang="en-US" sz="2000" kern="0" dirty="0"/>
                  <a:t>    If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20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i.e.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</a:t>
                </a:r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0858AB94-7302-4CB2-A5CB-7F01BCAB5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4562256"/>
                <a:ext cx="7621424" cy="848729"/>
              </a:xfrm>
              <a:prstGeom prst="rect">
                <a:avLst/>
              </a:prstGeom>
              <a:blipFill>
                <a:blip r:embed="rId3"/>
                <a:stretch>
                  <a:fillRect l="-799" t="-2817" b="-3521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5871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6556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222FF0F0-A44B-4804-87FD-954DFB26906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222FF0F0-A44B-4804-87FD-954DFB269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533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1895D64E-80BB-40CF-AA86-A471A779F82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1895D64E-80BB-40CF-AA86-A471A779F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0568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endParaRPr lang="en-US" sz="18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3832A6D-2214-429A-927E-42F57A83984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3832A6D-2214-429A-927E-42F57A839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1638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endParaRPr lang="en-US" sz="1800" kern="0" dirty="0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957C84D-B7F0-4E61-AEA6-0D9F11E4AC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957C84D-B7F0-4E61-AEA6-0D9F11E4A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3676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314550C5-8353-40A6-ACCB-DEB459CE69A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314550C5-8353-40A6-ACCB-DEB459CE69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8850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E6792D1-28B2-4D80-9C9F-8F27FBFADB73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F5D4FA6F-FBC0-438D-9A91-8DC1753F73E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F5D4FA6F-FBC0-438D-9A91-8DC1753F7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7422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6DF7F81-4067-46C0-A095-C0A238DD3FB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6DF7F81-4067-46C0-A095-C0A238DD3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8" name="Group 67">
            <a:extLst>
              <a:ext uri="{FF2B5EF4-FFF2-40B4-BE49-F238E27FC236}">
                <a16:creationId xmlns:a16="http://schemas.microsoft.com/office/drawing/2014/main" id="{4858D9BA-A0CB-40C9-B2CE-A88FE0076ADD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919AC71-F129-4C89-9F60-E38A1997DF5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52114CC-3782-4A83-9EF9-70621588E8D3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5684055-E8F2-48F0-8174-9EE201F4FB44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15E92232-8782-4BD9-B7B3-5E355322CDB0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7865039-925A-4B7D-B065-F8E31F77AF23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1BB1B0A-1224-4968-B953-A67DA761BD04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CB544C6-E009-41B1-B5B4-C8F62942ECF0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20E6795-043B-41FA-A254-CAE0DACE0B6E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ECB4270-BAE3-4620-B6BC-C5D6D757BC82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7C834FD-72CC-42FD-A4EE-54E799BC65BC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EF8F26A-92B3-4CEF-A2CB-141C9FD15E7B}"/>
                </a:ext>
              </a:extLst>
            </p:cNvPr>
            <p:cNvCxnSpPr>
              <a:cxnSpLocks/>
              <a:endCxn id="114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6395F07-4728-4B15-B525-F4039EFE5B83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A091617-098A-45D7-95E5-968371BFA320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3EEBC37-6C36-4E69-BA16-2688C1E1A08A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A75D7773-0931-4BB4-AA5F-FB7D0634E17A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0D21665B-29BB-443D-B24D-C0B45FC2C55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64194E-1A62-43B5-86F4-9810BE6D6216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8D99A9C3-1C4E-4F39-98D6-8755919A2E15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8B05B68-D1FC-496F-A4E9-D825770A0846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881A1D80-C2E1-46F8-A729-3F8B5CA8FBB5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1C9CD559-45E2-436A-B504-42D1392EDA01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BCA2A68-F6FB-4C0D-B12E-1D40F149AB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9430926-DC43-46F5-B26D-054BA85F7DCD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93A47CF7-DFBC-4CFA-A87A-836D2E8FA82C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DC43178B-BC51-48A3-93CC-B6B7FBE21050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1592E54F-2BD9-4076-A559-371F66FEC6C6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849A813-DD25-42CC-8B48-F10F14B7762D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B10017FD-8421-41AC-B44D-803921B68FA1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F22373C-D8D2-4795-B829-10F3365C04A7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7D92999-3C21-4046-B416-C1AE67903C9A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B99E5422-DA3C-4DB4-ABE9-D1B16D13B6DA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C07747FA-2D0C-45FE-8A5E-C33CE3D6CA5A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053505A2-402B-4D2C-B196-1E5F2FDD42A6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A04AFDD-31D4-4321-8DCB-1D03F1BB268E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7098FA9E-D46C-4458-A15D-224E918E0A81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21FE5120-60E4-43EB-BC55-EC3071866C2F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6C0CA66E-DA3B-4C2D-B827-F083A688B5A2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2366E6F-C813-401A-9670-5979970FA0BD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543AF34-2ED8-4F3F-9E88-56B9D209903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A1A88BE1-8829-4E9B-8378-241C5EC3AC65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73A381CA-5CE0-4C98-AC63-07E8B365A1EB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1D36D98-138C-4E92-AE93-D39DD91A2298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C138141F-EE69-4DB7-8D63-6435C2A0B858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CE281D4-C6F3-4211-A245-F1047135947D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C9544A75-26E5-48D3-A665-B8A1A1F68577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0EF1F62-FFDA-4FB2-A25D-96F04ECE90DD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CEBFF967-CEFE-4B0C-83DC-3AC3A90B9C12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C1B52E6E-63C0-405B-975F-996843FC0603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795CB1B1-3E98-45D7-88D8-2CA9693366D9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49CD6157-AEBB-479C-8210-729A14E6218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A15E128-2661-45D0-A634-4F477557B27A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1B621029-2872-4A46-896B-F408CEB0B6BF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FEC2C45E-1AB7-4334-9A1B-EDE6A070B489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53F9C0EB-9B84-4D6D-97D4-92ECD741504C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9259224-88E1-4E6E-AB60-ABEE29577272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62AC054-1E3F-480E-86CA-AC42A66AD20F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F5B58D40-E162-42B7-AC9C-0C65A9AD865A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4A89D48-B405-476B-8CDA-D1DC8B7AC1BD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41FB3FDD-C338-4D18-ACF1-61E450D38272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5845A525-0838-4157-A069-661D001BFC3D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51" name="Content Placeholder 2">
            <a:extLst>
              <a:ext uri="{FF2B5EF4-FFF2-40B4-BE49-F238E27FC236}">
                <a16:creationId xmlns:a16="http://schemas.microsoft.com/office/drawing/2014/main" id="{1A008A69-B085-4995-9259-ABFA901F537F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</p:spTree>
    <p:extLst>
      <p:ext uri="{BB962C8B-B14F-4D97-AF65-F5344CB8AC3E}">
        <p14:creationId xmlns:p14="http://schemas.microsoft.com/office/powerpoint/2010/main" val="1333566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12EBB7CF-5150-4EEA-85BC-08B8CE17A344}"/>
              </a:ext>
            </a:extLst>
          </p:cNvPr>
          <p:cNvSpPr txBox="1">
            <a:spLocks/>
          </p:cNvSpPr>
          <p:nvPr/>
        </p:nvSpPr>
        <p:spPr bwMode="auto">
          <a:xfrm>
            <a:off x="677807" y="5030005"/>
            <a:ext cx="7688312" cy="36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there is no y</a:t>
            </a:r>
            <a:r>
              <a:rPr lang="en-US" sz="1400" kern="0" baseline="-25000" dirty="0"/>
              <a:t>2 </a:t>
            </a:r>
            <a:r>
              <a:rPr lang="en-US" sz="1400" kern="0" dirty="0"/>
              <a:t>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</a:t>
            </a:r>
            <a:r>
              <a:rPr lang="en-US" sz="1400" kern="0" baseline="-25000" dirty="0"/>
              <a:t>2</a:t>
            </a:r>
            <a:r>
              <a:rPr lang="en-US" sz="1400" kern="0" dirty="0"/>
              <a:t>) = 1, then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 = 00…0. Thus,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6DF7F81-4067-46C0-A095-C0A238DD3FB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6DF7F81-4067-46C0-A095-C0A238DD3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3" name="Group 92">
            <a:extLst>
              <a:ext uri="{FF2B5EF4-FFF2-40B4-BE49-F238E27FC236}">
                <a16:creationId xmlns:a16="http://schemas.microsoft.com/office/drawing/2014/main" id="{C9321498-4740-44F0-B4B8-0732F7B5440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BB73ABA-0208-4FE2-8913-C727FC7A9427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5340DB1-9AFD-45D3-AB00-C91F0196FE0B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65D34DD-A64A-4A4F-894D-8ADCC490B570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FE1FC425-9248-4B37-B0A8-454042A51EF6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9956093-DAE2-4522-AB7A-671C61F1523D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F8D48B8-0576-436F-BA59-1EE7FCF685C4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12FD4AD-E749-4E7E-A7B9-A59FE7051CC4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81BF9BFE-A84B-4777-93E7-8717630092E7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A80975C-47E9-4F81-9469-4FDD6C5653FF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7FEC995B-D111-4499-A8A4-C10D4F09BA9B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D1CDA9C-E9AF-4264-B93D-E588AAC9C199}"/>
                </a:ext>
              </a:extLst>
            </p:cNvPr>
            <p:cNvCxnSpPr>
              <a:cxnSpLocks/>
              <a:endCxn id="117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D1D5870-172A-4499-89AA-F90D59F37E93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809B98F-0154-42E5-8992-FE5B427771A8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8AE8B66-2308-4F4D-9921-7D2A4FAE3134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66A58A60-1C05-4C55-9463-2A9F33F04E5E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618A6813-55F1-4206-ACB0-B9F9C8321FE0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FA665EB-39CA-4BC5-9285-2EB3BD62D1D1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1CBEFA48-EF56-4DBD-A124-747C3922443F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F15B486F-661C-40C7-ABAE-4794DC1C9A8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EB24543-1A90-40C1-974B-B50D54E4CD80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FE049248-4725-4B30-BF78-545E56572067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C858BE5B-EEAD-4E04-A2CA-91C960CA53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D19D538-FF73-4D7E-BA5D-951CC9D9C928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3C0E1BAD-F877-422F-B8CF-939E0A714C87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6ABDAB81-B668-4D2D-A087-F7EC56B5323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BA9E9CD7-67B3-436C-B0F1-3F25F66EA3B2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BA54A09-C014-40F1-BC94-BCB720C8E17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EAA596B-FA71-4B8A-992D-CC0606C48738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D416429B-B4CB-4172-831A-603AD55BEA3E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6D91129-03F4-4DB6-9BF1-63FECCF6E34E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BEED82CC-7145-4298-9223-29A409819539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09501CE-DEF3-4293-8813-B63412696B25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C3C18DA-AA9E-4239-9350-600184BF2687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D97739AB-87AA-44E1-A264-A1921C4B340B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E7F277C-65D3-401A-8AF3-08B625FC1B5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39BF6EC-2BFB-43C5-BD0A-A8BCFF3578FD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01228AFE-04CC-4C7B-8C79-D0A22BABBFF4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61C2B9FD-A89B-438B-91C9-3A233496009E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3C14951E-B3C0-4B90-B0BE-D590AD7D3F28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4D9BE571-B1EA-43E5-BC50-2566A888DB02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AC7B1E4-6C73-4C85-AFF9-F779E609E4CB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38A4C218-5036-4457-95AE-12B417280159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630AB97-0A6C-4C48-B591-BD299274696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1C180C31-E067-451E-8686-50746464E1E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988F46C9-0BC4-4073-9C2A-D81B5429BD42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33B0EF9B-4056-47BE-81A3-F46A3778DDB5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42F2DC1F-2A8B-4183-A08B-837AF67CECAB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E06FBDBD-B503-4D83-B728-172FE5D215C7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B489F08-BE9B-4D34-BC8A-B9525CCCC9CE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56D2E52-6F24-4296-AFB0-7FE8D6179F1A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87CBA07E-02D8-4C55-8737-F9729B8E9C42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EFE5AAD3-3B40-4087-8621-235402FE9677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CB4C2DF7-4190-4801-8512-AFCF40AC69D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B8944AD-773E-41EC-8BB5-67CFE3343DE3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1DF63E9-561F-4CC1-9BCB-3A36A242AD3A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06D88B4F-7A10-4393-B48B-7F6A3439A1B5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F051BCC-0EFD-4534-8184-C051F359299A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E7604A15-72CB-4853-9A5A-AE5E98588F7C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09F9BCF2-36D6-42ED-8FF1-29084BDB8604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BF93EADF-DF2A-486F-A096-925866DB65ED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54" name="Content Placeholder 2">
            <a:extLst>
              <a:ext uri="{FF2B5EF4-FFF2-40B4-BE49-F238E27FC236}">
                <a16:creationId xmlns:a16="http://schemas.microsoft.com/office/drawing/2014/main" id="{67F7C954-FAC4-49F7-BA2F-C421B45FC3EF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</p:spTree>
    <p:extLst>
      <p:ext uri="{BB962C8B-B14F-4D97-AF65-F5344CB8AC3E}">
        <p14:creationId xmlns:p14="http://schemas.microsoft.com/office/powerpoint/2010/main" val="1537957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D870ADA1-4F8D-409D-90F7-A1A6C11E43F7}"/>
              </a:ext>
            </a:extLst>
          </p:cNvPr>
          <p:cNvSpPr txBox="1">
            <a:spLocks/>
          </p:cNvSpPr>
          <p:nvPr/>
        </p:nvSpPr>
        <p:spPr bwMode="auto">
          <a:xfrm>
            <a:off x="649483" y="5391836"/>
            <a:ext cx="7497734" cy="34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Otherwise, let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>
                <a:solidFill>
                  <a:srgbClr val="FF0000"/>
                </a:solidFill>
              </a:rPr>
              <a:t>…c</a:t>
            </a:r>
            <a:r>
              <a:rPr lang="en-US" sz="1400" kern="0" baseline="-25000" dirty="0">
                <a:solidFill>
                  <a:srgbClr val="FF0000"/>
                </a:solidFill>
              </a:rPr>
              <a:t>p(n)</a:t>
            </a:r>
            <a:r>
              <a:rPr lang="en-US" sz="1400" kern="0" dirty="0">
                <a:solidFill>
                  <a:srgbClr val="FF0000"/>
                </a:solidFill>
              </a:rPr>
              <a:t> </a:t>
            </a:r>
            <a:r>
              <a:rPr lang="en-US" sz="1400" kern="0" dirty="0"/>
              <a:t>be the largest y such that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y) = 1. 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12EBB7CF-5150-4EEA-85BC-08B8CE17A344}"/>
              </a:ext>
            </a:extLst>
          </p:cNvPr>
          <p:cNvSpPr txBox="1">
            <a:spLocks/>
          </p:cNvSpPr>
          <p:nvPr/>
        </p:nvSpPr>
        <p:spPr bwMode="auto">
          <a:xfrm>
            <a:off x="677807" y="5030005"/>
            <a:ext cx="7688312" cy="36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there is no y</a:t>
            </a:r>
            <a:r>
              <a:rPr lang="en-US" sz="1400" kern="0" baseline="-25000" dirty="0"/>
              <a:t>2 </a:t>
            </a:r>
            <a:r>
              <a:rPr lang="en-US" sz="1400" kern="0" dirty="0"/>
              <a:t>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</a:t>
            </a:r>
            <a:r>
              <a:rPr lang="en-US" sz="1400" kern="0" baseline="-25000" dirty="0"/>
              <a:t>2</a:t>
            </a:r>
            <a:r>
              <a:rPr lang="en-US" sz="1400" kern="0" dirty="0"/>
              <a:t>) = 1, then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 = 00…0. Thus,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Content Placeholder 2">
                <a:extLst>
                  <a:ext uri="{FF2B5EF4-FFF2-40B4-BE49-F238E27FC236}">
                    <a16:creationId xmlns:a16="http://schemas.microsoft.com/office/drawing/2014/main" id="{BC013ADF-E8FA-4D25-BC6A-EFB797C7FF2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2" name="Content Placeholder 2">
                <a:extLst>
                  <a:ext uri="{FF2B5EF4-FFF2-40B4-BE49-F238E27FC236}">
                    <a16:creationId xmlns:a16="http://schemas.microsoft.com/office/drawing/2014/main" id="{BC013ADF-E8FA-4D25-BC6A-EFB797C7F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2" name="Group 141">
            <a:extLst>
              <a:ext uri="{FF2B5EF4-FFF2-40B4-BE49-F238E27FC236}">
                <a16:creationId xmlns:a16="http://schemas.microsoft.com/office/drawing/2014/main" id="{32936802-2396-4E7C-8B26-A2B8D17E63B2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471D4EE2-C905-4C6A-B524-A5391C8413D5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D947388D-CFE3-409D-A8E0-315A004EE1EE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71D41073-A6A2-4AAE-A039-19D9EB552A2C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6C95D895-9588-42EF-B7A5-E0F7259D3793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46A7AA3-7A27-484D-9ADC-58C3A89F381A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853581E4-59B6-42D3-8A98-66E6D59C4330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FEB72B2E-7C2B-4C93-8D2C-5E0D246E312C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1997E337-B98D-4887-AD59-4FB3DDB48E02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0D8F39A6-31CE-4EBA-BD73-D6610139C289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C5E792AB-4D4D-42F6-9604-EF3A69D319C1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4C382C65-2A60-45CD-AE98-47E457D974C8}"/>
                </a:ext>
              </a:extLst>
            </p:cNvPr>
            <p:cNvCxnSpPr>
              <a:cxnSpLocks/>
              <a:endCxn id="166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08076F08-1C9F-4B44-A245-E39A7401A482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C92D4166-2E0E-46DC-A049-E70B97063D83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60E8CD4-8188-472F-AD3A-E92081DA4984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398AA897-04F3-45CD-9F7C-CD38912055D7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CDAE8B4D-742B-4293-953A-222E23700945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25D0ED3C-EC05-4CF5-B713-E99E2BC1841A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1997DB5F-4D04-43C5-8FD7-3331E251F5D4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61AFB038-D875-46C4-A49D-2BEBF070CA31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66946C0-963B-4920-AEA9-D6640C5AE9CC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79D08A53-15D5-4286-8858-9FD9F7FA225E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D08864EC-C40F-4202-9BA8-9493195F98BA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10AAA687-E251-4929-A62A-D3AFD88C40EF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2CA39F6A-5C9B-4044-82F9-6BC2AF3D4AB3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877BFB15-2E8F-4E1E-898A-9D00D3C6486B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66EF9CEC-3135-42AD-BE73-DD810BD61A7D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8D08A992-43A6-4943-ABB1-049B44BE5C91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54AB73DE-09F9-4071-A128-77EF923B7A04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9A405CF7-BEE0-4FC4-B966-996364E9C9B2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115714FD-B6F7-4CB8-BF23-9115EB5CBF51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FDEFAD56-369E-41F0-AE60-17C75110B5AA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69D0A524-98FF-4E0A-A9F2-D195D1575928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193E6D42-BA0D-4928-91D7-13F6353B5536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40C0D81-F19A-4870-BDBA-C6596F29C06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A6015A39-DA3B-472D-9D5B-A7D76F542031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1E7424C-D988-453D-9FC1-17BDC080B53C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4F6B7F72-953B-4029-9A23-CD39D558DB29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4A4207C4-ABB0-44B6-A9F1-8C50650705D8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D849E821-9CAE-402E-AC6D-367B3286376B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96E98415-09FD-43C1-B036-9B9F41F66E02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BD7812F2-72C3-4D3E-887E-708F9E7A1B31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0AFAFE24-3AAC-4E33-8324-7052AFCB78BC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B228BB36-ADE0-4991-94D7-F482AECC10A2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89D3B5C-4695-40A6-B718-3CA2ADAD4673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55F56515-DB94-4501-820C-CE573FB5AAFF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085B9C39-B300-4AA6-8C3D-373DD306E92F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E1F966D8-5C93-461E-BB3C-7C1B459DEDD1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29AFACCD-A781-4AAA-9164-C89AC02EBC31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79851A8D-CF68-44BE-918A-A99E8B7727C7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A26D6036-086D-49C3-B6F6-C32C035A4032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0EAD22A2-456C-4A85-A872-FD128811742A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D4A1AFC-7B65-4581-93E9-70B9A15B06B5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8274D7B-03D1-4795-B2D1-62113B2C76E7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AF646336-DEE4-411A-A5A6-EB829BA226F5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AECE66D-0C6E-40C1-8DB1-63B6E5E3BA70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CF91E5DB-E91A-4A16-B7A0-BFAD792F059A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F4DC7F2B-2897-4DAE-9DE2-D0A71D7C3785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AAE94C2-D049-41B7-ADC2-9C10338E16CD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C882B-2D07-4100-9E0B-21D2B6B2FC3A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DF338A3B-91CA-472C-9135-09FADD3423F7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203" name="Content Placeholder 2">
            <a:extLst>
              <a:ext uri="{FF2B5EF4-FFF2-40B4-BE49-F238E27FC236}">
                <a16:creationId xmlns:a16="http://schemas.microsoft.com/office/drawing/2014/main" id="{9E63F1E7-8F27-42C4-B00B-9F1D398A8578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</p:spTree>
    <p:extLst>
      <p:ext uri="{BB962C8B-B14F-4D97-AF65-F5344CB8AC3E}">
        <p14:creationId xmlns:p14="http://schemas.microsoft.com/office/powerpoint/2010/main" val="1171825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D870ADA1-4F8D-409D-90F7-A1A6C11E43F7}"/>
              </a:ext>
            </a:extLst>
          </p:cNvPr>
          <p:cNvSpPr txBox="1">
            <a:spLocks/>
          </p:cNvSpPr>
          <p:nvPr/>
        </p:nvSpPr>
        <p:spPr bwMode="auto">
          <a:xfrm>
            <a:off x="649483" y="5391836"/>
            <a:ext cx="7497734" cy="34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Otherwise, let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>
                <a:solidFill>
                  <a:srgbClr val="FF0000"/>
                </a:solidFill>
              </a:rPr>
              <a:t>…c</a:t>
            </a:r>
            <a:r>
              <a:rPr lang="en-US" sz="1400" kern="0" baseline="-25000" dirty="0">
                <a:solidFill>
                  <a:srgbClr val="FF0000"/>
                </a:solidFill>
              </a:rPr>
              <a:t>p(n)</a:t>
            </a:r>
            <a:r>
              <a:rPr lang="en-US" sz="1400" kern="0" dirty="0">
                <a:solidFill>
                  <a:srgbClr val="FF0000"/>
                </a:solidFill>
              </a:rPr>
              <a:t> </a:t>
            </a:r>
            <a:r>
              <a:rPr lang="en-US" sz="1400" kern="0" dirty="0"/>
              <a:t>be the largest y such that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y) = 1. 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12EBB7CF-5150-4EEA-85BC-08B8CE17A344}"/>
              </a:ext>
            </a:extLst>
          </p:cNvPr>
          <p:cNvSpPr txBox="1">
            <a:spLocks/>
          </p:cNvSpPr>
          <p:nvPr/>
        </p:nvSpPr>
        <p:spPr bwMode="auto">
          <a:xfrm>
            <a:off x="677807" y="5030005"/>
            <a:ext cx="7688312" cy="36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there is no y</a:t>
            </a:r>
            <a:r>
              <a:rPr lang="en-US" sz="1400" kern="0" baseline="-25000" dirty="0"/>
              <a:t>2 </a:t>
            </a:r>
            <a:r>
              <a:rPr lang="en-US" sz="1400" kern="0" dirty="0"/>
              <a:t>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</a:t>
            </a:r>
            <a:r>
              <a:rPr lang="en-US" sz="1400" kern="0" baseline="-25000" dirty="0"/>
              <a:t>2</a:t>
            </a:r>
            <a:r>
              <a:rPr lang="en-US" sz="1400" kern="0" dirty="0"/>
              <a:t>) = 1, then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 = 00…0. Thus,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0.  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B8D828F5-7B88-4A2D-B5B7-0C619184C4FB}"/>
              </a:ext>
            </a:extLst>
          </p:cNvPr>
          <p:cNvSpPr txBox="1">
            <a:spLocks/>
          </p:cNvSpPr>
          <p:nvPr/>
        </p:nvSpPr>
        <p:spPr bwMode="auto">
          <a:xfrm>
            <a:off x="667018" y="5721915"/>
            <a:ext cx="7497734" cy="34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= 1. If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baseline="-25000" dirty="0"/>
              <a:t> </a:t>
            </a:r>
            <a:r>
              <a:rPr lang="en-US" sz="1400" kern="0" dirty="0"/>
              <a:t>= 1, then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is a prefix of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, so the output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/>
              <a:t> of C</a:t>
            </a:r>
            <a:r>
              <a:rPr lang="en-US" sz="1400" kern="0" baseline="-25000" dirty="0"/>
              <a:t>m+1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) = 1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7B773E3F-FB56-4739-A4B7-5C10E11875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7B773E3F-FB56-4739-A4B7-5C10E1187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3" name="Group 142">
            <a:extLst>
              <a:ext uri="{FF2B5EF4-FFF2-40B4-BE49-F238E27FC236}">
                <a16:creationId xmlns:a16="http://schemas.microsoft.com/office/drawing/2014/main" id="{B609EF8D-2591-42C6-BDD5-052720933136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A5154720-82A9-44DB-B7E0-2493F21394EF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8D0898FA-0B5D-4E7C-B97B-9715239876E5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0105A8D8-D9E3-4CA9-B570-D3B098606846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E4113CB2-8A63-4A22-BFF8-BCD882A1AEE8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FB35462F-6870-4E6D-A2F4-4DEBBF0C71F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EF0FCB8B-57F3-4DB7-B3D8-9C5AF10BEA0D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9CE90FF-EA61-4CF6-952D-2A92CC82C342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D6E13D9-3257-44C3-9234-4C40AC9A5118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236B3D61-2B11-492A-8F4D-D3B7FC133F65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53E01035-BB21-4228-BD6A-5D4153B5FF5A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B8FAC93C-82DE-49F0-B3D7-3A62DF2B54FF}"/>
                </a:ext>
              </a:extLst>
            </p:cNvPr>
            <p:cNvCxnSpPr>
              <a:cxnSpLocks/>
              <a:endCxn id="167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22309C35-21CD-40CC-A934-285C5BE53992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F74F761-5951-4184-95B2-7EDB1969C4A0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70C417FF-DD1B-4196-BCEC-566046A4643E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4D068286-6770-40C1-A513-49EC70C71583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3BE084DC-44DA-40E1-8051-228902B1876A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64C913B-BF48-4E89-A481-1704ACAC3A72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8621B8F8-2524-4CE8-98E8-AC75FA9A1009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9A24ECF2-8163-4ADF-97E4-ED4C7657A07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8AA3A715-607D-407F-B6D4-F4809485BC7A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D26059A0-BCAB-41EC-B564-C24BD3B4DE6F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90C674B-E38C-4322-B63B-1622E904039D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18EB8101-EE87-4158-A120-1DEC93616384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6377E73F-CF69-4BE3-A3C2-321A1E7A0322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136FC342-EA0C-4515-A610-926EAB75D8FA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B1AB65E8-F6B3-4436-A018-8780EC98E3E4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5E04535E-3697-4959-A249-8D30B6045917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E95925FC-74AC-4FCC-9113-8B08FA941E37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6D2C912B-9A41-41C9-8685-3CC7576D0CA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FE8571D9-329A-4819-992F-EA581DF931F4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5B88A4C2-AC9C-44AA-B358-62AB06927D80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806D142-633F-4CB2-9F43-2162820601AE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3EB8302A-0C69-4242-88B5-38D9CE0A395C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26E558A2-E4CA-41F3-9699-FBFF797B39FA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F34DEA8D-F0B2-4DA6-9AC7-E0F9C503D21C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328507AD-2D3C-435D-A361-666135BB1F70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4ECBC082-3F99-4567-872F-3EA217A8913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12E3BDD-6FD0-4202-B96B-6B2E99AE100D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F5FE781A-B9EF-4B2C-9AC3-D8C21DA3FF5F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B7D831A8-4571-4541-A041-08D1548BFADE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E19F19B2-D822-45FD-B9CD-A8B542F3FA65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A8EFDD08-C72C-47C9-AB69-C84F001CCDF1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DA17098B-F50E-47FD-A930-196AFA8FDE96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3DE440C0-25CE-422F-BDC2-4C879D889651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FD6930B0-1B44-487E-ADB3-901D96501DDF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2B08A745-5F41-4670-B81D-2E141E50A737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61244682-A06D-4974-B882-3956784B130C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7977A57-A657-4EC4-A314-3F4496CA2A43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47F72DD0-804C-42DB-A00B-64C42C6A444A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2AEFE067-1214-43DE-8228-F1680B7A5BC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EED98DFC-17DD-4187-82B0-F369C66D8B3C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86256C0-4080-427D-B790-77289124857D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AEDA43EC-8B79-48B5-B6E9-AC53DBCA21E1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7962EAA9-2ED9-4B84-9A0B-6E16A8638D02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AA34E4E-C5A6-40AC-9FEA-F1EC22D3E07B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0BDC224D-BDDB-419A-87B0-D10F3590C5A9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71C86AB5-10F9-48BF-BEAE-BDA9C83AE1D1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C294CAE-ADA3-4A29-AFF2-0896A805A9F8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8A3017F6-150B-4FEF-9029-B28021B580C7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93BB725F-9D47-479D-B062-301A027B9E91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204" name="Content Placeholder 2">
            <a:extLst>
              <a:ext uri="{FF2B5EF4-FFF2-40B4-BE49-F238E27FC236}">
                <a16:creationId xmlns:a16="http://schemas.microsoft.com/office/drawing/2014/main" id="{47E57C9F-A651-483F-9E33-2007C228E5BA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</p:spTree>
    <p:extLst>
      <p:ext uri="{BB962C8B-B14F-4D97-AF65-F5344CB8AC3E}">
        <p14:creationId xmlns:p14="http://schemas.microsoft.com/office/powerpoint/2010/main" val="1211465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D870ADA1-4F8D-409D-90F7-A1A6C11E43F7}"/>
              </a:ext>
            </a:extLst>
          </p:cNvPr>
          <p:cNvSpPr txBox="1">
            <a:spLocks/>
          </p:cNvSpPr>
          <p:nvPr/>
        </p:nvSpPr>
        <p:spPr bwMode="auto">
          <a:xfrm>
            <a:off x="649483" y="5391836"/>
            <a:ext cx="7497734" cy="34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Otherwise, let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>
                <a:solidFill>
                  <a:srgbClr val="FF0000"/>
                </a:solidFill>
              </a:rPr>
              <a:t>…c</a:t>
            </a:r>
            <a:r>
              <a:rPr lang="en-US" sz="1400" kern="0" baseline="-25000" dirty="0">
                <a:solidFill>
                  <a:srgbClr val="FF0000"/>
                </a:solidFill>
              </a:rPr>
              <a:t>p(n)</a:t>
            </a:r>
            <a:r>
              <a:rPr lang="en-US" sz="1400" kern="0" dirty="0">
                <a:solidFill>
                  <a:srgbClr val="FF0000"/>
                </a:solidFill>
              </a:rPr>
              <a:t> </a:t>
            </a:r>
            <a:r>
              <a:rPr lang="en-US" sz="1400" kern="0" dirty="0"/>
              <a:t>be the largest y such that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y) = 1. 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12EBB7CF-5150-4EEA-85BC-08B8CE17A344}"/>
              </a:ext>
            </a:extLst>
          </p:cNvPr>
          <p:cNvSpPr txBox="1">
            <a:spLocks/>
          </p:cNvSpPr>
          <p:nvPr/>
        </p:nvSpPr>
        <p:spPr bwMode="auto">
          <a:xfrm>
            <a:off x="677807" y="5030005"/>
            <a:ext cx="7688312" cy="36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there is no y</a:t>
            </a:r>
            <a:r>
              <a:rPr lang="en-US" sz="1400" kern="0" baseline="-25000" dirty="0"/>
              <a:t>2 </a:t>
            </a:r>
            <a:r>
              <a:rPr lang="en-US" sz="1400" kern="0" dirty="0"/>
              <a:t>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</a:t>
            </a:r>
            <a:r>
              <a:rPr lang="en-US" sz="1400" kern="0" baseline="-25000" dirty="0"/>
              <a:t>2</a:t>
            </a:r>
            <a:r>
              <a:rPr lang="en-US" sz="1400" kern="0" dirty="0"/>
              <a:t>) = 1, then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 = 00…0. Thus,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0.  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8ED19488-3B7D-442A-8A94-F8DE54CCAC0B}"/>
              </a:ext>
            </a:extLst>
          </p:cNvPr>
          <p:cNvSpPr txBox="1">
            <a:spLocks/>
          </p:cNvSpPr>
          <p:nvPr/>
        </p:nvSpPr>
        <p:spPr bwMode="auto">
          <a:xfrm>
            <a:off x="1270640" y="6021838"/>
            <a:ext cx="6807825" cy="600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baseline="-25000" dirty="0"/>
              <a:t> </a:t>
            </a:r>
            <a:r>
              <a:rPr lang="en-US" sz="1400" kern="0" dirty="0"/>
              <a:t>= 0, then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is not a prefix of y such that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y) = 1 (since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 is the largest such y), so the output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/>
              <a:t> of C</a:t>
            </a:r>
            <a:r>
              <a:rPr lang="en-US" sz="1400" kern="0" baseline="-25000" dirty="0"/>
              <a:t>m+1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) = 0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3CF6C04B-D595-434F-BEDC-D591591BE53B}"/>
              </a:ext>
            </a:extLst>
          </p:cNvPr>
          <p:cNvSpPr txBox="1">
            <a:spLocks/>
          </p:cNvSpPr>
          <p:nvPr/>
        </p:nvSpPr>
        <p:spPr bwMode="auto">
          <a:xfrm>
            <a:off x="667018" y="5721915"/>
            <a:ext cx="7497734" cy="34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= 1. If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baseline="-25000" dirty="0"/>
              <a:t> </a:t>
            </a:r>
            <a:r>
              <a:rPr lang="en-US" sz="1400" kern="0" dirty="0"/>
              <a:t>= 1, then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is a prefix of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, so the output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/>
              <a:t> of C</a:t>
            </a:r>
            <a:r>
              <a:rPr lang="en-US" sz="1400" kern="0" baseline="-25000" dirty="0"/>
              <a:t>m+1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) = 1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/>
              <a:t>.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DDDEB209-87A0-4DED-8D7A-E6AA6B786C66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74C49725-E57C-4F42-AFCD-52767E84F7AE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CF2780A-B9EE-46F9-901E-C7BDFC62974E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9FDF9F72-1022-466D-95B7-1DAA74948BE7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6FF688F6-CCDC-426F-944A-874F750135EF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2008A9A5-F85B-41DF-9978-172A8E7872A4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56362B14-FDCB-4574-A924-27FB7D1B8C24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7A35DB94-80D5-427C-A9DB-E582A1082AF0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D38BCB1E-353A-42A7-95D2-A5E648F9CF83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69769836-C77A-438B-B47D-240C82C7EEFA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261652A4-DD03-40E2-A167-86B92506AAB0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803AC1BF-B58C-495A-8867-5AAFE6EF1BBA}"/>
                </a:ext>
              </a:extLst>
            </p:cNvPr>
            <p:cNvCxnSpPr>
              <a:cxnSpLocks/>
              <a:endCxn id="168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11B51ECB-6EDD-4EF8-98EC-BBE7458F7C4A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859E05C6-371D-4084-813B-59269AABA34A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9B0BCC66-7F47-4218-98C4-870C3BBB6D97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0EF1C61D-2C4B-4740-A3D9-05066FA82B9E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AF715144-624A-4E31-937E-CC7346BA5B1E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794C2D12-7848-4458-9435-BDD7EB99B556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FCFD9A86-6D0F-4E02-A35A-E0A65826357A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DDBA50B0-67C8-4F7D-95E0-B5682C8F8238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9F170E9A-BE3B-4CD9-BDFA-A4CB2A0F38A8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810DA654-3CC3-40F8-81B9-6D81A7E8553A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3CBA1835-C8BA-4AE2-BFD4-C9D8100DD641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9918113B-72A9-488D-BA50-59DC2708C263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8086E97C-7844-42EA-9900-21605621DCE1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AD9C9AA-A569-4F36-A477-0A9E509427E4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69D2A061-AC80-4B1F-B8F8-EC8B527F5CA3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E1E5B72D-B253-4156-9A0B-588492BCF1FD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64A0C721-BCCA-4058-A734-6AE7C0B4BACD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649CFCF8-020A-4E51-9882-5BD76A5BD915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F07E2968-D2EC-430E-846C-57C7BE289AC4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A02390B0-F66A-41B4-96E1-9E9A1D11E3F7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B91C15B-6C9E-486D-8D62-40BA4E6DC42C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4F5DE487-30AE-464E-8B1D-B0BB5F8E25A5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2BE8D512-0E72-43F5-AD49-70077A1F3E3B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BFCC2B15-DE27-419E-851B-4A6AB024551A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5098F3C2-F82B-416C-8050-EA7F2C2E9EF1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0025662C-D965-46BF-87F0-5FAEB5DA68F6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774E43D1-8E9F-4F2D-91C6-45E246299CEE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39AF32D3-FE9C-4FAF-AADA-F70363FC9C27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3F6394AF-D274-4E7B-8ECE-0F41835CA293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5A95C452-D61F-4A93-8C78-615BDB116B94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3DC64F6-4F1B-4339-98FB-DC8BED2529D2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7F4779AB-EB6B-4EF2-9C31-CD2E32AA0495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2965A1D0-D2E9-4067-A3E7-8B4494B70B60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8B9A583E-6A1F-4069-8F9A-E5A46C0D0010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4CF7DA78-E697-43A4-B920-3E249E5C3140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9AFADA01-77C1-447F-93EF-952F09C3B121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73339B8E-68E3-4B1A-B8D8-0763E112CD6F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1CFC78C5-263A-493B-9FB4-870278B81A03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700BA38-B31C-4DCD-A64E-28C29F480FDF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29067F1D-45BE-4012-9D7C-C7F911493A83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F546861-0D07-49D0-B674-B8DDC417B75A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D1CD3E1F-DF58-45F7-A5E1-236147B213C3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EEF8165B-8442-47B3-9999-074509A2159B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2B004267-1999-4705-9073-805289EADF5F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5CE3516E-2275-4388-BDFF-DEF1C68C545E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D944D8AF-F2A3-49D6-A98D-73BEDE3E1CC3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F73B0469-05F7-4F0A-8A09-E7560E221650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D85CDE3E-C5A8-41B2-A0BE-51D09B1D98BA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B5BA1F00-33C3-4FE4-81E6-0878BAEBE2A6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205" name="Content Placeholder 2">
            <a:extLst>
              <a:ext uri="{FF2B5EF4-FFF2-40B4-BE49-F238E27FC236}">
                <a16:creationId xmlns:a16="http://schemas.microsoft.com/office/drawing/2014/main" id="{B33C13A1-9AC4-4456-BAD2-A9452DB015DE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</p:spTree>
    <p:extLst>
      <p:ext uri="{BB962C8B-B14F-4D97-AF65-F5344CB8AC3E}">
        <p14:creationId xmlns:p14="http://schemas.microsoft.com/office/powerpoint/2010/main" val="2970729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D870ADA1-4F8D-409D-90F7-A1A6C11E43F7}"/>
              </a:ext>
            </a:extLst>
          </p:cNvPr>
          <p:cNvSpPr txBox="1">
            <a:spLocks/>
          </p:cNvSpPr>
          <p:nvPr/>
        </p:nvSpPr>
        <p:spPr bwMode="auto">
          <a:xfrm>
            <a:off x="649483" y="5391836"/>
            <a:ext cx="7497734" cy="34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Inductively, suppose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</a:t>
            </a:r>
            <a:r>
              <a:rPr lang="en-US" sz="1400" kern="0" dirty="0" err="1">
                <a:solidFill>
                  <a:srgbClr val="33CC33"/>
                </a:solidFill>
              </a:rPr>
              <a:t>b</a:t>
            </a:r>
            <a:r>
              <a:rPr lang="en-US" sz="1400" kern="0" baseline="-25000" dirty="0" err="1">
                <a:solidFill>
                  <a:srgbClr val="33CC33"/>
                </a:solidFill>
              </a:rPr>
              <a:t>h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>
                <a:solidFill>
                  <a:srgbClr val="FF0000"/>
                </a:solidFill>
              </a:rPr>
              <a:t>…</a:t>
            </a:r>
            <a:r>
              <a:rPr lang="en-US" sz="1400" kern="0" dirty="0" err="1">
                <a:solidFill>
                  <a:srgbClr val="FF0000"/>
                </a:solidFill>
              </a:rPr>
              <a:t>c</a:t>
            </a:r>
            <a:r>
              <a:rPr lang="en-US" sz="14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400" kern="0" dirty="0" err="1"/>
              <a:t>.</a:t>
            </a:r>
            <a:r>
              <a:rPr lang="en-US" sz="1400" kern="0" dirty="0"/>
              <a:t> (recall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= 1 and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>
                <a:solidFill>
                  <a:srgbClr val="FF0000"/>
                </a:solidFill>
              </a:rPr>
              <a:t>…c</a:t>
            </a:r>
            <a:r>
              <a:rPr lang="en-US" sz="1400" kern="0" baseline="-25000" dirty="0">
                <a:solidFill>
                  <a:srgbClr val="FF0000"/>
                </a:solidFill>
              </a:rPr>
              <a:t>p(n)</a:t>
            </a:r>
            <a:r>
              <a:rPr lang="en-US" sz="1400" kern="0" dirty="0"/>
              <a:t>) 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12EBB7CF-5150-4EEA-85BC-08B8CE17A344}"/>
              </a:ext>
            </a:extLst>
          </p:cNvPr>
          <p:cNvSpPr txBox="1">
            <a:spLocks/>
          </p:cNvSpPr>
          <p:nvPr/>
        </p:nvSpPr>
        <p:spPr bwMode="auto">
          <a:xfrm>
            <a:off x="677807" y="5030005"/>
            <a:ext cx="7688312" cy="36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there is no y</a:t>
            </a:r>
            <a:r>
              <a:rPr lang="en-US" sz="1400" kern="0" baseline="-25000" dirty="0"/>
              <a:t>2 </a:t>
            </a:r>
            <a:r>
              <a:rPr lang="en-US" sz="1400" kern="0" dirty="0"/>
              <a:t>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</a:t>
            </a:r>
            <a:r>
              <a:rPr lang="en-US" sz="1400" kern="0" baseline="-25000" dirty="0"/>
              <a:t>2</a:t>
            </a:r>
            <a:r>
              <a:rPr lang="en-US" sz="1400" kern="0" dirty="0"/>
              <a:t>) = 1, then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 = 00…0. Thus,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</p:spTree>
    <p:extLst>
      <p:ext uri="{BB962C8B-B14F-4D97-AF65-F5344CB8AC3E}">
        <p14:creationId xmlns:p14="http://schemas.microsoft.com/office/powerpoint/2010/main" val="613222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12EBB7CF-5150-4EEA-85BC-08B8CE17A344}"/>
              </a:ext>
            </a:extLst>
          </p:cNvPr>
          <p:cNvSpPr txBox="1">
            <a:spLocks/>
          </p:cNvSpPr>
          <p:nvPr/>
        </p:nvSpPr>
        <p:spPr bwMode="auto">
          <a:xfrm>
            <a:off x="677807" y="5030005"/>
            <a:ext cx="7688312" cy="36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there is no y</a:t>
            </a:r>
            <a:r>
              <a:rPr lang="en-US" sz="1400" kern="0" baseline="-25000" dirty="0"/>
              <a:t>2 </a:t>
            </a:r>
            <a:r>
              <a:rPr lang="en-US" sz="1400" kern="0" dirty="0"/>
              <a:t>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</a:t>
            </a:r>
            <a:r>
              <a:rPr lang="en-US" sz="1400" kern="0" baseline="-25000" dirty="0"/>
              <a:t>2</a:t>
            </a:r>
            <a:r>
              <a:rPr lang="en-US" sz="1400" kern="0" dirty="0"/>
              <a:t>) = 1, then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 = 00…0. Thus,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3CF6C04B-D595-434F-BEDC-D591591BE53B}"/>
              </a:ext>
            </a:extLst>
          </p:cNvPr>
          <p:cNvSpPr txBox="1">
            <a:spLocks/>
          </p:cNvSpPr>
          <p:nvPr/>
        </p:nvSpPr>
        <p:spPr bwMode="auto">
          <a:xfrm>
            <a:off x="667018" y="5721915"/>
            <a:ext cx="7497734" cy="34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baseline="-25000" dirty="0"/>
              <a:t> </a:t>
            </a:r>
            <a:r>
              <a:rPr lang="en-US" sz="1400" kern="0" dirty="0"/>
              <a:t>= 1: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h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is a prefix of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, so the output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h+1</a:t>
            </a:r>
            <a:r>
              <a:rPr lang="en-US" sz="1400" kern="0" dirty="0"/>
              <a:t> of C</a:t>
            </a:r>
            <a:r>
              <a:rPr lang="en-US" sz="1400" kern="0" baseline="-25000" dirty="0"/>
              <a:t>m+h+1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h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) = 1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dirty="0"/>
              <a:t>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93368B2F-54F6-4395-B0EE-A22B62EF6945}"/>
              </a:ext>
            </a:extLst>
          </p:cNvPr>
          <p:cNvSpPr txBox="1">
            <a:spLocks/>
          </p:cNvSpPr>
          <p:nvPr/>
        </p:nvSpPr>
        <p:spPr bwMode="auto">
          <a:xfrm>
            <a:off x="649483" y="5391836"/>
            <a:ext cx="7497734" cy="34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Inductively, suppose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</a:t>
            </a:r>
            <a:r>
              <a:rPr lang="en-US" sz="1400" kern="0" dirty="0" err="1">
                <a:solidFill>
                  <a:srgbClr val="33CC33"/>
                </a:solidFill>
              </a:rPr>
              <a:t>b</a:t>
            </a:r>
            <a:r>
              <a:rPr lang="en-US" sz="1400" kern="0" baseline="-25000" dirty="0" err="1">
                <a:solidFill>
                  <a:srgbClr val="33CC33"/>
                </a:solidFill>
              </a:rPr>
              <a:t>h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>
                <a:solidFill>
                  <a:srgbClr val="FF0000"/>
                </a:solidFill>
              </a:rPr>
              <a:t>…</a:t>
            </a:r>
            <a:r>
              <a:rPr lang="en-US" sz="1400" kern="0" dirty="0" err="1">
                <a:solidFill>
                  <a:srgbClr val="FF0000"/>
                </a:solidFill>
              </a:rPr>
              <a:t>c</a:t>
            </a:r>
            <a:r>
              <a:rPr lang="en-US" sz="14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400" kern="0" dirty="0" err="1"/>
              <a:t>.</a:t>
            </a:r>
            <a:r>
              <a:rPr lang="en-US" sz="1400" kern="0" dirty="0"/>
              <a:t> (recall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= 1 and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>
                <a:solidFill>
                  <a:srgbClr val="FF0000"/>
                </a:solidFill>
              </a:rPr>
              <a:t>…c</a:t>
            </a:r>
            <a:r>
              <a:rPr lang="en-US" sz="1400" kern="0" baseline="-25000" dirty="0">
                <a:solidFill>
                  <a:srgbClr val="FF0000"/>
                </a:solidFill>
              </a:rPr>
              <a:t>p(n)</a:t>
            </a:r>
            <a:r>
              <a:rPr lang="en-US" sz="1400" kern="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025964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12EBB7CF-5150-4EEA-85BC-08B8CE17A344}"/>
              </a:ext>
            </a:extLst>
          </p:cNvPr>
          <p:cNvSpPr txBox="1">
            <a:spLocks/>
          </p:cNvSpPr>
          <p:nvPr/>
        </p:nvSpPr>
        <p:spPr bwMode="auto">
          <a:xfrm>
            <a:off x="677807" y="5030005"/>
            <a:ext cx="7688312" cy="36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there is no y</a:t>
            </a:r>
            <a:r>
              <a:rPr lang="en-US" sz="1400" kern="0" baseline="-25000" dirty="0"/>
              <a:t>2 </a:t>
            </a:r>
            <a:r>
              <a:rPr lang="en-US" sz="1400" kern="0" dirty="0"/>
              <a:t>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</a:t>
            </a:r>
            <a:r>
              <a:rPr lang="en-US" sz="1400" kern="0" baseline="-25000" dirty="0"/>
              <a:t>2</a:t>
            </a:r>
            <a:r>
              <a:rPr lang="en-US" sz="1400" kern="0" dirty="0"/>
              <a:t>) = 1, then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 = 00…0. Thus,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0.  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8ED19488-3B7D-442A-8A94-F8DE54CCAC0B}"/>
              </a:ext>
            </a:extLst>
          </p:cNvPr>
          <p:cNvSpPr txBox="1">
            <a:spLocks/>
          </p:cNvSpPr>
          <p:nvPr/>
        </p:nvSpPr>
        <p:spPr bwMode="auto">
          <a:xfrm>
            <a:off x="665932" y="6021838"/>
            <a:ext cx="7565293" cy="600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baseline="-25000" dirty="0"/>
              <a:t> </a:t>
            </a:r>
            <a:r>
              <a:rPr lang="en-US" sz="1400" kern="0" dirty="0"/>
              <a:t>= 0: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h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is not a prefix of y such that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y) = 1 (since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 is the largest such y), so the output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h+1</a:t>
            </a:r>
            <a:r>
              <a:rPr lang="en-US" sz="1400" kern="0" dirty="0"/>
              <a:t> of C</a:t>
            </a:r>
            <a:r>
              <a:rPr lang="en-US" sz="1400" kern="0" baseline="-25000" dirty="0"/>
              <a:t>m+h+1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h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) = 0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dirty="0"/>
              <a:t>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3CF6C04B-D595-434F-BEDC-D591591BE53B}"/>
              </a:ext>
            </a:extLst>
          </p:cNvPr>
          <p:cNvSpPr txBox="1">
            <a:spLocks/>
          </p:cNvSpPr>
          <p:nvPr/>
        </p:nvSpPr>
        <p:spPr bwMode="auto">
          <a:xfrm>
            <a:off x="667018" y="5721915"/>
            <a:ext cx="7497734" cy="34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baseline="-25000" dirty="0"/>
              <a:t> </a:t>
            </a:r>
            <a:r>
              <a:rPr lang="en-US" sz="1400" kern="0" dirty="0"/>
              <a:t>= 1: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h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is a prefix of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, so the output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h+1</a:t>
            </a:r>
            <a:r>
              <a:rPr lang="en-US" sz="1400" kern="0" dirty="0"/>
              <a:t> of C</a:t>
            </a:r>
            <a:r>
              <a:rPr lang="en-US" sz="1400" kern="0" baseline="-25000" dirty="0"/>
              <a:t>m+h+1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h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) = 1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dirty="0"/>
              <a:t>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00485312-BFE5-4AB0-AC71-62BA996C4716}"/>
              </a:ext>
            </a:extLst>
          </p:cNvPr>
          <p:cNvSpPr txBox="1">
            <a:spLocks/>
          </p:cNvSpPr>
          <p:nvPr/>
        </p:nvSpPr>
        <p:spPr bwMode="auto">
          <a:xfrm>
            <a:off x="649483" y="5391836"/>
            <a:ext cx="7497734" cy="34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Inductively, suppose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</a:t>
            </a:r>
            <a:r>
              <a:rPr lang="en-US" sz="1400" kern="0" dirty="0" err="1">
                <a:solidFill>
                  <a:srgbClr val="33CC33"/>
                </a:solidFill>
              </a:rPr>
              <a:t>b</a:t>
            </a:r>
            <a:r>
              <a:rPr lang="en-US" sz="1400" kern="0" baseline="-25000" dirty="0" err="1">
                <a:solidFill>
                  <a:srgbClr val="33CC33"/>
                </a:solidFill>
              </a:rPr>
              <a:t>h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>
                <a:solidFill>
                  <a:srgbClr val="FF0000"/>
                </a:solidFill>
              </a:rPr>
              <a:t>…</a:t>
            </a:r>
            <a:r>
              <a:rPr lang="en-US" sz="1400" kern="0" dirty="0" err="1">
                <a:solidFill>
                  <a:srgbClr val="FF0000"/>
                </a:solidFill>
              </a:rPr>
              <a:t>c</a:t>
            </a:r>
            <a:r>
              <a:rPr lang="en-US" sz="14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400" kern="0" dirty="0" err="1"/>
              <a:t>.</a:t>
            </a:r>
            <a:r>
              <a:rPr lang="en-US" sz="1400" kern="0" dirty="0"/>
              <a:t> (recall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= 1 and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>
                <a:solidFill>
                  <a:srgbClr val="FF0000"/>
                </a:solidFill>
              </a:rPr>
              <a:t>…c</a:t>
            </a:r>
            <a:r>
              <a:rPr lang="en-US" sz="1400" kern="0" baseline="-25000" dirty="0">
                <a:solidFill>
                  <a:srgbClr val="FF0000"/>
                </a:solidFill>
              </a:rPr>
              <a:t>p(n)</a:t>
            </a:r>
            <a:r>
              <a:rPr lang="en-US" sz="1400" kern="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849906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12EBB7CF-5150-4EEA-85BC-08B8CE17A344}"/>
              </a:ext>
            </a:extLst>
          </p:cNvPr>
          <p:cNvSpPr txBox="1">
            <a:spLocks/>
          </p:cNvSpPr>
          <p:nvPr/>
        </p:nvSpPr>
        <p:spPr bwMode="auto">
          <a:xfrm>
            <a:off x="677807" y="5030005"/>
            <a:ext cx="7688312" cy="36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there is no y</a:t>
            </a:r>
            <a:r>
              <a:rPr lang="en-US" sz="1400" kern="0" baseline="-25000" dirty="0"/>
              <a:t>2 </a:t>
            </a:r>
            <a:r>
              <a:rPr lang="en-US" sz="1400" kern="0" dirty="0"/>
              <a:t>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</a:t>
            </a:r>
            <a:r>
              <a:rPr lang="en-US" sz="1400" kern="0" baseline="-25000" dirty="0"/>
              <a:t>2</a:t>
            </a:r>
            <a:r>
              <a:rPr lang="en-US" sz="1400" kern="0" dirty="0"/>
              <a:t>) = 1, then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 = 00…0. Thus,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D</a:t>
            </a:r>
            <a:r>
              <a:rPr lang="en-US" sz="1400" kern="0" baseline="-25000" dirty="0"/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0.  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8ED19488-3B7D-442A-8A94-F8DE54CCAC0B}"/>
              </a:ext>
            </a:extLst>
          </p:cNvPr>
          <p:cNvSpPr txBox="1">
            <a:spLocks/>
          </p:cNvSpPr>
          <p:nvPr/>
        </p:nvSpPr>
        <p:spPr bwMode="auto">
          <a:xfrm>
            <a:off x="665932" y="6021838"/>
            <a:ext cx="7565293" cy="600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baseline="-25000" dirty="0"/>
              <a:t> </a:t>
            </a:r>
            <a:r>
              <a:rPr lang="en-US" sz="1400" kern="0" dirty="0"/>
              <a:t>= 0: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h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is not a prefix of y such that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y) = 1 (since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 is the largest such y), so the output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h+1</a:t>
            </a:r>
            <a:r>
              <a:rPr lang="en-US" sz="1400" kern="0" dirty="0"/>
              <a:t> of C</a:t>
            </a:r>
            <a:r>
              <a:rPr lang="en-US" sz="1400" kern="0" baseline="-25000" dirty="0"/>
              <a:t>m+h+1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h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) = 0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dirty="0"/>
              <a:t>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3CF6C04B-D595-434F-BEDC-D591591BE53B}"/>
              </a:ext>
            </a:extLst>
          </p:cNvPr>
          <p:cNvSpPr txBox="1">
            <a:spLocks/>
          </p:cNvSpPr>
          <p:nvPr/>
        </p:nvSpPr>
        <p:spPr bwMode="auto">
          <a:xfrm>
            <a:off x="667018" y="5721915"/>
            <a:ext cx="7497734" cy="34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baseline="-25000" dirty="0"/>
              <a:t> </a:t>
            </a:r>
            <a:r>
              <a:rPr lang="en-US" sz="1400" kern="0" dirty="0"/>
              <a:t>= 1: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h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is a prefix of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, so the output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h+1</a:t>
            </a:r>
            <a:r>
              <a:rPr lang="en-US" sz="1400" kern="0" dirty="0"/>
              <a:t> of C</a:t>
            </a:r>
            <a:r>
              <a:rPr lang="en-US" sz="1400" kern="0" baseline="-25000" dirty="0"/>
              <a:t>m+h+1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h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) = 1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dirty="0"/>
              <a:t>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5480E2B-FBC2-4656-B129-5D3EE00C6E7A}"/>
              </a:ext>
            </a:extLst>
          </p:cNvPr>
          <p:cNvSpPr txBox="1"/>
          <p:nvPr/>
        </p:nvSpPr>
        <p:spPr>
          <a:xfrm>
            <a:off x="5519965" y="6358825"/>
            <a:ext cx="2664512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kern="0" dirty="0"/>
              <a:t>So we always have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h+1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h+1</a:t>
            </a:r>
            <a:r>
              <a:rPr lang="en-US" sz="1400" kern="0" dirty="0"/>
              <a:t>.</a:t>
            </a:r>
            <a:endParaRPr lang="en-US" sz="1400" dirty="0"/>
          </a:p>
        </p:txBody>
      </p: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p:sp>
        <p:nvSpPr>
          <p:cNvPr id="148" name="Content Placeholder 2">
            <a:extLst>
              <a:ext uri="{FF2B5EF4-FFF2-40B4-BE49-F238E27FC236}">
                <a16:creationId xmlns:a16="http://schemas.microsoft.com/office/drawing/2014/main" id="{7E248F39-86F1-4305-AE9C-9530018ACAA5}"/>
              </a:ext>
            </a:extLst>
          </p:cNvPr>
          <p:cNvSpPr txBox="1">
            <a:spLocks/>
          </p:cNvSpPr>
          <p:nvPr/>
        </p:nvSpPr>
        <p:spPr bwMode="auto">
          <a:xfrm>
            <a:off x="649483" y="5391836"/>
            <a:ext cx="7497734" cy="34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Inductively, suppose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</a:t>
            </a:r>
            <a:r>
              <a:rPr lang="en-US" sz="1400" kern="0" dirty="0" err="1">
                <a:solidFill>
                  <a:srgbClr val="33CC33"/>
                </a:solidFill>
              </a:rPr>
              <a:t>b</a:t>
            </a:r>
            <a:r>
              <a:rPr lang="en-US" sz="1400" kern="0" baseline="-25000" dirty="0" err="1">
                <a:solidFill>
                  <a:srgbClr val="33CC33"/>
                </a:solidFill>
              </a:rPr>
              <a:t>h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>
                <a:solidFill>
                  <a:srgbClr val="FF0000"/>
                </a:solidFill>
              </a:rPr>
              <a:t>…</a:t>
            </a:r>
            <a:r>
              <a:rPr lang="en-US" sz="1400" kern="0" dirty="0" err="1">
                <a:solidFill>
                  <a:srgbClr val="FF0000"/>
                </a:solidFill>
              </a:rPr>
              <a:t>c</a:t>
            </a:r>
            <a:r>
              <a:rPr lang="en-US" sz="1400" kern="0" baseline="-25000" dirty="0" err="1">
                <a:solidFill>
                  <a:srgbClr val="FF0000"/>
                </a:solidFill>
              </a:rPr>
              <a:t>h</a:t>
            </a:r>
            <a:r>
              <a:rPr lang="en-US" sz="1400" kern="0" dirty="0" err="1"/>
              <a:t>.</a:t>
            </a:r>
            <a:r>
              <a:rPr lang="en-US" sz="1400" kern="0" dirty="0"/>
              <a:t> (recall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0</a:t>
            </a:r>
            <a:r>
              <a:rPr lang="en-US" sz="1400" kern="0" dirty="0"/>
              <a:t> = 1 and </a:t>
            </a:r>
            <a:r>
              <a:rPr lang="en-US" sz="1400" kern="0" dirty="0">
                <a:solidFill>
                  <a:srgbClr val="FF0000"/>
                </a:solidFill>
              </a:rPr>
              <a:t>y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/>
              <a:t> = 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1</a:t>
            </a:r>
            <a:r>
              <a:rPr lang="en-US" sz="1400" kern="0" dirty="0">
                <a:solidFill>
                  <a:srgbClr val="FF0000"/>
                </a:solidFill>
              </a:rPr>
              <a:t>c</a:t>
            </a:r>
            <a:r>
              <a:rPr lang="en-US" sz="1400" kern="0" baseline="-25000" dirty="0">
                <a:solidFill>
                  <a:srgbClr val="FF0000"/>
                </a:solidFill>
              </a:rPr>
              <a:t>2</a:t>
            </a:r>
            <a:r>
              <a:rPr lang="en-US" sz="1400" kern="0" dirty="0">
                <a:solidFill>
                  <a:srgbClr val="FF0000"/>
                </a:solidFill>
              </a:rPr>
              <a:t>…c</a:t>
            </a:r>
            <a:r>
              <a:rPr lang="en-US" sz="1400" kern="0" baseline="-25000" dirty="0">
                <a:solidFill>
                  <a:srgbClr val="FF0000"/>
                </a:solidFill>
              </a:rPr>
              <a:t>p(n)</a:t>
            </a:r>
            <a:r>
              <a:rPr lang="en-US" sz="1400" kern="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894572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12EBB7CF-5150-4EEA-85BC-08B8CE17A344}"/>
              </a:ext>
            </a:extLst>
          </p:cNvPr>
          <p:cNvSpPr txBox="1">
            <a:spLocks/>
          </p:cNvSpPr>
          <p:nvPr/>
        </p:nvSpPr>
        <p:spPr bwMode="auto">
          <a:xfrm>
            <a:off x="677807" y="5030005"/>
            <a:ext cx="7688312" cy="36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there is no y</a:t>
            </a:r>
            <a:r>
              <a:rPr lang="en-US" sz="1400" kern="0" baseline="-25000" dirty="0"/>
              <a:t>2 </a:t>
            </a:r>
            <a:r>
              <a:rPr lang="en-US" sz="1400" kern="0" dirty="0"/>
              <a:t>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</a:t>
            </a:r>
            <a:r>
              <a:rPr lang="en-US" sz="1400" kern="0" baseline="-25000" dirty="0"/>
              <a:t>2</a:t>
            </a:r>
            <a:r>
              <a:rPr lang="en-US" sz="1400" kern="0" dirty="0"/>
              <a:t>) = 1, then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 = 00…0. Thus,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p:sp>
        <p:nvSpPr>
          <p:cNvPr id="148" name="Content Placeholder 2">
            <a:extLst>
              <a:ext uri="{FF2B5EF4-FFF2-40B4-BE49-F238E27FC236}">
                <a16:creationId xmlns:a16="http://schemas.microsoft.com/office/drawing/2014/main" id="{7E248F39-86F1-4305-AE9C-9530018ACAA5}"/>
              </a:ext>
            </a:extLst>
          </p:cNvPr>
          <p:cNvSpPr txBox="1">
            <a:spLocks/>
          </p:cNvSpPr>
          <p:nvPr/>
        </p:nvSpPr>
        <p:spPr bwMode="auto">
          <a:xfrm>
            <a:off x="668337" y="5372981"/>
            <a:ext cx="7497734" cy="532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Thus, if there are y 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y) = 1, then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p(n) </a:t>
            </a:r>
            <a:r>
              <a:rPr lang="en-US" sz="1400" kern="0" dirty="0"/>
              <a:t>is the largest such y, so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1</a:t>
            </a:r>
          </a:p>
        </p:txBody>
      </p:sp>
    </p:spTree>
    <p:extLst>
      <p:ext uri="{BB962C8B-B14F-4D97-AF65-F5344CB8AC3E}">
        <p14:creationId xmlns:p14="http://schemas.microsoft.com/office/powerpoint/2010/main" val="3107454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12EBB7CF-5150-4EEA-85BC-08B8CE17A344}"/>
              </a:ext>
            </a:extLst>
          </p:cNvPr>
          <p:cNvSpPr txBox="1">
            <a:spLocks/>
          </p:cNvSpPr>
          <p:nvPr/>
        </p:nvSpPr>
        <p:spPr bwMode="auto">
          <a:xfrm>
            <a:off x="677807" y="5030005"/>
            <a:ext cx="7688312" cy="36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there is no y</a:t>
            </a:r>
            <a:r>
              <a:rPr lang="en-US" sz="1400" kern="0" baseline="-25000" dirty="0"/>
              <a:t>2 </a:t>
            </a:r>
            <a:r>
              <a:rPr lang="en-US" sz="1400" kern="0" dirty="0"/>
              <a:t>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</a:t>
            </a:r>
            <a:r>
              <a:rPr lang="en-US" sz="1400" kern="0" baseline="-25000" dirty="0"/>
              <a:t>2</a:t>
            </a:r>
            <a:r>
              <a:rPr lang="en-US" sz="1400" kern="0" dirty="0"/>
              <a:t>) = 1, then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 = 00…0. Thus,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p:sp>
        <p:nvSpPr>
          <p:cNvPr id="148" name="Content Placeholder 2">
            <a:extLst>
              <a:ext uri="{FF2B5EF4-FFF2-40B4-BE49-F238E27FC236}">
                <a16:creationId xmlns:a16="http://schemas.microsoft.com/office/drawing/2014/main" id="{7E248F39-86F1-4305-AE9C-9530018ACAA5}"/>
              </a:ext>
            </a:extLst>
          </p:cNvPr>
          <p:cNvSpPr txBox="1">
            <a:spLocks/>
          </p:cNvSpPr>
          <p:nvPr/>
        </p:nvSpPr>
        <p:spPr bwMode="auto">
          <a:xfrm>
            <a:off x="668337" y="5372981"/>
            <a:ext cx="7497734" cy="532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Thus, if there are y 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y) = 1, then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p(n) </a:t>
            </a:r>
            <a:r>
              <a:rPr lang="en-US" sz="1400" kern="0" dirty="0"/>
              <a:t>is the largest such y, so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04725" y="5883544"/>
                <a:ext cx="7497734" cy="336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/>
                  <a:t>Therefore, </a:t>
                </a:r>
                <a14:m>
                  <m:oMath xmlns:m="http://schemas.openxmlformats.org/officeDocument/2006/math">
                    <m:r>
                      <a:rPr lang="en-US" sz="1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400" kern="0" baseline="-25000" dirty="0"/>
                  <a:t>p</a:t>
                </a:r>
                <a:r>
                  <a:rPr lang="en-US" sz="1400" kern="0" dirty="0"/>
                  <a:t>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) = 1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if and only if 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)) = 1</a:t>
                </a: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725" y="5883544"/>
                <a:ext cx="7497734" cy="336254"/>
              </a:xfrm>
              <a:prstGeom prst="rect">
                <a:avLst/>
              </a:prstGeom>
              <a:blipFill>
                <a:blip r:embed="rId5"/>
                <a:stretch>
                  <a:fillRect l="-244" t="-3636" b="-1090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270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12EBB7CF-5150-4EEA-85BC-08B8CE17A344}"/>
              </a:ext>
            </a:extLst>
          </p:cNvPr>
          <p:cNvSpPr txBox="1">
            <a:spLocks/>
          </p:cNvSpPr>
          <p:nvPr/>
        </p:nvSpPr>
        <p:spPr bwMode="auto">
          <a:xfrm>
            <a:off x="677807" y="5030005"/>
            <a:ext cx="7688312" cy="36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If there is no y</a:t>
            </a:r>
            <a:r>
              <a:rPr lang="en-US" sz="1400" kern="0" baseline="-25000" dirty="0"/>
              <a:t>2 </a:t>
            </a:r>
            <a:r>
              <a:rPr lang="en-US" sz="1400" kern="0" dirty="0"/>
              <a:t>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</a:t>
            </a:r>
            <a:r>
              <a:rPr lang="en-US" sz="1400" kern="0" baseline="-25000" dirty="0"/>
              <a:t>2</a:t>
            </a:r>
            <a:r>
              <a:rPr lang="en-US" sz="1400" kern="0" dirty="0"/>
              <a:t>) = 1, then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 = 00…0. Thus,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p:sp>
        <p:nvSpPr>
          <p:cNvPr id="148" name="Content Placeholder 2">
            <a:extLst>
              <a:ext uri="{FF2B5EF4-FFF2-40B4-BE49-F238E27FC236}">
                <a16:creationId xmlns:a16="http://schemas.microsoft.com/office/drawing/2014/main" id="{7E248F39-86F1-4305-AE9C-9530018ACAA5}"/>
              </a:ext>
            </a:extLst>
          </p:cNvPr>
          <p:cNvSpPr txBox="1">
            <a:spLocks/>
          </p:cNvSpPr>
          <p:nvPr/>
        </p:nvSpPr>
        <p:spPr bwMode="auto">
          <a:xfrm>
            <a:off x="668337" y="5372981"/>
            <a:ext cx="7497734" cy="532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Thus, if there are y making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y) = 1, then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</a:t>
            </a:r>
            <a:r>
              <a:rPr lang="en-US" sz="1400" kern="0" dirty="0">
                <a:solidFill>
                  <a:srgbClr val="33CC33"/>
                </a:solidFill>
              </a:rPr>
              <a:t>b</a:t>
            </a:r>
            <a:r>
              <a:rPr lang="en-US" sz="1400" kern="0" baseline="-25000" dirty="0">
                <a:solidFill>
                  <a:srgbClr val="33CC33"/>
                </a:solidFill>
              </a:rPr>
              <a:t>1</a:t>
            </a:r>
            <a:r>
              <a:rPr lang="en-US" sz="1400" kern="0" dirty="0">
                <a:solidFill>
                  <a:srgbClr val="33CC33"/>
                </a:solidFill>
              </a:rPr>
              <a:t>…b</a:t>
            </a:r>
            <a:r>
              <a:rPr lang="en-US" sz="1400" kern="0" baseline="-25000" dirty="0">
                <a:solidFill>
                  <a:srgbClr val="33CC33"/>
                </a:solidFill>
              </a:rPr>
              <a:t>p(n) </a:t>
            </a:r>
            <a:r>
              <a:rPr lang="en-US" sz="1400" kern="0" dirty="0"/>
              <a:t>is the largest such y, so F</a:t>
            </a:r>
            <a:r>
              <a:rPr lang="en-US" sz="1400" kern="0" baseline="-25000" dirty="0"/>
              <a:t>L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04725" y="5883544"/>
                <a:ext cx="7497734" cy="336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/>
                  <a:t>Therefore, </a:t>
                </a:r>
                <a14:m>
                  <m:oMath xmlns:m="http://schemas.openxmlformats.org/officeDocument/2006/math">
                    <m:r>
                      <a:rPr lang="en-US" sz="1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400" kern="0" baseline="-25000" dirty="0"/>
                  <a:t>p</a:t>
                </a:r>
                <a:r>
                  <a:rPr lang="en-US" sz="1400" kern="0" dirty="0"/>
                  <a:t>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) = 1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if and only if 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)) = 1</a:t>
                </a: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725" y="5883544"/>
                <a:ext cx="7497734" cy="336254"/>
              </a:xfrm>
              <a:prstGeom prst="rect">
                <a:avLst/>
              </a:prstGeom>
              <a:blipFill>
                <a:blip r:embed="rId5"/>
                <a:stretch>
                  <a:fillRect l="-244" t="-3636" b="-1090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BEEA5CFC-6078-47D5-9D3D-857980B00F3F}"/>
              </a:ext>
            </a:extLst>
          </p:cNvPr>
          <p:cNvSpPr txBox="1">
            <a:spLocks/>
          </p:cNvSpPr>
          <p:nvPr/>
        </p:nvSpPr>
        <p:spPr bwMode="auto">
          <a:xfrm>
            <a:off x="699712" y="6239713"/>
            <a:ext cx="7497734" cy="33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/>
              <a:t>The circuit </a:t>
            </a:r>
            <a:r>
              <a:rPr lang="en-US" sz="1400" kern="0" dirty="0">
                <a:solidFill>
                  <a:srgbClr val="C00000"/>
                </a:solidFill>
              </a:rPr>
              <a:t>D</a:t>
            </a:r>
            <a:r>
              <a:rPr lang="en-US" sz="1400" kern="0" baseline="-25000" dirty="0">
                <a:solidFill>
                  <a:srgbClr val="C00000"/>
                </a:solidFill>
              </a:rPr>
              <a:t>m</a:t>
            </a:r>
            <a:r>
              <a:rPr lang="en-US" sz="1400" kern="0" dirty="0"/>
              <a:t>(x, y</a:t>
            </a:r>
            <a:r>
              <a:rPr lang="en-US" sz="1400" kern="0" baseline="-25000" dirty="0"/>
              <a:t>1</a:t>
            </a:r>
            <a:r>
              <a:rPr lang="en-US" sz="1400" kern="0" dirty="0"/>
              <a:t>) can be used for </a:t>
            </a:r>
            <a:r>
              <a:rPr lang="en-US" sz="1400" kern="0" dirty="0">
                <a:solidFill>
                  <a:srgbClr val="FF0000"/>
                </a:solidFill>
              </a:rPr>
              <a:t>all</a:t>
            </a:r>
            <a:r>
              <a:rPr lang="en-US" sz="1400" kern="0" dirty="0"/>
              <a:t> y</a:t>
            </a:r>
            <a:r>
              <a:rPr lang="en-US" sz="1400" kern="0" baseline="-25000" dirty="0"/>
              <a:t>1</a:t>
            </a:r>
            <a:r>
              <a:rPr lang="en-US" sz="1400" kern="0" dirty="0"/>
              <a:t> of length p(n).</a:t>
            </a:r>
          </a:p>
        </p:txBody>
      </p:sp>
    </p:spTree>
    <p:extLst>
      <p:ext uri="{BB962C8B-B14F-4D97-AF65-F5344CB8AC3E}">
        <p14:creationId xmlns:p14="http://schemas.microsoft.com/office/powerpoint/2010/main" val="2380838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32343" y="5017134"/>
                <a:ext cx="7497734" cy="540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/>
                  <a:t>Therefore, </a:t>
                </a:r>
                <a14:m>
                  <m:oMath xmlns:m="http://schemas.openxmlformats.org/officeDocument/2006/math">
                    <m:r>
                      <a:rPr lang="en-US" sz="1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400" kern="0" baseline="-25000" dirty="0"/>
                  <a:t>p</a:t>
                </a:r>
                <a:r>
                  <a:rPr lang="en-US" sz="1400" kern="0" dirty="0"/>
                  <a:t>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) = 1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if and only </a:t>
                </a:r>
                <a:r>
                  <a:rPr lang="en-US" sz="1400" kern="0" dirty="0"/>
                  <a:t>if 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)) = 1, where the same circuit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 can be used for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all</a:t>
                </a:r>
                <a:r>
                  <a:rPr lang="en-US" sz="1400" kern="0" dirty="0"/>
                  <a:t>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length p(n) (and x of length n). </a:t>
                </a: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3" y="5017134"/>
                <a:ext cx="7497734" cy="540992"/>
              </a:xfrm>
              <a:prstGeom prst="rect">
                <a:avLst/>
              </a:prstGeom>
              <a:blipFill>
                <a:blip r:embed="rId5"/>
                <a:stretch>
                  <a:fillRect l="-244" t="-2247" b="-786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2116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32343" y="5017134"/>
                <a:ext cx="7497734" cy="540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/>
                  <a:t>Therefore, </a:t>
                </a:r>
                <a14:m>
                  <m:oMath xmlns:m="http://schemas.openxmlformats.org/officeDocument/2006/math">
                    <m:r>
                      <a:rPr lang="en-US" sz="1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400" kern="0" baseline="-25000" dirty="0"/>
                  <a:t>p</a:t>
                </a:r>
                <a:r>
                  <a:rPr lang="en-US" sz="1400" kern="0" dirty="0"/>
                  <a:t>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) = 1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if and only </a:t>
                </a:r>
                <a:r>
                  <a:rPr lang="en-US" sz="1400" kern="0" dirty="0"/>
                  <a:t>if 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)) = 1, where the same circuit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 can be used for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all</a:t>
                </a:r>
                <a:r>
                  <a:rPr lang="en-US" sz="1400" kern="0" dirty="0"/>
                  <a:t>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length p(n) (and x of length n). </a:t>
                </a: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3" y="5017134"/>
                <a:ext cx="7497734" cy="540992"/>
              </a:xfrm>
              <a:prstGeom prst="rect">
                <a:avLst/>
              </a:prstGeom>
              <a:blipFill>
                <a:blip r:embed="rId5"/>
                <a:stretch>
                  <a:fillRect l="-244" t="-2247" b="-786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Content Placeholder 2">
                <a:extLst>
                  <a:ext uri="{FF2B5EF4-FFF2-40B4-BE49-F238E27FC236}">
                    <a16:creationId xmlns:a16="http://schemas.microsoft.com/office/drawing/2014/main" id="{4AAB0DC9-5BD1-4378-B031-DD6EC0E296F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431" y="5587563"/>
                <a:ext cx="7958510" cy="768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74" name="Content Placeholder 2">
                <a:extLst>
                  <a:ext uri="{FF2B5EF4-FFF2-40B4-BE49-F238E27FC236}">
                    <a16:creationId xmlns:a16="http://schemas.microsoft.com/office/drawing/2014/main" id="{4AAB0DC9-5BD1-4378-B031-DD6EC0E29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431" y="5587563"/>
                <a:ext cx="7958510" cy="768152"/>
              </a:xfrm>
              <a:prstGeom prst="rect">
                <a:avLst/>
              </a:prstGeom>
              <a:blipFill>
                <a:blip r:embed="rId6"/>
                <a:stretch>
                  <a:fillRect l="-690" t="-476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68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32343" y="5017134"/>
                <a:ext cx="7497734" cy="540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/>
                  <a:t>Therefore, </a:t>
                </a:r>
                <a14:m>
                  <m:oMath xmlns:m="http://schemas.openxmlformats.org/officeDocument/2006/math">
                    <m:r>
                      <a:rPr lang="en-US" sz="1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400" kern="0" baseline="-25000" dirty="0"/>
                  <a:t>p</a:t>
                </a:r>
                <a:r>
                  <a:rPr lang="en-US" sz="1400" kern="0" dirty="0"/>
                  <a:t>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) = 1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if and only if 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)) = 1, where the same circuit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 can be used for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all</a:t>
                </a:r>
                <a:r>
                  <a:rPr lang="en-US" sz="1400" kern="0" dirty="0"/>
                  <a:t>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length p(n) (and x of length n). </a:t>
                </a: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3" y="5017134"/>
                <a:ext cx="7497734" cy="540992"/>
              </a:xfrm>
              <a:prstGeom prst="rect">
                <a:avLst/>
              </a:prstGeom>
              <a:blipFill>
                <a:blip r:embed="rId5"/>
                <a:stretch>
                  <a:fillRect l="-244" t="-2247" b="-786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Content Placeholder 2">
                <a:extLst>
                  <a:ext uri="{FF2B5EF4-FFF2-40B4-BE49-F238E27FC236}">
                    <a16:creationId xmlns:a16="http://schemas.microsoft.com/office/drawing/2014/main" id="{4AAB0DC9-5BD1-4378-B031-DD6EC0E296F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431" y="5587563"/>
                <a:ext cx="7958510" cy="768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800" kern="0" dirty="0">
                    <a:solidFill>
                      <a:srgbClr val="92D050"/>
                    </a:solidFill>
                  </a:rPr>
                  <a:t>(which is in</a:t>
                </a:r>
                <a:r>
                  <a:rPr lang="en-US" altLang="zh-CN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solidFill>
                      <a:srgbClr val="92D050"/>
                    </a:solidFill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altLang="zh-CN" sz="1800" kern="0" dirty="0"/>
                  <a:t> 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74" name="Content Placeholder 2">
                <a:extLst>
                  <a:ext uri="{FF2B5EF4-FFF2-40B4-BE49-F238E27FC236}">
                    <a16:creationId xmlns:a16="http://schemas.microsoft.com/office/drawing/2014/main" id="{4AAB0DC9-5BD1-4378-B031-DD6EC0E29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431" y="5587563"/>
                <a:ext cx="7958510" cy="768152"/>
              </a:xfrm>
              <a:prstGeom prst="rect">
                <a:avLst/>
              </a:prstGeom>
              <a:blipFill>
                <a:blip r:embed="rId6"/>
                <a:stretch>
                  <a:fillRect l="-690" t="-3968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9738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32343" y="5017134"/>
                <a:ext cx="7497734" cy="540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/>
                  <a:t>Therefore, </a:t>
                </a:r>
                <a14:m>
                  <m:oMath xmlns:m="http://schemas.openxmlformats.org/officeDocument/2006/math">
                    <m:r>
                      <a:rPr lang="en-US" sz="1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400" kern="0" baseline="-25000" dirty="0"/>
                  <a:t>p</a:t>
                </a:r>
                <a:r>
                  <a:rPr lang="en-US" sz="1400" kern="0" dirty="0"/>
                  <a:t>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) = 1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if and only if 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)) = 1, where the same circuit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 can be used for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all</a:t>
                </a:r>
                <a:r>
                  <a:rPr lang="en-US" sz="1400" kern="0" dirty="0"/>
                  <a:t>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length p(n) (and x of length n). </a:t>
                </a: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3" y="5017134"/>
                <a:ext cx="7497734" cy="540992"/>
              </a:xfrm>
              <a:prstGeom prst="rect">
                <a:avLst/>
              </a:prstGeom>
              <a:blipFill>
                <a:blip r:embed="rId5"/>
                <a:stretch>
                  <a:fillRect l="-244" t="-2247" b="-786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Content Placeholder 2">
                <a:extLst>
                  <a:ext uri="{FF2B5EF4-FFF2-40B4-BE49-F238E27FC236}">
                    <a16:creationId xmlns:a16="http://schemas.microsoft.com/office/drawing/2014/main" id="{4AAB0DC9-5BD1-4378-B031-DD6EC0E296F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431" y="5587563"/>
                <a:ext cx="7958510" cy="768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800" kern="0" dirty="0">
                    <a:solidFill>
                      <a:srgbClr val="92D050"/>
                    </a:solidFill>
                  </a:rPr>
                  <a:t>(which is in</a:t>
                </a:r>
                <a:r>
                  <a:rPr lang="en-US" altLang="zh-CN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solidFill>
                      <a:srgbClr val="92D050"/>
                    </a:solidFill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altLang="zh-CN" sz="1800" kern="0" dirty="0"/>
                  <a:t>   = </a:t>
                </a:r>
                <a:r>
                  <a:rPr lang="en-US" sz="1800" kern="0" dirty="0"/>
                  <a:t>{ x |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D</a:t>
                </a:r>
                <a:r>
                  <a:rPr lang="en-US" sz="1800" kern="0" baseline="-25000" dirty="0"/>
                  <a:t>m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D</a:t>
                </a:r>
                <a:r>
                  <a:rPr lang="en-US" sz="1800" kern="0" baseline="-25000" dirty="0"/>
                  <a:t>m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)) = 1</a:t>
                </a:r>
                <a:r>
                  <a:rPr lang="en-US" altLang="zh-CN" sz="1800" kern="0" dirty="0"/>
                  <a:t>} </a:t>
                </a:r>
                <a:r>
                  <a:rPr lang="el-GR" altLang="zh-CN" sz="1800" kern="0" dirty="0"/>
                  <a:t>ϵ</a:t>
                </a:r>
                <a:r>
                  <a:rPr lang="en-US" altLang="zh-CN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74" name="Content Placeholder 2">
                <a:extLst>
                  <a:ext uri="{FF2B5EF4-FFF2-40B4-BE49-F238E27FC236}">
                    <a16:creationId xmlns:a16="http://schemas.microsoft.com/office/drawing/2014/main" id="{4AAB0DC9-5BD1-4378-B031-DD6EC0E29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431" y="5587563"/>
                <a:ext cx="7958510" cy="768152"/>
              </a:xfrm>
              <a:prstGeom prst="rect">
                <a:avLst/>
              </a:prstGeom>
              <a:blipFill>
                <a:blip r:embed="rId6"/>
                <a:stretch>
                  <a:fillRect l="-690" t="-3968" b="-793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2149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32343" y="5017134"/>
                <a:ext cx="7497734" cy="540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/>
                  <a:t>Therefore, </a:t>
                </a:r>
                <a14:m>
                  <m:oMath xmlns:m="http://schemas.openxmlformats.org/officeDocument/2006/math">
                    <m:r>
                      <a:rPr lang="en-US" sz="1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400" kern="0" baseline="-25000" dirty="0"/>
                  <a:t>p</a:t>
                </a:r>
                <a:r>
                  <a:rPr lang="en-US" sz="1400" kern="0" dirty="0"/>
                  <a:t>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) = 1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if and only if 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)) = 1, where the same circuit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 can be used for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all</a:t>
                </a:r>
                <a:r>
                  <a:rPr lang="en-US" sz="1400" kern="0" dirty="0"/>
                  <a:t>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length p(n) (and x of length n). </a:t>
                </a: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3" y="5017134"/>
                <a:ext cx="7497734" cy="540992"/>
              </a:xfrm>
              <a:prstGeom prst="rect">
                <a:avLst/>
              </a:prstGeom>
              <a:blipFill>
                <a:blip r:embed="rId5"/>
                <a:stretch>
                  <a:fillRect l="-244" t="-2247" b="-786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Content Placeholder 2">
                <a:extLst>
                  <a:ext uri="{FF2B5EF4-FFF2-40B4-BE49-F238E27FC236}">
                    <a16:creationId xmlns:a16="http://schemas.microsoft.com/office/drawing/2014/main" id="{4AAB0DC9-5BD1-4378-B031-DD6EC0E296F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431" y="5587563"/>
                <a:ext cx="7958510" cy="768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800" kern="0" dirty="0">
                    <a:solidFill>
                      <a:srgbClr val="92D050"/>
                    </a:solidFill>
                  </a:rPr>
                  <a:t>(which is in</a:t>
                </a:r>
                <a:r>
                  <a:rPr lang="en-US" altLang="zh-CN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solidFill>
                      <a:srgbClr val="92D050"/>
                    </a:solidFill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altLang="zh-CN" sz="1800" kern="0" dirty="0"/>
                  <a:t>   = </a:t>
                </a:r>
                <a:r>
                  <a:rPr lang="en-US" sz="1800" kern="0" dirty="0"/>
                  <a:t>{ x |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D</a:t>
                </a:r>
                <a:r>
                  <a:rPr lang="en-US" sz="1800" kern="0" baseline="-25000" dirty="0"/>
                  <a:t>m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D</a:t>
                </a:r>
                <a:r>
                  <a:rPr lang="en-US" sz="1800" kern="0" baseline="-25000" dirty="0"/>
                  <a:t>m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)) = 1</a:t>
                </a:r>
                <a:r>
                  <a:rPr lang="en-US" altLang="zh-CN" sz="1800" kern="0" dirty="0"/>
                  <a:t>} </a:t>
                </a:r>
                <a:r>
                  <a:rPr lang="el-GR" altLang="zh-CN" sz="1800" kern="0" dirty="0"/>
                  <a:t>ϵ</a:t>
                </a:r>
                <a:r>
                  <a:rPr lang="en-US" altLang="zh-CN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1800" kern="0" dirty="0"/>
                  <a:t>      </a:t>
                </a:r>
                <a:r>
                  <a:rPr lang="en-US" sz="1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74" name="Content Placeholder 2">
                <a:extLst>
                  <a:ext uri="{FF2B5EF4-FFF2-40B4-BE49-F238E27FC236}">
                    <a16:creationId xmlns:a16="http://schemas.microsoft.com/office/drawing/2014/main" id="{4AAB0DC9-5BD1-4378-B031-DD6EC0E29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431" y="5587563"/>
                <a:ext cx="7958510" cy="768152"/>
              </a:xfrm>
              <a:prstGeom prst="rect">
                <a:avLst/>
              </a:prstGeom>
              <a:blipFill>
                <a:blip r:embed="rId6"/>
                <a:stretch>
                  <a:fillRect l="-690" t="-3968" b="-793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Arrow: Right 77">
            <a:extLst>
              <a:ext uri="{FF2B5EF4-FFF2-40B4-BE49-F238E27FC236}">
                <a16:creationId xmlns:a16="http://schemas.microsoft.com/office/drawing/2014/main" id="{FEC8F014-2450-48FA-A632-39007FA0DF26}"/>
              </a:ext>
            </a:extLst>
          </p:cNvPr>
          <p:cNvSpPr/>
          <p:nvPr/>
        </p:nvSpPr>
        <p:spPr>
          <a:xfrm>
            <a:off x="5778524" y="6058664"/>
            <a:ext cx="273485" cy="1778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78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9352F-E8A9-4DBC-BF8F-6EEC1C48B426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</a:t>
            </a:r>
            <a:r>
              <a:rPr lang="en-US" sz="1800" kern="0" dirty="0"/>
              <a:t>) | b</a:t>
            </a:r>
            <a:r>
              <a:rPr lang="en-US" sz="1800" kern="0" baseline="-25000" dirty="0"/>
              <a:t>1</a:t>
            </a:r>
            <a:r>
              <a:rPr lang="en-US" sz="1800" kern="0" dirty="0"/>
              <a:t>b</a:t>
            </a:r>
            <a:r>
              <a:rPr lang="en-US" sz="1800" kern="0" baseline="-25000" dirty="0"/>
              <a:t>2</a:t>
            </a:r>
            <a:r>
              <a:rPr lang="en-US" sz="1800" kern="0" dirty="0"/>
              <a:t>‧‧‧b</a:t>
            </a:r>
            <a:r>
              <a:rPr lang="en-US" sz="1800" kern="0" baseline="-25000" dirty="0"/>
              <a:t>i-1 </a:t>
            </a:r>
            <a:r>
              <a:rPr lang="en-US" sz="1800" kern="0" dirty="0"/>
              <a:t>is a prefix of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&amp;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 </a:t>
            </a:r>
            <a:r>
              <a:rPr lang="en-US" altLang="zh-CN" sz="1800" kern="0" dirty="0"/>
              <a:t>}.</a:t>
            </a: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F69417-D6F9-4975-87CE-2EFF999033D5}"/>
              </a:ext>
            </a:extLst>
          </p:cNvPr>
          <p:cNvSpPr txBox="1">
            <a:spLocks/>
          </p:cNvSpPr>
          <p:nvPr/>
        </p:nvSpPr>
        <p:spPr bwMode="auto">
          <a:xfrm>
            <a:off x="721617" y="2155917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         </a:t>
            </a:r>
            <a:r>
              <a:rPr lang="en-US" sz="1800" kern="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, so by a circuit family </a:t>
            </a:r>
            <a:r>
              <a:rPr lang="en-US" sz="1800" kern="0" dirty="0">
                <a:solidFill>
                  <a:srgbClr val="00B0F0"/>
                </a:solidFill>
                <a:latin typeface="Lucida Handwriting" panose="03010101010101010101" pitchFamily="66" charset="0"/>
              </a:rPr>
              <a:t>F</a:t>
            </a:r>
            <a:r>
              <a:rPr lang="en-US" sz="1800" kern="0" baseline="-25000" dirty="0">
                <a:solidFill>
                  <a:srgbClr val="00B0F0"/>
                </a:solidFill>
              </a:rPr>
              <a:t>B</a:t>
            </a:r>
            <a:r>
              <a:rPr lang="en-US" sz="1800" kern="0" dirty="0"/>
              <a:t> = {C</a:t>
            </a:r>
            <a:r>
              <a:rPr lang="en-US" sz="1800" kern="0" baseline="-25000" dirty="0"/>
              <a:t>m</a:t>
            </a:r>
            <a:r>
              <a:rPr lang="en-US" sz="1800" kern="0" dirty="0"/>
              <a:t> | m ≥ 1}.  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FC5C3FC-240A-4AA8-8A81-AAADF67B258C}"/>
              </a:ext>
            </a:extLst>
          </p:cNvPr>
          <p:cNvSpPr/>
          <p:nvPr/>
        </p:nvSpPr>
        <p:spPr>
          <a:xfrm>
            <a:off x="1894785" y="2284490"/>
            <a:ext cx="377073" cy="13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390938D-CF2D-4B9E-BF2E-01D528D50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131F441-E475-40E9-85BD-9AB421E9F9D1}"/>
              </a:ext>
            </a:extLst>
          </p:cNvPr>
          <p:cNvGrpSpPr/>
          <p:nvPr/>
        </p:nvGrpSpPr>
        <p:grpSpPr>
          <a:xfrm>
            <a:off x="1080411" y="3324228"/>
            <a:ext cx="6725693" cy="1619243"/>
            <a:chOff x="1080411" y="3324228"/>
            <a:chExt cx="6725693" cy="161924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EE6AEF-24BE-45F3-B17D-F4A0E51E2909}"/>
                </a:ext>
              </a:extLst>
            </p:cNvPr>
            <p:cNvSpPr/>
            <p:nvPr/>
          </p:nvSpPr>
          <p:spPr>
            <a:xfrm>
              <a:off x="1301239" y="4083074"/>
              <a:ext cx="603316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F09511-8F7F-4490-81F8-B1A4B05F2CB8}"/>
                </a:ext>
              </a:extLst>
            </p:cNvPr>
            <p:cNvSpPr txBox="1"/>
            <p:nvPr/>
          </p:nvSpPr>
          <p:spPr>
            <a:xfrm>
              <a:off x="1430223" y="415667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6662D4F-D5F0-49B4-A5D8-5203AF5FC89F}"/>
                </a:ext>
              </a:extLst>
            </p:cNvPr>
            <p:cNvSpPr/>
            <p:nvPr/>
          </p:nvSpPr>
          <p:spPr>
            <a:xfrm flipV="1">
              <a:off x="1338947" y="3992035"/>
              <a:ext cx="502613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EB0909-F53C-4805-BD0C-8D0C2A16F4B7}"/>
                </a:ext>
              </a:extLst>
            </p:cNvPr>
            <p:cNvCxnSpPr>
              <a:cxnSpLocks/>
            </p:cNvCxnSpPr>
            <p:nvPr/>
          </p:nvCxnSpPr>
          <p:spPr>
            <a:xfrm>
              <a:off x="1591289" y="4556806"/>
              <a:ext cx="0" cy="81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6E4632-0D81-4BB0-B8E0-3098BD1C85D2}"/>
                </a:ext>
              </a:extLst>
            </p:cNvPr>
            <p:cNvSpPr txBox="1"/>
            <p:nvPr/>
          </p:nvSpPr>
          <p:spPr>
            <a:xfrm>
              <a:off x="5320473" y="3689989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55D0DA-510A-4626-8E43-48C4BDB7B93C}"/>
                </a:ext>
              </a:extLst>
            </p:cNvPr>
            <p:cNvSpPr txBox="1"/>
            <p:nvPr/>
          </p:nvSpPr>
          <p:spPr>
            <a:xfrm>
              <a:off x="4153333" y="4041969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DBE40F-2919-47FD-81DA-6EFF38F634DE}"/>
                </a:ext>
              </a:extLst>
            </p:cNvPr>
            <p:cNvSpPr txBox="1"/>
            <p:nvPr/>
          </p:nvSpPr>
          <p:spPr>
            <a:xfrm>
              <a:off x="5854108" y="4042111"/>
              <a:ext cx="661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……</a:t>
              </a:r>
              <a:endParaRPr lang="en-US" sz="1800" baseline="-250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FA45A93-D4CB-4DEC-AB22-B664E735D390}"/>
                </a:ext>
              </a:extLst>
            </p:cNvPr>
            <p:cNvSpPr/>
            <p:nvPr/>
          </p:nvSpPr>
          <p:spPr>
            <a:xfrm rot="10800000" flipV="1">
              <a:off x="3737589" y="3388587"/>
              <a:ext cx="1003097" cy="2104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FD43049-A49A-4F12-A67A-1A9F87B29E68}"/>
                </a:ext>
              </a:extLst>
            </p:cNvPr>
            <p:cNvSpPr txBox="1"/>
            <p:nvPr/>
          </p:nvSpPr>
          <p:spPr>
            <a:xfrm>
              <a:off x="3928564" y="3324228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(x, y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9FBC18-D694-4350-AE41-78FF65EECA66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2593"/>
              <a:ext cx="5062336" cy="1359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C85C00-930E-4374-B690-3E69FC3B565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>
              <a:off x="4995723" y="3802593"/>
              <a:ext cx="0" cy="1800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542025A-0E8E-4697-BBAF-2F509E38F0C0}"/>
                </a:ext>
              </a:extLst>
            </p:cNvPr>
            <p:cNvSpPr/>
            <p:nvPr/>
          </p:nvSpPr>
          <p:spPr>
            <a:xfrm>
              <a:off x="1080411" y="3683140"/>
              <a:ext cx="6703186" cy="954824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48E9E-2575-4B57-B9B0-F6B576B0545D}"/>
                </a:ext>
              </a:extLst>
            </p:cNvPr>
            <p:cNvSpPr txBox="1"/>
            <p:nvPr/>
          </p:nvSpPr>
          <p:spPr>
            <a:xfrm>
              <a:off x="2435415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6935EA-8B67-4B72-9987-7B98B6F60BCC}"/>
                </a:ext>
              </a:extLst>
            </p:cNvPr>
            <p:cNvSpPr txBox="1"/>
            <p:nvPr/>
          </p:nvSpPr>
          <p:spPr>
            <a:xfrm>
              <a:off x="3562523" y="4697250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EDB2FA-2F3B-4195-8751-AD2138CB969D}"/>
                </a:ext>
              </a:extLst>
            </p:cNvPr>
            <p:cNvCxnSpPr>
              <a:cxnSpLocks/>
            </p:cNvCxnSpPr>
            <p:nvPr/>
          </p:nvCxnSpPr>
          <p:spPr>
            <a:xfrm>
              <a:off x="1598114" y="3803932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3BBCC93-DE8F-4D7C-A17A-636F1F3ED5B3}"/>
                </a:ext>
              </a:extLst>
            </p:cNvPr>
            <p:cNvSpPr/>
            <p:nvPr/>
          </p:nvSpPr>
          <p:spPr>
            <a:xfrm>
              <a:off x="2196015" y="4073647"/>
              <a:ext cx="73605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290689E-1FC6-4426-80FF-5CD25A4F67E8}"/>
                </a:ext>
              </a:extLst>
            </p:cNvPr>
            <p:cNvSpPr txBox="1"/>
            <p:nvPr/>
          </p:nvSpPr>
          <p:spPr>
            <a:xfrm>
              <a:off x="2333355" y="4147249"/>
              <a:ext cx="455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2001EBC-8988-466F-B333-7A5611EA51AC}"/>
                </a:ext>
              </a:extLst>
            </p:cNvPr>
            <p:cNvSpPr/>
            <p:nvPr/>
          </p:nvSpPr>
          <p:spPr>
            <a:xfrm flipV="1">
              <a:off x="223448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2790BFF-8F93-4949-90F2-1132D178DEDB}"/>
                </a:ext>
              </a:extLst>
            </p:cNvPr>
            <p:cNvCxnSpPr>
              <a:cxnSpLocks/>
            </p:cNvCxnSpPr>
            <p:nvPr/>
          </p:nvCxnSpPr>
          <p:spPr>
            <a:xfrm>
              <a:off x="2816943" y="3892600"/>
              <a:ext cx="0" cy="1904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0E6E06-3BD1-4095-BAFC-FD84BC2EB5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960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4BCB7BE-68D6-4D84-BFFA-07B63769BE3B}"/>
                </a:ext>
              </a:extLst>
            </p:cNvPr>
            <p:cNvCxnSpPr>
              <a:cxnSpLocks/>
            </p:cNvCxnSpPr>
            <p:nvPr/>
          </p:nvCxnSpPr>
          <p:spPr>
            <a:xfrm>
              <a:off x="256100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27F8E7F-34AE-4EF7-97C5-A48F1127A9A0}"/>
                </a:ext>
              </a:extLst>
            </p:cNvPr>
            <p:cNvSpPr/>
            <p:nvPr/>
          </p:nvSpPr>
          <p:spPr>
            <a:xfrm>
              <a:off x="4705942" y="4073647"/>
              <a:ext cx="1157588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5B17D9-A7B8-45AB-B477-A07E99A8EBCE}"/>
                </a:ext>
              </a:extLst>
            </p:cNvPr>
            <p:cNvSpPr txBox="1"/>
            <p:nvPr/>
          </p:nvSpPr>
          <p:spPr>
            <a:xfrm>
              <a:off x="5012968" y="4147249"/>
              <a:ext cx="661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m+h+1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C6990D5-C773-48C2-85DD-0DEB7B02AD4E}"/>
                </a:ext>
              </a:extLst>
            </p:cNvPr>
            <p:cNvSpPr/>
            <p:nvPr/>
          </p:nvSpPr>
          <p:spPr>
            <a:xfrm flipV="1">
              <a:off x="4744417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9F9373-B013-40AF-9B03-BC628A9166B2}"/>
                </a:ext>
              </a:extLst>
            </p:cNvPr>
            <p:cNvCxnSpPr>
              <a:cxnSpLocks/>
            </p:cNvCxnSpPr>
            <p:nvPr/>
          </p:nvCxnSpPr>
          <p:spPr>
            <a:xfrm>
              <a:off x="5326871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0A53EB0-E224-4298-82E0-55F392E52AD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10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2D0B507-E2FE-469B-AE55-8C24E73BBF3E}"/>
                </a:ext>
              </a:extLst>
            </p:cNvPr>
            <p:cNvSpPr txBox="1"/>
            <p:nvPr/>
          </p:nvSpPr>
          <p:spPr>
            <a:xfrm>
              <a:off x="5090171" y="4685366"/>
              <a:ext cx="4171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h+1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6C95169-E33B-4E80-B7F2-2639AFAC61E6}"/>
                </a:ext>
              </a:extLst>
            </p:cNvPr>
            <p:cNvCxnSpPr>
              <a:cxnSpLocks/>
            </p:cNvCxnSpPr>
            <p:nvPr/>
          </p:nvCxnSpPr>
          <p:spPr>
            <a:xfrm>
              <a:off x="5300729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4FA5EF6-B36B-4DD9-9280-BAA888F5772F}"/>
                </a:ext>
              </a:extLst>
            </p:cNvPr>
            <p:cNvSpPr/>
            <p:nvPr/>
          </p:nvSpPr>
          <p:spPr>
            <a:xfrm>
              <a:off x="6378898" y="4063158"/>
              <a:ext cx="1334879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F6A027B-3787-4E90-8AEF-FC3A10D73697}"/>
                </a:ext>
              </a:extLst>
            </p:cNvPr>
            <p:cNvSpPr txBox="1"/>
            <p:nvPr/>
          </p:nvSpPr>
          <p:spPr>
            <a:xfrm>
              <a:off x="6704778" y="4127333"/>
              <a:ext cx="730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C</a:t>
              </a:r>
              <a:r>
                <a:rPr lang="en-US" sz="1200" baseline="-25000" dirty="0" err="1"/>
                <a:t>m+p</a:t>
              </a:r>
              <a:r>
                <a:rPr lang="en-US" sz="1200" baseline="-25000" dirty="0"/>
                <a:t>(n)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F54FCB6-2872-475D-86BA-97EA962293CD}"/>
                </a:ext>
              </a:extLst>
            </p:cNvPr>
            <p:cNvSpPr/>
            <p:nvPr/>
          </p:nvSpPr>
          <p:spPr>
            <a:xfrm flipV="1">
              <a:off x="6417373" y="3972119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23321D9-D1FF-4D17-BAD7-BE9BB33C6E9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7" y="397211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161C56C-07B2-491E-9028-D805BA3CADF3}"/>
                </a:ext>
              </a:extLst>
            </p:cNvPr>
            <p:cNvCxnSpPr>
              <a:cxnSpLocks/>
            </p:cNvCxnSpPr>
            <p:nvPr/>
          </p:nvCxnSpPr>
          <p:spPr>
            <a:xfrm>
              <a:off x="7369048" y="396426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B649A0-90A6-45B2-9070-1F0EB765DC9F}"/>
                </a:ext>
              </a:extLst>
            </p:cNvPr>
            <p:cNvSpPr txBox="1"/>
            <p:nvPr/>
          </p:nvSpPr>
          <p:spPr>
            <a:xfrm>
              <a:off x="6991869" y="3661111"/>
              <a:ext cx="332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…</a:t>
              </a:r>
              <a:endParaRPr lang="en-US" sz="1400" baseline="-250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C03C0C-0DC6-4935-99D0-9B1AAFD38C92}"/>
                </a:ext>
              </a:extLst>
            </p:cNvPr>
            <p:cNvSpPr txBox="1"/>
            <p:nvPr/>
          </p:nvSpPr>
          <p:spPr>
            <a:xfrm>
              <a:off x="6789621" y="468536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0C99C39-69A7-477E-9BF6-F1B74289A0DA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06" y="3787413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6FCA17B-28F1-474D-9A6D-6109661779B0}"/>
                </a:ext>
              </a:extLst>
            </p:cNvPr>
            <p:cNvCxnSpPr>
              <a:cxnSpLocks/>
            </p:cNvCxnSpPr>
            <p:nvPr/>
          </p:nvCxnSpPr>
          <p:spPr>
            <a:xfrm>
              <a:off x="6998973" y="4553352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999203F-6B41-4B0B-894A-CF116729DDFA}"/>
                </a:ext>
              </a:extLst>
            </p:cNvPr>
            <p:cNvSpPr/>
            <p:nvPr/>
          </p:nvSpPr>
          <p:spPr>
            <a:xfrm>
              <a:off x="3235024" y="4073647"/>
              <a:ext cx="895235" cy="480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0D4953A-E6BB-4D9C-839B-280C12FAED96}"/>
                </a:ext>
              </a:extLst>
            </p:cNvPr>
            <p:cNvSpPr txBox="1"/>
            <p:nvPr/>
          </p:nvSpPr>
          <p:spPr>
            <a:xfrm>
              <a:off x="3449270" y="4156676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  <a:r>
                <a:rPr lang="en-US" sz="1200" baseline="-25000" dirty="0"/>
                <a:t>m+2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7DC4DA2-6CF7-47EA-A090-2D5EACA40ACA}"/>
                </a:ext>
              </a:extLst>
            </p:cNvPr>
            <p:cNvSpPr/>
            <p:nvPr/>
          </p:nvSpPr>
          <p:spPr>
            <a:xfrm flipV="1">
              <a:off x="3273499" y="3982608"/>
              <a:ext cx="502612" cy="92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D58DF7-AAF5-4F7C-8DF1-2CAABD52E59C}"/>
                </a:ext>
              </a:extLst>
            </p:cNvPr>
            <p:cNvCxnSpPr>
              <a:cxnSpLocks/>
            </p:cNvCxnSpPr>
            <p:nvPr/>
          </p:nvCxnSpPr>
          <p:spPr>
            <a:xfrm>
              <a:off x="3855953" y="398260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84D15BE-D747-4912-8883-BD4E7E50A775}"/>
                </a:ext>
              </a:extLst>
            </p:cNvPr>
            <p:cNvCxnSpPr>
              <a:cxnSpLocks/>
            </p:cNvCxnSpPr>
            <p:nvPr/>
          </p:nvCxnSpPr>
          <p:spPr>
            <a:xfrm>
              <a:off x="3538613" y="3795860"/>
              <a:ext cx="0" cy="179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5477D4C-0053-40EE-8084-9697EDDA08A0}"/>
                </a:ext>
              </a:extLst>
            </p:cNvPr>
            <p:cNvCxnSpPr>
              <a:cxnSpLocks/>
            </p:cNvCxnSpPr>
            <p:nvPr/>
          </p:nvCxnSpPr>
          <p:spPr>
            <a:xfrm>
              <a:off x="3694288" y="4550854"/>
              <a:ext cx="0" cy="1910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6ACE762-1C32-4CC2-9ECF-A33445A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4008353" y="3974749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ECC982F-E859-40A1-B165-B68AD1A3536B}"/>
                </a:ext>
              </a:extLst>
            </p:cNvPr>
            <p:cNvCxnSpPr>
              <a:cxnSpLocks/>
            </p:cNvCxnSpPr>
            <p:nvPr/>
          </p:nvCxnSpPr>
          <p:spPr>
            <a:xfrm>
              <a:off x="4241350" y="3612935"/>
              <a:ext cx="0" cy="1824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47F5DA9-1F67-4625-B28D-471E1E7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23" y="4636305"/>
              <a:ext cx="425286" cy="16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F7BB6FA-9551-42CC-A884-410ACFBCE5F8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892600"/>
              <a:ext cx="10728" cy="75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EDC9201-3F3A-4B3B-8EB8-7F6A806D5305}"/>
                </a:ext>
              </a:extLst>
            </p:cNvPr>
            <p:cNvCxnSpPr>
              <a:cxnSpLocks/>
            </p:cNvCxnSpPr>
            <p:nvPr/>
          </p:nvCxnSpPr>
          <p:spPr>
            <a:xfrm>
              <a:off x="2007909" y="3900954"/>
              <a:ext cx="8090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E3C5DC-7403-41E8-B4CA-3DC84986BD22}"/>
                </a:ext>
              </a:extLst>
            </p:cNvPr>
            <p:cNvSpPr txBox="1"/>
            <p:nvPr/>
          </p:nvSpPr>
          <p:spPr>
            <a:xfrm>
              <a:off x="1468934" y="46048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0D56A8D-E545-4931-A407-582F2FEDA30E}"/>
                </a:ext>
              </a:extLst>
            </p:cNvPr>
            <p:cNvSpPr txBox="1"/>
            <p:nvPr/>
          </p:nvSpPr>
          <p:spPr>
            <a:xfrm>
              <a:off x="2761965" y="3843877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95E4E47-77B0-4183-9BC0-42FFC68A4F6F}"/>
                </a:ext>
              </a:extLst>
            </p:cNvPr>
            <p:cNvSpPr txBox="1"/>
            <p:nvPr/>
          </p:nvSpPr>
          <p:spPr>
            <a:xfrm>
              <a:off x="3716785" y="3778761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783084C-66DD-43C3-A05E-90F773A833AB}"/>
                </a:ext>
              </a:extLst>
            </p:cNvPr>
            <p:cNvSpPr txBox="1"/>
            <p:nvPr/>
          </p:nvSpPr>
          <p:spPr>
            <a:xfrm>
              <a:off x="3879647" y="3783849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F0E380B-83A1-48B2-B1B8-2D118ADB8DA0}"/>
                </a:ext>
              </a:extLst>
            </p:cNvPr>
            <p:cNvSpPr txBox="1"/>
            <p:nvPr/>
          </p:nvSpPr>
          <p:spPr>
            <a:xfrm>
              <a:off x="5194955" y="37585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87BAEDA-BDCD-481C-950D-62A66911A77E}"/>
                </a:ext>
              </a:extLst>
            </p:cNvPr>
            <p:cNvSpPr txBox="1"/>
            <p:nvPr/>
          </p:nvSpPr>
          <p:spPr>
            <a:xfrm>
              <a:off x="5483287" y="3766903"/>
              <a:ext cx="3032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 err="1">
                  <a:solidFill>
                    <a:srgbClr val="33CC33"/>
                  </a:solidFill>
                </a:rPr>
                <a:t>h</a:t>
              </a:r>
              <a:endParaRPr lang="en-US" sz="1000" baseline="-25000" dirty="0">
                <a:solidFill>
                  <a:srgbClr val="33CC33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C02826-5B56-4EEB-9BC5-36CB7ED3F9E9}"/>
                </a:ext>
              </a:extLst>
            </p:cNvPr>
            <p:cNvSpPr txBox="1"/>
            <p:nvPr/>
          </p:nvSpPr>
          <p:spPr>
            <a:xfrm>
              <a:off x="6852221" y="374744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DB3D12-1344-4786-95D0-6711D176D872}"/>
                </a:ext>
              </a:extLst>
            </p:cNvPr>
            <p:cNvSpPr txBox="1"/>
            <p:nvPr/>
          </p:nvSpPr>
          <p:spPr>
            <a:xfrm>
              <a:off x="7164590" y="3734525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p(n)-1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3E0BAD4-6FA5-4F95-9B1C-5F3E203299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03" y="3966890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F6A8CA6-4E9C-4C76-9A42-E5C1CB7BEAB9}"/>
                </a:ext>
              </a:extLst>
            </p:cNvPr>
            <p:cNvSpPr txBox="1"/>
            <p:nvPr/>
          </p:nvSpPr>
          <p:spPr>
            <a:xfrm>
              <a:off x="5646521" y="37673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048AC-683B-4988-A910-88ED44E9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572" y="3965828"/>
              <a:ext cx="0" cy="100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B5FC6CD-73EE-4F39-99E1-8C0165F90100}"/>
                </a:ext>
              </a:extLst>
            </p:cNvPr>
            <p:cNvSpPr txBox="1"/>
            <p:nvPr/>
          </p:nvSpPr>
          <p:spPr>
            <a:xfrm>
              <a:off x="7504418" y="3740008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33CC33"/>
                  </a:solidFill>
                </a:rPr>
                <a:t>b</a:t>
              </a:r>
              <a:r>
                <a:rPr lang="en-US" sz="1000" baseline="-25000" dirty="0">
                  <a:solidFill>
                    <a:srgbClr val="33CC33"/>
                  </a:solidFill>
                </a:rPr>
                <a:t>0</a:t>
              </a:r>
            </a:p>
          </p:txBody>
        </p:sp>
      </p:grp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71EBDAAE-F8B9-4180-82FD-0DF015E2EDCB}"/>
              </a:ext>
            </a:extLst>
          </p:cNvPr>
          <p:cNvSpPr txBox="1">
            <a:spLocks/>
          </p:cNvSpPr>
          <p:nvPr/>
        </p:nvSpPr>
        <p:spPr bwMode="auto">
          <a:xfrm>
            <a:off x="721617" y="2545627"/>
            <a:ext cx="7644502" cy="6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circuit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(</a:t>
            </a:r>
            <a:r>
              <a:rPr lang="en-US" sz="1200" kern="0" dirty="0"/>
              <a:t>m = </a:t>
            </a:r>
            <a:r>
              <a:rPr lang="en-US" sz="1200" kern="0" dirty="0" err="1"/>
              <a:t>n+p</a:t>
            </a:r>
            <a:r>
              <a:rPr lang="en-US" sz="1200" kern="0" dirty="0"/>
              <a:t>(n)</a:t>
            </a:r>
            <a:r>
              <a:rPr lang="en-US" sz="1800" kern="0" dirty="0"/>
              <a:t>): (1) if there is a y</a:t>
            </a:r>
            <a:r>
              <a:rPr lang="en-US" sz="1800" kern="0" baseline="-25000" dirty="0"/>
              <a:t>2</a:t>
            </a:r>
            <a:r>
              <a:rPr lang="en-US" sz="1800" kern="0" dirty="0"/>
              <a:t> with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= 1, then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largest such </a:t>
            </a:r>
            <a:r>
              <a:rPr lang="en-US" sz="1800" kern="0" dirty="0">
                <a:solidFill>
                  <a:srgbClr val="FF0000"/>
                </a:solidFill>
              </a:rPr>
              <a:t>y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; (2) otherwise, </a:t>
            </a:r>
            <a:r>
              <a:rPr lang="en-US" sz="1800" kern="0" dirty="0">
                <a:solidFill>
                  <a:srgbClr val="C00000"/>
                </a:solidFill>
              </a:rPr>
              <a:t>D</a:t>
            </a:r>
            <a:r>
              <a:rPr lang="en-US" sz="1800" kern="0" baseline="-2500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) = 0…0.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32343" y="5017134"/>
                <a:ext cx="7497734" cy="540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/>
                  <a:t>Therefore, </a:t>
                </a:r>
                <a14:m>
                  <m:oMath xmlns:m="http://schemas.openxmlformats.org/officeDocument/2006/math">
                    <m:r>
                      <a:rPr lang="en-US" sz="1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400" kern="0" baseline="-25000" dirty="0"/>
                  <a:t>p</a:t>
                </a:r>
                <a:r>
                  <a:rPr lang="en-US" sz="1400" kern="0" dirty="0"/>
                  <a:t>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y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) = 1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if and only if </a:t>
                </a:r>
                <a:r>
                  <a:rPr lang="en-US" sz="1400" kern="0" dirty="0"/>
                  <a:t>F</a:t>
                </a:r>
                <a:r>
                  <a:rPr lang="en-US" sz="1400" kern="0" baseline="-25000" dirty="0"/>
                  <a:t>L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,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)) = 1, where the same circuit </a:t>
                </a:r>
                <a:r>
                  <a:rPr lang="en-US" sz="1400" kern="0" dirty="0">
                    <a:solidFill>
                      <a:srgbClr val="C00000"/>
                    </a:solidFill>
                  </a:rPr>
                  <a:t>D</a:t>
                </a:r>
                <a:r>
                  <a:rPr lang="en-US" sz="1400" kern="0" baseline="-25000" dirty="0">
                    <a:solidFill>
                      <a:srgbClr val="C00000"/>
                    </a:solidFill>
                  </a:rPr>
                  <a:t>m</a:t>
                </a:r>
                <a:r>
                  <a:rPr lang="en-US" sz="1400" kern="0" dirty="0"/>
                  <a:t>(x,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) can be used for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all</a:t>
                </a:r>
                <a:r>
                  <a:rPr lang="en-US" sz="1400" kern="0" dirty="0"/>
                  <a:t> y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length p(n) (and x of length n). </a:t>
                </a: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3639B29E-BC67-4E8E-9452-DC07F86A7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3" y="5017134"/>
                <a:ext cx="7497734" cy="540992"/>
              </a:xfrm>
              <a:prstGeom prst="rect">
                <a:avLst/>
              </a:prstGeom>
              <a:blipFill>
                <a:blip r:embed="rId5"/>
                <a:stretch>
                  <a:fillRect l="-244" t="-2247" b="-786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Content Placeholder 2">
                <a:extLst>
                  <a:ext uri="{FF2B5EF4-FFF2-40B4-BE49-F238E27FC236}">
                    <a16:creationId xmlns:a16="http://schemas.microsoft.com/office/drawing/2014/main" id="{4AAB0DC9-5BD1-4378-B031-DD6EC0E296F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431" y="5587563"/>
                <a:ext cx="7958510" cy="768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800" kern="0" dirty="0">
                    <a:solidFill>
                      <a:srgbClr val="92D050"/>
                    </a:solidFill>
                  </a:rPr>
                  <a:t>(which is in</a:t>
                </a:r>
                <a:r>
                  <a:rPr lang="en-US" altLang="zh-CN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1800" kern="0" dirty="0">
                    <a:solidFill>
                      <a:srgbClr val="92D050"/>
                    </a:solidFill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altLang="zh-CN" sz="1800" kern="0" dirty="0"/>
                  <a:t>   = </a:t>
                </a:r>
                <a:r>
                  <a:rPr lang="en-US" sz="1800" kern="0" dirty="0"/>
                  <a:t>{ x |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D</a:t>
                </a:r>
                <a:r>
                  <a:rPr lang="en-US" sz="1800" kern="0" baseline="-25000" dirty="0"/>
                  <a:t>m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D</a:t>
                </a:r>
                <a:r>
                  <a:rPr lang="en-US" sz="1800" kern="0" baseline="-25000" dirty="0"/>
                  <a:t>m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)) = 1</a:t>
                </a:r>
                <a:r>
                  <a:rPr lang="en-US" altLang="zh-CN" sz="1800" kern="0" dirty="0"/>
                  <a:t>} </a:t>
                </a:r>
                <a:r>
                  <a:rPr lang="el-GR" altLang="zh-CN" sz="1800" kern="0" dirty="0"/>
                  <a:t>ϵ</a:t>
                </a:r>
                <a:r>
                  <a:rPr lang="en-US" altLang="zh-CN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1800" kern="0" dirty="0"/>
                  <a:t>      </a:t>
                </a:r>
                <a:r>
                  <a:rPr lang="en-US" sz="1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/>
                  <a:t>, i.e. </a:t>
                </a:r>
                <a:r>
                  <a:rPr lang="en-US" sz="1800" dirty="0">
                    <a:solidFill>
                      <a:srgbClr val="FF0000"/>
                    </a:solidFill>
                  </a:rPr>
                  <a:t>PH</a:t>
                </a:r>
                <a:r>
                  <a:rPr lang="en-US" sz="18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/>
                  <a:t>.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74" name="Content Placeholder 2">
                <a:extLst>
                  <a:ext uri="{FF2B5EF4-FFF2-40B4-BE49-F238E27FC236}">
                    <a16:creationId xmlns:a16="http://schemas.microsoft.com/office/drawing/2014/main" id="{4AAB0DC9-5BD1-4378-B031-DD6EC0E29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431" y="5587563"/>
                <a:ext cx="7958510" cy="768152"/>
              </a:xfrm>
              <a:prstGeom prst="rect">
                <a:avLst/>
              </a:prstGeom>
              <a:blipFill>
                <a:blip r:embed="rId6"/>
                <a:stretch>
                  <a:fillRect l="-690" t="-3968" b="-793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Arrow: Right 77">
            <a:extLst>
              <a:ext uri="{FF2B5EF4-FFF2-40B4-BE49-F238E27FC236}">
                <a16:creationId xmlns:a16="http://schemas.microsoft.com/office/drawing/2014/main" id="{FEC8F014-2450-48FA-A632-39007FA0DF26}"/>
              </a:ext>
            </a:extLst>
          </p:cNvPr>
          <p:cNvSpPr/>
          <p:nvPr/>
        </p:nvSpPr>
        <p:spPr>
          <a:xfrm>
            <a:off x="5778524" y="6058664"/>
            <a:ext cx="273485" cy="1778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05BE3B-1F44-4DCB-ACC9-3461CB97B238}"/>
              </a:ext>
            </a:extLst>
          </p:cNvPr>
          <p:cNvSpPr/>
          <p:nvPr/>
        </p:nvSpPr>
        <p:spPr>
          <a:xfrm>
            <a:off x="8521831" y="6058664"/>
            <a:ext cx="198110" cy="17782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38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3636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6850137-B500-4AC8-86AE-857E8EF4F61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1592978"/>
                <a:ext cx="7621424" cy="5091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Corollary. </a:t>
                </a:r>
                <a:r>
                  <a:rPr lang="en-US" sz="2400" kern="0" dirty="0"/>
                  <a:t>If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, then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PH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dirty="0"/>
                  <a:t>.</a:t>
                </a:r>
                <a:r>
                  <a:rPr lang="en-US" sz="2400" kern="0" dirty="0"/>
                  <a:t>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6850137-B500-4AC8-86AE-857E8EF4F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1592978"/>
                <a:ext cx="7621424" cy="509199"/>
              </a:xfrm>
              <a:prstGeom prst="rect">
                <a:avLst/>
              </a:prstGeom>
              <a:blipFill>
                <a:blip r:embed="rId4"/>
                <a:stretch>
                  <a:fillRect l="-1280" t="-8333" b="-1785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9849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6850137-B500-4AC8-86AE-857E8EF4F61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1592978"/>
                <a:ext cx="7621424" cy="5091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Corollary. </a:t>
                </a:r>
                <a:r>
                  <a:rPr lang="en-US" sz="2400" kern="0" dirty="0"/>
                  <a:t>If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, then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PH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dirty="0"/>
                  <a:t>.</a:t>
                </a:r>
                <a:r>
                  <a:rPr lang="en-US" sz="2400" kern="0" dirty="0"/>
                  <a:t>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6850137-B500-4AC8-86AE-857E8EF4F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1592978"/>
                <a:ext cx="7621424" cy="509199"/>
              </a:xfrm>
              <a:prstGeom prst="rect">
                <a:avLst/>
              </a:prstGeom>
              <a:blipFill>
                <a:blip r:embed="rId4"/>
                <a:stretch>
                  <a:fillRect l="-1280" t="-8333" b="-1785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BD4659-848A-4EDF-BAC2-72EA406D7E9B}"/>
              </a:ext>
            </a:extLst>
          </p:cNvPr>
          <p:cNvSpPr txBox="1">
            <a:spLocks/>
          </p:cNvSpPr>
          <p:nvPr/>
        </p:nvSpPr>
        <p:spPr bwMode="auto">
          <a:xfrm>
            <a:off x="761288" y="2254427"/>
            <a:ext cx="7621424" cy="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 above results imply:</a:t>
            </a:r>
            <a:endParaRPr lang="en-US" sz="24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4610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6850137-B500-4AC8-86AE-857E8EF4F61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1592978"/>
                <a:ext cx="7621424" cy="5091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Corollary. </a:t>
                </a:r>
                <a:r>
                  <a:rPr lang="en-US" sz="2400" kern="0" dirty="0"/>
                  <a:t>If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, then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PH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dirty="0"/>
                  <a:t>.</a:t>
                </a:r>
                <a:r>
                  <a:rPr lang="en-US" sz="2400" kern="0" dirty="0"/>
                  <a:t>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6850137-B500-4AC8-86AE-857E8EF4F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1592978"/>
                <a:ext cx="7621424" cy="509199"/>
              </a:xfrm>
              <a:prstGeom prst="rect">
                <a:avLst/>
              </a:prstGeom>
              <a:blipFill>
                <a:blip r:embed="rId4"/>
                <a:stretch>
                  <a:fillRect l="-1280" t="-8333" b="-1785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BD4659-848A-4EDF-BAC2-72EA406D7E9B}"/>
              </a:ext>
            </a:extLst>
          </p:cNvPr>
          <p:cNvSpPr txBox="1">
            <a:spLocks/>
          </p:cNvSpPr>
          <p:nvPr/>
        </p:nvSpPr>
        <p:spPr bwMode="auto">
          <a:xfrm>
            <a:off x="761288" y="2254427"/>
            <a:ext cx="7621424" cy="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 above results imply: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A54568-9C8C-4BA9-8586-76709AE46668}"/>
              </a:ext>
            </a:extLst>
          </p:cNvPr>
          <p:cNvSpPr txBox="1">
            <a:spLocks/>
          </p:cNvSpPr>
          <p:nvPr/>
        </p:nvSpPr>
        <p:spPr bwMode="auto">
          <a:xfrm>
            <a:off x="761288" y="2915877"/>
            <a:ext cx="7621424" cy="125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kern="0" dirty="0"/>
              <a:t>By </a:t>
            </a:r>
            <a:r>
              <a:rPr lang="en-US" sz="2400" kern="0" dirty="0">
                <a:solidFill>
                  <a:srgbClr val="FF0000"/>
                </a:solidFill>
              </a:rPr>
              <a:t>Corollary</a:t>
            </a:r>
            <a:r>
              <a:rPr lang="en-US" sz="2400" kern="0" dirty="0"/>
              <a:t>, it is not hopeful to solve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-hard problems by randomized polynomial-time algorithms with error probability bounded by 49.9%. </a:t>
            </a:r>
            <a:endParaRPr lang="en-US" sz="24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4834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6850137-B500-4AC8-86AE-857E8EF4F61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1592978"/>
                <a:ext cx="7621424" cy="5091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Corollary. </a:t>
                </a:r>
                <a:r>
                  <a:rPr lang="en-US" sz="2400" kern="0" dirty="0"/>
                  <a:t>If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, then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PH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dirty="0"/>
                  <a:t>.</a:t>
                </a:r>
                <a:r>
                  <a:rPr lang="en-US" sz="2400" kern="0" dirty="0"/>
                  <a:t>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6850137-B500-4AC8-86AE-857E8EF4F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1592978"/>
                <a:ext cx="7621424" cy="509199"/>
              </a:xfrm>
              <a:prstGeom prst="rect">
                <a:avLst/>
              </a:prstGeom>
              <a:blipFill>
                <a:blip r:embed="rId4"/>
                <a:stretch>
                  <a:fillRect l="-1280" t="-8333" b="-1785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BD4659-848A-4EDF-BAC2-72EA406D7E9B}"/>
              </a:ext>
            </a:extLst>
          </p:cNvPr>
          <p:cNvSpPr txBox="1">
            <a:spLocks/>
          </p:cNvSpPr>
          <p:nvPr/>
        </p:nvSpPr>
        <p:spPr bwMode="auto">
          <a:xfrm>
            <a:off x="761288" y="2254427"/>
            <a:ext cx="7621424" cy="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 above results imply: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A54568-9C8C-4BA9-8586-76709AE46668}"/>
              </a:ext>
            </a:extLst>
          </p:cNvPr>
          <p:cNvSpPr txBox="1">
            <a:spLocks/>
          </p:cNvSpPr>
          <p:nvPr/>
        </p:nvSpPr>
        <p:spPr bwMode="auto">
          <a:xfrm>
            <a:off x="761288" y="2915877"/>
            <a:ext cx="7621424" cy="125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kern="0" dirty="0"/>
              <a:t>By </a:t>
            </a:r>
            <a:r>
              <a:rPr lang="en-US" sz="2400" kern="0" dirty="0">
                <a:solidFill>
                  <a:srgbClr val="FF0000"/>
                </a:solidFill>
              </a:rPr>
              <a:t>Corollary</a:t>
            </a:r>
            <a:r>
              <a:rPr lang="en-US" sz="2400" kern="0" dirty="0"/>
              <a:t>, it is not hopeful to solve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-hard problems by randomized polynomial-time algorithms with error probability bounded by 49.9%. 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F0AB37-870B-411D-962E-E640098710F8}"/>
              </a:ext>
            </a:extLst>
          </p:cNvPr>
          <p:cNvSpPr txBox="1">
            <a:spLocks/>
          </p:cNvSpPr>
          <p:nvPr/>
        </p:nvSpPr>
        <p:spPr bwMode="auto">
          <a:xfrm>
            <a:off x="761288" y="4318897"/>
            <a:ext cx="7383471" cy="1959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kern="0" dirty="0"/>
              <a:t>By </a:t>
            </a:r>
            <a:r>
              <a:rPr lang="en-US" sz="2400" kern="0" dirty="0">
                <a:solidFill>
                  <a:srgbClr val="FF0000"/>
                </a:solidFill>
              </a:rPr>
              <a:t>Karp-Lipton Theorem</a:t>
            </a:r>
            <a:r>
              <a:rPr lang="en-US" sz="2400" kern="0" dirty="0"/>
              <a:t>, it is not hopeful to have a small database </a:t>
            </a:r>
            <a:r>
              <a:rPr lang="en-US" sz="2400" kern="0" dirty="0">
                <a:solidFill>
                  <a:srgbClr val="FFC000"/>
                </a:solidFill>
              </a:rPr>
              <a:t>D</a:t>
            </a:r>
            <a:r>
              <a:rPr lang="en-US" sz="2400" kern="0" dirty="0"/>
              <a:t> for an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-hard problem (e.g., </a:t>
            </a:r>
            <a:r>
              <a:rPr lang="en-US" sz="2400" kern="0" dirty="0">
                <a:solidFill>
                  <a:srgbClr val="FFC000"/>
                </a:solidFill>
              </a:rPr>
              <a:t>Satisfiability</a:t>
            </a:r>
            <a:r>
              <a:rPr lang="en-US" sz="2400" kern="0" dirty="0"/>
              <a:t>) so that the problem can be solved in polynomial time using the database </a:t>
            </a:r>
            <a:r>
              <a:rPr lang="en-US" sz="2400" kern="0" dirty="0">
                <a:solidFill>
                  <a:srgbClr val="FFC000"/>
                </a:solidFill>
              </a:rPr>
              <a:t>D</a:t>
            </a:r>
            <a:r>
              <a:rPr lang="en-US" sz="2400" kern="0" dirty="0"/>
              <a:t> – even we are given unlimited resource to construct </a:t>
            </a:r>
            <a:r>
              <a:rPr lang="en-US" sz="2400" kern="0" dirty="0">
                <a:solidFill>
                  <a:srgbClr val="FFC000"/>
                </a:solidFill>
              </a:rPr>
              <a:t>D</a:t>
            </a:r>
            <a:r>
              <a:rPr lang="en-US" sz="2400" kern="0" dirty="0"/>
              <a:t>.    </a:t>
            </a:r>
            <a:endParaRPr lang="en-US" sz="24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855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7F36620-D74D-904D-860A-8193DFBEC8B2}" type="slidenum">
              <a:rPr lang="en-US" altLang="en-US" sz="1400">
                <a:latin typeface="+mn-lt"/>
              </a:rPr>
              <a:pPr eaLnBrk="1" hangingPunct="1"/>
              <a:t>35</a:t>
            </a:fld>
            <a:endParaRPr lang="en-US" altLang="en-US" sz="1400">
              <a:latin typeface="+mn-lt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FF0000"/>
                </a:solidFill>
                <a:ea typeface="ＭＳ Ｐゴシック" charset="-128"/>
              </a:rPr>
              <a:t>The central questions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0519" y="1368619"/>
            <a:ext cx="7025192" cy="82534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ea typeface="ＭＳ Ｐゴシック" charset="-128"/>
              </a:rPr>
              <a:t>Is 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finding</a:t>
            </a:r>
            <a:r>
              <a:rPr lang="en-US" altLang="en-US" sz="2400" dirty="0">
                <a:ea typeface="ＭＳ Ｐゴシック" charset="-128"/>
              </a:rPr>
              <a:t> a solution as easy as verifying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charset="-128"/>
              </a:rPr>
              <a:t>    P = NP?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6344A71-BD9D-4648-8BF7-D3EBE256C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5500171"/>
            <a:ext cx="7960604" cy="10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  <a:sym typeface="Lucida Bright Math Extension" charset="0"/>
              </a:rPr>
              <a:t>Can every efficient randomized algorithm be converted into a deterministic algorithm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  <a:sym typeface="Lucida Bright Math Extension" charset="0"/>
              </a:rPr>
              <a:t>    P = BPP?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en-US" sz="2400" kern="0" dirty="0">
                    <a:ea typeface="ＭＳ Ｐゴシック" charset="-128"/>
                  </a:rPr>
                  <a:t>Are there </a:t>
                </a:r>
                <a:r>
                  <a:rPr lang="en-US" altLang="en-US" sz="2400" kern="0" dirty="0">
                    <a:solidFill>
                      <a:schemeClr val="accent2"/>
                    </a:solidFill>
                    <a:ea typeface="ＭＳ Ｐゴシック" charset="-128"/>
                  </a:rPr>
                  <a:t>small Boolean circuits</a:t>
                </a:r>
                <a:r>
                  <a:rPr lang="en-US" altLang="en-US" sz="2400" kern="0" dirty="0">
                    <a:ea typeface="ＭＳ Ｐゴシック" charset="-128"/>
                  </a:rPr>
                  <a:t> for all problems that require exponential running time?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    EXP </a:t>
                </a:r>
                <a14:m>
                  <m:oMath xmlns:m="http://schemas.openxmlformats.org/officeDocument/2006/math">
                    <m:r>
                      <a:rPr lang="en-US" altLang="en-US" sz="2400" i="0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</m:oMath>
                </a14:m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  <a:sym typeface="Symbol" charset="2"/>
                  </a:rPr>
                  <a:t> P/poly?</a:t>
                </a: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blipFill>
                <a:blip r:embed="rId3"/>
                <a:stretch>
                  <a:fillRect l="-1111" t="-11696" b="-128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9BA7B68A-231C-4145-AF75-3A99FD9F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3126036"/>
            <a:ext cx="7960604" cy="108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Can every efficient algorithm be converted into one that uses a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tiny</a:t>
            </a:r>
            <a:r>
              <a:rPr lang="en-US" altLang="en-US" sz="2400" kern="0" dirty="0">
                <a:ea typeface="ＭＳ Ｐゴシック" charset="-128"/>
              </a:rPr>
              <a:t>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amount of memory</a:t>
            </a:r>
            <a:r>
              <a:rPr lang="en-US" altLang="en-US" sz="2400" kern="0" dirty="0">
                <a:ea typeface="ＭＳ Ｐゴシック" charset="-128"/>
              </a:rPr>
              <a:t>?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L?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6873739-DF17-44AC-A80C-4753E0B4D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2283248"/>
            <a:ext cx="7571947" cy="70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Is every efficient sequential algorithm parallelizable?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NC?</a:t>
            </a:r>
          </a:p>
        </p:txBody>
      </p:sp>
    </p:spTree>
    <p:extLst>
      <p:ext uri="{BB962C8B-B14F-4D97-AF65-F5344CB8AC3E}">
        <p14:creationId xmlns:p14="http://schemas.microsoft.com/office/powerpoint/2010/main" val="3894186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7F36620-D74D-904D-860A-8193DFBEC8B2}" type="slidenum">
              <a:rPr lang="en-US" altLang="en-US" sz="1400">
                <a:latin typeface="+mn-lt"/>
              </a:rPr>
              <a:pPr eaLnBrk="1" hangingPunct="1"/>
              <a:t>36</a:t>
            </a:fld>
            <a:endParaRPr lang="en-US" altLang="en-US" sz="1400">
              <a:latin typeface="+mn-lt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FF0000"/>
                </a:solidFill>
                <a:ea typeface="ＭＳ Ｐゴシック" charset="-128"/>
              </a:rPr>
              <a:t>The central questions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0519" y="1368619"/>
            <a:ext cx="7025192" cy="82534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ea typeface="ＭＳ Ｐゴシック" charset="-128"/>
              </a:rPr>
              <a:t>Is 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finding</a:t>
            </a:r>
            <a:r>
              <a:rPr lang="en-US" altLang="en-US" sz="2400" dirty="0">
                <a:ea typeface="ＭＳ Ｐゴシック" charset="-128"/>
              </a:rPr>
              <a:t> a solution as easy as verifying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charset="-128"/>
              </a:rPr>
              <a:t>    P = NP?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6344A71-BD9D-4648-8BF7-D3EBE256C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5500171"/>
            <a:ext cx="7960604" cy="10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  <a:sym typeface="Lucida Bright Math Extension" charset="0"/>
              </a:rPr>
              <a:t>Can every efficient randomized algorithm be converted into a deterministic algorithm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  <a:sym typeface="Lucida Bright Math Extension" charset="0"/>
              </a:rPr>
              <a:t>    P = BPP?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en-US" sz="2400" kern="0" dirty="0">
                    <a:ea typeface="ＭＳ Ｐゴシック" charset="-128"/>
                  </a:rPr>
                  <a:t>Are there </a:t>
                </a:r>
                <a:r>
                  <a:rPr lang="en-US" altLang="en-US" sz="2400" kern="0" dirty="0">
                    <a:solidFill>
                      <a:schemeClr val="accent2"/>
                    </a:solidFill>
                    <a:ea typeface="ＭＳ Ｐゴシック" charset="-128"/>
                  </a:rPr>
                  <a:t>small Boolean circuits</a:t>
                </a:r>
                <a:r>
                  <a:rPr lang="en-US" altLang="en-US" sz="2400" kern="0" dirty="0">
                    <a:ea typeface="ＭＳ Ｐゴシック" charset="-128"/>
                  </a:rPr>
                  <a:t> for all problems that require exponential running time?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    EXP </a:t>
                </a:r>
                <a14:m>
                  <m:oMath xmlns:m="http://schemas.openxmlformats.org/officeDocument/2006/math">
                    <m:r>
                      <a:rPr lang="en-US" altLang="en-US" sz="2400" i="0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</m:oMath>
                </a14:m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  <a:sym typeface="Symbol" charset="2"/>
                  </a:rPr>
                  <a:t> P/poly?</a:t>
                </a: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blipFill>
                <a:blip r:embed="rId3"/>
                <a:stretch>
                  <a:fillRect l="-1111" t="-11696" b="-128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9BA7B68A-231C-4145-AF75-3A99FD9F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3126036"/>
            <a:ext cx="7960604" cy="108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Can every efficient algorithm be converted into one that uses a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tiny</a:t>
            </a:r>
            <a:r>
              <a:rPr lang="en-US" altLang="en-US" sz="2400" kern="0" dirty="0">
                <a:ea typeface="ＭＳ Ｐゴシック" charset="-128"/>
              </a:rPr>
              <a:t>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amount of memory</a:t>
            </a:r>
            <a:r>
              <a:rPr lang="en-US" altLang="en-US" sz="2400" kern="0" dirty="0">
                <a:ea typeface="ＭＳ Ｐゴシック" charset="-128"/>
              </a:rPr>
              <a:t>?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L?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6873739-DF17-44AC-A80C-4753E0B4D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2283248"/>
            <a:ext cx="7571947" cy="70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Is every efficient sequential algorithm parallelizable?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NC?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40D7E468-841F-4379-817D-E85532C1D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1754989"/>
            <a:ext cx="18250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148A71A6-4CF5-4D0B-83BE-0053FF4C2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7010" y="2650428"/>
            <a:ext cx="183447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BDC41BBC-9B41-4F1B-80E7-BD89D80CF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3794607"/>
            <a:ext cx="190046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365C056C-2BFA-4092-B5BB-70C8E4794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9536" y="5000036"/>
            <a:ext cx="1843905" cy="338554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B933346D-C24A-4BE1-A5DB-7A0E8F648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7266" y="6205465"/>
            <a:ext cx="199473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b="1" dirty="0">
                <a:solidFill>
                  <a:srgbClr val="FF0000"/>
                </a:solidFill>
                <a:latin typeface="+mn-lt"/>
              </a:rPr>
              <a:t>probably TRUE</a:t>
            </a:r>
          </a:p>
        </p:txBody>
      </p:sp>
    </p:spTree>
    <p:extLst>
      <p:ext uri="{BB962C8B-B14F-4D97-AF65-F5344CB8AC3E}">
        <p14:creationId xmlns:p14="http://schemas.microsoft.com/office/powerpoint/2010/main" val="27368681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7F36620-D74D-904D-860A-8193DFBEC8B2}" type="slidenum">
              <a:rPr lang="en-US" altLang="en-US" sz="1400">
                <a:latin typeface="+mn-lt"/>
              </a:rPr>
              <a:pPr eaLnBrk="1" hangingPunct="1"/>
              <a:t>37</a:t>
            </a:fld>
            <a:endParaRPr lang="en-US" altLang="en-US" sz="1400">
              <a:latin typeface="+mn-lt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FF0000"/>
                </a:solidFill>
                <a:ea typeface="ＭＳ Ｐゴシック" charset="-128"/>
              </a:rPr>
              <a:t>The central questions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0519" y="1368619"/>
            <a:ext cx="7025192" cy="82534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ea typeface="ＭＳ Ｐゴシック" charset="-128"/>
              </a:rPr>
              <a:t>Is 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finding</a:t>
            </a:r>
            <a:r>
              <a:rPr lang="en-US" altLang="en-US" sz="2400" dirty="0">
                <a:ea typeface="ＭＳ Ｐゴシック" charset="-128"/>
              </a:rPr>
              <a:t> a solution as easy as verifying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charset="-128"/>
              </a:rPr>
              <a:t>    P = NP?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6344A71-BD9D-4648-8BF7-D3EBE256C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5500171"/>
            <a:ext cx="7960604" cy="10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  <a:sym typeface="Lucida Bright Math Extension" charset="0"/>
              </a:rPr>
              <a:t>Can every efficient randomized algorithm be converted into a deterministic algorithm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  <a:sym typeface="Lucida Bright Math Extension" charset="0"/>
              </a:rPr>
              <a:t>    P = BPP?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en-US" sz="2400" kern="0" dirty="0">
                    <a:ea typeface="ＭＳ Ｐゴシック" charset="-128"/>
                  </a:rPr>
                  <a:t>Are there </a:t>
                </a:r>
                <a:r>
                  <a:rPr lang="en-US" altLang="en-US" sz="2400" kern="0" dirty="0">
                    <a:solidFill>
                      <a:schemeClr val="accent2"/>
                    </a:solidFill>
                    <a:ea typeface="ＭＳ Ｐゴシック" charset="-128"/>
                  </a:rPr>
                  <a:t>small Boolean circuits</a:t>
                </a:r>
                <a:r>
                  <a:rPr lang="en-US" altLang="en-US" sz="2400" kern="0" dirty="0">
                    <a:ea typeface="ＭＳ Ｐゴシック" charset="-128"/>
                  </a:rPr>
                  <a:t> for all problems that require exponential running time?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    EXP </a:t>
                </a:r>
                <a14:m>
                  <m:oMath xmlns:m="http://schemas.openxmlformats.org/officeDocument/2006/math">
                    <m:r>
                      <a:rPr lang="en-US" altLang="en-US" sz="2400" i="0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</m:oMath>
                </a14:m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  <a:sym typeface="Symbol" charset="2"/>
                  </a:rPr>
                  <a:t> P/poly?</a:t>
                </a: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blipFill>
                <a:blip r:embed="rId3"/>
                <a:stretch>
                  <a:fillRect l="-1111" t="-11696" b="-128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9BA7B68A-231C-4145-AF75-3A99FD9F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3126036"/>
            <a:ext cx="7960604" cy="108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Can every efficient algorithm be converted into one that uses a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tiny</a:t>
            </a:r>
            <a:r>
              <a:rPr lang="en-US" altLang="en-US" sz="2400" kern="0" dirty="0">
                <a:ea typeface="ＭＳ Ｐゴシック" charset="-128"/>
              </a:rPr>
              <a:t>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amount of memory</a:t>
            </a:r>
            <a:r>
              <a:rPr lang="en-US" altLang="en-US" sz="2400" kern="0" dirty="0">
                <a:ea typeface="ＭＳ Ｐゴシック" charset="-128"/>
              </a:rPr>
              <a:t>?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L?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6873739-DF17-44AC-A80C-4753E0B4D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2283248"/>
            <a:ext cx="7571947" cy="70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Is every efficient sequential algorithm parallelizable?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NC?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40D7E468-841F-4379-817D-E85532C1D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1754989"/>
            <a:ext cx="18250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148A71A6-4CF5-4D0B-83BE-0053FF4C2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7010" y="2650428"/>
            <a:ext cx="183447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BDC41BBC-9B41-4F1B-80E7-BD89D80CF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3794607"/>
            <a:ext cx="190046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365C056C-2BFA-4092-B5BB-70C8E4794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9536" y="5000036"/>
            <a:ext cx="1843905" cy="338554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B933346D-C24A-4BE1-A5DB-7A0E8F648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7266" y="6205465"/>
            <a:ext cx="199473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b="1" dirty="0">
                <a:solidFill>
                  <a:srgbClr val="FF0000"/>
                </a:solidFill>
                <a:latin typeface="+mn-lt"/>
              </a:rPr>
              <a:t>probably TRUE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14F71364-594E-484C-ABAE-4D6390AD4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15584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600" kern="0" dirty="0">
                <a:ea typeface="ＭＳ Ｐゴシック" charset="-128"/>
              </a:rPr>
              <a:t>-completeness and polynomial-time reduction. </a:t>
            </a:r>
          </a:p>
        </p:txBody>
      </p:sp>
    </p:spTree>
    <p:extLst>
      <p:ext uri="{BB962C8B-B14F-4D97-AF65-F5344CB8AC3E}">
        <p14:creationId xmlns:p14="http://schemas.microsoft.com/office/powerpoint/2010/main" val="6069630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7F36620-D74D-904D-860A-8193DFBEC8B2}" type="slidenum">
              <a:rPr lang="en-US" altLang="en-US" sz="1400">
                <a:latin typeface="+mn-lt"/>
              </a:rPr>
              <a:pPr eaLnBrk="1" hangingPunct="1"/>
              <a:t>38</a:t>
            </a:fld>
            <a:endParaRPr lang="en-US" altLang="en-US" sz="1400">
              <a:latin typeface="+mn-lt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FF0000"/>
                </a:solidFill>
                <a:ea typeface="ＭＳ Ｐゴシック" charset="-128"/>
              </a:rPr>
              <a:t>The central questions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0519" y="1368619"/>
            <a:ext cx="7025192" cy="82534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ea typeface="ＭＳ Ｐゴシック" charset="-128"/>
              </a:rPr>
              <a:t>Is 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finding</a:t>
            </a:r>
            <a:r>
              <a:rPr lang="en-US" altLang="en-US" sz="2400" dirty="0">
                <a:ea typeface="ＭＳ Ｐゴシック" charset="-128"/>
              </a:rPr>
              <a:t> a solution as easy as verifying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charset="-128"/>
              </a:rPr>
              <a:t>    P = NP?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6344A71-BD9D-4648-8BF7-D3EBE256C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5500171"/>
            <a:ext cx="7960604" cy="10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  <a:sym typeface="Lucida Bright Math Extension" charset="0"/>
              </a:rPr>
              <a:t>Can every efficient randomized algorithm be converted into a deterministic algorithm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  <a:sym typeface="Lucida Bright Math Extension" charset="0"/>
              </a:rPr>
              <a:t>    P = BPP?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en-US" sz="2400" kern="0" dirty="0">
                    <a:ea typeface="ＭＳ Ｐゴシック" charset="-128"/>
                  </a:rPr>
                  <a:t>Are there </a:t>
                </a:r>
                <a:r>
                  <a:rPr lang="en-US" altLang="en-US" sz="2400" kern="0" dirty="0">
                    <a:solidFill>
                      <a:schemeClr val="accent2"/>
                    </a:solidFill>
                    <a:ea typeface="ＭＳ Ｐゴシック" charset="-128"/>
                  </a:rPr>
                  <a:t>small Boolean circuits</a:t>
                </a:r>
                <a:r>
                  <a:rPr lang="en-US" altLang="en-US" sz="2400" kern="0" dirty="0">
                    <a:ea typeface="ＭＳ Ｐゴシック" charset="-128"/>
                  </a:rPr>
                  <a:t> for all problems that require exponential running time?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    EXP </a:t>
                </a:r>
                <a14:m>
                  <m:oMath xmlns:m="http://schemas.openxmlformats.org/officeDocument/2006/math">
                    <m:r>
                      <a:rPr lang="en-US" altLang="en-US" sz="2400" i="0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</m:oMath>
                </a14:m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  <a:sym typeface="Symbol" charset="2"/>
                  </a:rPr>
                  <a:t> P/poly?</a:t>
                </a: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blipFill>
                <a:blip r:embed="rId3"/>
                <a:stretch>
                  <a:fillRect l="-1111" t="-11696" b="-128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9BA7B68A-231C-4145-AF75-3A99FD9F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3126036"/>
            <a:ext cx="7960604" cy="108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Can every efficient algorithm be converted into one that uses a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tiny</a:t>
            </a:r>
            <a:r>
              <a:rPr lang="en-US" altLang="en-US" sz="2400" kern="0" dirty="0">
                <a:ea typeface="ＭＳ Ｐゴシック" charset="-128"/>
              </a:rPr>
              <a:t>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amount of memory</a:t>
            </a:r>
            <a:r>
              <a:rPr lang="en-US" altLang="en-US" sz="2400" kern="0" dirty="0">
                <a:ea typeface="ＭＳ Ｐゴシック" charset="-128"/>
              </a:rPr>
              <a:t>?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L?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6873739-DF17-44AC-A80C-4753E0B4D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2283248"/>
            <a:ext cx="7571947" cy="70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Is every efficient sequential algorithm parallelizable?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NC?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40D7E468-841F-4379-817D-E85532C1D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1754989"/>
            <a:ext cx="18250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148A71A6-4CF5-4D0B-83BE-0053FF4C2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7010" y="2650428"/>
            <a:ext cx="183447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BDC41BBC-9B41-4F1B-80E7-BD89D80CF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3794607"/>
            <a:ext cx="190046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365C056C-2BFA-4092-B5BB-70C8E4794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9536" y="5000036"/>
            <a:ext cx="1843905" cy="338554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B933346D-C24A-4BE1-A5DB-7A0E8F648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7266" y="6205465"/>
            <a:ext cx="199473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b="1" dirty="0">
                <a:solidFill>
                  <a:srgbClr val="FF0000"/>
                </a:solidFill>
                <a:latin typeface="+mn-lt"/>
              </a:rPr>
              <a:t>probably TRUE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14F71364-594E-484C-ABAE-4D6390AD4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15584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600" kern="0" dirty="0">
                <a:ea typeface="ＭＳ Ｐゴシック" charset="-128"/>
              </a:rPr>
              <a:t>-completeness and polynomial-time reduction.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E9CBF06-734E-41C9-8014-02CBCFA42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0821" y="2650428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600" kern="0" dirty="0">
                <a:ea typeface="ＭＳ Ｐゴシック" charset="-128"/>
              </a:rPr>
              <a:t>-completeness and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NC</a:t>
            </a:r>
            <a:r>
              <a:rPr lang="en-US" altLang="en-US" sz="1600" kern="0" dirty="0">
                <a:ea typeface="ＭＳ Ｐゴシック" charset="-128"/>
              </a:rPr>
              <a:t>-reduction (or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L</a:t>
            </a:r>
            <a:r>
              <a:rPr lang="en-US" altLang="en-US" sz="1600" kern="0" dirty="0">
                <a:ea typeface="ＭＳ Ｐゴシック" charset="-128"/>
              </a:rPr>
              <a:t>-reduction). </a:t>
            </a:r>
          </a:p>
        </p:txBody>
      </p:sp>
    </p:spTree>
    <p:extLst>
      <p:ext uri="{BB962C8B-B14F-4D97-AF65-F5344CB8AC3E}">
        <p14:creationId xmlns:p14="http://schemas.microsoft.com/office/powerpoint/2010/main" val="26526046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7F36620-D74D-904D-860A-8193DFBEC8B2}" type="slidenum">
              <a:rPr lang="en-US" altLang="en-US" sz="1400">
                <a:latin typeface="+mn-lt"/>
              </a:rPr>
              <a:pPr eaLnBrk="1" hangingPunct="1"/>
              <a:t>39</a:t>
            </a:fld>
            <a:endParaRPr lang="en-US" altLang="en-US" sz="1400">
              <a:latin typeface="+mn-lt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FF0000"/>
                </a:solidFill>
                <a:ea typeface="ＭＳ Ｐゴシック" charset="-128"/>
              </a:rPr>
              <a:t>The central questions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0519" y="1368619"/>
            <a:ext cx="7025192" cy="82534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ea typeface="ＭＳ Ｐゴシック" charset="-128"/>
              </a:rPr>
              <a:t>Is 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finding</a:t>
            </a:r>
            <a:r>
              <a:rPr lang="en-US" altLang="en-US" sz="2400" dirty="0">
                <a:ea typeface="ＭＳ Ｐゴシック" charset="-128"/>
              </a:rPr>
              <a:t> a solution as easy as verifying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charset="-128"/>
              </a:rPr>
              <a:t>    P = NP?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6344A71-BD9D-4648-8BF7-D3EBE256C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5500171"/>
            <a:ext cx="7960604" cy="10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  <a:sym typeface="Lucida Bright Math Extension" charset="0"/>
              </a:rPr>
              <a:t>Can every efficient randomized algorithm be converted into a deterministic algorithm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  <a:sym typeface="Lucida Bright Math Extension" charset="0"/>
              </a:rPr>
              <a:t>    P = BPP?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en-US" sz="2400" kern="0" dirty="0">
                    <a:ea typeface="ＭＳ Ｐゴシック" charset="-128"/>
                  </a:rPr>
                  <a:t>Are there </a:t>
                </a:r>
                <a:r>
                  <a:rPr lang="en-US" altLang="en-US" sz="2400" kern="0" dirty="0">
                    <a:solidFill>
                      <a:schemeClr val="accent2"/>
                    </a:solidFill>
                    <a:ea typeface="ＭＳ Ｐゴシック" charset="-128"/>
                  </a:rPr>
                  <a:t>small Boolean circuits</a:t>
                </a:r>
                <a:r>
                  <a:rPr lang="en-US" altLang="en-US" sz="2400" kern="0" dirty="0">
                    <a:ea typeface="ＭＳ Ｐゴシック" charset="-128"/>
                  </a:rPr>
                  <a:t> for all problems that require exponential running time?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    EXP </a:t>
                </a:r>
                <a14:m>
                  <m:oMath xmlns:m="http://schemas.openxmlformats.org/officeDocument/2006/math">
                    <m:r>
                      <a:rPr lang="en-US" altLang="en-US" sz="2400" i="0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</m:oMath>
                </a14:m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  <a:sym typeface="Symbol" charset="2"/>
                  </a:rPr>
                  <a:t> P/poly?</a:t>
                </a: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blipFill>
                <a:blip r:embed="rId3"/>
                <a:stretch>
                  <a:fillRect l="-1111" t="-11696" b="-128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9BA7B68A-231C-4145-AF75-3A99FD9F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3126036"/>
            <a:ext cx="7960604" cy="108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Can every efficient algorithm be converted into one that uses a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tiny</a:t>
            </a:r>
            <a:r>
              <a:rPr lang="en-US" altLang="en-US" sz="2400" kern="0" dirty="0">
                <a:ea typeface="ＭＳ Ｐゴシック" charset="-128"/>
              </a:rPr>
              <a:t>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amount of memory</a:t>
            </a:r>
            <a:r>
              <a:rPr lang="en-US" altLang="en-US" sz="2400" kern="0" dirty="0">
                <a:ea typeface="ＭＳ Ｐゴシック" charset="-128"/>
              </a:rPr>
              <a:t>?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L?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6873739-DF17-44AC-A80C-4753E0B4D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2283248"/>
            <a:ext cx="7571947" cy="70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Is every efficient sequential algorithm parallelizable?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NC?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40D7E468-841F-4379-817D-E85532C1D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1754989"/>
            <a:ext cx="18250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148A71A6-4CF5-4D0B-83BE-0053FF4C2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7010" y="2650428"/>
            <a:ext cx="183447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BDC41BBC-9B41-4F1B-80E7-BD89D80CF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3794607"/>
            <a:ext cx="190046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365C056C-2BFA-4092-B5BB-70C8E4794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9536" y="5000036"/>
            <a:ext cx="1843905" cy="338554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B933346D-C24A-4BE1-A5DB-7A0E8F648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7266" y="6205465"/>
            <a:ext cx="199473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b="1" dirty="0">
                <a:solidFill>
                  <a:srgbClr val="FF0000"/>
                </a:solidFill>
                <a:latin typeface="+mn-lt"/>
              </a:rPr>
              <a:t>probably TRUE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14F71364-594E-484C-ABAE-4D6390AD4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15584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600" kern="0" dirty="0">
                <a:ea typeface="ＭＳ Ｐゴシック" charset="-128"/>
              </a:rPr>
              <a:t>-completeness and polynomial-time reduction.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E9CBF06-734E-41C9-8014-02CBCFA42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0821" y="2650428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600" kern="0" dirty="0">
                <a:ea typeface="ＭＳ Ｐゴシック" charset="-128"/>
              </a:rPr>
              <a:t>-completeness and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NC</a:t>
            </a:r>
            <a:r>
              <a:rPr lang="en-US" altLang="en-US" sz="1600" kern="0" dirty="0">
                <a:ea typeface="ＭＳ Ｐゴシック" charset="-128"/>
              </a:rPr>
              <a:t>-reduction (or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L</a:t>
            </a:r>
            <a:r>
              <a:rPr lang="en-US" altLang="en-US" sz="1600" kern="0" dirty="0">
                <a:ea typeface="ＭＳ Ｐゴシック" charset="-128"/>
              </a:rPr>
              <a:t>-reduction). 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D0DC9871-27D5-4275-8D1D-623C28C6F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0821" y="3791023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600" kern="0" dirty="0">
                <a:ea typeface="ＭＳ Ｐゴシック" charset="-128"/>
              </a:rPr>
              <a:t>-completeness and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L</a:t>
            </a:r>
            <a:r>
              <a:rPr lang="en-US" altLang="en-US" sz="1600" kern="0" dirty="0">
                <a:ea typeface="ＭＳ Ｐゴシック" charset="-128"/>
              </a:rPr>
              <a:t>-reduction. </a:t>
            </a:r>
          </a:p>
        </p:txBody>
      </p:sp>
    </p:spTree>
    <p:extLst>
      <p:ext uri="{BB962C8B-B14F-4D97-AF65-F5344CB8AC3E}">
        <p14:creationId xmlns:p14="http://schemas.microsoft.com/office/powerpoint/2010/main" val="17052393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7F36620-D74D-904D-860A-8193DFBEC8B2}" type="slidenum">
              <a:rPr lang="en-US" altLang="en-US" sz="1400">
                <a:latin typeface="+mn-lt"/>
              </a:rPr>
              <a:pPr eaLnBrk="1" hangingPunct="1"/>
              <a:t>40</a:t>
            </a:fld>
            <a:endParaRPr lang="en-US" altLang="en-US" sz="1400">
              <a:latin typeface="+mn-lt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FF0000"/>
                </a:solidFill>
                <a:ea typeface="ＭＳ Ｐゴシック" charset="-128"/>
              </a:rPr>
              <a:t>The central questions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0519" y="1368619"/>
            <a:ext cx="7025192" cy="82534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ea typeface="ＭＳ Ｐゴシック" charset="-128"/>
              </a:rPr>
              <a:t>Is 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finding</a:t>
            </a:r>
            <a:r>
              <a:rPr lang="en-US" altLang="en-US" sz="2400" dirty="0">
                <a:ea typeface="ＭＳ Ｐゴシック" charset="-128"/>
              </a:rPr>
              <a:t> a solution as easy as verifying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charset="-128"/>
              </a:rPr>
              <a:t>    P = NP?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6344A71-BD9D-4648-8BF7-D3EBE256C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5500171"/>
            <a:ext cx="7960604" cy="10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  <a:sym typeface="Lucida Bright Math Extension" charset="0"/>
              </a:rPr>
              <a:t>Can every efficient randomized algorithm be converted into a deterministic algorithm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  <a:sym typeface="Lucida Bright Math Extension" charset="0"/>
              </a:rPr>
              <a:t>    P = BPP?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en-US" sz="2400" kern="0" dirty="0">
                    <a:ea typeface="ＭＳ Ｐゴシック" charset="-128"/>
                  </a:rPr>
                  <a:t>Are there </a:t>
                </a:r>
                <a:r>
                  <a:rPr lang="en-US" altLang="en-US" sz="2400" kern="0" dirty="0">
                    <a:solidFill>
                      <a:schemeClr val="accent2"/>
                    </a:solidFill>
                    <a:ea typeface="ＭＳ Ｐゴシック" charset="-128"/>
                  </a:rPr>
                  <a:t>small Boolean circuits</a:t>
                </a:r>
                <a:r>
                  <a:rPr lang="en-US" altLang="en-US" sz="2400" kern="0" dirty="0">
                    <a:ea typeface="ＭＳ Ｐゴシック" charset="-128"/>
                  </a:rPr>
                  <a:t> for all problems that require exponential running time?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    EXP </a:t>
                </a:r>
                <a14:m>
                  <m:oMath xmlns:m="http://schemas.openxmlformats.org/officeDocument/2006/math">
                    <m:r>
                      <a:rPr lang="en-US" altLang="en-US" sz="2400" i="0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</m:oMath>
                </a14:m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  <a:sym typeface="Symbol" charset="2"/>
                  </a:rPr>
                  <a:t> P/poly?</a:t>
                </a: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blipFill>
                <a:blip r:embed="rId3"/>
                <a:stretch>
                  <a:fillRect l="-1111" t="-11696" b="-128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9BA7B68A-231C-4145-AF75-3A99FD9F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3126036"/>
            <a:ext cx="7960604" cy="108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Can every efficient algorithm be converted into one that uses a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tiny</a:t>
            </a:r>
            <a:r>
              <a:rPr lang="en-US" altLang="en-US" sz="2400" kern="0" dirty="0">
                <a:ea typeface="ＭＳ Ｐゴシック" charset="-128"/>
              </a:rPr>
              <a:t>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amount of memory</a:t>
            </a:r>
            <a:r>
              <a:rPr lang="en-US" altLang="en-US" sz="2400" kern="0" dirty="0">
                <a:ea typeface="ＭＳ Ｐゴシック" charset="-128"/>
              </a:rPr>
              <a:t>?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L?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6873739-DF17-44AC-A80C-4753E0B4D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2283248"/>
            <a:ext cx="7571947" cy="70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Is every efficient sequential algorithm parallelizable?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NC?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40D7E468-841F-4379-817D-E85532C1D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1754989"/>
            <a:ext cx="18250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148A71A6-4CF5-4D0B-83BE-0053FF4C2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7010" y="2650428"/>
            <a:ext cx="183447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BDC41BBC-9B41-4F1B-80E7-BD89D80CF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3794607"/>
            <a:ext cx="190046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365C056C-2BFA-4092-B5BB-70C8E4794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9536" y="5000036"/>
            <a:ext cx="1843905" cy="338554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B933346D-C24A-4BE1-A5DB-7A0E8F648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7266" y="6205465"/>
            <a:ext cx="199473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b="1" dirty="0">
                <a:solidFill>
                  <a:srgbClr val="FF0000"/>
                </a:solidFill>
                <a:latin typeface="+mn-lt"/>
              </a:rPr>
              <a:t>probably TRUE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14F71364-594E-484C-ABAE-4D6390AD4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15584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600" kern="0" dirty="0">
                <a:ea typeface="ＭＳ Ｐゴシック" charset="-128"/>
              </a:rPr>
              <a:t>-completeness and polynomial-time reduction.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E9CBF06-734E-41C9-8014-02CBCFA42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0821" y="2650428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600" kern="0" dirty="0">
                <a:ea typeface="ＭＳ Ｐゴシック" charset="-128"/>
              </a:rPr>
              <a:t>-completeness and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NC</a:t>
            </a:r>
            <a:r>
              <a:rPr lang="en-US" altLang="en-US" sz="1600" kern="0" dirty="0">
                <a:ea typeface="ＭＳ Ｐゴシック" charset="-128"/>
              </a:rPr>
              <a:t>-reduction (or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L</a:t>
            </a:r>
            <a:r>
              <a:rPr lang="en-US" altLang="en-US" sz="1600" kern="0" dirty="0">
                <a:ea typeface="ＭＳ Ｐゴシック" charset="-128"/>
              </a:rPr>
              <a:t>-reduction). 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D0DC9871-27D5-4275-8D1D-623C28C6F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0821" y="3791023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600" kern="0" dirty="0">
                <a:ea typeface="ＭＳ Ｐゴシック" charset="-128"/>
              </a:rPr>
              <a:t>-completeness and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L</a:t>
            </a:r>
            <a:r>
              <a:rPr lang="en-US" altLang="en-US" sz="1600" kern="0" dirty="0">
                <a:ea typeface="ＭＳ Ｐゴシック" charset="-128"/>
              </a:rPr>
              <a:t>-reduction.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084405A0-36FF-4483-AE23-EC6779914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80" y="4969203"/>
            <a:ext cx="2754993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Would collapse the polynomial-time hierarchy.</a:t>
            </a:r>
          </a:p>
        </p:txBody>
      </p:sp>
    </p:spTree>
    <p:extLst>
      <p:ext uri="{BB962C8B-B14F-4D97-AF65-F5344CB8AC3E}">
        <p14:creationId xmlns:p14="http://schemas.microsoft.com/office/powerpoint/2010/main" val="1290494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7F36620-D74D-904D-860A-8193DFBEC8B2}" type="slidenum">
              <a:rPr lang="en-US" altLang="en-US" sz="1400">
                <a:latin typeface="+mn-lt"/>
              </a:rPr>
              <a:pPr eaLnBrk="1" hangingPunct="1"/>
              <a:t>41</a:t>
            </a:fld>
            <a:endParaRPr lang="en-US" altLang="en-US" sz="1400">
              <a:latin typeface="+mn-lt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FF0000"/>
                </a:solidFill>
                <a:ea typeface="ＭＳ Ｐゴシック" charset="-128"/>
              </a:rPr>
              <a:t>The central questions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0519" y="1368619"/>
            <a:ext cx="7025192" cy="82534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ea typeface="ＭＳ Ｐゴシック" charset="-128"/>
              </a:rPr>
              <a:t>Is 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finding</a:t>
            </a:r>
            <a:r>
              <a:rPr lang="en-US" altLang="en-US" sz="2400" dirty="0">
                <a:ea typeface="ＭＳ Ｐゴシック" charset="-128"/>
              </a:rPr>
              <a:t> a solution as easy as verifying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charset="-128"/>
              </a:rPr>
              <a:t>    P = NP?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6344A71-BD9D-4648-8BF7-D3EBE256C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5500171"/>
            <a:ext cx="7960604" cy="10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  <a:sym typeface="Lucida Bright Math Extension" charset="0"/>
              </a:rPr>
              <a:t>Can every efficient randomized algorithm be converted into a deterministic algorithm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  <a:sym typeface="Lucida Bright Math Extension" charset="0"/>
              </a:rPr>
              <a:t>    P = BPP?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en-US" sz="2400" kern="0" dirty="0">
                    <a:ea typeface="ＭＳ Ｐゴシック" charset="-128"/>
                  </a:rPr>
                  <a:t>Are there </a:t>
                </a:r>
                <a:r>
                  <a:rPr lang="en-US" altLang="en-US" sz="2400" kern="0" dirty="0">
                    <a:solidFill>
                      <a:schemeClr val="accent2"/>
                    </a:solidFill>
                    <a:ea typeface="ＭＳ Ｐゴシック" charset="-128"/>
                  </a:rPr>
                  <a:t>small Boolean circuits</a:t>
                </a:r>
                <a:r>
                  <a:rPr lang="en-US" altLang="en-US" sz="2400" kern="0" dirty="0">
                    <a:ea typeface="ＭＳ Ｐゴシック" charset="-128"/>
                  </a:rPr>
                  <a:t> for all problems that require exponential running time?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    EXP </a:t>
                </a:r>
                <a14:m>
                  <m:oMath xmlns:m="http://schemas.openxmlformats.org/officeDocument/2006/math">
                    <m:r>
                      <a:rPr lang="en-US" altLang="en-US" sz="2400" i="0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</m:oMath>
                </a14:m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  <a:sym typeface="Symbol" charset="2"/>
                  </a:rPr>
                  <a:t> P/poly?</a:t>
                </a: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blipFill>
                <a:blip r:embed="rId3"/>
                <a:stretch>
                  <a:fillRect l="-1111" t="-11696" b="-128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9BA7B68A-231C-4145-AF75-3A99FD9F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3126036"/>
            <a:ext cx="7960604" cy="108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Can every efficient algorithm be converted into one that uses a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tiny</a:t>
            </a:r>
            <a:r>
              <a:rPr lang="en-US" altLang="en-US" sz="2400" kern="0" dirty="0">
                <a:ea typeface="ＭＳ Ｐゴシック" charset="-128"/>
              </a:rPr>
              <a:t>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amount of memory</a:t>
            </a:r>
            <a:r>
              <a:rPr lang="en-US" altLang="en-US" sz="2400" kern="0" dirty="0">
                <a:ea typeface="ＭＳ Ｐゴシック" charset="-128"/>
              </a:rPr>
              <a:t>?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L?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6873739-DF17-44AC-A80C-4753E0B4D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2283248"/>
            <a:ext cx="7571947" cy="70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Is every efficient sequential algorithm parallelizable?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NC?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40D7E468-841F-4379-817D-E85532C1D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1754989"/>
            <a:ext cx="18250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148A71A6-4CF5-4D0B-83BE-0053FF4C2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7010" y="2650428"/>
            <a:ext cx="183447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BDC41BBC-9B41-4F1B-80E7-BD89D80CF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3794607"/>
            <a:ext cx="190046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365C056C-2BFA-4092-B5BB-70C8E4794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9536" y="5000036"/>
            <a:ext cx="1843905" cy="338554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B933346D-C24A-4BE1-A5DB-7A0E8F648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7266" y="6205465"/>
            <a:ext cx="199473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b="1" dirty="0">
                <a:solidFill>
                  <a:srgbClr val="FF0000"/>
                </a:solidFill>
                <a:latin typeface="+mn-lt"/>
              </a:rPr>
              <a:t>probably TRUE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14F71364-594E-484C-ABAE-4D6390AD4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15584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600" kern="0" dirty="0">
                <a:ea typeface="ＭＳ Ｐゴシック" charset="-128"/>
              </a:rPr>
              <a:t>-completeness and polynomial-time reduction.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E9CBF06-734E-41C9-8014-02CBCFA42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0821" y="2650428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600" kern="0" dirty="0">
                <a:ea typeface="ＭＳ Ｐゴシック" charset="-128"/>
              </a:rPr>
              <a:t>-completeness and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NC</a:t>
            </a:r>
            <a:r>
              <a:rPr lang="en-US" altLang="en-US" sz="1600" kern="0" dirty="0">
                <a:ea typeface="ＭＳ Ｐゴシック" charset="-128"/>
              </a:rPr>
              <a:t>-reduction (or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L</a:t>
            </a:r>
            <a:r>
              <a:rPr lang="en-US" altLang="en-US" sz="1600" kern="0" dirty="0">
                <a:ea typeface="ＭＳ Ｐゴシック" charset="-128"/>
              </a:rPr>
              <a:t>-reduction). 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D0DC9871-27D5-4275-8D1D-623C28C6F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0821" y="3791023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600" kern="0" dirty="0">
                <a:ea typeface="ＭＳ Ｐゴシック" charset="-128"/>
              </a:rPr>
              <a:t>-completeness and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L</a:t>
            </a:r>
            <a:r>
              <a:rPr lang="en-US" altLang="en-US" sz="1600" kern="0" dirty="0">
                <a:ea typeface="ＭＳ Ｐゴシック" charset="-128"/>
              </a:rPr>
              <a:t>-reduction.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084405A0-36FF-4483-AE23-EC6779914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80" y="4969203"/>
            <a:ext cx="2754993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Would collapse the polynomial-time hierarchy.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3">
                <a:extLst>
                  <a:ext uri="{FF2B5EF4-FFF2-40B4-BE49-F238E27FC236}">
                    <a16:creationId xmlns:a16="http://schemas.microsoft.com/office/drawing/2014/main" id="{72BA3AC6-0B4F-4DC5-8B20-95C0A56B9D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87657" y="5834144"/>
                <a:ext cx="3205514" cy="828511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1200" kern="0" dirty="0">
                    <a:ea typeface="ＭＳ Ｐゴシック" charset="-128"/>
                  </a:rPr>
                  <a:t>1.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BPP</a:t>
                </a:r>
                <a:r>
                  <a:rPr lang="en-US" altLang="en-US" sz="1200" kern="0" dirty="0">
                    <a:ea typeface="ＭＳ Ｐゴシック" charset="-128"/>
                  </a:rPr>
                  <a:t>,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R</a:t>
                </a:r>
                <a:r>
                  <a:rPr lang="en-US" altLang="en-US" sz="1200" kern="0" dirty="0">
                    <a:ea typeface="ＭＳ Ｐゴシック" charset="-128"/>
                  </a:rPr>
                  <a:t>,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ZPP</a:t>
                </a:r>
                <a:r>
                  <a:rPr lang="en-US" altLang="en-US" sz="1200" kern="0" dirty="0">
                    <a:ea typeface="ＭＳ Ｐゴシック" charset="-128"/>
                  </a:rPr>
                  <a:t> seem easier than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NP</a:t>
                </a:r>
                <a:r>
                  <a:rPr lang="en-US" altLang="en-US" sz="1200" kern="0" dirty="0">
                    <a:ea typeface="ＭＳ Ｐゴシック" charset="-128"/>
                  </a:rPr>
                  <a:t>: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1200" kern="0" dirty="0">
                    <a:ea typeface="ＭＳ Ｐゴシック" charset="-128"/>
                  </a:rPr>
                  <a:t>   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ZPP</a:t>
                </a:r>
                <a14:m>
                  <m:oMath xmlns:m="http://schemas.openxmlformats.org/officeDocument/2006/math"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altLang="en-US" sz="1200" kern="0" dirty="0">
                    <a:ea typeface="ＭＳ Ｐゴシック" charset="-128"/>
                  </a:rPr>
                  <a:t>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R</a:t>
                </a:r>
                <a:r>
                  <a:rPr lang="en-US" altLang="en-US" sz="12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altLang="en-US" sz="1200" kern="0" dirty="0">
                    <a:ea typeface="ＭＳ Ｐゴシック" charset="-128"/>
                  </a:rPr>
                  <a:t>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NP</a:t>
                </a:r>
                <a:r>
                  <a:rPr lang="en-US" altLang="en-US" sz="1200" kern="0" dirty="0">
                    <a:ea typeface="ＭＳ Ｐゴシック" charset="-128"/>
                  </a:rPr>
                  <a:t>,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NP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altLang="en-US" sz="1200" kern="0" dirty="0">
                    <a:ea typeface="ＭＳ Ｐゴシック" charset="-128"/>
                  </a:rPr>
                  <a:t>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BPP</a:t>
                </a:r>
                <a:r>
                  <a:rPr lang="en-US" altLang="en-US" sz="1200" kern="0" dirty="0">
                    <a:ea typeface="ＭＳ Ｐゴシック" charset="-128"/>
                  </a:rPr>
                  <a:t> unless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PH</a:t>
                </a:r>
                <a:r>
                  <a:rPr lang="en-US" altLang="en-US" sz="1200" kern="0" dirty="0">
                    <a:ea typeface="ＭＳ Ｐゴシック" charset="-128"/>
                  </a:rPr>
                  <a:t> =</a:t>
                </a:r>
                <a:r>
                  <a:rPr 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altLang="en-US" sz="1200" kern="0" dirty="0"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9" name="Rectangle 3">
                <a:extLst>
                  <a:ext uri="{FF2B5EF4-FFF2-40B4-BE49-F238E27FC236}">
                    <a16:creationId xmlns:a16="http://schemas.microsoft.com/office/drawing/2014/main" id="{72BA3AC6-0B4F-4DC5-8B20-95C0A56B9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87657" y="5834144"/>
                <a:ext cx="3205514" cy="828511"/>
              </a:xfrm>
              <a:prstGeom prst="rect">
                <a:avLst/>
              </a:prstGeom>
              <a:blipFill>
                <a:blip r:embed="rId4"/>
                <a:stretch>
                  <a:fillRect t="-3623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C3F96E-C60C-4D23-8EBD-37A5AC979FF9}"/>
              </a:ext>
            </a:extLst>
          </p:cNvPr>
          <p:cNvCxnSpPr/>
          <p:nvPr/>
        </p:nvCxnSpPr>
        <p:spPr>
          <a:xfrm>
            <a:off x="7358499" y="6073615"/>
            <a:ext cx="82683" cy="1242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5223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7F36620-D74D-904D-860A-8193DFBEC8B2}" type="slidenum">
              <a:rPr lang="en-US" altLang="en-US" sz="1400">
                <a:latin typeface="+mn-lt"/>
              </a:rPr>
              <a:pPr eaLnBrk="1" hangingPunct="1"/>
              <a:t>42</a:t>
            </a:fld>
            <a:endParaRPr lang="en-US" altLang="en-US" sz="1400">
              <a:latin typeface="+mn-lt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FF0000"/>
                </a:solidFill>
                <a:ea typeface="ＭＳ Ｐゴシック" charset="-128"/>
              </a:rPr>
              <a:t>The central questions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0519" y="1368619"/>
            <a:ext cx="7025192" cy="82534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ea typeface="ＭＳ Ｐゴシック" charset="-128"/>
              </a:rPr>
              <a:t>Is 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finding</a:t>
            </a:r>
            <a:r>
              <a:rPr lang="en-US" altLang="en-US" sz="2400" dirty="0">
                <a:ea typeface="ＭＳ Ｐゴシック" charset="-128"/>
              </a:rPr>
              <a:t> a solution as easy as verifying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charset="-128"/>
              </a:rPr>
              <a:t>    P = NP?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6344A71-BD9D-4648-8BF7-D3EBE256C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5500171"/>
            <a:ext cx="7960604" cy="10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  <a:sym typeface="Lucida Bright Math Extension" charset="0"/>
              </a:rPr>
              <a:t>Can every efficient randomized algorithm be converted into a deterministic algorithm one?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  <a:sym typeface="Lucida Bright Math Extension" charset="0"/>
              </a:rPr>
              <a:t>    P = BPP?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en-US" sz="2400" kern="0" dirty="0">
                    <a:ea typeface="ＭＳ Ｐゴシック" charset="-128"/>
                  </a:rPr>
                  <a:t>Are there </a:t>
                </a:r>
                <a:r>
                  <a:rPr lang="en-US" altLang="en-US" sz="2400" kern="0" dirty="0">
                    <a:solidFill>
                      <a:schemeClr val="accent2"/>
                    </a:solidFill>
                    <a:ea typeface="ＭＳ Ｐゴシック" charset="-128"/>
                  </a:rPr>
                  <a:t>small Boolean circuits</a:t>
                </a:r>
                <a:r>
                  <a:rPr lang="en-US" altLang="en-US" sz="2400" kern="0" dirty="0">
                    <a:ea typeface="ＭＳ Ｐゴシック" charset="-128"/>
                  </a:rPr>
                  <a:t> for all problems that require exponential running time?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    EXP </a:t>
                </a:r>
                <a14:m>
                  <m:oMath xmlns:m="http://schemas.openxmlformats.org/officeDocument/2006/math">
                    <m:r>
                      <a:rPr lang="en-US" altLang="en-US" sz="2400" i="0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charset="-128"/>
                      </a:rPr>
                      <m:t>⊆</m:t>
                    </m:r>
                  </m:oMath>
                </a14:m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  <a:sym typeface="Symbol" charset="2"/>
                  </a:rPr>
                  <a:t> P/poly?</a:t>
                </a: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CF987D2-C278-4288-AABC-29A741A80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0519" y="4294742"/>
                <a:ext cx="8229600" cy="1043848"/>
              </a:xfrm>
              <a:prstGeom prst="rect">
                <a:avLst/>
              </a:prstGeom>
              <a:blipFill>
                <a:blip r:embed="rId3"/>
                <a:stretch>
                  <a:fillRect l="-1111" t="-11696" b="-128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9BA7B68A-231C-4145-AF75-3A99FD9F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3126036"/>
            <a:ext cx="7960604" cy="108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Can every efficient algorithm be converted into one that uses a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tiny</a:t>
            </a:r>
            <a:r>
              <a:rPr lang="en-US" altLang="en-US" sz="2400" kern="0" dirty="0">
                <a:ea typeface="ＭＳ Ｐゴシック" charset="-128"/>
              </a:rPr>
              <a:t> </a:t>
            </a:r>
            <a:r>
              <a:rPr lang="en-US" altLang="en-US" sz="2400" kern="0" dirty="0">
                <a:solidFill>
                  <a:schemeClr val="accent2"/>
                </a:solidFill>
                <a:ea typeface="ＭＳ Ｐゴシック" charset="-128"/>
              </a:rPr>
              <a:t>amount of memory</a:t>
            </a:r>
            <a:r>
              <a:rPr lang="en-US" altLang="en-US" sz="2400" kern="0" dirty="0">
                <a:ea typeface="ＭＳ Ｐゴシック" charset="-128"/>
              </a:rPr>
              <a:t>?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L?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6873739-DF17-44AC-A80C-4753E0B4D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19" y="2283248"/>
            <a:ext cx="7571947" cy="70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400" kern="0" dirty="0">
                <a:ea typeface="ＭＳ Ｐゴシック" charset="-128"/>
              </a:rPr>
              <a:t>Is every efficient sequential algorithm parallelizable?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    P = NC?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40D7E468-841F-4379-817D-E85532C1D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1754989"/>
            <a:ext cx="18250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148A71A6-4CF5-4D0B-83BE-0053FF4C2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7010" y="2650428"/>
            <a:ext cx="183447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BDC41BBC-9B41-4F1B-80E7-BD89D80CF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437" y="3794607"/>
            <a:ext cx="190046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365C056C-2BFA-4092-B5BB-70C8E4794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9536" y="5000036"/>
            <a:ext cx="1843905" cy="338554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dirty="0">
                <a:solidFill>
                  <a:srgbClr val="00B050"/>
                </a:solidFill>
                <a:latin typeface="+mn-lt"/>
              </a:rPr>
              <a:t>probably FALSE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B933346D-C24A-4BE1-A5DB-7A0E8F648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7266" y="6205465"/>
            <a:ext cx="199473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 </a:t>
            </a:r>
            <a:r>
              <a:rPr lang="en-US" altLang="en-US" sz="1600" b="1" dirty="0">
                <a:solidFill>
                  <a:srgbClr val="FF0000"/>
                </a:solidFill>
                <a:latin typeface="+mn-lt"/>
              </a:rPr>
              <a:t>probably TRUE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14F71364-594E-484C-ABAE-4D6390AD4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15584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600" kern="0" dirty="0">
                <a:ea typeface="ＭＳ Ｐゴシック" charset="-128"/>
              </a:rPr>
              <a:t>-completeness and polynomial-time reduction.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E9CBF06-734E-41C9-8014-02CBCFA42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0821" y="2650428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600" kern="0" dirty="0">
                <a:ea typeface="ＭＳ Ｐゴシック" charset="-128"/>
              </a:rPr>
              <a:t>-completeness and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NC</a:t>
            </a:r>
            <a:r>
              <a:rPr lang="en-US" altLang="en-US" sz="1600" kern="0" dirty="0">
                <a:ea typeface="ＭＳ Ｐゴシック" charset="-128"/>
              </a:rPr>
              <a:t>-reduction (or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L</a:t>
            </a:r>
            <a:r>
              <a:rPr lang="en-US" altLang="en-US" sz="1600" kern="0" dirty="0">
                <a:ea typeface="ＭＳ Ｐゴシック" charset="-128"/>
              </a:rPr>
              <a:t>-reduction). 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D0DC9871-27D5-4275-8D1D-623C28C6F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0821" y="3791023"/>
            <a:ext cx="3535052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Distinguishing: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600" kern="0" dirty="0">
                <a:ea typeface="ＭＳ Ｐゴシック" charset="-128"/>
              </a:rPr>
              <a:t>-completeness and 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charset="-128"/>
              </a:rPr>
              <a:t>L</a:t>
            </a:r>
            <a:r>
              <a:rPr lang="en-US" altLang="en-US" sz="1600" kern="0" dirty="0">
                <a:ea typeface="ＭＳ Ｐゴシック" charset="-128"/>
              </a:rPr>
              <a:t>-reduction.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084405A0-36FF-4483-AE23-EC6779914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80" y="4969203"/>
            <a:ext cx="2754993" cy="42995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kern="0" dirty="0">
                <a:ea typeface="ＭＳ Ｐゴシック" charset="-128"/>
              </a:rPr>
              <a:t>Would collapse the polynomial-time hierarchy.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3">
                <a:extLst>
                  <a:ext uri="{FF2B5EF4-FFF2-40B4-BE49-F238E27FC236}">
                    <a16:creationId xmlns:a16="http://schemas.microsoft.com/office/drawing/2014/main" id="{72BA3AC6-0B4F-4DC5-8B20-95C0A56B9D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87657" y="5834144"/>
                <a:ext cx="3205514" cy="828511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1200" kern="0" dirty="0">
                    <a:ea typeface="ＭＳ Ｐゴシック" charset="-128"/>
                  </a:rPr>
                  <a:t>1.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BPP</a:t>
                </a:r>
                <a:r>
                  <a:rPr lang="en-US" altLang="en-US" sz="1200" kern="0" dirty="0">
                    <a:ea typeface="ＭＳ Ｐゴシック" charset="-128"/>
                  </a:rPr>
                  <a:t>,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R</a:t>
                </a:r>
                <a:r>
                  <a:rPr lang="en-US" altLang="en-US" sz="1200" kern="0" dirty="0">
                    <a:ea typeface="ＭＳ Ｐゴシック" charset="-128"/>
                  </a:rPr>
                  <a:t>,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ZPP</a:t>
                </a:r>
                <a:r>
                  <a:rPr lang="en-US" altLang="en-US" sz="1200" kern="0" dirty="0">
                    <a:ea typeface="ＭＳ Ｐゴシック" charset="-128"/>
                  </a:rPr>
                  <a:t> seem easier than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NP</a:t>
                </a:r>
                <a:r>
                  <a:rPr lang="en-US" altLang="en-US" sz="1200" kern="0" dirty="0">
                    <a:ea typeface="ＭＳ Ｐゴシック" charset="-128"/>
                  </a:rPr>
                  <a:t>: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1200" kern="0" dirty="0">
                    <a:ea typeface="ＭＳ Ｐゴシック" charset="-128"/>
                  </a:rPr>
                  <a:t>   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ZPP</a:t>
                </a:r>
                <a14:m>
                  <m:oMath xmlns:m="http://schemas.openxmlformats.org/officeDocument/2006/math"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altLang="en-US" sz="1200" kern="0" dirty="0">
                    <a:ea typeface="ＭＳ Ｐゴシック" charset="-128"/>
                  </a:rPr>
                  <a:t>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R</a:t>
                </a:r>
                <a:r>
                  <a:rPr lang="en-US" altLang="en-US" sz="1200" kern="0" dirty="0">
                    <a:ea typeface="ＭＳ Ｐゴシック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altLang="en-US" sz="1200" kern="0" dirty="0">
                    <a:ea typeface="ＭＳ Ｐゴシック" charset="-128"/>
                  </a:rPr>
                  <a:t>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NP</a:t>
                </a:r>
                <a:r>
                  <a:rPr lang="en-US" altLang="en-US" sz="1200" kern="0" dirty="0">
                    <a:ea typeface="ＭＳ Ｐゴシック" charset="-128"/>
                  </a:rPr>
                  <a:t>,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NP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altLang="en-US" sz="1200" kern="0" dirty="0">
                    <a:ea typeface="ＭＳ Ｐゴシック" charset="-128"/>
                  </a:rPr>
                  <a:t>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BPP</a:t>
                </a:r>
                <a:r>
                  <a:rPr lang="en-US" altLang="en-US" sz="1200" kern="0" dirty="0">
                    <a:ea typeface="ＭＳ Ｐゴシック" charset="-128"/>
                  </a:rPr>
                  <a:t> unless </a:t>
                </a:r>
                <a:r>
                  <a:rPr lang="en-US" altLang="en-US" sz="1200" kern="0" dirty="0">
                    <a:solidFill>
                      <a:srgbClr val="FF0000"/>
                    </a:solidFill>
                    <a:ea typeface="ＭＳ Ｐゴシック" charset="-128"/>
                  </a:rPr>
                  <a:t>PH</a:t>
                </a:r>
                <a:r>
                  <a:rPr lang="en-US" altLang="en-US" sz="1200" kern="0" dirty="0">
                    <a:ea typeface="ＭＳ Ｐゴシック" charset="-128"/>
                  </a:rPr>
                  <a:t> =</a:t>
                </a:r>
                <a:r>
                  <a:rPr 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altLang="en-US" sz="1200" kern="0" dirty="0">
                  <a:ea typeface="ＭＳ Ｐゴシック" charset="-128"/>
                </a:endParaRP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1200" kern="0" dirty="0">
                    <a:ea typeface="ＭＳ Ｐゴシック" charset="-128"/>
                  </a:rPr>
                  <a:t>2. Most randomized algorithms can be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1200" kern="0" dirty="0">
                    <a:ea typeface="ＭＳ Ｐゴシック" charset="-128"/>
                  </a:rPr>
                  <a:t>    de-randomized without much overhead.</a:t>
                </a:r>
              </a:p>
            </p:txBody>
          </p:sp>
        </mc:Choice>
        <mc:Fallback xmlns="">
          <p:sp>
            <p:nvSpPr>
              <p:cNvPr id="19" name="Rectangle 3">
                <a:extLst>
                  <a:ext uri="{FF2B5EF4-FFF2-40B4-BE49-F238E27FC236}">
                    <a16:creationId xmlns:a16="http://schemas.microsoft.com/office/drawing/2014/main" id="{72BA3AC6-0B4F-4DC5-8B20-95C0A56B9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87657" y="5834144"/>
                <a:ext cx="3205514" cy="828511"/>
              </a:xfrm>
              <a:prstGeom prst="rect">
                <a:avLst/>
              </a:prstGeom>
              <a:blipFill>
                <a:blip r:embed="rId4"/>
                <a:stretch>
                  <a:fillRect t="-3623" b="-2174"/>
                </a:stretch>
              </a:blipFill>
              <a:ln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2EB5028-88A4-4000-84A7-7C78CCCAB8A3}"/>
              </a:ext>
            </a:extLst>
          </p:cNvPr>
          <p:cNvCxnSpPr/>
          <p:nvPr/>
        </p:nvCxnSpPr>
        <p:spPr>
          <a:xfrm>
            <a:off x="7358499" y="6073615"/>
            <a:ext cx="82683" cy="1242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12587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10688</TotalTime>
  <Words>8604</Words>
  <Application>Microsoft Office PowerPoint</Application>
  <PresentationFormat>On-screen Show (4:3)</PresentationFormat>
  <Paragraphs>860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Lucida Bright Math Extension</vt:lpstr>
      <vt:lpstr>ＭＳ Ｐゴシック</vt:lpstr>
      <vt:lpstr>宋体</vt:lpstr>
      <vt:lpstr>Arial</vt:lpstr>
      <vt:lpstr>Cambria Math</vt:lpstr>
      <vt:lpstr>Lucida Handwriting</vt:lpstr>
      <vt:lpstr>Symbol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central questions</vt:lpstr>
      <vt:lpstr>The central questions</vt:lpstr>
      <vt:lpstr>The central questions</vt:lpstr>
      <vt:lpstr>The central questions</vt:lpstr>
      <vt:lpstr>The central questions</vt:lpstr>
      <vt:lpstr>The central questions</vt:lpstr>
      <vt:lpstr>The central questions</vt:lpstr>
      <vt:lpstr>The central questions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902</cp:revision>
  <cp:lastPrinted>2001-01-16T17:12:14Z</cp:lastPrinted>
  <dcterms:created xsi:type="dcterms:W3CDTF">1999-07-13T19:55:20Z</dcterms:created>
  <dcterms:modified xsi:type="dcterms:W3CDTF">2020-11-04T14:40:18Z</dcterms:modified>
</cp:coreProperties>
</file>