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93" r:id="rId2"/>
    <p:sldId id="1542" r:id="rId3"/>
    <p:sldId id="1547" r:id="rId4"/>
    <p:sldId id="1546" r:id="rId5"/>
    <p:sldId id="1545" r:id="rId6"/>
    <p:sldId id="1544" r:id="rId7"/>
    <p:sldId id="1543" r:id="rId8"/>
    <p:sldId id="1553" r:id="rId9"/>
    <p:sldId id="1552" r:id="rId10"/>
    <p:sldId id="1551" r:id="rId11"/>
    <p:sldId id="1550" r:id="rId12"/>
    <p:sldId id="1549" r:id="rId13"/>
    <p:sldId id="1548" r:id="rId14"/>
    <p:sldId id="1555" r:id="rId15"/>
    <p:sldId id="1560" r:id="rId16"/>
    <p:sldId id="1559" r:id="rId17"/>
    <p:sldId id="1558" r:id="rId18"/>
    <p:sldId id="1557" r:id="rId19"/>
    <p:sldId id="1556" r:id="rId20"/>
    <p:sldId id="1561" r:id="rId21"/>
    <p:sldId id="1566" r:id="rId22"/>
    <p:sldId id="1565" r:id="rId23"/>
    <p:sldId id="1564" r:id="rId24"/>
    <p:sldId id="1563" r:id="rId25"/>
    <p:sldId id="1562" r:id="rId26"/>
    <p:sldId id="1567" r:id="rId27"/>
    <p:sldId id="1591" r:id="rId28"/>
    <p:sldId id="1611" r:id="rId29"/>
    <p:sldId id="1610" r:id="rId30"/>
    <p:sldId id="1609" r:id="rId31"/>
    <p:sldId id="1604" r:id="rId32"/>
    <p:sldId id="1608" r:id="rId33"/>
    <p:sldId id="1607" r:id="rId34"/>
    <p:sldId id="1606" r:id="rId35"/>
    <p:sldId id="1605" r:id="rId36"/>
    <p:sldId id="1612" r:id="rId3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DDDDDD"/>
    <a:srgbClr val="FF0000"/>
    <a:srgbClr val="FF3300"/>
    <a:srgbClr val="FFCCCC"/>
    <a:srgbClr val="FFCC00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5340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4178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8271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4181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6274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7086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5799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4852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27537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0781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8604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94235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12120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0242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4441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2715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70935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4596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28432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72149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07977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50023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14287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25602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74963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06462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93053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56542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90280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61079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21211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16184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99719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11224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996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1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21: Karp-Lipton Theorem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33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</p:spTree>
    <p:extLst>
      <p:ext uri="{BB962C8B-B14F-4D97-AF65-F5344CB8AC3E}">
        <p14:creationId xmlns:p14="http://schemas.microsoft.com/office/powerpoint/2010/main" val="404939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44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4003050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44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/>
              <a:t>(2) → (1). </a:t>
            </a:r>
          </a:p>
        </p:txBody>
      </p:sp>
    </p:spTree>
    <p:extLst>
      <p:ext uri="{BB962C8B-B14F-4D97-AF65-F5344CB8AC3E}">
        <p14:creationId xmlns:p14="http://schemas.microsoft.com/office/powerpoint/2010/main" val="1328552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44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/>
              <a:t>(2) → (1).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8DD254A-DB20-45CA-A352-7A73D7D55232}"/>
              </a:ext>
            </a:extLst>
          </p:cNvPr>
          <p:cNvSpPr txBox="1">
            <a:spLocks/>
          </p:cNvSpPr>
          <p:nvPr/>
        </p:nvSpPr>
        <p:spPr bwMode="auto">
          <a:xfrm>
            <a:off x="677807" y="4268886"/>
            <a:ext cx="7621424" cy="36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F0"/>
                </a:solidFill>
              </a:rPr>
              <a:t>  L</a:t>
            </a:r>
            <a:r>
              <a:rPr lang="en-US" sz="1800" kern="0" dirty="0"/>
              <a:t> is accepted by a poly-size circuit family F = { C</a:t>
            </a:r>
            <a:r>
              <a:rPr lang="en-US" sz="1800" kern="0" baseline="-25000" dirty="0"/>
              <a:t>n </a:t>
            </a:r>
            <a:r>
              <a:rPr lang="en-US" sz="1800" kern="0" dirty="0"/>
              <a:t>| n ≥ 1};</a:t>
            </a:r>
          </a:p>
        </p:txBody>
      </p:sp>
    </p:spTree>
    <p:extLst>
      <p:ext uri="{BB962C8B-B14F-4D97-AF65-F5344CB8AC3E}">
        <p14:creationId xmlns:p14="http://schemas.microsoft.com/office/powerpoint/2010/main" val="792783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44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/>
              <a:t>(2) → (1).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8DD254A-DB20-45CA-A352-7A73D7D55232}"/>
              </a:ext>
            </a:extLst>
          </p:cNvPr>
          <p:cNvSpPr txBox="1">
            <a:spLocks/>
          </p:cNvSpPr>
          <p:nvPr/>
        </p:nvSpPr>
        <p:spPr bwMode="auto">
          <a:xfrm>
            <a:off x="677807" y="4268886"/>
            <a:ext cx="7621424" cy="36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F0"/>
                </a:solidFill>
              </a:rPr>
              <a:t>  L</a:t>
            </a:r>
            <a:r>
              <a:rPr lang="en-US" sz="1800" kern="0" dirty="0"/>
              <a:t> is accepted by a poly-size circuit family F = { C</a:t>
            </a:r>
            <a:r>
              <a:rPr lang="en-US" sz="1800" kern="0" baseline="-25000" dirty="0"/>
              <a:t>n </a:t>
            </a:r>
            <a:r>
              <a:rPr lang="en-US" sz="1800" kern="0" dirty="0"/>
              <a:t>| n ≥ 1};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9A28BFC-42E5-46F6-8116-1269115B640E}"/>
              </a:ext>
            </a:extLst>
          </p:cNvPr>
          <p:cNvSpPr txBox="1">
            <a:spLocks/>
          </p:cNvSpPr>
          <p:nvPr/>
        </p:nvSpPr>
        <p:spPr bwMode="auto">
          <a:xfrm>
            <a:off x="677807" y="4635074"/>
            <a:ext cx="7621424" cy="36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  Let h(n) = C</a:t>
            </a:r>
            <a:r>
              <a:rPr lang="en-US" sz="1800" kern="0" baseline="-25000" dirty="0"/>
              <a:t>n</a:t>
            </a:r>
            <a:r>
              <a:rPr lang="en-US" sz="1800" kern="0" dirty="0"/>
              <a:t>. The algorithm M on (x, </a:t>
            </a:r>
            <a:r>
              <a:rPr lang="en-US" sz="1800" kern="0" dirty="0" err="1"/>
              <a:t>C</a:t>
            </a:r>
            <a:r>
              <a:rPr lang="en-US" sz="1800" kern="0" baseline="-25000" dirty="0" err="1"/>
              <a:t>|x</a:t>
            </a:r>
            <a:r>
              <a:rPr lang="en-US" sz="1800" kern="0" baseline="-25000" dirty="0"/>
              <a:t>|</a:t>
            </a:r>
            <a:r>
              <a:rPr lang="en-US" sz="1800" kern="0" dirty="0"/>
              <a:t>) simulates </a:t>
            </a:r>
            <a:r>
              <a:rPr lang="en-US" sz="1800" kern="0" dirty="0" err="1"/>
              <a:t>C</a:t>
            </a:r>
            <a:r>
              <a:rPr lang="en-US" sz="1800" kern="0" baseline="-25000" dirty="0" err="1"/>
              <a:t>|x</a:t>
            </a:r>
            <a:r>
              <a:rPr lang="en-US" sz="1800" kern="0" baseline="-25000" dirty="0"/>
              <a:t>|</a:t>
            </a:r>
            <a:r>
              <a:rPr lang="en-US" sz="1800" kern="0" dirty="0"/>
              <a:t> on input x.</a:t>
            </a:r>
          </a:p>
        </p:txBody>
      </p:sp>
    </p:spTree>
    <p:extLst>
      <p:ext uri="{BB962C8B-B14F-4D97-AF65-F5344CB8AC3E}">
        <p14:creationId xmlns:p14="http://schemas.microsoft.com/office/powerpoint/2010/main" val="3644793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(2) → (1). </a:t>
            </a:r>
            <a:r>
              <a:rPr lang="en-US" sz="1800" kern="0" dirty="0"/>
              <a:t>(1) → (2). </a:t>
            </a:r>
          </a:p>
        </p:txBody>
      </p:sp>
    </p:spTree>
    <p:extLst>
      <p:ext uri="{BB962C8B-B14F-4D97-AF65-F5344CB8AC3E}">
        <p14:creationId xmlns:p14="http://schemas.microsoft.com/office/powerpoint/2010/main" val="779706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(2) → (1). </a:t>
            </a:r>
            <a:r>
              <a:rPr lang="en-US" sz="1800" kern="0" dirty="0"/>
              <a:t>(1) → (2).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8DD254A-DB20-45CA-A352-7A73D7D55232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36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is a function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 with |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(n)| ≤ p(n) and a deterministic poly-time algorithm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such that 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if and only if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|). </a:t>
            </a:r>
          </a:p>
          <a:p>
            <a:pPr marL="0" indent="0">
              <a:buNone/>
            </a:pP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1819263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(2) → (1). </a:t>
            </a:r>
            <a:r>
              <a:rPr lang="en-US" sz="1800" kern="0" dirty="0"/>
              <a:t>(1) → (2).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8DD254A-DB20-45CA-A352-7A73D7D55232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36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is a function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 with |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(n)| ≤ p(n) and a deterministic poly-time algorithm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such that 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if and only if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|). </a:t>
            </a:r>
          </a:p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9A28BFC-42E5-46F6-8116-1269115B640E}"/>
              </a:ext>
            </a:extLst>
          </p:cNvPr>
          <p:cNvSpPr txBox="1">
            <a:spLocks/>
          </p:cNvSpPr>
          <p:nvPr/>
        </p:nvSpPr>
        <p:spPr bwMode="auto">
          <a:xfrm>
            <a:off x="761288" y="4961475"/>
            <a:ext cx="7621424" cy="66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F = { C</a:t>
            </a:r>
            <a:r>
              <a:rPr lang="en-US" sz="1800" kern="0" baseline="-25000" dirty="0"/>
              <a:t>n </a:t>
            </a:r>
            <a:r>
              <a:rPr lang="en-US" sz="1800" kern="0" dirty="0"/>
              <a:t>| n ≥ 1} be a (uniform) family of circuits that accepts the language L’ = {(x, h(|x|) |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|)}.  </a:t>
            </a:r>
          </a:p>
        </p:txBody>
      </p:sp>
    </p:spTree>
    <p:extLst>
      <p:ext uri="{BB962C8B-B14F-4D97-AF65-F5344CB8AC3E}">
        <p14:creationId xmlns:p14="http://schemas.microsoft.com/office/powerpoint/2010/main" val="2421924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(2) → (1). </a:t>
            </a:r>
            <a:r>
              <a:rPr lang="en-US" sz="1800" kern="0" dirty="0"/>
              <a:t>(1) → (2).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8DD254A-DB20-45CA-A352-7A73D7D55232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36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is a function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 with |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(n)| ≤ p(n) and a deterministic poly-time algorithm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such that 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if and only if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|). </a:t>
            </a:r>
          </a:p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9A28BFC-42E5-46F6-8116-1269115B640E}"/>
              </a:ext>
            </a:extLst>
          </p:cNvPr>
          <p:cNvSpPr txBox="1">
            <a:spLocks/>
          </p:cNvSpPr>
          <p:nvPr/>
        </p:nvSpPr>
        <p:spPr bwMode="auto">
          <a:xfrm>
            <a:off x="761288" y="4961475"/>
            <a:ext cx="7621424" cy="66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F = { C</a:t>
            </a:r>
            <a:r>
              <a:rPr lang="en-US" sz="1800" kern="0" baseline="-25000" dirty="0"/>
              <a:t>n </a:t>
            </a:r>
            <a:r>
              <a:rPr lang="en-US" sz="1800" kern="0" dirty="0"/>
              <a:t>| n ≥ 1} be a (uniform) family of circuits that accepts the language L’ = {(x, h(|x|) |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|)}. 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B7FA80-34C0-496A-BA23-ED3291E1F4CF}"/>
              </a:ext>
            </a:extLst>
          </p:cNvPr>
          <p:cNvSpPr txBox="1">
            <a:spLocks/>
          </p:cNvSpPr>
          <p:nvPr/>
        </p:nvSpPr>
        <p:spPr bwMode="auto">
          <a:xfrm>
            <a:off x="761288" y="5585338"/>
            <a:ext cx="7621424" cy="66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C</a:t>
            </a:r>
            <a:r>
              <a:rPr lang="en-US" sz="1800" kern="0" baseline="-25000" dirty="0"/>
              <a:t>n</a:t>
            </a:r>
            <a:r>
              <a:rPr lang="en-US" sz="1800" kern="0" dirty="0"/>
              <a:t>’</a:t>
            </a:r>
            <a:r>
              <a:rPr lang="en-US" sz="1800" kern="0" baseline="-25000" dirty="0"/>
              <a:t> </a:t>
            </a:r>
            <a:r>
              <a:rPr lang="en-US" sz="1800" kern="0" dirty="0"/>
              <a:t>= C</a:t>
            </a:r>
            <a:r>
              <a:rPr lang="en-US" sz="1800" kern="0" baseline="-25000" dirty="0"/>
              <a:t>n+|h(n)|</a:t>
            </a:r>
            <a:r>
              <a:rPr lang="en-US" sz="1800" kern="0" dirty="0"/>
              <a:t>(h(n)) for all n </a:t>
            </a:r>
            <a:r>
              <a:rPr lang="en-US" sz="1400" kern="0" dirty="0"/>
              <a:t>(i.e., the last |h(n)| bits of C</a:t>
            </a:r>
            <a:r>
              <a:rPr lang="en-US" sz="1400" kern="0" baseline="-25000" dirty="0"/>
              <a:t>n+|h(n)| </a:t>
            </a:r>
            <a:r>
              <a:rPr lang="en-US" sz="1400" kern="0" dirty="0"/>
              <a:t>are assigned h(n)</a:t>
            </a:r>
            <a:r>
              <a:rPr lang="en-US" sz="1800" kern="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820097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(2) → (1). </a:t>
            </a:r>
            <a:r>
              <a:rPr lang="en-US" sz="1800" kern="0" dirty="0"/>
              <a:t>(1) → (2).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8DD254A-DB20-45CA-A352-7A73D7D55232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36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is a function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 with |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(n)| ≤ p(n) and a deterministic poly-time algorithm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such that 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if and only if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|). </a:t>
            </a:r>
          </a:p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9A28BFC-42E5-46F6-8116-1269115B640E}"/>
              </a:ext>
            </a:extLst>
          </p:cNvPr>
          <p:cNvSpPr txBox="1">
            <a:spLocks/>
          </p:cNvSpPr>
          <p:nvPr/>
        </p:nvSpPr>
        <p:spPr bwMode="auto">
          <a:xfrm>
            <a:off x="761288" y="4961475"/>
            <a:ext cx="7621424" cy="66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F = { C</a:t>
            </a:r>
            <a:r>
              <a:rPr lang="en-US" sz="1800" kern="0" baseline="-25000" dirty="0"/>
              <a:t>n </a:t>
            </a:r>
            <a:r>
              <a:rPr lang="en-US" sz="1800" kern="0" dirty="0"/>
              <a:t>| n ≥ 1} be a (uniform) family of circuits that accepts the language L’ = {(x, h(|x|) |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|)}. 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B7FA80-34C0-496A-BA23-ED3291E1F4CF}"/>
              </a:ext>
            </a:extLst>
          </p:cNvPr>
          <p:cNvSpPr txBox="1">
            <a:spLocks/>
          </p:cNvSpPr>
          <p:nvPr/>
        </p:nvSpPr>
        <p:spPr bwMode="auto">
          <a:xfrm>
            <a:off x="761288" y="5585338"/>
            <a:ext cx="7621424" cy="66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C</a:t>
            </a:r>
            <a:r>
              <a:rPr lang="en-US" sz="1800" kern="0" baseline="-25000" dirty="0"/>
              <a:t>n</a:t>
            </a:r>
            <a:r>
              <a:rPr lang="en-US" sz="1800" kern="0" dirty="0"/>
              <a:t>’</a:t>
            </a:r>
            <a:r>
              <a:rPr lang="en-US" sz="1800" kern="0" baseline="-25000" dirty="0"/>
              <a:t> </a:t>
            </a:r>
            <a:r>
              <a:rPr lang="en-US" sz="1800" kern="0" dirty="0"/>
              <a:t>= C</a:t>
            </a:r>
            <a:r>
              <a:rPr lang="en-US" sz="1800" kern="0" baseline="-25000" dirty="0"/>
              <a:t>n+|h(n)|</a:t>
            </a:r>
            <a:r>
              <a:rPr lang="en-US" sz="1800" kern="0" dirty="0"/>
              <a:t>(h(n)) for all n </a:t>
            </a:r>
            <a:r>
              <a:rPr lang="en-US" sz="1400" kern="0" dirty="0"/>
              <a:t>(i.e., the last |h(n)| bits of C</a:t>
            </a:r>
            <a:r>
              <a:rPr lang="en-US" sz="1400" kern="0" baseline="-25000" dirty="0"/>
              <a:t>n+|h(n)| </a:t>
            </a:r>
            <a:r>
              <a:rPr lang="en-US" sz="1400" kern="0" dirty="0"/>
              <a:t>are assigned h(n)</a:t>
            </a:r>
            <a:r>
              <a:rPr lang="en-US" sz="1800" kern="0" dirty="0"/>
              <a:t>.  </a:t>
            </a:r>
          </a:p>
          <a:p>
            <a:pPr marL="0" indent="0">
              <a:buNone/>
            </a:pPr>
            <a:r>
              <a:rPr lang="en-US" sz="1800" kern="0" dirty="0"/>
              <a:t>Let F’ = { C</a:t>
            </a:r>
            <a:r>
              <a:rPr lang="en-US" sz="1800" kern="0" baseline="-25000" dirty="0"/>
              <a:t>n</a:t>
            </a:r>
            <a:r>
              <a:rPr lang="en-US" sz="1800" kern="0" dirty="0"/>
              <a:t>’</a:t>
            </a:r>
            <a:r>
              <a:rPr lang="en-US" sz="1800" kern="0" baseline="-25000" dirty="0"/>
              <a:t> </a:t>
            </a:r>
            <a:r>
              <a:rPr lang="en-US" sz="1800" kern="0" dirty="0"/>
              <a:t>| n </a:t>
            </a:r>
            <a:r>
              <a:rPr lang="en-US" sz="1800" kern="0" dirty="0" err="1"/>
              <a:t>n</a:t>
            </a:r>
            <a:r>
              <a:rPr lang="en-US" sz="1800" kern="0" dirty="0"/>
              <a:t> ≥ 1}</a:t>
            </a:r>
          </a:p>
        </p:txBody>
      </p:sp>
    </p:spTree>
    <p:extLst>
      <p:ext uri="{BB962C8B-B14F-4D97-AF65-F5344CB8AC3E}">
        <p14:creationId xmlns:p14="http://schemas.microsoft.com/office/powerpoint/2010/main" val="2335966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(2) → (1). </a:t>
            </a:r>
            <a:r>
              <a:rPr lang="en-US" sz="1800" kern="0" dirty="0"/>
              <a:t>(1) → (2).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8DD254A-DB20-45CA-A352-7A73D7D55232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36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is a function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 with |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(n)| ≤ p(n) and a deterministic poly-time algorithm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such that 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if and only if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|). </a:t>
            </a:r>
          </a:p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9A28BFC-42E5-46F6-8116-1269115B640E}"/>
              </a:ext>
            </a:extLst>
          </p:cNvPr>
          <p:cNvSpPr txBox="1">
            <a:spLocks/>
          </p:cNvSpPr>
          <p:nvPr/>
        </p:nvSpPr>
        <p:spPr bwMode="auto">
          <a:xfrm>
            <a:off x="761288" y="4961475"/>
            <a:ext cx="7621424" cy="66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F = { C</a:t>
            </a:r>
            <a:r>
              <a:rPr lang="en-US" sz="1800" kern="0" baseline="-25000" dirty="0"/>
              <a:t>n </a:t>
            </a:r>
            <a:r>
              <a:rPr lang="en-US" sz="1800" kern="0" dirty="0"/>
              <a:t>| n ≥ 1} be a (uniform) family of circuits that accepts the language L’ = {(x, h(|x|) |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|)}. 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B7FA80-34C0-496A-BA23-ED3291E1F4CF}"/>
              </a:ext>
            </a:extLst>
          </p:cNvPr>
          <p:cNvSpPr txBox="1">
            <a:spLocks/>
          </p:cNvSpPr>
          <p:nvPr/>
        </p:nvSpPr>
        <p:spPr bwMode="auto">
          <a:xfrm>
            <a:off x="761288" y="5585338"/>
            <a:ext cx="7621424" cy="66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C</a:t>
            </a:r>
            <a:r>
              <a:rPr lang="en-US" sz="1800" kern="0" baseline="-25000" dirty="0"/>
              <a:t>n</a:t>
            </a:r>
            <a:r>
              <a:rPr lang="en-US" sz="1800" kern="0" dirty="0"/>
              <a:t>’</a:t>
            </a:r>
            <a:r>
              <a:rPr lang="en-US" sz="1800" kern="0" baseline="-25000" dirty="0"/>
              <a:t> </a:t>
            </a:r>
            <a:r>
              <a:rPr lang="en-US" sz="1800" kern="0" dirty="0"/>
              <a:t>= C</a:t>
            </a:r>
            <a:r>
              <a:rPr lang="en-US" sz="1800" kern="0" baseline="-25000" dirty="0"/>
              <a:t>n+|h(n)|</a:t>
            </a:r>
            <a:r>
              <a:rPr lang="en-US" sz="1800" kern="0" dirty="0"/>
              <a:t>(h(n)) for all n </a:t>
            </a:r>
            <a:r>
              <a:rPr lang="en-US" sz="1400" kern="0" dirty="0"/>
              <a:t>(i.e., the last |h(n)| bits of C</a:t>
            </a:r>
            <a:r>
              <a:rPr lang="en-US" sz="1400" kern="0" baseline="-25000" dirty="0"/>
              <a:t>n+|h(n)| </a:t>
            </a:r>
            <a:r>
              <a:rPr lang="en-US" sz="1400" kern="0" dirty="0"/>
              <a:t>are assigned h(n)</a:t>
            </a:r>
            <a:r>
              <a:rPr lang="en-US" sz="1800" kern="0" dirty="0"/>
              <a:t>.  </a:t>
            </a:r>
          </a:p>
          <a:p>
            <a:pPr marL="0" indent="0">
              <a:buNone/>
            </a:pPr>
            <a:r>
              <a:rPr lang="en-US" sz="1800" kern="0" dirty="0"/>
              <a:t>Let F’ = { C</a:t>
            </a:r>
            <a:r>
              <a:rPr lang="en-US" sz="1800" kern="0" baseline="-25000" dirty="0"/>
              <a:t>n</a:t>
            </a:r>
            <a:r>
              <a:rPr lang="en-US" sz="1800" kern="0" dirty="0"/>
              <a:t>’</a:t>
            </a:r>
            <a:r>
              <a:rPr lang="en-US" sz="1800" kern="0" baseline="-25000" dirty="0"/>
              <a:t> </a:t>
            </a:r>
            <a:r>
              <a:rPr lang="en-US" sz="1800" kern="0" dirty="0"/>
              <a:t>| n </a:t>
            </a:r>
            <a:r>
              <a:rPr lang="en-US" sz="1800" kern="0" dirty="0" err="1"/>
              <a:t>n</a:t>
            </a:r>
            <a:r>
              <a:rPr lang="en-US" sz="1800" kern="0" dirty="0"/>
              <a:t> ≥ 1}, then F’ accepts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5087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/>
              <a:t>(1) ↔ (2). </a:t>
            </a:r>
          </a:p>
        </p:txBody>
      </p:sp>
    </p:spTree>
    <p:extLst>
      <p:ext uri="{BB962C8B-B14F-4D97-AF65-F5344CB8AC3E}">
        <p14:creationId xmlns:p14="http://schemas.microsoft.com/office/powerpoint/2010/main" val="3803036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(1) ↔ (2). </a:t>
            </a:r>
            <a:r>
              <a:rPr lang="en-US" sz="1800" kern="0" dirty="0"/>
              <a:t>(1) → (3). </a:t>
            </a:r>
          </a:p>
        </p:txBody>
      </p:sp>
    </p:spTree>
    <p:extLst>
      <p:ext uri="{BB962C8B-B14F-4D97-AF65-F5344CB8AC3E}">
        <p14:creationId xmlns:p14="http://schemas.microsoft.com/office/powerpoint/2010/main" val="1910512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(1) ↔ (2). </a:t>
            </a:r>
            <a:r>
              <a:rPr lang="en-US" sz="1800" kern="0" dirty="0"/>
              <a:t>(1) → (3).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AD705-820A-40E4-B005-D4FA768E81EF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6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is a function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 with |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(n)| ≤ p(n) and a deterministic poly-time algorithm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such that 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if and only if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|). </a:t>
            </a:r>
          </a:p>
          <a:p>
            <a:pPr marL="0" indent="0">
              <a:buNone/>
            </a:pP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2501553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(1) ↔ (2). </a:t>
            </a:r>
            <a:r>
              <a:rPr lang="en-US" sz="1800" kern="0" dirty="0"/>
              <a:t>(1) → (3).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AD705-820A-40E4-B005-D4FA768E81EF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6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is a function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 with |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(n)| ≤ p(n) and a deterministic poly-time algorithm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such that 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if and only if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|). </a:t>
            </a:r>
          </a:p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850C40-AD16-4E27-8BD0-01B1A3957B63}"/>
              </a:ext>
            </a:extLst>
          </p:cNvPr>
          <p:cNvSpPr txBox="1">
            <a:spLocks/>
          </p:cNvSpPr>
          <p:nvPr/>
        </p:nvSpPr>
        <p:spPr bwMode="auto">
          <a:xfrm>
            <a:off x="761288" y="4989715"/>
            <a:ext cx="4753392" cy="847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 = { 1</a:t>
            </a:r>
            <a:r>
              <a:rPr lang="en-US" sz="1800" kern="0" baseline="30000" dirty="0"/>
              <a:t>n</a:t>
            </a:r>
            <a:r>
              <a:rPr lang="en-US" sz="1800" kern="0" dirty="0"/>
              <a:t>#1</a:t>
            </a:r>
            <a:r>
              <a:rPr lang="en-US" sz="1800" kern="0" baseline="30000" dirty="0"/>
              <a:t>p</a:t>
            </a:r>
            <a:r>
              <a:rPr lang="en-US" sz="1200" kern="0" baseline="76000" dirty="0"/>
              <a:t>2</a:t>
            </a:r>
            <a:r>
              <a:rPr lang="en-US" sz="1800" kern="0" baseline="30000" dirty="0"/>
              <a:t>(n)</a:t>
            </a:r>
            <a:r>
              <a:rPr lang="en-US" sz="1800" kern="0" dirty="0"/>
              <a:t>#b | b is a prefix of h(n) }</a:t>
            </a:r>
          </a:p>
          <a:p>
            <a:pPr marL="0" indent="0">
              <a:buNone/>
            </a:pPr>
            <a:r>
              <a:rPr lang="en-US" sz="1200" kern="0" dirty="0"/>
              <a:t>A is sparse: there are at most n+p</a:t>
            </a:r>
            <a:r>
              <a:rPr lang="en-US" sz="1200" kern="0" baseline="30000" dirty="0"/>
              <a:t>2</a:t>
            </a:r>
            <a:r>
              <a:rPr lang="en-US" sz="1200" kern="0" dirty="0"/>
              <a:t>(n)+p(n) strings in A of length </a:t>
            </a:r>
          </a:p>
          <a:p>
            <a:pPr marL="0" indent="0">
              <a:buNone/>
            </a:pPr>
            <a:r>
              <a:rPr lang="en-US" sz="1200" kern="0" dirty="0"/>
              <a:t>between n+p</a:t>
            </a:r>
            <a:r>
              <a:rPr lang="en-US" sz="1200" kern="0" baseline="30000" dirty="0"/>
              <a:t>2</a:t>
            </a:r>
            <a:r>
              <a:rPr lang="en-US" sz="1200" kern="0" dirty="0"/>
              <a:t>(n) and n+p</a:t>
            </a:r>
            <a:r>
              <a:rPr lang="en-US" sz="1200" kern="0" baseline="30000" dirty="0"/>
              <a:t>2</a:t>
            </a:r>
            <a:r>
              <a:rPr lang="en-US" sz="1200" kern="0" dirty="0"/>
              <a:t>(n)+p(n).</a:t>
            </a:r>
          </a:p>
        </p:txBody>
      </p:sp>
    </p:spTree>
    <p:extLst>
      <p:ext uri="{BB962C8B-B14F-4D97-AF65-F5344CB8AC3E}">
        <p14:creationId xmlns:p14="http://schemas.microsoft.com/office/powerpoint/2010/main" val="2062959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(1) ↔ (2). </a:t>
            </a:r>
            <a:r>
              <a:rPr lang="en-US" sz="1800" kern="0" dirty="0"/>
              <a:t>(1) → (3).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AD705-820A-40E4-B005-D4FA768E81EF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6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is a function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 with |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(n)| ≤ p(n) and a deterministic poly-time algorithm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such that 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if and only if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|). </a:t>
            </a:r>
          </a:p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850C40-AD16-4E27-8BD0-01B1A3957B63}"/>
              </a:ext>
            </a:extLst>
          </p:cNvPr>
          <p:cNvSpPr txBox="1">
            <a:spLocks/>
          </p:cNvSpPr>
          <p:nvPr/>
        </p:nvSpPr>
        <p:spPr bwMode="auto">
          <a:xfrm>
            <a:off x="761288" y="4989715"/>
            <a:ext cx="4753392" cy="847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 = { 1</a:t>
            </a:r>
            <a:r>
              <a:rPr lang="en-US" sz="1800" kern="0" baseline="30000" dirty="0"/>
              <a:t>n</a:t>
            </a:r>
            <a:r>
              <a:rPr lang="en-US" sz="1800" kern="0" dirty="0"/>
              <a:t>#1</a:t>
            </a:r>
            <a:r>
              <a:rPr lang="en-US" sz="1800" kern="0" baseline="30000" dirty="0"/>
              <a:t>p</a:t>
            </a:r>
            <a:r>
              <a:rPr lang="en-US" sz="1200" kern="0" baseline="76000" dirty="0"/>
              <a:t>2</a:t>
            </a:r>
            <a:r>
              <a:rPr lang="en-US" sz="1800" kern="0" baseline="30000" dirty="0"/>
              <a:t>(n)</a:t>
            </a:r>
            <a:r>
              <a:rPr lang="en-US" sz="1800" kern="0" dirty="0"/>
              <a:t>#b | b is a prefix of h(n) }</a:t>
            </a:r>
          </a:p>
          <a:p>
            <a:pPr marL="0" indent="0">
              <a:buNone/>
            </a:pPr>
            <a:r>
              <a:rPr lang="en-US" sz="1200" kern="0" dirty="0"/>
              <a:t>A is sparse: there are at most n+p</a:t>
            </a:r>
            <a:r>
              <a:rPr lang="en-US" sz="1200" kern="0" baseline="30000" dirty="0"/>
              <a:t>2</a:t>
            </a:r>
            <a:r>
              <a:rPr lang="en-US" sz="1200" kern="0" dirty="0"/>
              <a:t>(n)+p(n) strings in A of length </a:t>
            </a:r>
          </a:p>
          <a:p>
            <a:pPr marL="0" indent="0">
              <a:buNone/>
            </a:pPr>
            <a:r>
              <a:rPr lang="en-US" sz="1200" kern="0" dirty="0"/>
              <a:t>between n+p</a:t>
            </a:r>
            <a:r>
              <a:rPr lang="en-US" sz="1200" kern="0" baseline="30000" dirty="0"/>
              <a:t>2</a:t>
            </a:r>
            <a:r>
              <a:rPr lang="en-US" sz="1200" kern="0" dirty="0"/>
              <a:t>(n) and n+p</a:t>
            </a:r>
            <a:r>
              <a:rPr lang="en-US" sz="1200" kern="0" baseline="30000" dirty="0"/>
              <a:t>2</a:t>
            </a:r>
            <a:r>
              <a:rPr lang="en-US" sz="1200" kern="0" dirty="0"/>
              <a:t>(n)+p(n).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0098DC4-07A1-4899-AFC9-64327F7E811A}"/>
              </a:ext>
            </a:extLst>
          </p:cNvPr>
          <p:cNvSpPr txBox="1">
            <a:spLocks/>
          </p:cNvSpPr>
          <p:nvPr/>
        </p:nvSpPr>
        <p:spPr bwMode="auto">
          <a:xfrm>
            <a:off x="5514680" y="5034906"/>
            <a:ext cx="3186260" cy="15879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Oracle-Algorithm-for-L</a:t>
            </a:r>
            <a:r>
              <a:rPr lang="en-US" sz="1200" kern="0" dirty="0"/>
              <a:t>(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)</a:t>
            </a:r>
          </a:p>
          <a:p>
            <a:pPr marL="0" indent="0">
              <a:buNone/>
            </a:pPr>
            <a:r>
              <a:rPr lang="en-US" sz="1200" kern="0" dirty="0"/>
              <a:t>1. h’ = 1</a:t>
            </a:r>
            <a:r>
              <a:rPr lang="en-US" sz="1200" kern="0" baseline="30000" dirty="0"/>
              <a:t>|</a:t>
            </a:r>
            <a:r>
              <a:rPr lang="en-US" sz="1200" kern="0" baseline="30000" dirty="0">
                <a:solidFill>
                  <a:srgbClr val="92D050"/>
                </a:solidFill>
              </a:rPr>
              <a:t>x</a:t>
            </a:r>
            <a:r>
              <a:rPr lang="en-US" sz="1200" kern="0" baseline="30000" dirty="0"/>
              <a:t>|</a:t>
            </a:r>
            <a:r>
              <a:rPr lang="en-US" sz="1200" kern="0" dirty="0"/>
              <a:t>#1</a:t>
            </a:r>
            <a:r>
              <a:rPr lang="en-US" sz="1200" kern="0" baseline="30000" dirty="0"/>
              <a:t>p</a:t>
            </a:r>
            <a:r>
              <a:rPr lang="en-US" sz="1000" kern="0" baseline="76000" dirty="0"/>
              <a:t>2</a:t>
            </a:r>
            <a:r>
              <a:rPr lang="en-US" sz="1200" kern="0" baseline="30000" dirty="0"/>
              <a:t>(|</a:t>
            </a:r>
            <a:r>
              <a:rPr lang="en-US" sz="1200" kern="0" baseline="30000" dirty="0">
                <a:solidFill>
                  <a:srgbClr val="92D050"/>
                </a:solidFill>
              </a:rPr>
              <a:t>x</a:t>
            </a:r>
            <a:r>
              <a:rPr lang="en-US" sz="1200" kern="0" baseline="30000" dirty="0"/>
              <a:t>|)</a:t>
            </a:r>
            <a:r>
              <a:rPr lang="en-US" sz="1200" kern="0" dirty="0"/>
              <a:t>#;</a:t>
            </a:r>
          </a:p>
          <a:p>
            <a:pPr marL="0" indent="0">
              <a:buNone/>
            </a:pPr>
            <a:r>
              <a:rPr lang="en-US" sz="1200" kern="0" dirty="0"/>
              <a:t>2. Loop</a:t>
            </a:r>
          </a:p>
          <a:p>
            <a:pPr marL="0" indent="0">
              <a:buNone/>
            </a:pPr>
            <a:r>
              <a:rPr lang="en-US" sz="1200" kern="0" dirty="0"/>
              <a:t>      if (h’0 </a:t>
            </a:r>
            <a:r>
              <a:rPr lang="el-GR" sz="1200" kern="0" dirty="0"/>
              <a:t>ϵ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C00000"/>
                </a:solidFill>
              </a:rPr>
              <a:t>A</a:t>
            </a:r>
            <a:r>
              <a:rPr lang="en-US" sz="1200" kern="0" dirty="0"/>
              <a:t>) h’ = h’0;</a:t>
            </a:r>
          </a:p>
          <a:p>
            <a:pPr marL="0" indent="0">
              <a:buNone/>
            </a:pPr>
            <a:r>
              <a:rPr lang="en-US" sz="1200" kern="0" dirty="0"/>
              <a:t>      else if (h1’ </a:t>
            </a:r>
            <a:r>
              <a:rPr lang="el-GR" sz="1200" kern="0" dirty="0"/>
              <a:t>ϵ </a:t>
            </a:r>
            <a:r>
              <a:rPr lang="en-US" sz="1200" kern="0" dirty="0">
                <a:solidFill>
                  <a:srgbClr val="C00000"/>
                </a:solidFill>
              </a:rPr>
              <a:t>A</a:t>
            </a:r>
            <a:r>
              <a:rPr lang="en-US" sz="1200" kern="0" dirty="0"/>
              <a:t>) h’ = h’1;</a:t>
            </a:r>
          </a:p>
          <a:p>
            <a:pPr marL="0" indent="0">
              <a:buNone/>
            </a:pPr>
            <a:r>
              <a:rPr lang="en-US" sz="1200" kern="0" dirty="0"/>
              <a:t>      else exit the loop; \\ h’ = 1</a:t>
            </a:r>
            <a:r>
              <a:rPr lang="en-US" sz="1200" kern="0" baseline="30000" dirty="0"/>
              <a:t>|</a:t>
            </a:r>
            <a:r>
              <a:rPr lang="en-US" sz="1200" kern="0" baseline="30000" dirty="0">
                <a:solidFill>
                  <a:srgbClr val="92D050"/>
                </a:solidFill>
              </a:rPr>
              <a:t>x</a:t>
            </a:r>
            <a:r>
              <a:rPr lang="en-US" sz="1200" kern="0" baseline="30000" dirty="0"/>
              <a:t>|</a:t>
            </a:r>
            <a:r>
              <a:rPr lang="en-US" sz="1200" kern="0" dirty="0"/>
              <a:t>#1</a:t>
            </a:r>
            <a:r>
              <a:rPr lang="en-US" sz="1200" kern="0" baseline="30000" dirty="0"/>
              <a:t>p</a:t>
            </a:r>
            <a:r>
              <a:rPr lang="en-US" sz="1000" kern="0" baseline="76000" dirty="0"/>
              <a:t>2</a:t>
            </a:r>
            <a:r>
              <a:rPr lang="en-US" sz="1200" kern="0" baseline="30000" dirty="0"/>
              <a:t>(|</a:t>
            </a:r>
            <a:r>
              <a:rPr lang="en-US" sz="1200" kern="0" baseline="30000" dirty="0">
                <a:solidFill>
                  <a:srgbClr val="92D050"/>
                </a:solidFill>
              </a:rPr>
              <a:t>x</a:t>
            </a:r>
            <a:r>
              <a:rPr lang="en-US" sz="1200" kern="0" baseline="30000" dirty="0"/>
              <a:t>|)</a:t>
            </a:r>
            <a:r>
              <a:rPr lang="en-US" sz="1200" kern="0" dirty="0"/>
              <a:t>#h;</a:t>
            </a:r>
          </a:p>
          <a:p>
            <a:pPr marL="0" indent="0">
              <a:buNone/>
            </a:pPr>
            <a:r>
              <a:rPr lang="en-US" sz="1200" kern="0" dirty="0"/>
              <a:t>3.   Simulate M on (x, h).</a:t>
            </a:r>
          </a:p>
        </p:txBody>
      </p:sp>
    </p:spTree>
    <p:extLst>
      <p:ext uri="{BB962C8B-B14F-4D97-AF65-F5344CB8AC3E}">
        <p14:creationId xmlns:p14="http://schemas.microsoft.com/office/powerpoint/2010/main" val="4235101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(1) ↔ (2). </a:t>
            </a:r>
            <a:r>
              <a:rPr lang="en-US" sz="1800" kern="0" dirty="0"/>
              <a:t>(1) → (3).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AD705-820A-40E4-B005-D4FA768E81EF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6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is a function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 with |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(n)| ≤ p(n) and a deterministic poly-time algorithm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such that 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 </a:t>
            </a:r>
            <a:r>
              <a:rPr lang="el-GR" sz="1800" kern="0" dirty="0"/>
              <a:t>ϵ</a:t>
            </a:r>
            <a:r>
              <a:rPr lang="en-US" sz="1800" kern="0" dirty="0"/>
              <a:t>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if and only if </a:t>
            </a:r>
            <a:r>
              <a:rPr lang="en-US" sz="1800" kern="0" dirty="0">
                <a:solidFill>
                  <a:srgbClr val="00B0F0"/>
                </a:solidFill>
              </a:rPr>
              <a:t>M</a:t>
            </a:r>
            <a:r>
              <a:rPr lang="en-US" sz="1800" kern="0" dirty="0"/>
              <a:t> accepts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h(|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|). </a:t>
            </a:r>
          </a:p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850C40-AD16-4E27-8BD0-01B1A3957B63}"/>
              </a:ext>
            </a:extLst>
          </p:cNvPr>
          <p:cNvSpPr txBox="1">
            <a:spLocks/>
          </p:cNvSpPr>
          <p:nvPr/>
        </p:nvSpPr>
        <p:spPr bwMode="auto">
          <a:xfrm>
            <a:off x="761288" y="4989715"/>
            <a:ext cx="4753392" cy="847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 = { 1</a:t>
            </a:r>
            <a:r>
              <a:rPr lang="en-US" sz="1800" kern="0" baseline="30000" dirty="0"/>
              <a:t>n</a:t>
            </a:r>
            <a:r>
              <a:rPr lang="en-US" sz="1800" kern="0" dirty="0"/>
              <a:t>#1</a:t>
            </a:r>
            <a:r>
              <a:rPr lang="en-US" sz="1800" kern="0" baseline="30000" dirty="0"/>
              <a:t>p</a:t>
            </a:r>
            <a:r>
              <a:rPr lang="en-US" sz="1200" kern="0" baseline="76000" dirty="0"/>
              <a:t>2</a:t>
            </a:r>
            <a:r>
              <a:rPr lang="en-US" sz="1800" kern="0" baseline="30000" dirty="0"/>
              <a:t>(n)</a:t>
            </a:r>
            <a:r>
              <a:rPr lang="en-US" sz="1800" kern="0" dirty="0"/>
              <a:t>#b | b is a prefix of h(n) }</a:t>
            </a:r>
          </a:p>
          <a:p>
            <a:pPr marL="0" indent="0">
              <a:buNone/>
            </a:pPr>
            <a:r>
              <a:rPr lang="en-US" sz="1200" kern="0" dirty="0"/>
              <a:t>A is sparse: there are at most n+p</a:t>
            </a:r>
            <a:r>
              <a:rPr lang="en-US" sz="1200" kern="0" baseline="30000" dirty="0"/>
              <a:t>2</a:t>
            </a:r>
            <a:r>
              <a:rPr lang="en-US" sz="1200" kern="0" dirty="0"/>
              <a:t>(n)+p(n) strings in A of length </a:t>
            </a:r>
          </a:p>
          <a:p>
            <a:pPr marL="0" indent="0">
              <a:buNone/>
            </a:pPr>
            <a:r>
              <a:rPr lang="en-US" sz="1200" kern="0" dirty="0"/>
              <a:t>between n+p</a:t>
            </a:r>
            <a:r>
              <a:rPr lang="en-US" sz="1200" kern="0" baseline="30000" dirty="0"/>
              <a:t>2</a:t>
            </a:r>
            <a:r>
              <a:rPr lang="en-US" sz="1200" kern="0" dirty="0"/>
              <a:t>(n) and n+p</a:t>
            </a:r>
            <a:r>
              <a:rPr lang="en-US" sz="1200" kern="0" baseline="30000" dirty="0"/>
              <a:t>2</a:t>
            </a:r>
            <a:r>
              <a:rPr lang="en-US" sz="1200" kern="0" dirty="0"/>
              <a:t>(n)+p(n).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0098DC4-07A1-4899-AFC9-64327F7E811A}"/>
              </a:ext>
            </a:extLst>
          </p:cNvPr>
          <p:cNvSpPr txBox="1">
            <a:spLocks/>
          </p:cNvSpPr>
          <p:nvPr/>
        </p:nvSpPr>
        <p:spPr bwMode="auto">
          <a:xfrm>
            <a:off x="5514680" y="5034906"/>
            <a:ext cx="3186260" cy="15879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Oracle-Algorithm-for-L</a:t>
            </a:r>
            <a:r>
              <a:rPr lang="en-US" sz="1200" kern="0" dirty="0"/>
              <a:t>(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)</a:t>
            </a:r>
          </a:p>
          <a:p>
            <a:pPr marL="0" indent="0">
              <a:buNone/>
            </a:pPr>
            <a:r>
              <a:rPr lang="en-US" sz="1200" kern="0" dirty="0"/>
              <a:t>1. h’ = 1</a:t>
            </a:r>
            <a:r>
              <a:rPr lang="en-US" sz="1200" kern="0" baseline="30000" dirty="0"/>
              <a:t>|</a:t>
            </a:r>
            <a:r>
              <a:rPr lang="en-US" sz="1200" kern="0" baseline="30000" dirty="0">
                <a:solidFill>
                  <a:srgbClr val="92D050"/>
                </a:solidFill>
              </a:rPr>
              <a:t>x</a:t>
            </a:r>
            <a:r>
              <a:rPr lang="en-US" sz="1200" kern="0" baseline="30000" dirty="0"/>
              <a:t>|</a:t>
            </a:r>
            <a:r>
              <a:rPr lang="en-US" sz="1200" kern="0" dirty="0"/>
              <a:t>#1</a:t>
            </a:r>
            <a:r>
              <a:rPr lang="en-US" sz="1200" kern="0" baseline="30000" dirty="0"/>
              <a:t>p</a:t>
            </a:r>
            <a:r>
              <a:rPr lang="en-US" sz="1000" kern="0" baseline="76000" dirty="0"/>
              <a:t>2</a:t>
            </a:r>
            <a:r>
              <a:rPr lang="en-US" sz="1200" kern="0" baseline="30000" dirty="0"/>
              <a:t>(|</a:t>
            </a:r>
            <a:r>
              <a:rPr lang="en-US" sz="1200" kern="0" baseline="30000" dirty="0">
                <a:solidFill>
                  <a:srgbClr val="92D050"/>
                </a:solidFill>
              </a:rPr>
              <a:t>x</a:t>
            </a:r>
            <a:r>
              <a:rPr lang="en-US" sz="1200" kern="0" baseline="30000" dirty="0"/>
              <a:t>|)</a:t>
            </a:r>
            <a:r>
              <a:rPr lang="en-US" sz="1200" kern="0" dirty="0"/>
              <a:t>#;</a:t>
            </a:r>
          </a:p>
          <a:p>
            <a:pPr marL="0" indent="0">
              <a:buNone/>
            </a:pPr>
            <a:r>
              <a:rPr lang="en-US" sz="1200" kern="0" dirty="0"/>
              <a:t>2. Loop</a:t>
            </a:r>
          </a:p>
          <a:p>
            <a:pPr marL="0" indent="0">
              <a:buNone/>
            </a:pPr>
            <a:r>
              <a:rPr lang="en-US" sz="1200" kern="0" dirty="0"/>
              <a:t>      if (h’0 </a:t>
            </a:r>
            <a:r>
              <a:rPr lang="el-GR" sz="1200" kern="0" dirty="0"/>
              <a:t>ϵ</a:t>
            </a:r>
            <a:r>
              <a:rPr lang="en-US" sz="1200" kern="0" dirty="0"/>
              <a:t> </a:t>
            </a:r>
            <a:r>
              <a:rPr lang="en-US" sz="1200" kern="0" dirty="0">
                <a:solidFill>
                  <a:srgbClr val="C00000"/>
                </a:solidFill>
              </a:rPr>
              <a:t>A</a:t>
            </a:r>
            <a:r>
              <a:rPr lang="en-US" sz="1200" kern="0" dirty="0"/>
              <a:t>) h’ = h’0;</a:t>
            </a:r>
          </a:p>
          <a:p>
            <a:pPr marL="0" indent="0">
              <a:buNone/>
            </a:pPr>
            <a:r>
              <a:rPr lang="en-US" sz="1200" kern="0" dirty="0"/>
              <a:t>      else if (h1’ </a:t>
            </a:r>
            <a:r>
              <a:rPr lang="el-GR" sz="1200" kern="0" dirty="0"/>
              <a:t>ϵ </a:t>
            </a:r>
            <a:r>
              <a:rPr lang="en-US" sz="1200" kern="0" dirty="0">
                <a:solidFill>
                  <a:srgbClr val="C00000"/>
                </a:solidFill>
              </a:rPr>
              <a:t>A</a:t>
            </a:r>
            <a:r>
              <a:rPr lang="en-US" sz="1200" kern="0" dirty="0"/>
              <a:t>) h’ = h’1;</a:t>
            </a:r>
          </a:p>
          <a:p>
            <a:pPr marL="0" indent="0">
              <a:buNone/>
            </a:pPr>
            <a:r>
              <a:rPr lang="en-US" sz="1200" kern="0" dirty="0"/>
              <a:t>      else exit the loop; \\ h’ = 1</a:t>
            </a:r>
            <a:r>
              <a:rPr lang="en-US" sz="1200" kern="0" baseline="30000" dirty="0"/>
              <a:t>|</a:t>
            </a:r>
            <a:r>
              <a:rPr lang="en-US" sz="1200" kern="0" baseline="30000" dirty="0">
                <a:solidFill>
                  <a:srgbClr val="92D050"/>
                </a:solidFill>
              </a:rPr>
              <a:t>x</a:t>
            </a:r>
            <a:r>
              <a:rPr lang="en-US" sz="1200" kern="0" baseline="30000" dirty="0"/>
              <a:t>|</a:t>
            </a:r>
            <a:r>
              <a:rPr lang="en-US" sz="1200" kern="0" dirty="0"/>
              <a:t>#1</a:t>
            </a:r>
            <a:r>
              <a:rPr lang="en-US" sz="1200" kern="0" baseline="30000" dirty="0"/>
              <a:t>p</a:t>
            </a:r>
            <a:r>
              <a:rPr lang="en-US" sz="1000" kern="0" baseline="76000" dirty="0"/>
              <a:t>2</a:t>
            </a:r>
            <a:r>
              <a:rPr lang="en-US" sz="1200" kern="0" baseline="30000" dirty="0"/>
              <a:t>(|</a:t>
            </a:r>
            <a:r>
              <a:rPr lang="en-US" sz="1200" kern="0" baseline="30000" dirty="0">
                <a:solidFill>
                  <a:srgbClr val="92D050"/>
                </a:solidFill>
              </a:rPr>
              <a:t>x</a:t>
            </a:r>
            <a:r>
              <a:rPr lang="en-US" sz="1200" kern="0" baseline="30000" dirty="0"/>
              <a:t>|)</a:t>
            </a:r>
            <a:r>
              <a:rPr lang="en-US" sz="1200" kern="0" dirty="0"/>
              <a:t>#h;</a:t>
            </a:r>
          </a:p>
          <a:p>
            <a:pPr marL="0" indent="0">
              <a:buNone/>
            </a:pPr>
            <a:r>
              <a:rPr lang="en-US" sz="1200" kern="0" dirty="0"/>
              <a:t>3.   Simulate M on (x, h).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5D3610D-ABF1-4CEF-B9C5-51FB1730034B}"/>
              </a:ext>
            </a:extLst>
          </p:cNvPr>
          <p:cNvSpPr txBox="1">
            <a:spLocks/>
          </p:cNvSpPr>
          <p:nvPr/>
        </p:nvSpPr>
        <p:spPr bwMode="auto">
          <a:xfrm>
            <a:off x="761288" y="5821247"/>
            <a:ext cx="4319759" cy="93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C00000"/>
                </a:solidFill>
              </a:rPr>
              <a:t>Oracle-Algorithm-for-L</a:t>
            </a:r>
            <a:r>
              <a:rPr lang="en-US" sz="1800" kern="0" dirty="0"/>
              <a:t> runs in poly-time, uses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 as an oracle, and accepts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., i.e.,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. </a:t>
            </a:r>
          </a:p>
          <a:p>
            <a:pPr marL="0" indent="0">
              <a:buNone/>
            </a:pP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3117865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(1) ↔ (2). </a:t>
            </a:r>
            <a:r>
              <a:rPr lang="en-US" sz="1800" kern="0" dirty="0">
                <a:solidFill>
                  <a:srgbClr val="DDDDDD"/>
                </a:solidFill>
              </a:rPr>
              <a:t>(1) → (3)</a:t>
            </a:r>
            <a:r>
              <a:rPr lang="en-US" sz="1800" kern="0" dirty="0"/>
              <a:t>. (3) → (1). </a:t>
            </a:r>
          </a:p>
        </p:txBody>
      </p:sp>
    </p:spTree>
    <p:extLst>
      <p:ext uri="{BB962C8B-B14F-4D97-AF65-F5344CB8AC3E}">
        <p14:creationId xmlns:p14="http://schemas.microsoft.com/office/powerpoint/2010/main" val="399498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(1) ↔ (2). </a:t>
            </a:r>
            <a:r>
              <a:rPr lang="en-US" sz="1800" kern="0" dirty="0">
                <a:solidFill>
                  <a:srgbClr val="DDDDDD"/>
                </a:solidFill>
              </a:rPr>
              <a:t>(1) → (3)</a:t>
            </a:r>
            <a:r>
              <a:rPr lang="en-US" sz="1800" kern="0" dirty="0"/>
              <a:t>. (3) → (1).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AD705-820A-40E4-B005-D4FA768E81EF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6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.</a:t>
            </a:r>
            <a:r>
              <a:rPr lang="en-US" sz="1800" kern="0" dirty="0">
                <a:solidFill>
                  <a:srgbClr val="C00000"/>
                </a:solidFill>
              </a:rPr>
              <a:t> </a:t>
            </a:r>
            <a:r>
              <a:rPr lang="en-US" sz="1800" kern="0" dirty="0"/>
              <a:t>Thus,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an oracle algorithm </a:t>
            </a:r>
            <a:r>
              <a:rPr lang="en-US" sz="1800" kern="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 in time p(n), and for all n, |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baseline="-25000" dirty="0">
                <a:solidFill>
                  <a:srgbClr val="C00000"/>
                </a:solidFill>
              </a:rPr>
              <a:t>n</a:t>
            </a:r>
            <a:r>
              <a:rPr lang="en-US" sz="1800" kern="0" dirty="0"/>
              <a:t>| is bounded by a poly of n. </a:t>
            </a:r>
          </a:p>
        </p:txBody>
      </p:sp>
    </p:spTree>
    <p:extLst>
      <p:ext uri="{BB962C8B-B14F-4D97-AF65-F5344CB8AC3E}">
        <p14:creationId xmlns:p14="http://schemas.microsoft.com/office/powerpoint/2010/main" val="4059767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(1) ↔ (2). </a:t>
            </a:r>
            <a:r>
              <a:rPr lang="en-US" sz="1800" kern="0" dirty="0">
                <a:solidFill>
                  <a:srgbClr val="DDDDDD"/>
                </a:solidFill>
              </a:rPr>
              <a:t>(1) → (3)</a:t>
            </a:r>
            <a:r>
              <a:rPr lang="en-US" sz="1800" kern="0" dirty="0"/>
              <a:t>. (3) → (1).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AD705-820A-40E4-B005-D4FA768E81EF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6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.</a:t>
            </a:r>
            <a:r>
              <a:rPr lang="en-US" sz="1800" kern="0" dirty="0">
                <a:solidFill>
                  <a:srgbClr val="C00000"/>
                </a:solidFill>
              </a:rPr>
              <a:t> </a:t>
            </a:r>
            <a:r>
              <a:rPr lang="en-US" sz="1800" kern="0" dirty="0"/>
              <a:t>Thus,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an oracle algorithm </a:t>
            </a:r>
            <a:r>
              <a:rPr lang="en-US" sz="1800" kern="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 in time p(n), and for all n, |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baseline="-25000" dirty="0">
                <a:solidFill>
                  <a:srgbClr val="C00000"/>
                </a:solidFill>
              </a:rPr>
              <a:t>n</a:t>
            </a:r>
            <a:r>
              <a:rPr lang="en-US" sz="1800" kern="0" dirty="0"/>
              <a:t>| is bounded by a poly of n.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DE346B-1CAE-47D5-B250-32F22B6B7982}"/>
              </a:ext>
            </a:extLst>
          </p:cNvPr>
          <p:cNvSpPr txBox="1">
            <a:spLocks/>
          </p:cNvSpPr>
          <p:nvPr/>
        </p:nvSpPr>
        <p:spPr bwMode="auto">
          <a:xfrm>
            <a:off x="761288" y="4939645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encode the set of all YES-instances of length ≤ p(n) in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30202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(1) ↔ (2). </a:t>
            </a:r>
            <a:r>
              <a:rPr lang="en-US" sz="1800" kern="0" dirty="0">
                <a:solidFill>
                  <a:srgbClr val="DDDDDD"/>
                </a:solidFill>
              </a:rPr>
              <a:t>(1) → (3)</a:t>
            </a:r>
            <a:r>
              <a:rPr lang="en-US" sz="1800" kern="0" dirty="0"/>
              <a:t>. (3) → (1).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AD705-820A-40E4-B005-D4FA768E81EF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6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.</a:t>
            </a:r>
            <a:r>
              <a:rPr lang="en-US" sz="1800" kern="0" dirty="0">
                <a:solidFill>
                  <a:srgbClr val="C00000"/>
                </a:solidFill>
              </a:rPr>
              <a:t> </a:t>
            </a:r>
            <a:r>
              <a:rPr lang="en-US" sz="1800" kern="0" dirty="0"/>
              <a:t>Thus,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an oracle algorithm </a:t>
            </a:r>
            <a:r>
              <a:rPr lang="en-US" sz="1800" kern="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 in time p(n), and for all n, |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baseline="-25000" dirty="0">
                <a:solidFill>
                  <a:srgbClr val="C00000"/>
                </a:solidFill>
              </a:rPr>
              <a:t>n</a:t>
            </a:r>
            <a:r>
              <a:rPr lang="en-US" sz="1800" kern="0" dirty="0"/>
              <a:t>| is bounded by a poly of n.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DE346B-1CAE-47D5-B250-32F22B6B7982}"/>
              </a:ext>
            </a:extLst>
          </p:cNvPr>
          <p:cNvSpPr txBox="1">
            <a:spLocks/>
          </p:cNvSpPr>
          <p:nvPr/>
        </p:nvSpPr>
        <p:spPr bwMode="auto">
          <a:xfrm>
            <a:off x="761288" y="4939645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encode the set of all YES-instances of length ≤ p(n) in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AE74C77-2214-45C0-9BDB-3D4870B7AE55}"/>
              </a:ext>
            </a:extLst>
          </p:cNvPr>
          <p:cNvSpPr txBox="1">
            <a:spLocks/>
          </p:cNvSpPr>
          <p:nvPr/>
        </p:nvSpPr>
        <p:spPr bwMode="auto">
          <a:xfrm>
            <a:off x="761288" y="5305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|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(n)| is bounded by a polynomial of n.</a:t>
            </a:r>
          </a:p>
        </p:txBody>
      </p:sp>
    </p:spTree>
    <p:extLst>
      <p:ext uri="{BB962C8B-B14F-4D97-AF65-F5344CB8AC3E}">
        <p14:creationId xmlns:p14="http://schemas.microsoft.com/office/powerpoint/2010/main" val="689583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(1) ↔ (2). </a:t>
            </a:r>
            <a:r>
              <a:rPr lang="en-US" sz="1800" kern="0" dirty="0">
                <a:solidFill>
                  <a:srgbClr val="DDDDDD"/>
                </a:solidFill>
              </a:rPr>
              <a:t>(1) → (3)</a:t>
            </a:r>
            <a:r>
              <a:rPr lang="en-US" sz="1800" kern="0" dirty="0"/>
              <a:t>. (3) → (1).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AD705-820A-40E4-B005-D4FA768E81EF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6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.</a:t>
            </a:r>
            <a:r>
              <a:rPr lang="en-US" sz="1800" kern="0" dirty="0">
                <a:solidFill>
                  <a:srgbClr val="C00000"/>
                </a:solidFill>
              </a:rPr>
              <a:t> </a:t>
            </a:r>
            <a:r>
              <a:rPr lang="en-US" sz="1800" kern="0" dirty="0"/>
              <a:t>Thus,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an oracle algorithm </a:t>
            </a:r>
            <a:r>
              <a:rPr lang="en-US" sz="1800" kern="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 in time p(n), and for all n, |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baseline="-25000" dirty="0">
                <a:solidFill>
                  <a:srgbClr val="C00000"/>
                </a:solidFill>
              </a:rPr>
              <a:t>n</a:t>
            </a:r>
            <a:r>
              <a:rPr lang="en-US" sz="1800" kern="0" dirty="0"/>
              <a:t>| is bounded by a poly of n.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DE346B-1CAE-47D5-B250-32F22B6B7982}"/>
              </a:ext>
            </a:extLst>
          </p:cNvPr>
          <p:cNvSpPr txBox="1">
            <a:spLocks/>
          </p:cNvSpPr>
          <p:nvPr/>
        </p:nvSpPr>
        <p:spPr bwMode="auto">
          <a:xfrm>
            <a:off x="761288" y="4939645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encode the set of all YES-instances of length ≤ p(n) in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AE74C77-2214-45C0-9BDB-3D4870B7AE55}"/>
              </a:ext>
            </a:extLst>
          </p:cNvPr>
          <p:cNvSpPr txBox="1">
            <a:spLocks/>
          </p:cNvSpPr>
          <p:nvPr/>
        </p:nvSpPr>
        <p:spPr bwMode="auto">
          <a:xfrm>
            <a:off x="761288" y="5305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|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(n)| is bounded by a polynomial of n.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BCE92-7DD0-4FFF-9CB7-B928889801B1}"/>
              </a:ext>
            </a:extLst>
          </p:cNvPr>
          <p:cNvSpPr txBox="1">
            <a:spLocks/>
          </p:cNvSpPr>
          <p:nvPr/>
        </p:nvSpPr>
        <p:spPr bwMode="auto">
          <a:xfrm>
            <a:off x="761288" y="5672019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On input 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|=n, </a:t>
            </a:r>
            <a:r>
              <a:rPr lang="en-US" sz="1800" kern="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 can query on oracle only instances of length ≤ p(n). </a:t>
            </a:r>
          </a:p>
        </p:txBody>
      </p:sp>
    </p:spTree>
    <p:extLst>
      <p:ext uri="{BB962C8B-B14F-4D97-AF65-F5344CB8AC3E}">
        <p14:creationId xmlns:p14="http://schemas.microsoft.com/office/powerpoint/2010/main" val="348552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CC1F25-2536-408A-9BF2-FBE0369035ED}"/>
              </a:ext>
            </a:extLst>
          </p:cNvPr>
          <p:cNvSpPr txBox="1">
            <a:spLocks/>
          </p:cNvSpPr>
          <p:nvPr/>
        </p:nvSpPr>
        <p:spPr bwMode="auto">
          <a:xfrm>
            <a:off x="677807" y="3949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50"/>
                </a:solidFill>
              </a:rPr>
              <a:t>Proof.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  <a:r>
              <a:rPr lang="en-US" sz="1800" kern="0" dirty="0">
                <a:solidFill>
                  <a:schemeClr val="bg1">
                    <a:lumMod val="85000"/>
                  </a:schemeClr>
                </a:solidFill>
              </a:rPr>
              <a:t>(1) ↔ (2). </a:t>
            </a:r>
            <a:r>
              <a:rPr lang="en-US" sz="1800" kern="0" dirty="0">
                <a:solidFill>
                  <a:srgbClr val="DDDDDD"/>
                </a:solidFill>
              </a:rPr>
              <a:t>(1) → (3)</a:t>
            </a:r>
            <a:r>
              <a:rPr lang="en-US" sz="1800" kern="0" dirty="0"/>
              <a:t>. (3) → (1).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AD705-820A-40E4-B005-D4FA768E81EF}"/>
              </a:ext>
            </a:extLst>
          </p:cNvPr>
          <p:cNvSpPr txBox="1">
            <a:spLocks/>
          </p:cNvSpPr>
          <p:nvPr/>
        </p:nvSpPr>
        <p:spPr bwMode="auto">
          <a:xfrm>
            <a:off x="761288" y="4300945"/>
            <a:ext cx="7621424" cy="6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.</a:t>
            </a:r>
            <a:r>
              <a:rPr lang="en-US" sz="1800" kern="0" dirty="0">
                <a:solidFill>
                  <a:srgbClr val="C00000"/>
                </a:solidFill>
              </a:rPr>
              <a:t> </a:t>
            </a:r>
            <a:r>
              <a:rPr lang="en-US" sz="1800" kern="0" dirty="0"/>
              <a:t>Thus,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an oracle algorithm </a:t>
            </a:r>
            <a:r>
              <a:rPr lang="en-US" sz="1800" kern="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 in time p(n), and for all n, |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baseline="-25000" dirty="0">
                <a:solidFill>
                  <a:srgbClr val="C00000"/>
                </a:solidFill>
              </a:rPr>
              <a:t>n</a:t>
            </a:r>
            <a:r>
              <a:rPr lang="en-US" sz="1800" kern="0" dirty="0"/>
              <a:t>| is bounded by a poly of n.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DE346B-1CAE-47D5-B250-32F22B6B7982}"/>
              </a:ext>
            </a:extLst>
          </p:cNvPr>
          <p:cNvSpPr txBox="1">
            <a:spLocks/>
          </p:cNvSpPr>
          <p:nvPr/>
        </p:nvSpPr>
        <p:spPr bwMode="auto">
          <a:xfrm>
            <a:off x="761288" y="4939645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Let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 encode the set of all YES-instances of length ≤ p(n) in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AE74C77-2214-45C0-9BDB-3D4870B7AE55}"/>
              </a:ext>
            </a:extLst>
          </p:cNvPr>
          <p:cNvSpPr txBox="1">
            <a:spLocks/>
          </p:cNvSpPr>
          <p:nvPr/>
        </p:nvSpPr>
        <p:spPr bwMode="auto">
          <a:xfrm>
            <a:off x="761288" y="5305832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|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(n)| is bounded by a polynomial of n.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BCE92-7DD0-4FFF-9CB7-B928889801B1}"/>
              </a:ext>
            </a:extLst>
          </p:cNvPr>
          <p:cNvSpPr txBox="1">
            <a:spLocks/>
          </p:cNvSpPr>
          <p:nvPr/>
        </p:nvSpPr>
        <p:spPr bwMode="auto">
          <a:xfrm>
            <a:off x="761288" y="5672019"/>
            <a:ext cx="7621424" cy="3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On input 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|=n, </a:t>
            </a:r>
            <a:r>
              <a:rPr lang="en-US" sz="1800" kern="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 can query on oracle only instances of length ≤ p(n).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EF950A-1930-4445-92F0-A10E969A2194}"/>
              </a:ext>
            </a:extLst>
          </p:cNvPr>
          <p:cNvSpPr txBox="1">
            <a:spLocks/>
          </p:cNvSpPr>
          <p:nvPr/>
        </p:nvSpPr>
        <p:spPr bwMode="auto">
          <a:xfrm>
            <a:off x="761288" y="6038206"/>
            <a:ext cx="7621424" cy="653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Construct an algorithm </a:t>
            </a:r>
            <a:r>
              <a:rPr lang="en-US" sz="1800" kern="0" dirty="0">
                <a:solidFill>
                  <a:srgbClr val="00B0F0"/>
                </a:solidFill>
              </a:rPr>
              <a:t>M’</a:t>
            </a:r>
            <a:r>
              <a:rPr lang="en-US" sz="1800" kern="0" dirty="0"/>
              <a:t>: on input (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,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(|</a:t>
            </a:r>
            <a:r>
              <a:rPr lang="en-US" sz="1800" kern="0" dirty="0">
                <a:solidFill>
                  <a:srgbClr val="92D050"/>
                </a:solidFill>
              </a:rPr>
              <a:t>x</a:t>
            </a:r>
            <a:r>
              <a:rPr lang="en-US" sz="1800" kern="0" dirty="0"/>
              <a:t>|)), simulate the oracle algorithm </a:t>
            </a:r>
            <a:r>
              <a:rPr lang="en-US" sz="1800" kern="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. When </a:t>
            </a:r>
            <a:r>
              <a:rPr lang="en-US" sz="1800" kern="0" dirty="0">
                <a:solidFill>
                  <a:srgbClr val="C00000"/>
                </a:solidFill>
              </a:rPr>
              <a:t>M</a:t>
            </a:r>
            <a:r>
              <a:rPr lang="en-US" sz="1800" kern="0" dirty="0"/>
              <a:t> queries on </a:t>
            </a:r>
            <a:r>
              <a:rPr lang="en-US" sz="1800" kern="0" dirty="0">
                <a:solidFill>
                  <a:srgbClr val="C00000"/>
                </a:solidFill>
              </a:rPr>
              <a:t>A</a:t>
            </a:r>
            <a:r>
              <a:rPr lang="en-US" sz="1800" kern="0" dirty="0"/>
              <a:t>, M’ searches in </a:t>
            </a:r>
            <a:r>
              <a:rPr lang="en-US" sz="1800" kern="0" dirty="0">
                <a:solidFill>
                  <a:srgbClr val="00B0F0"/>
                </a:solidFill>
              </a:rPr>
              <a:t>h</a:t>
            </a:r>
            <a:r>
              <a:rPr lang="en-US" sz="1800" kern="0" dirty="0"/>
              <a:t>(|</a:t>
            </a:r>
            <a:r>
              <a:rPr lang="en-US" sz="1800" kern="0" dirty="0">
                <a:solidFill>
                  <a:srgbClr val="33CC33"/>
                </a:solidFill>
              </a:rPr>
              <a:t>x</a:t>
            </a:r>
            <a:r>
              <a:rPr lang="en-US" sz="1800" kern="0" dirty="0"/>
              <a:t>|). </a:t>
            </a:r>
          </a:p>
        </p:txBody>
      </p:sp>
    </p:spTree>
    <p:extLst>
      <p:ext uri="{BB962C8B-B14F-4D97-AF65-F5344CB8AC3E}">
        <p14:creationId xmlns:p14="http://schemas.microsoft.com/office/powerpoint/2010/main" val="569278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</p:spTree>
    <p:extLst>
      <p:ext uri="{BB962C8B-B14F-4D97-AF65-F5344CB8AC3E}">
        <p14:creationId xmlns:p14="http://schemas.microsoft.com/office/powerpoint/2010/main" val="1289565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Class </a:t>
            </a:r>
            <a:r>
              <a:rPr lang="en-US" altLang="en-US" sz="3200" kern="0" dirty="0">
                <a:solidFill>
                  <a:srgbClr val="FF0000"/>
                </a:solidFill>
                <a:ea typeface="ＭＳ Ｐゴシック" charset="-128"/>
              </a:rPr>
              <a:t>P/poly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0CDF86-DFC9-4C90-908E-1F8DD3E56B69}"/>
              </a:ext>
            </a:extLst>
          </p:cNvPr>
          <p:cNvSpPr txBox="1">
            <a:spLocks/>
          </p:cNvSpPr>
          <p:nvPr/>
        </p:nvSpPr>
        <p:spPr bwMode="auto">
          <a:xfrm>
            <a:off x="761288" y="914083"/>
            <a:ext cx="7621424" cy="13592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P/poly </a:t>
            </a:r>
            <a:r>
              <a:rPr lang="en-US" sz="2000" kern="0" dirty="0"/>
              <a:t>if there is a function 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, with |</a:t>
            </a:r>
            <a:r>
              <a:rPr lang="en-US" sz="2000" kern="0" dirty="0">
                <a:solidFill>
                  <a:srgbClr val="00B0F0"/>
                </a:solidFill>
              </a:rPr>
              <a:t>h</a:t>
            </a:r>
            <a:r>
              <a:rPr lang="en-US" sz="2000" kern="0" dirty="0"/>
              <a:t>(n)| ≤ p(n) for some polynomial p(n) of n, and a deterministic poly-time algorithm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x</a:t>
            </a:r>
            <a:r>
              <a:rPr lang="en-US" sz="2000" kern="0" dirty="0"/>
              <a:t> </a:t>
            </a:r>
            <a:r>
              <a:rPr lang="el-GR" sz="2000" kern="0" dirty="0"/>
              <a:t>ϵ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if and only if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(x, h(|x|)).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AC985B-CE2B-4BBF-BAAC-4522018E1C3D}"/>
              </a:ext>
            </a:extLst>
          </p:cNvPr>
          <p:cNvSpPr txBox="1">
            <a:spLocks/>
          </p:cNvSpPr>
          <p:nvPr/>
        </p:nvSpPr>
        <p:spPr bwMode="auto">
          <a:xfrm>
            <a:off x="761288" y="2366908"/>
            <a:ext cx="7621424" cy="15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 </a:t>
            </a:r>
            <a:r>
              <a:rPr lang="en-US" sz="1800" kern="0" dirty="0"/>
              <a:t>The following are equivalent: </a:t>
            </a:r>
          </a:p>
          <a:p>
            <a:pPr marL="0" indent="0">
              <a:buNone/>
            </a:pPr>
            <a:r>
              <a:rPr lang="en-US" sz="1800" kern="0" dirty="0"/>
              <a:t>(1)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0000"/>
                </a:solidFill>
              </a:rPr>
              <a:t>P/poly</a:t>
            </a:r>
            <a:r>
              <a:rPr lang="en-US" sz="1800" kern="0" dirty="0"/>
              <a:t>;</a:t>
            </a:r>
          </a:p>
          <a:p>
            <a:pPr marL="0" indent="0">
              <a:buNone/>
            </a:pPr>
            <a:r>
              <a:rPr lang="en-US" sz="1800" kern="0" dirty="0"/>
              <a:t>(2)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accepted by a (not necessarily uniform) poly-size circuit family;</a:t>
            </a:r>
          </a:p>
          <a:p>
            <a:pPr marL="0" indent="0">
              <a:buNone/>
            </a:pPr>
            <a:r>
              <a:rPr lang="en-US" sz="1800" kern="0" dirty="0"/>
              <a:t>(3) </a:t>
            </a:r>
            <a:r>
              <a:rPr lang="en-US" sz="1800" kern="0" dirty="0">
                <a:solidFill>
                  <a:srgbClr val="00B0F0"/>
                </a:solidFill>
              </a:rPr>
              <a:t>L</a:t>
            </a:r>
            <a:r>
              <a:rPr lang="en-US" sz="1800" kern="0" dirty="0"/>
              <a:t> is Turing reducible to a sparse set </a:t>
            </a:r>
            <a:r>
              <a:rPr lang="en-US" sz="1800" kern="0" dirty="0">
                <a:solidFill>
                  <a:srgbClr val="C00000"/>
                </a:solidFill>
              </a:rPr>
              <a:t>A </a:t>
            </a:r>
          </a:p>
          <a:p>
            <a:pPr marL="0" indent="0">
              <a:buNone/>
            </a:pPr>
            <a:r>
              <a:rPr lang="en-US" sz="1200" kern="0" dirty="0"/>
              <a:t>        (a set A is </a:t>
            </a:r>
            <a:r>
              <a:rPr lang="en-US" sz="1200" kern="0" dirty="0">
                <a:solidFill>
                  <a:srgbClr val="FF0000"/>
                </a:solidFill>
              </a:rPr>
              <a:t>sparse</a:t>
            </a:r>
            <a:r>
              <a:rPr lang="en-US" sz="1200" kern="0" dirty="0"/>
              <a:t> if there is a polynomial p such that for all n, A has ≤ p(n) YES-instances of length n).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0858AB94-7302-4CB2-A5CB-7F01BCAB572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4562256"/>
                <a:ext cx="7621424" cy="8487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2000" kern="0" dirty="0"/>
                  <a:t> </a:t>
                </a:r>
              </a:p>
              <a:p>
                <a:pPr marL="0" indent="0">
                  <a:buNone/>
                </a:pPr>
                <a:r>
                  <a:rPr lang="en-US" sz="2000" kern="0" dirty="0"/>
                  <a:t>    If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20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, i.e.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PH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000" dirty="0"/>
                  <a:t>.</a:t>
                </a:r>
                <a:r>
                  <a:rPr lang="en-US" sz="2000" kern="0" dirty="0"/>
                  <a:t> </a:t>
                </a:r>
                <a:endParaRPr lang="en-US" sz="20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0858AB94-7302-4CB2-A5CB-7F01BCAB5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4562256"/>
                <a:ext cx="7621424" cy="848729"/>
              </a:xfrm>
              <a:prstGeom prst="rect">
                <a:avLst/>
              </a:prstGeom>
              <a:blipFill>
                <a:blip r:embed="rId3"/>
                <a:stretch>
                  <a:fillRect l="-799" t="-2817" b="-3521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1914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6556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95BD77-2175-4078-8BD4-B05618DCDA6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8" y="1275103"/>
                <a:ext cx="7779398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95BD77-2175-4078-8BD4-B05618DCD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8" y="1275103"/>
                <a:ext cx="7779398" cy="440572"/>
              </a:xfrm>
              <a:prstGeom prst="rect">
                <a:avLst/>
              </a:prstGeom>
              <a:blipFill>
                <a:blip r:embed="rId4"/>
                <a:stretch>
                  <a:fillRect l="-626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0409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95BD77-2175-4078-8BD4-B05618DCDA6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8" y="1275103"/>
                <a:ext cx="7779398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95BD77-2175-4078-8BD4-B05618DCD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8" y="1275103"/>
                <a:ext cx="7779398" cy="440572"/>
              </a:xfrm>
              <a:prstGeom prst="rect">
                <a:avLst/>
              </a:prstGeom>
              <a:blipFill>
                <a:blip r:embed="rId4"/>
                <a:stretch>
                  <a:fillRect l="-626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65861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222FF0F0-A44B-4804-87FD-954DFB26906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222FF0F0-A44B-4804-87FD-954DFB269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5339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95BD77-2175-4078-8BD4-B05618DCDA6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95BD77-2175-4078-8BD4-B05618DCD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4B0D7CE-4B37-4458-B39E-849DFA63E39E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FF0000"/>
                </a:solidFill>
              </a:rPr>
              <a:t>What if </a:t>
            </a:r>
            <a:r>
              <a:rPr lang="en-US" sz="1800" kern="0" dirty="0">
                <a:solidFill>
                  <a:srgbClr val="FF0000"/>
                </a:solidFill>
              </a:rPr>
              <a:t>F</a:t>
            </a:r>
            <a:r>
              <a:rPr lang="en-US" sz="1800" kern="0" baseline="-25000" dirty="0">
                <a:solidFill>
                  <a:srgbClr val="FF0000"/>
                </a:solidFill>
              </a:rPr>
              <a:t>L</a:t>
            </a:r>
            <a:r>
              <a:rPr lang="en-US" sz="1800" kern="0" dirty="0">
                <a:solidFill>
                  <a:srgbClr val="FF0000"/>
                </a:solidFill>
              </a:rPr>
              <a:t>(x, y</a:t>
            </a:r>
            <a:r>
              <a:rPr lang="en-US" sz="1800" kern="0" baseline="-25000" dirty="0">
                <a:solidFill>
                  <a:srgbClr val="FF0000"/>
                </a:solidFill>
              </a:rPr>
              <a:t>1</a:t>
            </a:r>
            <a:r>
              <a:rPr lang="en-US" sz="1800" kern="0" dirty="0">
                <a:solidFill>
                  <a:srgbClr val="FF0000"/>
                </a:solidFill>
              </a:rPr>
              <a:t>, 0…0) ≠ 0 for some x and y</a:t>
            </a:r>
            <a:r>
              <a:rPr lang="en-US" sz="1800" kern="0" baseline="-25000" dirty="0">
                <a:solidFill>
                  <a:srgbClr val="FF0000"/>
                </a:solidFill>
              </a:rPr>
              <a:t>1</a:t>
            </a:r>
            <a:r>
              <a:rPr lang="en-US" sz="1800" kern="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372040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95BD77-2175-4078-8BD4-B05618DCDA6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95BD77-2175-4078-8BD4-B05618DCD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4B0D7CE-4B37-4458-B39E-849DFA63E39E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FF0000"/>
                </a:solidFill>
              </a:rPr>
              <a:t>What if </a:t>
            </a:r>
            <a:r>
              <a:rPr lang="en-US" sz="1800" kern="0" dirty="0">
                <a:solidFill>
                  <a:srgbClr val="FF0000"/>
                </a:solidFill>
              </a:rPr>
              <a:t>F</a:t>
            </a:r>
            <a:r>
              <a:rPr lang="en-US" sz="1800" kern="0" baseline="-25000" dirty="0">
                <a:solidFill>
                  <a:srgbClr val="FF0000"/>
                </a:solidFill>
              </a:rPr>
              <a:t>L</a:t>
            </a:r>
            <a:r>
              <a:rPr lang="en-US" sz="1800" kern="0" dirty="0">
                <a:solidFill>
                  <a:srgbClr val="FF0000"/>
                </a:solidFill>
              </a:rPr>
              <a:t>(x, y</a:t>
            </a:r>
            <a:r>
              <a:rPr lang="en-US" sz="1800" kern="0" baseline="-25000" dirty="0">
                <a:solidFill>
                  <a:srgbClr val="FF0000"/>
                </a:solidFill>
              </a:rPr>
              <a:t>1</a:t>
            </a:r>
            <a:r>
              <a:rPr lang="en-US" sz="1800" kern="0" dirty="0">
                <a:solidFill>
                  <a:srgbClr val="FF0000"/>
                </a:solidFill>
              </a:rPr>
              <a:t>, 0…0) ≠ 0 for some x and y</a:t>
            </a:r>
            <a:r>
              <a:rPr lang="en-US" sz="1800" kern="0" baseline="-25000" dirty="0">
                <a:solidFill>
                  <a:srgbClr val="FF0000"/>
                </a:solidFill>
              </a:rPr>
              <a:t>1</a:t>
            </a:r>
            <a:r>
              <a:rPr lang="en-US" sz="1800" kern="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8FAB17D-C3F1-4DBF-9CF7-D515757F58DE}"/>
              </a:ext>
            </a:extLst>
          </p:cNvPr>
          <p:cNvSpPr txBox="1">
            <a:spLocks/>
          </p:cNvSpPr>
          <p:nvPr/>
        </p:nvSpPr>
        <p:spPr bwMode="auto">
          <a:xfrm>
            <a:off x="2674929" y="2273187"/>
            <a:ext cx="4131223" cy="1608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F’</a:t>
            </a:r>
            <a:r>
              <a:rPr lang="en-US" sz="1600" kern="0" baseline="-25000" dirty="0">
                <a:solidFill>
                  <a:srgbClr val="FF0000"/>
                </a:solidFill>
              </a:rPr>
              <a:t>L</a:t>
            </a:r>
            <a:r>
              <a:rPr lang="en-US" sz="1600" kern="0" dirty="0"/>
              <a:t>(x, y</a:t>
            </a:r>
            <a:r>
              <a:rPr lang="en-US" sz="1600" kern="0" baseline="-25000" dirty="0"/>
              <a:t>1</a:t>
            </a:r>
            <a:r>
              <a:rPr lang="en-US" sz="1600" kern="0" dirty="0"/>
              <a:t>, y</a:t>
            </a:r>
            <a:r>
              <a:rPr lang="en-US" sz="1600" kern="0" baseline="-25000" dirty="0"/>
              <a:t>2</a:t>
            </a:r>
            <a:r>
              <a:rPr lang="en-US" sz="1600" kern="0" dirty="0"/>
              <a:t>):</a:t>
            </a:r>
          </a:p>
          <a:p>
            <a:pPr marL="0" indent="0">
              <a:buNone/>
            </a:pPr>
            <a:r>
              <a:rPr lang="en-US" sz="1600" kern="0" dirty="0"/>
              <a:t>1.  If y</a:t>
            </a:r>
            <a:r>
              <a:rPr lang="en-US" sz="1600" kern="0" baseline="-25000" dirty="0"/>
              <a:t>2 </a:t>
            </a:r>
            <a:r>
              <a:rPr lang="en-US" sz="1600" kern="0" dirty="0"/>
              <a:t>= 0…0 then return 0;</a:t>
            </a:r>
          </a:p>
          <a:p>
            <a:pPr marL="0" indent="0">
              <a:buNone/>
            </a:pPr>
            <a:r>
              <a:rPr lang="en-US" sz="1600" kern="0" dirty="0"/>
              <a:t>2.  If y</a:t>
            </a:r>
            <a:r>
              <a:rPr lang="en-US" sz="1600" kern="0" baseline="-25000" dirty="0"/>
              <a:t>2 </a:t>
            </a:r>
            <a:r>
              <a:rPr lang="en-US" sz="1600" kern="0" dirty="0"/>
              <a:t>= 1…1 then </a:t>
            </a:r>
          </a:p>
          <a:p>
            <a:pPr marL="0" indent="0">
              <a:buNone/>
            </a:pPr>
            <a:r>
              <a:rPr lang="en-US" sz="1600" kern="0" dirty="0"/>
              <a:t>       return F</a:t>
            </a:r>
            <a:r>
              <a:rPr lang="en-US" sz="1600" kern="0" baseline="-25000" dirty="0"/>
              <a:t>L</a:t>
            </a:r>
            <a:r>
              <a:rPr lang="en-US" sz="1600" kern="0" dirty="0"/>
              <a:t>(x, y</a:t>
            </a:r>
            <a:r>
              <a:rPr lang="en-US" sz="1600" kern="0" baseline="-25000" dirty="0"/>
              <a:t>1</a:t>
            </a:r>
            <a:r>
              <a:rPr lang="en-US" sz="1600" kern="0" dirty="0"/>
              <a:t>, 0…0) ˅ F</a:t>
            </a:r>
            <a:r>
              <a:rPr lang="en-US" sz="1600" kern="0" baseline="-25000" dirty="0"/>
              <a:t>L</a:t>
            </a:r>
            <a:r>
              <a:rPr lang="en-US" sz="1600" kern="0" dirty="0"/>
              <a:t>(x, y</a:t>
            </a:r>
            <a:r>
              <a:rPr lang="en-US" sz="1600" kern="0" baseline="-25000" dirty="0"/>
              <a:t>1</a:t>
            </a:r>
            <a:r>
              <a:rPr lang="en-US" sz="1600" kern="0" dirty="0"/>
              <a:t>, 1…1);</a:t>
            </a:r>
          </a:p>
          <a:p>
            <a:pPr marL="0" indent="0">
              <a:buNone/>
            </a:pPr>
            <a:r>
              <a:rPr lang="en-US" sz="1600" kern="0" dirty="0"/>
              <a:t>3.  return F</a:t>
            </a:r>
            <a:r>
              <a:rPr lang="en-US" sz="1600" kern="0" baseline="-25000" dirty="0"/>
              <a:t>L</a:t>
            </a:r>
            <a:r>
              <a:rPr lang="en-US" sz="1600" kern="0" dirty="0"/>
              <a:t>(x, y</a:t>
            </a:r>
            <a:r>
              <a:rPr lang="en-US" sz="1600" kern="0" baseline="-25000" dirty="0"/>
              <a:t>1</a:t>
            </a:r>
            <a:r>
              <a:rPr lang="en-US" sz="1600" kern="0" dirty="0"/>
              <a:t>, y</a:t>
            </a:r>
            <a:r>
              <a:rPr lang="en-US" sz="1600" kern="0" baseline="-25000" dirty="0"/>
              <a:t>2</a:t>
            </a:r>
            <a:r>
              <a:rPr lang="en-US" sz="1600" kern="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3164463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95BD77-2175-4078-8BD4-B05618DCDA6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95BD77-2175-4078-8BD4-B05618DCD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4B0D7CE-4B37-4458-B39E-849DFA63E39E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FF0000"/>
                </a:solidFill>
              </a:rPr>
              <a:t>What if </a:t>
            </a:r>
            <a:r>
              <a:rPr lang="en-US" sz="1800" kern="0" dirty="0">
                <a:solidFill>
                  <a:srgbClr val="FF0000"/>
                </a:solidFill>
              </a:rPr>
              <a:t>F</a:t>
            </a:r>
            <a:r>
              <a:rPr lang="en-US" sz="1800" kern="0" baseline="-25000" dirty="0">
                <a:solidFill>
                  <a:srgbClr val="FF0000"/>
                </a:solidFill>
              </a:rPr>
              <a:t>L</a:t>
            </a:r>
            <a:r>
              <a:rPr lang="en-US" sz="1800" kern="0" dirty="0">
                <a:solidFill>
                  <a:srgbClr val="FF0000"/>
                </a:solidFill>
              </a:rPr>
              <a:t>(x, y</a:t>
            </a:r>
            <a:r>
              <a:rPr lang="en-US" sz="1800" kern="0" baseline="-25000" dirty="0">
                <a:solidFill>
                  <a:srgbClr val="FF0000"/>
                </a:solidFill>
              </a:rPr>
              <a:t>1</a:t>
            </a:r>
            <a:r>
              <a:rPr lang="en-US" sz="1800" kern="0" dirty="0">
                <a:solidFill>
                  <a:srgbClr val="FF0000"/>
                </a:solidFill>
              </a:rPr>
              <a:t>, 0…0) ≠ 0 for some x and y</a:t>
            </a:r>
            <a:r>
              <a:rPr lang="en-US" sz="1800" kern="0" baseline="-25000" dirty="0">
                <a:solidFill>
                  <a:srgbClr val="FF0000"/>
                </a:solidFill>
              </a:rPr>
              <a:t>1</a:t>
            </a:r>
            <a:r>
              <a:rPr lang="en-US" sz="1800" kern="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8FAB17D-C3F1-4DBF-9CF7-D515757F58DE}"/>
              </a:ext>
            </a:extLst>
          </p:cNvPr>
          <p:cNvSpPr txBox="1">
            <a:spLocks/>
          </p:cNvSpPr>
          <p:nvPr/>
        </p:nvSpPr>
        <p:spPr bwMode="auto">
          <a:xfrm>
            <a:off x="2674929" y="2273187"/>
            <a:ext cx="4131223" cy="1608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F’</a:t>
            </a:r>
            <a:r>
              <a:rPr lang="en-US" sz="1600" kern="0" baseline="-25000" dirty="0">
                <a:solidFill>
                  <a:srgbClr val="FF0000"/>
                </a:solidFill>
              </a:rPr>
              <a:t>L</a:t>
            </a:r>
            <a:r>
              <a:rPr lang="en-US" sz="1600" kern="0" dirty="0"/>
              <a:t>(x, y</a:t>
            </a:r>
            <a:r>
              <a:rPr lang="en-US" sz="1600" kern="0" baseline="-25000" dirty="0"/>
              <a:t>1</a:t>
            </a:r>
            <a:r>
              <a:rPr lang="en-US" sz="1600" kern="0" dirty="0"/>
              <a:t>, y</a:t>
            </a:r>
            <a:r>
              <a:rPr lang="en-US" sz="1600" kern="0" baseline="-25000" dirty="0"/>
              <a:t>2</a:t>
            </a:r>
            <a:r>
              <a:rPr lang="en-US" sz="1600" kern="0" dirty="0"/>
              <a:t>):</a:t>
            </a:r>
          </a:p>
          <a:p>
            <a:pPr marL="0" indent="0">
              <a:buNone/>
            </a:pPr>
            <a:r>
              <a:rPr lang="en-US" sz="1600" kern="0" dirty="0"/>
              <a:t>1.  If y</a:t>
            </a:r>
            <a:r>
              <a:rPr lang="en-US" sz="1600" kern="0" baseline="-25000" dirty="0"/>
              <a:t>2 </a:t>
            </a:r>
            <a:r>
              <a:rPr lang="en-US" sz="1600" kern="0" dirty="0"/>
              <a:t>= 0…0 then return 0;</a:t>
            </a:r>
          </a:p>
          <a:p>
            <a:pPr marL="0" indent="0">
              <a:buNone/>
            </a:pPr>
            <a:r>
              <a:rPr lang="en-US" sz="1600" kern="0" dirty="0"/>
              <a:t>2.  If y</a:t>
            </a:r>
            <a:r>
              <a:rPr lang="en-US" sz="1600" kern="0" baseline="-25000" dirty="0"/>
              <a:t>2 </a:t>
            </a:r>
            <a:r>
              <a:rPr lang="en-US" sz="1600" kern="0" dirty="0"/>
              <a:t>= 1…1 then </a:t>
            </a:r>
          </a:p>
          <a:p>
            <a:pPr marL="0" indent="0">
              <a:buNone/>
            </a:pPr>
            <a:r>
              <a:rPr lang="en-US" sz="1600" kern="0" dirty="0"/>
              <a:t>       return F</a:t>
            </a:r>
            <a:r>
              <a:rPr lang="en-US" sz="1600" kern="0" baseline="-25000" dirty="0"/>
              <a:t>L</a:t>
            </a:r>
            <a:r>
              <a:rPr lang="en-US" sz="1600" kern="0" dirty="0"/>
              <a:t>(x, y</a:t>
            </a:r>
            <a:r>
              <a:rPr lang="en-US" sz="1600" kern="0" baseline="-25000" dirty="0"/>
              <a:t>1</a:t>
            </a:r>
            <a:r>
              <a:rPr lang="en-US" sz="1600" kern="0" dirty="0"/>
              <a:t>, 0…0) ˅ F</a:t>
            </a:r>
            <a:r>
              <a:rPr lang="en-US" sz="1600" kern="0" baseline="-25000" dirty="0"/>
              <a:t>L</a:t>
            </a:r>
            <a:r>
              <a:rPr lang="en-US" sz="1600" kern="0" dirty="0"/>
              <a:t>(x, y</a:t>
            </a:r>
            <a:r>
              <a:rPr lang="en-US" sz="1600" kern="0" baseline="-25000" dirty="0"/>
              <a:t>1</a:t>
            </a:r>
            <a:r>
              <a:rPr lang="en-US" sz="1600" kern="0" dirty="0"/>
              <a:t>, 1…1);</a:t>
            </a:r>
          </a:p>
          <a:p>
            <a:pPr marL="0" indent="0">
              <a:buNone/>
            </a:pPr>
            <a:r>
              <a:rPr lang="en-US" sz="1600" kern="0" dirty="0"/>
              <a:t>3.  return F</a:t>
            </a:r>
            <a:r>
              <a:rPr lang="en-US" sz="1600" kern="0" baseline="-25000" dirty="0"/>
              <a:t>L</a:t>
            </a:r>
            <a:r>
              <a:rPr lang="en-US" sz="1600" kern="0" dirty="0"/>
              <a:t>(x, y</a:t>
            </a:r>
            <a:r>
              <a:rPr lang="en-US" sz="1600" kern="0" baseline="-25000" dirty="0"/>
              <a:t>1</a:t>
            </a:r>
            <a:r>
              <a:rPr lang="en-US" sz="1600" kern="0" dirty="0"/>
              <a:t>, y</a:t>
            </a:r>
            <a:r>
              <a:rPr lang="en-US" sz="1600" kern="0" baseline="-25000" dirty="0"/>
              <a:t>2</a:t>
            </a:r>
            <a:r>
              <a:rPr lang="en-US" sz="1600" kern="0" dirty="0"/>
              <a:t>).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E9B374CE-99E8-4804-9032-C8ADC3B8155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8998" y="4132535"/>
                <a:ext cx="7854813" cy="1184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(1) 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F’</a:t>
                </a:r>
                <a:r>
                  <a:rPr lang="en-US" sz="1800" kern="0" baseline="-25000" dirty="0">
                    <a:solidFill>
                      <a:srgbClr val="FF0000"/>
                    </a:solidFill>
                  </a:rPr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is computable in poly-time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(2)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 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F’</a:t>
                </a:r>
                <a:r>
                  <a:rPr lang="en-US" sz="1800" kern="0" baseline="-25000" dirty="0">
                    <a:solidFill>
                      <a:srgbClr val="FF0000"/>
                    </a:solidFill>
                  </a:rPr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0…0) = 0 and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(3) 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= </a:t>
                </a:r>
                <a:r>
                  <a:rPr lang="en-US" sz="1800" kern="0" dirty="0"/>
                  <a:t>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F’</a:t>
                </a:r>
                <a:r>
                  <a:rPr lang="en-US" sz="1800" kern="0" baseline="-25000" dirty="0">
                    <a:solidFill>
                      <a:srgbClr val="FF0000"/>
                    </a:solidFill>
                  </a:rPr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endParaRPr lang="en-US" sz="18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E9B374CE-99E8-4804-9032-C8ADC3B81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8998" y="4132535"/>
                <a:ext cx="7854813" cy="1184183"/>
              </a:xfrm>
              <a:prstGeom prst="rect">
                <a:avLst/>
              </a:prstGeom>
              <a:blipFill>
                <a:blip r:embed="rId5"/>
                <a:stretch>
                  <a:fillRect l="-699" t="-309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3878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95BD77-2175-4078-8BD4-B05618DCDA6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995BD77-2175-4078-8BD4-B05618DCD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4B0D7CE-4B37-4458-B39E-849DFA63E39E}"/>
              </a:ext>
            </a:extLst>
          </p:cNvPr>
          <p:cNvSpPr txBox="1">
            <a:spLocks/>
          </p:cNvSpPr>
          <p:nvPr/>
        </p:nvSpPr>
        <p:spPr bwMode="auto">
          <a:xfrm>
            <a:off x="721617" y="1708496"/>
            <a:ext cx="7497734" cy="44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zh-CN" sz="1800" kern="0" dirty="0">
                <a:solidFill>
                  <a:srgbClr val="FF0000"/>
                </a:solidFill>
              </a:rPr>
              <a:t>What if </a:t>
            </a:r>
            <a:r>
              <a:rPr lang="en-US" sz="1800" kern="0" dirty="0">
                <a:solidFill>
                  <a:srgbClr val="FF0000"/>
                </a:solidFill>
              </a:rPr>
              <a:t>F</a:t>
            </a:r>
            <a:r>
              <a:rPr lang="en-US" sz="1800" kern="0" baseline="-25000" dirty="0">
                <a:solidFill>
                  <a:srgbClr val="FF0000"/>
                </a:solidFill>
              </a:rPr>
              <a:t>L</a:t>
            </a:r>
            <a:r>
              <a:rPr lang="en-US" sz="1800" kern="0" dirty="0">
                <a:solidFill>
                  <a:srgbClr val="FF0000"/>
                </a:solidFill>
              </a:rPr>
              <a:t>(x, y</a:t>
            </a:r>
            <a:r>
              <a:rPr lang="en-US" sz="1800" kern="0" baseline="-25000" dirty="0">
                <a:solidFill>
                  <a:srgbClr val="FF0000"/>
                </a:solidFill>
              </a:rPr>
              <a:t>1</a:t>
            </a:r>
            <a:r>
              <a:rPr lang="en-US" sz="1800" kern="0" dirty="0">
                <a:solidFill>
                  <a:srgbClr val="FF0000"/>
                </a:solidFill>
              </a:rPr>
              <a:t>, 0…0) ≠ 0 for some x and y</a:t>
            </a:r>
            <a:r>
              <a:rPr lang="en-US" sz="1800" kern="0" baseline="-25000" dirty="0">
                <a:solidFill>
                  <a:srgbClr val="FF0000"/>
                </a:solidFill>
              </a:rPr>
              <a:t>1</a:t>
            </a:r>
            <a:r>
              <a:rPr lang="en-US" sz="1800" kern="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8FAB17D-C3F1-4DBF-9CF7-D515757F58DE}"/>
              </a:ext>
            </a:extLst>
          </p:cNvPr>
          <p:cNvSpPr txBox="1">
            <a:spLocks/>
          </p:cNvSpPr>
          <p:nvPr/>
        </p:nvSpPr>
        <p:spPr bwMode="auto">
          <a:xfrm>
            <a:off x="2674929" y="2273187"/>
            <a:ext cx="4131223" cy="1608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F’</a:t>
            </a:r>
            <a:r>
              <a:rPr lang="en-US" sz="1600" kern="0" baseline="-25000" dirty="0">
                <a:solidFill>
                  <a:srgbClr val="FF0000"/>
                </a:solidFill>
              </a:rPr>
              <a:t>L</a:t>
            </a:r>
            <a:r>
              <a:rPr lang="en-US" sz="1600" kern="0" dirty="0"/>
              <a:t>(x, y</a:t>
            </a:r>
            <a:r>
              <a:rPr lang="en-US" sz="1600" kern="0" baseline="-25000" dirty="0"/>
              <a:t>1</a:t>
            </a:r>
            <a:r>
              <a:rPr lang="en-US" sz="1600" kern="0" dirty="0"/>
              <a:t>, y</a:t>
            </a:r>
            <a:r>
              <a:rPr lang="en-US" sz="1600" kern="0" baseline="-25000" dirty="0"/>
              <a:t>2</a:t>
            </a:r>
            <a:r>
              <a:rPr lang="en-US" sz="1600" kern="0" dirty="0"/>
              <a:t>):</a:t>
            </a:r>
          </a:p>
          <a:p>
            <a:pPr marL="0" indent="0">
              <a:buNone/>
            </a:pPr>
            <a:r>
              <a:rPr lang="en-US" sz="1600" kern="0" dirty="0"/>
              <a:t>1.  If y</a:t>
            </a:r>
            <a:r>
              <a:rPr lang="en-US" sz="1600" kern="0" baseline="-25000" dirty="0"/>
              <a:t>2 </a:t>
            </a:r>
            <a:r>
              <a:rPr lang="en-US" sz="1600" kern="0" dirty="0"/>
              <a:t>= 0…0 then return 0;</a:t>
            </a:r>
          </a:p>
          <a:p>
            <a:pPr marL="0" indent="0">
              <a:buNone/>
            </a:pPr>
            <a:r>
              <a:rPr lang="en-US" sz="1600" kern="0" dirty="0"/>
              <a:t>2.  If y</a:t>
            </a:r>
            <a:r>
              <a:rPr lang="en-US" sz="1600" kern="0" baseline="-25000" dirty="0"/>
              <a:t>2 </a:t>
            </a:r>
            <a:r>
              <a:rPr lang="en-US" sz="1600" kern="0" dirty="0"/>
              <a:t>= 1…1 then </a:t>
            </a:r>
          </a:p>
          <a:p>
            <a:pPr marL="0" indent="0">
              <a:buNone/>
            </a:pPr>
            <a:r>
              <a:rPr lang="en-US" sz="1600" kern="0" dirty="0"/>
              <a:t>       return F</a:t>
            </a:r>
            <a:r>
              <a:rPr lang="en-US" sz="1600" kern="0" baseline="-25000" dirty="0"/>
              <a:t>L</a:t>
            </a:r>
            <a:r>
              <a:rPr lang="en-US" sz="1600" kern="0" dirty="0"/>
              <a:t>(x, y</a:t>
            </a:r>
            <a:r>
              <a:rPr lang="en-US" sz="1600" kern="0" baseline="-25000" dirty="0"/>
              <a:t>1</a:t>
            </a:r>
            <a:r>
              <a:rPr lang="en-US" sz="1600" kern="0" dirty="0"/>
              <a:t>, 0…0) ˅ F</a:t>
            </a:r>
            <a:r>
              <a:rPr lang="en-US" sz="1600" kern="0" baseline="-25000" dirty="0"/>
              <a:t>L</a:t>
            </a:r>
            <a:r>
              <a:rPr lang="en-US" sz="1600" kern="0" dirty="0"/>
              <a:t>(x, y</a:t>
            </a:r>
            <a:r>
              <a:rPr lang="en-US" sz="1600" kern="0" baseline="-25000" dirty="0"/>
              <a:t>1</a:t>
            </a:r>
            <a:r>
              <a:rPr lang="en-US" sz="1600" kern="0" dirty="0"/>
              <a:t>, 1…1);</a:t>
            </a:r>
          </a:p>
          <a:p>
            <a:pPr marL="0" indent="0">
              <a:buNone/>
            </a:pPr>
            <a:r>
              <a:rPr lang="en-US" sz="1600" kern="0" dirty="0"/>
              <a:t>3.  return F</a:t>
            </a:r>
            <a:r>
              <a:rPr lang="en-US" sz="1600" kern="0" baseline="-25000" dirty="0"/>
              <a:t>L</a:t>
            </a:r>
            <a:r>
              <a:rPr lang="en-US" sz="1600" kern="0" dirty="0"/>
              <a:t>(x, y</a:t>
            </a:r>
            <a:r>
              <a:rPr lang="en-US" sz="1600" kern="0" baseline="-25000" dirty="0"/>
              <a:t>1</a:t>
            </a:r>
            <a:r>
              <a:rPr lang="en-US" sz="1600" kern="0" dirty="0"/>
              <a:t>, y</a:t>
            </a:r>
            <a:r>
              <a:rPr lang="en-US" sz="1600" kern="0" baseline="-25000" dirty="0"/>
              <a:t>2</a:t>
            </a:r>
            <a:r>
              <a:rPr lang="en-US" sz="1600" kern="0" dirty="0"/>
              <a:t>).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E9B374CE-99E8-4804-9032-C8ADC3B8155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8998" y="4132535"/>
                <a:ext cx="7854813" cy="1184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(1) 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F’</a:t>
                </a:r>
                <a:r>
                  <a:rPr lang="en-US" sz="1800" kern="0" baseline="-25000" dirty="0">
                    <a:solidFill>
                      <a:srgbClr val="FF0000"/>
                    </a:solidFill>
                  </a:rPr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is computable in poly-time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(2)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 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F’</a:t>
                </a:r>
                <a:r>
                  <a:rPr lang="en-US" sz="1800" kern="0" baseline="-25000" dirty="0">
                    <a:solidFill>
                      <a:srgbClr val="FF0000"/>
                    </a:solidFill>
                  </a:rPr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0…0) = 0 and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(3) 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= </a:t>
                </a:r>
                <a:r>
                  <a:rPr lang="en-US" sz="1800" kern="0" dirty="0"/>
                  <a:t>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F’</a:t>
                </a:r>
                <a:r>
                  <a:rPr lang="en-US" sz="1800" kern="0" baseline="-25000" dirty="0">
                    <a:solidFill>
                      <a:srgbClr val="FF0000"/>
                    </a:solidFill>
                  </a:rPr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endParaRPr lang="en-US" sz="18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E9B374CE-99E8-4804-9032-C8ADC3B81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8998" y="4132535"/>
                <a:ext cx="7854813" cy="1184183"/>
              </a:xfrm>
              <a:prstGeom prst="rect">
                <a:avLst/>
              </a:prstGeom>
              <a:blipFill>
                <a:blip r:embed="rId5"/>
                <a:stretch>
                  <a:fillRect l="-699" t="-309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DFFA1A0-3C07-4897-A113-D3EA22377EC9}"/>
              </a:ext>
            </a:extLst>
          </p:cNvPr>
          <p:cNvSpPr txBox="1">
            <a:spLocks/>
          </p:cNvSpPr>
          <p:nvPr/>
        </p:nvSpPr>
        <p:spPr bwMode="auto">
          <a:xfrm>
            <a:off x="761288" y="5273237"/>
            <a:ext cx="7854813" cy="440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So replace F</a:t>
            </a:r>
            <a:r>
              <a:rPr lang="en-US" sz="1800" kern="0" baseline="-25000" dirty="0"/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 with  </a:t>
            </a:r>
            <a:r>
              <a:rPr lang="en-US" sz="1800" kern="0" dirty="0">
                <a:solidFill>
                  <a:srgbClr val="FF0000"/>
                </a:solidFill>
              </a:rPr>
              <a:t>F’</a:t>
            </a:r>
            <a:r>
              <a:rPr lang="en-US" sz="1800" kern="0" baseline="-25000" dirty="0">
                <a:solidFill>
                  <a:srgbClr val="FF0000"/>
                </a:solidFill>
              </a:rPr>
              <a:t>L</a:t>
            </a:r>
            <a:r>
              <a:rPr lang="en-US" sz="1800" kern="0" dirty="0"/>
              <a:t>(x, y</a:t>
            </a:r>
            <a:r>
              <a:rPr lang="en-US" sz="1800" kern="0" baseline="-25000" dirty="0"/>
              <a:t>1</a:t>
            </a:r>
            <a:r>
              <a:rPr lang="en-US" sz="1800" kern="0" dirty="0"/>
              <a:t>, y</a:t>
            </a:r>
            <a:r>
              <a:rPr lang="en-US" sz="1800" kern="0" baseline="-25000" dirty="0"/>
              <a:t>2</a:t>
            </a:r>
            <a:r>
              <a:rPr lang="en-US" sz="1800" kern="0" dirty="0"/>
              <a:t>).</a:t>
            </a:r>
            <a:endParaRPr lang="en-US" sz="1800" kern="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0056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Karp-Lipton Theorem</a:t>
            </a:r>
            <a:endParaRPr lang="en-US" altLang="en-US" sz="3200" kern="0" dirty="0">
              <a:solidFill>
                <a:srgbClr val="FF0000"/>
              </a:solidFill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Theorem (Karp-Lipton).</a:t>
                </a:r>
                <a:r>
                  <a:rPr lang="en-US" sz="1600" kern="0" dirty="0"/>
                  <a:t>   If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600" kern="0" dirty="0"/>
                  <a:t> </a:t>
                </a:r>
                <a:r>
                  <a:rPr lang="en-US" sz="1600" kern="0" dirty="0">
                    <a:solidFill>
                      <a:srgbClr val="FF0000"/>
                    </a:solidFill>
                  </a:rPr>
                  <a:t>P/poly</a:t>
                </a:r>
                <a:r>
                  <a:rPr lang="en-US" sz="1600" kern="0" dirty="0"/>
                  <a:t>,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, i.e. </a:t>
                </a:r>
                <a:r>
                  <a:rPr lang="en-US" sz="1600" dirty="0">
                    <a:solidFill>
                      <a:srgbClr val="FF0000"/>
                    </a:solidFill>
                  </a:rPr>
                  <a:t>PH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  <a:r>
                  <a:rPr lang="en-US" sz="1600" kern="0" dirty="0"/>
                  <a:t> </a:t>
                </a:r>
                <a:endParaRPr lang="en-US" sz="16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BF0CDF86-DFC9-4C90-908E-1F8DD3E5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88" y="914083"/>
                <a:ext cx="7621424" cy="353381"/>
              </a:xfrm>
              <a:prstGeom prst="rect">
                <a:avLst/>
              </a:prstGeom>
              <a:blipFill>
                <a:blip r:embed="rId3"/>
                <a:stretch>
                  <a:fillRect l="-399" t="-1667" b="-1666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1895D64E-80BB-40CF-AA86-A471A779F82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>
                    <a:solidFill>
                      <a:srgbClr val="00B0F0"/>
                    </a:solidFill>
                  </a:rPr>
                  <a:t>Proof. </a:t>
                </a:r>
                <a:r>
                  <a:rPr lang="en-US" sz="1800" kern="0" dirty="0"/>
                  <a:t>Let </a:t>
                </a:r>
                <a:r>
                  <a:rPr lang="en-US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</a:t>
                </a:r>
                <a:r>
                  <a:rPr lang="el-GR" sz="1800" kern="0" dirty="0"/>
                  <a:t>ϵ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1800" kern="0" dirty="0"/>
                  <a:t>. </a:t>
                </a:r>
                <a:r>
                  <a:rPr lang="en-US" altLang="zh-CN" sz="1800" kern="0" dirty="0">
                    <a:solidFill>
                      <a:srgbClr val="00B0F0"/>
                    </a:solidFill>
                  </a:rPr>
                  <a:t>L</a:t>
                </a:r>
                <a:r>
                  <a:rPr lang="en-US" sz="1800" kern="0" dirty="0"/>
                  <a:t> = { x |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1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800" kern="0" baseline="-25000" dirty="0"/>
                  <a:t>p</a:t>
                </a:r>
                <a:r>
                  <a:rPr lang="en-US" sz="1800" kern="0" dirty="0"/>
                  <a:t>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 F</a:t>
                </a:r>
                <a:r>
                  <a:rPr lang="en-US" sz="1800" kern="0" baseline="-25000" dirty="0"/>
                  <a:t>L</a:t>
                </a:r>
                <a:r>
                  <a:rPr lang="en-US" sz="1800" kern="0" dirty="0"/>
                  <a:t>(x, y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, y</a:t>
                </a:r>
                <a:r>
                  <a:rPr lang="en-US" sz="1800" kern="0" baseline="-25000" dirty="0"/>
                  <a:t>2</a:t>
                </a:r>
                <a:r>
                  <a:rPr lang="en-US" sz="1800" kern="0" dirty="0"/>
                  <a:t>) = 1</a:t>
                </a:r>
                <a:r>
                  <a:rPr lang="en-US" altLang="zh-CN" sz="1800" kern="0" dirty="0"/>
                  <a:t>} 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assuming 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F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L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(x, y</a:t>
                </a:r>
                <a:r>
                  <a:rPr lang="en-US" sz="1400" kern="0" baseline="-25000" dirty="0">
                    <a:solidFill>
                      <a:srgbClr val="92D050"/>
                    </a:solidFill>
                  </a:rPr>
                  <a:t>1</a:t>
                </a:r>
                <a:r>
                  <a:rPr lang="en-US" sz="1400" kern="0" dirty="0">
                    <a:solidFill>
                      <a:srgbClr val="92D050"/>
                    </a:solidFill>
                  </a:rPr>
                  <a:t>, 0…0) = 0</a:t>
                </a:r>
                <a:r>
                  <a:rPr lang="en-US" altLang="zh-CN" sz="1400" kern="0" dirty="0">
                    <a:solidFill>
                      <a:srgbClr val="92D050"/>
                    </a:solidFill>
                  </a:rPr>
                  <a:t> </a:t>
                </a:r>
                <a:endParaRPr lang="en-US" sz="1400" kern="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1895D64E-80BB-40CF-AA86-A471A779F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17" y="1275103"/>
                <a:ext cx="7958510" cy="440572"/>
              </a:xfrm>
              <a:prstGeom prst="rect">
                <a:avLst/>
              </a:prstGeom>
              <a:blipFill>
                <a:blip r:embed="rId4"/>
                <a:stretch>
                  <a:fillRect l="-613" t="-5556" b="-694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754569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10607</TotalTime>
  <Words>6638</Words>
  <Application>Microsoft Office PowerPoint</Application>
  <PresentationFormat>On-screen Show (4:3)</PresentationFormat>
  <Paragraphs>356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ＭＳ Ｐゴシック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893</cp:revision>
  <cp:lastPrinted>2001-01-16T17:12:14Z</cp:lastPrinted>
  <dcterms:created xsi:type="dcterms:W3CDTF">1999-07-13T19:55:20Z</dcterms:created>
  <dcterms:modified xsi:type="dcterms:W3CDTF">2020-10-30T14:36:32Z</dcterms:modified>
</cp:coreProperties>
</file>