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3" r:id="rId2"/>
    <p:sldId id="1569" r:id="rId3"/>
    <p:sldId id="1592" r:id="rId4"/>
    <p:sldId id="1593" r:id="rId5"/>
    <p:sldId id="1506" r:id="rId6"/>
    <p:sldId id="1505" r:id="rId7"/>
    <p:sldId id="1504" r:id="rId8"/>
    <p:sldId id="1502" r:id="rId9"/>
    <p:sldId id="1508" r:id="rId10"/>
    <p:sldId id="1507" r:id="rId11"/>
    <p:sldId id="1503" r:id="rId12"/>
    <p:sldId id="1511" r:id="rId13"/>
    <p:sldId id="1513" r:id="rId14"/>
    <p:sldId id="1512" r:id="rId15"/>
    <p:sldId id="1515" r:id="rId16"/>
    <p:sldId id="1518" r:id="rId17"/>
    <p:sldId id="1517" r:id="rId18"/>
    <p:sldId id="1525" r:id="rId19"/>
    <p:sldId id="1524" r:id="rId20"/>
    <p:sldId id="1536" r:id="rId21"/>
    <p:sldId id="1535" r:id="rId22"/>
    <p:sldId id="1534" r:id="rId23"/>
    <p:sldId id="1533" r:id="rId24"/>
    <p:sldId id="1532" r:id="rId25"/>
    <p:sldId id="1538" r:id="rId26"/>
    <p:sldId id="1537" r:id="rId27"/>
    <p:sldId id="1540" r:id="rId28"/>
    <p:sldId id="1539" r:id="rId29"/>
    <p:sldId id="1541" r:id="rId30"/>
    <p:sldId id="1542" r:id="rId31"/>
    <p:sldId id="1547" r:id="rId3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DDDDD"/>
    <a:srgbClr val="FF0000"/>
    <a:srgbClr val="FF3300"/>
    <a:srgbClr val="FFCCCC"/>
    <a:srgbClr val="FFCC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243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3450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0450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5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8808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7034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64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1767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726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4169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0510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8766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375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6832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2635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3771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7051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2355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8339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6709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781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9322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4360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47883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4418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7718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5739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09272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53406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417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318" name="Text Box 49"/>
              <p:cNvSpPr txBox="1">
                <a:spLocks noChangeArrowheads="1"/>
              </p:cNvSpPr>
              <p:nvPr/>
            </p:nvSpPr>
            <p:spPr bwMode="auto">
              <a:xfrm>
                <a:off x="1" y="6553200"/>
                <a:ext cx="35750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Notes 20: BPP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P/poly </a:t>
                </a:r>
              </a:p>
            </p:txBody>
          </p:sp>
        </mc:Choice>
        <mc:Fallback>
          <p:sp>
            <p:nvSpPr>
              <p:cNvPr id="13318" name="Text 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" y="6553200"/>
                <a:ext cx="3575050" cy="307777"/>
              </a:xfrm>
              <a:prstGeom prst="rect">
                <a:avLst/>
              </a:prstGeom>
              <a:blipFill>
                <a:blip r:embed="rId3"/>
                <a:stretch>
                  <a:fillRect l="-512" t="-4000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56437" y="897423"/>
            <a:ext cx="7847071" cy="1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656437" y="2309569"/>
            <a:ext cx="7488322" cy="1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656437" y="3794373"/>
            <a:ext cx="7412907" cy="1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183A7D-4BB6-4A16-9FCC-A347F7716B78}"/>
              </a:ext>
            </a:extLst>
          </p:cNvPr>
          <p:cNvSpPr txBox="1">
            <a:spLocks/>
          </p:cNvSpPr>
          <p:nvPr/>
        </p:nvSpPr>
        <p:spPr bwMode="auto">
          <a:xfrm>
            <a:off x="656437" y="5279177"/>
            <a:ext cx="7412907" cy="98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ZPP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R ∩ co-R</a:t>
            </a:r>
            <a:r>
              <a:rPr lang="en-US" sz="2000" kern="0" dirty="0"/>
              <a:t> is the class of problems that can be solved by probabilistic Turing machines in expected polynomial time with 0 error probability.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04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56437" y="897423"/>
            <a:ext cx="7847071" cy="1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656437" y="2309569"/>
            <a:ext cx="7488322" cy="1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656437" y="3794373"/>
            <a:ext cx="7412907" cy="1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183A7D-4BB6-4A16-9FCC-A347F7716B78}"/>
              </a:ext>
            </a:extLst>
          </p:cNvPr>
          <p:cNvSpPr txBox="1">
            <a:spLocks/>
          </p:cNvSpPr>
          <p:nvPr/>
        </p:nvSpPr>
        <p:spPr bwMode="auto">
          <a:xfrm>
            <a:off x="656437" y="5279177"/>
            <a:ext cx="7412907" cy="98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ZPP</a:t>
            </a:r>
            <a:r>
              <a:rPr lang="en-US" sz="2000" kern="0" dirty="0"/>
              <a:t> = </a:t>
            </a:r>
            <a:r>
              <a:rPr lang="en-US" sz="2000" kern="0" dirty="0">
                <a:solidFill>
                  <a:srgbClr val="FF0000"/>
                </a:solidFill>
              </a:rPr>
              <a:t>R ∩ co-R</a:t>
            </a:r>
            <a:r>
              <a:rPr lang="en-US" sz="2000" kern="0" dirty="0"/>
              <a:t> is the class of problems that can be solved by probabilistic Turing machines in expected polynomial time with 0 error probability.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CA24E2-3E3B-458E-BCD1-5F2BFAF086DF}"/>
              </a:ext>
            </a:extLst>
          </p:cNvPr>
          <p:cNvSpPr/>
          <p:nvPr/>
        </p:nvSpPr>
        <p:spPr>
          <a:xfrm>
            <a:off x="556181" y="2309569"/>
            <a:ext cx="7513163" cy="13367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0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C1ED73-CD21-4FE8-81A2-B6B33CD7EC5B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7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C1ED73-CD21-4FE8-81A2-B6B33CD7EC5B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2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677807" y="3540576"/>
            <a:ext cx="7646061" cy="100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accepted by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probability 1/2+</a:t>
            </a:r>
            <a:r>
              <a:rPr lang="el-GR" sz="2000" kern="0" dirty="0"/>
              <a:t>ϵ</a:t>
            </a:r>
            <a:r>
              <a:rPr lang="en-US" sz="2000" kern="0" dirty="0"/>
              <a:t>, then L is accepted by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with success probability </a:t>
            </a:r>
            <a:r>
              <a:rPr lang="en-US" sz="2000" kern="0" dirty="0">
                <a:solidFill>
                  <a:srgbClr val="FF0000"/>
                </a:solidFill>
              </a:rPr>
              <a:t> ≥ 1 -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i.e., with error probability bounded by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where </a:t>
            </a:r>
            <a:r>
              <a:rPr lang="en-US" sz="2000" kern="0" dirty="0">
                <a:solidFill>
                  <a:srgbClr val="FF0000"/>
                </a:solidFill>
              </a:rPr>
              <a:t>c</a:t>
            </a:r>
            <a:r>
              <a:rPr lang="en-US" sz="2000" kern="0" dirty="0"/>
              <a:t> &lt; 1 is a constant.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2C27EB-6906-46CD-B394-C5CB25A8BAE9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4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677807" y="3540576"/>
            <a:ext cx="7646061" cy="100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accepted by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probability 1/2+</a:t>
            </a:r>
            <a:r>
              <a:rPr lang="el-GR" sz="2000" kern="0" dirty="0"/>
              <a:t>ϵ</a:t>
            </a:r>
            <a:r>
              <a:rPr lang="en-US" sz="2000" kern="0" dirty="0"/>
              <a:t>, then L is accepted by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with success probability </a:t>
            </a:r>
            <a:r>
              <a:rPr lang="en-US" sz="2000" kern="0" dirty="0">
                <a:solidFill>
                  <a:srgbClr val="FF0000"/>
                </a:solidFill>
              </a:rPr>
              <a:t> ≥ 1 -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i.e., with error probability bounded by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where </a:t>
            </a:r>
            <a:r>
              <a:rPr lang="en-US" sz="2000" kern="0" dirty="0">
                <a:solidFill>
                  <a:srgbClr val="FF0000"/>
                </a:solidFill>
              </a:rPr>
              <a:t>c</a:t>
            </a:r>
            <a:r>
              <a:rPr lang="en-US" sz="2000" kern="0" dirty="0"/>
              <a:t> &lt; 1 is a constant.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30174A-CB6B-44CB-A5B8-B1DAFB5B88B7}"/>
              </a:ext>
            </a:extLst>
          </p:cNvPr>
          <p:cNvSpPr txBox="1">
            <a:spLocks/>
          </p:cNvSpPr>
          <p:nvPr/>
        </p:nvSpPr>
        <p:spPr bwMode="auto">
          <a:xfrm>
            <a:off x="689916" y="4647765"/>
            <a:ext cx="7529435" cy="46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As long as t is a polynomial of n,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/>
              <a:t> runs in polynomial time. 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E6178-3465-4726-8648-BBA248C1C1EE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8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C50A65-EC4C-430A-9CEE-AC14B014B4CD}"/>
              </a:ext>
            </a:extLst>
          </p:cNvPr>
          <p:cNvSpPr txBox="1">
            <a:spLocks/>
          </p:cNvSpPr>
          <p:nvPr/>
        </p:nvSpPr>
        <p:spPr bwMode="auto">
          <a:xfrm>
            <a:off x="677807" y="3540576"/>
            <a:ext cx="7646061" cy="100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accepted by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with success probability 1/2+</a:t>
            </a:r>
            <a:r>
              <a:rPr lang="el-GR" sz="2000" kern="0" dirty="0"/>
              <a:t>ϵ</a:t>
            </a:r>
            <a:r>
              <a:rPr lang="en-US" sz="2000" kern="0" dirty="0"/>
              <a:t>, then L is accepted by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with success probability </a:t>
            </a:r>
            <a:r>
              <a:rPr lang="en-US" sz="2000" kern="0" dirty="0">
                <a:solidFill>
                  <a:srgbClr val="FF0000"/>
                </a:solidFill>
              </a:rPr>
              <a:t> ≥ 1 -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i.e., with error probability bounded by </a:t>
            </a:r>
            <a:r>
              <a:rPr lang="en-US" sz="2000" kern="0" dirty="0" err="1">
                <a:solidFill>
                  <a:srgbClr val="FF0000"/>
                </a:solidFill>
              </a:rPr>
              <a:t>c</a:t>
            </a:r>
            <a:r>
              <a:rPr lang="en-US" sz="2000" kern="0" baseline="30000" dirty="0" err="1">
                <a:solidFill>
                  <a:srgbClr val="FF0000"/>
                </a:solidFill>
              </a:rPr>
              <a:t>t</a:t>
            </a:r>
            <a:r>
              <a:rPr lang="en-US" sz="2000" kern="0" dirty="0"/>
              <a:t>, where </a:t>
            </a:r>
            <a:r>
              <a:rPr lang="en-US" sz="2000" kern="0" dirty="0">
                <a:solidFill>
                  <a:srgbClr val="FF0000"/>
                </a:solidFill>
              </a:rPr>
              <a:t>c</a:t>
            </a:r>
            <a:r>
              <a:rPr lang="en-US" sz="2000" kern="0" dirty="0"/>
              <a:t> &lt; 1 is a constant.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974A86-F870-4563-AB76-262AAFB348EB}"/>
              </a:ext>
            </a:extLst>
          </p:cNvPr>
          <p:cNvSpPr txBox="1">
            <a:spLocks/>
          </p:cNvSpPr>
          <p:nvPr/>
        </p:nvSpPr>
        <p:spPr bwMode="auto">
          <a:xfrm>
            <a:off x="2234569" y="2156293"/>
            <a:ext cx="4428019" cy="11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C00000"/>
                </a:solidFill>
              </a:rPr>
              <a:t>Algorithm 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>
                <a:solidFill>
                  <a:srgbClr val="C00000"/>
                </a:solidFill>
              </a:rPr>
              <a:t>(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>
                <a:solidFill>
                  <a:srgbClr val="C00000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2000" kern="0" dirty="0"/>
              <a:t>run the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0000"/>
                </a:solidFill>
              </a:rPr>
              <a:t>2t</a:t>
            </a:r>
            <a:r>
              <a:rPr lang="en-US" sz="2000" kern="0" dirty="0"/>
              <a:t> times;</a:t>
            </a:r>
          </a:p>
          <a:p>
            <a:pPr marL="0" indent="0">
              <a:buNone/>
            </a:pPr>
            <a:r>
              <a:rPr lang="en-US" sz="2000" kern="0" dirty="0"/>
              <a:t>2. take the majority outcomes.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30174A-CB6B-44CB-A5B8-B1DAFB5B88B7}"/>
              </a:ext>
            </a:extLst>
          </p:cNvPr>
          <p:cNvSpPr txBox="1">
            <a:spLocks/>
          </p:cNvSpPr>
          <p:nvPr/>
        </p:nvSpPr>
        <p:spPr bwMode="auto">
          <a:xfrm>
            <a:off x="689916" y="4647765"/>
            <a:ext cx="7529435" cy="46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As long as t is a polynomial of n, </a:t>
            </a:r>
            <a:r>
              <a:rPr lang="en-US" sz="2000" kern="0" dirty="0">
                <a:solidFill>
                  <a:srgbClr val="C00000"/>
                </a:solidFill>
              </a:rPr>
              <a:t>M</a:t>
            </a:r>
            <a:r>
              <a:rPr lang="en-US" sz="2000" kern="0" baseline="-25000" dirty="0">
                <a:solidFill>
                  <a:srgbClr val="C00000"/>
                </a:solidFill>
              </a:rPr>
              <a:t>2t</a:t>
            </a:r>
            <a:r>
              <a:rPr lang="en-US" sz="2000" kern="0" dirty="0"/>
              <a:t> runs in polynomial time. 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7656FB2-1F18-46F4-AB4C-2743A310158C}"/>
              </a:ext>
            </a:extLst>
          </p:cNvPr>
          <p:cNvSpPr txBox="1">
            <a:spLocks/>
          </p:cNvSpPr>
          <p:nvPr/>
        </p:nvSpPr>
        <p:spPr bwMode="auto">
          <a:xfrm>
            <a:off x="677807" y="5198666"/>
            <a:ext cx="7529435" cy="73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Therefore, for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, and for </a:t>
            </a:r>
            <a:r>
              <a:rPr lang="en-US" sz="2000" kern="0" dirty="0">
                <a:solidFill>
                  <a:srgbClr val="FF0000"/>
                </a:solidFill>
              </a:rPr>
              <a:t>any</a:t>
            </a:r>
            <a:r>
              <a:rPr lang="en-US" sz="2000" kern="0" dirty="0"/>
              <a:t> polynomial p(n), there is a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-machine accepting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with error bound 1/2</a:t>
            </a:r>
            <a:r>
              <a:rPr lang="en-US" sz="2000" kern="0" baseline="30000" dirty="0"/>
              <a:t>p(n)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3D3F696-6751-4918-9B93-E5F5CE693E95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09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447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39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00BF5-D7B2-4B17-8B3C-66049A9DB8F2}"/>
              </a:ext>
            </a:extLst>
          </p:cNvPr>
          <p:cNvSpPr txBox="1"/>
          <p:nvPr/>
        </p:nvSpPr>
        <p:spPr>
          <a:xfrm>
            <a:off x="565557" y="5951916"/>
            <a:ext cx="259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 a fixed input x of length n, at </a:t>
            </a:r>
          </a:p>
          <a:p>
            <a:r>
              <a:rPr lang="en-US" sz="1200" dirty="0"/>
              <a:t>most N/(d+1)</a:t>
            </a:r>
            <a:r>
              <a:rPr lang="en-US" sz="1200" baseline="30000" dirty="0"/>
              <a:t>n </a:t>
            </a:r>
            <a:r>
              <a:rPr lang="en-US" sz="1200" dirty="0"/>
              <a:t>leaves can be wrong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20F15E3-F139-4DCF-980C-5E21641DDDE1}"/>
              </a:ext>
            </a:extLst>
          </p:cNvPr>
          <p:cNvCxnSpPr>
            <a:endCxn id="13" idx="3"/>
          </p:cNvCxnSpPr>
          <p:nvPr/>
        </p:nvCxnSpPr>
        <p:spPr>
          <a:xfrm flipV="1">
            <a:off x="1819373" y="5264887"/>
            <a:ext cx="264939" cy="6790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542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00BF5-D7B2-4B17-8B3C-66049A9DB8F2}"/>
              </a:ext>
            </a:extLst>
          </p:cNvPr>
          <p:cNvSpPr txBox="1"/>
          <p:nvPr/>
        </p:nvSpPr>
        <p:spPr>
          <a:xfrm>
            <a:off x="565557" y="5951916"/>
            <a:ext cx="259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 a fixed input x of length n, at </a:t>
            </a:r>
          </a:p>
          <a:p>
            <a:r>
              <a:rPr lang="en-US" sz="1200" dirty="0"/>
              <a:t>most N/(d+1)</a:t>
            </a:r>
            <a:r>
              <a:rPr lang="en-US" sz="1200" baseline="30000" dirty="0"/>
              <a:t>n </a:t>
            </a:r>
            <a:r>
              <a:rPr lang="en-US" sz="1200" dirty="0"/>
              <a:t>leaves can be wrong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8F5069-D013-4DF5-8C4D-BA09779CE7BB}"/>
              </a:ext>
            </a:extLst>
          </p:cNvPr>
          <p:cNvSpPr/>
          <p:nvPr/>
        </p:nvSpPr>
        <p:spPr>
          <a:xfrm>
            <a:off x="2850532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193CD-3F32-4919-BD85-2B4072E117BC}"/>
              </a:ext>
            </a:extLst>
          </p:cNvPr>
          <p:cNvSpPr/>
          <p:nvPr/>
        </p:nvSpPr>
        <p:spPr>
          <a:xfrm>
            <a:off x="3204576" y="5086573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46D79-52C1-4957-927D-A1285F9B9520}"/>
              </a:ext>
            </a:extLst>
          </p:cNvPr>
          <p:cNvSpPr/>
          <p:nvPr/>
        </p:nvSpPr>
        <p:spPr>
          <a:xfrm>
            <a:off x="4719889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E6CD2C-2893-4FAE-9EE5-8F2317AC253A}"/>
              </a:ext>
            </a:extLst>
          </p:cNvPr>
          <p:cNvSpPr/>
          <p:nvPr/>
        </p:nvSpPr>
        <p:spPr>
          <a:xfrm>
            <a:off x="5792436" y="5080779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FA17E-039B-463D-81CF-C348C063E5DA}"/>
              </a:ext>
            </a:extLst>
          </p:cNvPr>
          <p:cNvSpPr/>
          <p:nvPr/>
        </p:nvSpPr>
        <p:spPr>
          <a:xfrm>
            <a:off x="6270061" y="5079867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01AB6A-BDBE-4B4E-B562-87B3B9568430}"/>
              </a:ext>
            </a:extLst>
          </p:cNvPr>
          <p:cNvSpPr/>
          <p:nvPr/>
        </p:nvSpPr>
        <p:spPr>
          <a:xfrm>
            <a:off x="6624105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BED394-A38C-40E1-9393-711B74B8E67A}"/>
              </a:ext>
            </a:extLst>
          </p:cNvPr>
          <p:cNvSpPr txBox="1"/>
          <p:nvPr/>
        </p:nvSpPr>
        <p:spPr>
          <a:xfrm>
            <a:off x="3746424" y="5951916"/>
            <a:ext cx="271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Over the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dirty="0"/>
              <a:t> inputs of length n, there </a:t>
            </a:r>
          </a:p>
          <a:p>
            <a:r>
              <a:rPr lang="en-US" sz="1200" dirty="0"/>
              <a:t>are at most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baseline="30000" dirty="0"/>
              <a:t> </a:t>
            </a:r>
            <a:r>
              <a:rPr lang="en-US" sz="1200" dirty="0"/>
              <a:t>*N/(d+1)</a:t>
            </a:r>
            <a:r>
              <a:rPr lang="en-US" sz="1200" baseline="30000" dirty="0"/>
              <a:t>n </a:t>
            </a:r>
            <a:r>
              <a:rPr lang="en-US" sz="1200" dirty="0"/>
              <a:t>leaves that </a:t>
            </a:r>
          </a:p>
          <a:p>
            <a:r>
              <a:rPr lang="en-US" sz="1200" dirty="0"/>
              <a:t>can be wrong on an input</a:t>
            </a:r>
          </a:p>
        </p:txBody>
      </p:sp>
    </p:spTree>
    <p:extLst>
      <p:ext uri="{BB962C8B-B14F-4D97-AF65-F5344CB8AC3E}">
        <p14:creationId xmlns:p14="http://schemas.microsoft.com/office/powerpoint/2010/main" val="3445979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00BF5-D7B2-4B17-8B3C-66049A9DB8F2}"/>
              </a:ext>
            </a:extLst>
          </p:cNvPr>
          <p:cNvSpPr txBox="1"/>
          <p:nvPr/>
        </p:nvSpPr>
        <p:spPr>
          <a:xfrm>
            <a:off x="565557" y="5951916"/>
            <a:ext cx="259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 a fixed input x of length n, at </a:t>
            </a:r>
          </a:p>
          <a:p>
            <a:r>
              <a:rPr lang="en-US" sz="1200" dirty="0"/>
              <a:t>most N/(d+1)</a:t>
            </a:r>
            <a:r>
              <a:rPr lang="en-US" sz="1200" baseline="30000" dirty="0"/>
              <a:t>n </a:t>
            </a:r>
            <a:r>
              <a:rPr lang="en-US" sz="1200" dirty="0"/>
              <a:t>leaves can be wrong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8F5069-D013-4DF5-8C4D-BA09779CE7BB}"/>
              </a:ext>
            </a:extLst>
          </p:cNvPr>
          <p:cNvSpPr/>
          <p:nvPr/>
        </p:nvSpPr>
        <p:spPr>
          <a:xfrm>
            <a:off x="2850532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193CD-3F32-4919-BD85-2B4072E117BC}"/>
              </a:ext>
            </a:extLst>
          </p:cNvPr>
          <p:cNvSpPr/>
          <p:nvPr/>
        </p:nvSpPr>
        <p:spPr>
          <a:xfrm>
            <a:off x="3204576" y="5086573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46D79-52C1-4957-927D-A1285F9B9520}"/>
              </a:ext>
            </a:extLst>
          </p:cNvPr>
          <p:cNvSpPr/>
          <p:nvPr/>
        </p:nvSpPr>
        <p:spPr>
          <a:xfrm>
            <a:off x="4719889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E6CD2C-2893-4FAE-9EE5-8F2317AC253A}"/>
              </a:ext>
            </a:extLst>
          </p:cNvPr>
          <p:cNvSpPr/>
          <p:nvPr/>
        </p:nvSpPr>
        <p:spPr>
          <a:xfrm>
            <a:off x="5792436" y="5080779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FA17E-039B-463D-81CF-C348C063E5DA}"/>
              </a:ext>
            </a:extLst>
          </p:cNvPr>
          <p:cNvSpPr/>
          <p:nvPr/>
        </p:nvSpPr>
        <p:spPr>
          <a:xfrm>
            <a:off x="6270061" y="5079867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01AB6A-BDBE-4B4E-B562-87B3B9568430}"/>
              </a:ext>
            </a:extLst>
          </p:cNvPr>
          <p:cNvSpPr/>
          <p:nvPr/>
        </p:nvSpPr>
        <p:spPr>
          <a:xfrm>
            <a:off x="6624105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BED394-A38C-40E1-9393-711B74B8E67A}"/>
              </a:ext>
            </a:extLst>
          </p:cNvPr>
          <p:cNvSpPr txBox="1"/>
          <p:nvPr/>
        </p:nvSpPr>
        <p:spPr>
          <a:xfrm>
            <a:off x="3746424" y="5951916"/>
            <a:ext cx="271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Over the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dirty="0"/>
              <a:t> inputs of length n, there </a:t>
            </a:r>
          </a:p>
          <a:p>
            <a:r>
              <a:rPr lang="en-US" sz="1200" dirty="0"/>
              <a:t>are at most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baseline="30000" dirty="0"/>
              <a:t> </a:t>
            </a:r>
            <a:r>
              <a:rPr lang="en-US" sz="1200" dirty="0"/>
              <a:t>*N/(d+1)</a:t>
            </a:r>
            <a:r>
              <a:rPr lang="en-US" sz="1200" baseline="30000" dirty="0"/>
              <a:t>n </a:t>
            </a:r>
            <a:r>
              <a:rPr lang="en-US" sz="1200" dirty="0"/>
              <a:t>leaves that </a:t>
            </a:r>
          </a:p>
          <a:p>
            <a:r>
              <a:rPr lang="en-US" sz="1200" dirty="0"/>
              <a:t>can be wrong on an input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BE808E-58D8-4B91-BF9B-C271A9D87F60}"/>
              </a:ext>
            </a:extLst>
          </p:cNvPr>
          <p:cNvSpPr txBox="1"/>
          <p:nvPr/>
        </p:nvSpPr>
        <p:spPr>
          <a:xfrm>
            <a:off x="6197875" y="2588373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d</a:t>
            </a:r>
            <a:r>
              <a:rPr lang="en-US" sz="1800" baseline="30000" dirty="0" err="1"/>
              <a:t>n</a:t>
            </a:r>
            <a:r>
              <a:rPr lang="en-US" sz="1800" baseline="30000" dirty="0"/>
              <a:t> </a:t>
            </a:r>
            <a:r>
              <a:rPr lang="en-US" sz="1800" dirty="0"/>
              <a:t>*N/(d+1)</a:t>
            </a:r>
            <a:r>
              <a:rPr lang="en-US" sz="1800" baseline="30000" dirty="0"/>
              <a:t>n </a:t>
            </a:r>
            <a:r>
              <a:rPr lang="en-US" sz="1800" dirty="0"/>
              <a:t>&lt; N</a:t>
            </a:r>
          </a:p>
        </p:txBody>
      </p:sp>
    </p:spTree>
    <p:extLst>
      <p:ext uri="{BB962C8B-B14F-4D97-AF65-F5344CB8AC3E}">
        <p14:creationId xmlns:p14="http://schemas.microsoft.com/office/powerpoint/2010/main" val="1100101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00BF5-D7B2-4B17-8B3C-66049A9DB8F2}"/>
              </a:ext>
            </a:extLst>
          </p:cNvPr>
          <p:cNvSpPr txBox="1"/>
          <p:nvPr/>
        </p:nvSpPr>
        <p:spPr>
          <a:xfrm>
            <a:off x="565557" y="5951916"/>
            <a:ext cx="259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 a fixed input x of length n, at </a:t>
            </a:r>
          </a:p>
          <a:p>
            <a:r>
              <a:rPr lang="en-US" sz="1200" dirty="0"/>
              <a:t>most N/(d+1)</a:t>
            </a:r>
            <a:r>
              <a:rPr lang="en-US" sz="1200" baseline="30000" dirty="0"/>
              <a:t>n </a:t>
            </a:r>
            <a:r>
              <a:rPr lang="en-US" sz="1200" dirty="0"/>
              <a:t>leaves can be wrong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8F5069-D013-4DF5-8C4D-BA09779CE7BB}"/>
              </a:ext>
            </a:extLst>
          </p:cNvPr>
          <p:cNvSpPr/>
          <p:nvPr/>
        </p:nvSpPr>
        <p:spPr>
          <a:xfrm>
            <a:off x="2850532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193CD-3F32-4919-BD85-2B4072E117BC}"/>
              </a:ext>
            </a:extLst>
          </p:cNvPr>
          <p:cNvSpPr/>
          <p:nvPr/>
        </p:nvSpPr>
        <p:spPr>
          <a:xfrm>
            <a:off x="3204576" y="5086573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46D79-52C1-4957-927D-A1285F9B9520}"/>
              </a:ext>
            </a:extLst>
          </p:cNvPr>
          <p:cNvSpPr/>
          <p:nvPr/>
        </p:nvSpPr>
        <p:spPr>
          <a:xfrm>
            <a:off x="4719889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E6CD2C-2893-4FAE-9EE5-8F2317AC253A}"/>
              </a:ext>
            </a:extLst>
          </p:cNvPr>
          <p:cNvSpPr/>
          <p:nvPr/>
        </p:nvSpPr>
        <p:spPr>
          <a:xfrm>
            <a:off x="5792436" y="5080779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FA17E-039B-463D-81CF-C348C063E5DA}"/>
              </a:ext>
            </a:extLst>
          </p:cNvPr>
          <p:cNvSpPr/>
          <p:nvPr/>
        </p:nvSpPr>
        <p:spPr>
          <a:xfrm>
            <a:off x="6270061" y="5079867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01AB6A-BDBE-4B4E-B562-87B3B9568430}"/>
              </a:ext>
            </a:extLst>
          </p:cNvPr>
          <p:cNvSpPr/>
          <p:nvPr/>
        </p:nvSpPr>
        <p:spPr>
          <a:xfrm>
            <a:off x="6624105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BED394-A38C-40E1-9393-711B74B8E67A}"/>
              </a:ext>
            </a:extLst>
          </p:cNvPr>
          <p:cNvSpPr txBox="1"/>
          <p:nvPr/>
        </p:nvSpPr>
        <p:spPr>
          <a:xfrm>
            <a:off x="3746424" y="5951916"/>
            <a:ext cx="271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Over the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dirty="0"/>
              <a:t> inputs of length n, there </a:t>
            </a:r>
          </a:p>
          <a:p>
            <a:r>
              <a:rPr lang="en-US" sz="1200" dirty="0"/>
              <a:t>are at most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baseline="30000" dirty="0"/>
              <a:t> </a:t>
            </a:r>
            <a:r>
              <a:rPr lang="en-US" sz="1200" dirty="0"/>
              <a:t>*N/(d+1)</a:t>
            </a:r>
            <a:r>
              <a:rPr lang="en-US" sz="1200" baseline="30000" dirty="0"/>
              <a:t>n </a:t>
            </a:r>
            <a:r>
              <a:rPr lang="en-US" sz="1200" dirty="0"/>
              <a:t>leaves that </a:t>
            </a:r>
          </a:p>
          <a:p>
            <a:r>
              <a:rPr lang="en-US" sz="1200" dirty="0"/>
              <a:t>can be wrong on an input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BE808E-58D8-4B91-BF9B-C271A9D87F60}"/>
              </a:ext>
            </a:extLst>
          </p:cNvPr>
          <p:cNvSpPr txBox="1"/>
          <p:nvPr/>
        </p:nvSpPr>
        <p:spPr>
          <a:xfrm>
            <a:off x="6197875" y="2588373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d</a:t>
            </a:r>
            <a:r>
              <a:rPr lang="en-US" sz="1800" baseline="30000" dirty="0" err="1"/>
              <a:t>n</a:t>
            </a:r>
            <a:r>
              <a:rPr lang="en-US" sz="1800" baseline="30000" dirty="0"/>
              <a:t> </a:t>
            </a:r>
            <a:r>
              <a:rPr lang="en-US" sz="1800" dirty="0"/>
              <a:t>*N/(d+1)</a:t>
            </a:r>
            <a:r>
              <a:rPr lang="en-US" sz="1800" baseline="30000" dirty="0"/>
              <a:t>n </a:t>
            </a:r>
            <a:r>
              <a:rPr lang="en-US" sz="1800" dirty="0"/>
              <a:t>&lt; 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C13BCE2-996C-4B0C-AE18-EDE2E021D499}"/>
              </a:ext>
            </a:extLst>
          </p:cNvPr>
          <p:cNvSpPr/>
          <p:nvPr/>
        </p:nvSpPr>
        <p:spPr>
          <a:xfrm>
            <a:off x="4040621" y="5104803"/>
            <a:ext cx="197004" cy="181971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3D866E-EEFA-4A99-B3E9-63B951E57F2D}"/>
              </a:ext>
            </a:extLst>
          </p:cNvPr>
          <p:cNvSpPr txBox="1"/>
          <p:nvPr/>
        </p:nvSpPr>
        <p:spPr>
          <a:xfrm>
            <a:off x="3986487" y="5030789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0CD25-CBA8-4C2B-BF91-E0E3E0FCE15D}"/>
              </a:ext>
            </a:extLst>
          </p:cNvPr>
          <p:cNvSpPr txBox="1"/>
          <p:nvPr/>
        </p:nvSpPr>
        <p:spPr>
          <a:xfrm>
            <a:off x="6197875" y="3110709"/>
            <a:ext cx="2394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Therefore, there is a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that is correct for </a:t>
            </a:r>
            <a:r>
              <a:rPr lang="en-US" sz="1800" dirty="0">
                <a:solidFill>
                  <a:srgbClr val="FF0000"/>
                </a:solidFill>
              </a:rPr>
              <a:t>all</a:t>
            </a:r>
            <a:r>
              <a:rPr lang="en-US" sz="1800" dirty="0"/>
              <a:t> instances (yes or no) of length n. </a:t>
            </a:r>
          </a:p>
        </p:txBody>
      </p:sp>
    </p:spTree>
    <p:extLst>
      <p:ext uri="{BB962C8B-B14F-4D97-AF65-F5344CB8AC3E}">
        <p14:creationId xmlns:p14="http://schemas.microsoft.com/office/powerpoint/2010/main" val="1299943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00BF5-D7B2-4B17-8B3C-66049A9DB8F2}"/>
              </a:ext>
            </a:extLst>
          </p:cNvPr>
          <p:cNvSpPr txBox="1"/>
          <p:nvPr/>
        </p:nvSpPr>
        <p:spPr>
          <a:xfrm>
            <a:off x="565557" y="5951916"/>
            <a:ext cx="259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On a fixed input x of length n, at </a:t>
            </a:r>
          </a:p>
          <a:p>
            <a:r>
              <a:rPr lang="en-US" sz="1200" dirty="0"/>
              <a:t>most N/(d+1)</a:t>
            </a:r>
            <a:r>
              <a:rPr lang="en-US" sz="1200" baseline="30000" dirty="0"/>
              <a:t>n </a:t>
            </a:r>
            <a:r>
              <a:rPr lang="en-US" sz="1200" dirty="0"/>
              <a:t>leaves can be wrong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8F5069-D013-4DF5-8C4D-BA09779CE7BB}"/>
              </a:ext>
            </a:extLst>
          </p:cNvPr>
          <p:cNvSpPr/>
          <p:nvPr/>
        </p:nvSpPr>
        <p:spPr>
          <a:xfrm>
            <a:off x="2850532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193CD-3F32-4919-BD85-2B4072E117BC}"/>
              </a:ext>
            </a:extLst>
          </p:cNvPr>
          <p:cNvSpPr/>
          <p:nvPr/>
        </p:nvSpPr>
        <p:spPr>
          <a:xfrm>
            <a:off x="3204576" y="5086573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46D79-52C1-4957-927D-A1285F9B9520}"/>
              </a:ext>
            </a:extLst>
          </p:cNvPr>
          <p:cNvSpPr/>
          <p:nvPr/>
        </p:nvSpPr>
        <p:spPr>
          <a:xfrm>
            <a:off x="4719889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E6CD2C-2893-4FAE-9EE5-8F2317AC253A}"/>
              </a:ext>
            </a:extLst>
          </p:cNvPr>
          <p:cNvSpPr/>
          <p:nvPr/>
        </p:nvSpPr>
        <p:spPr>
          <a:xfrm>
            <a:off x="5792436" y="5080779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FA17E-039B-463D-81CF-C348C063E5DA}"/>
              </a:ext>
            </a:extLst>
          </p:cNvPr>
          <p:cNvSpPr/>
          <p:nvPr/>
        </p:nvSpPr>
        <p:spPr>
          <a:xfrm>
            <a:off x="6270061" y="5079867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01AB6A-BDBE-4B4E-B562-87B3B9568430}"/>
              </a:ext>
            </a:extLst>
          </p:cNvPr>
          <p:cNvSpPr/>
          <p:nvPr/>
        </p:nvSpPr>
        <p:spPr>
          <a:xfrm>
            <a:off x="6624105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BED394-A38C-40E1-9393-711B74B8E67A}"/>
              </a:ext>
            </a:extLst>
          </p:cNvPr>
          <p:cNvSpPr txBox="1"/>
          <p:nvPr/>
        </p:nvSpPr>
        <p:spPr>
          <a:xfrm>
            <a:off x="3746424" y="5951916"/>
            <a:ext cx="271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Over the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dirty="0"/>
              <a:t> inputs of length n, there </a:t>
            </a:r>
          </a:p>
          <a:p>
            <a:r>
              <a:rPr lang="en-US" sz="1200" dirty="0"/>
              <a:t>are at most </a:t>
            </a:r>
            <a:r>
              <a:rPr lang="en-US" sz="1200" dirty="0" err="1"/>
              <a:t>d</a:t>
            </a:r>
            <a:r>
              <a:rPr lang="en-US" sz="1200" baseline="30000" dirty="0" err="1"/>
              <a:t>n</a:t>
            </a:r>
            <a:r>
              <a:rPr lang="en-US" sz="1200" baseline="30000" dirty="0"/>
              <a:t> </a:t>
            </a:r>
            <a:r>
              <a:rPr lang="en-US" sz="1200" dirty="0"/>
              <a:t>*N/(d+1)</a:t>
            </a:r>
            <a:r>
              <a:rPr lang="en-US" sz="1200" baseline="30000" dirty="0"/>
              <a:t>n </a:t>
            </a:r>
            <a:r>
              <a:rPr lang="en-US" sz="1200" dirty="0"/>
              <a:t>leaves that </a:t>
            </a:r>
          </a:p>
          <a:p>
            <a:r>
              <a:rPr lang="en-US" sz="1200" dirty="0"/>
              <a:t>can be wrong on an input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BE808E-58D8-4B91-BF9B-C271A9D87F60}"/>
              </a:ext>
            </a:extLst>
          </p:cNvPr>
          <p:cNvSpPr txBox="1"/>
          <p:nvPr/>
        </p:nvSpPr>
        <p:spPr>
          <a:xfrm>
            <a:off x="6197875" y="2588373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d</a:t>
            </a:r>
            <a:r>
              <a:rPr lang="en-US" sz="1800" baseline="30000" dirty="0" err="1"/>
              <a:t>n</a:t>
            </a:r>
            <a:r>
              <a:rPr lang="en-US" sz="1800" baseline="30000" dirty="0"/>
              <a:t> </a:t>
            </a:r>
            <a:r>
              <a:rPr lang="en-US" sz="1800" dirty="0"/>
              <a:t>*N/(d+1)</a:t>
            </a:r>
            <a:r>
              <a:rPr lang="en-US" sz="1800" baseline="30000" dirty="0"/>
              <a:t>n </a:t>
            </a:r>
            <a:r>
              <a:rPr lang="en-US" sz="1800" dirty="0"/>
              <a:t>&lt; 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C13BCE2-996C-4B0C-AE18-EDE2E021D499}"/>
              </a:ext>
            </a:extLst>
          </p:cNvPr>
          <p:cNvSpPr/>
          <p:nvPr/>
        </p:nvSpPr>
        <p:spPr>
          <a:xfrm>
            <a:off x="4040621" y="5104803"/>
            <a:ext cx="197004" cy="181971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3D866E-EEFA-4A99-B3E9-63B951E57F2D}"/>
              </a:ext>
            </a:extLst>
          </p:cNvPr>
          <p:cNvSpPr txBox="1"/>
          <p:nvPr/>
        </p:nvSpPr>
        <p:spPr>
          <a:xfrm>
            <a:off x="3986487" y="5030789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0CD25-CBA8-4C2B-BF91-E0E3E0FCE15D}"/>
              </a:ext>
            </a:extLst>
          </p:cNvPr>
          <p:cNvSpPr txBox="1"/>
          <p:nvPr/>
        </p:nvSpPr>
        <p:spPr>
          <a:xfrm>
            <a:off x="6197875" y="3110709"/>
            <a:ext cx="2394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Therefore, there is a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that is correct for </a:t>
            </a:r>
            <a:r>
              <a:rPr lang="en-US" sz="1800" dirty="0">
                <a:solidFill>
                  <a:srgbClr val="FF0000"/>
                </a:solidFill>
              </a:rPr>
              <a:t>all</a:t>
            </a:r>
            <a:r>
              <a:rPr lang="en-US" sz="1800" dirty="0"/>
              <a:t> instances (yes or no) of length n.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8F3212-BC51-48C0-8B3A-FD9DE6DFF4C7}"/>
              </a:ext>
            </a:extLst>
          </p:cNvPr>
          <p:cNvSpPr txBox="1"/>
          <p:nvPr/>
        </p:nvSpPr>
        <p:spPr>
          <a:xfrm>
            <a:off x="561292" y="2710571"/>
            <a:ext cx="2705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If we knew the path </a:t>
            </a:r>
            <a:r>
              <a:rPr lang="en-US" sz="1800" dirty="0" err="1">
                <a:solidFill>
                  <a:srgbClr val="FF0000"/>
                </a:solidFill>
              </a:rPr>
              <a:t>p</a:t>
            </a:r>
            <a:r>
              <a:rPr lang="en-US" sz="1800" baseline="-25000" dirty="0" err="1">
                <a:solidFill>
                  <a:srgbClr val="FF0000"/>
                </a:solidFill>
              </a:rPr>
              <a:t>n</a:t>
            </a:r>
            <a:r>
              <a:rPr lang="en-US" sz="1800" dirty="0"/>
              <a:t> from the root to the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dirty="0"/>
              <a:t>, then </a:t>
            </a:r>
            <a:r>
              <a:rPr lang="en-US" sz="1800" dirty="0">
                <a:solidFill>
                  <a:srgbClr val="00B0F0"/>
                </a:solidFill>
              </a:rPr>
              <a:t>L</a:t>
            </a:r>
            <a:r>
              <a:rPr lang="en-US" sz="1800" dirty="0"/>
              <a:t> is solvable in </a:t>
            </a:r>
            <a:r>
              <a:rPr lang="en-US" sz="1800" dirty="0">
                <a:solidFill>
                  <a:srgbClr val="FF0000"/>
                </a:solidFill>
              </a:rPr>
              <a:t>deterministic</a:t>
            </a:r>
            <a:r>
              <a:rPr lang="en-US" sz="1800" dirty="0"/>
              <a:t> poly-time.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6A0593-C4F9-484B-8DD7-0C40D4CEF86B}"/>
              </a:ext>
            </a:extLst>
          </p:cNvPr>
          <p:cNvCxnSpPr>
            <a:cxnSpLocks/>
            <a:stCxn id="2" idx="0"/>
          </p:cNvCxnSpPr>
          <p:nvPr/>
        </p:nvCxnSpPr>
        <p:spPr>
          <a:xfrm flipH="1">
            <a:off x="4297791" y="3010595"/>
            <a:ext cx="150788" cy="413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17E6F7-EFB7-4CDB-8595-AD548E2D080B}"/>
              </a:ext>
            </a:extLst>
          </p:cNvPr>
          <p:cNvCxnSpPr>
            <a:cxnSpLocks/>
          </p:cNvCxnSpPr>
          <p:nvPr/>
        </p:nvCxnSpPr>
        <p:spPr>
          <a:xfrm>
            <a:off x="3874948" y="3633678"/>
            <a:ext cx="78671" cy="3439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6C59FBC-C11A-437B-B605-7450678DC4F5}"/>
              </a:ext>
            </a:extLst>
          </p:cNvPr>
          <p:cNvCxnSpPr/>
          <p:nvPr/>
        </p:nvCxnSpPr>
        <p:spPr>
          <a:xfrm flipH="1">
            <a:off x="3755707" y="3966570"/>
            <a:ext cx="210955" cy="3565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0A07301-904D-494B-99D5-B7E24245A94C}"/>
              </a:ext>
            </a:extLst>
          </p:cNvPr>
          <p:cNvCxnSpPr>
            <a:cxnSpLocks/>
          </p:cNvCxnSpPr>
          <p:nvPr/>
        </p:nvCxnSpPr>
        <p:spPr>
          <a:xfrm>
            <a:off x="3755708" y="4326877"/>
            <a:ext cx="383415" cy="2328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262767-A78A-4072-911A-DB70E82DA422}"/>
              </a:ext>
            </a:extLst>
          </p:cNvPr>
          <p:cNvCxnSpPr>
            <a:cxnSpLocks/>
          </p:cNvCxnSpPr>
          <p:nvPr/>
        </p:nvCxnSpPr>
        <p:spPr>
          <a:xfrm flipH="1">
            <a:off x="3880569" y="3402344"/>
            <a:ext cx="427481" cy="2313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19CABC6-C442-4413-8770-FE3E52179F91}"/>
              </a:ext>
            </a:extLst>
          </p:cNvPr>
          <p:cNvCxnSpPr>
            <a:cxnSpLocks/>
          </p:cNvCxnSpPr>
          <p:nvPr/>
        </p:nvCxnSpPr>
        <p:spPr>
          <a:xfrm flipH="1">
            <a:off x="3874948" y="4556498"/>
            <a:ext cx="246192" cy="3394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68272B3-0DD2-4005-AEDE-328D635080DD}"/>
              </a:ext>
            </a:extLst>
          </p:cNvPr>
          <p:cNvCxnSpPr>
            <a:cxnSpLocks/>
          </p:cNvCxnSpPr>
          <p:nvPr/>
        </p:nvCxnSpPr>
        <p:spPr>
          <a:xfrm>
            <a:off x="3861184" y="4884380"/>
            <a:ext cx="238427" cy="2343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CFB732B-E657-4911-8826-0891DD1F383E}"/>
              </a:ext>
            </a:extLst>
          </p:cNvPr>
          <p:cNvSpPr txBox="1"/>
          <p:nvPr/>
        </p:nvSpPr>
        <p:spPr>
          <a:xfrm>
            <a:off x="3500981" y="3867619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5898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8F5069-D013-4DF5-8C4D-BA09779CE7BB}"/>
              </a:ext>
            </a:extLst>
          </p:cNvPr>
          <p:cNvSpPr/>
          <p:nvPr/>
        </p:nvSpPr>
        <p:spPr>
          <a:xfrm>
            <a:off x="2850532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193CD-3F32-4919-BD85-2B4072E117BC}"/>
              </a:ext>
            </a:extLst>
          </p:cNvPr>
          <p:cNvSpPr/>
          <p:nvPr/>
        </p:nvSpPr>
        <p:spPr>
          <a:xfrm>
            <a:off x="3204576" y="5086573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46D79-52C1-4957-927D-A1285F9B9520}"/>
              </a:ext>
            </a:extLst>
          </p:cNvPr>
          <p:cNvSpPr/>
          <p:nvPr/>
        </p:nvSpPr>
        <p:spPr>
          <a:xfrm>
            <a:off x="4719889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E6CD2C-2893-4FAE-9EE5-8F2317AC253A}"/>
              </a:ext>
            </a:extLst>
          </p:cNvPr>
          <p:cNvSpPr/>
          <p:nvPr/>
        </p:nvSpPr>
        <p:spPr>
          <a:xfrm>
            <a:off x="5792436" y="5080779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FA17E-039B-463D-81CF-C348C063E5DA}"/>
              </a:ext>
            </a:extLst>
          </p:cNvPr>
          <p:cNvSpPr/>
          <p:nvPr/>
        </p:nvSpPr>
        <p:spPr>
          <a:xfrm>
            <a:off x="6270061" y="5079867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01AB6A-BDBE-4B4E-B562-87B3B9568430}"/>
              </a:ext>
            </a:extLst>
          </p:cNvPr>
          <p:cNvSpPr/>
          <p:nvPr/>
        </p:nvSpPr>
        <p:spPr>
          <a:xfrm>
            <a:off x="6624105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BE808E-58D8-4B91-BF9B-C271A9D87F60}"/>
              </a:ext>
            </a:extLst>
          </p:cNvPr>
          <p:cNvSpPr txBox="1"/>
          <p:nvPr/>
        </p:nvSpPr>
        <p:spPr>
          <a:xfrm>
            <a:off x="6197875" y="2588373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d</a:t>
            </a:r>
            <a:r>
              <a:rPr lang="en-US" sz="1800" baseline="30000" dirty="0" err="1"/>
              <a:t>n</a:t>
            </a:r>
            <a:r>
              <a:rPr lang="en-US" sz="1800" baseline="30000" dirty="0"/>
              <a:t> </a:t>
            </a:r>
            <a:r>
              <a:rPr lang="en-US" sz="1800" dirty="0"/>
              <a:t>*N/(d+1)</a:t>
            </a:r>
            <a:r>
              <a:rPr lang="en-US" sz="1800" baseline="30000" dirty="0"/>
              <a:t>n </a:t>
            </a:r>
            <a:r>
              <a:rPr lang="en-US" sz="1800" dirty="0"/>
              <a:t>&lt; 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C13BCE2-996C-4B0C-AE18-EDE2E021D499}"/>
              </a:ext>
            </a:extLst>
          </p:cNvPr>
          <p:cNvSpPr/>
          <p:nvPr/>
        </p:nvSpPr>
        <p:spPr>
          <a:xfrm>
            <a:off x="4040621" y="5104803"/>
            <a:ext cx="197004" cy="181971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3D866E-EEFA-4A99-B3E9-63B951E57F2D}"/>
              </a:ext>
            </a:extLst>
          </p:cNvPr>
          <p:cNvSpPr txBox="1"/>
          <p:nvPr/>
        </p:nvSpPr>
        <p:spPr>
          <a:xfrm>
            <a:off x="3986487" y="5030789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0CD25-CBA8-4C2B-BF91-E0E3E0FCE15D}"/>
              </a:ext>
            </a:extLst>
          </p:cNvPr>
          <p:cNvSpPr txBox="1"/>
          <p:nvPr/>
        </p:nvSpPr>
        <p:spPr>
          <a:xfrm>
            <a:off x="6197875" y="3110709"/>
            <a:ext cx="2394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Therefore, there is a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that is correct for </a:t>
            </a:r>
            <a:r>
              <a:rPr lang="en-US" sz="1800" dirty="0">
                <a:solidFill>
                  <a:srgbClr val="FF0000"/>
                </a:solidFill>
              </a:rPr>
              <a:t>all</a:t>
            </a:r>
            <a:r>
              <a:rPr lang="en-US" sz="1800" dirty="0"/>
              <a:t> instances (yes or no) of length n.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8F3212-BC51-48C0-8B3A-FD9DE6DFF4C7}"/>
              </a:ext>
            </a:extLst>
          </p:cNvPr>
          <p:cNvSpPr txBox="1"/>
          <p:nvPr/>
        </p:nvSpPr>
        <p:spPr>
          <a:xfrm>
            <a:off x="561292" y="2710571"/>
            <a:ext cx="2705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If we knew the path </a:t>
            </a:r>
            <a:r>
              <a:rPr lang="en-US" sz="1800" dirty="0" err="1">
                <a:solidFill>
                  <a:srgbClr val="FF0000"/>
                </a:solidFill>
              </a:rPr>
              <a:t>p</a:t>
            </a:r>
            <a:r>
              <a:rPr lang="en-US" sz="1800" baseline="-25000" dirty="0" err="1">
                <a:solidFill>
                  <a:srgbClr val="FF0000"/>
                </a:solidFill>
              </a:rPr>
              <a:t>n</a:t>
            </a:r>
            <a:r>
              <a:rPr lang="en-US" sz="1800" dirty="0"/>
              <a:t> from the root to the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dirty="0"/>
              <a:t>, then </a:t>
            </a:r>
            <a:r>
              <a:rPr lang="en-US" sz="1800" dirty="0">
                <a:solidFill>
                  <a:srgbClr val="00B0F0"/>
                </a:solidFill>
              </a:rPr>
              <a:t>L</a:t>
            </a:r>
            <a:r>
              <a:rPr lang="en-US" sz="1800" dirty="0"/>
              <a:t> is solvable in </a:t>
            </a:r>
            <a:r>
              <a:rPr lang="en-US" sz="1800" dirty="0">
                <a:solidFill>
                  <a:srgbClr val="FF0000"/>
                </a:solidFill>
              </a:rPr>
              <a:t>deterministic</a:t>
            </a:r>
            <a:r>
              <a:rPr lang="en-US" sz="1800" dirty="0"/>
              <a:t> poly-time.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6A0593-C4F9-484B-8DD7-0C40D4CEF86B}"/>
              </a:ext>
            </a:extLst>
          </p:cNvPr>
          <p:cNvCxnSpPr>
            <a:cxnSpLocks/>
            <a:stCxn id="2" idx="0"/>
          </p:cNvCxnSpPr>
          <p:nvPr/>
        </p:nvCxnSpPr>
        <p:spPr>
          <a:xfrm flipH="1">
            <a:off x="4297791" y="3010595"/>
            <a:ext cx="150788" cy="413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17E6F7-EFB7-4CDB-8595-AD548E2D080B}"/>
              </a:ext>
            </a:extLst>
          </p:cNvPr>
          <p:cNvCxnSpPr>
            <a:cxnSpLocks/>
          </p:cNvCxnSpPr>
          <p:nvPr/>
        </p:nvCxnSpPr>
        <p:spPr>
          <a:xfrm>
            <a:off x="3874948" y="3633678"/>
            <a:ext cx="78671" cy="3439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6C59FBC-C11A-437B-B605-7450678DC4F5}"/>
              </a:ext>
            </a:extLst>
          </p:cNvPr>
          <p:cNvCxnSpPr/>
          <p:nvPr/>
        </p:nvCxnSpPr>
        <p:spPr>
          <a:xfrm flipH="1">
            <a:off x="3755707" y="3966570"/>
            <a:ext cx="210955" cy="3565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0A07301-904D-494B-99D5-B7E24245A94C}"/>
              </a:ext>
            </a:extLst>
          </p:cNvPr>
          <p:cNvCxnSpPr>
            <a:cxnSpLocks/>
          </p:cNvCxnSpPr>
          <p:nvPr/>
        </p:nvCxnSpPr>
        <p:spPr>
          <a:xfrm>
            <a:off x="3755708" y="4326877"/>
            <a:ext cx="383415" cy="2328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262767-A78A-4072-911A-DB70E82DA422}"/>
              </a:ext>
            </a:extLst>
          </p:cNvPr>
          <p:cNvCxnSpPr>
            <a:cxnSpLocks/>
          </p:cNvCxnSpPr>
          <p:nvPr/>
        </p:nvCxnSpPr>
        <p:spPr>
          <a:xfrm flipH="1">
            <a:off x="3880569" y="3402344"/>
            <a:ext cx="427481" cy="2313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19CABC6-C442-4413-8770-FE3E52179F91}"/>
              </a:ext>
            </a:extLst>
          </p:cNvPr>
          <p:cNvCxnSpPr>
            <a:cxnSpLocks/>
          </p:cNvCxnSpPr>
          <p:nvPr/>
        </p:nvCxnSpPr>
        <p:spPr>
          <a:xfrm flipH="1">
            <a:off x="3874948" y="4556498"/>
            <a:ext cx="246192" cy="3394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68272B3-0DD2-4005-AEDE-328D635080DD}"/>
              </a:ext>
            </a:extLst>
          </p:cNvPr>
          <p:cNvCxnSpPr>
            <a:cxnSpLocks/>
          </p:cNvCxnSpPr>
          <p:nvPr/>
        </p:nvCxnSpPr>
        <p:spPr>
          <a:xfrm>
            <a:off x="3861184" y="4884380"/>
            <a:ext cx="238427" cy="2343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6BDE302-6581-455C-AE7C-3DE9144B72B8}"/>
              </a:ext>
            </a:extLst>
          </p:cNvPr>
          <p:cNvSpPr txBox="1"/>
          <p:nvPr/>
        </p:nvSpPr>
        <p:spPr>
          <a:xfrm>
            <a:off x="1291624" y="5828038"/>
            <a:ext cx="3491876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Det-M(</a:t>
            </a:r>
            <a:r>
              <a:rPr lang="en-US" sz="1600" dirty="0">
                <a:solidFill>
                  <a:srgbClr val="92D050"/>
                </a:solidFill>
              </a:rPr>
              <a:t>x,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>
                <a:solidFill>
                  <a:srgbClr val="00B0F0"/>
                </a:solidFill>
              </a:rPr>
              <a:t>): </a:t>
            </a:r>
          </a:p>
          <a:p>
            <a:r>
              <a:rPr lang="en-US" sz="1600" dirty="0"/>
              <a:t>simulate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on </a:t>
            </a:r>
            <a:r>
              <a:rPr lang="en-US" sz="1600" dirty="0">
                <a:solidFill>
                  <a:srgbClr val="92D050"/>
                </a:solidFill>
              </a:rPr>
              <a:t>x</a:t>
            </a:r>
            <a:r>
              <a:rPr lang="en-US" sz="1600" dirty="0"/>
              <a:t>. Whenever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tosses a coin, take the branch given by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/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1343C4-309F-43B5-BB52-78F143EE5B2D}"/>
              </a:ext>
            </a:extLst>
          </p:cNvPr>
          <p:cNvSpPr txBox="1"/>
          <p:nvPr/>
        </p:nvSpPr>
        <p:spPr>
          <a:xfrm>
            <a:off x="3500981" y="3867619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3831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BPP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30482" y="914083"/>
            <a:ext cx="7948146" cy="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sng" kern="0" dirty="0">
                <a:solidFill>
                  <a:srgbClr val="FF0000"/>
                </a:solidFill>
              </a:rPr>
              <a:t>Definition.</a:t>
            </a:r>
            <a:r>
              <a:rPr lang="en-US" sz="1600" kern="0" dirty="0"/>
              <a:t> A decision problem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 is in </a:t>
            </a:r>
            <a:r>
              <a:rPr lang="en-US" sz="1600" kern="0" dirty="0">
                <a:solidFill>
                  <a:srgbClr val="FF0000"/>
                </a:solidFill>
              </a:rPr>
              <a:t>BPP</a:t>
            </a:r>
            <a:r>
              <a:rPr lang="en-US" sz="1600" kern="0" dirty="0"/>
              <a:t> if there is a poly-time probabilistic Turing machine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such that for each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92D050"/>
                </a:solidFill>
              </a:rPr>
              <a:t>x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92D050"/>
                </a:solidFill>
              </a:rPr>
              <a:t>YES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and for each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not in </a:t>
            </a:r>
            <a:r>
              <a:rPr lang="en-US" sz="1600" kern="0" dirty="0">
                <a:solidFill>
                  <a:srgbClr val="00B0F0"/>
                </a:solidFill>
              </a:rPr>
              <a:t>L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C00000"/>
                </a:solidFill>
              </a:rPr>
              <a:t>y</a:t>
            </a:r>
            <a:r>
              <a:rPr lang="en-US" sz="1600" kern="0" dirty="0"/>
              <a:t> returns </a:t>
            </a:r>
            <a:r>
              <a:rPr lang="en-US" sz="1600" kern="0" dirty="0">
                <a:solidFill>
                  <a:srgbClr val="C00000"/>
                </a:solidFill>
              </a:rPr>
              <a:t>NO</a:t>
            </a:r>
            <a:r>
              <a:rPr lang="en-US" sz="1600" kern="0" dirty="0"/>
              <a:t> with probability ≥ </a:t>
            </a:r>
            <a:r>
              <a:rPr lang="en-US" sz="1600" kern="0" dirty="0">
                <a:solidFill>
                  <a:srgbClr val="FF3300"/>
                </a:solidFill>
              </a:rPr>
              <a:t>1/2 + </a:t>
            </a:r>
            <a:r>
              <a:rPr lang="el-GR" sz="1600" kern="0" dirty="0">
                <a:solidFill>
                  <a:srgbClr val="FF3300"/>
                </a:solidFill>
              </a:rPr>
              <a:t>ϵ</a:t>
            </a:r>
            <a:r>
              <a:rPr lang="en-US" sz="1600" kern="0" dirty="0"/>
              <a:t>., 0 &lt; </a:t>
            </a:r>
            <a:r>
              <a:rPr lang="el-GR" sz="1600" kern="0" dirty="0"/>
              <a:t>ϵ</a:t>
            </a:r>
            <a:r>
              <a:rPr lang="el-GR" sz="1600" kern="0" dirty="0">
                <a:solidFill>
                  <a:srgbClr val="FF3300"/>
                </a:solidFill>
              </a:rPr>
              <a:t> </a:t>
            </a:r>
            <a:r>
              <a:rPr lang="en-US" sz="1600" kern="0" dirty="0"/>
              <a:t>&lt; 1/2.</a:t>
            </a:r>
            <a:endParaRPr lang="en-US" sz="16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Let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be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 and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A*, with |A| = d.  Let </a:t>
                </a:r>
                <a:r>
                  <a:rPr lang="en-US" sz="2000" kern="0" dirty="0">
                    <a:solidFill>
                      <a:srgbClr val="C00000"/>
                    </a:solidFill>
                  </a:rPr>
                  <a:t>M</a:t>
                </a:r>
                <a:r>
                  <a:rPr lang="en-US" sz="2000" kern="0" dirty="0"/>
                  <a:t> be a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000" kern="0" dirty="0"/>
                  <a:t>-machine accepting </a:t>
                </a:r>
                <a:r>
                  <a:rPr lang="en-US" sz="20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2000" kern="0" dirty="0"/>
                  <a:t> with error bound 1/(d+1)</a:t>
                </a:r>
                <a:r>
                  <a:rPr lang="en-US" sz="2000" kern="0" baseline="30000" dirty="0"/>
                  <a:t>n</a:t>
                </a:r>
                <a:r>
                  <a:rPr lang="en-US" sz="2000" kern="0" dirty="0"/>
                  <a:t>.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27" y="1940147"/>
                <a:ext cx="7948146" cy="737556"/>
              </a:xfrm>
              <a:prstGeom prst="rect">
                <a:avLst/>
              </a:prstGeom>
              <a:blipFill>
                <a:blip r:embed="rId3"/>
                <a:stretch>
                  <a:fillRect l="-767" t="-4132" b="-991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54E5655-DF5A-46B0-ABA4-20A97266F538}"/>
              </a:ext>
            </a:extLst>
          </p:cNvPr>
          <p:cNvSpPr/>
          <p:nvPr/>
        </p:nvSpPr>
        <p:spPr>
          <a:xfrm>
            <a:off x="1554550" y="3010595"/>
            <a:ext cx="5788058" cy="21799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59B8-E15D-4482-98FE-6E025FDA79BE}"/>
              </a:ext>
            </a:extLst>
          </p:cNvPr>
          <p:cNvSpPr txBox="1"/>
          <p:nvPr/>
        </p:nvSpPr>
        <p:spPr>
          <a:xfrm>
            <a:off x="4237624" y="3568363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D14A4-F430-4ABF-9854-78E4D2AEF1B1}"/>
              </a:ext>
            </a:extLst>
          </p:cNvPr>
          <p:cNvSpPr txBox="1"/>
          <p:nvPr/>
        </p:nvSpPr>
        <p:spPr>
          <a:xfrm>
            <a:off x="4308050" y="272942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x, |x|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B052D-4AEB-467E-8304-8595F758F4BC}"/>
              </a:ext>
            </a:extLst>
          </p:cNvPr>
          <p:cNvSpPr txBox="1"/>
          <p:nvPr/>
        </p:nvSpPr>
        <p:spPr>
          <a:xfrm>
            <a:off x="3614921" y="5523435"/>
            <a:ext cx="133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Total: N</a:t>
            </a:r>
            <a:r>
              <a:rPr lang="en-US" sz="1400" baseline="30000" dirty="0"/>
              <a:t> </a:t>
            </a:r>
            <a:r>
              <a:rPr lang="en-US" sz="1400" dirty="0"/>
              <a:t>leaves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0BB90E1-7B7E-4F71-8FC4-5E964D3D49F5}"/>
              </a:ext>
            </a:extLst>
          </p:cNvPr>
          <p:cNvSpPr/>
          <p:nvPr/>
        </p:nvSpPr>
        <p:spPr>
          <a:xfrm rot="5400000">
            <a:off x="4294689" y="2516748"/>
            <a:ext cx="307777" cy="578805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4AFE10-36D8-42EE-8698-6516761A354E}"/>
              </a:ext>
            </a:extLst>
          </p:cNvPr>
          <p:cNvSpPr/>
          <p:nvPr/>
        </p:nvSpPr>
        <p:spPr>
          <a:xfrm>
            <a:off x="1989056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8F5069-D013-4DF5-8C4D-BA09779CE7BB}"/>
              </a:ext>
            </a:extLst>
          </p:cNvPr>
          <p:cNvSpPr/>
          <p:nvPr/>
        </p:nvSpPr>
        <p:spPr>
          <a:xfrm>
            <a:off x="2850532" y="509400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193CD-3F32-4919-BD85-2B4072E117BC}"/>
              </a:ext>
            </a:extLst>
          </p:cNvPr>
          <p:cNvSpPr/>
          <p:nvPr/>
        </p:nvSpPr>
        <p:spPr>
          <a:xfrm>
            <a:off x="3204576" y="5086573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46D79-52C1-4957-927D-A1285F9B9520}"/>
              </a:ext>
            </a:extLst>
          </p:cNvPr>
          <p:cNvSpPr/>
          <p:nvPr/>
        </p:nvSpPr>
        <p:spPr>
          <a:xfrm>
            <a:off x="4719889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E6CD2C-2893-4FAE-9EE5-8F2317AC253A}"/>
              </a:ext>
            </a:extLst>
          </p:cNvPr>
          <p:cNvSpPr/>
          <p:nvPr/>
        </p:nvSpPr>
        <p:spPr>
          <a:xfrm>
            <a:off x="5792436" y="5080779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BBFA17E-039B-463D-81CF-C348C063E5DA}"/>
              </a:ext>
            </a:extLst>
          </p:cNvPr>
          <p:cNvSpPr/>
          <p:nvPr/>
        </p:nvSpPr>
        <p:spPr>
          <a:xfrm>
            <a:off x="6270061" y="5079867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01AB6A-BDBE-4B4E-B562-87B3B9568430}"/>
              </a:ext>
            </a:extLst>
          </p:cNvPr>
          <p:cNvSpPr/>
          <p:nvPr/>
        </p:nvSpPr>
        <p:spPr>
          <a:xfrm>
            <a:off x="6624105" y="5089165"/>
            <a:ext cx="650449" cy="20020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BE808E-58D8-4B91-BF9B-C271A9D87F60}"/>
              </a:ext>
            </a:extLst>
          </p:cNvPr>
          <p:cNvSpPr txBox="1"/>
          <p:nvPr/>
        </p:nvSpPr>
        <p:spPr>
          <a:xfrm>
            <a:off x="6197875" y="2588373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d</a:t>
            </a:r>
            <a:r>
              <a:rPr lang="en-US" sz="1800" baseline="30000" dirty="0" err="1"/>
              <a:t>n</a:t>
            </a:r>
            <a:r>
              <a:rPr lang="en-US" sz="1800" baseline="30000" dirty="0"/>
              <a:t> </a:t>
            </a:r>
            <a:r>
              <a:rPr lang="en-US" sz="1800" dirty="0"/>
              <a:t>*N/(d+1)</a:t>
            </a:r>
            <a:r>
              <a:rPr lang="en-US" sz="1800" baseline="30000" dirty="0"/>
              <a:t>n </a:t>
            </a:r>
            <a:r>
              <a:rPr lang="en-US" sz="1800" dirty="0"/>
              <a:t>&lt; 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C13BCE2-996C-4B0C-AE18-EDE2E021D499}"/>
              </a:ext>
            </a:extLst>
          </p:cNvPr>
          <p:cNvSpPr/>
          <p:nvPr/>
        </p:nvSpPr>
        <p:spPr>
          <a:xfrm>
            <a:off x="4040621" y="5104803"/>
            <a:ext cx="197004" cy="181971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3D866E-EEFA-4A99-B3E9-63B951E57F2D}"/>
              </a:ext>
            </a:extLst>
          </p:cNvPr>
          <p:cNvSpPr txBox="1"/>
          <p:nvPr/>
        </p:nvSpPr>
        <p:spPr>
          <a:xfrm>
            <a:off x="3986487" y="5030789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0CD25-CBA8-4C2B-BF91-E0E3E0FCE15D}"/>
              </a:ext>
            </a:extLst>
          </p:cNvPr>
          <p:cNvSpPr txBox="1"/>
          <p:nvPr/>
        </p:nvSpPr>
        <p:spPr>
          <a:xfrm>
            <a:off x="6197875" y="3110709"/>
            <a:ext cx="2394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Therefore, there is a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that is correct for </a:t>
            </a:r>
            <a:r>
              <a:rPr lang="en-US" sz="1800" dirty="0">
                <a:solidFill>
                  <a:srgbClr val="FF0000"/>
                </a:solidFill>
              </a:rPr>
              <a:t>all</a:t>
            </a:r>
            <a:r>
              <a:rPr lang="en-US" sz="1800" dirty="0"/>
              <a:t> instances (yes or no) of length n.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8F3212-BC51-48C0-8B3A-FD9DE6DFF4C7}"/>
              </a:ext>
            </a:extLst>
          </p:cNvPr>
          <p:cNvSpPr txBox="1"/>
          <p:nvPr/>
        </p:nvSpPr>
        <p:spPr>
          <a:xfrm>
            <a:off x="561292" y="2710571"/>
            <a:ext cx="2705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If we knew the path </a:t>
            </a:r>
            <a:r>
              <a:rPr lang="en-US" sz="1800" dirty="0" err="1">
                <a:solidFill>
                  <a:srgbClr val="FF0000"/>
                </a:solidFill>
              </a:rPr>
              <a:t>p</a:t>
            </a:r>
            <a:r>
              <a:rPr lang="en-US" sz="1800" baseline="-25000" dirty="0" err="1">
                <a:solidFill>
                  <a:srgbClr val="FF0000"/>
                </a:solidFill>
              </a:rPr>
              <a:t>n</a:t>
            </a:r>
            <a:r>
              <a:rPr lang="en-US" sz="1800" dirty="0"/>
              <a:t> from the root to the leaf </a:t>
            </a:r>
            <a:r>
              <a:rPr lang="el-GR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800" dirty="0"/>
              <a:t>, then </a:t>
            </a:r>
            <a:r>
              <a:rPr lang="en-US" sz="1800" dirty="0">
                <a:solidFill>
                  <a:srgbClr val="00B0F0"/>
                </a:solidFill>
              </a:rPr>
              <a:t>L</a:t>
            </a:r>
            <a:r>
              <a:rPr lang="en-US" sz="1800" dirty="0"/>
              <a:t> is solvable in </a:t>
            </a:r>
            <a:r>
              <a:rPr lang="en-US" sz="1800" dirty="0">
                <a:solidFill>
                  <a:srgbClr val="FF0000"/>
                </a:solidFill>
              </a:rPr>
              <a:t>deterministic</a:t>
            </a:r>
            <a:r>
              <a:rPr lang="en-US" sz="1800" dirty="0"/>
              <a:t> poly-time.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6A0593-C4F9-484B-8DD7-0C40D4CEF86B}"/>
              </a:ext>
            </a:extLst>
          </p:cNvPr>
          <p:cNvCxnSpPr>
            <a:cxnSpLocks/>
            <a:stCxn id="2" idx="0"/>
          </p:cNvCxnSpPr>
          <p:nvPr/>
        </p:nvCxnSpPr>
        <p:spPr>
          <a:xfrm flipH="1">
            <a:off x="4297791" y="3010595"/>
            <a:ext cx="150788" cy="413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17E6F7-EFB7-4CDB-8595-AD548E2D080B}"/>
              </a:ext>
            </a:extLst>
          </p:cNvPr>
          <p:cNvCxnSpPr>
            <a:cxnSpLocks/>
          </p:cNvCxnSpPr>
          <p:nvPr/>
        </p:nvCxnSpPr>
        <p:spPr>
          <a:xfrm>
            <a:off x="3874948" y="3633678"/>
            <a:ext cx="78671" cy="3439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6C59FBC-C11A-437B-B605-7450678DC4F5}"/>
              </a:ext>
            </a:extLst>
          </p:cNvPr>
          <p:cNvCxnSpPr/>
          <p:nvPr/>
        </p:nvCxnSpPr>
        <p:spPr>
          <a:xfrm flipH="1">
            <a:off x="3755707" y="3966570"/>
            <a:ext cx="210955" cy="3565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0A07301-904D-494B-99D5-B7E24245A94C}"/>
              </a:ext>
            </a:extLst>
          </p:cNvPr>
          <p:cNvCxnSpPr>
            <a:cxnSpLocks/>
          </p:cNvCxnSpPr>
          <p:nvPr/>
        </p:nvCxnSpPr>
        <p:spPr>
          <a:xfrm>
            <a:off x="3755708" y="4326877"/>
            <a:ext cx="383415" cy="2328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262767-A78A-4072-911A-DB70E82DA422}"/>
              </a:ext>
            </a:extLst>
          </p:cNvPr>
          <p:cNvCxnSpPr>
            <a:cxnSpLocks/>
          </p:cNvCxnSpPr>
          <p:nvPr/>
        </p:nvCxnSpPr>
        <p:spPr>
          <a:xfrm flipH="1">
            <a:off x="3880569" y="3402344"/>
            <a:ext cx="427481" cy="2313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19CABC6-C442-4413-8770-FE3E52179F91}"/>
              </a:ext>
            </a:extLst>
          </p:cNvPr>
          <p:cNvCxnSpPr>
            <a:cxnSpLocks/>
          </p:cNvCxnSpPr>
          <p:nvPr/>
        </p:nvCxnSpPr>
        <p:spPr>
          <a:xfrm flipH="1">
            <a:off x="3874948" y="4556498"/>
            <a:ext cx="246192" cy="3394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68272B3-0DD2-4005-AEDE-328D635080DD}"/>
              </a:ext>
            </a:extLst>
          </p:cNvPr>
          <p:cNvCxnSpPr>
            <a:cxnSpLocks/>
          </p:cNvCxnSpPr>
          <p:nvPr/>
        </p:nvCxnSpPr>
        <p:spPr>
          <a:xfrm>
            <a:off x="3861184" y="4884380"/>
            <a:ext cx="238427" cy="2343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5735524-A7FF-4F79-B175-DBBE112BF67C}"/>
              </a:ext>
            </a:extLst>
          </p:cNvPr>
          <p:cNvSpPr txBox="1"/>
          <p:nvPr/>
        </p:nvSpPr>
        <p:spPr>
          <a:xfrm>
            <a:off x="5045113" y="5943917"/>
            <a:ext cx="25905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The length of the path </a:t>
            </a:r>
            <a:r>
              <a:rPr lang="en-US" sz="1400" dirty="0" err="1">
                <a:solidFill>
                  <a:srgbClr val="FF0000"/>
                </a:solidFill>
              </a:rPr>
              <a:t>p</a:t>
            </a:r>
            <a:r>
              <a:rPr lang="en-US" sz="1400" baseline="-25000" dirty="0" err="1">
                <a:solidFill>
                  <a:srgbClr val="FF0000"/>
                </a:solidFill>
              </a:rPr>
              <a:t>n</a:t>
            </a:r>
            <a:r>
              <a:rPr lang="en-US" sz="1400" dirty="0"/>
              <a:t> is bounded by a polynomial of n.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DFE8C6-E5F5-4FD1-A3C9-1EEF66792E64}"/>
              </a:ext>
            </a:extLst>
          </p:cNvPr>
          <p:cNvSpPr txBox="1"/>
          <p:nvPr/>
        </p:nvSpPr>
        <p:spPr>
          <a:xfrm>
            <a:off x="3500981" y="3867619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endParaRPr lang="en-US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860E1A-C876-4FE1-97D4-8A62B81E606C}"/>
              </a:ext>
            </a:extLst>
          </p:cNvPr>
          <p:cNvSpPr txBox="1"/>
          <p:nvPr/>
        </p:nvSpPr>
        <p:spPr>
          <a:xfrm>
            <a:off x="1291624" y="5828038"/>
            <a:ext cx="3491876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Det-M(</a:t>
            </a:r>
            <a:r>
              <a:rPr lang="en-US" sz="1600" dirty="0">
                <a:solidFill>
                  <a:srgbClr val="92D050"/>
                </a:solidFill>
              </a:rPr>
              <a:t>x,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>
                <a:solidFill>
                  <a:srgbClr val="00B0F0"/>
                </a:solidFill>
              </a:rPr>
              <a:t>): </a:t>
            </a:r>
          </a:p>
          <a:p>
            <a:r>
              <a:rPr lang="en-US" sz="1600" dirty="0"/>
              <a:t>simulate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on </a:t>
            </a:r>
            <a:r>
              <a:rPr lang="en-US" sz="1600" dirty="0">
                <a:solidFill>
                  <a:srgbClr val="92D050"/>
                </a:solidFill>
              </a:rPr>
              <a:t>x</a:t>
            </a:r>
            <a:r>
              <a:rPr lang="en-US" sz="1600" dirty="0"/>
              <a:t>. Whenever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tosses a coin, take the branch given by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1883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</p:spTree>
    <p:extLst>
      <p:ext uri="{BB962C8B-B14F-4D97-AF65-F5344CB8AC3E}">
        <p14:creationId xmlns:p14="http://schemas.microsoft.com/office/powerpoint/2010/main" val="2499110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7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866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078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52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C683A-C21F-4201-97A4-15EB99865EAF}"/>
              </a:ext>
            </a:extLst>
          </p:cNvPr>
          <p:cNvSpPr txBox="1"/>
          <p:nvPr/>
        </p:nvSpPr>
        <p:spPr>
          <a:xfrm>
            <a:off x="2702641" y="4408762"/>
            <a:ext cx="3491876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Det-M(</a:t>
            </a:r>
            <a:r>
              <a:rPr lang="en-US" sz="1600" dirty="0">
                <a:solidFill>
                  <a:srgbClr val="92D050"/>
                </a:solidFill>
              </a:rPr>
              <a:t>x,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>
                <a:solidFill>
                  <a:srgbClr val="00B0F0"/>
                </a:solidFill>
              </a:rPr>
              <a:t>): </a:t>
            </a:r>
          </a:p>
          <a:p>
            <a:r>
              <a:rPr lang="en-US" sz="1600" dirty="0"/>
              <a:t>simulate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on </a:t>
            </a:r>
            <a:r>
              <a:rPr lang="en-US" sz="1600" dirty="0">
                <a:solidFill>
                  <a:srgbClr val="92D050"/>
                </a:solidFill>
              </a:rPr>
              <a:t>x</a:t>
            </a:r>
            <a:r>
              <a:rPr lang="en-US" sz="1600" dirty="0"/>
              <a:t>. Whenever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tosses a coin, take the branch given by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8742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C31ECA-3AAF-4CBF-813B-5C33089A4135}"/>
              </a:ext>
            </a:extLst>
          </p:cNvPr>
          <p:cNvSpPr txBox="1"/>
          <p:nvPr/>
        </p:nvSpPr>
        <p:spPr>
          <a:xfrm>
            <a:off x="2375706" y="5428428"/>
            <a:ext cx="349187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Simply let </a:t>
            </a:r>
            <a:r>
              <a:rPr lang="en-US" sz="2000" dirty="0">
                <a:solidFill>
                  <a:srgbClr val="00B0F0"/>
                </a:solidFill>
              </a:rPr>
              <a:t>h</a:t>
            </a:r>
            <a:r>
              <a:rPr lang="en-US" sz="2000" dirty="0"/>
              <a:t>(n) = </a:t>
            </a:r>
            <a:r>
              <a:rPr lang="en-US" sz="2000" dirty="0" err="1">
                <a:solidFill>
                  <a:srgbClr val="FF0000"/>
                </a:solidFill>
              </a:rPr>
              <a:t>p</a:t>
            </a:r>
            <a:r>
              <a:rPr lang="en-US" sz="2000" baseline="-25000" dirty="0" err="1">
                <a:solidFill>
                  <a:srgbClr val="FF0000"/>
                </a:solidFill>
              </a:rPr>
              <a:t>n</a:t>
            </a:r>
            <a:r>
              <a:rPr lang="en-US" sz="20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947B3A-F41F-4B24-8632-7C478EF2026C}"/>
              </a:ext>
            </a:extLst>
          </p:cNvPr>
          <p:cNvSpPr txBox="1"/>
          <p:nvPr/>
        </p:nvSpPr>
        <p:spPr>
          <a:xfrm>
            <a:off x="2702641" y="4408762"/>
            <a:ext cx="3491876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Det-M(</a:t>
            </a:r>
            <a:r>
              <a:rPr lang="en-US" sz="1600" dirty="0">
                <a:solidFill>
                  <a:srgbClr val="92D050"/>
                </a:solidFill>
              </a:rPr>
              <a:t>x,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>
                <a:solidFill>
                  <a:srgbClr val="00B0F0"/>
                </a:solidFill>
              </a:rPr>
              <a:t>): </a:t>
            </a:r>
          </a:p>
          <a:p>
            <a:r>
              <a:rPr lang="en-US" sz="1600" dirty="0"/>
              <a:t>simulate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on </a:t>
            </a:r>
            <a:r>
              <a:rPr lang="en-US" sz="1600" dirty="0">
                <a:solidFill>
                  <a:srgbClr val="92D050"/>
                </a:solidFill>
              </a:rPr>
              <a:t>x</a:t>
            </a:r>
            <a:r>
              <a:rPr lang="en-US" sz="1600" dirty="0"/>
              <a:t>. Whenever </a:t>
            </a:r>
            <a:r>
              <a:rPr lang="en-US" sz="1600" dirty="0">
                <a:solidFill>
                  <a:srgbClr val="C00000"/>
                </a:solidFill>
              </a:rPr>
              <a:t>M</a:t>
            </a:r>
            <a:r>
              <a:rPr lang="en-US" sz="1600" dirty="0"/>
              <a:t> tosses a coin, take the branch given by </a:t>
            </a:r>
            <a:r>
              <a:rPr lang="en-US" sz="1600" dirty="0" err="1">
                <a:solidFill>
                  <a:srgbClr val="FF0000"/>
                </a:solidFill>
              </a:rPr>
              <a:t>p</a:t>
            </a:r>
            <a:r>
              <a:rPr lang="en-US" sz="1600" baseline="-25000" dirty="0" err="1">
                <a:solidFill>
                  <a:srgbClr val="FF0000"/>
                </a:solidFill>
              </a:rPr>
              <a:t>n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9055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4.</a:t>
                </a:r>
                <a:r>
                  <a:rPr lang="en-US" sz="1800" kern="0" dirty="0"/>
                  <a:t>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be significant?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blipFill>
                <a:blip r:embed="rId4"/>
                <a:stretch>
                  <a:fillRect l="-640" t="-7576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1342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4.</a:t>
                </a:r>
                <a:r>
                  <a:rPr lang="en-US" sz="1800" kern="0" dirty="0"/>
                  <a:t>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be significant?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blipFill>
                <a:blip r:embed="rId4"/>
                <a:stretch>
                  <a:fillRect l="-640" t="-7576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6A2C82-D7D0-4BF9-8F51-D3D805F32B4C}"/>
              </a:ext>
            </a:extLst>
          </p:cNvPr>
          <p:cNvSpPr txBox="1">
            <a:spLocks/>
          </p:cNvSpPr>
          <p:nvPr/>
        </p:nvSpPr>
        <p:spPr bwMode="auto">
          <a:xfrm>
            <a:off x="677806" y="4919381"/>
            <a:ext cx="7621424" cy="69899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Then we would be able to solve </a:t>
            </a:r>
            <a:r>
              <a:rPr lang="en-US" sz="1800" kern="0" dirty="0">
                <a:solidFill>
                  <a:srgbClr val="FF0000"/>
                </a:solidFill>
              </a:rPr>
              <a:t>all</a:t>
            </a:r>
            <a:r>
              <a:rPr lang="en-US" sz="1800" kern="0" dirty="0"/>
              <a:t> NP problems by deterministic poly-time algorithms with very small error probability. </a:t>
            </a:r>
          </a:p>
        </p:txBody>
      </p:sp>
    </p:spTree>
    <p:extLst>
      <p:ext uri="{BB962C8B-B14F-4D97-AF65-F5344CB8AC3E}">
        <p14:creationId xmlns:p14="http://schemas.microsoft.com/office/powerpoint/2010/main" val="895564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4.</a:t>
                </a:r>
                <a:r>
                  <a:rPr lang="en-US" sz="1800" kern="0" dirty="0"/>
                  <a:t>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be significant? 			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blipFill>
                <a:blip r:embed="rId4"/>
                <a:stretch>
                  <a:fillRect l="-640" t="-7576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5.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implies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blipFill>
                <a:blip r:embed="rId5"/>
                <a:stretch>
                  <a:fillRect l="-640" t="-480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43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4.</a:t>
                </a:r>
                <a:r>
                  <a:rPr lang="en-US" sz="1800" kern="0" dirty="0"/>
                  <a:t>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be significant? 			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blipFill>
                <a:blip r:embed="rId4"/>
                <a:stretch>
                  <a:fillRect l="-640" t="-7576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5.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implies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 	  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 </a:t>
                </a:r>
                <a:r>
                  <a:rPr lang="en-US" sz="1800" kern="0" dirty="0"/>
                  <a:t>be significant?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blipFill>
                <a:blip r:embed="rId5"/>
                <a:stretch>
                  <a:fillRect l="-640" t="-4800" b="-400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837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4.</a:t>
                </a:r>
                <a:r>
                  <a:rPr lang="en-US" sz="1800" kern="0" dirty="0"/>
                  <a:t>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be significant? 			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blipFill>
                <a:blip r:embed="rId4"/>
                <a:stretch>
                  <a:fillRect l="-640" t="-7576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5.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implies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 	  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 </a:t>
                </a:r>
                <a:r>
                  <a:rPr lang="en-US" sz="1800" kern="0" dirty="0"/>
                  <a:t>be significant?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blipFill>
                <a:blip r:embed="rId5"/>
                <a:stretch>
                  <a:fillRect l="-640" t="-4800" b="-400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B5D9743-3619-421B-92C4-14C45C8D6A8E}"/>
              </a:ext>
            </a:extLst>
          </p:cNvPr>
          <p:cNvSpPr txBox="1">
            <a:spLocks/>
          </p:cNvSpPr>
          <p:nvPr/>
        </p:nvSpPr>
        <p:spPr bwMode="auto">
          <a:xfrm>
            <a:off x="733250" y="5736529"/>
            <a:ext cx="7621424" cy="83559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Then we would be able to build a database </a:t>
            </a:r>
            <a:r>
              <a:rPr lang="en-US" sz="1600" kern="0" dirty="0">
                <a:solidFill>
                  <a:srgbClr val="C00000"/>
                </a:solidFill>
              </a:rPr>
              <a:t>D</a:t>
            </a:r>
            <a:r>
              <a:rPr lang="en-US" sz="1600" kern="0" dirty="0"/>
              <a:t> to record h(n) for all (practical) n’s. The database </a:t>
            </a:r>
            <a:r>
              <a:rPr lang="en-US" sz="1600" kern="0" dirty="0">
                <a:solidFill>
                  <a:srgbClr val="C00000"/>
                </a:solidFill>
              </a:rPr>
              <a:t>D</a:t>
            </a:r>
            <a:r>
              <a:rPr lang="en-US" sz="1600" kern="0" dirty="0"/>
              <a:t> has a feasible size (though could be very difficult to construct). Once </a:t>
            </a:r>
            <a:r>
              <a:rPr lang="en-US" sz="1600" kern="0" dirty="0">
                <a:solidFill>
                  <a:srgbClr val="C00000"/>
                </a:solidFill>
              </a:rPr>
              <a:t>D</a:t>
            </a:r>
            <a:r>
              <a:rPr lang="en-US" sz="1600" kern="0" dirty="0"/>
              <a:t> is built, all problems in </a:t>
            </a:r>
            <a:r>
              <a:rPr lang="en-US" sz="1600" kern="0" dirty="0">
                <a:solidFill>
                  <a:srgbClr val="FF0000"/>
                </a:solidFill>
              </a:rPr>
              <a:t>NP</a:t>
            </a:r>
            <a:r>
              <a:rPr lang="en-US" sz="1600" kern="0" dirty="0"/>
              <a:t> would be solvable in deterministic poly-time.</a:t>
            </a:r>
          </a:p>
        </p:txBody>
      </p:sp>
    </p:spTree>
    <p:extLst>
      <p:ext uri="{BB962C8B-B14F-4D97-AF65-F5344CB8AC3E}">
        <p14:creationId xmlns:p14="http://schemas.microsoft.com/office/powerpoint/2010/main" val="3485017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3.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  <a:endParaRPr lang="en-US" sz="18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4F9CDA57-5F9D-49B1-8318-98FAC7A89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3899710"/>
                <a:ext cx="7621424" cy="401638"/>
              </a:xfrm>
              <a:prstGeom prst="rect">
                <a:avLst/>
              </a:prstGeom>
              <a:blipFill>
                <a:blip r:embed="rId3"/>
                <a:stretch>
                  <a:fillRect l="-640" t="-9091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74A70-3EAA-4273-9501-78EDAD0CA6AB}"/>
              </a:ext>
            </a:extLst>
          </p:cNvPr>
          <p:cNvSpPr txBox="1">
            <a:spLocks/>
          </p:cNvSpPr>
          <p:nvPr/>
        </p:nvSpPr>
        <p:spPr bwMode="auto">
          <a:xfrm>
            <a:off x="677806" y="2438185"/>
            <a:ext cx="7732313" cy="35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1.</a:t>
            </a:r>
            <a:r>
              <a:rPr lang="en-US" sz="1800" kern="0" dirty="0"/>
              <a:t> h(n) is short. The same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works for all instances of length n. 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2C83D3-E409-4AD9-8617-78D3696652C7}"/>
              </a:ext>
            </a:extLst>
          </p:cNvPr>
          <p:cNvSpPr txBox="1">
            <a:spLocks/>
          </p:cNvSpPr>
          <p:nvPr/>
        </p:nvSpPr>
        <p:spPr bwMode="auto">
          <a:xfrm>
            <a:off x="677806" y="2906013"/>
            <a:ext cx="7621424" cy="8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Remark 2.</a:t>
            </a:r>
            <a:r>
              <a:rPr lang="en-US" sz="1800" kern="0" dirty="0"/>
              <a:t> There are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 of length n. Thus, </a:t>
            </a:r>
            <a:r>
              <a:rPr lang="en-US" sz="1800" kern="0" dirty="0" err="1"/>
              <a:t>polynomially</a:t>
            </a:r>
            <a:r>
              <a:rPr lang="en-US" sz="1800" kern="0" dirty="0"/>
              <a:t> many bits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help solving all these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 (It is trivial to use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bits to solve the 2</a:t>
            </a:r>
            <a:r>
              <a:rPr lang="en-US" sz="1800" kern="0" baseline="30000" dirty="0"/>
              <a:t>O(n)</a:t>
            </a:r>
            <a:r>
              <a:rPr lang="en-US" sz="1800" kern="0" dirty="0"/>
              <a:t> instances.)</a:t>
            </a:r>
            <a:endParaRPr lang="en-US" sz="1800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4.</a:t>
                </a:r>
                <a:r>
                  <a:rPr lang="en-US" sz="1800" kern="0" dirty="0"/>
                  <a:t>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be significant? 			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8F88E25-85B4-42A8-AB20-732E4CF8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408762"/>
                <a:ext cx="7621424" cy="401638"/>
              </a:xfrm>
              <a:prstGeom prst="rect">
                <a:avLst/>
              </a:prstGeom>
              <a:blipFill>
                <a:blip r:embed="rId4"/>
                <a:stretch>
                  <a:fillRect l="-640" t="-7576" b="-151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FF0000"/>
                    </a:solidFill>
                  </a:rPr>
                  <a:t>Remark 5.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1800" kern="0" dirty="0"/>
                  <a:t>implies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800" kern="0" dirty="0"/>
                  <a:t>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 	   Why would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P/poly </a:t>
                </a:r>
                <a:r>
                  <a:rPr lang="en-US" sz="1800" kern="0" dirty="0"/>
                  <a:t>be significant?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343BAE-3956-416D-B73A-59FF42F50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06" y="4917814"/>
                <a:ext cx="7621424" cy="761987"/>
              </a:xfrm>
              <a:prstGeom prst="rect">
                <a:avLst/>
              </a:prstGeom>
              <a:blipFill>
                <a:blip r:embed="rId5"/>
                <a:stretch>
                  <a:fillRect l="-640" t="-4800" b="-400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4BAC985B-CE2B-4BBF-BAAC-4522018E1C3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5943917"/>
                <a:ext cx="7621424" cy="519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Thus, how likely would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BPP </a:t>
                </a:r>
                <a:r>
                  <a:rPr lang="en-US" sz="2400" kern="0" dirty="0"/>
                  <a:t>or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P/poly </a:t>
                </a:r>
                <a:r>
                  <a:rPr lang="en-US" sz="2400" kern="0" dirty="0"/>
                  <a:t>be?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4BAC985B-CE2B-4BBF-BAAC-4522018E1C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5943917"/>
                <a:ext cx="7621424" cy="519317"/>
              </a:xfrm>
              <a:prstGeom prst="rect">
                <a:avLst/>
              </a:prstGeom>
              <a:blipFill>
                <a:blip r:embed="rId6"/>
                <a:stretch>
                  <a:fillRect l="-1280" t="-10588" b="-1411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33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</p:spTree>
    <p:extLst>
      <p:ext uri="{BB962C8B-B14F-4D97-AF65-F5344CB8AC3E}">
        <p14:creationId xmlns:p14="http://schemas.microsoft.com/office/powerpoint/2010/main" val="4049392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10377</TotalTime>
  <Words>4789</Words>
  <Application>Microsoft Office PowerPoint</Application>
  <PresentationFormat>On-screen Show (4:3)</PresentationFormat>
  <Paragraphs>256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868</cp:revision>
  <cp:lastPrinted>2001-01-16T17:12:14Z</cp:lastPrinted>
  <dcterms:created xsi:type="dcterms:W3CDTF">1999-07-13T19:55:20Z</dcterms:created>
  <dcterms:modified xsi:type="dcterms:W3CDTF">2020-10-28T15:15:55Z</dcterms:modified>
</cp:coreProperties>
</file>