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293" r:id="rId2"/>
    <p:sldId id="288" r:id="rId3"/>
    <p:sldId id="486" r:id="rId4"/>
    <p:sldId id="290" r:id="rId5"/>
    <p:sldId id="315" r:id="rId6"/>
    <p:sldId id="509" r:id="rId7"/>
    <p:sldId id="508" r:id="rId8"/>
    <p:sldId id="507" r:id="rId9"/>
    <p:sldId id="506" r:id="rId10"/>
    <p:sldId id="505" r:id="rId11"/>
    <p:sldId id="504" r:id="rId12"/>
    <p:sldId id="291" r:id="rId13"/>
    <p:sldId id="292" r:id="rId14"/>
    <p:sldId id="462" r:id="rId15"/>
    <p:sldId id="316" r:id="rId16"/>
    <p:sldId id="294" r:id="rId17"/>
    <p:sldId id="317" r:id="rId18"/>
    <p:sldId id="489" r:id="rId19"/>
    <p:sldId id="488" r:id="rId20"/>
    <p:sldId id="487" r:id="rId21"/>
    <p:sldId id="318" r:id="rId22"/>
    <p:sldId id="297" r:id="rId23"/>
    <p:sldId id="547" r:id="rId24"/>
    <p:sldId id="515" r:id="rId25"/>
    <p:sldId id="544" r:id="rId26"/>
    <p:sldId id="545" r:id="rId27"/>
    <p:sldId id="546" r:id="rId28"/>
    <p:sldId id="543" r:id="rId29"/>
    <p:sldId id="516" r:id="rId30"/>
    <p:sldId id="517" r:id="rId31"/>
    <p:sldId id="519" r:id="rId32"/>
    <p:sldId id="518" r:id="rId33"/>
    <p:sldId id="520" r:id="rId34"/>
    <p:sldId id="521" r:id="rId35"/>
    <p:sldId id="522" r:id="rId36"/>
    <p:sldId id="523" r:id="rId37"/>
    <p:sldId id="524" r:id="rId38"/>
    <p:sldId id="525" r:id="rId39"/>
    <p:sldId id="528" r:id="rId40"/>
    <p:sldId id="527" r:id="rId41"/>
    <p:sldId id="529" r:id="rId42"/>
    <p:sldId id="531" r:id="rId43"/>
    <p:sldId id="530" r:id="rId44"/>
    <p:sldId id="532" r:id="rId45"/>
    <p:sldId id="533" r:id="rId46"/>
    <p:sldId id="540" r:id="rId47"/>
    <p:sldId id="557" r:id="rId48"/>
    <p:sldId id="558" r:id="rId49"/>
    <p:sldId id="559" r:id="rId50"/>
    <p:sldId id="534" r:id="rId51"/>
    <p:sldId id="541" r:id="rId52"/>
    <p:sldId id="535" r:id="rId53"/>
    <p:sldId id="542" r:id="rId54"/>
    <p:sldId id="538" r:id="rId55"/>
    <p:sldId id="539" r:id="rId56"/>
    <p:sldId id="548" r:id="rId57"/>
    <p:sldId id="549" r:id="rId58"/>
    <p:sldId id="550" r:id="rId59"/>
    <p:sldId id="551" r:id="rId60"/>
    <p:sldId id="552" r:id="rId61"/>
    <p:sldId id="560" r:id="rId62"/>
    <p:sldId id="570" r:id="rId63"/>
    <p:sldId id="563" r:id="rId64"/>
    <p:sldId id="569" r:id="rId65"/>
    <p:sldId id="561" r:id="rId66"/>
    <p:sldId id="568" r:id="rId67"/>
    <p:sldId id="567" r:id="rId68"/>
    <p:sldId id="565" r:id="rId6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DDDDDD"/>
    <a:srgbClr val="FF0000"/>
    <a:srgbClr val="FFCC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08" autoAdjust="0"/>
    <p:restoredTop sz="90962" autoAdjust="0"/>
  </p:normalViewPr>
  <p:slideViewPr>
    <p:cSldViewPr snapToGrid="0">
      <p:cViewPr varScale="1">
        <p:scale>
          <a:sx n="100" d="100"/>
          <a:sy n="100" d="100"/>
        </p:scale>
        <p:origin x="51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F521DD03-4DC5-B944-A64D-60559D5DA7C3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6081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577E47D-24FC-7740-BA8A-21C9122DCCF0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337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577E47D-24FC-7740-BA8A-21C9122DCCF0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9944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FF9D2AE9-F68D-F54A-A1BA-D0DFEA6F221F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7938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6B3A026-75FD-0C49-970D-97857098DFCB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125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6B3A026-75FD-0C49-970D-97857098DFCB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2813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6B3A026-75FD-0C49-970D-97857098DFCB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432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6B3A026-75FD-0C49-970D-97857098DFCB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4112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6B3A026-75FD-0C49-970D-97857098DFCB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3192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6B3A026-75FD-0C49-970D-97857098DFCB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176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6B3A026-75FD-0C49-970D-97857098DFCB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7097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1F5E687-A94E-CE43-8A02-16850A1F1E81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646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7307111-E238-074C-81CE-8B56365D04CD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9368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99B01C8-E2D0-574B-BB6C-2167DACB1F06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7233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BC1CE639-4CB0-F841-8382-A5A2CD426910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52940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553F3C3-DA75-804F-8B6F-B874E2A963EB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97755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8739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67807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21087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361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EDA3569-C49B-C148-8807-1DF38C767607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12895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67710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26594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56152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05108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83507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29855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21232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89617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28322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80669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50576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75831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2433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553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79649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9356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10890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61252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9673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836728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53699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84260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339896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46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92036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47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97727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48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160811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49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03409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50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23005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51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046459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52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27632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53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994853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54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687730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55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907268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56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318680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57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183418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58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90942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59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935774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60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439443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61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871093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62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887928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63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617370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64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043373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65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292214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66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606715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67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204771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3BD1D12-E2C4-4647-8964-B7F286414FA9}" type="slidenum">
              <a:rPr lang="en-US" altLang="en-US" sz="1200"/>
              <a:pPr eaLnBrk="1" hangingPunct="1"/>
              <a:t>68</a:t>
            </a:fld>
            <a:endParaRPr lang="en-US" alt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6146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6613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2: Computational Models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CFB736A3-42A9-B546-B15F-CBB069BB676A}" type="slidenum">
              <a:rPr lang="en-US" altLang="en-US" sz="1400"/>
              <a:pPr eaLnBrk="1" hangingPunct="1"/>
              <a:t>2</a:t>
            </a:fld>
            <a:endParaRPr lang="en-US" altLang="en-US" sz="140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7821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Preliminaries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10159"/>
            <a:ext cx="7772400" cy="4685841"/>
          </a:xfrm>
        </p:spPr>
        <p:txBody>
          <a:bodyPr/>
          <a:lstStyle/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800" dirty="0">
                <a:ea typeface="ＭＳ Ｐゴシック" charset="-128"/>
              </a:rPr>
              <a:t>Problems and Languages</a:t>
            </a:r>
          </a:p>
          <a:p>
            <a:pPr marL="609600" indent="-609600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en-US" sz="2800" dirty="0">
                <a:ea typeface="ＭＳ Ｐゴシック" charset="-128"/>
              </a:rPr>
              <a:t>Complexity Classes</a:t>
            </a:r>
          </a:p>
          <a:p>
            <a:pPr marL="609600" indent="-609600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en-US" sz="2800" dirty="0">
                <a:ea typeface="ＭＳ Ｐゴシック" charset="-128"/>
              </a:rPr>
              <a:t>Turing Machines</a:t>
            </a:r>
          </a:p>
          <a:p>
            <a:pPr marL="609600" indent="-609600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en-US" sz="2800" dirty="0">
                <a:ea typeface="ＭＳ Ｐゴシック" charset="-128"/>
              </a:rPr>
              <a:t>Reductions</a:t>
            </a:r>
          </a:p>
          <a:p>
            <a:pPr marL="609600" indent="-609600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en-US" sz="2800" dirty="0">
                <a:ea typeface="ＭＳ Ｐゴシック" charset="-128"/>
              </a:rPr>
              <a:t>Completeness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B7FFC9F-6A35-5F4A-9C36-38AD50E68795}" type="slidenum">
              <a:rPr lang="en-US" altLang="en-US" sz="1400"/>
              <a:pPr eaLnBrk="1" hangingPunct="1"/>
              <a:t>3</a:t>
            </a:fld>
            <a:endParaRPr lang="en-US" altLang="en-US" sz="140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10447"/>
            <a:ext cx="7772400" cy="712424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Problems and Languages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30358"/>
            <a:ext cx="7772400" cy="4818041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Need formal notion of </a:t>
            </a:r>
            <a:r>
              <a:rPr lang="ja-JP" altLang="en-US" dirty="0">
                <a:ea typeface="ＭＳ Ｐゴシック" charset="-128"/>
              </a:rPr>
              <a:t>“</a:t>
            </a:r>
            <a:r>
              <a:rPr lang="en-US" altLang="ja-JP" dirty="0">
                <a:solidFill>
                  <a:srgbClr val="FF0000"/>
                </a:solidFill>
                <a:ea typeface="ＭＳ Ｐゴシック" charset="-128"/>
              </a:rPr>
              <a:t>computational problem</a:t>
            </a:r>
            <a:r>
              <a:rPr lang="ja-JP" altLang="en-US" dirty="0">
                <a:ea typeface="ＭＳ Ｐゴシック" charset="-128"/>
              </a:rPr>
              <a:t>”</a:t>
            </a:r>
            <a:r>
              <a:rPr lang="en-US" altLang="ja-JP" dirty="0">
                <a:ea typeface="ＭＳ Ｐゴシック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21623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B7FFC9F-6A35-5F4A-9C36-38AD50E68795}" type="slidenum">
              <a:rPr lang="en-US" altLang="en-US" sz="1400"/>
              <a:pPr eaLnBrk="1" hangingPunct="1"/>
              <a:t>4</a:t>
            </a:fld>
            <a:endParaRPr lang="en-US" altLang="en-US" sz="140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10447"/>
            <a:ext cx="7772400" cy="712424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Problems and Languages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30358"/>
            <a:ext cx="7772400" cy="4818041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Need formal notion of </a:t>
            </a:r>
            <a:r>
              <a:rPr lang="ja-JP" altLang="en-US" dirty="0">
                <a:ea typeface="ＭＳ Ｐゴシック" charset="-128"/>
              </a:rPr>
              <a:t>“</a:t>
            </a:r>
            <a:r>
              <a:rPr lang="en-US" altLang="ja-JP" dirty="0">
                <a:solidFill>
                  <a:srgbClr val="FF0000"/>
                </a:solidFill>
                <a:ea typeface="ＭＳ Ｐゴシック" charset="-128"/>
              </a:rPr>
              <a:t>computational problem</a:t>
            </a:r>
            <a:r>
              <a:rPr lang="ja-JP" altLang="en-US" dirty="0">
                <a:ea typeface="ＭＳ Ｐゴシック" charset="-128"/>
              </a:rPr>
              <a:t>”</a:t>
            </a:r>
            <a:r>
              <a:rPr lang="en-US" altLang="ja-JP" dirty="0">
                <a:ea typeface="ＭＳ Ｐゴシック" charset="-128"/>
              </a:rPr>
              <a:t>. </a:t>
            </a:r>
          </a:p>
          <a:p>
            <a:pPr eaLnBrk="1" hangingPunct="1"/>
            <a:r>
              <a:rPr lang="en-US" altLang="ja-JP" dirty="0">
                <a:ea typeface="ＭＳ Ｐゴシック" charset="-128"/>
              </a:rPr>
              <a:t>Examples:</a:t>
            </a:r>
          </a:p>
          <a:p>
            <a:pPr lvl="1" eaLnBrk="1" hangingPunct="1"/>
            <a:r>
              <a:rPr lang="en-US" altLang="en-US" dirty="0">
                <a:solidFill>
                  <a:schemeClr val="accent2"/>
                </a:solidFill>
                <a:ea typeface="ＭＳ Ｐゴシック" charset="-128"/>
              </a:rPr>
              <a:t>Given graph G, vertices s, t, find the shortest path from s to t</a:t>
            </a:r>
          </a:p>
          <a:p>
            <a:pPr lvl="1" eaLnBrk="1" hangingPunct="1"/>
            <a:r>
              <a:rPr lang="en-US" altLang="en-US" dirty="0">
                <a:solidFill>
                  <a:schemeClr val="accent2"/>
                </a:solidFill>
                <a:ea typeface="ＭＳ Ｐゴシック" charset="-128"/>
              </a:rPr>
              <a:t>Given matrices A and B, compute AB</a:t>
            </a:r>
          </a:p>
          <a:p>
            <a:pPr lvl="1" eaLnBrk="1" hangingPunct="1"/>
            <a:r>
              <a:rPr lang="en-US" altLang="en-US" dirty="0">
                <a:solidFill>
                  <a:schemeClr val="accent2"/>
                </a:solidFill>
                <a:ea typeface="ＭＳ Ｐゴシック" charset="-128"/>
              </a:rPr>
              <a:t>Given an integer, find its prime factors</a:t>
            </a:r>
          </a:p>
          <a:p>
            <a:pPr lvl="1" eaLnBrk="1" hangingPunct="1"/>
            <a:r>
              <a:rPr lang="en-US" altLang="en-US" dirty="0">
                <a:solidFill>
                  <a:schemeClr val="accent2"/>
                </a:solidFill>
                <a:ea typeface="ＭＳ Ｐゴシック" charset="-128"/>
              </a:rPr>
              <a:t>Given a Boolean formula, find a satisfying assignment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15EBCDC-40F9-9C44-A061-FC7679B8DD0D}" type="slidenum">
              <a:rPr lang="en-US" altLang="en-US" sz="1400"/>
              <a:pPr eaLnBrk="1" hangingPunct="1"/>
              <a:t>5</a:t>
            </a:fld>
            <a:endParaRPr lang="en-US" altLang="en-US" sz="1400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4951" y="1463408"/>
            <a:ext cx="7772400" cy="1081488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One possibility: function from strings to strings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69513FD-2F16-4559-AA28-4971C7FAC1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10447"/>
            <a:ext cx="7772400" cy="712424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Problems and Languages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DAE5BCAE-7EAC-40A1-8D14-C4C99476F2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4951" y="5042055"/>
                <a:ext cx="7772400" cy="1283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/>
                <a:r>
                  <a:rPr lang="en-US" altLang="en-US" kern="0" dirty="0">
                    <a:solidFill>
                      <a:srgbClr val="FF3300"/>
                    </a:solidFill>
                    <a:ea typeface="ＭＳ Ｐゴシック" charset="-128"/>
                  </a:rPr>
                  <a:t>decision problem</a:t>
                </a:r>
                <a:r>
                  <a:rPr lang="en-US" altLang="en-US" kern="0" dirty="0">
                    <a:ea typeface="ＭＳ Ｐゴシック" charset="-128"/>
                  </a:rPr>
                  <a:t>: </a:t>
                </a:r>
                <a:r>
                  <a:rPr lang="en-US" altLang="en-US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f </a:t>
                </a:r>
                <a:r>
                  <a:rPr lang="en-US" altLang="en-US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:  ∑</a:t>
                </a:r>
                <a:r>
                  <a:rPr lang="en-US" altLang="en-US" kern="0" baseline="30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* </a:t>
                </a:r>
                <a14:m>
                  <m:oMath xmlns:m="http://schemas.openxmlformats.org/officeDocument/2006/math">
                    <m:r>
                      <a:rPr lang="en-US" altLang="en-US" i="1" kern="0" smtClean="0">
                        <a:solidFill>
                          <a:schemeClr val="tx1"/>
                        </a:solidFill>
                        <a:latin typeface="Cambria Math" charset="0"/>
                        <a:ea typeface="ＭＳ Ｐゴシック" charset="-128"/>
                      </a:rPr>
                      <m:t>→</m:t>
                    </m:r>
                  </m:oMath>
                </a14:m>
                <a:r>
                  <a:rPr lang="en-US" altLang="en-US" kern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 {yes=1, no=0}</a:t>
                </a:r>
              </a:p>
              <a:p>
                <a:pPr algn="ctr" eaLnBrk="1" hangingPunct="1">
                  <a:buFontTx/>
                  <a:buNone/>
                </a:pPr>
                <a:r>
                  <a:rPr lang="en-US" altLang="en-US" kern="0" dirty="0">
                    <a:solidFill>
                      <a:schemeClr val="accent2"/>
                    </a:solidFill>
                    <a:ea typeface="ＭＳ Ｐゴシック" charset="-128"/>
                    <a:sym typeface="Euclid Symbol" charset="0"/>
                  </a:rPr>
                  <a:t>given </a:t>
                </a:r>
                <a:r>
                  <a:rPr lang="en-US" altLang="en-US" i="1" kern="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x</a:t>
                </a:r>
                <a:r>
                  <a:rPr lang="en-US" altLang="en-US" kern="0" dirty="0">
                    <a:solidFill>
                      <a:schemeClr val="accent2"/>
                    </a:solidFill>
                    <a:ea typeface="ＭＳ Ｐゴシック" charset="-128"/>
                    <a:sym typeface="Euclid Symbol" charset="0"/>
                  </a:rPr>
                  <a:t>, </a:t>
                </a:r>
                <a:r>
                  <a:rPr lang="en-US" altLang="en-US" kern="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accept=1</a:t>
                </a:r>
                <a:r>
                  <a:rPr lang="en-US" altLang="en-US" kern="0" dirty="0">
                    <a:solidFill>
                      <a:schemeClr val="accent2"/>
                    </a:solidFill>
                    <a:ea typeface="ＭＳ Ｐゴシック" charset="-128"/>
                    <a:sym typeface="Euclid Symbol" charset="0"/>
                  </a:rPr>
                  <a:t> or </a:t>
                </a:r>
                <a:r>
                  <a:rPr lang="en-US" altLang="en-US" kern="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reject=0</a:t>
                </a:r>
                <a:endParaRPr lang="en-US" altLang="en-US" kern="0" dirty="0">
                  <a:solidFill>
                    <a:schemeClr val="accent2"/>
                  </a:solidFill>
                  <a:latin typeface="Times New Roman" panose="02020603050405020304" pitchFamily="18" charset="0"/>
                  <a:ea typeface="ＭＳ Ｐゴシック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DAE5BCAE-7EAC-40A1-8D14-C4C99476F2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4951" y="5042055"/>
                <a:ext cx="7772400" cy="1283464"/>
              </a:xfrm>
              <a:prstGeom prst="rect">
                <a:avLst/>
              </a:prstGeom>
              <a:blipFill>
                <a:blip r:embed="rId3"/>
                <a:stretch>
                  <a:fillRect l="-2039" t="-7109" r="-1255" b="-61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0ACEEB78-37A4-4735-951B-DFCF04796D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4951" y="3469394"/>
                <a:ext cx="7772400" cy="1283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/>
                <a:r>
                  <a:rPr lang="en-US" altLang="en-US" kern="0" dirty="0">
                    <a:solidFill>
                      <a:srgbClr val="FF3300"/>
                    </a:solidFill>
                    <a:ea typeface="ＭＳ Ｐゴシック" charset="-128"/>
                    <a:sym typeface="Euclid Symbol" charset="0"/>
                  </a:rPr>
                  <a:t>function problem:  </a:t>
                </a:r>
                <a:r>
                  <a:rPr lang="en-US" altLang="zh-CN" i="1" kern="0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f</a:t>
                </a:r>
                <a:r>
                  <a:rPr lang="en-US" altLang="en-US" i="1" kern="0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 </a:t>
                </a:r>
                <a:r>
                  <a:rPr lang="en-US" altLang="en-US" kern="0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:  ∑</a:t>
                </a:r>
                <a:r>
                  <a:rPr lang="en-US" altLang="en-US" kern="0" baseline="30000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* </a:t>
                </a:r>
                <a14:m>
                  <m:oMath xmlns:m="http://schemas.openxmlformats.org/officeDocument/2006/math">
                    <m:r>
                      <a:rPr lang="en-US" altLang="en-US" i="1" kern="0" smtClean="0">
                        <a:latin typeface="Cambria Math" charset="0"/>
                        <a:ea typeface="ＭＳ Ｐゴシック" charset="-128"/>
                      </a:rPr>
                      <m:t>→</m:t>
                    </m:r>
                  </m:oMath>
                </a14:m>
                <a:r>
                  <a:rPr lang="en-US" altLang="en-US" kern="0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 </a:t>
                </a:r>
                <a:r>
                  <a:rPr lang="en-US" altLang="en-US" kern="0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∑</a:t>
                </a:r>
                <a:r>
                  <a:rPr lang="en-US" altLang="en-US" kern="0" baseline="30000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*</a:t>
                </a:r>
                <a:endParaRPr lang="en-US" altLang="en-US" kern="0" dirty="0">
                  <a:solidFill>
                    <a:srgbClr val="FF3300"/>
                  </a:solidFill>
                  <a:ea typeface="ＭＳ Ｐゴシック" charset="-128"/>
                  <a:sym typeface="Euclid Symbol" charset="0"/>
                </a:endParaRPr>
              </a:p>
              <a:p>
                <a:pPr algn="ctr" eaLnBrk="1" hangingPunct="1">
                  <a:buFontTx/>
                  <a:buNone/>
                </a:pPr>
                <a:r>
                  <a:rPr lang="en-US" altLang="en-US" kern="0" dirty="0">
                    <a:solidFill>
                      <a:schemeClr val="accent2"/>
                    </a:solidFill>
                    <a:ea typeface="ＭＳ Ｐゴシック" charset="-128"/>
                    <a:sym typeface="Euclid Symbol" charset="0"/>
                  </a:rPr>
                  <a:t>given </a:t>
                </a:r>
                <a:r>
                  <a:rPr lang="en-US" altLang="en-US" i="1" kern="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x</a:t>
                </a:r>
                <a:r>
                  <a:rPr lang="en-US" altLang="en-US" kern="0" dirty="0">
                    <a:solidFill>
                      <a:schemeClr val="accent2"/>
                    </a:solidFill>
                    <a:ea typeface="ＭＳ Ｐゴシック" charset="-128"/>
                    <a:sym typeface="Euclid Symbol" charset="0"/>
                  </a:rPr>
                  <a:t>, compute </a:t>
                </a:r>
                <a:r>
                  <a:rPr lang="en-US" altLang="en-US" i="1" kern="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f </a:t>
                </a:r>
                <a:r>
                  <a:rPr lang="en-US" altLang="en-US" kern="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(</a:t>
                </a:r>
                <a:r>
                  <a:rPr lang="en-US" altLang="en-US" i="1" kern="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x</a:t>
                </a:r>
                <a:r>
                  <a:rPr lang="en-US" altLang="en-US" kern="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)</a:t>
                </a:r>
                <a:endParaRPr lang="en-US" altLang="en-US" kern="0" dirty="0">
                  <a:solidFill>
                    <a:schemeClr val="accent2"/>
                  </a:solidFill>
                  <a:ea typeface="ＭＳ Ｐゴシック" charset="-128"/>
                  <a:sym typeface="Euclid Symbol" charset="0"/>
                </a:endParaRP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0ACEEB78-37A4-4735-951B-DFCF04796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4951" y="3469394"/>
                <a:ext cx="7772400" cy="1283464"/>
              </a:xfrm>
              <a:prstGeom prst="rect">
                <a:avLst/>
              </a:prstGeom>
              <a:blipFill>
                <a:blip r:embed="rId4"/>
                <a:stretch>
                  <a:fillRect l="-2039" t="-7109" b="-61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5D7E0AD5-FD89-4CEE-B591-1DE3E7FFAC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5800" y="2365414"/>
                <a:ext cx="7772400" cy="840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buFontTx/>
                  <a:buNone/>
                </a:pPr>
                <a:r>
                  <a:rPr lang="en-US" altLang="zh-CN" i="1" kern="0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f</a:t>
                </a:r>
                <a:r>
                  <a:rPr lang="en-US" altLang="en-US" i="1" kern="0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 </a:t>
                </a:r>
                <a:r>
                  <a:rPr lang="en-US" altLang="en-US" kern="0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:  ∑</a:t>
                </a:r>
                <a:r>
                  <a:rPr lang="en-US" altLang="en-US" kern="0" baseline="30000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* </a:t>
                </a:r>
                <a14:m>
                  <m:oMath xmlns:m="http://schemas.openxmlformats.org/officeDocument/2006/math">
                    <m:r>
                      <a:rPr lang="en-US" altLang="en-US" i="1" kern="0" smtClean="0">
                        <a:latin typeface="Cambria Math" charset="0"/>
                        <a:ea typeface="ＭＳ Ｐゴシック" charset="-128"/>
                      </a:rPr>
                      <m:t>→</m:t>
                    </m:r>
                  </m:oMath>
                </a14:m>
                <a:r>
                  <a:rPr lang="en-US" altLang="en-US" kern="0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 </a:t>
                </a:r>
                <a:r>
                  <a:rPr lang="en-US" altLang="en-US" kern="0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∑</a:t>
                </a:r>
                <a:r>
                  <a:rPr lang="en-US" altLang="en-US" kern="0" baseline="30000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*</a:t>
                </a: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5D7E0AD5-FD89-4CEE-B591-1DE3E7FFA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365414"/>
                <a:ext cx="7772400" cy="840038"/>
              </a:xfrm>
              <a:prstGeom prst="rect">
                <a:avLst/>
              </a:prstGeom>
              <a:blipFill>
                <a:blip r:embed="rId5"/>
                <a:stretch>
                  <a:fillRect b="-1087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CA6F3F9-DDC9-0140-9E9F-82D6DE39CADA}" type="slidenum">
              <a:rPr lang="en-US" altLang="en-US" sz="1400"/>
              <a:pPr eaLnBrk="1" hangingPunct="1"/>
              <a:t>6</a:t>
            </a:fld>
            <a:endParaRPr lang="en-US" altLang="en-US" sz="140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0036" y="1503804"/>
            <a:ext cx="7772400" cy="467666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ea typeface="ＭＳ Ｐゴシック" charset="-128"/>
              </a:rPr>
              <a:t>simplification doesn’t give up much: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C44608A-55F0-46CE-9F7E-F6516CDC1C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10447"/>
            <a:ext cx="7772400" cy="712424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Problems and Languages</a:t>
            </a:r>
          </a:p>
        </p:txBody>
      </p:sp>
    </p:spTree>
    <p:extLst>
      <p:ext uri="{BB962C8B-B14F-4D97-AF65-F5344CB8AC3E}">
        <p14:creationId xmlns:p14="http://schemas.microsoft.com/office/powerpoint/2010/main" val="3720605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CA6F3F9-DDC9-0140-9E9F-82D6DE39CADA}" type="slidenum">
              <a:rPr lang="en-US" altLang="en-US" sz="1400"/>
              <a:pPr eaLnBrk="1" hangingPunct="1"/>
              <a:t>7</a:t>
            </a:fld>
            <a:endParaRPr lang="en-US" altLang="en-US" sz="140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0036" y="1503804"/>
            <a:ext cx="7772400" cy="467666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ea typeface="ＭＳ Ｐゴシック" charset="-128"/>
              </a:rPr>
              <a:t>simplification doesn’t give up much:</a:t>
            </a:r>
          </a:p>
          <a:p>
            <a:pPr lvl="1" eaLnBrk="1" hangingPunct="1"/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Given an integer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, find a prime factor of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C44608A-55F0-46CE-9F7E-F6516CDC1C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10447"/>
            <a:ext cx="7772400" cy="712424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Problems and Languages</a:t>
            </a:r>
          </a:p>
        </p:txBody>
      </p:sp>
    </p:spTree>
    <p:extLst>
      <p:ext uri="{BB962C8B-B14F-4D97-AF65-F5344CB8AC3E}">
        <p14:creationId xmlns:p14="http://schemas.microsoft.com/office/powerpoint/2010/main" val="4162435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CA6F3F9-DDC9-0140-9E9F-82D6DE39CADA}" type="slidenum">
              <a:rPr lang="en-US" altLang="en-US" sz="1400"/>
              <a:pPr eaLnBrk="1" hangingPunct="1"/>
              <a:t>8</a:t>
            </a:fld>
            <a:endParaRPr lang="en-US" altLang="en-US" sz="140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0036" y="1503804"/>
            <a:ext cx="7772400" cy="467666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ea typeface="ＭＳ Ｐゴシック" charset="-128"/>
              </a:rPr>
              <a:t>simplification doesn’t give up much:</a:t>
            </a:r>
          </a:p>
          <a:p>
            <a:pPr lvl="1" eaLnBrk="1" hangingPunct="1"/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Given an integer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, find a prime factor of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Given an integer </a:t>
            </a:r>
            <a:r>
              <a:rPr lang="en-US" alt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 and an integer </a:t>
            </a:r>
            <a:r>
              <a:rPr lang="en-US" alt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, is there a factor of </a:t>
            </a:r>
            <a:r>
              <a:rPr lang="en-US" alt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 that is &lt; </a:t>
            </a:r>
            <a:r>
              <a:rPr lang="en-US" alt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?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C44608A-55F0-46CE-9F7E-F6516CDC1C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10447"/>
            <a:ext cx="7772400" cy="712424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Problems and Languages</a:t>
            </a:r>
          </a:p>
        </p:txBody>
      </p:sp>
    </p:spTree>
    <p:extLst>
      <p:ext uri="{BB962C8B-B14F-4D97-AF65-F5344CB8AC3E}">
        <p14:creationId xmlns:p14="http://schemas.microsoft.com/office/powerpoint/2010/main" val="3379145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CA6F3F9-DDC9-0140-9E9F-82D6DE39CADA}" type="slidenum">
              <a:rPr lang="en-US" altLang="en-US" sz="1400"/>
              <a:pPr eaLnBrk="1" hangingPunct="1"/>
              <a:t>9</a:t>
            </a:fld>
            <a:endParaRPr lang="en-US" altLang="en-US" sz="140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0036" y="1503804"/>
            <a:ext cx="7772400" cy="467666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ea typeface="ＭＳ Ｐゴシック" charset="-128"/>
              </a:rPr>
              <a:t>simplification doesn’t give up much:</a:t>
            </a:r>
          </a:p>
          <a:p>
            <a:pPr lvl="1" eaLnBrk="1" hangingPunct="1"/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ea typeface="ＭＳ Ｐゴシック" charset="-128"/>
              </a:rPr>
              <a:t>Given an integer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ea typeface="ＭＳ Ｐゴシック" charset="-128"/>
              </a:rPr>
              <a:t>, find a prime factor of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Given an integer </a:t>
            </a:r>
            <a:r>
              <a:rPr lang="en-US" altLang="en-US" sz="24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 and an integer </a:t>
            </a:r>
            <a:r>
              <a:rPr lang="en-US" altLang="en-US" sz="24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, is there a factor of </a:t>
            </a:r>
            <a:r>
              <a:rPr lang="en-US" altLang="en-US" sz="24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 that is &lt; </a:t>
            </a:r>
            <a:r>
              <a:rPr lang="en-US" altLang="en-US" sz="24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?</a:t>
            </a:r>
          </a:p>
          <a:p>
            <a:pPr lvl="1" eaLnBrk="1" hangingPunct="1"/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Given a Boolean formula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, find a satisfying assignment for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C44608A-55F0-46CE-9F7E-F6516CDC1C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10447"/>
            <a:ext cx="7772400" cy="712424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Problems and Languages</a:t>
            </a:r>
          </a:p>
        </p:txBody>
      </p:sp>
    </p:spTree>
    <p:extLst>
      <p:ext uri="{BB962C8B-B14F-4D97-AF65-F5344CB8AC3E}">
        <p14:creationId xmlns:p14="http://schemas.microsoft.com/office/powerpoint/2010/main" val="3735898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CA6F3F9-DDC9-0140-9E9F-82D6DE39CADA}" type="slidenum">
              <a:rPr lang="en-US" altLang="en-US" sz="1400"/>
              <a:pPr eaLnBrk="1" hangingPunct="1"/>
              <a:t>10</a:t>
            </a:fld>
            <a:endParaRPr lang="en-US" altLang="en-US" sz="140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0036" y="1503804"/>
            <a:ext cx="7772400" cy="467666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ea typeface="ＭＳ Ｐゴシック" charset="-128"/>
              </a:rPr>
              <a:t>simplification doesn’t give up much:</a:t>
            </a:r>
          </a:p>
          <a:p>
            <a:pPr lvl="1" eaLnBrk="1" hangingPunct="1"/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ea typeface="ＭＳ Ｐゴシック" charset="-128"/>
              </a:rPr>
              <a:t>Given an integer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ea typeface="ＭＳ Ｐゴシック" charset="-128"/>
              </a:rPr>
              <a:t>, find a prime factor of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Given an integer </a:t>
            </a:r>
            <a:r>
              <a:rPr lang="en-US" altLang="en-US" sz="24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 and an integer </a:t>
            </a:r>
            <a:r>
              <a:rPr lang="en-US" altLang="en-US" sz="24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, is there a factor of </a:t>
            </a:r>
            <a:r>
              <a:rPr lang="en-US" altLang="en-US" sz="24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 that is &lt; </a:t>
            </a:r>
            <a:r>
              <a:rPr lang="en-US" altLang="en-US" sz="24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?</a:t>
            </a:r>
          </a:p>
          <a:p>
            <a:pPr lvl="1" eaLnBrk="1" hangingPunct="1"/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Given a Boolean formula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, find a satisfying assignment for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F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Given a Boolean formula </a:t>
            </a:r>
            <a:r>
              <a:rPr lang="en-US" alt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, is it satisfiable?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C44608A-55F0-46CE-9F7E-F6516CDC1C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10447"/>
            <a:ext cx="7772400" cy="712424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Problems and Languages</a:t>
            </a:r>
          </a:p>
        </p:txBody>
      </p:sp>
    </p:spTree>
    <p:extLst>
      <p:ext uri="{BB962C8B-B14F-4D97-AF65-F5344CB8AC3E}">
        <p14:creationId xmlns:p14="http://schemas.microsoft.com/office/powerpoint/2010/main" val="966635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CA6F3F9-DDC9-0140-9E9F-82D6DE39CADA}" type="slidenum">
              <a:rPr lang="en-US" altLang="en-US" sz="1400"/>
              <a:pPr eaLnBrk="1" hangingPunct="1"/>
              <a:t>11</a:t>
            </a:fld>
            <a:endParaRPr lang="en-US" altLang="en-US" sz="140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0036" y="1503804"/>
            <a:ext cx="7772400" cy="467666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ea typeface="ＭＳ Ｐゴシック" charset="-128"/>
              </a:rPr>
              <a:t>simplification doesn’t give up much:</a:t>
            </a:r>
          </a:p>
          <a:p>
            <a:pPr lvl="1" eaLnBrk="1" hangingPunct="1"/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Given an integer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, find a prime factor of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Given an integer </a:t>
            </a:r>
            <a:r>
              <a:rPr lang="en-US" alt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 and an integer </a:t>
            </a:r>
            <a:r>
              <a:rPr lang="en-US" alt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, is there a factor of </a:t>
            </a:r>
            <a:r>
              <a:rPr lang="en-US" alt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 that is &lt; </a:t>
            </a:r>
            <a:r>
              <a:rPr lang="en-US" alt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?</a:t>
            </a:r>
          </a:p>
          <a:p>
            <a:pPr lvl="1" eaLnBrk="1" hangingPunct="1"/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Given a Boolean formula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, find a satisfying assignment for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F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Given a Boolean formula </a:t>
            </a:r>
            <a:r>
              <a:rPr lang="en-US" alt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, is it satisfiable?</a:t>
            </a:r>
          </a:p>
          <a:p>
            <a:pPr eaLnBrk="1" hangingPunct="1"/>
            <a:r>
              <a:rPr lang="en-US" altLang="en-US" sz="2800" dirty="0">
                <a:ea typeface="ＭＳ Ｐゴシック" charset="-128"/>
              </a:rPr>
              <a:t>solve a function problem efficiently using a related decision problem (how?)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C44608A-55F0-46CE-9F7E-F6516CDC1C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10447"/>
            <a:ext cx="7772400" cy="712424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Problems and Languages</a:t>
            </a:r>
          </a:p>
        </p:txBody>
      </p:sp>
    </p:spTree>
    <p:extLst>
      <p:ext uri="{BB962C8B-B14F-4D97-AF65-F5344CB8AC3E}">
        <p14:creationId xmlns:p14="http://schemas.microsoft.com/office/powerpoint/2010/main" val="2011602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CA6F3F9-DDC9-0140-9E9F-82D6DE39CADA}" type="slidenum">
              <a:rPr lang="en-US" altLang="en-US" sz="1400"/>
              <a:pPr eaLnBrk="1" hangingPunct="1"/>
              <a:t>12</a:t>
            </a:fld>
            <a:endParaRPr lang="en-US" altLang="en-US" sz="140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0036" y="1503804"/>
            <a:ext cx="7772400" cy="467666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ea typeface="ＭＳ Ｐゴシック" charset="-128"/>
              </a:rPr>
              <a:t>simplification doesn’t give up much:</a:t>
            </a:r>
          </a:p>
          <a:p>
            <a:pPr lvl="1" eaLnBrk="1" hangingPunct="1"/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Given an integer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, find a prime factor of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Given an integer </a:t>
            </a:r>
            <a:r>
              <a:rPr lang="en-US" alt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 and an integer </a:t>
            </a:r>
            <a:r>
              <a:rPr lang="en-US" alt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, is there a factor of </a:t>
            </a:r>
            <a:r>
              <a:rPr lang="en-US" alt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 that is &lt; </a:t>
            </a:r>
            <a:r>
              <a:rPr lang="en-US" alt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?</a:t>
            </a:r>
          </a:p>
          <a:p>
            <a:pPr lvl="1" eaLnBrk="1" hangingPunct="1"/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Given a Boolean formula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chemeClr val="bg2"/>
                </a:solidFill>
                <a:ea typeface="ＭＳ Ｐゴシック" charset="-128"/>
              </a:rPr>
              <a:t>, find a satisfying assignment for </a:t>
            </a:r>
            <a:r>
              <a:rPr lang="en-US" altLang="en-US" sz="2400" i="1" dirty="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F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Given a Boolean formula </a:t>
            </a:r>
            <a:r>
              <a:rPr lang="en-US" alt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chemeClr val="accent2"/>
                </a:solidFill>
                <a:ea typeface="ＭＳ Ｐゴシック" charset="-128"/>
              </a:rPr>
              <a:t>, is it satisfiable?</a:t>
            </a:r>
          </a:p>
          <a:p>
            <a:pPr eaLnBrk="1" hangingPunct="1"/>
            <a:r>
              <a:rPr lang="en-US" altLang="en-US" sz="2800" dirty="0">
                <a:ea typeface="ＭＳ Ｐゴシック" charset="-128"/>
              </a:rPr>
              <a:t>solve a function problem efficiently using a related decision problem (how?)</a:t>
            </a:r>
          </a:p>
          <a:p>
            <a:pPr eaLnBrk="1" hangingPunct="1"/>
            <a:r>
              <a:rPr lang="en-US" altLang="en-US" sz="2800" dirty="0">
                <a:solidFill>
                  <a:srgbClr val="FF0000"/>
                </a:solidFill>
                <a:ea typeface="ＭＳ Ｐゴシック" charset="-128"/>
              </a:rPr>
              <a:t>We will work mostly with decision problems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C44608A-55F0-46CE-9F7E-F6516CDC1C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10447"/>
            <a:ext cx="7772400" cy="712424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Problems and Languages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5EA0CD0-9A63-8241-BCAC-DB3CF13FCB08}" type="slidenum">
              <a:rPr lang="en-US" altLang="en-US" sz="1400"/>
              <a:pPr eaLnBrk="1" hangingPunct="1"/>
              <a:t>13</a:t>
            </a:fld>
            <a:endParaRPr lang="en-US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63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85800" y="1375271"/>
                <a:ext cx="7772400" cy="4818044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en-US" altLang="en-US" sz="2800" dirty="0">
                    <a:solidFill>
                      <a:srgbClr val="FF0000"/>
                    </a:solidFill>
                    <a:ea typeface="ＭＳ Ｐゴシック" charset="-128"/>
                  </a:rPr>
                  <a:t>decision problems</a:t>
                </a:r>
                <a:r>
                  <a:rPr lang="en-US" altLang="en-US" sz="2800" dirty="0">
                    <a:ea typeface="ＭＳ Ｐゴシック" charset="-128"/>
                  </a:rPr>
                  <a:t>: 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en-US" sz="2800" i="1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		f </a:t>
                </a:r>
                <a:r>
                  <a:rPr lang="en-US" altLang="en-US" sz="28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: ∑</a:t>
                </a:r>
                <a:r>
                  <a:rPr lang="en-US" altLang="en-US" sz="2800" baseline="300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*</a:t>
                </a:r>
                <a:r>
                  <a:rPr lang="en-US" altLang="en-US" sz="28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800" b="0" i="1" smtClean="0">
                        <a:solidFill>
                          <a:schemeClr val="accent2"/>
                        </a:solidFill>
                        <a:latin typeface="Cambria Math" charset="0"/>
                        <a:ea typeface="ＭＳ Ｐゴシック" charset="-128"/>
                        <a:sym typeface="Euclid Symbol" charset="0"/>
                      </a:rPr>
                      <m:t>→</m:t>
                    </m:r>
                  </m:oMath>
                </a14:m>
                <a:r>
                  <a:rPr lang="en-US" altLang="en-US" sz="28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 {yes</a:t>
                </a:r>
                <a:r>
                  <a:rPr lang="zh-CN" altLang="en-US" sz="28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=1</a:t>
                </a:r>
                <a:r>
                  <a:rPr lang="zh-CN" altLang="en-US" sz="28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）</a:t>
                </a:r>
                <a:r>
                  <a:rPr lang="en-US" altLang="en-US" sz="28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, no</a:t>
                </a:r>
                <a:r>
                  <a:rPr lang="zh-CN" altLang="en-US" sz="28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=0</a:t>
                </a:r>
                <a:r>
                  <a:rPr lang="zh-CN" altLang="en-US" sz="28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）</a:t>
                </a:r>
                <a:r>
                  <a:rPr lang="en-US" altLang="en-US" sz="28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}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altLang="en-US" sz="2800" dirty="0">
                    <a:ea typeface="ＭＳ Ｐゴシック" charset="-128"/>
                  </a:rPr>
                  <a:t>equivalent notion: </a:t>
                </a:r>
                <a:r>
                  <a:rPr lang="en-US" altLang="en-US" sz="2800" dirty="0">
                    <a:solidFill>
                      <a:srgbClr val="FF0000"/>
                    </a:solidFill>
                    <a:ea typeface="ＭＳ Ｐゴシック" charset="-128"/>
                  </a:rPr>
                  <a:t>language</a:t>
                </a:r>
                <a:r>
                  <a:rPr lang="en-US" altLang="en-US" sz="2800" b="1" dirty="0">
                    <a:solidFill>
                      <a:srgbClr val="FF0000"/>
                    </a:solidFill>
                    <a:ea typeface="ＭＳ Ｐゴシック" charset="-128"/>
                  </a:rPr>
                  <a:t> </a:t>
                </a:r>
                <a:r>
                  <a:rPr lang="en-US" alt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L</a:t>
                </a:r>
                <a:r>
                  <a:rPr lang="en-US" altLang="en-US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800" b="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charset="-128"/>
                      </a:rPr>
                      <m:t>⊆</m:t>
                    </m:r>
                  </m:oMath>
                </a14:m>
                <a:r>
                  <a:rPr lang="en-US" altLang="en-US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 </a:t>
                </a:r>
                <a:r>
                  <a:rPr lang="en-US" altLang="en-US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∑</a:t>
                </a:r>
                <a:r>
                  <a:rPr lang="en-US" altLang="en-US" sz="280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*</a:t>
                </a:r>
              </a:p>
              <a:p>
                <a:pPr algn="ctr" eaLnBrk="1" hangingPunct="1">
                  <a:lnSpc>
                    <a:spcPct val="90000"/>
                  </a:lnSpc>
                  <a:buFontTx/>
                  <a:buNone/>
                </a:pPr>
                <a:r>
                  <a:rPr lang="en-US" altLang="en-US" sz="2800" i="1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L</a:t>
                </a:r>
                <a:r>
                  <a:rPr lang="en-US" altLang="en-US" sz="2800" dirty="0">
                    <a:solidFill>
                      <a:schemeClr val="accent2"/>
                    </a:solidFill>
                    <a:ea typeface="ＭＳ Ｐゴシック" charset="-128"/>
                  </a:rPr>
                  <a:t> = the set of </a:t>
                </a:r>
                <a:r>
                  <a:rPr lang="ja-JP" altLang="en-US" sz="2800" dirty="0">
                    <a:solidFill>
                      <a:schemeClr val="accent2"/>
                    </a:solidFill>
                    <a:ea typeface="ＭＳ Ｐゴシック" charset="-128"/>
                  </a:rPr>
                  <a:t>“</a:t>
                </a:r>
                <a:r>
                  <a:rPr lang="en-US" altLang="ja-JP" sz="2800" dirty="0">
                    <a:solidFill>
                      <a:schemeClr val="accent2"/>
                    </a:solidFill>
                    <a:ea typeface="ＭＳ Ｐゴシック" charset="-128"/>
                  </a:rPr>
                  <a:t>yes</a:t>
                </a:r>
                <a:r>
                  <a:rPr lang="ja-JP" altLang="en-US" sz="2800" dirty="0">
                    <a:solidFill>
                      <a:schemeClr val="accent2"/>
                    </a:solidFill>
                    <a:ea typeface="ＭＳ Ｐゴシック" charset="-128"/>
                  </a:rPr>
                  <a:t>”</a:t>
                </a:r>
                <a:r>
                  <a:rPr lang="en-US" altLang="ja-JP" sz="2800" dirty="0">
                    <a:solidFill>
                      <a:schemeClr val="accent2"/>
                    </a:solidFill>
                    <a:ea typeface="ＭＳ Ｐゴシック" charset="-128"/>
                  </a:rPr>
                  <a:t> instances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altLang="en-US" sz="2800" dirty="0">
                    <a:ea typeface="ＭＳ Ｐゴシック" charset="-128"/>
                  </a:rPr>
                  <a:t>Examples: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altLang="en-US" dirty="0">
                    <a:ea typeface="ＭＳ Ｐゴシック" charset="-128"/>
                  </a:rPr>
                  <a:t>set of strings encoding </a:t>
                </a:r>
                <a:r>
                  <a:rPr lang="en-US" altLang="en-US" dirty="0" err="1">
                    <a:ea typeface="ＭＳ Ｐゴシック" charset="-128"/>
                  </a:rPr>
                  <a:t>satisfiable</a:t>
                </a:r>
                <a:r>
                  <a:rPr lang="en-US" altLang="en-US" dirty="0">
                    <a:ea typeface="ＭＳ Ｐゴシック" charset="-128"/>
                  </a:rPr>
                  <a:t> formulas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altLang="en-US" dirty="0">
                    <a:ea typeface="ＭＳ Ｐゴシック" charset="-128"/>
                  </a:rPr>
                  <a:t>set of strings that encode pairs 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(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,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k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)</a:t>
                </a:r>
                <a:r>
                  <a:rPr lang="en-US" altLang="en-US" dirty="0">
                    <a:ea typeface="ＭＳ Ｐゴシック" charset="-128"/>
                  </a:rPr>
                  <a:t> for which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n</a:t>
                </a:r>
                <a:r>
                  <a:rPr lang="en-US" altLang="en-US" dirty="0">
                    <a:ea typeface="ＭＳ Ｐゴシック" charset="-128"/>
                  </a:rPr>
                  <a:t> has factor &lt;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k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altLang="en-US" sz="2800" dirty="0">
                    <a:ea typeface="ＭＳ Ｐゴシック" charset="-128"/>
                  </a:rPr>
                  <a:t>decision problem associated with </a:t>
                </a:r>
                <a:r>
                  <a:rPr lang="en-US" altLang="en-US" sz="2800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L</a:t>
                </a:r>
                <a:r>
                  <a:rPr lang="en-US" altLang="en-US" sz="2800" dirty="0">
                    <a:ea typeface="ＭＳ Ｐゴシック" charset="-128"/>
                  </a:rPr>
                  <a:t>: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altLang="en-US" dirty="0">
                    <a:ea typeface="ＭＳ Ｐゴシック" charset="-128"/>
                  </a:rPr>
                  <a:t>Given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x</a:t>
                </a:r>
                <a:r>
                  <a:rPr lang="en-US" altLang="en-US" dirty="0">
                    <a:ea typeface="ＭＳ Ｐゴシック" charset="-128"/>
                  </a:rPr>
                  <a:t>, is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x</a:t>
                </a:r>
                <a:r>
                  <a:rPr lang="en-US" altLang="en-US" dirty="0">
                    <a:ea typeface="ＭＳ Ｐゴシック" charset="-128"/>
                  </a:rPr>
                  <a:t> in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L</a:t>
                </a:r>
                <a:r>
                  <a:rPr lang="en-US" altLang="en-US" dirty="0">
                    <a:ea typeface="ＭＳ Ｐゴシック" charset="-128"/>
                  </a:rPr>
                  <a:t>?</a:t>
                </a:r>
              </a:p>
            </p:txBody>
          </p:sp>
        </mc:Choice>
        <mc:Fallback xmlns="">
          <p:sp>
            <p:nvSpPr>
              <p:cNvPr id="4096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5800" y="1375271"/>
                <a:ext cx="7772400" cy="4818044"/>
              </a:xfrm>
              <a:blipFill>
                <a:blip r:embed="rId3"/>
                <a:stretch>
                  <a:fillRect l="-1647" t="-22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2">
            <a:extLst>
              <a:ext uri="{FF2B5EF4-FFF2-40B4-BE49-F238E27FC236}">
                <a16:creationId xmlns:a16="http://schemas.microsoft.com/office/drawing/2014/main" id="{486A4F08-6420-4B3A-9075-A1F7B96962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10447"/>
            <a:ext cx="7772400" cy="712424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Problems and Languages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6B87651-38CA-DC49-9412-5E903F245C33}" type="slidenum">
              <a:rPr lang="en-US" altLang="en-US" sz="1400"/>
              <a:pPr eaLnBrk="1" hangingPunct="1"/>
              <a:t>14</a:t>
            </a:fld>
            <a:endParaRPr lang="en-US" altLang="en-US" sz="1400"/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5837"/>
            <a:ext cx="7772400" cy="4092767"/>
          </a:xfrm>
        </p:spPr>
        <p:txBody>
          <a:bodyPr/>
          <a:lstStyle/>
          <a:p>
            <a:pPr marL="533400" indent="-533400" eaLnBrk="1" hangingPunct="1">
              <a:buFontTx/>
              <a:buNone/>
            </a:pPr>
            <a:r>
              <a:rPr lang="en-US" altLang="en-US" sz="2800" dirty="0">
                <a:ea typeface="ＭＳ Ｐゴシック" charset="-128"/>
              </a:rPr>
              <a:t>Two encoding issues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altLang="en-US" sz="2800" dirty="0">
                <a:ea typeface="ＭＳ Ｐゴシック" charset="-128"/>
              </a:rPr>
              <a:t>implicitly assume we’</a:t>
            </a:r>
            <a:r>
              <a:rPr lang="en-US" altLang="ja-JP" sz="2800" dirty="0">
                <a:ea typeface="ＭＳ Ｐゴシック" charset="-128"/>
              </a:rPr>
              <a:t>ve agreed on a way to encode inputs (and outputs) as strings</a:t>
            </a:r>
          </a:p>
          <a:p>
            <a:pPr marL="914400" lvl="1" indent="-457200" eaLnBrk="1" hangingPunct="1"/>
            <a:r>
              <a:rPr lang="en-US" altLang="en-US" dirty="0">
                <a:solidFill>
                  <a:schemeClr val="accent2"/>
                </a:solidFill>
                <a:ea typeface="ＭＳ Ｐゴシック" charset="-128"/>
              </a:rPr>
              <a:t>sometimes relevant in fine-grained analysis (e.g. adj. matrix vs. adj. list for graphs)</a:t>
            </a:r>
          </a:p>
          <a:p>
            <a:pPr marL="914400" lvl="1" indent="-457200" eaLnBrk="1" hangingPunct="1"/>
            <a:r>
              <a:rPr lang="en-US" altLang="en-US" dirty="0">
                <a:solidFill>
                  <a:schemeClr val="accent2"/>
                </a:solidFill>
                <a:ea typeface="ＭＳ Ｐゴシック" charset="-128"/>
              </a:rPr>
              <a:t>almost never an issue in this class</a:t>
            </a:r>
          </a:p>
          <a:p>
            <a:pPr marL="914400" lvl="1" indent="-457200" eaLnBrk="1" hangingPunct="1"/>
            <a:r>
              <a:rPr lang="en-US" altLang="en-US" dirty="0">
                <a:solidFill>
                  <a:schemeClr val="accent2"/>
                </a:solidFill>
                <a:ea typeface="ＭＳ Ｐゴシック" charset="-128"/>
              </a:rPr>
              <a:t>avoid silly encodings: e.g. unary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AF8B20B-D15C-414C-B408-70C3E05F52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10447"/>
            <a:ext cx="7772400" cy="712424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Problems and Languages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7723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A45B0F8-89DE-C94B-9D1D-C65CE6C4617A}" type="slidenum">
              <a:rPr lang="en-US" altLang="en-US" sz="1400"/>
              <a:pPr eaLnBrk="1" hangingPunct="1"/>
              <a:t>15</a:t>
            </a:fld>
            <a:endParaRPr lang="en-US" altLang="en-US" sz="1400"/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00175"/>
            <a:ext cx="7772400" cy="4114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2"/>
            </a:pPr>
            <a:r>
              <a:rPr lang="en-US" altLang="en-US">
                <a:ea typeface="ＭＳ Ｐゴシック" charset="-128"/>
              </a:rPr>
              <a:t>some strings not valid encodings of any input -- treat as </a:t>
            </a:r>
            <a:r>
              <a:rPr lang="ja-JP" altLang="en-US">
                <a:ea typeface="ＭＳ Ｐゴシック" charset="-128"/>
              </a:rPr>
              <a:t>“</a:t>
            </a:r>
            <a:r>
              <a:rPr lang="en-US" altLang="ja-JP">
                <a:ea typeface="ＭＳ Ｐゴシック" charset="-128"/>
              </a:rPr>
              <a:t>no</a:t>
            </a:r>
            <a:r>
              <a:rPr lang="ja-JP" altLang="en-US">
                <a:ea typeface="ＭＳ Ｐゴシック" charset="-128"/>
              </a:rPr>
              <a:t>”</a:t>
            </a:r>
            <a:endParaRPr lang="en-US" altLang="ja-JP">
              <a:ea typeface="ＭＳ Ｐゴシック" charset="-128"/>
            </a:endParaRPr>
          </a:p>
          <a:p>
            <a:pPr marL="609600" indent="-609600" eaLnBrk="1" hangingPunct="1"/>
            <a:endParaRPr lang="en-US" altLang="en-US">
              <a:ea typeface="ＭＳ Ｐゴシック" charset="-128"/>
            </a:endParaRPr>
          </a:p>
        </p:txBody>
      </p:sp>
      <p:sp>
        <p:nvSpPr>
          <p:cNvPr id="54277" name="Oval 4"/>
          <p:cNvSpPr>
            <a:spLocks noChangeArrowheads="1"/>
          </p:cNvSpPr>
          <p:nvPr/>
        </p:nvSpPr>
        <p:spPr bwMode="auto">
          <a:xfrm>
            <a:off x="2159000" y="2790479"/>
            <a:ext cx="4165600" cy="14859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4278" name="Rectangle 5"/>
          <p:cNvSpPr>
            <a:spLocks noChangeArrowheads="1"/>
          </p:cNvSpPr>
          <p:nvPr/>
        </p:nvSpPr>
        <p:spPr bwMode="auto">
          <a:xfrm>
            <a:off x="6819900" y="2904779"/>
            <a:ext cx="6381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2800">
                <a:latin typeface="Comic Sans MS" charset="0"/>
              </a:rPr>
              <a:t>∑*</a:t>
            </a:r>
          </a:p>
        </p:txBody>
      </p:sp>
      <p:cxnSp>
        <p:nvCxnSpPr>
          <p:cNvPr id="54279" name="AutoShape 6"/>
          <p:cNvCxnSpPr>
            <a:cxnSpLocks noChangeShapeType="1"/>
            <a:stCxn id="54278" idx="1"/>
            <a:endCxn id="54277" idx="6"/>
          </p:cNvCxnSpPr>
          <p:nvPr/>
        </p:nvCxnSpPr>
        <p:spPr bwMode="auto">
          <a:xfrm rot="10800000" flipV="1">
            <a:off x="6324600" y="3165129"/>
            <a:ext cx="495300" cy="3683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280" name="Line 7"/>
          <p:cNvSpPr>
            <a:spLocks noChangeShapeType="1"/>
          </p:cNvSpPr>
          <p:nvPr/>
        </p:nvSpPr>
        <p:spPr bwMode="auto">
          <a:xfrm>
            <a:off x="4191000" y="2790479"/>
            <a:ext cx="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1" name="Text Box 8"/>
          <p:cNvSpPr txBox="1">
            <a:spLocks noChangeArrowheads="1"/>
          </p:cNvSpPr>
          <p:nvPr/>
        </p:nvSpPr>
        <p:spPr bwMode="auto">
          <a:xfrm>
            <a:off x="2870200" y="3430242"/>
            <a:ext cx="1828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2800">
                <a:latin typeface="Comic Sans MS" charset="0"/>
              </a:rPr>
              <a:t>“</a:t>
            </a:r>
            <a:r>
              <a:rPr lang="en-US" altLang="ja-JP" sz="2800">
                <a:latin typeface="Comic Sans MS" charset="0"/>
              </a:rPr>
              <a:t>yes</a:t>
            </a:r>
            <a:r>
              <a:rPr lang="ja-JP" altLang="en-US" sz="2800">
                <a:latin typeface="Comic Sans MS" charset="0"/>
              </a:rPr>
              <a:t>”</a:t>
            </a:r>
            <a:endParaRPr lang="en-US" altLang="en-US" sz="2800">
              <a:latin typeface="Comic Sans MS" charset="0"/>
            </a:endParaRPr>
          </a:p>
        </p:txBody>
      </p:sp>
      <p:sp>
        <p:nvSpPr>
          <p:cNvPr id="54282" name="Rectangle 9"/>
          <p:cNvSpPr>
            <a:spLocks noChangeArrowheads="1"/>
          </p:cNvSpPr>
          <p:nvPr/>
        </p:nvSpPr>
        <p:spPr bwMode="auto">
          <a:xfrm>
            <a:off x="4191000" y="3419129"/>
            <a:ext cx="8366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2800">
                <a:latin typeface="Comic Sans MS" charset="0"/>
              </a:rPr>
              <a:t>“</a:t>
            </a:r>
            <a:r>
              <a:rPr lang="en-US" altLang="ja-JP" sz="2800">
                <a:latin typeface="Comic Sans MS" charset="0"/>
              </a:rPr>
              <a:t>no</a:t>
            </a:r>
            <a:r>
              <a:rPr lang="ja-JP" altLang="en-US" sz="2800">
                <a:latin typeface="Comic Sans MS" charset="0"/>
              </a:rPr>
              <a:t>”</a:t>
            </a:r>
            <a:endParaRPr lang="en-US" altLang="en-US" sz="2800">
              <a:latin typeface="Comic Sans MS" charset="0"/>
            </a:endParaRPr>
          </a:p>
        </p:txBody>
      </p:sp>
      <p:sp>
        <p:nvSpPr>
          <p:cNvPr id="54283" name="Oval 10"/>
          <p:cNvSpPr>
            <a:spLocks noChangeArrowheads="1"/>
          </p:cNvSpPr>
          <p:nvPr/>
        </p:nvSpPr>
        <p:spPr bwMode="auto">
          <a:xfrm>
            <a:off x="5308600" y="3133379"/>
            <a:ext cx="609600" cy="7429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4284" name="Text Box 11"/>
          <p:cNvSpPr txBox="1">
            <a:spLocks noChangeArrowheads="1"/>
          </p:cNvSpPr>
          <p:nvPr/>
        </p:nvSpPr>
        <p:spPr bwMode="auto">
          <a:xfrm>
            <a:off x="1143000" y="3304829"/>
            <a:ext cx="508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>
                <a:latin typeface="Comic Sans MS" charset="0"/>
              </a:rPr>
              <a:t>L</a:t>
            </a:r>
          </a:p>
        </p:txBody>
      </p:sp>
      <p:cxnSp>
        <p:nvCxnSpPr>
          <p:cNvPr id="54285" name="AutoShape 12"/>
          <p:cNvCxnSpPr>
            <a:cxnSpLocks noChangeShapeType="1"/>
            <a:stCxn id="54284" idx="3"/>
            <a:endCxn id="54281" idx="1"/>
          </p:cNvCxnSpPr>
          <p:nvPr/>
        </p:nvCxnSpPr>
        <p:spPr bwMode="auto">
          <a:xfrm>
            <a:off x="1651000" y="3565179"/>
            <a:ext cx="1219200" cy="1254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286" name="Text Box 13"/>
          <p:cNvSpPr txBox="1">
            <a:spLocks noChangeArrowheads="1"/>
          </p:cNvSpPr>
          <p:nvPr/>
        </p:nvSpPr>
        <p:spPr bwMode="auto">
          <a:xfrm>
            <a:off x="6400800" y="2402210"/>
            <a:ext cx="193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latin typeface="Comic Sans MS" charset="0"/>
              </a:rPr>
              <a:t>invalid</a:t>
            </a:r>
          </a:p>
        </p:txBody>
      </p:sp>
      <p:cxnSp>
        <p:nvCxnSpPr>
          <p:cNvPr id="54287" name="AutoShape 14"/>
          <p:cNvCxnSpPr>
            <a:cxnSpLocks noChangeShapeType="1"/>
            <a:stCxn id="54286" idx="1"/>
            <a:endCxn id="54283" idx="7"/>
          </p:cNvCxnSpPr>
          <p:nvPr/>
        </p:nvCxnSpPr>
        <p:spPr bwMode="auto">
          <a:xfrm flipH="1">
            <a:off x="5828926" y="2661767"/>
            <a:ext cx="571874" cy="58041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575" name="Oval 15"/>
          <p:cNvSpPr>
            <a:spLocks noChangeArrowheads="1"/>
          </p:cNvSpPr>
          <p:nvPr/>
        </p:nvSpPr>
        <p:spPr bwMode="auto">
          <a:xfrm>
            <a:off x="2159000" y="4743223"/>
            <a:ext cx="4165600" cy="14859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6576" name="Rectangle 16"/>
          <p:cNvSpPr>
            <a:spLocks noChangeArrowheads="1"/>
          </p:cNvSpPr>
          <p:nvPr/>
        </p:nvSpPr>
        <p:spPr bwMode="auto">
          <a:xfrm>
            <a:off x="6819900" y="4857523"/>
            <a:ext cx="6381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2800">
                <a:latin typeface="Comic Sans MS" charset="0"/>
              </a:rPr>
              <a:t>∑*</a:t>
            </a:r>
          </a:p>
        </p:txBody>
      </p:sp>
      <p:cxnSp>
        <p:nvCxnSpPr>
          <p:cNvPr id="66577" name="AutoShape 17"/>
          <p:cNvCxnSpPr>
            <a:cxnSpLocks noChangeShapeType="1"/>
            <a:stCxn id="66576" idx="1"/>
            <a:endCxn id="66575" idx="6"/>
          </p:cNvCxnSpPr>
          <p:nvPr/>
        </p:nvCxnSpPr>
        <p:spPr bwMode="auto">
          <a:xfrm rot="10800000" flipV="1">
            <a:off x="6324600" y="5117873"/>
            <a:ext cx="495300" cy="3683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578" name="Line 18"/>
          <p:cNvSpPr>
            <a:spLocks noChangeShapeType="1"/>
          </p:cNvSpPr>
          <p:nvPr/>
        </p:nvSpPr>
        <p:spPr bwMode="auto">
          <a:xfrm>
            <a:off x="4191000" y="4743223"/>
            <a:ext cx="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79" name="Text Box 19"/>
          <p:cNvSpPr txBox="1">
            <a:spLocks noChangeArrowheads="1"/>
          </p:cNvSpPr>
          <p:nvPr/>
        </p:nvSpPr>
        <p:spPr bwMode="auto">
          <a:xfrm>
            <a:off x="2870200" y="5382986"/>
            <a:ext cx="1828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2800">
                <a:latin typeface="Comic Sans MS" charset="0"/>
              </a:rPr>
              <a:t>“</a:t>
            </a:r>
            <a:r>
              <a:rPr lang="en-US" altLang="ja-JP" sz="2800">
                <a:latin typeface="Comic Sans MS" charset="0"/>
              </a:rPr>
              <a:t>yes</a:t>
            </a:r>
            <a:r>
              <a:rPr lang="ja-JP" altLang="en-US" sz="2800">
                <a:latin typeface="Comic Sans MS" charset="0"/>
              </a:rPr>
              <a:t>”</a:t>
            </a:r>
            <a:endParaRPr lang="en-US" altLang="en-US" sz="2800">
              <a:latin typeface="Comic Sans MS" charset="0"/>
            </a:endParaRPr>
          </a:p>
        </p:txBody>
      </p:sp>
      <p:sp>
        <p:nvSpPr>
          <p:cNvPr id="66580" name="Rectangle 20"/>
          <p:cNvSpPr>
            <a:spLocks noChangeArrowheads="1"/>
          </p:cNvSpPr>
          <p:nvPr/>
        </p:nvSpPr>
        <p:spPr bwMode="auto">
          <a:xfrm>
            <a:off x="4191000" y="5371873"/>
            <a:ext cx="8366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2800">
                <a:latin typeface="Comic Sans MS" charset="0"/>
              </a:rPr>
              <a:t>“</a:t>
            </a:r>
            <a:r>
              <a:rPr lang="en-US" altLang="ja-JP" sz="2800">
                <a:latin typeface="Comic Sans MS" charset="0"/>
              </a:rPr>
              <a:t>no</a:t>
            </a:r>
            <a:r>
              <a:rPr lang="ja-JP" altLang="en-US" sz="2800">
                <a:latin typeface="Comic Sans MS" charset="0"/>
              </a:rPr>
              <a:t>”</a:t>
            </a:r>
            <a:endParaRPr lang="en-US" altLang="en-US" sz="2800">
              <a:latin typeface="Comic Sans MS" charset="0"/>
            </a:endParaRPr>
          </a:p>
        </p:txBody>
      </p:sp>
      <p:sp>
        <p:nvSpPr>
          <p:cNvPr id="66581" name="Oval 21"/>
          <p:cNvSpPr>
            <a:spLocks noChangeArrowheads="1"/>
          </p:cNvSpPr>
          <p:nvPr/>
        </p:nvSpPr>
        <p:spPr bwMode="auto">
          <a:xfrm>
            <a:off x="5308600" y="5086123"/>
            <a:ext cx="609600" cy="7429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6582" name="Text Box 22"/>
          <p:cNvSpPr txBox="1">
            <a:spLocks noChangeArrowheads="1"/>
          </p:cNvSpPr>
          <p:nvPr/>
        </p:nvSpPr>
        <p:spPr bwMode="auto">
          <a:xfrm>
            <a:off x="6400800" y="5607050"/>
            <a:ext cx="1981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>
                <a:solidFill>
                  <a:srgbClr val="FF0000"/>
                </a:solidFill>
                <a:latin typeface="Comic Sans MS" charset="0"/>
              </a:rPr>
              <a:t>officially: co-L</a:t>
            </a:r>
          </a:p>
        </p:txBody>
      </p:sp>
      <p:cxnSp>
        <p:nvCxnSpPr>
          <p:cNvPr id="66583" name="AutoShape 23"/>
          <p:cNvCxnSpPr>
            <a:cxnSpLocks noChangeShapeType="1"/>
            <a:stCxn id="66582" idx="1"/>
          </p:cNvCxnSpPr>
          <p:nvPr/>
        </p:nvCxnSpPr>
        <p:spPr bwMode="auto">
          <a:xfrm flipH="1" flipV="1">
            <a:off x="5079206" y="5875236"/>
            <a:ext cx="1321594" cy="20488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584" name="Text Box 24"/>
          <p:cNvSpPr txBox="1">
            <a:spLocks noChangeArrowheads="1"/>
          </p:cNvSpPr>
          <p:nvPr/>
        </p:nvSpPr>
        <p:spPr bwMode="auto">
          <a:xfrm>
            <a:off x="6359835" y="4316122"/>
            <a:ext cx="193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latin typeface="Comic Sans MS" charset="0"/>
              </a:rPr>
              <a:t>invalid</a:t>
            </a:r>
          </a:p>
        </p:txBody>
      </p:sp>
      <p:cxnSp>
        <p:nvCxnSpPr>
          <p:cNvPr id="66585" name="AutoShape 25"/>
          <p:cNvCxnSpPr>
            <a:cxnSpLocks noChangeShapeType="1"/>
            <a:stCxn id="66584" idx="1"/>
            <a:endCxn id="66581" idx="7"/>
          </p:cNvCxnSpPr>
          <p:nvPr/>
        </p:nvCxnSpPr>
        <p:spPr bwMode="auto">
          <a:xfrm flipH="1">
            <a:off x="5828926" y="4575679"/>
            <a:ext cx="530909" cy="61924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Rectangle 2">
            <a:extLst>
              <a:ext uri="{FF2B5EF4-FFF2-40B4-BE49-F238E27FC236}">
                <a16:creationId xmlns:a16="http://schemas.microsoft.com/office/drawing/2014/main" id="{8E3FB8F3-C099-45CF-9042-8153B41F8A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10447"/>
            <a:ext cx="7772400" cy="712424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Problems and Languages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5" grpId="0" animBg="1"/>
      <p:bldP spid="66576" grpId="0"/>
      <p:bldP spid="66578" grpId="0" animBg="1"/>
      <p:bldP spid="66579" grpId="0"/>
      <p:bldP spid="66580" grpId="0"/>
      <p:bldP spid="66581" grpId="0" animBg="1"/>
      <p:bldP spid="66582" grpId="0"/>
      <p:bldP spid="6658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C33CCA82-A5D8-2943-8001-06608856B91D}" type="slidenum">
              <a:rPr lang="en-US" altLang="en-US" sz="1400"/>
              <a:pPr eaLnBrk="1" hangingPunct="1"/>
              <a:t>16</a:t>
            </a:fld>
            <a:endParaRPr lang="en-US" altLang="en-US" sz="1400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1692"/>
            <a:ext cx="7772400" cy="74914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Complexity Classes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  <a:ea typeface="ＭＳ Ｐゴシック" charset="-128"/>
              </a:rPr>
              <a:t>complexity class </a:t>
            </a:r>
            <a:r>
              <a:rPr lang="en-US" altLang="en-US" dirty="0">
                <a:ea typeface="ＭＳ Ｐゴシック" charset="-128"/>
              </a:rPr>
              <a:t>= class of languages</a:t>
            </a:r>
          </a:p>
          <a:p>
            <a:pPr eaLnBrk="1" hangingPunct="1"/>
            <a:r>
              <a:rPr lang="en-US" altLang="en-US" dirty="0">
                <a:ea typeface="ＭＳ Ｐゴシック" charset="-128"/>
              </a:rPr>
              <a:t>set-theoretic definition – no reference to computation (!)</a:t>
            </a:r>
          </a:p>
          <a:p>
            <a:pPr eaLnBrk="1" hangingPunct="1"/>
            <a:r>
              <a:rPr lang="en-US" altLang="en-US" dirty="0">
                <a:ea typeface="ＭＳ Ｐゴシック" charset="-128"/>
              </a:rPr>
              <a:t>example:</a:t>
            </a:r>
          </a:p>
          <a:p>
            <a:pPr lvl="1"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charset="-128"/>
              </a:rPr>
              <a:t>TALLY</a:t>
            </a:r>
            <a:r>
              <a:rPr lang="en-US" altLang="en-US" dirty="0">
                <a:solidFill>
                  <a:schemeClr val="accent2"/>
                </a:solidFill>
                <a:ea typeface="ＭＳ Ｐゴシック" charset="-128"/>
              </a:rPr>
              <a:t> = languages in which every yes instance has form 0</a:t>
            </a:r>
            <a:r>
              <a:rPr lang="en-US" altLang="en-US" sz="3200" baseline="30000" dirty="0">
                <a:solidFill>
                  <a:schemeClr val="accent2"/>
                </a:solidFill>
                <a:ea typeface="ＭＳ Ｐゴシック" charset="-128"/>
              </a:rPr>
              <a:t>n</a:t>
            </a:r>
          </a:p>
          <a:p>
            <a:pPr lvl="1" eaLnBrk="1" hangingPunct="1"/>
            <a:r>
              <a:rPr lang="en-US" altLang="en-US" dirty="0">
                <a:solidFill>
                  <a:schemeClr val="accent2"/>
                </a:solidFill>
                <a:ea typeface="ＭＳ Ｐゴシック" charset="-128"/>
              </a:rPr>
              <a:t>e.g. L = { 0</a:t>
            </a:r>
            <a:r>
              <a:rPr lang="en-US" altLang="en-US" sz="3200" baseline="30000" dirty="0">
                <a:solidFill>
                  <a:schemeClr val="accent2"/>
                </a:solidFill>
                <a:ea typeface="ＭＳ Ｐゴシック" charset="-128"/>
              </a:rPr>
              <a:t>n</a:t>
            </a:r>
            <a:r>
              <a:rPr lang="en-US" altLang="en-US" sz="3200" dirty="0">
                <a:solidFill>
                  <a:schemeClr val="accent2"/>
                </a:solidFill>
                <a:ea typeface="ＭＳ Ｐゴシック" charset="-128"/>
              </a:rPr>
              <a:t> </a:t>
            </a:r>
            <a:r>
              <a:rPr lang="en-US" altLang="en-US" dirty="0">
                <a:solidFill>
                  <a:schemeClr val="accent2"/>
                </a:solidFill>
                <a:ea typeface="ＭＳ Ｐゴシック" charset="-128"/>
              </a:rPr>
              <a:t>: n prime 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D052CB7-39B7-894A-A6FB-E0C13CEE034F}" type="slidenum">
              <a:rPr lang="en-US" altLang="en-US" sz="1400"/>
              <a:pPr eaLnBrk="1" hangingPunct="1"/>
              <a:t>17</a:t>
            </a:fld>
            <a:endParaRPr lang="en-US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58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784952" y="1371600"/>
                <a:ext cx="7772400" cy="4797846"/>
              </a:xfrm>
            </p:spPr>
            <p:txBody>
              <a:bodyPr/>
              <a:lstStyle/>
              <a:p>
                <a:pPr eaLnBrk="1" hangingPunct="1"/>
                <a:r>
                  <a:rPr lang="en-US" altLang="en-US" dirty="0">
                    <a:ea typeface="ＭＳ Ｐゴシック" charset="-128"/>
                  </a:rPr>
                  <a:t>More examples:</a:t>
                </a:r>
              </a:p>
              <a:p>
                <a:pPr lvl="1" eaLnBrk="1" hangingPunct="1"/>
                <a:r>
                  <a:rPr lang="en-US" altLang="en-US" b="1" dirty="0">
                    <a:solidFill>
                      <a:srgbClr val="FF0000"/>
                    </a:solidFill>
                    <a:ea typeface="ＭＳ Ｐゴシック" charset="-128"/>
                  </a:rPr>
                  <a:t>P</a:t>
                </a:r>
                <a:r>
                  <a:rPr lang="en-US" altLang="en-US" dirty="0">
                    <a:solidFill>
                      <a:schemeClr val="accent2"/>
                    </a:solidFill>
                    <a:ea typeface="ＭＳ Ｐゴシック" charset="-128"/>
                  </a:rPr>
                  <a:t> = the set of languages decidable in </a:t>
                </a:r>
                <a:r>
                  <a:rPr lang="en-US" altLang="en-US" i="1" dirty="0">
                    <a:solidFill>
                      <a:schemeClr val="accent2"/>
                    </a:solidFill>
                    <a:ea typeface="ＭＳ Ｐゴシック" charset="-128"/>
                  </a:rPr>
                  <a:t>polynomial time</a:t>
                </a:r>
                <a:r>
                  <a:rPr lang="en-US" altLang="en-US" dirty="0">
                    <a:ea typeface="ＭＳ Ｐゴシック" charset="-128"/>
                  </a:rPr>
                  <a:t> </a:t>
                </a:r>
              </a:p>
              <a:p>
                <a:pPr lvl="1" eaLnBrk="1" hangingPunct="1"/>
                <a:r>
                  <a:rPr lang="en-US" altLang="en-US" b="1" dirty="0">
                    <a:solidFill>
                      <a:srgbClr val="FF0000"/>
                    </a:solidFill>
                    <a:ea typeface="ＭＳ Ｐゴシック" charset="-128"/>
                  </a:rPr>
                  <a:t>NP</a:t>
                </a:r>
                <a:r>
                  <a:rPr lang="en-US" altLang="en-US" dirty="0">
                    <a:solidFill>
                      <a:schemeClr val="accent2"/>
                    </a:solidFill>
                    <a:ea typeface="ＭＳ Ｐゴシック" charset="-128"/>
                  </a:rPr>
                  <a:t> = the set of languages </a:t>
                </a:r>
                <a:r>
                  <a:rPr lang="en-US" altLang="en-US" i="1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L</a:t>
                </a:r>
                <a:r>
                  <a:rPr lang="en-US" altLang="en-US" dirty="0">
                    <a:solidFill>
                      <a:schemeClr val="accent2"/>
                    </a:solidFill>
                    <a:ea typeface="ＭＳ Ｐゴシック" charset="-128"/>
                  </a:rPr>
                  <a:t> where</a:t>
                </a:r>
              </a:p>
              <a:p>
                <a:pPr lvl="1" algn="ctr" eaLnBrk="1" hangingPunct="1">
                  <a:lnSpc>
                    <a:spcPct val="150000"/>
                  </a:lnSpc>
                  <a:buFontTx/>
                  <a:buNone/>
                </a:pPr>
                <a:r>
                  <a:rPr lang="en-US" altLang="en-US" i="1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L</a:t>
                </a:r>
                <a:r>
                  <a:rPr lang="en-US" altLang="en-US" dirty="0">
                    <a:solidFill>
                      <a:schemeClr val="accent2"/>
                    </a:solidFill>
                    <a:ea typeface="ＭＳ Ｐゴシック" charset="-128"/>
                  </a:rPr>
                  <a:t> = { </a:t>
                </a:r>
                <a:r>
                  <a:rPr lang="en-US" altLang="en-US" i="1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x</a:t>
                </a:r>
                <a:r>
                  <a:rPr lang="en-US" altLang="en-US" dirty="0">
                    <a:solidFill>
                      <a:schemeClr val="accent2"/>
                    </a:solidFill>
                    <a:ea typeface="ＭＳ Ｐゴシック" charset="-128"/>
                  </a:rPr>
                  <a:t> :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chemeClr val="accent2"/>
                        </a:solidFill>
                        <a:latin typeface="Cambria Math" charset="0"/>
                        <a:ea typeface="ＭＳ Ｐゴシック" charset="-128"/>
                      </a:rPr>
                      <m:t>∃</m:t>
                    </m:r>
                  </m:oMath>
                </a14:m>
                <a:r>
                  <a:rPr lang="en-US" altLang="en-US" i="1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y</a:t>
                </a:r>
                <a:r>
                  <a:rPr lang="en-US" altLang="en-US" dirty="0">
                    <a:solidFill>
                      <a:schemeClr val="accent2"/>
                    </a:solidFill>
                    <a:ea typeface="ＭＳ Ｐゴシック" charset="-128"/>
                    <a:sym typeface="Euclid Symbol" charset="0"/>
                  </a:rPr>
                  <a:t>, |</a:t>
                </a:r>
                <a:r>
                  <a:rPr lang="en-US" altLang="en-US" i="1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Euclid Symbol" charset="0"/>
                  </a:rPr>
                  <a:t>y</a:t>
                </a:r>
                <a:r>
                  <a:rPr lang="en-US" altLang="en-US" dirty="0">
                    <a:solidFill>
                      <a:schemeClr val="accent2"/>
                    </a:solidFill>
                    <a:ea typeface="ＭＳ Ｐゴシック" charset="-128"/>
                    <a:sym typeface="Euclid Symbol" charset="0"/>
                  </a:rPr>
                  <a:t>| </a:t>
                </a:r>
                <a:r>
                  <a:rPr lang="en-US" altLang="en-US" dirty="0">
                    <a:solidFill>
                      <a:schemeClr val="accent2"/>
                    </a:solidFill>
                    <a:ea typeface="ヒラギノ角ゴ Pro W3" charset="-128"/>
                    <a:sym typeface="Euclid Symbol" charset="0"/>
                  </a:rPr>
                  <a:t>≤ |</a:t>
                </a:r>
                <a:r>
                  <a:rPr lang="en-US" altLang="en-US" i="1" dirty="0" err="1">
                    <a:solidFill>
                      <a:schemeClr val="accent2"/>
                    </a:solidFill>
                    <a:latin typeface="Times New Roman" panose="02020603050405020304" pitchFamily="18" charset="0"/>
                    <a:ea typeface="ヒラギノ角ゴ Pro W3" charset="-128"/>
                    <a:cs typeface="Times New Roman" panose="02020603050405020304" pitchFamily="18" charset="0"/>
                    <a:sym typeface="Euclid Symbol" charset="0"/>
                  </a:rPr>
                  <a:t>x</a:t>
                </a:r>
                <a:r>
                  <a:rPr lang="en-US" altLang="en-US" dirty="0" err="1">
                    <a:solidFill>
                      <a:schemeClr val="accent2"/>
                    </a:solidFill>
                    <a:ea typeface="ヒラギノ角ゴ Pro W3" charset="-128"/>
                    <a:sym typeface="Euclid Symbol" charset="0"/>
                  </a:rPr>
                  <a:t>|</a:t>
                </a:r>
                <a:r>
                  <a:rPr lang="en-US" altLang="en-US" baseline="30000" dirty="0" err="1">
                    <a:solidFill>
                      <a:schemeClr val="accent2"/>
                    </a:solidFill>
                    <a:ea typeface="ヒラギノ角ゴ Pro W3" charset="-128"/>
                    <a:sym typeface="Euclid Symbol" charset="0"/>
                  </a:rPr>
                  <a:t>k</a:t>
                </a:r>
                <a:r>
                  <a:rPr lang="en-US" altLang="en-US" dirty="0">
                    <a:solidFill>
                      <a:schemeClr val="accent2"/>
                    </a:solidFill>
                    <a:ea typeface="ヒラギノ角ゴ Pro W3" charset="-128"/>
                    <a:sym typeface="Euclid Symbol" charset="0"/>
                  </a:rPr>
                  <a:t>,</a:t>
                </a:r>
                <a:r>
                  <a:rPr lang="en-US" altLang="en-US" dirty="0">
                    <a:solidFill>
                      <a:schemeClr val="accent2"/>
                    </a:solidFill>
                    <a:ea typeface="ＭＳ Ｐゴシック" charset="-128"/>
                    <a:sym typeface="Euclid Symbol" charset="0"/>
                  </a:rPr>
                  <a:t> </a:t>
                </a:r>
                <a:r>
                  <a:rPr lang="en-US" altLang="en-US" dirty="0">
                    <a:solidFill>
                      <a:schemeClr val="accent2"/>
                    </a:solidFill>
                    <a:ea typeface="ＭＳ Ｐゴシック" charset="-128"/>
                  </a:rPr>
                  <a:t>(</a:t>
                </a:r>
                <a:r>
                  <a:rPr lang="en-US" altLang="en-US" i="1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x</a:t>
                </a:r>
                <a:r>
                  <a:rPr lang="en-US" altLang="en-US" dirty="0">
                    <a:solidFill>
                      <a:schemeClr val="accent2"/>
                    </a:solidFill>
                    <a:ea typeface="ＭＳ Ｐゴシック" charset="-128"/>
                  </a:rPr>
                  <a:t>, </a:t>
                </a:r>
                <a:r>
                  <a:rPr lang="en-US" altLang="en-US" i="1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y</a:t>
                </a:r>
                <a:r>
                  <a:rPr lang="en-US" altLang="en-US" dirty="0">
                    <a:solidFill>
                      <a:schemeClr val="accent2"/>
                    </a:solidFill>
                    <a:ea typeface="ＭＳ Ｐゴシック" charset="-128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chemeClr val="accent2"/>
                        </a:solidFill>
                        <a:latin typeface="Cambria Math" charset="0"/>
                        <a:ea typeface="ＭＳ Ｐゴシック" charset="-128"/>
                      </a:rPr>
                      <m:t>∈</m:t>
                    </m:r>
                  </m:oMath>
                </a14:m>
                <a:r>
                  <a:rPr lang="en-US" altLang="en-US" dirty="0">
                    <a:solidFill>
                      <a:schemeClr val="accent2"/>
                    </a:solidFill>
                    <a:ea typeface="ＭＳ Ｐゴシック" charset="-128"/>
                    <a:sym typeface="Symbol" charset="2"/>
                  </a:rPr>
                  <a:t> </a:t>
                </a:r>
                <a:r>
                  <a:rPr lang="en-US" altLang="en-US" i="1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R</a:t>
                </a:r>
                <a:r>
                  <a:rPr lang="en-US" altLang="en-US" dirty="0">
                    <a:solidFill>
                      <a:schemeClr val="accent2"/>
                    </a:solidFill>
                    <a:ea typeface="ＭＳ Ｐゴシック" charset="-128"/>
                    <a:sym typeface="Symbol" charset="2"/>
                  </a:rPr>
                  <a:t> }</a:t>
                </a:r>
              </a:p>
              <a:p>
                <a:pPr lvl="1" eaLnBrk="1" hangingPunct="1">
                  <a:buFontTx/>
                  <a:buNone/>
                </a:pPr>
                <a:r>
                  <a:rPr lang="en-US" altLang="en-US" dirty="0">
                    <a:solidFill>
                      <a:schemeClr val="accent2"/>
                    </a:solidFill>
                    <a:ea typeface="ＭＳ Ｐゴシック" charset="-128"/>
                    <a:sym typeface="Symbol" charset="2"/>
                  </a:rPr>
                  <a:t>	and </a:t>
                </a:r>
                <a:r>
                  <a:rPr lang="en-US" altLang="en-US" i="1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R</a:t>
                </a:r>
                <a:r>
                  <a:rPr lang="en-US" altLang="en-US" dirty="0">
                    <a:solidFill>
                      <a:schemeClr val="accent2"/>
                    </a:solidFill>
                    <a:ea typeface="ＭＳ Ｐゴシック" charset="-128"/>
                    <a:sym typeface="Symbol" charset="2"/>
                  </a:rPr>
                  <a:t> is a language in </a:t>
                </a:r>
                <a:r>
                  <a:rPr lang="en-US" altLang="en-US" b="1" dirty="0">
                    <a:solidFill>
                      <a:schemeClr val="accent2"/>
                    </a:solidFill>
                    <a:ea typeface="ＭＳ Ｐゴシック" charset="-128"/>
                    <a:sym typeface="Symbol" charset="2"/>
                  </a:rPr>
                  <a:t>P</a:t>
                </a:r>
              </a:p>
              <a:p>
                <a:pPr lvl="1" eaLnBrk="1" hangingPunct="1">
                  <a:buFontTx/>
                  <a:buNone/>
                </a:pPr>
                <a:endParaRPr lang="en-US" altLang="en-US" b="1" dirty="0">
                  <a:solidFill>
                    <a:schemeClr val="accent2"/>
                  </a:solidFill>
                  <a:ea typeface="ＭＳ Ｐゴシック" charset="-128"/>
                  <a:sym typeface="Symbol" charset="2"/>
                </a:endParaRPr>
              </a:p>
            </p:txBody>
          </p:sp>
        </mc:Choice>
        <mc:Fallback xmlns="">
          <p:sp>
            <p:nvSpPr>
              <p:cNvPr id="6758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84952" y="1371600"/>
                <a:ext cx="7772400" cy="4797846"/>
              </a:xfrm>
              <a:blipFill>
                <a:blip r:embed="rId3"/>
                <a:stretch>
                  <a:fillRect l="-2039" t="-177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2">
            <a:extLst>
              <a:ext uri="{FF2B5EF4-FFF2-40B4-BE49-F238E27FC236}">
                <a16:creationId xmlns:a16="http://schemas.microsoft.com/office/drawing/2014/main" id="{B770D939-794A-4F6D-A8C1-3E77569B2D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1692"/>
            <a:ext cx="7772400" cy="74914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Complexity Classes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18</a:t>
            </a:fld>
            <a:endParaRPr lang="en-US" altLang="en-US" sz="1400"/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8257"/>
            <a:ext cx="7772400" cy="1300497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ea typeface="ＭＳ Ｐゴシック" charset="-128"/>
              </a:rPr>
              <a:t>need a model of computation to define classes that capture important aspects of computation</a:t>
            </a:r>
          </a:p>
          <a:p>
            <a:pPr eaLnBrk="1" hangingPunct="1"/>
            <a:r>
              <a:rPr lang="en-US" altLang="en-US" sz="2400" dirty="0">
                <a:ea typeface="ＭＳ Ｐゴシック" charset="-128"/>
              </a:rPr>
              <a:t>Our model of computation: </a:t>
            </a:r>
            <a:r>
              <a:rPr lang="en-US" altLang="en-US" sz="2400" dirty="0">
                <a:solidFill>
                  <a:srgbClr val="FF0000"/>
                </a:solidFill>
                <a:ea typeface="ＭＳ Ｐゴシック" charset="-128"/>
              </a:rPr>
              <a:t>Turing Machine</a:t>
            </a:r>
          </a:p>
        </p:txBody>
      </p:sp>
      <p:sp>
        <p:nvSpPr>
          <p:cNvPr id="25" name="Rectangle 2">
            <a:extLst>
              <a:ext uri="{FF2B5EF4-FFF2-40B4-BE49-F238E27FC236}">
                <a16:creationId xmlns:a16="http://schemas.microsoft.com/office/drawing/2014/main" id="{7A2B8E94-9EE4-4C2E-9063-E0A566DEC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1692"/>
            <a:ext cx="7772400" cy="74914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Complexity Classes</a:t>
            </a:r>
          </a:p>
        </p:txBody>
      </p:sp>
    </p:spTree>
    <p:extLst>
      <p:ext uri="{BB962C8B-B14F-4D97-AF65-F5344CB8AC3E}">
        <p14:creationId xmlns:p14="http://schemas.microsoft.com/office/powerpoint/2010/main" val="2524732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19</a:t>
            </a:fld>
            <a:endParaRPr lang="en-US" altLang="en-US" sz="1400"/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8257"/>
            <a:ext cx="7772400" cy="1300497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ea typeface="ＭＳ Ｐゴシック" charset="-128"/>
              </a:rPr>
              <a:t>need a model of computation to define classes that capture important aspects of computation</a:t>
            </a:r>
          </a:p>
          <a:p>
            <a:pPr eaLnBrk="1" hangingPunct="1"/>
            <a:r>
              <a:rPr lang="en-US" altLang="en-US" sz="2400" dirty="0">
                <a:ea typeface="ＭＳ Ｐゴシック" charset="-128"/>
              </a:rPr>
              <a:t>Our model of computation: </a:t>
            </a:r>
            <a:r>
              <a:rPr lang="en-US" altLang="en-US" sz="2400" dirty="0">
                <a:solidFill>
                  <a:srgbClr val="FF0000"/>
                </a:solidFill>
                <a:ea typeface="ＭＳ Ｐゴシック" charset="-128"/>
              </a:rPr>
              <a:t>Turing Machine</a:t>
            </a:r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sp>
        <p:nvSpPr>
          <p:cNvPr id="64533" name="Text Box 20"/>
          <p:cNvSpPr txBox="1">
            <a:spLocks noChangeArrowheads="1"/>
          </p:cNvSpPr>
          <p:nvPr/>
        </p:nvSpPr>
        <p:spPr bwMode="auto">
          <a:xfrm>
            <a:off x="685800" y="3830017"/>
            <a:ext cx="18159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dirty="0">
                <a:latin typeface="Comic Sans MS" charset="0"/>
              </a:rPr>
              <a:t>read/write head</a:t>
            </a:r>
          </a:p>
        </p:txBody>
      </p:sp>
      <p:sp>
        <p:nvSpPr>
          <p:cNvPr id="25" name="Rectangle 2">
            <a:extLst>
              <a:ext uri="{FF2B5EF4-FFF2-40B4-BE49-F238E27FC236}">
                <a16:creationId xmlns:a16="http://schemas.microsoft.com/office/drawing/2014/main" id="{7A2B8E94-9EE4-4C2E-9063-E0A566DEC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1692"/>
            <a:ext cx="7772400" cy="74914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Complexity Classes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pSp>
        <p:nvGrpSpPr>
          <p:cNvPr id="23" name="组合 22">
            <a:extLst>
              <a:ext uri="{FF2B5EF4-FFF2-40B4-BE49-F238E27FC236}">
                <a16:creationId xmlns:a16="http://schemas.microsoft.com/office/drawing/2014/main" id="{E93671D6-6C94-45C2-98BF-352B1A17EDD1}"/>
              </a:ext>
            </a:extLst>
          </p:cNvPr>
          <p:cNvGrpSpPr/>
          <p:nvPr/>
        </p:nvGrpSpPr>
        <p:grpSpPr>
          <a:xfrm>
            <a:off x="4938923" y="2920710"/>
            <a:ext cx="906137" cy="563181"/>
            <a:chOff x="5005025" y="5117205"/>
            <a:chExt cx="906137" cy="563181"/>
          </a:xfrm>
        </p:grpSpPr>
        <p:sp>
          <p:nvSpPr>
            <p:cNvPr id="17" name="箭头: 右 16">
              <a:extLst>
                <a:ext uri="{FF2B5EF4-FFF2-40B4-BE49-F238E27FC236}">
                  <a16:creationId xmlns:a16="http://schemas.microsoft.com/office/drawing/2014/main" id="{86F5319F-1DBE-4DA9-AC6F-6EF2EE79E36B}"/>
                </a:ext>
              </a:extLst>
            </p:cNvPr>
            <p:cNvSpPr/>
            <p:nvPr/>
          </p:nvSpPr>
          <p:spPr>
            <a:xfrm>
              <a:off x="5029723" y="5239950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517" name="Text Box 4"/>
            <p:cNvSpPr txBox="1">
              <a:spLocks noChangeArrowheads="1"/>
            </p:cNvSpPr>
            <p:nvPr/>
          </p:nvSpPr>
          <p:spPr bwMode="auto">
            <a:xfrm>
              <a:off x="5005025" y="5117205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pSp>
        <p:nvGrpSpPr>
          <p:cNvPr id="64541" name="组合 64540">
            <a:extLst>
              <a:ext uri="{FF2B5EF4-FFF2-40B4-BE49-F238E27FC236}">
                <a16:creationId xmlns:a16="http://schemas.microsoft.com/office/drawing/2014/main" id="{31FECA90-DC1B-4765-8FCA-D8CCB532B432}"/>
              </a:ext>
            </a:extLst>
          </p:cNvPr>
          <p:cNvGrpSpPr/>
          <p:nvPr/>
        </p:nvGrpSpPr>
        <p:grpSpPr>
          <a:xfrm>
            <a:off x="1421176" y="3462838"/>
            <a:ext cx="2324559" cy="1388372"/>
            <a:chOff x="1421174" y="3548039"/>
            <a:chExt cx="2991762" cy="1388372"/>
          </a:xfrm>
        </p:grpSpPr>
        <p:sp>
          <p:nvSpPr>
            <p:cNvPr id="64519" name="Text Box 6"/>
            <p:cNvSpPr txBox="1">
              <a:spLocks noChangeArrowheads="1"/>
            </p:cNvSpPr>
            <p:nvPr/>
          </p:nvSpPr>
          <p:spPr bwMode="auto">
            <a:xfrm>
              <a:off x="3060422" y="4228525"/>
              <a:ext cx="1352514" cy="70788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>
                  <a:latin typeface="Comic Sans MS" charset="0"/>
                </a:rPr>
                <a:t>finite control</a:t>
              </a:r>
            </a:p>
          </p:txBody>
        </p:sp>
        <p:cxnSp>
          <p:nvCxnSpPr>
            <p:cNvPr id="64536" name="连接符: 肘形 64535">
              <a:extLst>
                <a:ext uri="{FF2B5EF4-FFF2-40B4-BE49-F238E27FC236}">
                  <a16:creationId xmlns:a16="http://schemas.microsoft.com/office/drawing/2014/main" id="{17336A3C-FD3A-4EDC-8EE3-4CB8CE0CB6D0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2431970" y="2904423"/>
              <a:ext cx="308473" cy="2330064"/>
            </a:xfrm>
            <a:prstGeom prst="bentConnector2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538" name="直接箭头连接符 64537">
              <a:extLst>
                <a:ext uri="{FF2B5EF4-FFF2-40B4-BE49-F238E27FC236}">
                  <a16:creationId xmlns:a16="http://schemas.microsoft.com/office/drawing/2014/main" id="{9BB20287-9C38-41FC-B3DF-0AD3A32DA9A4}"/>
                </a:ext>
              </a:extLst>
            </p:cNvPr>
            <p:cNvCxnSpPr/>
            <p:nvPr/>
          </p:nvCxnSpPr>
          <p:spPr>
            <a:xfrm flipV="1">
              <a:off x="1421174" y="3548039"/>
              <a:ext cx="0" cy="367179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55304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20</a:t>
            </a:fld>
            <a:endParaRPr lang="en-US" altLang="en-US" sz="1400"/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8257"/>
            <a:ext cx="7772400" cy="1300497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ea typeface="ＭＳ Ｐゴシック" charset="-128"/>
              </a:rPr>
              <a:t>need a model of computation to define classes that capture important aspects of computation</a:t>
            </a:r>
          </a:p>
          <a:p>
            <a:pPr eaLnBrk="1" hangingPunct="1"/>
            <a:r>
              <a:rPr lang="en-US" altLang="en-US" sz="2400" dirty="0">
                <a:ea typeface="ＭＳ Ｐゴシック" charset="-128"/>
              </a:rPr>
              <a:t>Our model of computation: </a:t>
            </a:r>
            <a:r>
              <a:rPr lang="en-US" altLang="en-US" sz="2400" dirty="0">
                <a:solidFill>
                  <a:srgbClr val="FF0000"/>
                </a:solidFill>
                <a:ea typeface="ＭＳ Ｐゴシック" charset="-128"/>
              </a:rPr>
              <a:t>Turing Machine</a:t>
            </a:r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sp>
        <p:nvSpPr>
          <p:cNvPr id="25" name="Rectangle 2">
            <a:extLst>
              <a:ext uri="{FF2B5EF4-FFF2-40B4-BE49-F238E27FC236}">
                <a16:creationId xmlns:a16="http://schemas.microsoft.com/office/drawing/2014/main" id="{7A2B8E94-9EE4-4C2E-9063-E0A566DEC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1692"/>
            <a:ext cx="7772400" cy="74914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Complexity Classes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280275"/>
              </p:ext>
            </p:extLst>
          </p:nvPr>
        </p:nvGraphicFramePr>
        <p:xfrm>
          <a:off x="782379" y="3076634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pSp>
        <p:nvGrpSpPr>
          <p:cNvPr id="3" name="组合 2">
            <a:extLst>
              <a:ext uri="{FF2B5EF4-FFF2-40B4-BE49-F238E27FC236}">
                <a16:creationId xmlns:a16="http://schemas.microsoft.com/office/drawing/2014/main" id="{5FA808D3-CDCA-43F0-8E01-85F74A48D0EB}"/>
              </a:ext>
            </a:extLst>
          </p:cNvPr>
          <p:cNvGrpSpPr/>
          <p:nvPr/>
        </p:nvGrpSpPr>
        <p:grpSpPr>
          <a:xfrm>
            <a:off x="4938923" y="2920710"/>
            <a:ext cx="906137" cy="563181"/>
            <a:chOff x="4938923" y="2920710"/>
            <a:chExt cx="906137" cy="563181"/>
          </a:xfrm>
        </p:grpSpPr>
        <p:sp>
          <p:nvSpPr>
            <p:cNvPr id="17" name="箭头: 右 16">
              <a:extLst>
                <a:ext uri="{FF2B5EF4-FFF2-40B4-BE49-F238E27FC236}">
                  <a16:creationId xmlns:a16="http://schemas.microsoft.com/office/drawing/2014/main" id="{86F5319F-1DBE-4DA9-AC6F-6EF2EE79E36B}"/>
                </a:ext>
              </a:extLst>
            </p:cNvPr>
            <p:cNvSpPr/>
            <p:nvPr/>
          </p:nvSpPr>
          <p:spPr>
            <a:xfrm>
              <a:off x="4963621" y="3043455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517" name="Text Box 4"/>
            <p:cNvSpPr txBox="1">
              <a:spLocks noChangeArrowheads="1"/>
            </p:cNvSpPr>
            <p:nvPr/>
          </p:nvSpPr>
          <p:spPr bwMode="auto">
            <a:xfrm>
              <a:off x="4938923" y="2920710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2E015962-6683-4E50-B16D-579B819ED527}"/>
              </a:ext>
            </a:extLst>
          </p:cNvPr>
          <p:cNvGrpSpPr/>
          <p:nvPr/>
        </p:nvGrpSpPr>
        <p:grpSpPr>
          <a:xfrm>
            <a:off x="374547" y="3462838"/>
            <a:ext cx="3371188" cy="2564105"/>
            <a:chOff x="374547" y="3462838"/>
            <a:chExt cx="3371188" cy="2564105"/>
          </a:xfrm>
        </p:grpSpPr>
        <p:sp>
          <p:nvSpPr>
            <p:cNvPr id="64533" name="Text Box 20"/>
            <p:cNvSpPr txBox="1">
              <a:spLocks noChangeArrowheads="1"/>
            </p:cNvSpPr>
            <p:nvPr/>
          </p:nvSpPr>
          <p:spPr bwMode="auto">
            <a:xfrm>
              <a:off x="685800" y="3830017"/>
              <a:ext cx="18159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800" dirty="0">
                  <a:latin typeface="Comic Sans MS" charset="0"/>
                </a:rPr>
                <a:t>read/write head</a:t>
              </a:r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819B62F7-F620-4BA1-AA4B-AE1842F38F82}"/>
                </a:ext>
              </a:extLst>
            </p:cNvPr>
            <p:cNvGrpSpPr/>
            <p:nvPr/>
          </p:nvGrpSpPr>
          <p:grpSpPr>
            <a:xfrm>
              <a:off x="1421176" y="3462838"/>
              <a:ext cx="2324559" cy="1388372"/>
              <a:chOff x="1421176" y="3462838"/>
              <a:chExt cx="2324559" cy="1388372"/>
            </a:xfrm>
          </p:grpSpPr>
          <p:sp>
            <p:nvSpPr>
              <p:cNvPr id="64519" name="Text Box 6"/>
              <p:cNvSpPr txBox="1">
                <a:spLocks noChangeArrowheads="1"/>
              </p:cNvSpPr>
              <p:nvPr/>
            </p:nvSpPr>
            <p:spPr bwMode="auto">
              <a:xfrm>
                <a:off x="2694850" y="4143324"/>
                <a:ext cx="1050885" cy="707886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2000" dirty="0">
                    <a:latin typeface="Comic Sans MS" charset="0"/>
                  </a:rPr>
                  <a:t>finite control</a:t>
                </a:r>
              </a:p>
            </p:txBody>
          </p:sp>
          <p:cxnSp>
            <p:nvCxnSpPr>
              <p:cNvPr id="64536" name="连接符: 肘形 64535">
                <a:extLst>
                  <a:ext uri="{FF2B5EF4-FFF2-40B4-BE49-F238E27FC236}">
                    <a16:creationId xmlns:a16="http://schemas.microsoft.com/office/drawing/2014/main" id="{17336A3C-FD3A-4EDC-8EE3-4CB8CE0CB6D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2172154" y="3079040"/>
                <a:ext cx="308473" cy="1810429"/>
              </a:xfrm>
              <a:prstGeom prst="bentConnector2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38" name="直接箭头连接符 64537">
                <a:extLst>
                  <a:ext uri="{FF2B5EF4-FFF2-40B4-BE49-F238E27FC236}">
                    <a16:creationId xmlns:a16="http://schemas.microsoft.com/office/drawing/2014/main" id="{9BB20287-9C38-41FC-B3DF-0AD3A32DA9A4}"/>
                  </a:ext>
                </a:extLst>
              </p:cNvPr>
              <p:cNvCxnSpPr/>
              <p:nvPr/>
            </p:nvCxnSpPr>
            <p:spPr>
              <a:xfrm flipV="1">
                <a:off x="1421176" y="3462838"/>
                <a:ext cx="0" cy="367179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8909742D-38CC-4125-85BD-91FFF7A222D2}"/>
                </a:ext>
              </a:extLst>
            </p:cNvPr>
            <p:cNvSpPr/>
            <p:nvPr/>
          </p:nvSpPr>
          <p:spPr>
            <a:xfrm>
              <a:off x="374547" y="5112543"/>
              <a:ext cx="3371188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solidFill>
                    <a:srgbClr val="002060"/>
                  </a:solidFill>
                </a:rPr>
                <a:t>A Turing machine: </a:t>
              </a:r>
            </a:p>
            <a:p>
              <a:pPr algn="ctr"/>
              <a:r>
                <a:rPr lang="en-US" altLang="zh-CN" sz="2000" dirty="0">
                  <a:solidFill>
                    <a:srgbClr val="002060"/>
                  </a:solidFill>
                </a:rPr>
                <a:t>M = (Q, </a:t>
              </a:r>
              <a:r>
                <a:rPr lang="en-US" altLang="en-US" sz="2000" dirty="0">
                  <a:solidFill>
                    <a:srgbClr val="002060"/>
                  </a:solidFill>
                </a:rPr>
                <a:t>∑, </a:t>
              </a:r>
              <a:r>
                <a:rPr lang="el-GR" altLang="en-US" sz="2000" dirty="0">
                  <a:solidFill>
                    <a:srgbClr val="002060"/>
                  </a:solidFill>
                </a:rPr>
                <a:t>δ</a:t>
              </a:r>
              <a:r>
                <a:rPr lang="en-US" altLang="en-US" sz="2000" dirty="0">
                  <a:solidFill>
                    <a:srgbClr val="002060"/>
                  </a:solidFill>
                </a:rPr>
                <a:t>, </a:t>
              </a:r>
              <a:r>
                <a:rPr lang="en-US" altLang="en-US" sz="2000" dirty="0" err="1">
                  <a:solidFill>
                    <a:srgbClr val="002060"/>
                  </a:solidFill>
                </a:rPr>
                <a:t>q</a:t>
              </a:r>
              <a:r>
                <a:rPr lang="en-US" altLang="zh-CN" sz="2000" baseline="-25000" dirty="0" err="1">
                  <a:solidFill>
                    <a:srgbClr val="002060"/>
                  </a:solidFill>
                </a:rPr>
                <a:t>s</a:t>
              </a:r>
              <a:r>
                <a:rPr lang="en-US" altLang="en-US" sz="2000" dirty="0">
                  <a:solidFill>
                    <a:srgbClr val="002060"/>
                  </a:solidFill>
                </a:rPr>
                <a:t>, </a:t>
              </a:r>
              <a:r>
                <a:rPr lang="en-US" altLang="en-US" sz="2000" dirty="0" err="1">
                  <a:solidFill>
                    <a:srgbClr val="002060"/>
                  </a:solidFill>
                </a:rPr>
                <a:t>q</a:t>
              </a:r>
              <a:r>
                <a:rPr lang="en-US" altLang="en-US" sz="2000" baseline="-25000" dirty="0" err="1">
                  <a:solidFill>
                    <a:srgbClr val="002060"/>
                  </a:solidFill>
                </a:rPr>
                <a:t>acc</a:t>
              </a:r>
              <a:r>
                <a:rPr lang="en-US" altLang="en-US" sz="2000" dirty="0">
                  <a:solidFill>
                    <a:srgbClr val="002060"/>
                  </a:solidFill>
                </a:rPr>
                <a:t>, </a:t>
              </a:r>
              <a:r>
                <a:rPr lang="en-US" altLang="en-US" sz="2000" dirty="0" err="1">
                  <a:solidFill>
                    <a:srgbClr val="002060"/>
                  </a:solidFill>
                </a:rPr>
                <a:t>q</a:t>
              </a:r>
              <a:r>
                <a:rPr lang="en-US" altLang="en-US" sz="2000" baseline="-25000" dirty="0" err="1">
                  <a:solidFill>
                    <a:srgbClr val="002060"/>
                  </a:solidFill>
                </a:rPr>
                <a:t>rej</a:t>
              </a:r>
              <a:r>
                <a:rPr lang="en-US" altLang="zh-CN" sz="2000" dirty="0">
                  <a:solidFill>
                    <a:srgbClr val="002060"/>
                  </a:solidFill>
                </a:rPr>
                <a:t>)</a:t>
              </a:r>
              <a:endParaRPr lang="zh-CN" altLang="en-US" sz="20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769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21</a:t>
            </a:fld>
            <a:endParaRPr lang="en-US" altLang="en-US" sz="1400"/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8257"/>
            <a:ext cx="7772400" cy="1300497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ea typeface="ＭＳ Ｐゴシック" charset="-128"/>
              </a:rPr>
              <a:t>need a model of computation to define classes that capture important aspects of computation</a:t>
            </a:r>
          </a:p>
          <a:p>
            <a:pPr eaLnBrk="1" hangingPunct="1"/>
            <a:r>
              <a:rPr lang="en-US" altLang="en-US" sz="2400" dirty="0">
                <a:ea typeface="ＭＳ Ｐゴシック" charset="-128"/>
              </a:rPr>
              <a:t>Our model of computation: </a:t>
            </a:r>
            <a:r>
              <a:rPr lang="en-US" altLang="en-US" sz="2400" dirty="0">
                <a:solidFill>
                  <a:srgbClr val="FF0000"/>
                </a:solidFill>
                <a:ea typeface="ＭＳ Ｐゴシック" charset="-128"/>
              </a:rPr>
              <a:t>Turing Machine</a:t>
            </a:r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sp>
        <p:nvSpPr>
          <p:cNvPr id="64533" name="Text Box 20"/>
          <p:cNvSpPr txBox="1">
            <a:spLocks noChangeArrowheads="1"/>
          </p:cNvSpPr>
          <p:nvPr/>
        </p:nvSpPr>
        <p:spPr bwMode="auto">
          <a:xfrm>
            <a:off x="685800" y="3830017"/>
            <a:ext cx="18159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dirty="0">
                <a:latin typeface="Comic Sans MS" charset="0"/>
              </a:rPr>
              <a:t>read/write head</a:t>
            </a:r>
          </a:p>
        </p:txBody>
      </p:sp>
      <p:sp>
        <p:nvSpPr>
          <p:cNvPr id="25" name="Rectangle 2">
            <a:extLst>
              <a:ext uri="{FF2B5EF4-FFF2-40B4-BE49-F238E27FC236}">
                <a16:creationId xmlns:a16="http://schemas.microsoft.com/office/drawing/2014/main" id="{7A2B8E94-9EE4-4C2E-9063-E0A566DEC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1692"/>
            <a:ext cx="7772400" cy="74914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charset="-128"/>
              </a:rPr>
              <a:t>Complexity Classes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544213"/>
              </p:ext>
            </p:extLst>
          </p:nvPr>
        </p:nvGraphicFramePr>
        <p:xfrm>
          <a:off x="782379" y="3076634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grpSp>
        <p:nvGrpSpPr>
          <p:cNvPr id="23" name="组合 22">
            <a:extLst>
              <a:ext uri="{FF2B5EF4-FFF2-40B4-BE49-F238E27FC236}">
                <a16:creationId xmlns:a16="http://schemas.microsoft.com/office/drawing/2014/main" id="{E93671D6-6C94-45C2-98BF-352B1A17EDD1}"/>
              </a:ext>
            </a:extLst>
          </p:cNvPr>
          <p:cNvGrpSpPr/>
          <p:nvPr/>
        </p:nvGrpSpPr>
        <p:grpSpPr>
          <a:xfrm>
            <a:off x="4938923" y="2920710"/>
            <a:ext cx="906137" cy="563181"/>
            <a:chOff x="5005025" y="5117205"/>
            <a:chExt cx="906137" cy="563181"/>
          </a:xfrm>
        </p:grpSpPr>
        <p:sp>
          <p:nvSpPr>
            <p:cNvPr id="17" name="箭头: 右 16">
              <a:extLst>
                <a:ext uri="{FF2B5EF4-FFF2-40B4-BE49-F238E27FC236}">
                  <a16:creationId xmlns:a16="http://schemas.microsoft.com/office/drawing/2014/main" id="{86F5319F-1DBE-4DA9-AC6F-6EF2EE79E36B}"/>
                </a:ext>
              </a:extLst>
            </p:cNvPr>
            <p:cNvSpPr/>
            <p:nvPr/>
          </p:nvSpPr>
          <p:spPr>
            <a:xfrm>
              <a:off x="5029723" y="5239950"/>
              <a:ext cx="788187" cy="44043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DDD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517" name="Text Box 4"/>
            <p:cNvSpPr txBox="1">
              <a:spLocks noChangeArrowheads="1"/>
            </p:cNvSpPr>
            <p:nvPr/>
          </p:nvSpPr>
          <p:spPr bwMode="auto">
            <a:xfrm>
              <a:off x="5005025" y="5117205"/>
              <a:ext cx="906137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>
                      <a:lumMod val="50000"/>
                    </a:schemeClr>
                  </a:solidFill>
                  <a:latin typeface="Comic Sans MS" charset="0"/>
                </a:rPr>
                <a:t>. . . </a:t>
              </a:r>
            </a:p>
          </p:txBody>
        </p:sp>
      </p:grpSp>
      <p:grpSp>
        <p:nvGrpSpPr>
          <p:cNvPr id="64541" name="组合 64540">
            <a:extLst>
              <a:ext uri="{FF2B5EF4-FFF2-40B4-BE49-F238E27FC236}">
                <a16:creationId xmlns:a16="http://schemas.microsoft.com/office/drawing/2014/main" id="{31FECA90-DC1B-4765-8FCA-D8CCB532B432}"/>
              </a:ext>
            </a:extLst>
          </p:cNvPr>
          <p:cNvGrpSpPr/>
          <p:nvPr/>
        </p:nvGrpSpPr>
        <p:grpSpPr>
          <a:xfrm>
            <a:off x="1421176" y="3462838"/>
            <a:ext cx="2324559" cy="1388372"/>
            <a:chOff x="1421174" y="3548039"/>
            <a:chExt cx="2991762" cy="1388372"/>
          </a:xfrm>
        </p:grpSpPr>
        <p:sp>
          <p:nvSpPr>
            <p:cNvPr id="64519" name="Text Box 6"/>
            <p:cNvSpPr txBox="1">
              <a:spLocks noChangeArrowheads="1"/>
            </p:cNvSpPr>
            <p:nvPr/>
          </p:nvSpPr>
          <p:spPr bwMode="auto">
            <a:xfrm>
              <a:off x="3060422" y="4228525"/>
              <a:ext cx="1352514" cy="70788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>
                  <a:latin typeface="Comic Sans MS" charset="0"/>
                </a:rPr>
                <a:t>finite control</a:t>
              </a:r>
            </a:p>
          </p:txBody>
        </p:sp>
        <p:cxnSp>
          <p:nvCxnSpPr>
            <p:cNvPr id="64536" name="连接符: 肘形 64535">
              <a:extLst>
                <a:ext uri="{FF2B5EF4-FFF2-40B4-BE49-F238E27FC236}">
                  <a16:creationId xmlns:a16="http://schemas.microsoft.com/office/drawing/2014/main" id="{17336A3C-FD3A-4EDC-8EE3-4CB8CE0CB6D0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2431970" y="2904423"/>
              <a:ext cx="308473" cy="2330064"/>
            </a:xfrm>
            <a:prstGeom prst="bentConnector2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538" name="直接箭头连接符 64537">
              <a:extLst>
                <a:ext uri="{FF2B5EF4-FFF2-40B4-BE49-F238E27FC236}">
                  <a16:creationId xmlns:a16="http://schemas.microsoft.com/office/drawing/2014/main" id="{9BB20287-9C38-41FC-B3DF-0AD3A32DA9A4}"/>
                </a:ext>
              </a:extLst>
            </p:cNvPr>
            <p:cNvCxnSpPr/>
            <p:nvPr/>
          </p:nvCxnSpPr>
          <p:spPr>
            <a:xfrm flipV="1">
              <a:off x="1421174" y="3548039"/>
              <a:ext cx="0" cy="367179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4542" name="Rectangle 4">
                <a:extLst>
                  <a:ext uri="{FF2B5EF4-FFF2-40B4-BE49-F238E27FC236}">
                    <a16:creationId xmlns:a16="http://schemas.microsoft.com/office/drawing/2014/main" id="{E6D318B8-4E9A-40C4-85F9-C973622969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6410" y="3532078"/>
                <a:ext cx="4359926" cy="30768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FontTx/>
                  <a:buChar char="‒"/>
                </a:pPr>
                <a:r>
                  <a:rPr lang="en-US" altLang="en-US" sz="2000" dirty="0">
                    <a:solidFill>
                      <a:schemeClr val="accent2"/>
                    </a:solidFill>
                  </a:rPr>
                  <a:t>Q</a:t>
                </a:r>
                <a:r>
                  <a:rPr lang="zh-CN" altLang="en-US" sz="2000" dirty="0">
                    <a:solidFill>
                      <a:schemeClr val="accent2"/>
                    </a:solidFill>
                  </a:rPr>
                  <a:t>：</a:t>
                </a:r>
                <a:r>
                  <a:rPr lang="en-US" altLang="en-US" sz="2000" dirty="0"/>
                  <a:t> finite set of states</a:t>
                </a:r>
              </a:p>
              <a:p>
                <a:pPr eaLnBrk="1" hangingPunct="1">
                  <a:spcBef>
                    <a:spcPct val="20000"/>
                  </a:spcBef>
                  <a:buFontTx/>
                  <a:buChar char="‒"/>
                </a:pPr>
                <a:r>
                  <a:rPr lang="en-US" altLang="en-US" sz="2000" dirty="0">
                    <a:solidFill>
                      <a:schemeClr val="accent2"/>
                    </a:solidFill>
                  </a:rPr>
                  <a:t>∑</a:t>
                </a:r>
                <a:r>
                  <a:rPr lang="zh-CN" altLang="en-US" sz="2000" dirty="0">
                    <a:solidFill>
                      <a:schemeClr val="accent2"/>
                    </a:solidFill>
                  </a:rPr>
                  <a:t>：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 </a:t>
                </a:r>
                <a:r>
                  <a:rPr lang="en-US" altLang="en-US" sz="2000" dirty="0"/>
                  <a:t>alphabet including blank: </a:t>
                </a:r>
                <a:r>
                  <a:rPr lang="ja-JP" altLang="en-US" sz="2000" dirty="0"/>
                  <a:t>“</a:t>
                </a:r>
                <a:r>
                  <a:rPr lang="en-US" altLang="ja-JP" sz="2000" dirty="0"/>
                  <a:t>_</a:t>
                </a:r>
                <a:r>
                  <a:rPr lang="ja-JP" altLang="en-US" sz="2000" dirty="0"/>
                  <a:t>”</a:t>
                </a:r>
                <a:endParaRPr lang="en-US" altLang="ja-JP" sz="2000" baseline="-25000" dirty="0"/>
              </a:p>
              <a:p>
                <a:pPr eaLnBrk="1" hangingPunct="1">
                  <a:spcBef>
                    <a:spcPct val="20000"/>
                  </a:spcBef>
                  <a:buFontTx/>
                  <a:buChar char="‒"/>
                </a:pPr>
                <a:r>
                  <a:rPr lang="en-US" altLang="en-US" sz="2000" dirty="0" err="1">
                    <a:solidFill>
                      <a:schemeClr val="accent2"/>
                    </a:solidFill>
                  </a:rPr>
                  <a:t>q</a:t>
                </a:r>
                <a:r>
                  <a:rPr lang="en-US" altLang="zh-CN" sz="2000" baseline="-25000" dirty="0" err="1">
                    <a:solidFill>
                      <a:schemeClr val="accent2"/>
                    </a:solidFill>
                  </a:rPr>
                  <a:t>s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, </a:t>
                </a:r>
                <a:r>
                  <a:rPr lang="en-US" altLang="en-US" sz="2000" dirty="0" err="1">
                    <a:solidFill>
                      <a:schemeClr val="accent2"/>
                    </a:solidFill>
                  </a:rPr>
                  <a:t>q</a:t>
                </a:r>
                <a:r>
                  <a:rPr lang="en-US" altLang="en-US" sz="2000" baseline="-25000" dirty="0" err="1">
                    <a:solidFill>
                      <a:schemeClr val="accent2"/>
                    </a:solidFill>
                  </a:rPr>
                  <a:t>acc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, </a:t>
                </a:r>
                <a:r>
                  <a:rPr lang="en-US" altLang="en-US" sz="2000" dirty="0" err="1">
                    <a:solidFill>
                      <a:schemeClr val="accent2"/>
                    </a:solidFill>
                  </a:rPr>
                  <a:t>q</a:t>
                </a:r>
                <a:r>
                  <a:rPr lang="en-US" altLang="en-US" sz="2000" baseline="-25000" dirty="0" err="1">
                    <a:solidFill>
                      <a:schemeClr val="accent2"/>
                    </a:solidFill>
                  </a:rPr>
                  <a:t>rej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 </a:t>
                </a:r>
                <a:r>
                  <a:rPr lang="en-US" altLang="en-US" sz="2000" dirty="0"/>
                  <a:t>in 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Q</a:t>
                </a:r>
              </a:p>
              <a:p>
                <a:pPr eaLnBrk="1" hangingPunct="1">
                  <a:spcBef>
                    <a:spcPct val="20000"/>
                  </a:spcBef>
                  <a:buFontTx/>
                  <a:buChar char="‒"/>
                </a:pPr>
                <a:r>
                  <a:rPr lang="el-GR" altLang="en-US" sz="2000" dirty="0">
                    <a:solidFill>
                      <a:schemeClr val="accent2"/>
                    </a:solidFill>
                  </a:rPr>
                  <a:t>δ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 : Q x ∑</a:t>
                </a:r>
                <a:r>
                  <a:rPr lang="en-US" altLang="en-US" sz="2000" dirty="0">
                    <a:solidFill>
                      <a:schemeClr val="accent2"/>
                    </a:solidFill>
                    <a:sym typeface="Euclid Symbol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000" i="1" smtClean="0">
                        <a:solidFill>
                          <a:schemeClr val="accent2"/>
                        </a:solidFill>
                        <a:latin typeface="Cambria Math" charset="0"/>
                        <a:sym typeface="Euclid Symbol" charset="0"/>
                      </a:rPr>
                      <m:t>→</m:t>
                    </m:r>
                  </m:oMath>
                </a14:m>
                <a:r>
                  <a:rPr lang="en-US" altLang="en-US" sz="2000" dirty="0">
                    <a:solidFill>
                      <a:schemeClr val="accent2"/>
                    </a:solidFill>
                    <a:sym typeface="Euclid Symbol" charset="0"/>
                  </a:rPr>
                  <a:t> Q 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x ∑ x {L, R, -} </a:t>
                </a:r>
              </a:p>
              <a:p>
                <a:pPr marL="0" indent="0" eaLnBrk="1" hangingPunct="1">
                  <a:spcBef>
                    <a:spcPct val="20000"/>
                  </a:spcBef>
                </a:pPr>
                <a:r>
                  <a:rPr lang="en-US" altLang="en-US" sz="2000" dirty="0">
                    <a:solidFill>
                      <a:schemeClr val="accent2"/>
                    </a:solidFill>
                  </a:rPr>
                  <a:t>          </a:t>
                </a:r>
                <a:r>
                  <a:rPr lang="en-US" altLang="en-US" sz="2000" dirty="0"/>
                  <a:t>transition function.</a:t>
                </a:r>
              </a:p>
              <a:p>
                <a:pPr eaLnBrk="1" hangingPunct="1">
                  <a:spcBef>
                    <a:spcPct val="20000"/>
                  </a:spcBef>
                  <a:buFontTx/>
                  <a:buChar char="‒"/>
                </a:pPr>
                <a:r>
                  <a:rPr lang="en-US" altLang="en-US" sz="2000" dirty="0"/>
                  <a:t>input on tape square 0, state </a:t>
                </a:r>
                <a:r>
                  <a:rPr lang="en-US" altLang="en-US" sz="2000" dirty="0" err="1">
                    <a:solidFill>
                      <a:schemeClr val="accent2"/>
                    </a:solidFill>
                  </a:rPr>
                  <a:t>q</a:t>
                </a:r>
                <a:r>
                  <a:rPr lang="en-US" altLang="en-US" sz="2000" baseline="-25000" dirty="0" err="1">
                    <a:solidFill>
                      <a:schemeClr val="accent2"/>
                    </a:solidFill>
                  </a:rPr>
                  <a:t>s</a:t>
                </a:r>
                <a:endParaRPr lang="en-US" altLang="en-US" sz="2000" baseline="-25000" dirty="0">
                  <a:solidFill>
                    <a:schemeClr val="accent2"/>
                  </a:solidFill>
                </a:endParaRPr>
              </a:p>
              <a:p>
                <a:pPr eaLnBrk="1" hangingPunct="1">
                  <a:spcBef>
                    <a:spcPct val="20000"/>
                  </a:spcBef>
                  <a:buFontTx/>
                  <a:buChar char="‒"/>
                </a:pPr>
                <a:r>
                  <a:rPr lang="en-US" altLang="en-US" sz="2000" dirty="0"/>
                  <a:t>sequence of steps specified by </a:t>
                </a:r>
                <a:r>
                  <a:rPr lang="el-GR" altLang="en-US" sz="2000" dirty="0">
                    <a:solidFill>
                      <a:schemeClr val="accent2"/>
                    </a:solidFill>
                  </a:rPr>
                  <a:t>δ</a:t>
                </a:r>
                <a:endParaRPr lang="en-US" altLang="en-US" sz="2000" dirty="0">
                  <a:solidFill>
                    <a:schemeClr val="accent2"/>
                  </a:solidFill>
                </a:endParaRPr>
              </a:p>
              <a:p>
                <a:pPr eaLnBrk="1" hangingPunct="1">
                  <a:spcBef>
                    <a:spcPct val="20000"/>
                  </a:spcBef>
                  <a:buFontTx/>
                  <a:buChar char="‒"/>
                </a:pPr>
                <a:r>
                  <a:rPr lang="en-US" altLang="en-US" sz="2000" dirty="0"/>
                  <a:t>if reach </a:t>
                </a:r>
                <a:r>
                  <a:rPr lang="en-US" altLang="en-US" sz="2000" dirty="0" err="1">
                    <a:solidFill>
                      <a:schemeClr val="accent2"/>
                    </a:solidFill>
                  </a:rPr>
                  <a:t>q</a:t>
                </a:r>
                <a:r>
                  <a:rPr lang="en-US" altLang="en-US" sz="2000" baseline="-25000" dirty="0" err="1">
                    <a:solidFill>
                      <a:schemeClr val="accent2"/>
                    </a:solidFill>
                  </a:rPr>
                  <a:t>acc</a:t>
                </a:r>
                <a:r>
                  <a:rPr lang="en-US" altLang="en-US" sz="2000" dirty="0"/>
                  <a:t> or </a:t>
                </a:r>
                <a:r>
                  <a:rPr lang="en-US" altLang="en-US" sz="2000" dirty="0" err="1">
                    <a:solidFill>
                      <a:schemeClr val="accent2"/>
                    </a:solidFill>
                  </a:rPr>
                  <a:t>q</a:t>
                </a:r>
                <a:r>
                  <a:rPr lang="en-US" altLang="en-US" sz="2000" baseline="-25000" dirty="0" err="1">
                    <a:solidFill>
                      <a:schemeClr val="accent2"/>
                    </a:solidFill>
                  </a:rPr>
                  <a:t>rej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 </a:t>
                </a:r>
                <a:r>
                  <a:rPr lang="en-US" altLang="en-US" sz="2000" dirty="0"/>
                  <a:t>then</a:t>
                </a:r>
                <a:r>
                  <a:rPr lang="en-US" altLang="en-US" sz="2000" dirty="0">
                    <a:solidFill>
                      <a:schemeClr val="accent2"/>
                    </a:solidFill>
                  </a:rPr>
                  <a:t> </a:t>
                </a:r>
                <a:r>
                  <a:rPr lang="en-US" altLang="en-US" sz="2000" dirty="0"/>
                  <a:t>halt</a:t>
                </a:r>
              </a:p>
            </p:txBody>
          </p:sp>
        </mc:Choice>
        <mc:Fallback xmlns="">
          <p:sp>
            <p:nvSpPr>
              <p:cNvPr id="64542" name="Rectangle 4">
                <a:extLst>
                  <a:ext uri="{FF2B5EF4-FFF2-40B4-BE49-F238E27FC236}">
                    <a16:creationId xmlns:a16="http://schemas.microsoft.com/office/drawing/2014/main" id="{E6D318B8-4E9A-40C4-85F9-C973622969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6410" y="3532078"/>
                <a:ext cx="4359926" cy="3076802"/>
              </a:xfrm>
              <a:prstGeom prst="rect">
                <a:avLst/>
              </a:prstGeom>
              <a:blipFill>
                <a:blip r:embed="rId3"/>
                <a:stretch>
                  <a:fillRect l="-1259" t="-138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矩形 31">
            <a:extLst>
              <a:ext uri="{FF2B5EF4-FFF2-40B4-BE49-F238E27FC236}">
                <a16:creationId xmlns:a16="http://schemas.microsoft.com/office/drawing/2014/main" id="{8909742D-38CC-4125-85BD-91FFF7A222D2}"/>
              </a:ext>
            </a:extLst>
          </p:cNvPr>
          <p:cNvSpPr/>
          <p:nvPr/>
        </p:nvSpPr>
        <p:spPr>
          <a:xfrm>
            <a:off x="374547" y="5112543"/>
            <a:ext cx="337118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002060"/>
                </a:solidFill>
              </a:rPr>
              <a:t>A Turing machine: </a:t>
            </a:r>
          </a:p>
          <a:p>
            <a:pPr algn="ctr"/>
            <a:r>
              <a:rPr lang="en-US" altLang="zh-CN" sz="2000" dirty="0">
                <a:solidFill>
                  <a:srgbClr val="002060"/>
                </a:solidFill>
              </a:rPr>
              <a:t>M = (Q, </a:t>
            </a:r>
            <a:r>
              <a:rPr lang="en-US" altLang="en-US" sz="2000" dirty="0">
                <a:solidFill>
                  <a:srgbClr val="002060"/>
                </a:solidFill>
              </a:rPr>
              <a:t>∑, </a:t>
            </a:r>
            <a:r>
              <a:rPr lang="el-GR" altLang="en-US" sz="2000" dirty="0">
                <a:solidFill>
                  <a:srgbClr val="002060"/>
                </a:solidFill>
              </a:rPr>
              <a:t>δ</a:t>
            </a:r>
            <a:r>
              <a:rPr lang="en-US" altLang="en-US" sz="2000" dirty="0">
                <a:solidFill>
                  <a:srgbClr val="002060"/>
                </a:solidFill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</a:rPr>
              <a:t>q</a:t>
            </a:r>
            <a:r>
              <a:rPr lang="en-US" altLang="zh-CN" sz="20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2000" dirty="0">
                <a:solidFill>
                  <a:srgbClr val="002060"/>
                </a:solidFill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</a:rPr>
              <a:t>q</a:t>
            </a:r>
            <a:r>
              <a:rPr lang="en-US" altLang="en-US" sz="20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2000" dirty="0">
                <a:solidFill>
                  <a:srgbClr val="002060"/>
                </a:solidFill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</a:rPr>
              <a:t>q</a:t>
            </a:r>
            <a:r>
              <a:rPr lang="en-US" altLang="en-US" sz="20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2000" dirty="0">
                <a:solidFill>
                  <a:srgbClr val="002060"/>
                </a:solidFill>
              </a:rPr>
              <a:t>)</a:t>
            </a:r>
            <a:endParaRPr lang="zh-CN" altLang="en-US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2C6691B4-83EA-A542-B81E-244A8FDA4AA4}" type="slidenum">
              <a:rPr lang="en-US" altLang="en-US" sz="1400"/>
              <a:pPr eaLnBrk="1" hangingPunct="1"/>
              <a:t>22</a:t>
            </a:fld>
            <a:endParaRPr lang="en-US" altLang="en-US" sz="1400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3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85800" y="1568067"/>
                <a:ext cx="7772400" cy="4114800"/>
              </a:xfrm>
            </p:spPr>
            <p:txBody>
              <a:bodyPr/>
              <a:lstStyle/>
              <a:p>
                <a:pPr eaLnBrk="1" hangingPunct="1"/>
                <a:r>
                  <a:rPr lang="en-US" altLang="en-US" sz="2800" dirty="0">
                    <a:ea typeface="ＭＳ Ｐゴシック" charset="-128"/>
                  </a:rPr>
                  <a:t>three notions of computation with Turing machines. In all, input </a:t>
                </a:r>
                <a:r>
                  <a:rPr lang="en-US" altLang="en-US" sz="2800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x</a:t>
                </a:r>
                <a:r>
                  <a:rPr lang="en-US" altLang="en-US" sz="2800" dirty="0">
                    <a:ea typeface="ＭＳ Ｐゴシック" charset="-128"/>
                  </a:rPr>
                  <a:t> written on tape…</a:t>
                </a:r>
              </a:p>
              <a:p>
                <a:pPr lvl="1" eaLnBrk="1" hangingPunct="1"/>
                <a:r>
                  <a:rPr lang="en-US" altLang="en-US" dirty="0">
                    <a:solidFill>
                      <a:srgbClr val="FF0000"/>
                    </a:solidFill>
                    <a:ea typeface="ＭＳ Ｐゴシック" charset="-128"/>
                  </a:rPr>
                  <a:t>function computation</a:t>
                </a:r>
                <a:r>
                  <a:rPr lang="en-US" altLang="en-US" dirty="0">
                    <a:ea typeface="ＭＳ Ｐゴシック" charset="-128"/>
                  </a:rPr>
                  <a:t>: output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f 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(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x</a:t>
                </a:r>
                <a:r>
                  <a:rPr lang="en-US" altLang="en-US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)</a:t>
                </a:r>
                <a:r>
                  <a:rPr lang="en-US" altLang="en-US" dirty="0">
                    <a:ea typeface="ＭＳ Ｐゴシック" charset="-128"/>
                  </a:rPr>
                  <a:t> is left on the tape when TM halts</a:t>
                </a:r>
              </a:p>
              <a:p>
                <a:pPr lvl="1" eaLnBrk="1" hangingPunct="1">
                  <a:spcAft>
                    <a:spcPts val="600"/>
                  </a:spcAft>
                </a:pPr>
                <a:r>
                  <a:rPr lang="en-US" altLang="en-US" dirty="0">
                    <a:solidFill>
                      <a:srgbClr val="FF0000"/>
                    </a:solidFill>
                    <a:ea typeface="ＭＳ Ｐゴシック" charset="-128"/>
                  </a:rPr>
                  <a:t>language decision</a:t>
                </a:r>
                <a:r>
                  <a:rPr lang="en-US" altLang="en-US" dirty="0">
                    <a:ea typeface="ＭＳ Ｐゴシック" charset="-128"/>
                  </a:rPr>
                  <a:t>: TM halts in state </a:t>
                </a:r>
                <a:r>
                  <a:rPr lang="en-US" altLang="en-US" dirty="0" err="1">
                    <a:ea typeface="ＭＳ Ｐゴシック" charset="-128"/>
                  </a:rPr>
                  <a:t>q</a:t>
                </a:r>
                <a:r>
                  <a:rPr lang="en-US" altLang="en-US" baseline="-25000" dirty="0" err="1">
                    <a:ea typeface="ＭＳ Ｐゴシック" charset="-128"/>
                  </a:rPr>
                  <a:t>acc</a:t>
                </a:r>
                <a:r>
                  <a:rPr lang="en-US" altLang="en-US" dirty="0">
                    <a:ea typeface="ＭＳ Ｐゴシック" charset="-128"/>
                  </a:rPr>
                  <a:t> if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charset="0"/>
                        <a:ea typeface="ＭＳ Ｐゴシック" charset="-128"/>
                      </a:rPr>
                      <m:t>∈</m:t>
                    </m:r>
                  </m:oMath>
                </a14:m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 L</a:t>
                </a:r>
                <a:r>
                  <a:rPr lang="en-US" altLang="en-US" dirty="0">
                    <a:ea typeface="ＭＳ Ｐゴシック" charset="-128"/>
                    <a:sym typeface="Symbol" charset="2"/>
                  </a:rPr>
                  <a:t>; TM halts in state </a:t>
                </a:r>
                <a:r>
                  <a:rPr lang="en-US" altLang="en-US" dirty="0" err="1">
                    <a:ea typeface="ＭＳ Ｐゴシック" charset="-128"/>
                  </a:rPr>
                  <a:t>q</a:t>
                </a:r>
                <a:r>
                  <a:rPr lang="en-US" altLang="en-US" baseline="-25000" dirty="0" err="1">
                    <a:ea typeface="ＭＳ Ｐゴシック" charset="-128"/>
                  </a:rPr>
                  <a:t>rej</a:t>
                </a:r>
                <a:r>
                  <a:rPr lang="en-US" altLang="en-US" dirty="0">
                    <a:ea typeface="ＭＳ Ｐゴシック" charset="-128"/>
                  </a:rPr>
                  <a:t> if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charset="0"/>
                        <a:ea typeface="ＭＳ Ｐゴシック" charset="-128"/>
                      </a:rPr>
                      <m:t>∉</m:t>
                    </m:r>
                  </m:oMath>
                </a14:m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 L</a:t>
                </a:r>
                <a:r>
                  <a:rPr lang="en-US" altLang="en-US" dirty="0">
                    <a:ea typeface="ＭＳ Ｐゴシック" charset="-128"/>
                    <a:sym typeface="Symbol" charset="2"/>
                  </a:rPr>
                  <a:t>.</a:t>
                </a:r>
              </a:p>
              <a:p>
                <a:pPr lvl="1" eaLnBrk="1" hangingPunct="1">
                  <a:spcAft>
                    <a:spcPts val="600"/>
                  </a:spcAft>
                </a:pPr>
                <a:r>
                  <a:rPr lang="en-US" altLang="en-US" dirty="0">
                    <a:solidFill>
                      <a:srgbClr val="FF0000"/>
                    </a:solidFill>
                    <a:ea typeface="ＭＳ Ｐゴシック" charset="-128"/>
                    <a:sym typeface="Symbol" charset="2"/>
                  </a:rPr>
                  <a:t>language recognition</a:t>
                </a:r>
                <a:r>
                  <a:rPr lang="en-US" altLang="en-US" dirty="0">
                    <a:ea typeface="ＭＳ Ｐゴシック" charset="-128"/>
                    <a:sym typeface="Symbol" charset="2"/>
                  </a:rPr>
                  <a:t>: </a:t>
                </a:r>
                <a:r>
                  <a:rPr lang="en-US" altLang="en-US" dirty="0">
                    <a:ea typeface="ＭＳ Ｐゴシック" charset="-128"/>
                  </a:rPr>
                  <a:t>TM halts in state </a:t>
                </a:r>
                <a:r>
                  <a:rPr lang="en-US" altLang="en-US" dirty="0" err="1">
                    <a:ea typeface="ＭＳ Ｐゴシック" charset="-128"/>
                  </a:rPr>
                  <a:t>q</a:t>
                </a:r>
                <a:r>
                  <a:rPr lang="en-US" altLang="en-US" baseline="-25000" dirty="0" err="1">
                    <a:ea typeface="ＭＳ Ｐゴシック" charset="-128"/>
                  </a:rPr>
                  <a:t>acc</a:t>
                </a:r>
                <a:r>
                  <a:rPr lang="en-US" altLang="en-US" dirty="0">
                    <a:ea typeface="ＭＳ Ｐゴシック" charset="-128"/>
                  </a:rPr>
                  <a:t> if </a:t>
                </a:r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charset="0"/>
                        <a:ea typeface="ＭＳ Ｐゴシック" charset="-128"/>
                      </a:rPr>
                      <m:t>∈</m:t>
                    </m:r>
                  </m:oMath>
                </a14:m>
                <a:r>
                  <a:rPr lang="en-US" altLang="en-US" i="1" dirty="0">
                    <a:latin typeface="Times New Roman" panose="02020603050405020304" pitchFamily="18" charset="0"/>
                    <a:ea typeface="ＭＳ Ｐゴシック" charset="-128"/>
                    <a:cs typeface="Times New Roman" panose="02020603050405020304" pitchFamily="18" charset="0"/>
                    <a:sym typeface="Symbol" charset="2"/>
                  </a:rPr>
                  <a:t> L</a:t>
                </a:r>
                <a:r>
                  <a:rPr lang="en-US" altLang="en-US" dirty="0">
                    <a:ea typeface="ＭＳ Ｐゴシック" charset="-128"/>
                    <a:sym typeface="Symbol" charset="2"/>
                  </a:rPr>
                  <a:t>; may loop forever otherwise.</a:t>
                </a:r>
              </a:p>
              <a:p>
                <a:pPr lvl="1" eaLnBrk="1" hangingPunct="1">
                  <a:spcAft>
                    <a:spcPts val="600"/>
                  </a:spcAft>
                  <a:buFontTx/>
                  <a:buNone/>
                </a:pPr>
                <a:endParaRPr lang="en-US" altLang="en-US" dirty="0">
                  <a:ea typeface="ＭＳ Ｐゴシック" charset="-128"/>
                  <a:sym typeface="Symbol" charset="2"/>
                </a:endParaRPr>
              </a:p>
            </p:txBody>
          </p:sp>
        </mc:Choice>
        <mc:Fallback xmlns="">
          <p:sp>
            <p:nvSpPr>
              <p:cNvPr id="4608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5800" y="1568067"/>
                <a:ext cx="7772400" cy="4114800"/>
              </a:xfrm>
              <a:blipFill>
                <a:blip r:embed="rId3"/>
                <a:stretch>
                  <a:fillRect l="-1647" t="-1481" r="-17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23</a:t>
            </a:fld>
            <a:endParaRPr lang="en-US" altLang="en-US" sz="140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2F248450-0278-4E8C-BFA7-8DB232409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</p:spTree>
    <p:extLst>
      <p:ext uri="{BB962C8B-B14F-4D97-AF65-F5344CB8AC3E}">
        <p14:creationId xmlns:p14="http://schemas.microsoft.com/office/powerpoint/2010/main" val="2919232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24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378362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72285" y="4268455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980502" y="3429499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/>
          <p:nvPr/>
        </p:nvCxnSpPr>
        <p:spPr>
          <a:xfrm>
            <a:off x="980502" y="3882186"/>
            <a:ext cx="18177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62892" y="3882186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3">
            <a:extLst>
              <a:ext uri="{FF2B5EF4-FFF2-40B4-BE49-F238E27FC236}">
                <a16:creationId xmlns:a16="http://schemas.microsoft.com/office/drawing/2014/main" id="{4B4D7D50-6B86-4145-A2DA-457301086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</p:spTree>
    <p:extLst>
      <p:ext uri="{BB962C8B-B14F-4D97-AF65-F5344CB8AC3E}">
        <p14:creationId xmlns:p14="http://schemas.microsoft.com/office/powerpoint/2010/main" val="19297206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25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72285" y="4268455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980502" y="3429499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/>
          <p:nvPr/>
        </p:nvCxnSpPr>
        <p:spPr>
          <a:xfrm>
            <a:off x="980502" y="3882186"/>
            <a:ext cx="18177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62892" y="3882186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3">
            <a:extLst>
              <a:ext uri="{FF2B5EF4-FFF2-40B4-BE49-F238E27FC236}">
                <a16:creationId xmlns:a16="http://schemas.microsoft.com/office/drawing/2014/main" id="{640B7F3C-2C19-43E6-9C70-F9A58127D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4" name="矩形 3">
            <a:extLst>
              <a:ext uri="{FF2B5EF4-FFF2-40B4-BE49-F238E27FC236}">
                <a16:creationId xmlns:a16="http://schemas.microsoft.com/office/drawing/2014/main" id="{8839E9F6-ABB7-44D7-95C7-EDA764491A65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46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26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72285" y="4268455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980502" y="3429499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/>
          <p:nvPr/>
        </p:nvCxnSpPr>
        <p:spPr>
          <a:xfrm>
            <a:off x="980502" y="3882186"/>
            <a:ext cx="18177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62892" y="3882186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4">
            <a:extLst>
              <a:ext uri="{FF2B5EF4-FFF2-40B4-BE49-F238E27FC236}">
                <a16:creationId xmlns:a16="http://schemas.microsoft.com/office/drawing/2014/main" id="{615E1A44-EEA3-4518-A80E-964423150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FC917214-B12D-4221-BB6B-5088C0760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4" name="矩形 3">
            <a:extLst>
              <a:ext uri="{FF2B5EF4-FFF2-40B4-BE49-F238E27FC236}">
                <a16:creationId xmlns:a16="http://schemas.microsoft.com/office/drawing/2014/main" id="{CF5987DF-FC57-48A0-BEBB-F1E77ED136CF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108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27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72285" y="4268455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980502" y="3429499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/>
          <p:nvPr/>
        </p:nvCxnSpPr>
        <p:spPr>
          <a:xfrm>
            <a:off x="980502" y="3882186"/>
            <a:ext cx="18177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62892" y="3882186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4">
            <a:extLst>
              <a:ext uri="{FF2B5EF4-FFF2-40B4-BE49-F238E27FC236}">
                <a16:creationId xmlns:a16="http://schemas.microsoft.com/office/drawing/2014/main" id="{DA3403B0-453F-4D06-9FD4-17A72E562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E9F9CD20-B852-44CD-96B3-720FEB965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4" name="矩形 3">
            <a:extLst>
              <a:ext uri="{FF2B5EF4-FFF2-40B4-BE49-F238E27FC236}">
                <a16:creationId xmlns:a16="http://schemas.microsoft.com/office/drawing/2014/main" id="{703015EE-3AB4-4DDB-89FD-C32FC82B3630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936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28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72285" y="4268455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980502" y="3429499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/>
          <p:nvPr/>
        </p:nvCxnSpPr>
        <p:spPr>
          <a:xfrm>
            <a:off x="980502" y="3882186"/>
            <a:ext cx="18177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62892" y="3882186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</a:rPr>
              <a:t>q</a:t>
            </a:r>
            <a:r>
              <a:rPr lang="en-US" altLang="zh-CN" baseline="-25000" dirty="0" err="1">
                <a:solidFill>
                  <a:schemeClr val="tx1"/>
                </a:solidFill>
              </a:rPr>
              <a:t>s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DA3403B0-453F-4D06-9FD4-17A72E562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1D678F70-3779-43FB-A31F-A2444FD66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5" name="矩形 3">
            <a:extLst>
              <a:ext uri="{FF2B5EF4-FFF2-40B4-BE49-F238E27FC236}">
                <a16:creationId xmlns:a16="http://schemas.microsoft.com/office/drawing/2014/main" id="{3E96467F-4C86-498B-8D08-DC1075876847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1498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29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961380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72285" y="4268455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980502" y="3429499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/>
          <p:nvPr/>
        </p:nvCxnSpPr>
        <p:spPr>
          <a:xfrm>
            <a:off x="980502" y="3882186"/>
            <a:ext cx="181778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62892" y="3882186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</a:rPr>
              <a:t>q</a:t>
            </a:r>
            <a:r>
              <a:rPr lang="en-US" altLang="zh-CN" baseline="-25000" dirty="0" err="1">
                <a:solidFill>
                  <a:schemeClr val="tx1"/>
                </a:solidFill>
              </a:rPr>
              <a:t>s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1D9AF59E-161A-4064-A55F-F3310CF23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,1)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E6A571D7-8B71-4A1C-A84E-CAECFBBC5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5" name="矩形 3">
            <a:extLst>
              <a:ext uri="{FF2B5EF4-FFF2-40B4-BE49-F238E27FC236}">
                <a16:creationId xmlns:a16="http://schemas.microsoft.com/office/drawing/2014/main" id="{8525C3F8-0B1E-4808-8907-3EE6270EA625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211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30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653038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72285" y="4268455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1377114" y="3429499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1377114" y="3882186"/>
            <a:ext cx="141015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62892" y="3882186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1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313E9793-1EA1-48C2-9CBE-052B0F670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,1)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CD7EDA7A-6DF4-4A23-B295-2AF5A9439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5" name="矩形 3">
            <a:extLst>
              <a:ext uri="{FF2B5EF4-FFF2-40B4-BE49-F238E27FC236}">
                <a16:creationId xmlns:a16="http://schemas.microsoft.com/office/drawing/2014/main" id="{1A42B408-2E4D-4CAB-8909-A785A8D0AD7F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1187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31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72204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72285" y="4268455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1377114" y="3429499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1377114" y="3882186"/>
            <a:ext cx="141015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62892" y="3882186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1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4E46F36-1B9C-48DE-8426-9EFBBC104A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,0/1)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0824334B-8148-4B1C-A750-992106508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5" name="矩形 3">
            <a:extLst>
              <a:ext uri="{FF2B5EF4-FFF2-40B4-BE49-F238E27FC236}">
                <a16:creationId xmlns:a16="http://schemas.microsoft.com/office/drawing/2014/main" id="{25BD117B-2024-4AB8-ABD0-EAAE933054F1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009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32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587186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72285" y="4268455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2639764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639764" y="3882186"/>
            <a:ext cx="14750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62892" y="3882186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1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6E97C357-DA48-4C0D-8299-0E953EFB0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,0/1)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59B1C203-CD6C-4297-9297-A56C457A6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5" name="矩形 3">
            <a:extLst>
              <a:ext uri="{FF2B5EF4-FFF2-40B4-BE49-F238E27FC236}">
                <a16:creationId xmlns:a16="http://schemas.microsoft.com/office/drawing/2014/main" id="{F484EC0A-0BFB-48A8-BEB9-F33F49FDFF6B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6222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33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554472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72285" y="4268455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2639764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639764" y="3882186"/>
            <a:ext cx="14750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62892" y="3882186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1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D17B9D-7961-40BB-8671-C29204CB5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600" dirty="0">
                <a:solidFill>
                  <a:srgbClr val="FF0000"/>
                </a:solidFill>
              </a:rPr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4C5210F-F33C-4D87-9577-16B9ECE92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5" name="矩形 3">
            <a:extLst>
              <a:ext uri="{FF2B5EF4-FFF2-40B4-BE49-F238E27FC236}">
                <a16:creationId xmlns:a16="http://schemas.microsoft.com/office/drawing/2014/main" id="{8743AF38-1B08-4C47-B24E-620BE6C6330E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3042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34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244405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3047393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753862" y="3870165"/>
            <a:ext cx="297811" cy="1152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3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0E37FBDA-7E24-4F45-885F-F273896B8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600" dirty="0">
                <a:solidFill>
                  <a:srgbClr val="FF0000"/>
                </a:solidFill>
              </a:rPr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6680BD40-CD51-4FAD-A265-24B7B8EFF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5" name="矩形 3">
            <a:extLst>
              <a:ext uri="{FF2B5EF4-FFF2-40B4-BE49-F238E27FC236}">
                <a16:creationId xmlns:a16="http://schemas.microsoft.com/office/drawing/2014/main" id="{B7E7A110-21C3-4D49-AA6C-9EDACC274587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4612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35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600577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3047393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753862" y="3870165"/>
            <a:ext cx="297811" cy="1152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3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E6732CF-8F2F-4973-A82A-B04354D56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600" dirty="0">
                <a:solidFill>
                  <a:srgbClr val="FF0000"/>
                </a:solidFill>
              </a:rPr>
              <a:t>,1)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53AB6F9-A822-4695-A0BA-9E8F13951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5" name="矩形 3">
            <a:extLst>
              <a:ext uri="{FF2B5EF4-FFF2-40B4-BE49-F238E27FC236}">
                <a16:creationId xmlns:a16="http://schemas.microsoft.com/office/drawing/2014/main" id="{331338AB-9058-4197-94F4-A72AFA5D1E39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8013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36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511648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2628747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621658" y="3870165"/>
            <a:ext cx="15658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4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8B5DCC55-AF63-4453-B316-8E45EAEB8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600" dirty="0">
                <a:solidFill>
                  <a:srgbClr val="FF0000"/>
                </a:solidFill>
              </a:rPr>
              <a:t>,1)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44E1AB1E-4E67-45AC-AD39-3488EADB4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5" name="矩形 3">
            <a:extLst>
              <a:ext uri="{FF2B5EF4-FFF2-40B4-BE49-F238E27FC236}">
                <a16:creationId xmlns:a16="http://schemas.microsoft.com/office/drawing/2014/main" id="{0908B5FD-2864-4EDB-A969-5B0DC20CC53B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779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37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65722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2628747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621658" y="3870165"/>
            <a:ext cx="15658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4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E1B239A-521A-443F-967E-FE81E953E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,0/1/#)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,0/1/#,L</a:t>
            </a:r>
            <a:r>
              <a:rPr lang="en-US" altLang="en-US" sz="1600" dirty="0"/>
              <a:t>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D4D5253C-9F7B-46E7-B1C2-8CB199261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5" name="矩形 3">
            <a:extLst>
              <a:ext uri="{FF2B5EF4-FFF2-40B4-BE49-F238E27FC236}">
                <a16:creationId xmlns:a16="http://schemas.microsoft.com/office/drawing/2014/main" id="{67A0C840-8697-43EA-AEB0-8EC6066608B9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6902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38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120088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965189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965189" y="3870165"/>
            <a:ext cx="181304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4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370116C9-954D-49CD-B1D4-4D2C1B22C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,0/1/#)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6118899-6B4E-4B30-BCF1-EC449854B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5" name="矩形 3">
            <a:extLst>
              <a:ext uri="{FF2B5EF4-FFF2-40B4-BE49-F238E27FC236}">
                <a16:creationId xmlns:a16="http://schemas.microsoft.com/office/drawing/2014/main" id="{3AD7B61F-B9CF-4D61-8B1E-659AC270D40B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006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39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042398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965189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965189" y="3870165"/>
            <a:ext cx="181304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4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5D6D5DC-D320-4D05-A84B-9D1A47EE5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,$)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7C4C4697-57A1-4D8F-ABD4-E28F91B50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5" name="矩形 3">
            <a:extLst>
              <a:ext uri="{FF2B5EF4-FFF2-40B4-BE49-F238E27FC236}">
                <a16:creationId xmlns:a16="http://schemas.microsoft.com/office/drawing/2014/main" id="{91A93FFF-500F-4709-97B8-230758DDA1B5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4427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40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51021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1361801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1361801" y="3870165"/>
            <a:ext cx="141643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</a:rPr>
              <a:t>q</a:t>
            </a:r>
            <a:r>
              <a:rPr lang="en-US" altLang="zh-CN" baseline="-25000" dirty="0" err="1">
                <a:solidFill>
                  <a:schemeClr val="tx1"/>
                </a:solidFill>
              </a:rPr>
              <a:t>s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505E123E-14DB-412E-8829-65B89888C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,$)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D33B196-701C-481D-B052-CF99299C7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5" name="矩形 3">
            <a:extLst>
              <a:ext uri="{FF2B5EF4-FFF2-40B4-BE49-F238E27FC236}">
                <a16:creationId xmlns:a16="http://schemas.microsoft.com/office/drawing/2014/main" id="{0E9D66FB-6914-4D16-BE74-E47548B50D62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4659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41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639157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1361801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1361801" y="3870165"/>
            <a:ext cx="141643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</a:rPr>
              <a:t>q</a:t>
            </a:r>
            <a:r>
              <a:rPr lang="en-US" altLang="zh-CN" baseline="-25000" dirty="0" err="1">
                <a:solidFill>
                  <a:schemeClr val="tx1"/>
                </a:solidFill>
              </a:rPr>
              <a:t>s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,0)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109C68F4-B1E4-454C-AEDF-44456877A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7" name="矩形 3">
            <a:extLst>
              <a:ext uri="{FF2B5EF4-FFF2-40B4-BE49-F238E27FC236}">
                <a16:creationId xmlns:a16="http://schemas.microsoft.com/office/drawing/2014/main" id="{2DA75547-995E-4A3E-B8AD-7C3083545BDC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9994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42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92774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1361801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1361801" y="3870165"/>
            <a:ext cx="141643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</a:rPr>
              <a:t>q</a:t>
            </a:r>
            <a:r>
              <a:rPr lang="en-US" altLang="zh-CN" baseline="-25000" dirty="0" err="1">
                <a:solidFill>
                  <a:schemeClr val="tx1"/>
                </a:solidFill>
              </a:rPr>
              <a:t>s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,0)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,0/1)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338CA276-61C2-411A-B4A7-089BC680C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7" name="矩形 3">
            <a:extLst>
              <a:ext uri="{FF2B5EF4-FFF2-40B4-BE49-F238E27FC236}">
                <a16:creationId xmlns:a16="http://schemas.microsoft.com/office/drawing/2014/main" id="{3C40B0CB-EC00-4E01-9B2B-76D7E3C6C9AD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0142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43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438707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3455009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753862" y="3870165"/>
            <a:ext cx="70742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2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,0)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,0/1)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7BA653A-64CB-4BFF-A7BB-32CDF1EC0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7" name="矩形 3">
            <a:extLst>
              <a:ext uri="{FF2B5EF4-FFF2-40B4-BE49-F238E27FC236}">
                <a16:creationId xmlns:a16="http://schemas.microsoft.com/office/drawing/2014/main" id="{42E857F6-7056-4FF1-8285-C39DC57A9DD6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3383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44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481355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3455009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753862" y="3870165"/>
            <a:ext cx="70742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2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,0)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0A186518-4C59-4487-BD99-CCEB81C2D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7" name="矩形 3">
            <a:extLst>
              <a:ext uri="{FF2B5EF4-FFF2-40B4-BE49-F238E27FC236}">
                <a16:creationId xmlns:a16="http://schemas.microsoft.com/office/drawing/2014/main" id="{3213B81F-1F12-427B-81CF-46426839BBF0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716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45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645378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3047380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753862" y="3870165"/>
            <a:ext cx="29351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4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,0)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AD2798A0-2ECE-4A75-946B-48987D346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7" name="矩形 3">
            <a:extLst>
              <a:ext uri="{FF2B5EF4-FFF2-40B4-BE49-F238E27FC236}">
                <a16:creationId xmlns:a16="http://schemas.microsoft.com/office/drawing/2014/main" id="{F3E1907F-4101-4041-970B-F605C26B9CA0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9741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46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3047380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753862" y="3870165"/>
            <a:ext cx="29351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4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,0/1/#)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398A014-34AD-4A7A-B3AA-65F5A187C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7" name="矩形 3">
            <a:extLst>
              <a:ext uri="{FF2B5EF4-FFF2-40B4-BE49-F238E27FC236}">
                <a16:creationId xmlns:a16="http://schemas.microsoft.com/office/drawing/2014/main" id="{3658C34E-4E7E-43BA-A1EF-8F2E4BE4FC2F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1427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47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1399555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 flipV="1">
            <a:off x="1362075" y="3870165"/>
            <a:ext cx="1447180" cy="115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4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,0/1/#)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398A014-34AD-4A7A-B3AA-65F5A187C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7" name="矩形 3">
            <a:extLst>
              <a:ext uri="{FF2B5EF4-FFF2-40B4-BE49-F238E27FC236}">
                <a16:creationId xmlns:a16="http://schemas.microsoft.com/office/drawing/2014/main" id="{3658C34E-4E7E-43BA-A1EF-8F2E4BE4FC2F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36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48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1399555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 flipV="1">
            <a:off x="1362075" y="3870165"/>
            <a:ext cx="1447180" cy="115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2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,$)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398A014-34AD-4A7A-B3AA-65F5A187C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7" name="矩形 3">
            <a:extLst>
              <a:ext uri="{FF2B5EF4-FFF2-40B4-BE49-F238E27FC236}">
                <a16:creationId xmlns:a16="http://schemas.microsoft.com/office/drawing/2014/main" id="{3658C34E-4E7E-43BA-A1EF-8F2E4BE4FC2F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5234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49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1799605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 flipV="1">
            <a:off x="1799605" y="3870165"/>
            <a:ext cx="1009650" cy="115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</a:rPr>
              <a:t>q</a:t>
            </a:r>
            <a:r>
              <a:rPr lang="en-US" altLang="zh-CN" baseline="-25000" dirty="0" err="1">
                <a:solidFill>
                  <a:schemeClr val="tx1"/>
                </a:solidFill>
              </a:rPr>
              <a:t>s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,$)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398A014-34AD-4A7A-B3AA-65F5A187C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7" name="矩形 3">
            <a:extLst>
              <a:ext uri="{FF2B5EF4-FFF2-40B4-BE49-F238E27FC236}">
                <a16:creationId xmlns:a16="http://schemas.microsoft.com/office/drawing/2014/main" id="{3658C34E-4E7E-43BA-A1EF-8F2E4BE4FC2F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2536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50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113820"/>
              </p:ext>
            </p:extLst>
          </p:nvPr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2221113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221113" y="3870165"/>
            <a:ext cx="56185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4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75C24D07-B106-4A7A-892F-25E03C0B9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7" name="矩形 3">
            <a:extLst>
              <a:ext uri="{FF2B5EF4-FFF2-40B4-BE49-F238E27FC236}">
                <a16:creationId xmlns:a16="http://schemas.microsoft.com/office/drawing/2014/main" id="{96BE49E4-77B1-40CB-9032-342E54EC8C7B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9346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51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2221113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221113" y="3870165"/>
            <a:ext cx="56185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</a:t>
            </a:r>
            <a:r>
              <a:rPr lang="en-US" altLang="zh-CN" baseline="-25000" dirty="0">
                <a:solidFill>
                  <a:schemeClr val="tx1"/>
                </a:solidFill>
              </a:rPr>
              <a:t>4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,$)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2F22BE86-4AE8-4A21-B8F2-336404B96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7" name="矩形 3">
            <a:extLst>
              <a:ext uri="{FF2B5EF4-FFF2-40B4-BE49-F238E27FC236}">
                <a16:creationId xmlns:a16="http://schemas.microsoft.com/office/drawing/2014/main" id="{D3B0ABF0-A770-493C-B919-1DB632E3F6E8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0732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52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2606708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606708" y="3870165"/>
            <a:ext cx="17626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</a:rPr>
              <a:t>q</a:t>
            </a:r>
            <a:r>
              <a:rPr lang="en-US" altLang="zh-CN" baseline="-25000" dirty="0" err="1">
                <a:solidFill>
                  <a:schemeClr val="tx1"/>
                </a:solidFill>
              </a:rPr>
              <a:t>s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,$)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7550DB1A-1D1D-4C8A-96EE-894E649B6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7" name="矩形 3">
            <a:extLst>
              <a:ext uri="{FF2B5EF4-FFF2-40B4-BE49-F238E27FC236}">
                <a16:creationId xmlns:a16="http://schemas.microsoft.com/office/drawing/2014/main" id="{87C99D79-1C29-440D-860F-BA7D7DE0EC58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0594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53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2606708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606708" y="3870165"/>
            <a:ext cx="17626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</a:rPr>
              <a:t>q</a:t>
            </a:r>
            <a:r>
              <a:rPr lang="en-US" altLang="zh-CN" baseline="-25000" dirty="0" err="1">
                <a:solidFill>
                  <a:schemeClr val="tx1"/>
                </a:solidFill>
              </a:rPr>
              <a:t>s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,#)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8CCB036B-F909-497A-89B0-0D6683523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7" name="矩形 3">
            <a:extLst>
              <a:ext uri="{FF2B5EF4-FFF2-40B4-BE49-F238E27FC236}">
                <a16:creationId xmlns:a16="http://schemas.microsoft.com/office/drawing/2014/main" id="{DBEC1F84-9F37-4AC1-B8C1-3F977EE945BF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8806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54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4688899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738912" y="3870165"/>
            <a:ext cx="1965292" cy="115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</a:rPr>
              <a:t>q</a:t>
            </a:r>
            <a:r>
              <a:rPr lang="en-US" altLang="zh-CN" baseline="-25000" dirty="0" err="1">
                <a:solidFill>
                  <a:schemeClr val="tx1"/>
                </a:solidFill>
              </a:rPr>
              <a:t>s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,_)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600" dirty="0">
                <a:solidFill>
                  <a:srgbClr val="FF0000"/>
                </a:solidFill>
              </a:rPr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300AA06C-22A8-4DC5-BC63-C3457C804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  <p:sp>
        <p:nvSpPr>
          <p:cNvPr id="17" name="矩形 3">
            <a:extLst>
              <a:ext uri="{FF2B5EF4-FFF2-40B4-BE49-F238E27FC236}">
                <a16:creationId xmlns:a16="http://schemas.microsoft.com/office/drawing/2014/main" id="{95D26537-0BFF-4565-9719-7A51525747FF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1534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55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4688899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738912" y="3870165"/>
            <a:ext cx="1965292" cy="115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033813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</a:rPr>
              <a:t>q</a:t>
            </a:r>
            <a:r>
              <a:rPr lang="en-US" altLang="zh-CN" baseline="-25000" dirty="0" err="1">
                <a:solidFill>
                  <a:schemeClr val="tx1"/>
                </a:solidFill>
              </a:rPr>
              <a:t>acc</a:t>
            </a:r>
            <a:endParaRPr lang="zh-CN" alt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,_)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600" dirty="0">
                <a:solidFill>
                  <a:srgbClr val="FF0000"/>
                </a:solidFill>
              </a:rPr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24F091-5EBE-4B0F-9770-693D2FE2BDE4}"/>
              </a:ext>
            </a:extLst>
          </p:cNvPr>
          <p:cNvSpPr/>
          <p:nvPr/>
        </p:nvSpPr>
        <p:spPr>
          <a:xfrm>
            <a:off x="776159" y="5112542"/>
            <a:ext cx="3912740" cy="14112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The Turing machine: 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M = (Q, </a:t>
            </a:r>
            <a:r>
              <a:rPr lang="en-US" altLang="en-US" sz="1800" dirty="0">
                <a:solidFill>
                  <a:srgbClr val="002060"/>
                </a:solidFill>
              </a:rPr>
              <a:t>∑, </a:t>
            </a:r>
            <a:r>
              <a:rPr lang="el-GR" altLang="en-US" sz="1800" dirty="0">
                <a:solidFill>
                  <a:srgbClr val="002060"/>
                </a:solidFill>
              </a:rPr>
              <a:t>δ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en-US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8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altLang="zh-CN" sz="1800" dirty="0">
                <a:solidFill>
                  <a:srgbClr val="002060"/>
                </a:solidFill>
              </a:rPr>
              <a:t>Q = {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s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800" dirty="0">
                <a:solidFill>
                  <a:srgbClr val="002060"/>
                </a:solidFill>
              </a:rPr>
              <a:t>, q</a:t>
            </a:r>
            <a:r>
              <a:rPr lang="en-US" altLang="zh-CN" sz="1800" baseline="-25000" dirty="0">
                <a:solidFill>
                  <a:srgbClr val="002060"/>
                </a:solidFill>
              </a:rPr>
              <a:t>4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acc</a:t>
            </a:r>
            <a:r>
              <a:rPr lang="en-US" altLang="en-US" sz="1800" dirty="0">
                <a:solidFill>
                  <a:srgbClr val="002060"/>
                </a:solidFill>
              </a:rPr>
              <a:t>, </a:t>
            </a:r>
            <a:r>
              <a:rPr lang="en-US" altLang="en-US" sz="1800" dirty="0" err="1">
                <a:solidFill>
                  <a:srgbClr val="002060"/>
                </a:solidFill>
              </a:rPr>
              <a:t>q</a:t>
            </a:r>
            <a:r>
              <a:rPr lang="en-US" altLang="zh-CN" sz="1800" baseline="-25000" dirty="0" err="1">
                <a:solidFill>
                  <a:srgbClr val="002060"/>
                </a:solidFill>
              </a:rPr>
              <a:t>rej</a:t>
            </a:r>
            <a:r>
              <a:rPr lang="en-US" altLang="en-US" sz="1800" dirty="0">
                <a:solidFill>
                  <a:srgbClr val="002060"/>
                </a:solidFill>
              </a:rPr>
              <a:t>}</a:t>
            </a:r>
          </a:p>
          <a:p>
            <a:pPr algn="ctr"/>
            <a:r>
              <a:rPr lang="en-US" altLang="en-US" sz="1800" dirty="0">
                <a:solidFill>
                  <a:srgbClr val="002060"/>
                </a:solidFill>
              </a:rPr>
              <a:t>∑ = { 0, 1, #, $, _ } </a:t>
            </a:r>
            <a:endParaRPr lang="zh-CN" altLang="en-US" sz="1800" dirty="0">
              <a:solidFill>
                <a:srgbClr val="002060"/>
              </a:solidFill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D627C6C-C61B-4CC0-A752-A61E24D95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</p:spTree>
    <p:extLst>
      <p:ext uri="{BB962C8B-B14F-4D97-AF65-F5344CB8AC3E}">
        <p14:creationId xmlns:p14="http://schemas.microsoft.com/office/powerpoint/2010/main" val="23868980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56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4688899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738912" y="3870165"/>
            <a:ext cx="1965292" cy="115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100488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</a:rPr>
              <a:t>finite control</a:t>
            </a:r>
            <a:endParaRPr lang="zh-CN" altLang="en-US" sz="1600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24F091-5EBE-4B0F-9770-693D2FE2BDE4}"/>
              </a:ext>
            </a:extLst>
          </p:cNvPr>
          <p:cNvSpPr/>
          <p:nvPr/>
        </p:nvSpPr>
        <p:spPr>
          <a:xfrm>
            <a:off x="776159" y="5015408"/>
            <a:ext cx="3912740" cy="159305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</a:rPr>
              <a:t>Q = {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 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600" dirty="0">
                <a:solidFill>
                  <a:srgbClr val="FF0000"/>
                </a:solidFill>
              </a:rPr>
              <a:t>, 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600" dirty="0">
                <a:solidFill>
                  <a:srgbClr val="FF0000"/>
                </a:solidFill>
              </a:rPr>
              <a:t>}</a:t>
            </a:r>
          </a:p>
          <a:p>
            <a:r>
              <a:rPr lang="en-US" altLang="en-US" sz="1600" dirty="0" err="1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002060"/>
                </a:solidFill>
              </a:rPr>
              <a:t>s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600" dirty="0">
                <a:solidFill>
                  <a:srgbClr val="002060"/>
                </a:solidFill>
              </a:rPr>
              <a:t>= start 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(comparison for the next bit)</a:t>
            </a:r>
          </a:p>
          <a:p>
            <a:r>
              <a:rPr lang="en-US" altLang="en-US" sz="1600" dirty="0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600" dirty="0">
                <a:solidFill>
                  <a:srgbClr val="002060"/>
                </a:solidFill>
              </a:rPr>
              <a:t>, 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1 </a:t>
            </a:r>
            <a:r>
              <a:rPr lang="en-US" altLang="en-US" sz="1600" dirty="0">
                <a:solidFill>
                  <a:srgbClr val="002060"/>
                </a:solidFill>
              </a:rPr>
              <a:t>= remember the bit in x</a:t>
            </a:r>
          </a:p>
          <a:p>
            <a:r>
              <a:rPr lang="en-US" altLang="en-US" sz="1600" dirty="0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600" dirty="0">
                <a:solidFill>
                  <a:srgbClr val="002060"/>
                </a:solidFill>
              </a:rPr>
              <a:t>/q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600" dirty="0">
                <a:solidFill>
                  <a:srgbClr val="002060"/>
                </a:solidFill>
              </a:rPr>
              <a:t> = 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600" dirty="0">
                <a:solidFill>
                  <a:srgbClr val="002060"/>
                </a:solidFill>
              </a:rPr>
              <a:t>/q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600" dirty="0">
                <a:solidFill>
                  <a:srgbClr val="002060"/>
                </a:solidFill>
              </a:rPr>
              <a:t> has seen #</a:t>
            </a:r>
          </a:p>
          <a:p>
            <a:r>
              <a:rPr lang="en-US" altLang="en-US" sz="1600" dirty="0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4 </a:t>
            </a:r>
            <a:r>
              <a:rPr lang="en-US" altLang="en-US" sz="1600" dirty="0">
                <a:solidFill>
                  <a:srgbClr val="002060"/>
                </a:solidFill>
              </a:rPr>
              <a:t>= has seen the matching bit in y</a:t>
            </a:r>
          </a:p>
          <a:p>
            <a:r>
              <a:rPr lang="en-US" altLang="en-US" sz="1600" dirty="0" err="1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002060"/>
                </a:solidFill>
              </a:rPr>
              <a:t>acc</a:t>
            </a:r>
            <a:r>
              <a:rPr lang="en-US" altLang="zh-CN" sz="1600" dirty="0">
                <a:solidFill>
                  <a:srgbClr val="002060"/>
                </a:solidFill>
              </a:rPr>
              <a:t>/</a:t>
            </a:r>
            <a:r>
              <a:rPr lang="en-US" altLang="en-US" sz="1600" dirty="0" err="1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600" dirty="0">
                <a:solidFill>
                  <a:srgbClr val="002060"/>
                </a:solidFill>
              </a:rPr>
              <a:t>= accept/reject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D627C6C-C61B-4CC0-A752-A61E24D95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</p:spTree>
    <p:extLst>
      <p:ext uri="{BB962C8B-B14F-4D97-AF65-F5344CB8AC3E}">
        <p14:creationId xmlns:p14="http://schemas.microsoft.com/office/powerpoint/2010/main" val="2451747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57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4688899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738912" y="3870165"/>
            <a:ext cx="1965292" cy="115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100488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</a:rPr>
              <a:t>finite control</a:t>
            </a:r>
            <a:endParaRPr lang="zh-CN" altLang="en-US" sz="1600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,0) </a:t>
            </a:r>
            <a:r>
              <a:rPr lang="en-US" altLang="en-US" sz="1600" dirty="0"/>
              <a:t>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,1) </a:t>
            </a:r>
            <a:r>
              <a:rPr lang="en-US" altLang="en-US" sz="1600" dirty="0"/>
              <a:t>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,#) </a:t>
            </a:r>
            <a:r>
              <a:rPr lang="en-US" altLang="en-US" sz="1600" dirty="0"/>
              <a:t>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24F091-5EBE-4B0F-9770-693D2FE2BDE4}"/>
              </a:ext>
            </a:extLst>
          </p:cNvPr>
          <p:cNvSpPr/>
          <p:nvPr/>
        </p:nvSpPr>
        <p:spPr>
          <a:xfrm>
            <a:off x="776159" y="5015408"/>
            <a:ext cx="3912740" cy="159305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</a:rPr>
              <a:t>Q = {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 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600" dirty="0">
                <a:solidFill>
                  <a:srgbClr val="FF0000"/>
                </a:solidFill>
              </a:rPr>
              <a:t>, 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600" dirty="0">
                <a:solidFill>
                  <a:srgbClr val="FF0000"/>
                </a:solidFill>
              </a:rPr>
              <a:t>}</a:t>
            </a:r>
          </a:p>
          <a:p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 </a:t>
            </a:r>
            <a:r>
              <a:rPr lang="en-US" altLang="en-US" sz="1600" dirty="0">
                <a:solidFill>
                  <a:srgbClr val="FF0000"/>
                </a:solidFill>
              </a:rPr>
              <a:t>= start 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(comparison for the next bit)</a:t>
            </a:r>
          </a:p>
          <a:p>
            <a:r>
              <a:rPr lang="en-US" altLang="en-US" sz="1600" dirty="0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600" dirty="0">
                <a:solidFill>
                  <a:srgbClr val="002060"/>
                </a:solidFill>
              </a:rPr>
              <a:t>, 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1 </a:t>
            </a:r>
            <a:r>
              <a:rPr lang="en-US" altLang="en-US" sz="1600" dirty="0">
                <a:solidFill>
                  <a:srgbClr val="002060"/>
                </a:solidFill>
              </a:rPr>
              <a:t>= remember the bit in x</a:t>
            </a:r>
          </a:p>
          <a:p>
            <a:r>
              <a:rPr lang="en-US" altLang="en-US" sz="1600" dirty="0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600" dirty="0">
                <a:solidFill>
                  <a:srgbClr val="002060"/>
                </a:solidFill>
              </a:rPr>
              <a:t>/q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600" dirty="0">
                <a:solidFill>
                  <a:srgbClr val="002060"/>
                </a:solidFill>
              </a:rPr>
              <a:t> = 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600" dirty="0">
                <a:solidFill>
                  <a:srgbClr val="002060"/>
                </a:solidFill>
              </a:rPr>
              <a:t>/q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600" dirty="0">
                <a:solidFill>
                  <a:srgbClr val="002060"/>
                </a:solidFill>
              </a:rPr>
              <a:t> has seen #</a:t>
            </a:r>
          </a:p>
          <a:p>
            <a:r>
              <a:rPr lang="en-US" altLang="en-US" sz="1600" dirty="0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4 </a:t>
            </a:r>
            <a:r>
              <a:rPr lang="en-US" altLang="en-US" sz="1600" dirty="0">
                <a:solidFill>
                  <a:srgbClr val="002060"/>
                </a:solidFill>
              </a:rPr>
              <a:t>= has seen the matching bit in y</a:t>
            </a:r>
          </a:p>
          <a:p>
            <a:r>
              <a:rPr lang="en-US" altLang="en-US" sz="1600" dirty="0" err="1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002060"/>
                </a:solidFill>
              </a:rPr>
              <a:t>acc</a:t>
            </a:r>
            <a:r>
              <a:rPr lang="en-US" altLang="zh-CN" sz="1600" dirty="0">
                <a:solidFill>
                  <a:srgbClr val="002060"/>
                </a:solidFill>
              </a:rPr>
              <a:t>/</a:t>
            </a:r>
            <a:r>
              <a:rPr lang="en-US" altLang="en-US" sz="1600" dirty="0" err="1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600" dirty="0">
                <a:solidFill>
                  <a:srgbClr val="002060"/>
                </a:solidFill>
              </a:rPr>
              <a:t>= accept/reject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D627C6C-C61B-4CC0-A752-A61E24D95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</p:spTree>
    <p:extLst>
      <p:ext uri="{BB962C8B-B14F-4D97-AF65-F5344CB8AC3E}">
        <p14:creationId xmlns:p14="http://schemas.microsoft.com/office/powerpoint/2010/main" val="25982108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58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4688899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738912" y="3870165"/>
            <a:ext cx="1965292" cy="115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100488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</a:rPr>
              <a:t>finite control</a:t>
            </a:r>
            <a:endParaRPr lang="zh-CN" altLang="en-US" sz="1600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,0)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,1)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24F091-5EBE-4B0F-9770-693D2FE2BDE4}"/>
              </a:ext>
            </a:extLst>
          </p:cNvPr>
          <p:cNvSpPr/>
          <p:nvPr/>
        </p:nvSpPr>
        <p:spPr>
          <a:xfrm>
            <a:off x="776159" y="5015408"/>
            <a:ext cx="3912740" cy="159305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</a:rPr>
              <a:t>Q = {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 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600" dirty="0">
                <a:solidFill>
                  <a:srgbClr val="FF0000"/>
                </a:solidFill>
              </a:rPr>
              <a:t>, 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600" dirty="0">
                <a:solidFill>
                  <a:srgbClr val="FF0000"/>
                </a:solidFill>
              </a:rPr>
              <a:t>}</a:t>
            </a:r>
          </a:p>
          <a:p>
            <a:r>
              <a:rPr lang="en-US" altLang="en-US" sz="1600" dirty="0" err="1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002060"/>
                </a:solidFill>
              </a:rPr>
              <a:t>s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600" dirty="0">
                <a:solidFill>
                  <a:srgbClr val="002060"/>
                </a:solidFill>
              </a:rPr>
              <a:t>= start 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(comparison for the next bit)</a:t>
            </a:r>
          </a:p>
          <a:p>
            <a:r>
              <a:rPr lang="en-US" altLang="en-US" sz="1600" dirty="0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1 </a:t>
            </a:r>
            <a:r>
              <a:rPr lang="en-US" altLang="en-US" sz="1600" dirty="0">
                <a:solidFill>
                  <a:srgbClr val="FF0000"/>
                </a:solidFill>
              </a:rPr>
              <a:t>= remember the bit in x</a:t>
            </a:r>
          </a:p>
          <a:p>
            <a:r>
              <a:rPr lang="en-US" altLang="en-US" sz="1600" dirty="0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600" dirty="0">
                <a:solidFill>
                  <a:srgbClr val="002060"/>
                </a:solidFill>
              </a:rPr>
              <a:t>/q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600" dirty="0">
                <a:solidFill>
                  <a:srgbClr val="002060"/>
                </a:solidFill>
              </a:rPr>
              <a:t> = 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600" dirty="0">
                <a:solidFill>
                  <a:srgbClr val="002060"/>
                </a:solidFill>
              </a:rPr>
              <a:t>/q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600" dirty="0">
                <a:solidFill>
                  <a:srgbClr val="002060"/>
                </a:solidFill>
              </a:rPr>
              <a:t> has seen #</a:t>
            </a:r>
          </a:p>
          <a:p>
            <a:r>
              <a:rPr lang="en-US" altLang="en-US" sz="1600" dirty="0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4 </a:t>
            </a:r>
            <a:r>
              <a:rPr lang="en-US" altLang="en-US" sz="1600" dirty="0">
                <a:solidFill>
                  <a:srgbClr val="002060"/>
                </a:solidFill>
              </a:rPr>
              <a:t>= has seen the matching bit in y</a:t>
            </a:r>
          </a:p>
          <a:p>
            <a:r>
              <a:rPr lang="en-US" altLang="en-US" sz="1600" dirty="0" err="1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002060"/>
                </a:solidFill>
              </a:rPr>
              <a:t>acc</a:t>
            </a:r>
            <a:r>
              <a:rPr lang="en-US" altLang="zh-CN" sz="1600" dirty="0">
                <a:solidFill>
                  <a:srgbClr val="002060"/>
                </a:solidFill>
              </a:rPr>
              <a:t>/</a:t>
            </a:r>
            <a:r>
              <a:rPr lang="en-US" altLang="en-US" sz="1600" dirty="0" err="1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600" dirty="0">
                <a:solidFill>
                  <a:srgbClr val="002060"/>
                </a:solidFill>
              </a:rPr>
              <a:t>= accept/reject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D627C6C-C61B-4CC0-A752-A61E24D95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</p:spTree>
    <p:extLst>
      <p:ext uri="{BB962C8B-B14F-4D97-AF65-F5344CB8AC3E}">
        <p14:creationId xmlns:p14="http://schemas.microsoft.com/office/powerpoint/2010/main" val="11247551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59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4688899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738912" y="3870165"/>
            <a:ext cx="1965292" cy="115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100488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</a:rPr>
              <a:t>finite control</a:t>
            </a:r>
            <a:endParaRPr lang="zh-CN" altLang="en-US" sz="1600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600" dirty="0">
                <a:solidFill>
                  <a:srgbClr val="FF0000"/>
                </a:solidFill>
              </a:rPr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24F091-5EBE-4B0F-9770-693D2FE2BDE4}"/>
              </a:ext>
            </a:extLst>
          </p:cNvPr>
          <p:cNvSpPr/>
          <p:nvPr/>
        </p:nvSpPr>
        <p:spPr>
          <a:xfrm>
            <a:off x="776159" y="5015408"/>
            <a:ext cx="3912740" cy="159305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</a:rPr>
              <a:t>Q = {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 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600" dirty="0">
                <a:solidFill>
                  <a:srgbClr val="FF0000"/>
                </a:solidFill>
              </a:rPr>
              <a:t>, 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600" dirty="0">
                <a:solidFill>
                  <a:srgbClr val="FF0000"/>
                </a:solidFill>
              </a:rPr>
              <a:t>}</a:t>
            </a:r>
          </a:p>
          <a:p>
            <a:r>
              <a:rPr lang="en-US" altLang="en-US" sz="1600" dirty="0" err="1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002060"/>
                </a:solidFill>
              </a:rPr>
              <a:t>s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600" dirty="0">
                <a:solidFill>
                  <a:srgbClr val="002060"/>
                </a:solidFill>
              </a:rPr>
              <a:t>= start 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(comparison for the next bit)</a:t>
            </a:r>
          </a:p>
          <a:p>
            <a:r>
              <a:rPr lang="en-US" altLang="en-US" sz="1600" dirty="0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600" dirty="0">
                <a:solidFill>
                  <a:srgbClr val="002060"/>
                </a:solidFill>
              </a:rPr>
              <a:t>, 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1 </a:t>
            </a:r>
            <a:r>
              <a:rPr lang="en-US" altLang="en-US" sz="1600" dirty="0">
                <a:solidFill>
                  <a:srgbClr val="002060"/>
                </a:solidFill>
              </a:rPr>
              <a:t>= remember the bit in x</a:t>
            </a:r>
          </a:p>
          <a:p>
            <a:r>
              <a:rPr lang="en-US" altLang="en-US" sz="1600" dirty="0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/q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600" dirty="0">
                <a:solidFill>
                  <a:srgbClr val="FF0000"/>
                </a:solidFill>
              </a:rPr>
              <a:t> =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/q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 has seen #</a:t>
            </a:r>
          </a:p>
          <a:p>
            <a:r>
              <a:rPr lang="en-US" altLang="en-US" sz="1600" dirty="0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4 </a:t>
            </a:r>
            <a:r>
              <a:rPr lang="en-US" altLang="en-US" sz="1600" dirty="0">
                <a:solidFill>
                  <a:srgbClr val="002060"/>
                </a:solidFill>
              </a:rPr>
              <a:t>= has seen the matching bit in y</a:t>
            </a:r>
          </a:p>
          <a:p>
            <a:r>
              <a:rPr lang="en-US" altLang="en-US" sz="1600" dirty="0" err="1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002060"/>
                </a:solidFill>
              </a:rPr>
              <a:t>acc</a:t>
            </a:r>
            <a:r>
              <a:rPr lang="en-US" altLang="zh-CN" sz="1600" dirty="0">
                <a:solidFill>
                  <a:srgbClr val="002060"/>
                </a:solidFill>
              </a:rPr>
              <a:t>/</a:t>
            </a:r>
            <a:r>
              <a:rPr lang="en-US" altLang="en-US" sz="1600" dirty="0" err="1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600" dirty="0">
                <a:solidFill>
                  <a:srgbClr val="002060"/>
                </a:solidFill>
              </a:rPr>
              <a:t>= accept/reject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D627C6C-C61B-4CC0-A752-A61E24D95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</p:spTree>
    <p:extLst>
      <p:ext uri="{BB962C8B-B14F-4D97-AF65-F5344CB8AC3E}">
        <p14:creationId xmlns:p14="http://schemas.microsoft.com/office/powerpoint/2010/main" val="856282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60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4688899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738912" y="3870165"/>
            <a:ext cx="1965292" cy="115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100488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</a:rPr>
              <a:t>finite control</a:t>
            </a:r>
            <a:endParaRPr lang="zh-CN" altLang="en-US" sz="1600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,0)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600" dirty="0">
                <a:solidFill>
                  <a:srgbClr val="FF0000"/>
                </a:solidFill>
              </a:rPr>
              <a:t>,1)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24F091-5EBE-4B0F-9770-693D2FE2BDE4}"/>
              </a:ext>
            </a:extLst>
          </p:cNvPr>
          <p:cNvSpPr/>
          <p:nvPr/>
        </p:nvSpPr>
        <p:spPr>
          <a:xfrm>
            <a:off x="776159" y="5015408"/>
            <a:ext cx="3912740" cy="159305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</a:rPr>
              <a:t>Q = {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 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600" dirty="0">
                <a:solidFill>
                  <a:srgbClr val="FF0000"/>
                </a:solidFill>
              </a:rPr>
              <a:t>, 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600" dirty="0">
                <a:solidFill>
                  <a:srgbClr val="FF0000"/>
                </a:solidFill>
              </a:rPr>
              <a:t>}</a:t>
            </a:r>
          </a:p>
          <a:p>
            <a:r>
              <a:rPr lang="en-US" altLang="en-US" sz="1600" dirty="0" err="1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002060"/>
                </a:solidFill>
              </a:rPr>
              <a:t>s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600" dirty="0">
                <a:solidFill>
                  <a:srgbClr val="002060"/>
                </a:solidFill>
              </a:rPr>
              <a:t>= start 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(comparison for the next bit)</a:t>
            </a:r>
          </a:p>
          <a:p>
            <a:r>
              <a:rPr lang="en-US" altLang="en-US" sz="1600" dirty="0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600" dirty="0">
                <a:solidFill>
                  <a:srgbClr val="002060"/>
                </a:solidFill>
              </a:rPr>
              <a:t>, 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1 </a:t>
            </a:r>
            <a:r>
              <a:rPr lang="en-US" altLang="en-US" sz="1600" dirty="0">
                <a:solidFill>
                  <a:srgbClr val="002060"/>
                </a:solidFill>
              </a:rPr>
              <a:t>= remember the bit in x</a:t>
            </a:r>
          </a:p>
          <a:p>
            <a:r>
              <a:rPr lang="en-US" altLang="en-US" sz="1600" dirty="0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600" dirty="0">
                <a:solidFill>
                  <a:srgbClr val="002060"/>
                </a:solidFill>
              </a:rPr>
              <a:t>/q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600" dirty="0">
                <a:solidFill>
                  <a:srgbClr val="002060"/>
                </a:solidFill>
              </a:rPr>
              <a:t> = 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600" dirty="0">
                <a:solidFill>
                  <a:srgbClr val="002060"/>
                </a:solidFill>
              </a:rPr>
              <a:t>/q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600" dirty="0">
                <a:solidFill>
                  <a:srgbClr val="002060"/>
                </a:solidFill>
              </a:rPr>
              <a:t> has seen #</a:t>
            </a:r>
          </a:p>
          <a:p>
            <a:r>
              <a:rPr lang="en-US" altLang="en-US" sz="1600" dirty="0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4 </a:t>
            </a:r>
            <a:r>
              <a:rPr lang="en-US" altLang="en-US" sz="1600" dirty="0">
                <a:solidFill>
                  <a:srgbClr val="FF0000"/>
                </a:solidFill>
              </a:rPr>
              <a:t>= has seen the matching bit in y</a:t>
            </a:r>
          </a:p>
          <a:p>
            <a:r>
              <a:rPr lang="en-US" altLang="en-US" sz="1600" dirty="0" err="1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002060"/>
                </a:solidFill>
              </a:rPr>
              <a:t>acc</a:t>
            </a:r>
            <a:r>
              <a:rPr lang="en-US" altLang="zh-CN" sz="1600" dirty="0">
                <a:solidFill>
                  <a:srgbClr val="002060"/>
                </a:solidFill>
              </a:rPr>
              <a:t>/</a:t>
            </a:r>
            <a:r>
              <a:rPr lang="en-US" altLang="en-US" sz="1600" dirty="0" err="1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002060"/>
                </a:solidFill>
              </a:rPr>
              <a:t>rej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600" dirty="0">
                <a:solidFill>
                  <a:srgbClr val="002060"/>
                </a:solidFill>
              </a:rPr>
              <a:t>= accept/reject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D627C6C-C61B-4CC0-A752-A61E24D95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</p:spTree>
    <p:extLst>
      <p:ext uri="{BB962C8B-B14F-4D97-AF65-F5344CB8AC3E}">
        <p14:creationId xmlns:p14="http://schemas.microsoft.com/office/powerpoint/2010/main" val="6211814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61</a:t>
            </a:fld>
            <a:endParaRPr lang="en-US" altLang="en-US" sz="1400"/>
          </a:p>
        </p:txBody>
      </p:sp>
      <p:sp>
        <p:nvSpPr>
          <p:cNvPr id="64531" name="Text Box 18"/>
          <p:cNvSpPr txBox="1">
            <a:spLocks noChangeArrowheads="1"/>
          </p:cNvSpPr>
          <p:nvPr/>
        </p:nvSpPr>
        <p:spPr bwMode="auto">
          <a:xfrm>
            <a:off x="2639764" y="269843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infinite tape</a:t>
            </a:r>
          </a:p>
        </p:txBody>
      </p:sp>
      <p:graphicFrame>
        <p:nvGraphicFramePr>
          <p:cNvPr id="22" name="表格 22">
            <a:extLst>
              <a:ext uri="{FF2B5EF4-FFF2-40B4-BE49-F238E27FC236}">
                <a16:creationId xmlns:a16="http://schemas.microsoft.com/office/drawing/2014/main" id="{2D6F1D25-3232-41A0-9F33-529ABAF959FE}"/>
              </a:ext>
            </a:extLst>
          </p:cNvPr>
          <p:cNvGraphicFramePr>
            <a:graphicFrameLocks noGrp="1"/>
          </p:cNvGraphicFramePr>
          <p:nvPr/>
        </p:nvGraphicFramePr>
        <p:xfrm>
          <a:off x="782379" y="3076634"/>
          <a:ext cx="416513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605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$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#</a:t>
                      </a:r>
                      <a:endParaRPr lang="zh-CN" altLang="en-US" sz="20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263255" y="4267956"/>
            <a:ext cx="981213" cy="52322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spcAft>
                <a:spcPts val="1200"/>
              </a:spcAft>
            </a:pPr>
            <a:r>
              <a:rPr lang="en-US" altLang="en-US" sz="2800" dirty="0">
                <a:latin typeface="Comic Sans MS" charset="0"/>
              </a:rPr>
              <a:t> </a:t>
            </a:r>
          </a:p>
        </p:txBody>
      </p:sp>
      <p:cxnSp>
        <p:nvCxnSpPr>
          <p:cNvPr id="64538" name="直接箭头连接符 64537">
            <a:extLst>
              <a:ext uri="{FF2B5EF4-FFF2-40B4-BE49-F238E27FC236}">
                <a16:creationId xmlns:a16="http://schemas.microsoft.com/office/drawing/2014/main" id="{9BB20287-9C38-41FC-B3DF-0AD3A32DA9A4}"/>
              </a:ext>
            </a:extLst>
          </p:cNvPr>
          <p:cNvCxnSpPr/>
          <p:nvPr/>
        </p:nvCxnSpPr>
        <p:spPr>
          <a:xfrm flipV="1">
            <a:off x="4688899" y="3429000"/>
            <a:ext cx="0" cy="452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C4A098-4305-48CF-8BC0-0474CEACC405}"/>
              </a:ext>
            </a:extLst>
          </p:cNvPr>
          <p:cNvCxnSpPr>
            <a:cxnSpLocks/>
          </p:cNvCxnSpPr>
          <p:nvPr/>
        </p:nvCxnSpPr>
        <p:spPr>
          <a:xfrm>
            <a:off x="2738912" y="3870165"/>
            <a:ext cx="1965292" cy="115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496B498-95B6-41FF-ABA6-EBAFACC5F939}"/>
              </a:ext>
            </a:extLst>
          </p:cNvPr>
          <p:cNvCxnSpPr>
            <a:cxnSpLocks/>
            <a:endCxn id="64519" idx="0"/>
          </p:cNvCxnSpPr>
          <p:nvPr/>
        </p:nvCxnSpPr>
        <p:spPr>
          <a:xfrm flipH="1">
            <a:off x="2753862" y="3881687"/>
            <a:ext cx="24376" cy="38626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FB56C2AF-DC13-4E8A-8969-BEF0F6870FE3}"/>
              </a:ext>
            </a:extLst>
          </p:cNvPr>
          <p:cNvSpPr/>
          <p:nvPr/>
        </p:nvSpPr>
        <p:spPr>
          <a:xfrm>
            <a:off x="2330068" y="4100488"/>
            <a:ext cx="914400" cy="848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</a:rPr>
              <a:t>finite control</a:t>
            </a:r>
            <a:endParaRPr lang="zh-CN" altLang="en-US" sz="1600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,_)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600" dirty="0">
                <a:solidFill>
                  <a:srgbClr val="FF0000"/>
                </a:solidFill>
              </a:rPr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(*,*)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600" dirty="0">
                <a:solidFill>
                  <a:srgbClr val="FF0000"/>
                </a:solidFill>
              </a:rPr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24F091-5EBE-4B0F-9770-693D2FE2BDE4}"/>
              </a:ext>
            </a:extLst>
          </p:cNvPr>
          <p:cNvSpPr/>
          <p:nvPr/>
        </p:nvSpPr>
        <p:spPr>
          <a:xfrm>
            <a:off x="776159" y="5015408"/>
            <a:ext cx="3912740" cy="159305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</a:rPr>
              <a:t>Q = {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600" dirty="0">
                <a:solidFill>
                  <a:srgbClr val="FF0000"/>
                </a:solidFill>
              </a:rPr>
              <a:t>, q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600" dirty="0">
                <a:solidFill>
                  <a:srgbClr val="FF0000"/>
                </a:solidFill>
              </a:rPr>
              <a:t>, 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600" dirty="0">
                <a:solidFill>
                  <a:srgbClr val="FF0000"/>
                </a:solidFill>
              </a:rPr>
              <a:t>, 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600" dirty="0">
                <a:solidFill>
                  <a:srgbClr val="FF0000"/>
                </a:solidFill>
              </a:rPr>
              <a:t>}</a:t>
            </a:r>
          </a:p>
          <a:p>
            <a:r>
              <a:rPr lang="en-US" altLang="en-US" sz="1600" dirty="0" err="1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002060"/>
                </a:solidFill>
              </a:rPr>
              <a:t>s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600" dirty="0">
                <a:solidFill>
                  <a:srgbClr val="002060"/>
                </a:solidFill>
              </a:rPr>
              <a:t>= start 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(comparison for the next bit)</a:t>
            </a:r>
          </a:p>
          <a:p>
            <a:r>
              <a:rPr lang="en-US" altLang="en-US" sz="1600" dirty="0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600" dirty="0">
                <a:solidFill>
                  <a:srgbClr val="002060"/>
                </a:solidFill>
              </a:rPr>
              <a:t>, 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1 </a:t>
            </a:r>
            <a:r>
              <a:rPr lang="en-US" altLang="en-US" sz="1600" dirty="0">
                <a:solidFill>
                  <a:srgbClr val="002060"/>
                </a:solidFill>
              </a:rPr>
              <a:t>= remember the bit in x</a:t>
            </a:r>
          </a:p>
          <a:p>
            <a:r>
              <a:rPr lang="en-US" altLang="en-US" sz="1600" dirty="0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600" dirty="0">
                <a:solidFill>
                  <a:srgbClr val="002060"/>
                </a:solidFill>
              </a:rPr>
              <a:t>/q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600" dirty="0">
                <a:solidFill>
                  <a:srgbClr val="002060"/>
                </a:solidFill>
              </a:rPr>
              <a:t> = 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600" dirty="0">
                <a:solidFill>
                  <a:srgbClr val="002060"/>
                </a:solidFill>
              </a:rPr>
              <a:t>/q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600" dirty="0">
                <a:solidFill>
                  <a:srgbClr val="002060"/>
                </a:solidFill>
              </a:rPr>
              <a:t> has seen #</a:t>
            </a:r>
          </a:p>
          <a:p>
            <a:r>
              <a:rPr lang="en-US" altLang="en-US" sz="1600" dirty="0">
                <a:solidFill>
                  <a:srgbClr val="002060"/>
                </a:solidFill>
              </a:rPr>
              <a:t>q</a:t>
            </a:r>
            <a:r>
              <a:rPr lang="en-US" altLang="zh-CN" sz="1600" baseline="-25000" dirty="0">
                <a:solidFill>
                  <a:srgbClr val="002060"/>
                </a:solidFill>
              </a:rPr>
              <a:t>4 </a:t>
            </a:r>
            <a:r>
              <a:rPr lang="en-US" altLang="en-US" sz="1600" dirty="0">
                <a:solidFill>
                  <a:srgbClr val="002060"/>
                </a:solidFill>
              </a:rPr>
              <a:t>= has seen the matching bit in y</a:t>
            </a:r>
          </a:p>
          <a:p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acc</a:t>
            </a:r>
            <a:r>
              <a:rPr lang="en-US" altLang="zh-CN" sz="1600" dirty="0">
                <a:solidFill>
                  <a:srgbClr val="FF0000"/>
                </a:solidFill>
              </a:rPr>
              <a:t>/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zh-CN" sz="1600" baseline="-25000" dirty="0" err="1">
                <a:solidFill>
                  <a:srgbClr val="FF0000"/>
                </a:solidFill>
              </a:rPr>
              <a:t>rej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 </a:t>
            </a:r>
            <a:r>
              <a:rPr lang="en-US" altLang="en-US" sz="1600" dirty="0">
                <a:solidFill>
                  <a:srgbClr val="FF0000"/>
                </a:solidFill>
              </a:rPr>
              <a:t>= accept/reject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D627C6C-C61B-4CC0-A752-A61E24D95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88258"/>
            <a:ext cx="4581525" cy="126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Example.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TM that</a:t>
            </a:r>
            <a:r>
              <a:rPr lang="zh-CN" altLang="en-US" sz="2400" kern="0" dirty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ea typeface="ＭＳ Ｐゴシック" charset="-128"/>
              </a:rPr>
              <a:t>compares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ea typeface="ＭＳ Ｐゴシック" charset="-128"/>
              </a:rPr>
              <a:t>Input: </a:t>
            </a:r>
            <a:r>
              <a:rPr lang="en-US" altLang="en-US" sz="2400" kern="0" dirty="0" err="1">
                <a:ea typeface="ＭＳ Ｐゴシック" charset="-128"/>
              </a:rPr>
              <a:t>x#y</a:t>
            </a:r>
            <a:r>
              <a:rPr lang="en-US" altLang="en-US" sz="2400" kern="0" dirty="0">
                <a:ea typeface="ＭＳ Ｐゴシック" charset="-128"/>
              </a:rPr>
              <a:t> \\ x, y: bin. numbers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kern="0" dirty="0">
                <a:solidFill>
                  <a:srgbClr val="00B050"/>
                </a:solidFill>
                <a:ea typeface="ＭＳ Ｐゴシック" charset="-128"/>
              </a:rPr>
              <a:t>Output: accept if x = y</a:t>
            </a:r>
          </a:p>
        </p:txBody>
      </p:sp>
    </p:spTree>
    <p:extLst>
      <p:ext uri="{BB962C8B-B14F-4D97-AF65-F5344CB8AC3E}">
        <p14:creationId xmlns:p14="http://schemas.microsoft.com/office/powerpoint/2010/main" val="11069769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62</a:t>
            </a:fld>
            <a:endParaRPr lang="en-US" altLang="en-US" sz="140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24F091-5EBE-4B0F-9770-693D2FE2BDE4}"/>
              </a:ext>
            </a:extLst>
          </p:cNvPr>
          <p:cNvSpPr/>
          <p:nvPr/>
        </p:nvSpPr>
        <p:spPr>
          <a:xfrm>
            <a:off x="776159" y="5495924"/>
            <a:ext cx="3912740" cy="11768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rgbClr val="FF0000"/>
                </a:solidFill>
              </a:rPr>
              <a:t>Q = {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200" dirty="0">
                <a:solidFill>
                  <a:srgbClr val="FF0000"/>
                </a:solidFill>
              </a:rPr>
              <a:t>}</a:t>
            </a:r>
          </a:p>
          <a:p>
            <a:r>
              <a:rPr lang="en-US" altLang="en-US" sz="1200" dirty="0" err="1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002060"/>
                </a:solidFill>
              </a:rPr>
              <a:t>s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200" dirty="0">
                <a:solidFill>
                  <a:srgbClr val="002060"/>
                </a:solidFill>
              </a:rPr>
              <a:t>= start </a:t>
            </a:r>
            <a:r>
              <a:rPr lang="en-US" altLang="en-US" sz="1200" dirty="0">
                <a:solidFill>
                  <a:schemeClr val="bg1">
                    <a:lumMod val="75000"/>
                  </a:schemeClr>
                </a:solidFill>
              </a:rPr>
              <a:t>(comparison for the next bit)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200" dirty="0">
                <a:solidFill>
                  <a:srgbClr val="002060"/>
                </a:solidFill>
              </a:rPr>
              <a:t>, 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1 </a:t>
            </a:r>
            <a:r>
              <a:rPr lang="en-US" altLang="en-US" sz="1200" dirty="0">
                <a:solidFill>
                  <a:srgbClr val="002060"/>
                </a:solidFill>
              </a:rPr>
              <a:t>= remember the bit in x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200" dirty="0">
                <a:solidFill>
                  <a:srgbClr val="002060"/>
                </a:solidFill>
              </a:rPr>
              <a:t>/q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200" dirty="0">
                <a:solidFill>
                  <a:srgbClr val="002060"/>
                </a:solidFill>
              </a:rPr>
              <a:t> = 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200" dirty="0">
                <a:solidFill>
                  <a:srgbClr val="002060"/>
                </a:solidFill>
              </a:rPr>
              <a:t>/q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200" dirty="0">
                <a:solidFill>
                  <a:srgbClr val="002060"/>
                </a:solidFill>
              </a:rPr>
              <a:t> has seen #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4 </a:t>
            </a:r>
            <a:r>
              <a:rPr lang="en-US" altLang="en-US" sz="1200" dirty="0">
                <a:solidFill>
                  <a:srgbClr val="002060"/>
                </a:solidFill>
              </a:rPr>
              <a:t>= has seen the matching bit in y</a:t>
            </a:r>
          </a:p>
          <a:p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acc</a:t>
            </a:r>
            <a:r>
              <a:rPr lang="en-US" altLang="zh-CN" sz="1200" dirty="0">
                <a:solidFill>
                  <a:srgbClr val="FF0000"/>
                </a:solidFill>
              </a:rPr>
              <a:t>/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rej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 </a:t>
            </a:r>
            <a:r>
              <a:rPr lang="en-US" altLang="en-US" sz="1200" dirty="0">
                <a:solidFill>
                  <a:srgbClr val="FF0000"/>
                </a:solidFill>
              </a:rPr>
              <a:t>= accept/reject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1A32422-767A-4572-A350-B08E2E917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961" y="1273593"/>
            <a:ext cx="5000763" cy="385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Remarks.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A TM is a program (i.e., an algorithm);</a:t>
            </a:r>
          </a:p>
        </p:txBody>
      </p:sp>
    </p:spTree>
    <p:extLst>
      <p:ext uri="{BB962C8B-B14F-4D97-AF65-F5344CB8AC3E}">
        <p14:creationId xmlns:p14="http://schemas.microsoft.com/office/powerpoint/2010/main" val="42439576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63</a:t>
            </a:fld>
            <a:endParaRPr lang="en-US" altLang="en-US" sz="140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/>
              <a:t>δ</a:t>
            </a:r>
            <a:r>
              <a:rPr lang="en-US" altLang="en-US" sz="1600" dirty="0"/>
              <a:t>(*,*)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rej</a:t>
            </a:r>
            <a:r>
              <a:rPr lang="en-US" altLang="en-US" sz="1600" dirty="0"/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24F091-5EBE-4B0F-9770-693D2FE2BDE4}"/>
              </a:ext>
            </a:extLst>
          </p:cNvPr>
          <p:cNvSpPr/>
          <p:nvPr/>
        </p:nvSpPr>
        <p:spPr>
          <a:xfrm>
            <a:off x="776159" y="5495924"/>
            <a:ext cx="3912740" cy="11768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rgbClr val="FF0000"/>
                </a:solidFill>
              </a:rPr>
              <a:t>Q = {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200" dirty="0">
                <a:solidFill>
                  <a:srgbClr val="FF0000"/>
                </a:solidFill>
              </a:rPr>
              <a:t>}</a:t>
            </a:r>
          </a:p>
          <a:p>
            <a:r>
              <a:rPr lang="en-US" altLang="en-US" sz="1200" dirty="0" err="1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002060"/>
                </a:solidFill>
              </a:rPr>
              <a:t>s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200" dirty="0">
                <a:solidFill>
                  <a:srgbClr val="002060"/>
                </a:solidFill>
              </a:rPr>
              <a:t>= start </a:t>
            </a:r>
            <a:r>
              <a:rPr lang="en-US" altLang="en-US" sz="1200" dirty="0">
                <a:solidFill>
                  <a:schemeClr val="bg1">
                    <a:lumMod val="75000"/>
                  </a:schemeClr>
                </a:solidFill>
              </a:rPr>
              <a:t>(comparison for the next bit)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200" dirty="0">
                <a:solidFill>
                  <a:srgbClr val="002060"/>
                </a:solidFill>
              </a:rPr>
              <a:t>, 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1 </a:t>
            </a:r>
            <a:r>
              <a:rPr lang="en-US" altLang="en-US" sz="1200" dirty="0">
                <a:solidFill>
                  <a:srgbClr val="002060"/>
                </a:solidFill>
              </a:rPr>
              <a:t>= remember the bit in x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200" dirty="0">
                <a:solidFill>
                  <a:srgbClr val="002060"/>
                </a:solidFill>
              </a:rPr>
              <a:t>/q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200" dirty="0">
                <a:solidFill>
                  <a:srgbClr val="002060"/>
                </a:solidFill>
              </a:rPr>
              <a:t> = 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200" dirty="0">
                <a:solidFill>
                  <a:srgbClr val="002060"/>
                </a:solidFill>
              </a:rPr>
              <a:t>/q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200" dirty="0">
                <a:solidFill>
                  <a:srgbClr val="002060"/>
                </a:solidFill>
              </a:rPr>
              <a:t> has seen #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4 </a:t>
            </a:r>
            <a:r>
              <a:rPr lang="en-US" altLang="en-US" sz="1200" dirty="0">
                <a:solidFill>
                  <a:srgbClr val="002060"/>
                </a:solidFill>
              </a:rPr>
              <a:t>= has seen the matching bit in y</a:t>
            </a:r>
          </a:p>
          <a:p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acc</a:t>
            </a:r>
            <a:r>
              <a:rPr lang="en-US" altLang="zh-CN" sz="1200" dirty="0">
                <a:solidFill>
                  <a:srgbClr val="FF0000"/>
                </a:solidFill>
              </a:rPr>
              <a:t>/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rej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 </a:t>
            </a:r>
            <a:r>
              <a:rPr lang="en-US" altLang="en-US" sz="1200" dirty="0">
                <a:solidFill>
                  <a:srgbClr val="FF0000"/>
                </a:solidFill>
              </a:rPr>
              <a:t>= accept/reject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1A32422-767A-4572-A350-B08E2E917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961" y="1273593"/>
            <a:ext cx="5000763" cy="385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Remarks.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A TM is a program (i.e., an algorithm);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The states of a TM can be interpreted as the “labels” of the statements;</a:t>
            </a:r>
          </a:p>
        </p:txBody>
      </p:sp>
    </p:spTree>
    <p:extLst>
      <p:ext uri="{BB962C8B-B14F-4D97-AF65-F5344CB8AC3E}">
        <p14:creationId xmlns:p14="http://schemas.microsoft.com/office/powerpoint/2010/main" val="14412032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64</a:t>
            </a:fld>
            <a:endParaRPr lang="en-US" altLang="en-US" sz="140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,0/1)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(*,*)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600" dirty="0">
                <a:solidFill>
                  <a:srgbClr val="FF0000"/>
                </a:solidFill>
              </a:rPr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24F091-5EBE-4B0F-9770-693D2FE2BDE4}"/>
              </a:ext>
            </a:extLst>
          </p:cNvPr>
          <p:cNvSpPr/>
          <p:nvPr/>
        </p:nvSpPr>
        <p:spPr>
          <a:xfrm>
            <a:off x="776159" y="5495924"/>
            <a:ext cx="3912740" cy="11768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rgbClr val="FF0000"/>
                </a:solidFill>
              </a:rPr>
              <a:t>Q = {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200" dirty="0">
                <a:solidFill>
                  <a:srgbClr val="FF0000"/>
                </a:solidFill>
              </a:rPr>
              <a:t>}</a:t>
            </a:r>
          </a:p>
          <a:p>
            <a:r>
              <a:rPr lang="en-US" altLang="en-US" sz="1200" dirty="0" err="1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002060"/>
                </a:solidFill>
              </a:rPr>
              <a:t>s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200" dirty="0">
                <a:solidFill>
                  <a:srgbClr val="002060"/>
                </a:solidFill>
              </a:rPr>
              <a:t>= start </a:t>
            </a:r>
            <a:r>
              <a:rPr lang="en-US" altLang="en-US" sz="1200" dirty="0">
                <a:solidFill>
                  <a:schemeClr val="bg1">
                    <a:lumMod val="75000"/>
                  </a:schemeClr>
                </a:solidFill>
              </a:rPr>
              <a:t>(comparison for the next bit)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200" dirty="0">
                <a:solidFill>
                  <a:srgbClr val="002060"/>
                </a:solidFill>
              </a:rPr>
              <a:t>, 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1 </a:t>
            </a:r>
            <a:r>
              <a:rPr lang="en-US" altLang="en-US" sz="1200" dirty="0">
                <a:solidFill>
                  <a:srgbClr val="002060"/>
                </a:solidFill>
              </a:rPr>
              <a:t>= remember the bit in x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200" dirty="0">
                <a:solidFill>
                  <a:srgbClr val="002060"/>
                </a:solidFill>
              </a:rPr>
              <a:t>/q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200" dirty="0">
                <a:solidFill>
                  <a:srgbClr val="002060"/>
                </a:solidFill>
              </a:rPr>
              <a:t> = 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200" dirty="0">
                <a:solidFill>
                  <a:srgbClr val="002060"/>
                </a:solidFill>
              </a:rPr>
              <a:t>/q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200" dirty="0">
                <a:solidFill>
                  <a:srgbClr val="002060"/>
                </a:solidFill>
              </a:rPr>
              <a:t> has seen #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4 </a:t>
            </a:r>
            <a:r>
              <a:rPr lang="en-US" altLang="en-US" sz="1200" dirty="0">
                <a:solidFill>
                  <a:srgbClr val="002060"/>
                </a:solidFill>
              </a:rPr>
              <a:t>= has seen the matching bit in y</a:t>
            </a:r>
          </a:p>
          <a:p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acc</a:t>
            </a:r>
            <a:r>
              <a:rPr lang="en-US" altLang="zh-CN" sz="1200" dirty="0">
                <a:solidFill>
                  <a:srgbClr val="FF0000"/>
                </a:solidFill>
              </a:rPr>
              <a:t>/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rej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 </a:t>
            </a:r>
            <a:r>
              <a:rPr lang="en-US" altLang="en-US" sz="1200" dirty="0">
                <a:solidFill>
                  <a:srgbClr val="FF0000"/>
                </a:solidFill>
              </a:rPr>
              <a:t>= accept/reject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8D2B74E-86E7-4FE3-A97B-088B1C077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961" y="1273593"/>
            <a:ext cx="5000763" cy="385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Remarks.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A TM is a program (i.e., an algorithm);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The states of a TM can be interpreted as the “labels” of the statements;</a:t>
            </a:r>
          </a:p>
        </p:txBody>
      </p:sp>
    </p:spTree>
    <p:extLst>
      <p:ext uri="{BB962C8B-B14F-4D97-AF65-F5344CB8AC3E}">
        <p14:creationId xmlns:p14="http://schemas.microsoft.com/office/powerpoint/2010/main" val="19350629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65</a:t>
            </a:fld>
            <a:endParaRPr lang="en-US" altLang="en-US" sz="140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,0/1)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(*,*)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600" dirty="0">
                <a:solidFill>
                  <a:srgbClr val="FF0000"/>
                </a:solidFill>
              </a:rPr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24F091-5EBE-4B0F-9770-693D2FE2BDE4}"/>
              </a:ext>
            </a:extLst>
          </p:cNvPr>
          <p:cNvSpPr/>
          <p:nvPr/>
        </p:nvSpPr>
        <p:spPr>
          <a:xfrm>
            <a:off x="776159" y="5495924"/>
            <a:ext cx="3912740" cy="11768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rgbClr val="FF0000"/>
                </a:solidFill>
              </a:rPr>
              <a:t>Q = {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200" dirty="0">
                <a:solidFill>
                  <a:srgbClr val="FF0000"/>
                </a:solidFill>
              </a:rPr>
              <a:t>}</a:t>
            </a:r>
          </a:p>
          <a:p>
            <a:r>
              <a:rPr lang="en-US" altLang="en-US" sz="1200" dirty="0" err="1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002060"/>
                </a:solidFill>
              </a:rPr>
              <a:t>s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200" dirty="0">
                <a:solidFill>
                  <a:srgbClr val="002060"/>
                </a:solidFill>
              </a:rPr>
              <a:t>= start </a:t>
            </a:r>
            <a:r>
              <a:rPr lang="en-US" altLang="en-US" sz="1200" dirty="0">
                <a:solidFill>
                  <a:schemeClr val="bg1">
                    <a:lumMod val="75000"/>
                  </a:schemeClr>
                </a:solidFill>
              </a:rPr>
              <a:t>(comparison for the next bit)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200" dirty="0">
                <a:solidFill>
                  <a:srgbClr val="002060"/>
                </a:solidFill>
              </a:rPr>
              <a:t>, 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1 </a:t>
            </a:r>
            <a:r>
              <a:rPr lang="en-US" altLang="en-US" sz="1200" dirty="0">
                <a:solidFill>
                  <a:srgbClr val="002060"/>
                </a:solidFill>
              </a:rPr>
              <a:t>= remember the bit in x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200" dirty="0">
                <a:solidFill>
                  <a:srgbClr val="002060"/>
                </a:solidFill>
              </a:rPr>
              <a:t>/q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200" dirty="0">
                <a:solidFill>
                  <a:srgbClr val="002060"/>
                </a:solidFill>
              </a:rPr>
              <a:t> = 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200" dirty="0">
                <a:solidFill>
                  <a:srgbClr val="002060"/>
                </a:solidFill>
              </a:rPr>
              <a:t>/q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200" dirty="0">
                <a:solidFill>
                  <a:srgbClr val="002060"/>
                </a:solidFill>
              </a:rPr>
              <a:t> has seen #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4 </a:t>
            </a:r>
            <a:r>
              <a:rPr lang="en-US" altLang="en-US" sz="1200" dirty="0">
                <a:solidFill>
                  <a:srgbClr val="002060"/>
                </a:solidFill>
              </a:rPr>
              <a:t>= has seen the matching bit in y</a:t>
            </a:r>
          </a:p>
          <a:p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acc</a:t>
            </a:r>
            <a:r>
              <a:rPr lang="en-US" altLang="zh-CN" sz="1200" dirty="0">
                <a:solidFill>
                  <a:srgbClr val="FF0000"/>
                </a:solidFill>
              </a:rPr>
              <a:t>/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rej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 </a:t>
            </a:r>
            <a:r>
              <a:rPr lang="en-US" altLang="en-US" sz="1200" dirty="0">
                <a:solidFill>
                  <a:srgbClr val="FF0000"/>
                </a:solidFill>
              </a:rPr>
              <a:t>= accept/reject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5FADE0B-C96C-4924-9088-B05133F4B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665" y="2815966"/>
            <a:ext cx="3953013" cy="24037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1400" kern="0" dirty="0">
                <a:ea typeface="ＭＳ Ｐゴシック" charset="-128"/>
              </a:rPr>
              <a:t>q</a:t>
            </a:r>
            <a:r>
              <a:rPr lang="en-US" altLang="en-US" sz="1400" kern="0" baseline="-25000" dirty="0">
                <a:ea typeface="ＭＳ Ｐゴシック" charset="-128"/>
              </a:rPr>
              <a:t>0</a:t>
            </a:r>
            <a:r>
              <a:rPr lang="en-US" altLang="en-US" sz="1400" kern="0" dirty="0">
                <a:ea typeface="ＭＳ Ｐゴシック" charset="-128"/>
              </a:rPr>
              <a:t>: if (the current symbol is 0 or 1)</a:t>
            </a:r>
          </a:p>
          <a:p>
            <a:pPr marL="0" indent="0" eaLnBrk="1" hangingPunct="1">
              <a:buFontTx/>
              <a:buNone/>
            </a:pPr>
            <a:r>
              <a:rPr lang="en-US" altLang="en-US" sz="1400" kern="0" dirty="0">
                <a:ea typeface="ＭＳ Ｐゴシック" charset="-128"/>
              </a:rPr>
              <a:t>     then { </a:t>
            </a:r>
            <a:r>
              <a:rPr lang="en-US" altLang="en-US" sz="1400" kern="0" dirty="0" err="1">
                <a:ea typeface="ＭＳ Ｐゴシック" charset="-128"/>
              </a:rPr>
              <a:t>unchange</a:t>
            </a:r>
            <a:r>
              <a:rPr lang="en-US" altLang="en-US" sz="1400" kern="0" dirty="0">
                <a:ea typeface="ＭＳ Ｐゴシック" charset="-128"/>
              </a:rPr>
              <a:t> the symbol;</a:t>
            </a:r>
          </a:p>
          <a:p>
            <a:pPr marL="0" indent="0" eaLnBrk="1" hangingPunct="1">
              <a:buFontTx/>
              <a:buNone/>
            </a:pPr>
            <a:r>
              <a:rPr lang="en-US" altLang="en-US" sz="1400" kern="0" dirty="0">
                <a:ea typeface="ＭＳ Ｐゴシック" charset="-128"/>
              </a:rPr>
              <a:t>               move the head to the right;</a:t>
            </a:r>
          </a:p>
          <a:p>
            <a:pPr marL="0" indent="0" eaLnBrk="1" hangingPunct="1">
              <a:buFontTx/>
              <a:buNone/>
            </a:pPr>
            <a:r>
              <a:rPr lang="en-US" altLang="en-US" sz="1400" kern="0" dirty="0">
                <a:ea typeface="ＭＳ Ｐゴシック" charset="-128"/>
              </a:rPr>
              <a:t>               </a:t>
            </a:r>
            <a:r>
              <a:rPr lang="en-US" altLang="en-US" sz="1400" kern="0" dirty="0" err="1">
                <a:ea typeface="ＭＳ Ｐゴシック" charset="-128"/>
              </a:rPr>
              <a:t>goto</a:t>
            </a:r>
            <a:r>
              <a:rPr lang="en-US" altLang="en-US" sz="1400" kern="0" dirty="0">
                <a:ea typeface="ＭＳ Ｐゴシック" charset="-128"/>
              </a:rPr>
              <a:t> q</a:t>
            </a:r>
            <a:r>
              <a:rPr lang="en-US" altLang="en-US" sz="1400" kern="0" baseline="-25000" dirty="0">
                <a:ea typeface="ＭＳ Ｐゴシック" charset="-128"/>
              </a:rPr>
              <a:t>0</a:t>
            </a:r>
            <a:r>
              <a:rPr lang="en-US" altLang="en-US" sz="1400" kern="0" dirty="0">
                <a:ea typeface="ＭＳ Ｐゴシック" charset="-128"/>
              </a:rPr>
              <a:t>;} </a:t>
            </a:r>
          </a:p>
          <a:p>
            <a:pPr marL="0" indent="0" eaLnBrk="1" hangingPunct="1">
              <a:buFontTx/>
              <a:buNone/>
            </a:pPr>
            <a:r>
              <a:rPr lang="en-US" altLang="en-US" sz="1400" kern="0" dirty="0">
                <a:ea typeface="ＭＳ Ｐゴシック" charset="-128"/>
              </a:rPr>
              <a:t>     else if (the current symbol is #)</a:t>
            </a:r>
          </a:p>
          <a:p>
            <a:pPr marL="0" indent="0" eaLnBrk="1" hangingPunct="1">
              <a:buFontTx/>
              <a:buNone/>
            </a:pPr>
            <a:r>
              <a:rPr lang="en-US" altLang="en-US" sz="1400" kern="0" dirty="0">
                <a:ea typeface="ＭＳ Ｐゴシック" charset="-128"/>
              </a:rPr>
              <a:t>           then { </a:t>
            </a:r>
            <a:r>
              <a:rPr lang="en-US" altLang="en-US" sz="1400" kern="0" dirty="0" err="1">
                <a:ea typeface="ＭＳ Ｐゴシック" charset="-128"/>
              </a:rPr>
              <a:t>unchange</a:t>
            </a:r>
            <a:r>
              <a:rPr lang="en-US" altLang="en-US" sz="1400" kern="0" dirty="0">
                <a:ea typeface="ＭＳ Ｐゴシック" charset="-128"/>
              </a:rPr>
              <a:t> the symbol; </a:t>
            </a:r>
          </a:p>
          <a:p>
            <a:pPr marL="0" indent="0" eaLnBrk="1" hangingPunct="1">
              <a:buFontTx/>
              <a:buNone/>
            </a:pPr>
            <a:r>
              <a:rPr lang="en-US" altLang="en-US" sz="1400" kern="0" dirty="0">
                <a:ea typeface="ＭＳ Ｐゴシック" charset="-128"/>
              </a:rPr>
              <a:t>                     move the head to the right;</a:t>
            </a:r>
          </a:p>
          <a:p>
            <a:pPr marL="0" indent="0" eaLnBrk="1" hangingPunct="1">
              <a:buFontTx/>
              <a:buNone/>
            </a:pPr>
            <a:r>
              <a:rPr lang="en-US" altLang="en-US" sz="1400" kern="0" dirty="0">
                <a:ea typeface="ＭＳ Ｐゴシック" charset="-128"/>
              </a:rPr>
              <a:t>                     </a:t>
            </a:r>
            <a:r>
              <a:rPr lang="en-US" altLang="en-US" sz="1400" kern="0" dirty="0" err="1">
                <a:ea typeface="ＭＳ Ｐゴシック" charset="-128"/>
              </a:rPr>
              <a:t>goto</a:t>
            </a:r>
            <a:r>
              <a:rPr lang="en-US" altLang="en-US" sz="1400" kern="0" dirty="0">
                <a:ea typeface="ＭＳ Ｐゴシック" charset="-128"/>
              </a:rPr>
              <a:t> q</a:t>
            </a:r>
            <a:r>
              <a:rPr lang="en-US" altLang="en-US" sz="1400" kern="0" baseline="-25000" dirty="0">
                <a:ea typeface="ＭＳ Ｐゴシック" charset="-128"/>
              </a:rPr>
              <a:t>2</a:t>
            </a:r>
            <a:r>
              <a:rPr lang="en-US" altLang="en-US" sz="1400" kern="0" dirty="0">
                <a:ea typeface="ＭＳ Ｐゴシック" charset="-128"/>
              </a:rPr>
              <a:t>;}</a:t>
            </a:r>
          </a:p>
          <a:p>
            <a:pPr marL="0" indent="0" eaLnBrk="1" hangingPunct="1">
              <a:buFontTx/>
              <a:buNone/>
            </a:pPr>
            <a:r>
              <a:rPr lang="en-US" altLang="en-US" sz="1400" kern="0" dirty="0">
                <a:ea typeface="ＭＳ Ｐゴシック" charset="-128"/>
              </a:rPr>
              <a:t>     else </a:t>
            </a:r>
            <a:r>
              <a:rPr lang="en-US" altLang="en-US" sz="1400" kern="0" dirty="0" err="1">
                <a:ea typeface="ＭＳ Ｐゴシック" charset="-128"/>
              </a:rPr>
              <a:t>goto</a:t>
            </a:r>
            <a:r>
              <a:rPr lang="en-US" altLang="en-US" sz="1400" kern="0" dirty="0">
                <a:ea typeface="ＭＳ Ｐゴシック" charset="-128"/>
              </a:rPr>
              <a:t> </a:t>
            </a:r>
            <a:r>
              <a:rPr lang="en-US" altLang="en-US" sz="1400" kern="0" dirty="0" err="1">
                <a:ea typeface="ＭＳ Ｐゴシック" charset="-128"/>
              </a:rPr>
              <a:t>q</a:t>
            </a:r>
            <a:r>
              <a:rPr lang="en-US" altLang="en-US" sz="1400" kern="0" baseline="-25000" dirty="0" err="1">
                <a:ea typeface="ＭＳ Ｐゴシック" charset="-128"/>
              </a:rPr>
              <a:t>rej</a:t>
            </a:r>
            <a:r>
              <a:rPr lang="en-US" altLang="en-US" sz="1400" kern="0" dirty="0">
                <a:ea typeface="ＭＳ Ｐゴシック" charset="-128"/>
              </a:rPr>
              <a:t>;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8D2B74E-86E7-4FE3-A97B-088B1C077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961" y="1273593"/>
            <a:ext cx="5000763" cy="385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Remarks.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A TM is a program (i.e., an algorithm);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The states of a TM can be interpreted as the “labels” of the statements;</a:t>
            </a:r>
          </a:p>
        </p:txBody>
      </p:sp>
    </p:spTree>
    <p:extLst>
      <p:ext uri="{BB962C8B-B14F-4D97-AF65-F5344CB8AC3E}">
        <p14:creationId xmlns:p14="http://schemas.microsoft.com/office/powerpoint/2010/main" val="2908145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66</a:t>
            </a:fld>
            <a:endParaRPr lang="en-US" altLang="en-US" sz="140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,0/1)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(*,*)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600" dirty="0">
                <a:solidFill>
                  <a:srgbClr val="FF0000"/>
                </a:solidFill>
              </a:rPr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24F091-5EBE-4B0F-9770-693D2FE2BDE4}"/>
              </a:ext>
            </a:extLst>
          </p:cNvPr>
          <p:cNvSpPr/>
          <p:nvPr/>
        </p:nvSpPr>
        <p:spPr>
          <a:xfrm>
            <a:off x="776159" y="5495924"/>
            <a:ext cx="3912740" cy="11768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rgbClr val="FF0000"/>
                </a:solidFill>
              </a:rPr>
              <a:t>Q = {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200" dirty="0">
                <a:solidFill>
                  <a:srgbClr val="FF0000"/>
                </a:solidFill>
              </a:rPr>
              <a:t>}</a:t>
            </a:r>
          </a:p>
          <a:p>
            <a:r>
              <a:rPr lang="en-US" altLang="en-US" sz="1200" dirty="0" err="1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002060"/>
                </a:solidFill>
              </a:rPr>
              <a:t>s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200" dirty="0">
                <a:solidFill>
                  <a:srgbClr val="002060"/>
                </a:solidFill>
              </a:rPr>
              <a:t>= start </a:t>
            </a:r>
            <a:r>
              <a:rPr lang="en-US" altLang="en-US" sz="1200" dirty="0">
                <a:solidFill>
                  <a:schemeClr val="bg1">
                    <a:lumMod val="75000"/>
                  </a:schemeClr>
                </a:solidFill>
              </a:rPr>
              <a:t>(comparison for the next bit)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200" dirty="0">
                <a:solidFill>
                  <a:srgbClr val="002060"/>
                </a:solidFill>
              </a:rPr>
              <a:t>, 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1 </a:t>
            </a:r>
            <a:r>
              <a:rPr lang="en-US" altLang="en-US" sz="1200" dirty="0">
                <a:solidFill>
                  <a:srgbClr val="002060"/>
                </a:solidFill>
              </a:rPr>
              <a:t>= remember the bit in x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200" dirty="0">
                <a:solidFill>
                  <a:srgbClr val="002060"/>
                </a:solidFill>
              </a:rPr>
              <a:t>/q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200" dirty="0">
                <a:solidFill>
                  <a:srgbClr val="002060"/>
                </a:solidFill>
              </a:rPr>
              <a:t> = 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200" dirty="0">
                <a:solidFill>
                  <a:srgbClr val="002060"/>
                </a:solidFill>
              </a:rPr>
              <a:t>/q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200" dirty="0">
                <a:solidFill>
                  <a:srgbClr val="002060"/>
                </a:solidFill>
              </a:rPr>
              <a:t> has seen #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4 </a:t>
            </a:r>
            <a:r>
              <a:rPr lang="en-US" altLang="en-US" sz="1200" dirty="0">
                <a:solidFill>
                  <a:srgbClr val="002060"/>
                </a:solidFill>
              </a:rPr>
              <a:t>= has seen the matching bit in y</a:t>
            </a:r>
          </a:p>
          <a:p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acc</a:t>
            </a:r>
            <a:r>
              <a:rPr lang="en-US" altLang="zh-CN" sz="1200" dirty="0">
                <a:solidFill>
                  <a:srgbClr val="FF0000"/>
                </a:solidFill>
              </a:rPr>
              <a:t>/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rej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 </a:t>
            </a:r>
            <a:r>
              <a:rPr lang="en-US" altLang="en-US" sz="1200" dirty="0">
                <a:solidFill>
                  <a:srgbClr val="FF0000"/>
                </a:solidFill>
              </a:rPr>
              <a:t>= accept/reject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D627C6C-C61B-4CC0-A752-A61E24D95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961" y="1273593"/>
            <a:ext cx="5000763" cy="385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Remarks.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A TM is a program (i.e., an algorithm);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The states of a TM can be interpreted as the “labels” of the statements;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A TM can be encoded into a finite string;</a:t>
            </a:r>
          </a:p>
        </p:txBody>
      </p:sp>
    </p:spTree>
    <p:extLst>
      <p:ext uri="{BB962C8B-B14F-4D97-AF65-F5344CB8AC3E}">
        <p14:creationId xmlns:p14="http://schemas.microsoft.com/office/powerpoint/2010/main" val="29298648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67</a:t>
            </a:fld>
            <a:endParaRPr lang="en-US" altLang="en-US" sz="140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,0/1)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(*,*)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600" dirty="0">
                <a:solidFill>
                  <a:srgbClr val="FF0000"/>
                </a:solidFill>
              </a:rPr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24F091-5EBE-4B0F-9770-693D2FE2BDE4}"/>
              </a:ext>
            </a:extLst>
          </p:cNvPr>
          <p:cNvSpPr/>
          <p:nvPr/>
        </p:nvSpPr>
        <p:spPr>
          <a:xfrm>
            <a:off x="776159" y="5495924"/>
            <a:ext cx="3912740" cy="11768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rgbClr val="FF0000"/>
                </a:solidFill>
              </a:rPr>
              <a:t>Q = {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200" dirty="0">
                <a:solidFill>
                  <a:srgbClr val="FF0000"/>
                </a:solidFill>
              </a:rPr>
              <a:t>}</a:t>
            </a:r>
          </a:p>
          <a:p>
            <a:r>
              <a:rPr lang="en-US" altLang="en-US" sz="1200" dirty="0" err="1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002060"/>
                </a:solidFill>
              </a:rPr>
              <a:t>s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200" dirty="0">
                <a:solidFill>
                  <a:srgbClr val="002060"/>
                </a:solidFill>
              </a:rPr>
              <a:t>= start </a:t>
            </a:r>
            <a:r>
              <a:rPr lang="en-US" altLang="en-US" sz="1200" dirty="0">
                <a:solidFill>
                  <a:schemeClr val="bg1">
                    <a:lumMod val="75000"/>
                  </a:schemeClr>
                </a:solidFill>
              </a:rPr>
              <a:t>(comparison for the next bit)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200" dirty="0">
                <a:solidFill>
                  <a:srgbClr val="002060"/>
                </a:solidFill>
              </a:rPr>
              <a:t>, 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1 </a:t>
            </a:r>
            <a:r>
              <a:rPr lang="en-US" altLang="en-US" sz="1200" dirty="0">
                <a:solidFill>
                  <a:srgbClr val="002060"/>
                </a:solidFill>
              </a:rPr>
              <a:t>= remember the bit in x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200" dirty="0">
                <a:solidFill>
                  <a:srgbClr val="002060"/>
                </a:solidFill>
              </a:rPr>
              <a:t>/q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200" dirty="0">
                <a:solidFill>
                  <a:srgbClr val="002060"/>
                </a:solidFill>
              </a:rPr>
              <a:t> = 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200" dirty="0">
                <a:solidFill>
                  <a:srgbClr val="002060"/>
                </a:solidFill>
              </a:rPr>
              <a:t>/q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200" dirty="0">
                <a:solidFill>
                  <a:srgbClr val="002060"/>
                </a:solidFill>
              </a:rPr>
              <a:t> has seen #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4 </a:t>
            </a:r>
            <a:r>
              <a:rPr lang="en-US" altLang="en-US" sz="1200" dirty="0">
                <a:solidFill>
                  <a:srgbClr val="002060"/>
                </a:solidFill>
              </a:rPr>
              <a:t>= has seen the matching bit in y</a:t>
            </a:r>
          </a:p>
          <a:p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acc</a:t>
            </a:r>
            <a:r>
              <a:rPr lang="en-US" altLang="zh-CN" sz="1200" dirty="0">
                <a:solidFill>
                  <a:srgbClr val="FF0000"/>
                </a:solidFill>
              </a:rPr>
              <a:t>/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rej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 </a:t>
            </a:r>
            <a:r>
              <a:rPr lang="en-US" altLang="en-US" sz="1200" dirty="0">
                <a:solidFill>
                  <a:srgbClr val="FF0000"/>
                </a:solidFill>
              </a:rPr>
              <a:t>= accept/reject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D627C6C-C61B-4CC0-A752-A61E24D95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961" y="1273593"/>
            <a:ext cx="5000763" cy="385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Remarks.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A TM is a program (i.e., an algorithm);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The states of a TM can be interpreted as the “labels” of the statements;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A TM can be encoded into a finite string;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Thus, we can construct a TM U that is a general simulator, which, on the input (M, x) that encodes a TM M and an input x to M, simulates M on input x.</a:t>
            </a:r>
          </a:p>
        </p:txBody>
      </p:sp>
    </p:spTree>
    <p:extLst>
      <p:ext uri="{BB962C8B-B14F-4D97-AF65-F5344CB8AC3E}">
        <p14:creationId xmlns:p14="http://schemas.microsoft.com/office/powerpoint/2010/main" val="24504447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52C4B51-B594-6949-B4E0-685BE92D306B}" type="slidenum">
              <a:rPr lang="en-US" altLang="en-US" sz="1400"/>
              <a:pPr eaLnBrk="1" hangingPunct="1"/>
              <a:t>68</a:t>
            </a:fld>
            <a:endParaRPr lang="en-US" altLang="en-US" sz="140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62966A91-1A6B-46C6-AD8F-6CDAC1380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4178"/>
            <a:ext cx="7772400" cy="668357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Turing </a:t>
            </a:r>
            <a:r>
              <a:rPr lang="en-US" altLang="en-US" sz="4000" dirty="0">
                <a:ea typeface="ＭＳ Ｐゴシック" charset="-128"/>
              </a:rPr>
              <a:t>Machines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C525D39-13DF-4842-812C-3FF80209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040" y="1273593"/>
            <a:ext cx="2911973" cy="5137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1</a:t>
            </a:r>
            <a:r>
              <a:rPr lang="en-US" altLang="en-US" sz="1600" dirty="0">
                <a:solidFill>
                  <a:srgbClr val="FF0000"/>
                </a:solidFill>
              </a:rPr>
              <a:t>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0</a:t>
            </a:r>
            <a:r>
              <a:rPr lang="en-US" altLang="en-US" sz="1600" dirty="0"/>
              <a:t>,$,R)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ja-JP" sz="1600" dirty="0"/>
              <a:t>2.   </a:t>
            </a: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s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,0/1)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,0/1) = 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,0/1,R)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600" dirty="0">
                <a:solidFill>
                  <a:srgbClr val="FF0000"/>
                </a:solidFill>
              </a:rPr>
              <a:t>,#) = (q</a:t>
            </a:r>
            <a:r>
              <a:rPr lang="en-US" altLang="en-US" sz="16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600" dirty="0">
                <a:solidFill>
                  <a:srgbClr val="FF0000"/>
                </a:solidFill>
              </a:rPr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,0)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,#) = 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3</a:t>
            </a:r>
            <a:r>
              <a:rPr lang="en-US" altLang="en-US" sz="1600" dirty="0"/>
              <a:t>,1)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,0/1/#) = 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,0/1/#,L)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(q</a:t>
            </a:r>
            <a:r>
              <a:rPr lang="en-US" altLang="en-US" sz="1600" baseline="-25000" dirty="0"/>
              <a:t>4</a:t>
            </a:r>
            <a:r>
              <a:rPr lang="en-US" altLang="en-US" sz="1600" dirty="0"/>
              <a:t>,$)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,$,R)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,#,R)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3"/>
            </a:pPr>
            <a:r>
              <a:rPr lang="el-GR" altLang="en-US" sz="1600" dirty="0"/>
              <a:t>δ</a:t>
            </a:r>
            <a:r>
              <a:rPr lang="en-US" altLang="en-US" sz="1600" dirty="0"/>
              <a:t>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s</a:t>
            </a:r>
            <a:r>
              <a:rPr lang="en-US" altLang="en-US" sz="1600" dirty="0"/>
              <a:t>,_) = (</a:t>
            </a:r>
            <a:r>
              <a:rPr lang="en-US" altLang="en-US" sz="1600" dirty="0" err="1"/>
              <a:t>q</a:t>
            </a:r>
            <a:r>
              <a:rPr lang="en-US" altLang="en-US" sz="1600" baseline="-25000" dirty="0" err="1"/>
              <a:t>acc</a:t>
            </a:r>
            <a:r>
              <a:rPr lang="en-US" altLang="en-US" sz="1600" dirty="0"/>
              <a:t>,_,-)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For any case not listed above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1600" dirty="0"/>
              <a:t>  </a:t>
            </a:r>
            <a:r>
              <a:rPr lang="el-GR" altLang="en-US" sz="1600" dirty="0">
                <a:solidFill>
                  <a:srgbClr val="FF0000"/>
                </a:solidFill>
              </a:rPr>
              <a:t>δ</a:t>
            </a:r>
            <a:r>
              <a:rPr lang="en-US" altLang="en-US" sz="1600" dirty="0">
                <a:solidFill>
                  <a:srgbClr val="FF0000"/>
                </a:solidFill>
              </a:rPr>
              <a:t>(*,*) = (</a:t>
            </a:r>
            <a:r>
              <a:rPr lang="en-US" altLang="en-US" sz="1600" dirty="0" err="1">
                <a:solidFill>
                  <a:srgbClr val="FF0000"/>
                </a:solidFill>
              </a:rPr>
              <a:t>q</a:t>
            </a:r>
            <a:r>
              <a:rPr lang="en-US" altLang="en-US" sz="16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600" dirty="0">
                <a:solidFill>
                  <a:srgbClr val="FF0000"/>
                </a:solidFill>
              </a:rPr>
              <a:t>,*,-)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  <a:p>
            <a:pPr marL="0" indent="0" eaLnBrk="1" hangingPunct="1">
              <a:spcBef>
                <a:spcPct val="20000"/>
              </a:spcBef>
            </a:pPr>
            <a:endParaRPr lang="en-US" altLang="en-US" sz="16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24F091-5EBE-4B0F-9770-693D2FE2BDE4}"/>
              </a:ext>
            </a:extLst>
          </p:cNvPr>
          <p:cNvSpPr/>
          <p:nvPr/>
        </p:nvSpPr>
        <p:spPr>
          <a:xfrm>
            <a:off x="776159" y="5495924"/>
            <a:ext cx="3912740" cy="11768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rgbClr val="FF0000"/>
                </a:solidFill>
              </a:rPr>
              <a:t>Q = {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s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0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1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3</a:t>
            </a:r>
            <a:r>
              <a:rPr lang="en-US" altLang="en-US" sz="1200" dirty="0">
                <a:solidFill>
                  <a:srgbClr val="FF0000"/>
                </a:solidFill>
              </a:rPr>
              <a:t>, q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4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acc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rej</a:t>
            </a:r>
            <a:r>
              <a:rPr lang="en-US" altLang="en-US" sz="1200" dirty="0">
                <a:solidFill>
                  <a:srgbClr val="FF0000"/>
                </a:solidFill>
              </a:rPr>
              <a:t>}</a:t>
            </a:r>
          </a:p>
          <a:p>
            <a:r>
              <a:rPr lang="en-US" altLang="en-US" sz="1200" dirty="0" err="1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002060"/>
                </a:solidFill>
              </a:rPr>
              <a:t>s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 </a:t>
            </a:r>
            <a:r>
              <a:rPr lang="en-US" altLang="en-US" sz="1200" dirty="0">
                <a:solidFill>
                  <a:srgbClr val="002060"/>
                </a:solidFill>
              </a:rPr>
              <a:t>= start </a:t>
            </a:r>
            <a:r>
              <a:rPr lang="en-US" altLang="en-US" sz="1200" dirty="0">
                <a:solidFill>
                  <a:schemeClr val="bg1">
                    <a:lumMod val="75000"/>
                  </a:schemeClr>
                </a:solidFill>
              </a:rPr>
              <a:t>(comparison for the next bit)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200" dirty="0">
                <a:solidFill>
                  <a:srgbClr val="002060"/>
                </a:solidFill>
              </a:rPr>
              <a:t>, 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1 </a:t>
            </a:r>
            <a:r>
              <a:rPr lang="en-US" altLang="en-US" sz="1200" dirty="0">
                <a:solidFill>
                  <a:srgbClr val="002060"/>
                </a:solidFill>
              </a:rPr>
              <a:t>= remember the bit in x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2</a:t>
            </a:r>
            <a:r>
              <a:rPr lang="en-US" altLang="en-US" sz="1200" dirty="0">
                <a:solidFill>
                  <a:srgbClr val="002060"/>
                </a:solidFill>
              </a:rPr>
              <a:t>/q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3</a:t>
            </a:r>
            <a:r>
              <a:rPr lang="en-US" altLang="en-US" sz="1200" dirty="0">
                <a:solidFill>
                  <a:srgbClr val="002060"/>
                </a:solidFill>
              </a:rPr>
              <a:t> = 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0</a:t>
            </a:r>
            <a:r>
              <a:rPr lang="en-US" altLang="en-US" sz="1200" dirty="0">
                <a:solidFill>
                  <a:srgbClr val="002060"/>
                </a:solidFill>
              </a:rPr>
              <a:t>/q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1</a:t>
            </a:r>
            <a:r>
              <a:rPr lang="en-US" altLang="en-US" sz="1200" dirty="0">
                <a:solidFill>
                  <a:srgbClr val="002060"/>
                </a:solidFill>
              </a:rPr>
              <a:t> has seen #</a:t>
            </a:r>
          </a:p>
          <a:p>
            <a:r>
              <a:rPr lang="en-US" altLang="en-US" sz="1200" dirty="0">
                <a:solidFill>
                  <a:srgbClr val="002060"/>
                </a:solidFill>
              </a:rPr>
              <a:t>q</a:t>
            </a:r>
            <a:r>
              <a:rPr lang="en-US" altLang="zh-CN" sz="1200" baseline="-25000" dirty="0">
                <a:solidFill>
                  <a:srgbClr val="002060"/>
                </a:solidFill>
              </a:rPr>
              <a:t>4 </a:t>
            </a:r>
            <a:r>
              <a:rPr lang="en-US" altLang="en-US" sz="1200" dirty="0">
                <a:solidFill>
                  <a:srgbClr val="002060"/>
                </a:solidFill>
              </a:rPr>
              <a:t>= has seen the matching bit in y</a:t>
            </a:r>
          </a:p>
          <a:p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acc</a:t>
            </a:r>
            <a:r>
              <a:rPr lang="en-US" altLang="zh-CN" sz="1200" dirty="0">
                <a:solidFill>
                  <a:srgbClr val="FF0000"/>
                </a:solidFill>
              </a:rPr>
              <a:t>/</a:t>
            </a:r>
            <a:r>
              <a:rPr lang="en-US" altLang="en-US" sz="1200" dirty="0" err="1">
                <a:solidFill>
                  <a:srgbClr val="FF0000"/>
                </a:solidFill>
              </a:rPr>
              <a:t>q</a:t>
            </a:r>
            <a:r>
              <a:rPr lang="en-US" altLang="zh-CN" sz="1200" baseline="-25000" dirty="0" err="1">
                <a:solidFill>
                  <a:srgbClr val="FF0000"/>
                </a:solidFill>
              </a:rPr>
              <a:t>rej</a:t>
            </a:r>
            <a:r>
              <a:rPr lang="en-US" altLang="zh-CN" sz="1200" baseline="-25000" dirty="0">
                <a:solidFill>
                  <a:srgbClr val="FF0000"/>
                </a:solidFill>
              </a:rPr>
              <a:t> </a:t>
            </a:r>
            <a:r>
              <a:rPr lang="en-US" altLang="en-US" sz="1200" dirty="0">
                <a:solidFill>
                  <a:srgbClr val="FF0000"/>
                </a:solidFill>
              </a:rPr>
              <a:t>= accept/reject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1EC624F-8681-480F-8FCD-40C15322D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961" y="1273593"/>
            <a:ext cx="5000763" cy="385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zh-CN" sz="2000" kern="0" dirty="0">
                <a:solidFill>
                  <a:srgbClr val="FF0000"/>
                </a:solidFill>
                <a:ea typeface="ＭＳ Ｐゴシック" charset="-128"/>
              </a:rPr>
              <a:t>Remarks.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A TM is a program (i.e., an algorithm);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The states of a TM can be interpreted as the “labels” of the statements;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A TM can be encoded into a finite string;</a:t>
            </a:r>
          </a:p>
          <a:p>
            <a:pPr eaLnBrk="1" hangingPunct="1"/>
            <a:r>
              <a:rPr lang="en-US" altLang="en-US" sz="2000" kern="0" dirty="0">
                <a:ea typeface="ＭＳ Ｐゴシック" charset="-128"/>
              </a:rPr>
              <a:t>Thus, we can construct a TM U that is a general simulator, which, on the input (M, x) that encodes a TM M and an input x to M, simulates M on input x.</a:t>
            </a:r>
          </a:p>
          <a:p>
            <a:pPr eaLnBrk="1" hangingPunct="1"/>
            <a:r>
              <a:rPr lang="en-US" altLang="en-US" sz="2000" kern="0" dirty="0">
                <a:solidFill>
                  <a:srgbClr val="FF0000"/>
                </a:solidFill>
                <a:ea typeface="ＭＳ Ｐゴシック" charset="-128"/>
              </a:rPr>
              <a:t>This is the invention of computers!!</a:t>
            </a:r>
          </a:p>
        </p:txBody>
      </p:sp>
    </p:spTree>
    <p:extLst>
      <p:ext uri="{BB962C8B-B14F-4D97-AF65-F5344CB8AC3E}">
        <p14:creationId xmlns:p14="http://schemas.microsoft.com/office/powerpoint/2010/main" val="360139209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3061</TotalTime>
  <Words>12392</Words>
  <Application>Microsoft Office PowerPoint</Application>
  <PresentationFormat>On-screen Show (4:3)</PresentationFormat>
  <Paragraphs>2105</Paragraphs>
  <Slides>68</Slides>
  <Notes>67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9" baseType="lpstr">
      <vt:lpstr>Euclid Symbol</vt:lpstr>
      <vt:lpstr>ＭＳ Ｐゴシック</vt:lpstr>
      <vt:lpstr>宋体</vt:lpstr>
      <vt:lpstr>ヒラギノ角ゴ Pro W3</vt:lpstr>
      <vt:lpstr>Arial</vt:lpstr>
      <vt:lpstr>Cambria Math</vt:lpstr>
      <vt:lpstr>Comic Sans MS</vt:lpstr>
      <vt:lpstr>Symbol</vt:lpstr>
      <vt:lpstr>Tahoma</vt:lpstr>
      <vt:lpstr>Times New Roman</vt:lpstr>
      <vt:lpstr>Default Design</vt:lpstr>
      <vt:lpstr>PowerPoint Presentation</vt:lpstr>
      <vt:lpstr>Preliminaries</vt:lpstr>
      <vt:lpstr>Problems and Languages</vt:lpstr>
      <vt:lpstr>Problems and Languages</vt:lpstr>
      <vt:lpstr>Problems and Languages</vt:lpstr>
      <vt:lpstr>Problems and Languages</vt:lpstr>
      <vt:lpstr>Problems and Languages</vt:lpstr>
      <vt:lpstr>Problems and Languages</vt:lpstr>
      <vt:lpstr>Problems and Languages</vt:lpstr>
      <vt:lpstr>Problems and Languages</vt:lpstr>
      <vt:lpstr>Problems and Languages</vt:lpstr>
      <vt:lpstr>Problems and Languages</vt:lpstr>
      <vt:lpstr>Problems and Languages</vt:lpstr>
      <vt:lpstr>Problems and Languages</vt:lpstr>
      <vt:lpstr>Problems and Languages</vt:lpstr>
      <vt:lpstr>Complexity Classes</vt:lpstr>
      <vt:lpstr>Complexity Classes</vt:lpstr>
      <vt:lpstr>Complexity Classes</vt:lpstr>
      <vt:lpstr>Complexity Classes</vt:lpstr>
      <vt:lpstr>Complexity Classes</vt:lpstr>
      <vt:lpstr>Complexity Classes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  <vt:lpstr>Turing Machines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245</cp:revision>
  <cp:lastPrinted>2001-01-16T17:12:14Z</cp:lastPrinted>
  <dcterms:created xsi:type="dcterms:W3CDTF">1999-07-13T19:55:20Z</dcterms:created>
  <dcterms:modified xsi:type="dcterms:W3CDTF">2020-08-26T13:55:19Z</dcterms:modified>
</cp:coreProperties>
</file>