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93" r:id="rId2"/>
    <p:sldId id="1569" r:id="rId3"/>
    <p:sldId id="1510" r:id="rId4"/>
    <p:sldId id="1571" r:id="rId5"/>
    <p:sldId id="1570" r:id="rId6"/>
    <p:sldId id="1572" r:id="rId7"/>
    <p:sldId id="1573" r:id="rId8"/>
    <p:sldId id="1576" r:id="rId9"/>
    <p:sldId id="1575" r:id="rId10"/>
    <p:sldId id="1574" r:id="rId11"/>
    <p:sldId id="1577" r:id="rId12"/>
    <p:sldId id="1579" r:id="rId13"/>
    <p:sldId id="1578" r:id="rId14"/>
    <p:sldId id="1587" r:id="rId15"/>
    <p:sldId id="1586" r:id="rId16"/>
    <p:sldId id="1585" r:id="rId17"/>
    <p:sldId id="1584" r:id="rId18"/>
    <p:sldId id="1583" r:id="rId19"/>
    <p:sldId id="1582" r:id="rId20"/>
    <p:sldId id="1581" r:id="rId21"/>
    <p:sldId id="1590" r:id="rId22"/>
    <p:sldId id="1589" r:id="rId23"/>
    <p:sldId id="1588" r:id="rId24"/>
    <p:sldId id="1483" r:id="rId25"/>
    <p:sldId id="1485" r:id="rId26"/>
    <p:sldId id="1484" r:id="rId27"/>
    <p:sldId id="1488" r:id="rId28"/>
    <p:sldId id="1501" r:id="rId29"/>
    <p:sldId id="1500" r:id="rId30"/>
    <p:sldId id="1499" r:id="rId31"/>
    <p:sldId id="1498" r:id="rId32"/>
    <p:sldId id="1497" r:id="rId33"/>
    <p:sldId id="1496" r:id="rId34"/>
    <p:sldId id="1495" r:id="rId35"/>
    <p:sldId id="1494" r:id="rId36"/>
    <p:sldId id="1493" r:id="rId37"/>
    <p:sldId id="1492" r:id="rId38"/>
    <p:sldId id="1491" r:id="rId39"/>
    <p:sldId id="1490" r:id="rId40"/>
    <p:sldId id="1489" r:id="rId41"/>
    <p:sldId id="1506" r:id="rId42"/>
    <p:sldId id="1505" r:id="rId43"/>
    <p:sldId id="1504" r:id="rId44"/>
    <p:sldId id="1502" r:id="rId45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DDDDDD"/>
    <a:srgbClr val="FF0000"/>
    <a:srgbClr val="FF3300"/>
    <a:srgbClr val="FFCCCC"/>
    <a:srgbClr val="FFCC00"/>
    <a:srgbClr val="FF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08" autoAdjust="0"/>
    <p:restoredTop sz="90962" autoAdjust="0"/>
  </p:normalViewPr>
  <p:slideViewPr>
    <p:cSldViewPr snapToGrid="0">
      <p:cViewPr varScale="1">
        <p:scale>
          <a:sx n="102" d="100"/>
          <a:sy n="102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E1BDD9-3AEF-48D7-9C87-29E837DCF192}" type="slidenum">
              <a:rPr lang="zh-CN" altLang="en-US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1462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2435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7571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04335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74494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5604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92942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74651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91660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33665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05660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41770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15549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027953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10399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08804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358892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604676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9849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373523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06601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35428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98248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41979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765882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222042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71697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01915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71887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96625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167831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85806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59764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650332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810672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2712927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340965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4702128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01846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171201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857298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880820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703466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4644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png"/><Relationship Id="rId3" Type="http://schemas.openxmlformats.org/officeDocument/2006/relationships/image" Target="../media/image32.png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image" Target="../media/image80.png"/><Relationship Id="rId5" Type="http://schemas.openxmlformats.org/officeDocument/2006/relationships/image" Target="../media/image34.png"/><Relationship Id="rId10" Type="http://schemas.openxmlformats.org/officeDocument/2006/relationships/image" Target="../media/image79.png"/><Relationship Id="rId4" Type="http://schemas.openxmlformats.org/officeDocument/2006/relationships/image" Target="../media/image33.png"/><Relationship Id="rId9" Type="http://schemas.openxmlformats.org/officeDocument/2006/relationships/image" Target="../media/image7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png"/><Relationship Id="rId3" Type="http://schemas.openxmlformats.org/officeDocument/2006/relationships/image" Target="../media/image32.png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image" Target="../media/image80.png"/><Relationship Id="rId5" Type="http://schemas.openxmlformats.org/officeDocument/2006/relationships/image" Target="../media/image34.png"/><Relationship Id="rId10" Type="http://schemas.openxmlformats.org/officeDocument/2006/relationships/image" Target="../media/image79.png"/><Relationship Id="rId4" Type="http://schemas.openxmlformats.org/officeDocument/2006/relationships/image" Target="../media/image33.png"/><Relationship Id="rId9" Type="http://schemas.openxmlformats.org/officeDocument/2006/relationships/image" Target="../media/image7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png"/><Relationship Id="rId3" Type="http://schemas.openxmlformats.org/officeDocument/2006/relationships/image" Target="../media/image32.png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image" Target="../media/image80.png"/><Relationship Id="rId5" Type="http://schemas.openxmlformats.org/officeDocument/2006/relationships/image" Target="../media/image34.png"/><Relationship Id="rId10" Type="http://schemas.openxmlformats.org/officeDocument/2006/relationships/image" Target="../media/image79.png"/><Relationship Id="rId4" Type="http://schemas.openxmlformats.org/officeDocument/2006/relationships/image" Target="../media/image33.png"/><Relationship Id="rId9" Type="http://schemas.openxmlformats.org/officeDocument/2006/relationships/image" Target="../media/image78.png"/><Relationship Id="rId1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163100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CSCE-637 Complexity Theory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2631133"/>
            <a:ext cx="16240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Fall 2020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366935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HRBB 338C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1" y="6553200"/>
            <a:ext cx="35750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19: </a:t>
            </a:r>
            <a:r>
              <a:rPr lang="en-US" altLang="zh-CN" sz="1400">
                <a:ea typeface="宋体" panose="02010600030101010101" pitchFamily="2" charset="-122"/>
              </a:rPr>
              <a:t>The Classes </a:t>
            </a:r>
            <a:r>
              <a:rPr lang="en-US" altLang="zh-CN" sz="1400" dirty="0">
                <a:ea typeface="宋体" panose="02010600030101010101" pitchFamily="2" charset="-122"/>
              </a:rPr>
              <a:t>BPP and ZPP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04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400" kern="0" dirty="0"/>
                  <a:t>. 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blipFill>
                <a:blip r:embed="rId3"/>
                <a:stretch>
                  <a:fillRect l="-1204" t="-12162" b="-31081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1F97C3-B4BC-4021-9620-887A7FF42FEE}"/>
              </a:ext>
            </a:extLst>
          </p:cNvPr>
          <p:cNvSpPr txBox="1">
            <a:spLocks/>
          </p:cNvSpPr>
          <p:nvPr/>
        </p:nvSpPr>
        <p:spPr bwMode="auto">
          <a:xfrm>
            <a:off x="677807" y="3016983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, </a:t>
            </a:r>
            <a:r>
              <a:rPr lang="en-US" sz="2400" kern="0" dirty="0">
                <a:solidFill>
                  <a:srgbClr val="FF0000"/>
                </a:solidFill>
              </a:rPr>
              <a:t>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co-PP</a:t>
            </a:r>
            <a:r>
              <a:rPr lang="en-US" sz="2400" kern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85723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400" kern="0" dirty="0"/>
                  <a:t>. 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blipFill>
                <a:blip r:embed="rId3"/>
                <a:stretch>
                  <a:fillRect l="-1204" t="-12162" b="-31081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1F97C3-B4BC-4021-9620-887A7FF42FEE}"/>
              </a:ext>
            </a:extLst>
          </p:cNvPr>
          <p:cNvSpPr txBox="1">
            <a:spLocks/>
          </p:cNvSpPr>
          <p:nvPr/>
        </p:nvSpPr>
        <p:spPr bwMode="auto">
          <a:xfrm>
            <a:off x="677807" y="3016983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, </a:t>
            </a:r>
            <a:r>
              <a:rPr lang="en-US" sz="2400" kern="0" dirty="0">
                <a:solidFill>
                  <a:srgbClr val="FF0000"/>
                </a:solidFill>
              </a:rPr>
              <a:t>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co-PP</a:t>
            </a:r>
            <a:r>
              <a:rPr lang="en-US" sz="2400" kern="0" dirty="0"/>
              <a:t>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52BA895-5D7C-41EC-913F-C875A74139D1}"/>
              </a:ext>
            </a:extLst>
          </p:cNvPr>
          <p:cNvSpPr txBox="1">
            <a:spLocks/>
          </p:cNvSpPr>
          <p:nvPr/>
        </p:nvSpPr>
        <p:spPr bwMode="auto">
          <a:xfrm>
            <a:off x="677805" y="3624362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Question.</a:t>
            </a:r>
            <a:r>
              <a:rPr lang="en-US" sz="2400" kern="0" dirty="0"/>
              <a:t> Is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3275522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400" kern="0" dirty="0"/>
                  <a:t>. 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blipFill>
                <a:blip r:embed="rId3"/>
                <a:stretch>
                  <a:fillRect l="-1204" t="-12162" b="-31081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1F97C3-B4BC-4021-9620-887A7FF42FEE}"/>
              </a:ext>
            </a:extLst>
          </p:cNvPr>
          <p:cNvSpPr txBox="1">
            <a:spLocks/>
          </p:cNvSpPr>
          <p:nvPr/>
        </p:nvSpPr>
        <p:spPr bwMode="auto">
          <a:xfrm>
            <a:off x="677807" y="3016983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, </a:t>
            </a:r>
            <a:r>
              <a:rPr lang="en-US" sz="2400" kern="0" dirty="0">
                <a:solidFill>
                  <a:srgbClr val="FF0000"/>
                </a:solidFill>
              </a:rPr>
              <a:t>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co-PP</a:t>
            </a:r>
            <a:r>
              <a:rPr lang="en-US" sz="2400" kern="0" dirty="0"/>
              <a:t>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52BA895-5D7C-41EC-913F-C875A74139D1}"/>
              </a:ext>
            </a:extLst>
          </p:cNvPr>
          <p:cNvSpPr txBox="1">
            <a:spLocks/>
          </p:cNvSpPr>
          <p:nvPr/>
        </p:nvSpPr>
        <p:spPr bwMode="auto">
          <a:xfrm>
            <a:off x="677805" y="3624362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Question.</a:t>
            </a:r>
            <a:r>
              <a:rPr lang="en-US" sz="2400" kern="0" dirty="0"/>
              <a:t> Is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D9B2DC-503D-4655-89FB-909D7D9B49E5}"/>
              </a:ext>
            </a:extLst>
          </p:cNvPr>
          <p:cNvSpPr txBox="1"/>
          <p:nvPr/>
        </p:nvSpPr>
        <p:spPr>
          <a:xfrm>
            <a:off x="4102085" y="3639667"/>
            <a:ext cx="906017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Open</a:t>
            </a:r>
          </a:p>
        </p:txBody>
      </p:sp>
    </p:spTree>
    <p:extLst>
      <p:ext uri="{BB962C8B-B14F-4D97-AF65-F5344CB8AC3E}">
        <p14:creationId xmlns:p14="http://schemas.microsoft.com/office/powerpoint/2010/main" val="3192987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400" kern="0" dirty="0"/>
                  <a:t>. 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blipFill>
                <a:blip r:embed="rId3"/>
                <a:stretch>
                  <a:fillRect l="-1204" t="-12162" b="-31081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1F97C3-B4BC-4021-9620-887A7FF42FEE}"/>
              </a:ext>
            </a:extLst>
          </p:cNvPr>
          <p:cNvSpPr txBox="1">
            <a:spLocks/>
          </p:cNvSpPr>
          <p:nvPr/>
        </p:nvSpPr>
        <p:spPr bwMode="auto">
          <a:xfrm>
            <a:off x="677807" y="3016983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, </a:t>
            </a:r>
            <a:r>
              <a:rPr lang="en-US" sz="2400" kern="0" dirty="0">
                <a:solidFill>
                  <a:srgbClr val="FF0000"/>
                </a:solidFill>
              </a:rPr>
              <a:t>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co-PP</a:t>
            </a:r>
            <a:r>
              <a:rPr lang="en-US" sz="2400" kern="0" dirty="0"/>
              <a:t>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52BA895-5D7C-41EC-913F-C875A74139D1}"/>
              </a:ext>
            </a:extLst>
          </p:cNvPr>
          <p:cNvSpPr txBox="1">
            <a:spLocks/>
          </p:cNvSpPr>
          <p:nvPr/>
        </p:nvSpPr>
        <p:spPr bwMode="auto">
          <a:xfrm>
            <a:off x="677805" y="3624362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Question.</a:t>
            </a:r>
            <a:r>
              <a:rPr lang="en-US" sz="2400" kern="0" dirty="0"/>
              <a:t> Is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D9B2DC-503D-4655-89FB-909D7D9B49E5}"/>
              </a:ext>
            </a:extLst>
          </p:cNvPr>
          <p:cNvSpPr txBox="1"/>
          <p:nvPr/>
        </p:nvSpPr>
        <p:spPr>
          <a:xfrm>
            <a:off x="4102085" y="3639667"/>
            <a:ext cx="906017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Open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40853A0-6860-467E-B6DA-FB5C12798560}"/>
              </a:ext>
            </a:extLst>
          </p:cNvPr>
          <p:cNvSpPr txBox="1">
            <a:spLocks/>
          </p:cNvSpPr>
          <p:nvPr/>
        </p:nvSpPr>
        <p:spPr bwMode="auto">
          <a:xfrm>
            <a:off x="677805" y="4259177"/>
            <a:ext cx="7594997" cy="865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Historically, </a:t>
            </a:r>
            <a:r>
              <a:rPr lang="en-US" sz="2400" kern="0" dirty="0">
                <a:solidFill>
                  <a:srgbClr val="FFCC00"/>
                </a:solidFill>
              </a:rPr>
              <a:t>Primality-Test</a:t>
            </a:r>
            <a:r>
              <a:rPr lang="en-US" sz="2400" kern="0" dirty="0"/>
              <a:t> was a problem in both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and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, i.e., in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∩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, but not known to be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97411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400" kern="0" dirty="0"/>
                  <a:t>. 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blipFill>
                <a:blip r:embed="rId3"/>
                <a:stretch>
                  <a:fillRect l="-1204" t="-12162" b="-31081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1F97C3-B4BC-4021-9620-887A7FF42FEE}"/>
              </a:ext>
            </a:extLst>
          </p:cNvPr>
          <p:cNvSpPr txBox="1">
            <a:spLocks/>
          </p:cNvSpPr>
          <p:nvPr/>
        </p:nvSpPr>
        <p:spPr bwMode="auto">
          <a:xfrm>
            <a:off x="677807" y="3016983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, </a:t>
            </a:r>
            <a:r>
              <a:rPr lang="en-US" sz="2400" kern="0" dirty="0">
                <a:solidFill>
                  <a:srgbClr val="FF0000"/>
                </a:solidFill>
              </a:rPr>
              <a:t>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co-PP</a:t>
            </a:r>
            <a:r>
              <a:rPr lang="en-US" sz="2400" kern="0" dirty="0"/>
              <a:t>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52BA895-5D7C-41EC-913F-C875A74139D1}"/>
              </a:ext>
            </a:extLst>
          </p:cNvPr>
          <p:cNvSpPr txBox="1">
            <a:spLocks/>
          </p:cNvSpPr>
          <p:nvPr/>
        </p:nvSpPr>
        <p:spPr bwMode="auto">
          <a:xfrm>
            <a:off x="677805" y="3624362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Question.</a:t>
            </a:r>
            <a:r>
              <a:rPr lang="en-US" sz="2400" kern="0" dirty="0"/>
              <a:t> Is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  What is </a:t>
            </a:r>
            <a:r>
              <a:rPr lang="en-US" sz="2400" kern="0" dirty="0">
                <a:solidFill>
                  <a:srgbClr val="FF0000"/>
                </a:solidFill>
              </a:rPr>
              <a:t>R </a:t>
            </a:r>
            <a:r>
              <a:rPr lang="en-US" sz="2400" kern="0" dirty="0"/>
              <a:t>∩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40853A0-6860-467E-B6DA-FB5C12798560}"/>
              </a:ext>
            </a:extLst>
          </p:cNvPr>
          <p:cNvSpPr txBox="1">
            <a:spLocks/>
          </p:cNvSpPr>
          <p:nvPr/>
        </p:nvSpPr>
        <p:spPr bwMode="auto">
          <a:xfrm>
            <a:off x="677805" y="4259177"/>
            <a:ext cx="7594997" cy="865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Historically, </a:t>
            </a:r>
            <a:r>
              <a:rPr lang="en-US" sz="2400" kern="0" dirty="0">
                <a:solidFill>
                  <a:srgbClr val="FFCC00"/>
                </a:solidFill>
              </a:rPr>
              <a:t>Primality-Test</a:t>
            </a:r>
            <a:r>
              <a:rPr lang="en-US" sz="2400" kern="0" dirty="0"/>
              <a:t> was a problem in both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and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, i.e., in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∩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, but not known to be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048D54-7D5E-4AEB-83D3-2F998E7C473F}"/>
              </a:ext>
            </a:extLst>
          </p:cNvPr>
          <p:cNvSpPr/>
          <p:nvPr/>
        </p:nvSpPr>
        <p:spPr>
          <a:xfrm>
            <a:off x="4081806" y="3658098"/>
            <a:ext cx="2601798" cy="4094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565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400" kern="0" dirty="0"/>
                  <a:t>. 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blipFill>
                <a:blip r:embed="rId3"/>
                <a:stretch>
                  <a:fillRect l="-1204" t="-12162" b="-31081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1F97C3-B4BC-4021-9620-887A7FF42FEE}"/>
              </a:ext>
            </a:extLst>
          </p:cNvPr>
          <p:cNvSpPr txBox="1">
            <a:spLocks/>
          </p:cNvSpPr>
          <p:nvPr/>
        </p:nvSpPr>
        <p:spPr bwMode="auto">
          <a:xfrm>
            <a:off x="677807" y="3016983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, </a:t>
            </a:r>
            <a:r>
              <a:rPr lang="en-US" sz="2400" kern="0" dirty="0">
                <a:solidFill>
                  <a:srgbClr val="FF0000"/>
                </a:solidFill>
              </a:rPr>
              <a:t>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co-PP</a:t>
            </a:r>
            <a:r>
              <a:rPr lang="en-US" sz="2400" kern="0" dirty="0"/>
              <a:t>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52BA895-5D7C-41EC-913F-C875A74139D1}"/>
              </a:ext>
            </a:extLst>
          </p:cNvPr>
          <p:cNvSpPr txBox="1">
            <a:spLocks/>
          </p:cNvSpPr>
          <p:nvPr/>
        </p:nvSpPr>
        <p:spPr bwMode="auto">
          <a:xfrm>
            <a:off x="677805" y="3624362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Question.</a:t>
            </a:r>
            <a:r>
              <a:rPr lang="en-US" sz="2400" kern="0" dirty="0"/>
              <a:t> Is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  What is </a:t>
            </a:r>
            <a:r>
              <a:rPr lang="en-US" sz="2400" kern="0" dirty="0">
                <a:solidFill>
                  <a:srgbClr val="FF0000"/>
                </a:solidFill>
              </a:rPr>
              <a:t>R </a:t>
            </a:r>
            <a:r>
              <a:rPr lang="en-US" sz="2400" kern="0" dirty="0"/>
              <a:t>∩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048D54-7D5E-4AEB-83D3-2F998E7C473F}"/>
              </a:ext>
            </a:extLst>
          </p:cNvPr>
          <p:cNvSpPr/>
          <p:nvPr/>
        </p:nvSpPr>
        <p:spPr>
          <a:xfrm>
            <a:off x="4081806" y="3658098"/>
            <a:ext cx="2601798" cy="4094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92B1FC3-29BD-4BDD-BAC9-854A940A8D5E}"/>
              </a:ext>
            </a:extLst>
          </p:cNvPr>
          <p:cNvSpPr txBox="1">
            <a:spLocks/>
          </p:cNvSpPr>
          <p:nvPr/>
        </p:nvSpPr>
        <p:spPr bwMode="auto">
          <a:xfrm>
            <a:off x="677806" y="4351025"/>
            <a:ext cx="3158904" cy="816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Intuitively, for a problem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FF0000"/>
                </a:solidFill>
              </a:rPr>
              <a:t>R</a:t>
            </a:r>
            <a:r>
              <a:rPr lang="en-US" sz="1600" kern="0" dirty="0"/>
              <a:t>, you have a good chance to find a solution, and the solution can be easily verified. </a:t>
            </a:r>
          </a:p>
        </p:txBody>
      </p:sp>
    </p:spTree>
    <p:extLst>
      <p:ext uri="{BB962C8B-B14F-4D97-AF65-F5344CB8AC3E}">
        <p14:creationId xmlns:p14="http://schemas.microsoft.com/office/powerpoint/2010/main" val="1476825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400" kern="0" dirty="0"/>
                  <a:t>. 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blipFill>
                <a:blip r:embed="rId3"/>
                <a:stretch>
                  <a:fillRect l="-1204" t="-12162" b="-31081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1F97C3-B4BC-4021-9620-887A7FF42FEE}"/>
              </a:ext>
            </a:extLst>
          </p:cNvPr>
          <p:cNvSpPr txBox="1">
            <a:spLocks/>
          </p:cNvSpPr>
          <p:nvPr/>
        </p:nvSpPr>
        <p:spPr bwMode="auto">
          <a:xfrm>
            <a:off x="677807" y="3016983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, </a:t>
            </a:r>
            <a:r>
              <a:rPr lang="en-US" sz="2400" kern="0" dirty="0">
                <a:solidFill>
                  <a:srgbClr val="FF0000"/>
                </a:solidFill>
              </a:rPr>
              <a:t>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co-PP</a:t>
            </a:r>
            <a:r>
              <a:rPr lang="en-US" sz="2400" kern="0" dirty="0"/>
              <a:t>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52BA895-5D7C-41EC-913F-C875A74139D1}"/>
              </a:ext>
            </a:extLst>
          </p:cNvPr>
          <p:cNvSpPr txBox="1">
            <a:spLocks/>
          </p:cNvSpPr>
          <p:nvPr/>
        </p:nvSpPr>
        <p:spPr bwMode="auto">
          <a:xfrm>
            <a:off x="677805" y="3624362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Question.</a:t>
            </a:r>
            <a:r>
              <a:rPr lang="en-US" sz="2400" kern="0" dirty="0"/>
              <a:t> Is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  What is </a:t>
            </a:r>
            <a:r>
              <a:rPr lang="en-US" sz="2400" kern="0" dirty="0">
                <a:solidFill>
                  <a:srgbClr val="FF0000"/>
                </a:solidFill>
              </a:rPr>
              <a:t>R </a:t>
            </a:r>
            <a:r>
              <a:rPr lang="en-US" sz="2400" kern="0" dirty="0"/>
              <a:t>∩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048D54-7D5E-4AEB-83D3-2F998E7C473F}"/>
              </a:ext>
            </a:extLst>
          </p:cNvPr>
          <p:cNvSpPr/>
          <p:nvPr/>
        </p:nvSpPr>
        <p:spPr>
          <a:xfrm>
            <a:off x="4081806" y="3658098"/>
            <a:ext cx="2601798" cy="4094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92B1FC3-29BD-4BDD-BAC9-854A940A8D5E}"/>
              </a:ext>
            </a:extLst>
          </p:cNvPr>
          <p:cNvSpPr txBox="1">
            <a:spLocks/>
          </p:cNvSpPr>
          <p:nvPr/>
        </p:nvSpPr>
        <p:spPr bwMode="auto">
          <a:xfrm>
            <a:off x="677806" y="4351025"/>
            <a:ext cx="3158904" cy="816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Intuitively, for a problem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FF0000"/>
                </a:solidFill>
              </a:rPr>
              <a:t>R</a:t>
            </a:r>
            <a:r>
              <a:rPr lang="en-US" sz="1600" kern="0" dirty="0"/>
              <a:t>, you have a good chance to find a solution, and the solution can be easily verified. 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0FBBD9E-C45C-41D8-BAE8-9E2A09B9E101}"/>
              </a:ext>
            </a:extLst>
          </p:cNvPr>
          <p:cNvSpPr txBox="1">
            <a:spLocks/>
          </p:cNvSpPr>
          <p:nvPr/>
        </p:nvSpPr>
        <p:spPr bwMode="auto">
          <a:xfrm>
            <a:off x="677806" y="5552251"/>
            <a:ext cx="2838392" cy="8166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R</a:t>
            </a:r>
            <a:r>
              <a:rPr lang="en-US" sz="1600" kern="0" dirty="0"/>
              <a:t>-algorithm for </a:t>
            </a:r>
            <a:r>
              <a:rPr lang="en-US" sz="1600" kern="0" dirty="0">
                <a:solidFill>
                  <a:srgbClr val="FFC000"/>
                </a:solidFill>
              </a:rPr>
              <a:t>Min-Cut</a:t>
            </a:r>
            <a:r>
              <a:rPr lang="en-US" sz="1600" kern="0" dirty="0"/>
              <a:t>:</a:t>
            </a:r>
          </a:p>
          <a:p>
            <a:pPr marL="0" indent="0">
              <a:buNone/>
            </a:pPr>
            <a:r>
              <a:rPr lang="en-US" sz="1600" kern="0" dirty="0"/>
              <a:t>Given a graph G and k, is the min-cut of G has size ≤ k?</a:t>
            </a:r>
          </a:p>
        </p:txBody>
      </p:sp>
    </p:spTree>
    <p:extLst>
      <p:ext uri="{BB962C8B-B14F-4D97-AF65-F5344CB8AC3E}">
        <p14:creationId xmlns:p14="http://schemas.microsoft.com/office/powerpoint/2010/main" val="908854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400" kern="0" dirty="0"/>
                  <a:t>. 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blipFill>
                <a:blip r:embed="rId3"/>
                <a:stretch>
                  <a:fillRect l="-1204" t="-12162" b="-31081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1F97C3-B4BC-4021-9620-887A7FF42FEE}"/>
              </a:ext>
            </a:extLst>
          </p:cNvPr>
          <p:cNvSpPr txBox="1">
            <a:spLocks/>
          </p:cNvSpPr>
          <p:nvPr/>
        </p:nvSpPr>
        <p:spPr bwMode="auto">
          <a:xfrm>
            <a:off x="677807" y="3016983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, </a:t>
            </a:r>
            <a:r>
              <a:rPr lang="en-US" sz="2400" kern="0" dirty="0">
                <a:solidFill>
                  <a:srgbClr val="FF0000"/>
                </a:solidFill>
              </a:rPr>
              <a:t>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co-PP</a:t>
            </a:r>
            <a:r>
              <a:rPr lang="en-US" sz="2400" kern="0" dirty="0"/>
              <a:t>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52BA895-5D7C-41EC-913F-C875A74139D1}"/>
              </a:ext>
            </a:extLst>
          </p:cNvPr>
          <p:cNvSpPr txBox="1">
            <a:spLocks/>
          </p:cNvSpPr>
          <p:nvPr/>
        </p:nvSpPr>
        <p:spPr bwMode="auto">
          <a:xfrm>
            <a:off x="677805" y="3624362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Question.</a:t>
            </a:r>
            <a:r>
              <a:rPr lang="en-US" sz="2400" kern="0" dirty="0"/>
              <a:t> Is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  What is </a:t>
            </a:r>
            <a:r>
              <a:rPr lang="en-US" sz="2400" kern="0" dirty="0">
                <a:solidFill>
                  <a:srgbClr val="FF0000"/>
                </a:solidFill>
              </a:rPr>
              <a:t>R </a:t>
            </a:r>
            <a:r>
              <a:rPr lang="en-US" sz="2400" kern="0" dirty="0"/>
              <a:t>∩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048D54-7D5E-4AEB-83D3-2F998E7C473F}"/>
              </a:ext>
            </a:extLst>
          </p:cNvPr>
          <p:cNvSpPr/>
          <p:nvPr/>
        </p:nvSpPr>
        <p:spPr>
          <a:xfrm>
            <a:off x="4081806" y="3658098"/>
            <a:ext cx="2601798" cy="4094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92B1FC3-29BD-4BDD-BAC9-854A940A8D5E}"/>
              </a:ext>
            </a:extLst>
          </p:cNvPr>
          <p:cNvSpPr txBox="1">
            <a:spLocks/>
          </p:cNvSpPr>
          <p:nvPr/>
        </p:nvSpPr>
        <p:spPr bwMode="auto">
          <a:xfrm>
            <a:off x="677806" y="4351025"/>
            <a:ext cx="3158904" cy="816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Intuitively, for a problem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FF0000"/>
                </a:solidFill>
              </a:rPr>
              <a:t>R</a:t>
            </a:r>
            <a:r>
              <a:rPr lang="en-US" sz="1600" kern="0" dirty="0"/>
              <a:t>, you have a good chance to find a solution, and the solution can be easily verified. 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034AD3C-901F-4230-B7E7-BBEBF7B00D65}"/>
              </a:ext>
            </a:extLst>
          </p:cNvPr>
          <p:cNvSpPr txBox="1">
            <a:spLocks/>
          </p:cNvSpPr>
          <p:nvPr/>
        </p:nvSpPr>
        <p:spPr bwMode="auto">
          <a:xfrm>
            <a:off x="3979968" y="4515523"/>
            <a:ext cx="4292834" cy="18194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/>
              <a:t>Input: a graph G, and integer k</a:t>
            </a:r>
          </a:p>
          <a:p>
            <a:pPr marL="0" indent="0">
              <a:buNone/>
            </a:pPr>
            <a:r>
              <a:rPr lang="en-US" sz="1200" kern="0" dirty="0"/>
              <a:t>1. Repeat 5n</a:t>
            </a:r>
            <a:r>
              <a:rPr lang="en-US" sz="1200" kern="0" baseline="30000" dirty="0"/>
              <a:t>2</a:t>
            </a:r>
            <a:r>
              <a:rPr lang="en-US" sz="1200" kern="0" dirty="0"/>
              <a:t> times</a:t>
            </a:r>
          </a:p>
          <a:p>
            <a:pPr marL="0" indent="0">
              <a:buNone/>
            </a:pPr>
            <a:r>
              <a:rPr lang="en-US" sz="1200" kern="0" dirty="0"/>
              <a:t>1.1  G</a:t>
            </a:r>
            <a:r>
              <a:rPr lang="en-US" sz="1200" kern="0" baseline="-25000" dirty="0"/>
              <a:t>1</a:t>
            </a:r>
            <a:r>
              <a:rPr lang="en-US" sz="1200" kern="0" dirty="0"/>
              <a:t> = G; </a:t>
            </a:r>
            <a:r>
              <a:rPr lang="en-US" sz="1200" kern="0" dirty="0" err="1"/>
              <a:t>minC</a:t>
            </a:r>
            <a:r>
              <a:rPr lang="en-US" sz="1200" kern="0" dirty="0"/>
              <a:t> = E; </a:t>
            </a:r>
          </a:p>
          <a:p>
            <a:pPr marL="0" indent="0">
              <a:buNone/>
            </a:pPr>
            <a:r>
              <a:rPr lang="en-US" sz="1200" kern="0" dirty="0"/>
              <a:t>1.2  While (G</a:t>
            </a:r>
            <a:r>
              <a:rPr lang="en-US" sz="1200" kern="0" baseline="-25000" dirty="0"/>
              <a:t>1</a:t>
            </a:r>
            <a:r>
              <a:rPr lang="zh-CN" altLang="en-US" sz="1200" kern="0" dirty="0"/>
              <a:t> </a:t>
            </a:r>
            <a:r>
              <a:rPr lang="en-US" altLang="zh-CN" sz="1200" kern="0" dirty="0"/>
              <a:t>has</a:t>
            </a:r>
            <a:r>
              <a:rPr lang="zh-CN" altLang="en-US" sz="1200" kern="0" dirty="0"/>
              <a:t> </a:t>
            </a:r>
            <a:r>
              <a:rPr lang="en-US" altLang="zh-CN" sz="1200" kern="0" dirty="0"/>
              <a:t>&gt;</a:t>
            </a:r>
            <a:r>
              <a:rPr lang="zh-CN" altLang="en-US" sz="1200" kern="0" dirty="0"/>
              <a:t> </a:t>
            </a:r>
            <a:r>
              <a:rPr lang="en-US" altLang="zh-CN" sz="1200" kern="0" dirty="0"/>
              <a:t>1 vertex)</a:t>
            </a:r>
          </a:p>
          <a:p>
            <a:pPr marL="0" indent="0">
              <a:buNone/>
            </a:pPr>
            <a:r>
              <a:rPr lang="en-US" sz="1200" kern="0" dirty="0"/>
              <a:t>         randomly pick an edge in G</a:t>
            </a:r>
            <a:r>
              <a:rPr lang="en-US" sz="1200" kern="0" baseline="-25000" dirty="0"/>
              <a:t>1</a:t>
            </a:r>
            <a:r>
              <a:rPr lang="en-US" sz="1200" kern="0" dirty="0"/>
              <a:t> and shrink it;</a:t>
            </a:r>
          </a:p>
          <a:p>
            <a:pPr marL="0" indent="0">
              <a:buNone/>
            </a:pPr>
            <a:r>
              <a:rPr lang="en-US" sz="1200" kern="0" dirty="0"/>
              <a:t>1.3  let E’ be the set of edges between the 2 vertices of G</a:t>
            </a:r>
            <a:r>
              <a:rPr lang="en-US" sz="1200" kern="0" baseline="-25000" dirty="0"/>
              <a:t>1</a:t>
            </a:r>
            <a:r>
              <a:rPr lang="en-US" sz="1200" kern="0" dirty="0"/>
              <a:t>;</a:t>
            </a:r>
          </a:p>
          <a:p>
            <a:pPr marL="0" indent="0">
              <a:buNone/>
            </a:pPr>
            <a:r>
              <a:rPr lang="en-US" sz="1200" kern="0" dirty="0"/>
              <a:t>1.4  If (|E’| ≤ k) return(“YES”); </a:t>
            </a:r>
          </a:p>
          <a:p>
            <a:pPr marL="0" indent="0">
              <a:buNone/>
            </a:pPr>
            <a:r>
              <a:rPr lang="en-US" sz="1200" kern="0" dirty="0"/>
              <a:t>2. return(“NO”). </a:t>
            </a:r>
          </a:p>
          <a:p>
            <a:pPr marL="0" indent="0">
              <a:buNone/>
            </a:pPr>
            <a:r>
              <a:rPr lang="en-US" sz="1200" kern="0" dirty="0"/>
              <a:t>   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608A95-3902-4EA8-948C-71734FAB0925}"/>
              </a:ext>
            </a:extLst>
          </p:cNvPr>
          <p:cNvSpPr txBox="1">
            <a:spLocks/>
          </p:cNvSpPr>
          <p:nvPr/>
        </p:nvSpPr>
        <p:spPr bwMode="auto">
          <a:xfrm>
            <a:off x="677806" y="5552251"/>
            <a:ext cx="2838392" cy="8166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R</a:t>
            </a:r>
            <a:r>
              <a:rPr lang="en-US" sz="1600" kern="0" dirty="0"/>
              <a:t>-algorithm for </a:t>
            </a:r>
            <a:r>
              <a:rPr lang="en-US" sz="1600" kern="0" dirty="0">
                <a:solidFill>
                  <a:srgbClr val="FFC000"/>
                </a:solidFill>
              </a:rPr>
              <a:t>Min-Cut</a:t>
            </a:r>
            <a:r>
              <a:rPr lang="en-US" sz="1600" kern="0" dirty="0"/>
              <a:t>:</a:t>
            </a:r>
          </a:p>
          <a:p>
            <a:pPr marL="0" indent="0">
              <a:buNone/>
            </a:pPr>
            <a:r>
              <a:rPr lang="en-US" sz="1600" kern="0" dirty="0"/>
              <a:t>Given a graph G and k, is the min-cut of G has size ≤ k?</a:t>
            </a:r>
          </a:p>
        </p:txBody>
      </p:sp>
    </p:spTree>
    <p:extLst>
      <p:ext uri="{BB962C8B-B14F-4D97-AF65-F5344CB8AC3E}">
        <p14:creationId xmlns:p14="http://schemas.microsoft.com/office/powerpoint/2010/main" val="2543565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400" kern="0" dirty="0"/>
                  <a:t>. 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blipFill>
                <a:blip r:embed="rId3"/>
                <a:stretch>
                  <a:fillRect l="-1204" t="-12162" b="-31081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1F97C3-B4BC-4021-9620-887A7FF42FEE}"/>
              </a:ext>
            </a:extLst>
          </p:cNvPr>
          <p:cNvSpPr txBox="1">
            <a:spLocks/>
          </p:cNvSpPr>
          <p:nvPr/>
        </p:nvSpPr>
        <p:spPr bwMode="auto">
          <a:xfrm>
            <a:off x="677807" y="3016983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, </a:t>
            </a:r>
            <a:r>
              <a:rPr lang="en-US" sz="2400" kern="0" dirty="0">
                <a:solidFill>
                  <a:srgbClr val="FF0000"/>
                </a:solidFill>
              </a:rPr>
              <a:t>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co-PP</a:t>
            </a:r>
            <a:r>
              <a:rPr lang="en-US" sz="2400" kern="0" dirty="0"/>
              <a:t>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52BA895-5D7C-41EC-913F-C875A74139D1}"/>
              </a:ext>
            </a:extLst>
          </p:cNvPr>
          <p:cNvSpPr txBox="1">
            <a:spLocks/>
          </p:cNvSpPr>
          <p:nvPr/>
        </p:nvSpPr>
        <p:spPr bwMode="auto">
          <a:xfrm>
            <a:off x="677805" y="3624362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Question.</a:t>
            </a:r>
            <a:r>
              <a:rPr lang="en-US" sz="2400" kern="0" dirty="0"/>
              <a:t> Is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  What is </a:t>
            </a:r>
            <a:r>
              <a:rPr lang="en-US" sz="2400" kern="0" dirty="0">
                <a:solidFill>
                  <a:srgbClr val="FF0000"/>
                </a:solidFill>
              </a:rPr>
              <a:t>R </a:t>
            </a:r>
            <a:r>
              <a:rPr lang="en-US" sz="2400" kern="0" dirty="0"/>
              <a:t>∩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048D54-7D5E-4AEB-83D3-2F998E7C473F}"/>
              </a:ext>
            </a:extLst>
          </p:cNvPr>
          <p:cNvSpPr/>
          <p:nvPr/>
        </p:nvSpPr>
        <p:spPr>
          <a:xfrm>
            <a:off x="4081806" y="3658098"/>
            <a:ext cx="2601798" cy="4094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92B1FC3-29BD-4BDD-BAC9-854A940A8D5E}"/>
              </a:ext>
            </a:extLst>
          </p:cNvPr>
          <p:cNvSpPr txBox="1">
            <a:spLocks/>
          </p:cNvSpPr>
          <p:nvPr/>
        </p:nvSpPr>
        <p:spPr bwMode="auto">
          <a:xfrm>
            <a:off x="677806" y="4351025"/>
            <a:ext cx="3158904" cy="816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Intuitively, for a problem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FF0000"/>
                </a:solidFill>
              </a:rPr>
              <a:t>R</a:t>
            </a:r>
            <a:r>
              <a:rPr lang="en-US" sz="1600" kern="0" dirty="0"/>
              <a:t>, you have a good chance to find a solution, and the solution can be easily verified. 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034AD3C-901F-4230-B7E7-BBEBF7B00D65}"/>
              </a:ext>
            </a:extLst>
          </p:cNvPr>
          <p:cNvSpPr txBox="1">
            <a:spLocks/>
          </p:cNvSpPr>
          <p:nvPr/>
        </p:nvSpPr>
        <p:spPr bwMode="auto">
          <a:xfrm>
            <a:off x="3979968" y="4515523"/>
            <a:ext cx="4292834" cy="18194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/>
              <a:t>Input: a graph G, and integer k</a:t>
            </a:r>
          </a:p>
          <a:p>
            <a:pPr marL="0" indent="0">
              <a:buNone/>
            </a:pPr>
            <a:r>
              <a:rPr lang="en-US" sz="1200" kern="0" dirty="0"/>
              <a:t>1. Repeat 5n</a:t>
            </a:r>
            <a:r>
              <a:rPr lang="en-US" sz="1200" kern="0" baseline="30000" dirty="0"/>
              <a:t>2</a:t>
            </a:r>
            <a:r>
              <a:rPr lang="en-US" sz="1200" kern="0" dirty="0"/>
              <a:t> times</a:t>
            </a:r>
          </a:p>
          <a:p>
            <a:pPr marL="0" indent="0">
              <a:buNone/>
            </a:pPr>
            <a:r>
              <a:rPr lang="en-US" sz="1200" kern="0" dirty="0"/>
              <a:t>1.1  G</a:t>
            </a:r>
            <a:r>
              <a:rPr lang="en-US" sz="1200" kern="0" baseline="-25000" dirty="0"/>
              <a:t>1</a:t>
            </a:r>
            <a:r>
              <a:rPr lang="en-US" sz="1200" kern="0" dirty="0"/>
              <a:t> = G; </a:t>
            </a:r>
            <a:r>
              <a:rPr lang="en-US" sz="1200" kern="0" dirty="0" err="1"/>
              <a:t>minC</a:t>
            </a:r>
            <a:r>
              <a:rPr lang="en-US" sz="1200" kern="0" dirty="0"/>
              <a:t> = E; </a:t>
            </a:r>
          </a:p>
          <a:p>
            <a:pPr marL="0" indent="0">
              <a:buNone/>
            </a:pPr>
            <a:r>
              <a:rPr lang="en-US" sz="1200" kern="0" dirty="0"/>
              <a:t>1.2  While (G</a:t>
            </a:r>
            <a:r>
              <a:rPr lang="en-US" sz="1200" kern="0" baseline="-25000" dirty="0"/>
              <a:t>1</a:t>
            </a:r>
            <a:r>
              <a:rPr lang="zh-CN" altLang="en-US" sz="1200" kern="0" dirty="0"/>
              <a:t> </a:t>
            </a:r>
            <a:r>
              <a:rPr lang="en-US" altLang="zh-CN" sz="1200" kern="0" dirty="0"/>
              <a:t>has</a:t>
            </a:r>
            <a:r>
              <a:rPr lang="zh-CN" altLang="en-US" sz="1200" kern="0" dirty="0"/>
              <a:t> </a:t>
            </a:r>
            <a:r>
              <a:rPr lang="en-US" altLang="zh-CN" sz="1200" kern="0" dirty="0"/>
              <a:t>&gt;</a:t>
            </a:r>
            <a:r>
              <a:rPr lang="zh-CN" altLang="en-US" sz="1200" kern="0" dirty="0"/>
              <a:t> </a:t>
            </a:r>
            <a:r>
              <a:rPr lang="en-US" altLang="zh-CN" sz="1200" kern="0" dirty="0"/>
              <a:t>1 vertex)</a:t>
            </a:r>
          </a:p>
          <a:p>
            <a:pPr marL="0" indent="0">
              <a:buNone/>
            </a:pPr>
            <a:r>
              <a:rPr lang="en-US" sz="1200" kern="0" dirty="0"/>
              <a:t>         randomly pick an edge in G</a:t>
            </a:r>
            <a:r>
              <a:rPr lang="en-US" sz="1200" kern="0" baseline="-25000" dirty="0"/>
              <a:t>1</a:t>
            </a:r>
            <a:r>
              <a:rPr lang="en-US" sz="1200" kern="0" dirty="0"/>
              <a:t> and shrink it;</a:t>
            </a:r>
          </a:p>
          <a:p>
            <a:pPr marL="0" indent="0">
              <a:buNone/>
            </a:pPr>
            <a:r>
              <a:rPr lang="en-US" sz="1200" kern="0" dirty="0"/>
              <a:t>1.3  let E’ be the set of edges between the 2 vertices of G</a:t>
            </a:r>
            <a:r>
              <a:rPr lang="en-US" sz="1200" kern="0" baseline="-25000" dirty="0"/>
              <a:t>1</a:t>
            </a:r>
            <a:r>
              <a:rPr lang="en-US" sz="1200" kern="0" dirty="0"/>
              <a:t>;</a:t>
            </a:r>
          </a:p>
          <a:p>
            <a:pPr marL="0" indent="0">
              <a:buNone/>
            </a:pPr>
            <a:r>
              <a:rPr lang="en-US" sz="1200" kern="0" dirty="0"/>
              <a:t>1.4  </a:t>
            </a:r>
            <a:r>
              <a:rPr lang="en-US" sz="1200" kern="0" dirty="0">
                <a:solidFill>
                  <a:srgbClr val="FF0000"/>
                </a:solidFill>
              </a:rPr>
              <a:t>If (|E’| ≤ k) return(“YES”); </a:t>
            </a:r>
          </a:p>
          <a:p>
            <a:pPr marL="0" indent="0">
              <a:buNone/>
            </a:pPr>
            <a:r>
              <a:rPr lang="en-US" sz="1200" kern="0" dirty="0"/>
              <a:t>2. return(“NO”). </a:t>
            </a:r>
          </a:p>
          <a:p>
            <a:pPr marL="0" indent="0">
              <a:buNone/>
            </a:pPr>
            <a:r>
              <a:rPr lang="en-US" sz="1200" kern="0" dirty="0"/>
              <a:t>  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90796C8-63D1-4758-8548-E569BA2F5AB4}"/>
              </a:ext>
            </a:extLst>
          </p:cNvPr>
          <p:cNvSpPr txBox="1">
            <a:spLocks/>
          </p:cNvSpPr>
          <p:nvPr/>
        </p:nvSpPr>
        <p:spPr bwMode="auto">
          <a:xfrm>
            <a:off x="677806" y="5552251"/>
            <a:ext cx="2838392" cy="8166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R</a:t>
            </a:r>
            <a:r>
              <a:rPr lang="en-US" sz="1600" kern="0" dirty="0"/>
              <a:t>-algorithm for </a:t>
            </a:r>
            <a:r>
              <a:rPr lang="en-US" sz="1600" kern="0" dirty="0">
                <a:solidFill>
                  <a:srgbClr val="FFC000"/>
                </a:solidFill>
              </a:rPr>
              <a:t>Min-Cut</a:t>
            </a:r>
            <a:r>
              <a:rPr lang="en-US" sz="1600" kern="0" dirty="0"/>
              <a:t>:</a:t>
            </a:r>
          </a:p>
          <a:p>
            <a:pPr marL="0" indent="0">
              <a:buNone/>
            </a:pPr>
            <a:r>
              <a:rPr lang="en-US" sz="1600" kern="0" dirty="0"/>
              <a:t>Given a graph G and k, is the min-cut of G has size ≤ k?</a:t>
            </a:r>
          </a:p>
        </p:txBody>
      </p:sp>
    </p:spTree>
    <p:extLst>
      <p:ext uri="{BB962C8B-B14F-4D97-AF65-F5344CB8AC3E}">
        <p14:creationId xmlns:p14="http://schemas.microsoft.com/office/powerpoint/2010/main" val="31872891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400" kern="0" dirty="0"/>
                  <a:t>. 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blipFill>
                <a:blip r:embed="rId3"/>
                <a:stretch>
                  <a:fillRect l="-1204" t="-12162" b="-31081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1F97C3-B4BC-4021-9620-887A7FF42FEE}"/>
              </a:ext>
            </a:extLst>
          </p:cNvPr>
          <p:cNvSpPr txBox="1">
            <a:spLocks/>
          </p:cNvSpPr>
          <p:nvPr/>
        </p:nvSpPr>
        <p:spPr bwMode="auto">
          <a:xfrm>
            <a:off x="677807" y="3016983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, </a:t>
            </a:r>
            <a:r>
              <a:rPr lang="en-US" sz="2400" kern="0" dirty="0">
                <a:solidFill>
                  <a:srgbClr val="FF0000"/>
                </a:solidFill>
              </a:rPr>
              <a:t>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co-PP</a:t>
            </a:r>
            <a:r>
              <a:rPr lang="en-US" sz="2400" kern="0" dirty="0"/>
              <a:t>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52BA895-5D7C-41EC-913F-C875A74139D1}"/>
              </a:ext>
            </a:extLst>
          </p:cNvPr>
          <p:cNvSpPr txBox="1">
            <a:spLocks/>
          </p:cNvSpPr>
          <p:nvPr/>
        </p:nvSpPr>
        <p:spPr bwMode="auto">
          <a:xfrm>
            <a:off x="677805" y="3624362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Question.</a:t>
            </a:r>
            <a:r>
              <a:rPr lang="en-US" sz="2400" kern="0" dirty="0"/>
              <a:t> Is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  What is </a:t>
            </a:r>
            <a:r>
              <a:rPr lang="en-US" sz="2400" kern="0" dirty="0">
                <a:solidFill>
                  <a:srgbClr val="FF0000"/>
                </a:solidFill>
              </a:rPr>
              <a:t>R </a:t>
            </a:r>
            <a:r>
              <a:rPr lang="en-US" sz="2400" kern="0" dirty="0"/>
              <a:t>∩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048D54-7D5E-4AEB-83D3-2F998E7C473F}"/>
              </a:ext>
            </a:extLst>
          </p:cNvPr>
          <p:cNvSpPr/>
          <p:nvPr/>
        </p:nvSpPr>
        <p:spPr>
          <a:xfrm>
            <a:off x="4081806" y="3658098"/>
            <a:ext cx="2601798" cy="4094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92B1FC3-29BD-4BDD-BAC9-854A940A8D5E}"/>
              </a:ext>
            </a:extLst>
          </p:cNvPr>
          <p:cNvSpPr txBox="1">
            <a:spLocks/>
          </p:cNvSpPr>
          <p:nvPr/>
        </p:nvSpPr>
        <p:spPr bwMode="auto">
          <a:xfrm>
            <a:off x="677806" y="4351025"/>
            <a:ext cx="3158904" cy="816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Intuitively, for a problem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FF0000"/>
                </a:solidFill>
              </a:rPr>
              <a:t>R</a:t>
            </a:r>
            <a:r>
              <a:rPr lang="en-US" sz="1600" kern="0" dirty="0"/>
              <a:t>, you have a good chance to find a solution, and the solution can be easily verified.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9DE2466-BA99-4831-90F5-C58A50E50794}"/>
              </a:ext>
            </a:extLst>
          </p:cNvPr>
          <p:cNvSpPr txBox="1">
            <a:spLocks/>
          </p:cNvSpPr>
          <p:nvPr/>
        </p:nvSpPr>
        <p:spPr bwMode="auto">
          <a:xfrm>
            <a:off x="675483" y="5425252"/>
            <a:ext cx="3472311" cy="1071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For a problem </a:t>
            </a:r>
            <a:r>
              <a:rPr lang="en-US" sz="1600" kern="0" dirty="0">
                <a:solidFill>
                  <a:srgbClr val="C00000"/>
                </a:solidFill>
              </a:rPr>
              <a:t>Q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FF0000"/>
                </a:solidFill>
              </a:rPr>
              <a:t>co-R</a:t>
            </a:r>
            <a:r>
              <a:rPr lang="en-US" sz="1600" kern="0" dirty="0"/>
              <a:t>, you have a good chance to find an “evidence”, which can be easily verified, and allows you to conclude the nonexistence of a solution. </a:t>
            </a:r>
          </a:p>
        </p:txBody>
      </p:sp>
    </p:spTree>
    <p:extLst>
      <p:ext uri="{BB962C8B-B14F-4D97-AF65-F5344CB8AC3E}">
        <p14:creationId xmlns:p14="http://schemas.microsoft.com/office/powerpoint/2010/main" val="4079605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400" kern="0" dirty="0"/>
                  <a:t>. 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blipFill>
                <a:blip r:embed="rId3"/>
                <a:stretch>
                  <a:fillRect l="-1204" t="-12162" b="-31081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1F97C3-B4BC-4021-9620-887A7FF42FEE}"/>
              </a:ext>
            </a:extLst>
          </p:cNvPr>
          <p:cNvSpPr txBox="1">
            <a:spLocks/>
          </p:cNvSpPr>
          <p:nvPr/>
        </p:nvSpPr>
        <p:spPr bwMode="auto">
          <a:xfrm>
            <a:off x="677807" y="3016983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, </a:t>
            </a:r>
            <a:r>
              <a:rPr lang="en-US" sz="2400" kern="0" dirty="0">
                <a:solidFill>
                  <a:srgbClr val="FF0000"/>
                </a:solidFill>
              </a:rPr>
              <a:t>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co-PP</a:t>
            </a:r>
            <a:r>
              <a:rPr lang="en-US" sz="2400" kern="0" dirty="0"/>
              <a:t>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52BA895-5D7C-41EC-913F-C875A74139D1}"/>
              </a:ext>
            </a:extLst>
          </p:cNvPr>
          <p:cNvSpPr txBox="1">
            <a:spLocks/>
          </p:cNvSpPr>
          <p:nvPr/>
        </p:nvSpPr>
        <p:spPr bwMode="auto">
          <a:xfrm>
            <a:off x="677805" y="3624362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Question.</a:t>
            </a:r>
            <a:r>
              <a:rPr lang="en-US" sz="2400" kern="0" dirty="0"/>
              <a:t> Is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  What is </a:t>
            </a:r>
            <a:r>
              <a:rPr lang="en-US" sz="2400" kern="0" dirty="0">
                <a:solidFill>
                  <a:srgbClr val="FF0000"/>
                </a:solidFill>
              </a:rPr>
              <a:t>R </a:t>
            </a:r>
            <a:r>
              <a:rPr lang="en-US" sz="2400" kern="0" dirty="0"/>
              <a:t>∩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048D54-7D5E-4AEB-83D3-2F998E7C473F}"/>
              </a:ext>
            </a:extLst>
          </p:cNvPr>
          <p:cNvSpPr/>
          <p:nvPr/>
        </p:nvSpPr>
        <p:spPr>
          <a:xfrm>
            <a:off x="4081806" y="3658098"/>
            <a:ext cx="2601798" cy="4094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92B1FC3-29BD-4BDD-BAC9-854A940A8D5E}"/>
              </a:ext>
            </a:extLst>
          </p:cNvPr>
          <p:cNvSpPr txBox="1">
            <a:spLocks/>
          </p:cNvSpPr>
          <p:nvPr/>
        </p:nvSpPr>
        <p:spPr bwMode="auto">
          <a:xfrm>
            <a:off x="677806" y="4351025"/>
            <a:ext cx="3158904" cy="816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Intuitively, for a problem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FF0000"/>
                </a:solidFill>
              </a:rPr>
              <a:t>R</a:t>
            </a:r>
            <a:r>
              <a:rPr lang="en-US" sz="1600" kern="0" dirty="0"/>
              <a:t>, you have a good chance to find a solution, and the solution can be easily verified.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9DE2466-BA99-4831-90F5-C58A50E50794}"/>
              </a:ext>
            </a:extLst>
          </p:cNvPr>
          <p:cNvSpPr txBox="1">
            <a:spLocks/>
          </p:cNvSpPr>
          <p:nvPr/>
        </p:nvSpPr>
        <p:spPr bwMode="auto">
          <a:xfrm>
            <a:off x="675483" y="5425252"/>
            <a:ext cx="3472311" cy="1071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For a problem </a:t>
            </a:r>
            <a:r>
              <a:rPr lang="en-US" sz="1600" kern="0" dirty="0">
                <a:solidFill>
                  <a:srgbClr val="C00000"/>
                </a:solidFill>
              </a:rPr>
              <a:t>Q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FF0000"/>
                </a:solidFill>
              </a:rPr>
              <a:t>co-R</a:t>
            </a:r>
            <a:r>
              <a:rPr lang="en-US" sz="1600" kern="0" dirty="0"/>
              <a:t>, you have a good chance to find an “evidence”, which can be easily verified, and allows you to conclude the nonexistence of a solution. 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E2B0F1F-F9A5-4BBD-9E9A-415EDCABD2EB}"/>
              </a:ext>
            </a:extLst>
          </p:cNvPr>
          <p:cNvSpPr txBox="1">
            <a:spLocks/>
          </p:cNvSpPr>
          <p:nvPr/>
        </p:nvSpPr>
        <p:spPr bwMode="auto">
          <a:xfrm>
            <a:off x="4385606" y="4730540"/>
            <a:ext cx="4080588" cy="12916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For a problem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FF0000"/>
                </a:solidFill>
              </a:rPr>
              <a:t>R </a:t>
            </a:r>
            <a:r>
              <a:rPr lang="en-US" sz="1600" kern="0" dirty="0"/>
              <a:t>∩ </a:t>
            </a:r>
            <a:r>
              <a:rPr lang="en-US" sz="1600" kern="0" dirty="0">
                <a:solidFill>
                  <a:srgbClr val="FF0000"/>
                </a:solidFill>
              </a:rPr>
              <a:t>co-R</a:t>
            </a:r>
            <a:r>
              <a:rPr lang="en-US" sz="1600" kern="0" dirty="0"/>
              <a:t>, on any instance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, you have a good chance to find an easily verified  “evidence”, which is either a solution to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 or allows you to conclude the nonexistence of solution to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05597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400" kern="0" dirty="0"/>
                  <a:t>. 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blipFill>
                <a:blip r:embed="rId3"/>
                <a:stretch>
                  <a:fillRect l="-1204" t="-12162" b="-31081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1F97C3-B4BC-4021-9620-887A7FF42FEE}"/>
              </a:ext>
            </a:extLst>
          </p:cNvPr>
          <p:cNvSpPr txBox="1">
            <a:spLocks/>
          </p:cNvSpPr>
          <p:nvPr/>
        </p:nvSpPr>
        <p:spPr bwMode="auto">
          <a:xfrm>
            <a:off x="677807" y="3016983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, </a:t>
            </a:r>
            <a:r>
              <a:rPr lang="en-US" sz="2400" kern="0" dirty="0">
                <a:solidFill>
                  <a:srgbClr val="FF0000"/>
                </a:solidFill>
              </a:rPr>
              <a:t>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co-PP</a:t>
            </a:r>
            <a:r>
              <a:rPr lang="en-US" sz="2400" kern="0" dirty="0"/>
              <a:t>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52BA895-5D7C-41EC-913F-C875A74139D1}"/>
              </a:ext>
            </a:extLst>
          </p:cNvPr>
          <p:cNvSpPr txBox="1">
            <a:spLocks/>
          </p:cNvSpPr>
          <p:nvPr/>
        </p:nvSpPr>
        <p:spPr bwMode="auto">
          <a:xfrm>
            <a:off x="677805" y="3624362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Question.</a:t>
            </a:r>
            <a:r>
              <a:rPr lang="en-US" sz="2400" kern="0" dirty="0"/>
              <a:t> Is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  What is </a:t>
            </a:r>
            <a:r>
              <a:rPr lang="en-US" sz="2400" kern="0" dirty="0">
                <a:solidFill>
                  <a:srgbClr val="FF0000"/>
                </a:solidFill>
              </a:rPr>
              <a:t>R </a:t>
            </a:r>
            <a:r>
              <a:rPr lang="en-US" sz="2400" kern="0" dirty="0"/>
              <a:t>∩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048D54-7D5E-4AEB-83D3-2F998E7C473F}"/>
              </a:ext>
            </a:extLst>
          </p:cNvPr>
          <p:cNvSpPr/>
          <p:nvPr/>
        </p:nvSpPr>
        <p:spPr>
          <a:xfrm>
            <a:off x="4081806" y="3658098"/>
            <a:ext cx="2601798" cy="4094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E2B0F1F-F9A5-4BBD-9E9A-415EDCABD2EB}"/>
              </a:ext>
            </a:extLst>
          </p:cNvPr>
          <p:cNvSpPr txBox="1">
            <a:spLocks/>
          </p:cNvSpPr>
          <p:nvPr/>
        </p:nvSpPr>
        <p:spPr bwMode="auto">
          <a:xfrm>
            <a:off x="765714" y="4373919"/>
            <a:ext cx="2854180" cy="18544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For a problem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FF0000"/>
                </a:solidFill>
              </a:rPr>
              <a:t>R </a:t>
            </a:r>
            <a:r>
              <a:rPr lang="en-US" sz="1600" kern="0" dirty="0"/>
              <a:t>∩ </a:t>
            </a:r>
            <a:r>
              <a:rPr lang="en-US" sz="1600" kern="0" dirty="0">
                <a:solidFill>
                  <a:srgbClr val="FF0000"/>
                </a:solidFill>
              </a:rPr>
              <a:t>co-R</a:t>
            </a:r>
            <a:r>
              <a:rPr lang="en-US" sz="1600" kern="0" dirty="0"/>
              <a:t>, on any instance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, you have a good chance to find an easily verified  “evidence”, which is either a solution to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 or allows you to conclude the nonexistence of solution to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126058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400" kern="0" dirty="0"/>
                  <a:t>. 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blipFill>
                <a:blip r:embed="rId3"/>
                <a:stretch>
                  <a:fillRect l="-1204" t="-12162" b="-31081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1F97C3-B4BC-4021-9620-887A7FF42FEE}"/>
              </a:ext>
            </a:extLst>
          </p:cNvPr>
          <p:cNvSpPr txBox="1">
            <a:spLocks/>
          </p:cNvSpPr>
          <p:nvPr/>
        </p:nvSpPr>
        <p:spPr bwMode="auto">
          <a:xfrm>
            <a:off x="677807" y="3016983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, </a:t>
            </a:r>
            <a:r>
              <a:rPr lang="en-US" sz="2400" kern="0" dirty="0">
                <a:solidFill>
                  <a:srgbClr val="FF0000"/>
                </a:solidFill>
              </a:rPr>
              <a:t>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co-PP</a:t>
            </a:r>
            <a:r>
              <a:rPr lang="en-US" sz="2400" kern="0" dirty="0"/>
              <a:t>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52BA895-5D7C-41EC-913F-C875A74139D1}"/>
              </a:ext>
            </a:extLst>
          </p:cNvPr>
          <p:cNvSpPr txBox="1">
            <a:spLocks/>
          </p:cNvSpPr>
          <p:nvPr/>
        </p:nvSpPr>
        <p:spPr bwMode="auto">
          <a:xfrm>
            <a:off x="677805" y="3624362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Question.</a:t>
            </a:r>
            <a:r>
              <a:rPr lang="en-US" sz="2400" kern="0" dirty="0"/>
              <a:t> Is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  What is </a:t>
            </a:r>
            <a:r>
              <a:rPr lang="en-US" sz="2400" kern="0" dirty="0">
                <a:solidFill>
                  <a:srgbClr val="FF0000"/>
                </a:solidFill>
              </a:rPr>
              <a:t>R </a:t>
            </a:r>
            <a:r>
              <a:rPr lang="en-US" sz="2400" kern="0" dirty="0"/>
              <a:t>∩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048D54-7D5E-4AEB-83D3-2F998E7C473F}"/>
              </a:ext>
            </a:extLst>
          </p:cNvPr>
          <p:cNvSpPr/>
          <p:nvPr/>
        </p:nvSpPr>
        <p:spPr>
          <a:xfrm>
            <a:off x="4081806" y="3658098"/>
            <a:ext cx="2601798" cy="4094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E2B0F1F-F9A5-4BBD-9E9A-415EDCABD2EB}"/>
              </a:ext>
            </a:extLst>
          </p:cNvPr>
          <p:cNvSpPr txBox="1">
            <a:spLocks/>
          </p:cNvSpPr>
          <p:nvPr/>
        </p:nvSpPr>
        <p:spPr bwMode="auto">
          <a:xfrm>
            <a:off x="765714" y="4373919"/>
            <a:ext cx="2854180" cy="18544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For a problem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FF0000"/>
                </a:solidFill>
              </a:rPr>
              <a:t>R </a:t>
            </a:r>
            <a:r>
              <a:rPr lang="en-US" sz="1600" kern="0" dirty="0"/>
              <a:t>∩ </a:t>
            </a:r>
            <a:r>
              <a:rPr lang="en-US" sz="1600" kern="0" dirty="0">
                <a:solidFill>
                  <a:srgbClr val="FF0000"/>
                </a:solidFill>
              </a:rPr>
              <a:t>co-R</a:t>
            </a:r>
            <a:r>
              <a:rPr lang="en-US" sz="1600" kern="0" dirty="0"/>
              <a:t>, on any instance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, you have a good chance to find an easily verified  “evidence”, which is either a solution to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 or allows you to conclude the nonexistence of solution to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. 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44675D2-34D4-48C1-8B75-1C16429EBF90}"/>
              </a:ext>
            </a:extLst>
          </p:cNvPr>
          <p:cNvSpPr txBox="1">
            <a:spLocks/>
          </p:cNvSpPr>
          <p:nvPr/>
        </p:nvSpPr>
        <p:spPr bwMode="auto">
          <a:xfrm>
            <a:off x="3851184" y="4210494"/>
            <a:ext cx="2021716" cy="925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Let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  <a:r>
              <a:rPr lang="en-US" sz="1600" kern="0" dirty="0"/>
              <a:t> </a:t>
            </a:r>
            <a:r>
              <a:rPr lang="el-GR" sz="1600" kern="0" dirty="0"/>
              <a:t>ϵ</a:t>
            </a:r>
            <a:r>
              <a:rPr lang="en-US" sz="1600" kern="0" dirty="0"/>
              <a:t> </a:t>
            </a:r>
            <a:r>
              <a:rPr lang="en-US" sz="1600" kern="0" dirty="0">
                <a:solidFill>
                  <a:srgbClr val="FF0000"/>
                </a:solidFill>
              </a:rPr>
              <a:t>R </a:t>
            </a:r>
            <a:r>
              <a:rPr lang="en-US" sz="1600" kern="0" dirty="0"/>
              <a:t>∩ </a:t>
            </a:r>
            <a:r>
              <a:rPr lang="en-US" sz="1600" kern="0" dirty="0">
                <a:solidFill>
                  <a:srgbClr val="FF0000"/>
                </a:solidFill>
              </a:rPr>
              <a:t>co-R</a:t>
            </a:r>
            <a:r>
              <a:rPr lang="en-US" sz="1600" kern="0" dirty="0"/>
              <a:t>, </a:t>
            </a:r>
          </a:p>
          <a:p>
            <a:pPr marL="0" indent="0">
              <a:buNone/>
            </a:pPr>
            <a:r>
              <a:rPr lang="en-US" sz="1600" kern="0" dirty="0">
                <a:solidFill>
                  <a:srgbClr val="00B050"/>
                </a:solidFill>
              </a:rPr>
              <a:t>M</a:t>
            </a:r>
            <a:r>
              <a:rPr lang="en-US" sz="1600" kern="0" dirty="0"/>
              <a:t>: </a:t>
            </a:r>
            <a:r>
              <a:rPr lang="en-US" sz="1600" kern="0" dirty="0">
                <a:solidFill>
                  <a:srgbClr val="FF0000"/>
                </a:solidFill>
              </a:rPr>
              <a:t>R</a:t>
            </a:r>
            <a:r>
              <a:rPr lang="en-US" sz="1600" kern="0" dirty="0"/>
              <a:t>-machine for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  <a:r>
              <a:rPr lang="en-US" sz="1600" kern="0" dirty="0"/>
              <a:t>,  </a:t>
            </a:r>
          </a:p>
          <a:p>
            <a:pPr marL="0" indent="0">
              <a:buNone/>
            </a:pPr>
            <a:r>
              <a:rPr lang="en-US" sz="1600" kern="0" dirty="0">
                <a:solidFill>
                  <a:srgbClr val="C00000"/>
                </a:solidFill>
              </a:rPr>
              <a:t>M’:</a:t>
            </a:r>
            <a:r>
              <a:rPr lang="en-US" sz="1600" kern="0" dirty="0"/>
              <a:t> </a:t>
            </a:r>
            <a:r>
              <a:rPr lang="en-US" sz="1600" kern="0" dirty="0">
                <a:solidFill>
                  <a:srgbClr val="FF0000"/>
                </a:solidFill>
              </a:rPr>
              <a:t>R</a:t>
            </a:r>
            <a:r>
              <a:rPr lang="en-US" sz="1600" kern="0" dirty="0"/>
              <a:t>-machine for</a:t>
            </a:r>
            <a:r>
              <a:rPr lang="en-US" sz="1600" kern="0" dirty="0">
                <a:solidFill>
                  <a:srgbClr val="C00000"/>
                </a:solidFill>
              </a:rPr>
              <a:t> Ǭ</a:t>
            </a:r>
          </a:p>
        </p:txBody>
      </p:sp>
    </p:spTree>
    <p:extLst>
      <p:ext uri="{BB962C8B-B14F-4D97-AF65-F5344CB8AC3E}">
        <p14:creationId xmlns:p14="http://schemas.microsoft.com/office/powerpoint/2010/main" val="2311996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400" kern="0" dirty="0"/>
                  <a:t>. 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blipFill>
                <a:blip r:embed="rId3"/>
                <a:stretch>
                  <a:fillRect l="-1204" t="-12162" b="-31081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1F97C3-B4BC-4021-9620-887A7FF42FEE}"/>
              </a:ext>
            </a:extLst>
          </p:cNvPr>
          <p:cNvSpPr txBox="1">
            <a:spLocks/>
          </p:cNvSpPr>
          <p:nvPr/>
        </p:nvSpPr>
        <p:spPr bwMode="auto">
          <a:xfrm>
            <a:off x="677807" y="3016983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, </a:t>
            </a:r>
            <a:r>
              <a:rPr lang="en-US" sz="2400" kern="0" dirty="0">
                <a:solidFill>
                  <a:srgbClr val="FF0000"/>
                </a:solidFill>
              </a:rPr>
              <a:t>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co-PP</a:t>
            </a:r>
            <a:r>
              <a:rPr lang="en-US" sz="2400" kern="0" dirty="0"/>
              <a:t>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52BA895-5D7C-41EC-913F-C875A74139D1}"/>
              </a:ext>
            </a:extLst>
          </p:cNvPr>
          <p:cNvSpPr txBox="1">
            <a:spLocks/>
          </p:cNvSpPr>
          <p:nvPr/>
        </p:nvSpPr>
        <p:spPr bwMode="auto">
          <a:xfrm>
            <a:off x="677805" y="3624362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Question.</a:t>
            </a:r>
            <a:r>
              <a:rPr lang="en-US" sz="2400" kern="0" dirty="0"/>
              <a:t> Is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  What is </a:t>
            </a:r>
            <a:r>
              <a:rPr lang="en-US" sz="2400" kern="0" dirty="0">
                <a:solidFill>
                  <a:srgbClr val="FF0000"/>
                </a:solidFill>
              </a:rPr>
              <a:t>R </a:t>
            </a:r>
            <a:r>
              <a:rPr lang="en-US" sz="2400" kern="0" dirty="0"/>
              <a:t>∩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048D54-7D5E-4AEB-83D3-2F998E7C473F}"/>
              </a:ext>
            </a:extLst>
          </p:cNvPr>
          <p:cNvSpPr/>
          <p:nvPr/>
        </p:nvSpPr>
        <p:spPr>
          <a:xfrm>
            <a:off x="4081806" y="3658098"/>
            <a:ext cx="2601798" cy="4094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E2B0F1F-F9A5-4BBD-9E9A-415EDCABD2EB}"/>
              </a:ext>
            </a:extLst>
          </p:cNvPr>
          <p:cNvSpPr txBox="1">
            <a:spLocks/>
          </p:cNvSpPr>
          <p:nvPr/>
        </p:nvSpPr>
        <p:spPr bwMode="auto">
          <a:xfrm>
            <a:off x="765714" y="4373919"/>
            <a:ext cx="2854180" cy="18544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For a problem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FF0000"/>
                </a:solidFill>
              </a:rPr>
              <a:t>R </a:t>
            </a:r>
            <a:r>
              <a:rPr lang="en-US" sz="1600" kern="0" dirty="0"/>
              <a:t>∩ </a:t>
            </a:r>
            <a:r>
              <a:rPr lang="en-US" sz="1600" kern="0" dirty="0">
                <a:solidFill>
                  <a:srgbClr val="FF0000"/>
                </a:solidFill>
              </a:rPr>
              <a:t>co-R</a:t>
            </a:r>
            <a:r>
              <a:rPr lang="en-US" sz="1600" kern="0" dirty="0"/>
              <a:t>, on any instance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, you have a good chance to find an easily verified  “evidence”, which is either a solution to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 or allows you to conclude the nonexistence of solution to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. 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44675D2-34D4-48C1-8B75-1C16429EBF90}"/>
              </a:ext>
            </a:extLst>
          </p:cNvPr>
          <p:cNvSpPr txBox="1">
            <a:spLocks/>
          </p:cNvSpPr>
          <p:nvPr/>
        </p:nvSpPr>
        <p:spPr bwMode="auto">
          <a:xfrm>
            <a:off x="3851184" y="4210494"/>
            <a:ext cx="2021716" cy="925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Let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  <a:r>
              <a:rPr lang="en-US" sz="1600" kern="0" dirty="0"/>
              <a:t> </a:t>
            </a:r>
            <a:r>
              <a:rPr lang="el-GR" sz="1600" kern="0" dirty="0"/>
              <a:t>ϵ</a:t>
            </a:r>
            <a:r>
              <a:rPr lang="en-US" sz="1600" kern="0" dirty="0"/>
              <a:t> </a:t>
            </a:r>
            <a:r>
              <a:rPr lang="en-US" sz="1600" kern="0" dirty="0">
                <a:solidFill>
                  <a:srgbClr val="FF0000"/>
                </a:solidFill>
              </a:rPr>
              <a:t>R </a:t>
            </a:r>
            <a:r>
              <a:rPr lang="en-US" sz="1600" kern="0" dirty="0"/>
              <a:t>∩ </a:t>
            </a:r>
            <a:r>
              <a:rPr lang="en-US" sz="1600" kern="0" dirty="0">
                <a:solidFill>
                  <a:srgbClr val="FF0000"/>
                </a:solidFill>
              </a:rPr>
              <a:t>co-R</a:t>
            </a:r>
            <a:r>
              <a:rPr lang="en-US" sz="1600" kern="0" dirty="0"/>
              <a:t>, </a:t>
            </a:r>
          </a:p>
          <a:p>
            <a:pPr marL="0" indent="0">
              <a:buNone/>
            </a:pPr>
            <a:r>
              <a:rPr lang="en-US" sz="1600" kern="0" dirty="0">
                <a:solidFill>
                  <a:srgbClr val="00B050"/>
                </a:solidFill>
              </a:rPr>
              <a:t>M</a:t>
            </a:r>
            <a:r>
              <a:rPr lang="en-US" sz="1600" kern="0" dirty="0"/>
              <a:t>: </a:t>
            </a:r>
            <a:r>
              <a:rPr lang="en-US" sz="1600" kern="0" dirty="0">
                <a:solidFill>
                  <a:srgbClr val="FF0000"/>
                </a:solidFill>
              </a:rPr>
              <a:t>R</a:t>
            </a:r>
            <a:r>
              <a:rPr lang="en-US" sz="1600" kern="0" dirty="0"/>
              <a:t>-machine for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  <a:r>
              <a:rPr lang="en-US" sz="1600" kern="0" dirty="0"/>
              <a:t>,  </a:t>
            </a:r>
          </a:p>
          <a:p>
            <a:pPr marL="0" indent="0">
              <a:buNone/>
            </a:pPr>
            <a:r>
              <a:rPr lang="en-US" sz="1600" kern="0" dirty="0">
                <a:solidFill>
                  <a:srgbClr val="C00000"/>
                </a:solidFill>
              </a:rPr>
              <a:t>M’:</a:t>
            </a:r>
            <a:r>
              <a:rPr lang="en-US" sz="1600" kern="0" dirty="0"/>
              <a:t> </a:t>
            </a:r>
            <a:r>
              <a:rPr lang="en-US" sz="1600" kern="0" dirty="0">
                <a:solidFill>
                  <a:srgbClr val="FF0000"/>
                </a:solidFill>
              </a:rPr>
              <a:t>R</a:t>
            </a:r>
            <a:r>
              <a:rPr lang="en-US" sz="1600" kern="0" dirty="0"/>
              <a:t>-machine for</a:t>
            </a:r>
            <a:r>
              <a:rPr lang="en-US" sz="1600" kern="0" dirty="0">
                <a:solidFill>
                  <a:srgbClr val="C00000"/>
                </a:solidFill>
              </a:rPr>
              <a:t> Ǭ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725AC6B-9C39-4F0D-A4E7-2788F9DFE7D3}"/>
              </a:ext>
            </a:extLst>
          </p:cNvPr>
          <p:cNvSpPr txBox="1">
            <a:spLocks/>
          </p:cNvSpPr>
          <p:nvPr/>
        </p:nvSpPr>
        <p:spPr bwMode="auto">
          <a:xfrm>
            <a:off x="3851184" y="5159717"/>
            <a:ext cx="2587324" cy="11524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Input: x \\ to decide if x </a:t>
            </a:r>
            <a:r>
              <a:rPr lang="el-GR" sz="1400" kern="0" dirty="0"/>
              <a:t>ϵ </a:t>
            </a:r>
            <a:r>
              <a:rPr lang="en-US" sz="1400" kern="0" dirty="0">
                <a:solidFill>
                  <a:srgbClr val="00B050"/>
                </a:solidFill>
              </a:rPr>
              <a:t>Q</a:t>
            </a:r>
          </a:p>
          <a:p>
            <a:pPr marL="0" indent="0">
              <a:buNone/>
            </a:pPr>
            <a:r>
              <a:rPr lang="en-US" sz="1400" kern="0" dirty="0">
                <a:solidFill>
                  <a:srgbClr val="00B050"/>
                </a:solidFill>
              </a:rPr>
              <a:t> </a:t>
            </a:r>
            <a:r>
              <a:rPr lang="en-US" sz="1400" kern="0" dirty="0"/>
              <a:t>loop:</a:t>
            </a:r>
            <a:r>
              <a:rPr lang="en-US" sz="1400" kern="0" dirty="0">
                <a:solidFill>
                  <a:srgbClr val="00B05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1400" kern="0" dirty="0"/>
              <a:t>  If </a:t>
            </a:r>
            <a:r>
              <a:rPr lang="en-US" sz="1400" kern="0" dirty="0">
                <a:solidFill>
                  <a:srgbClr val="00B050"/>
                </a:solidFill>
              </a:rPr>
              <a:t>M</a:t>
            </a:r>
            <a:r>
              <a:rPr lang="en-US" sz="1400" kern="0" dirty="0"/>
              <a:t>(x) accepts, then accept;</a:t>
            </a:r>
          </a:p>
          <a:p>
            <a:pPr marL="0" indent="0">
              <a:buNone/>
            </a:pPr>
            <a:r>
              <a:rPr lang="en-US" sz="1400" kern="0" dirty="0"/>
              <a:t>  If </a:t>
            </a:r>
            <a:r>
              <a:rPr lang="en-US" sz="1400" kern="0" dirty="0">
                <a:solidFill>
                  <a:srgbClr val="C00000"/>
                </a:solidFill>
              </a:rPr>
              <a:t>M’</a:t>
            </a:r>
            <a:r>
              <a:rPr lang="en-US" sz="1400" kern="0" dirty="0"/>
              <a:t>(x) accepts, then reject.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25E217-8993-4A3C-8172-D265A0329204}"/>
              </a:ext>
            </a:extLst>
          </p:cNvPr>
          <p:cNvSpPr txBox="1"/>
          <p:nvPr/>
        </p:nvSpPr>
        <p:spPr>
          <a:xfrm>
            <a:off x="4943928" y="6276037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M</a:t>
            </a:r>
            <a:r>
              <a:rPr lang="en-US" sz="1600" baseline="-25000" dirty="0">
                <a:solidFill>
                  <a:srgbClr val="FF0000"/>
                </a:solidFill>
              </a:rPr>
              <a:t>Q</a:t>
            </a:r>
          </a:p>
        </p:txBody>
      </p:sp>
    </p:spTree>
    <p:extLst>
      <p:ext uri="{BB962C8B-B14F-4D97-AF65-F5344CB8AC3E}">
        <p14:creationId xmlns:p14="http://schemas.microsoft.com/office/powerpoint/2010/main" val="35368569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400" kern="0" dirty="0"/>
                  <a:t>. 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blipFill>
                <a:blip r:embed="rId3"/>
                <a:stretch>
                  <a:fillRect l="-1204" t="-12162" b="-31081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1F97C3-B4BC-4021-9620-887A7FF42FEE}"/>
              </a:ext>
            </a:extLst>
          </p:cNvPr>
          <p:cNvSpPr txBox="1">
            <a:spLocks/>
          </p:cNvSpPr>
          <p:nvPr/>
        </p:nvSpPr>
        <p:spPr bwMode="auto">
          <a:xfrm>
            <a:off x="677807" y="3016983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, </a:t>
            </a:r>
            <a:r>
              <a:rPr lang="en-US" sz="2400" kern="0" dirty="0">
                <a:solidFill>
                  <a:srgbClr val="FF0000"/>
                </a:solidFill>
              </a:rPr>
              <a:t>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co-PP</a:t>
            </a:r>
            <a:r>
              <a:rPr lang="en-US" sz="2400" kern="0" dirty="0"/>
              <a:t>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52BA895-5D7C-41EC-913F-C875A74139D1}"/>
              </a:ext>
            </a:extLst>
          </p:cNvPr>
          <p:cNvSpPr txBox="1">
            <a:spLocks/>
          </p:cNvSpPr>
          <p:nvPr/>
        </p:nvSpPr>
        <p:spPr bwMode="auto">
          <a:xfrm>
            <a:off x="677805" y="3624362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Question.</a:t>
            </a:r>
            <a:r>
              <a:rPr lang="en-US" sz="2400" kern="0" dirty="0"/>
              <a:t> Is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  What is </a:t>
            </a:r>
            <a:r>
              <a:rPr lang="en-US" sz="2400" kern="0" dirty="0">
                <a:solidFill>
                  <a:srgbClr val="FF0000"/>
                </a:solidFill>
              </a:rPr>
              <a:t>R </a:t>
            </a:r>
            <a:r>
              <a:rPr lang="en-US" sz="2400" kern="0" dirty="0"/>
              <a:t>∩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048D54-7D5E-4AEB-83D3-2F998E7C473F}"/>
              </a:ext>
            </a:extLst>
          </p:cNvPr>
          <p:cNvSpPr/>
          <p:nvPr/>
        </p:nvSpPr>
        <p:spPr>
          <a:xfrm>
            <a:off x="4081806" y="3658098"/>
            <a:ext cx="2601798" cy="4094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E2B0F1F-F9A5-4BBD-9E9A-415EDCABD2EB}"/>
              </a:ext>
            </a:extLst>
          </p:cNvPr>
          <p:cNvSpPr txBox="1">
            <a:spLocks/>
          </p:cNvSpPr>
          <p:nvPr/>
        </p:nvSpPr>
        <p:spPr bwMode="auto">
          <a:xfrm>
            <a:off x="765714" y="4373919"/>
            <a:ext cx="2854180" cy="18544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For a problem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FF0000"/>
                </a:solidFill>
              </a:rPr>
              <a:t>R </a:t>
            </a:r>
            <a:r>
              <a:rPr lang="en-US" sz="1600" kern="0" dirty="0"/>
              <a:t>∩ </a:t>
            </a:r>
            <a:r>
              <a:rPr lang="en-US" sz="1600" kern="0" dirty="0">
                <a:solidFill>
                  <a:srgbClr val="FF0000"/>
                </a:solidFill>
              </a:rPr>
              <a:t>co-R</a:t>
            </a:r>
            <a:r>
              <a:rPr lang="en-US" sz="1600" kern="0" dirty="0"/>
              <a:t>, on any instance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, you have a good chance to find an easily verified  “evidence”, which is either a solution to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 or allows you to conclude the nonexistence of solution to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. 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44675D2-34D4-48C1-8B75-1C16429EBF90}"/>
              </a:ext>
            </a:extLst>
          </p:cNvPr>
          <p:cNvSpPr txBox="1">
            <a:spLocks/>
          </p:cNvSpPr>
          <p:nvPr/>
        </p:nvSpPr>
        <p:spPr bwMode="auto">
          <a:xfrm>
            <a:off x="3851184" y="4210494"/>
            <a:ext cx="2021716" cy="925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Let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  <a:r>
              <a:rPr lang="en-US" sz="1600" kern="0" dirty="0"/>
              <a:t> </a:t>
            </a:r>
            <a:r>
              <a:rPr lang="el-GR" sz="1600" kern="0" dirty="0"/>
              <a:t>ϵ</a:t>
            </a:r>
            <a:r>
              <a:rPr lang="en-US" sz="1600" kern="0" dirty="0"/>
              <a:t> </a:t>
            </a:r>
            <a:r>
              <a:rPr lang="en-US" sz="1600" kern="0" dirty="0">
                <a:solidFill>
                  <a:srgbClr val="FF0000"/>
                </a:solidFill>
              </a:rPr>
              <a:t>R </a:t>
            </a:r>
            <a:r>
              <a:rPr lang="en-US" sz="1600" kern="0" dirty="0"/>
              <a:t>∩ </a:t>
            </a:r>
            <a:r>
              <a:rPr lang="en-US" sz="1600" kern="0" dirty="0">
                <a:solidFill>
                  <a:srgbClr val="FF0000"/>
                </a:solidFill>
              </a:rPr>
              <a:t>co-R</a:t>
            </a:r>
            <a:r>
              <a:rPr lang="en-US" sz="1600" kern="0" dirty="0"/>
              <a:t>, </a:t>
            </a:r>
          </a:p>
          <a:p>
            <a:pPr marL="0" indent="0">
              <a:buNone/>
            </a:pPr>
            <a:r>
              <a:rPr lang="en-US" sz="1600" kern="0" dirty="0">
                <a:solidFill>
                  <a:srgbClr val="00B050"/>
                </a:solidFill>
              </a:rPr>
              <a:t>M</a:t>
            </a:r>
            <a:r>
              <a:rPr lang="en-US" sz="1600" kern="0" dirty="0"/>
              <a:t>: </a:t>
            </a:r>
            <a:r>
              <a:rPr lang="en-US" sz="1600" kern="0" dirty="0">
                <a:solidFill>
                  <a:srgbClr val="FF0000"/>
                </a:solidFill>
              </a:rPr>
              <a:t>R</a:t>
            </a:r>
            <a:r>
              <a:rPr lang="en-US" sz="1600" kern="0" dirty="0"/>
              <a:t>-machine for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  <a:r>
              <a:rPr lang="en-US" sz="1600" kern="0" dirty="0"/>
              <a:t>,  </a:t>
            </a:r>
          </a:p>
          <a:p>
            <a:pPr marL="0" indent="0">
              <a:buNone/>
            </a:pPr>
            <a:r>
              <a:rPr lang="en-US" sz="1600" kern="0" dirty="0">
                <a:solidFill>
                  <a:srgbClr val="C00000"/>
                </a:solidFill>
              </a:rPr>
              <a:t>M’:</a:t>
            </a:r>
            <a:r>
              <a:rPr lang="en-US" sz="1600" kern="0" dirty="0"/>
              <a:t> </a:t>
            </a:r>
            <a:r>
              <a:rPr lang="en-US" sz="1600" kern="0" dirty="0">
                <a:solidFill>
                  <a:srgbClr val="FF0000"/>
                </a:solidFill>
              </a:rPr>
              <a:t>R</a:t>
            </a:r>
            <a:r>
              <a:rPr lang="en-US" sz="1600" kern="0" dirty="0"/>
              <a:t>-machine for</a:t>
            </a:r>
            <a:r>
              <a:rPr lang="en-US" sz="1600" kern="0" dirty="0">
                <a:solidFill>
                  <a:srgbClr val="C00000"/>
                </a:solidFill>
              </a:rPr>
              <a:t> Ǭ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725AC6B-9C39-4F0D-A4E7-2788F9DFE7D3}"/>
              </a:ext>
            </a:extLst>
          </p:cNvPr>
          <p:cNvSpPr txBox="1">
            <a:spLocks/>
          </p:cNvSpPr>
          <p:nvPr/>
        </p:nvSpPr>
        <p:spPr bwMode="auto">
          <a:xfrm>
            <a:off x="3851184" y="5159717"/>
            <a:ext cx="2587324" cy="11524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Input: x \\ to decide if x </a:t>
            </a:r>
            <a:r>
              <a:rPr lang="el-GR" sz="1400" kern="0" dirty="0"/>
              <a:t>ϵ </a:t>
            </a:r>
            <a:r>
              <a:rPr lang="en-US" sz="1400" kern="0" dirty="0">
                <a:solidFill>
                  <a:srgbClr val="00B050"/>
                </a:solidFill>
              </a:rPr>
              <a:t>Q</a:t>
            </a:r>
          </a:p>
          <a:p>
            <a:pPr marL="0" indent="0">
              <a:buNone/>
            </a:pPr>
            <a:r>
              <a:rPr lang="en-US" sz="1400" kern="0" dirty="0">
                <a:solidFill>
                  <a:srgbClr val="00B050"/>
                </a:solidFill>
              </a:rPr>
              <a:t> </a:t>
            </a:r>
            <a:r>
              <a:rPr lang="en-US" sz="1400" kern="0" dirty="0"/>
              <a:t>loop:</a:t>
            </a:r>
            <a:r>
              <a:rPr lang="en-US" sz="1400" kern="0" dirty="0">
                <a:solidFill>
                  <a:srgbClr val="00B05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1400" kern="0" dirty="0"/>
              <a:t>  If </a:t>
            </a:r>
            <a:r>
              <a:rPr lang="en-US" sz="1400" kern="0" dirty="0">
                <a:solidFill>
                  <a:srgbClr val="00B050"/>
                </a:solidFill>
              </a:rPr>
              <a:t>M</a:t>
            </a:r>
            <a:r>
              <a:rPr lang="en-US" sz="1400" kern="0" dirty="0"/>
              <a:t>(x) accepts, then accept;</a:t>
            </a:r>
          </a:p>
          <a:p>
            <a:pPr marL="0" indent="0">
              <a:buNone/>
            </a:pPr>
            <a:r>
              <a:rPr lang="en-US" sz="1400" kern="0" dirty="0"/>
              <a:t>  If </a:t>
            </a:r>
            <a:r>
              <a:rPr lang="en-US" sz="1400" kern="0" dirty="0">
                <a:solidFill>
                  <a:srgbClr val="C00000"/>
                </a:solidFill>
              </a:rPr>
              <a:t>M’</a:t>
            </a:r>
            <a:r>
              <a:rPr lang="en-US" sz="1400" kern="0" dirty="0"/>
              <a:t>(x) accepts, then reject.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25E217-8993-4A3C-8172-D265A0329204}"/>
              </a:ext>
            </a:extLst>
          </p:cNvPr>
          <p:cNvSpPr txBox="1"/>
          <p:nvPr/>
        </p:nvSpPr>
        <p:spPr>
          <a:xfrm>
            <a:off x="4943928" y="6276037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M</a:t>
            </a:r>
            <a:r>
              <a:rPr lang="en-US" sz="1600" baseline="-25000" dirty="0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DEB0C20D-A1D5-4589-AAA0-B7DE495394FA}"/>
              </a:ext>
            </a:extLst>
          </p:cNvPr>
          <p:cNvSpPr txBox="1">
            <a:spLocks/>
          </p:cNvSpPr>
          <p:nvPr/>
        </p:nvSpPr>
        <p:spPr bwMode="auto">
          <a:xfrm>
            <a:off x="6587057" y="4235497"/>
            <a:ext cx="2104458" cy="16299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>
                <a:solidFill>
                  <a:srgbClr val="FF0000"/>
                </a:solidFill>
              </a:rPr>
              <a:t>Remarks.</a:t>
            </a:r>
            <a:r>
              <a:rPr lang="en-US" sz="1400" kern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72212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400" kern="0" dirty="0"/>
                  <a:t>. 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blipFill>
                <a:blip r:embed="rId3"/>
                <a:stretch>
                  <a:fillRect l="-1204" t="-12162" b="-31081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1F97C3-B4BC-4021-9620-887A7FF42FEE}"/>
              </a:ext>
            </a:extLst>
          </p:cNvPr>
          <p:cNvSpPr txBox="1">
            <a:spLocks/>
          </p:cNvSpPr>
          <p:nvPr/>
        </p:nvSpPr>
        <p:spPr bwMode="auto">
          <a:xfrm>
            <a:off x="677807" y="3016983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, </a:t>
            </a:r>
            <a:r>
              <a:rPr lang="en-US" sz="2400" kern="0" dirty="0">
                <a:solidFill>
                  <a:srgbClr val="FF0000"/>
                </a:solidFill>
              </a:rPr>
              <a:t>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co-PP</a:t>
            </a:r>
            <a:r>
              <a:rPr lang="en-US" sz="2400" kern="0" dirty="0"/>
              <a:t>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52BA895-5D7C-41EC-913F-C875A74139D1}"/>
              </a:ext>
            </a:extLst>
          </p:cNvPr>
          <p:cNvSpPr txBox="1">
            <a:spLocks/>
          </p:cNvSpPr>
          <p:nvPr/>
        </p:nvSpPr>
        <p:spPr bwMode="auto">
          <a:xfrm>
            <a:off x="677805" y="3624362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Question.</a:t>
            </a:r>
            <a:r>
              <a:rPr lang="en-US" sz="2400" kern="0" dirty="0"/>
              <a:t> Is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  What is </a:t>
            </a:r>
            <a:r>
              <a:rPr lang="en-US" sz="2400" kern="0" dirty="0">
                <a:solidFill>
                  <a:srgbClr val="FF0000"/>
                </a:solidFill>
              </a:rPr>
              <a:t>R </a:t>
            </a:r>
            <a:r>
              <a:rPr lang="en-US" sz="2400" kern="0" dirty="0"/>
              <a:t>∩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048D54-7D5E-4AEB-83D3-2F998E7C473F}"/>
              </a:ext>
            </a:extLst>
          </p:cNvPr>
          <p:cNvSpPr/>
          <p:nvPr/>
        </p:nvSpPr>
        <p:spPr>
          <a:xfrm>
            <a:off x="4081806" y="3658098"/>
            <a:ext cx="2601798" cy="4094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E2B0F1F-F9A5-4BBD-9E9A-415EDCABD2EB}"/>
              </a:ext>
            </a:extLst>
          </p:cNvPr>
          <p:cNvSpPr txBox="1">
            <a:spLocks/>
          </p:cNvSpPr>
          <p:nvPr/>
        </p:nvSpPr>
        <p:spPr bwMode="auto">
          <a:xfrm>
            <a:off x="765714" y="4373919"/>
            <a:ext cx="2854180" cy="18544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For a problem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FF0000"/>
                </a:solidFill>
              </a:rPr>
              <a:t>R </a:t>
            </a:r>
            <a:r>
              <a:rPr lang="en-US" sz="1600" kern="0" dirty="0"/>
              <a:t>∩ </a:t>
            </a:r>
            <a:r>
              <a:rPr lang="en-US" sz="1600" kern="0" dirty="0">
                <a:solidFill>
                  <a:srgbClr val="FF0000"/>
                </a:solidFill>
              </a:rPr>
              <a:t>co-R</a:t>
            </a:r>
            <a:r>
              <a:rPr lang="en-US" sz="1600" kern="0" dirty="0"/>
              <a:t>, on any instance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, you have a good chance to find an easily verified  “evidence”, which is either a solution to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 or allows you to conclude the nonexistence of solution to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. 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44675D2-34D4-48C1-8B75-1C16429EBF90}"/>
              </a:ext>
            </a:extLst>
          </p:cNvPr>
          <p:cNvSpPr txBox="1">
            <a:spLocks/>
          </p:cNvSpPr>
          <p:nvPr/>
        </p:nvSpPr>
        <p:spPr bwMode="auto">
          <a:xfrm>
            <a:off x="3851184" y="4210494"/>
            <a:ext cx="2021716" cy="925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Let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  <a:r>
              <a:rPr lang="en-US" sz="1600" kern="0" dirty="0"/>
              <a:t> </a:t>
            </a:r>
            <a:r>
              <a:rPr lang="el-GR" sz="1600" kern="0" dirty="0"/>
              <a:t>ϵ</a:t>
            </a:r>
            <a:r>
              <a:rPr lang="en-US" sz="1600" kern="0" dirty="0"/>
              <a:t> </a:t>
            </a:r>
            <a:r>
              <a:rPr lang="en-US" sz="1600" kern="0" dirty="0">
                <a:solidFill>
                  <a:srgbClr val="FF0000"/>
                </a:solidFill>
              </a:rPr>
              <a:t>R </a:t>
            </a:r>
            <a:r>
              <a:rPr lang="en-US" sz="1600" kern="0" dirty="0"/>
              <a:t>∩ </a:t>
            </a:r>
            <a:r>
              <a:rPr lang="en-US" sz="1600" kern="0" dirty="0">
                <a:solidFill>
                  <a:srgbClr val="FF0000"/>
                </a:solidFill>
              </a:rPr>
              <a:t>co-R</a:t>
            </a:r>
            <a:r>
              <a:rPr lang="en-US" sz="1600" kern="0" dirty="0"/>
              <a:t>, </a:t>
            </a:r>
          </a:p>
          <a:p>
            <a:pPr marL="0" indent="0">
              <a:buNone/>
            </a:pPr>
            <a:r>
              <a:rPr lang="en-US" sz="1600" kern="0" dirty="0">
                <a:solidFill>
                  <a:srgbClr val="00B050"/>
                </a:solidFill>
              </a:rPr>
              <a:t>M</a:t>
            </a:r>
            <a:r>
              <a:rPr lang="en-US" sz="1600" kern="0" dirty="0"/>
              <a:t>: </a:t>
            </a:r>
            <a:r>
              <a:rPr lang="en-US" sz="1600" kern="0" dirty="0">
                <a:solidFill>
                  <a:srgbClr val="FF0000"/>
                </a:solidFill>
              </a:rPr>
              <a:t>R</a:t>
            </a:r>
            <a:r>
              <a:rPr lang="en-US" sz="1600" kern="0" dirty="0"/>
              <a:t>-machine for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  <a:r>
              <a:rPr lang="en-US" sz="1600" kern="0" dirty="0"/>
              <a:t>,  </a:t>
            </a:r>
          </a:p>
          <a:p>
            <a:pPr marL="0" indent="0">
              <a:buNone/>
            </a:pPr>
            <a:r>
              <a:rPr lang="en-US" sz="1600" kern="0" dirty="0">
                <a:solidFill>
                  <a:srgbClr val="C00000"/>
                </a:solidFill>
              </a:rPr>
              <a:t>M’:</a:t>
            </a:r>
            <a:r>
              <a:rPr lang="en-US" sz="1600" kern="0" dirty="0"/>
              <a:t> </a:t>
            </a:r>
            <a:r>
              <a:rPr lang="en-US" sz="1600" kern="0" dirty="0">
                <a:solidFill>
                  <a:srgbClr val="FF0000"/>
                </a:solidFill>
              </a:rPr>
              <a:t>R</a:t>
            </a:r>
            <a:r>
              <a:rPr lang="en-US" sz="1600" kern="0" dirty="0"/>
              <a:t>-machine for</a:t>
            </a:r>
            <a:r>
              <a:rPr lang="en-US" sz="1600" kern="0" dirty="0">
                <a:solidFill>
                  <a:srgbClr val="C00000"/>
                </a:solidFill>
              </a:rPr>
              <a:t> Ǭ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725AC6B-9C39-4F0D-A4E7-2788F9DFE7D3}"/>
              </a:ext>
            </a:extLst>
          </p:cNvPr>
          <p:cNvSpPr txBox="1">
            <a:spLocks/>
          </p:cNvSpPr>
          <p:nvPr/>
        </p:nvSpPr>
        <p:spPr bwMode="auto">
          <a:xfrm>
            <a:off x="3851184" y="5159717"/>
            <a:ext cx="2587324" cy="11524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Input: x \\ to decide if x </a:t>
            </a:r>
            <a:r>
              <a:rPr lang="el-GR" sz="1400" kern="0" dirty="0"/>
              <a:t>ϵ </a:t>
            </a:r>
            <a:r>
              <a:rPr lang="en-US" sz="1400" kern="0" dirty="0">
                <a:solidFill>
                  <a:srgbClr val="00B050"/>
                </a:solidFill>
              </a:rPr>
              <a:t>Q</a:t>
            </a:r>
          </a:p>
          <a:p>
            <a:pPr marL="0" indent="0">
              <a:buNone/>
            </a:pPr>
            <a:r>
              <a:rPr lang="en-US" sz="1400" kern="0" dirty="0">
                <a:solidFill>
                  <a:srgbClr val="00B050"/>
                </a:solidFill>
              </a:rPr>
              <a:t> </a:t>
            </a:r>
            <a:r>
              <a:rPr lang="en-US" sz="1400" kern="0" dirty="0"/>
              <a:t>loop:</a:t>
            </a:r>
            <a:r>
              <a:rPr lang="en-US" sz="1400" kern="0" dirty="0">
                <a:solidFill>
                  <a:srgbClr val="00B05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1400" kern="0" dirty="0"/>
              <a:t>  If </a:t>
            </a:r>
            <a:r>
              <a:rPr lang="en-US" sz="1400" kern="0" dirty="0">
                <a:solidFill>
                  <a:srgbClr val="00B050"/>
                </a:solidFill>
              </a:rPr>
              <a:t>M</a:t>
            </a:r>
            <a:r>
              <a:rPr lang="en-US" sz="1400" kern="0" dirty="0"/>
              <a:t>(x) accepts, then accept;</a:t>
            </a:r>
          </a:p>
          <a:p>
            <a:pPr marL="0" indent="0">
              <a:buNone/>
            </a:pPr>
            <a:r>
              <a:rPr lang="en-US" sz="1400" kern="0" dirty="0"/>
              <a:t>  If </a:t>
            </a:r>
            <a:r>
              <a:rPr lang="en-US" sz="1400" kern="0" dirty="0">
                <a:solidFill>
                  <a:srgbClr val="C00000"/>
                </a:solidFill>
              </a:rPr>
              <a:t>M’</a:t>
            </a:r>
            <a:r>
              <a:rPr lang="en-US" sz="1400" kern="0" dirty="0"/>
              <a:t>(x) accepts, then reject.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25E217-8993-4A3C-8172-D265A0329204}"/>
              </a:ext>
            </a:extLst>
          </p:cNvPr>
          <p:cNvSpPr txBox="1"/>
          <p:nvPr/>
        </p:nvSpPr>
        <p:spPr>
          <a:xfrm>
            <a:off x="4943928" y="6276037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M</a:t>
            </a:r>
            <a:r>
              <a:rPr lang="en-US" sz="1600" baseline="-25000" dirty="0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DEB0C20D-A1D5-4589-AAA0-B7DE495394FA}"/>
              </a:ext>
            </a:extLst>
          </p:cNvPr>
          <p:cNvSpPr txBox="1">
            <a:spLocks/>
          </p:cNvSpPr>
          <p:nvPr/>
        </p:nvSpPr>
        <p:spPr bwMode="auto">
          <a:xfrm>
            <a:off x="6587057" y="4235497"/>
            <a:ext cx="2104458" cy="16299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>
                <a:solidFill>
                  <a:srgbClr val="FF0000"/>
                </a:solidFill>
              </a:rPr>
              <a:t>Remarks.</a:t>
            </a:r>
            <a:r>
              <a:rPr lang="en-US" sz="1400" kern="0" dirty="0"/>
              <a:t> </a:t>
            </a:r>
          </a:p>
          <a:p>
            <a:pPr marL="0" indent="0">
              <a:buNone/>
            </a:pPr>
            <a:r>
              <a:rPr lang="en-US" sz="1400" kern="0" dirty="0"/>
              <a:t>1.</a:t>
            </a:r>
            <a:r>
              <a:rPr lang="en-US" sz="1400" kern="0" dirty="0">
                <a:solidFill>
                  <a:srgbClr val="FF0000"/>
                </a:solidFill>
              </a:rPr>
              <a:t> M</a:t>
            </a:r>
            <a:r>
              <a:rPr lang="en-US" sz="1400" kern="0" baseline="-25000" dirty="0">
                <a:solidFill>
                  <a:srgbClr val="FF0000"/>
                </a:solidFill>
              </a:rPr>
              <a:t>Q</a:t>
            </a:r>
            <a:r>
              <a:rPr lang="en-US" sz="1400" kern="0" dirty="0"/>
              <a:t> never makes  </a:t>
            </a:r>
          </a:p>
          <a:p>
            <a:pPr marL="0" indent="0">
              <a:buNone/>
            </a:pPr>
            <a:r>
              <a:rPr lang="en-US" sz="1400" kern="0" dirty="0"/>
              <a:t>    mistakes (</a:t>
            </a:r>
            <a:r>
              <a:rPr lang="en-US" sz="1400" kern="0" dirty="0">
                <a:solidFill>
                  <a:srgbClr val="FF3300"/>
                </a:solidFill>
              </a:rPr>
              <a:t>0 error</a:t>
            </a:r>
            <a:r>
              <a:rPr lang="en-US" sz="1400" kern="0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37775081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400" kern="0" dirty="0"/>
                  <a:t>. 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blipFill>
                <a:blip r:embed="rId3"/>
                <a:stretch>
                  <a:fillRect l="-1204" t="-12162" b="-31081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1F97C3-B4BC-4021-9620-887A7FF42FEE}"/>
              </a:ext>
            </a:extLst>
          </p:cNvPr>
          <p:cNvSpPr txBox="1">
            <a:spLocks/>
          </p:cNvSpPr>
          <p:nvPr/>
        </p:nvSpPr>
        <p:spPr bwMode="auto">
          <a:xfrm>
            <a:off x="677807" y="3016983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, </a:t>
            </a:r>
            <a:r>
              <a:rPr lang="en-US" sz="2400" kern="0" dirty="0">
                <a:solidFill>
                  <a:srgbClr val="FF0000"/>
                </a:solidFill>
              </a:rPr>
              <a:t>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co-PP</a:t>
            </a:r>
            <a:r>
              <a:rPr lang="en-US" sz="2400" kern="0" dirty="0"/>
              <a:t>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52BA895-5D7C-41EC-913F-C875A74139D1}"/>
              </a:ext>
            </a:extLst>
          </p:cNvPr>
          <p:cNvSpPr txBox="1">
            <a:spLocks/>
          </p:cNvSpPr>
          <p:nvPr/>
        </p:nvSpPr>
        <p:spPr bwMode="auto">
          <a:xfrm>
            <a:off x="677805" y="3624362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Question.</a:t>
            </a:r>
            <a:r>
              <a:rPr lang="en-US" sz="2400" kern="0" dirty="0"/>
              <a:t> Is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  What is </a:t>
            </a:r>
            <a:r>
              <a:rPr lang="en-US" sz="2400" kern="0" dirty="0">
                <a:solidFill>
                  <a:srgbClr val="FF0000"/>
                </a:solidFill>
              </a:rPr>
              <a:t>R </a:t>
            </a:r>
            <a:r>
              <a:rPr lang="en-US" sz="2400" kern="0" dirty="0"/>
              <a:t>∩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048D54-7D5E-4AEB-83D3-2F998E7C473F}"/>
              </a:ext>
            </a:extLst>
          </p:cNvPr>
          <p:cNvSpPr/>
          <p:nvPr/>
        </p:nvSpPr>
        <p:spPr>
          <a:xfrm>
            <a:off x="4081806" y="3658098"/>
            <a:ext cx="2601798" cy="4094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E2B0F1F-F9A5-4BBD-9E9A-415EDCABD2EB}"/>
              </a:ext>
            </a:extLst>
          </p:cNvPr>
          <p:cNvSpPr txBox="1">
            <a:spLocks/>
          </p:cNvSpPr>
          <p:nvPr/>
        </p:nvSpPr>
        <p:spPr bwMode="auto">
          <a:xfrm>
            <a:off x="765714" y="4373919"/>
            <a:ext cx="2854180" cy="18544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For a problem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FF0000"/>
                </a:solidFill>
              </a:rPr>
              <a:t>R </a:t>
            </a:r>
            <a:r>
              <a:rPr lang="en-US" sz="1600" kern="0" dirty="0"/>
              <a:t>∩ </a:t>
            </a:r>
            <a:r>
              <a:rPr lang="en-US" sz="1600" kern="0" dirty="0">
                <a:solidFill>
                  <a:srgbClr val="FF0000"/>
                </a:solidFill>
              </a:rPr>
              <a:t>co-R</a:t>
            </a:r>
            <a:r>
              <a:rPr lang="en-US" sz="1600" kern="0" dirty="0"/>
              <a:t>, on any instance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, you have a good chance to find an easily verified  “evidence”, which is either a solution to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 or allows you to conclude the nonexistence of solution to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. 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44675D2-34D4-48C1-8B75-1C16429EBF90}"/>
              </a:ext>
            </a:extLst>
          </p:cNvPr>
          <p:cNvSpPr txBox="1">
            <a:spLocks/>
          </p:cNvSpPr>
          <p:nvPr/>
        </p:nvSpPr>
        <p:spPr bwMode="auto">
          <a:xfrm>
            <a:off x="3851184" y="4210494"/>
            <a:ext cx="2021716" cy="925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Let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  <a:r>
              <a:rPr lang="en-US" sz="1600" kern="0" dirty="0"/>
              <a:t> </a:t>
            </a:r>
            <a:r>
              <a:rPr lang="el-GR" sz="1600" kern="0" dirty="0"/>
              <a:t>ϵ</a:t>
            </a:r>
            <a:r>
              <a:rPr lang="en-US" sz="1600" kern="0" dirty="0"/>
              <a:t> </a:t>
            </a:r>
            <a:r>
              <a:rPr lang="en-US" sz="1600" kern="0" dirty="0">
                <a:solidFill>
                  <a:srgbClr val="FF0000"/>
                </a:solidFill>
              </a:rPr>
              <a:t>R </a:t>
            </a:r>
            <a:r>
              <a:rPr lang="en-US" sz="1600" kern="0" dirty="0"/>
              <a:t>∩ </a:t>
            </a:r>
            <a:r>
              <a:rPr lang="en-US" sz="1600" kern="0" dirty="0">
                <a:solidFill>
                  <a:srgbClr val="FF0000"/>
                </a:solidFill>
              </a:rPr>
              <a:t>co-R</a:t>
            </a:r>
            <a:r>
              <a:rPr lang="en-US" sz="1600" kern="0" dirty="0"/>
              <a:t>, </a:t>
            </a:r>
          </a:p>
          <a:p>
            <a:pPr marL="0" indent="0">
              <a:buNone/>
            </a:pPr>
            <a:r>
              <a:rPr lang="en-US" sz="1600" kern="0" dirty="0">
                <a:solidFill>
                  <a:srgbClr val="00B050"/>
                </a:solidFill>
              </a:rPr>
              <a:t>M</a:t>
            </a:r>
            <a:r>
              <a:rPr lang="en-US" sz="1600" kern="0" dirty="0"/>
              <a:t>: </a:t>
            </a:r>
            <a:r>
              <a:rPr lang="en-US" sz="1600" kern="0" dirty="0">
                <a:solidFill>
                  <a:srgbClr val="FF0000"/>
                </a:solidFill>
              </a:rPr>
              <a:t>R</a:t>
            </a:r>
            <a:r>
              <a:rPr lang="en-US" sz="1600" kern="0" dirty="0"/>
              <a:t>-machine for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  <a:r>
              <a:rPr lang="en-US" sz="1600" kern="0" dirty="0"/>
              <a:t>,  </a:t>
            </a:r>
          </a:p>
          <a:p>
            <a:pPr marL="0" indent="0">
              <a:buNone/>
            </a:pPr>
            <a:r>
              <a:rPr lang="en-US" sz="1600" kern="0" dirty="0">
                <a:solidFill>
                  <a:srgbClr val="C00000"/>
                </a:solidFill>
              </a:rPr>
              <a:t>M’:</a:t>
            </a:r>
            <a:r>
              <a:rPr lang="en-US" sz="1600" kern="0" dirty="0"/>
              <a:t> </a:t>
            </a:r>
            <a:r>
              <a:rPr lang="en-US" sz="1600" kern="0" dirty="0">
                <a:solidFill>
                  <a:srgbClr val="FF0000"/>
                </a:solidFill>
              </a:rPr>
              <a:t>R</a:t>
            </a:r>
            <a:r>
              <a:rPr lang="en-US" sz="1600" kern="0" dirty="0"/>
              <a:t>-machine for</a:t>
            </a:r>
            <a:r>
              <a:rPr lang="en-US" sz="1600" kern="0" dirty="0">
                <a:solidFill>
                  <a:srgbClr val="C00000"/>
                </a:solidFill>
              </a:rPr>
              <a:t> Ǭ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725AC6B-9C39-4F0D-A4E7-2788F9DFE7D3}"/>
              </a:ext>
            </a:extLst>
          </p:cNvPr>
          <p:cNvSpPr txBox="1">
            <a:spLocks/>
          </p:cNvSpPr>
          <p:nvPr/>
        </p:nvSpPr>
        <p:spPr bwMode="auto">
          <a:xfrm>
            <a:off x="3851184" y="5159717"/>
            <a:ext cx="2587324" cy="11524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Input: x \\ to decide if x </a:t>
            </a:r>
            <a:r>
              <a:rPr lang="el-GR" sz="1400" kern="0" dirty="0"/>
              <a:t>ϵ </a:t>
            </a:r>
            <a:r>
              <a:rPr lang="en-US" sz="1400" kern="0" dirty="0">
                <a:solidFill>
                  <a:srgbClr val="00B050"/>
                </a:solidFill>
              </a:rPr>
              <a:t>Q</a:t>
            </a:r>
          </a:p>
          <a:p>
            <a:pPr marL="0" indent="0">
              <a:buNone/>
            </a:pPr>
            <a:r>
              <a:rPr lang="en-US" sz="1400" kern="0" dirty="0">
                <a:solidFill>
                  <a:srgbClr val="00B050"/>
                </a:solidFill>
              </a:rPr>
              <a:t> </a:t>
            </a:r>
            <a:r>
              <a:rPr lang="en-US" sz="1400" kern="0" dirty="0"/>
              <a:t>loop:</a:t>
            </a:r>
            <a:r>
              <a:rPr lang="en-US" sz="1400" kern="0" dirty="0">
                <a:solidFill>
                  <a:srgbClr val="00B05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1400" kern="0" dirty="0"/>
              <a:t>  If </a:t>
            </a:r>
            <a:r>
              <a:rPr lang="en-US" sz="1400" kern="0" dirty="0">
                <a:solidFill>
                  <a:srgbClr val="00B050"/>
                </a:solidFill>
              </a:rPr>
              <a:t>M</a:t>
            </a:r>
            <a:r>
              <a:rPr lang="en-US" sz="1400" kern="0" dirty="0"/>
              <a:t>(x) accepts, then accept;</a:t>
            </a:r>
          </a:p>
          <a:p>
            <a:pPr marL="0" indent="0">
              <a:buNone/>
            </a:pPr>
            <a:r>
              <a:rPr lang="en-US" sz="1400" kern="0" dirty="0"/>
              <a:t>  If </a:t>
            </a:r>
            <a:r>
              <a:rPr lang="en-US" sz="1400" kern="0" dirty="0">
                <a:solidFill>
                  <a:srgbClr val="C00000"/>
                </a:solidFill>
              </a:rPr>
              <a:t>M’</a:t>
            </a:r>
            <a:r>
              <a:rPr lang="en-US" sz="1400" kern="0" dirty="0"/>
              <a:t>(x) accepts, then reject.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25E217-8993-4A3C-8172-D265A0329204}"/>
              </a:ext>
            </a:extLst>
          </p:cNvPr>
          <p:cNvSpPr txBox="1"/>
          <p:nvPr/>
        </p:nvSpPr>
        <p:spPr>
          <a:xfrm>
            <a:off x="4943928" y="6276037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M</a:t>
            </a:r>
            <a:r>
              <a:rPr lang="en-US" sz="1600" baseline="-25000" dirty="0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DEB0C20D-A1D5-4589-AAA0-B7DE495394FA}"/>
              </a:ext>
            </a:extLst>
          </p:cNvPr>
          <p:cNvSpPr txBox="1">
            <a:spLocks/>
          </p:cNvSpPr>
          <p:nvPr/>
        </p:nvSpPr>
        <p:spPr bwMode="auto">
          <a:xfrm>
            <a:off x="6587057" y="4235497"/>
            <a:ext cx="2104458" cy="16299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>
                <a:solidFill>
                  <a:srgbClr val="FF0000"/>
                </a:solidFill>
              </a:rPr>
              <a:t>Remarks.</a:t>
            </a:r>
            <a:r>
              <a:rPr lang="en-US" sz="1400" kern="0" dirty="0"/>
              <a:t> </a:t>
            </a:r>
          </a:p>
          <a:p>
            <a:pPr marL="0" indent="0">
              <a:buNone/>
            </a:pPr>
            <a:r>
              <a:rPr lang="en-US" sz="1400" kern="0" dirty="0"/>
              <a:t>1.</a:t>
            </a:r>
            <a:r>
              <a:rPr lang="en-US" sz="1400" kern="0" dirty="0">
                <a:solidFill>
                  <a:srgbClr val="FF0000"/>
                </a:solidFill>
              </a:rPr>
              <a:t> M</a:t>
            </a:r>
            <a:r>
              <a:rPr lang="en-US" sz="1400" kern="0" baseline="-25000" dirty="0">
                <a:solidFill>
                  <a:srgbClr val="FF0000"/>
                </a:solidFill>
              </a:rPr>
              <a:t>Q</a:t>
            </a:r>
            <a:r>
              <a:rPr lang="en-US" sz="1400" kern="0" dirty="0"/>
              <a:t> never makes  </a:t>
            </a:r>
          </a:p>
          <a:p>
            <a:pPr marL="0" indent="0">
              <a:buNone/>
            </a:pPr>
            <a:r>
              <a:rPr lang="en-US" sz="1400" kern="0" dirty="0"/>
              <a:t>    mistakes (</a:t>
            </a:r>
            <a:r>
              <a:rPr lang="en-US" sz="1400" kern="0" dirty="0">
                <a:solidFill>
                  <a:srgbClr val="FF3300"/>
                </a:solidFill>
              </a:rPr>
              <a:t>0 error</a:t>
            </a:r>
            <a:r>
              <a:rPr lang="en-US" sz="1400" kern="0" dirty="0"/>
              <a:t>);</a:t>
            </a:r>
          </a:p>
          <a:p>
            <a:pPr marL="0" indent="0">
              <a:buNone/>
            </a:pPr>
            <a:r>
              <a:rPr lang="en-US" sz="1400" kern="0" dirty="0"/>
              <a:t>2. </a:t>
            </a:r>
            <a:r>
              <a:rPr lang="en-US" sz="1400" kern="0" dirty="0">
                <a:solidFill>
                  <a:srgbClr val="FF0000"/>
                </a:solidFill>
              </a:rPr>
              <a:t>M</a:t>
            </a:r>
            <a:r>
              <a:rPr lang="en-US" sz="1400" kern="0" baseline="-25000" dirty="0">
                <a:solidFill>
                  <a:srgbClr val="FF0000"/>
                </a:solidFill>
              </a:rPr>
              <a:t>Q</a:t>
            </a:r>
            <a:r>
              <a:rPr lang="en-US" sz="1400" kern="0" baseline="-25000" dirty="0">
                <a:solidFill>
                  <a:srgbClr val="00B050"/>
                </a:solidFill>
              </a:rPr>
              <a:t> </a:t>
            </a:r>
            <a:r>
              <a:rPr lang="en-US" sz="1400" kern="0" dirty="0"/>
              <a:t>may loop forever;</a:t>
            </a:r>
          </a:p>
        </p:txBody>
      </p:sp>
    </p:spTree>
    <p:extLst>
      <p:ext uri="{BB962C8B-B14F-4D97-AF65-F5344CB8AC3E}">
        <p14:creationId xmlns:p14="http://schemas.microsoft.com/office/powerpoint/2010/main" val="3074703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400" kern="0" dirty="0"/>
                  <a:t>. 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blipFill>
                <a:blip r:embed="rId3"/>
                <a:stretch>
                  <a:fillRect l="-1204" t="-12162" b="-31081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1F97C3-B4BC-4021-9620-887A7FF42FEE}"/>
              </a:ext>
            </a:extLst>
          </p:cNvPr>
          <p:cNvSpPr txBox="1">
            <a:spLocks/>
          </p:cNvSpPr>
          <p:nvPr/>
        </p:nvSpPr>
        <p:spPr bwMode="auto">
          <a:xfrm>
            <a:off x="677807" y="3016983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, </a:t>
            </a:r>
            <a:r>
              <a:rPr lang="en-US" sz="2400" kern="0" dirty="0">
                <a:solidFill>
                  <a:srgbClr val="FF0000"/>
                </a:solidFill>
              </a:rPr>
              <a:t>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co-PP</a:t>
            </a:r>
            <a:r>
              <a:rPr lang="en-US" sz="2400" kern="0" dirty="0"/>
              <a:t>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52BA895-5D7C-41EC-913F-C875A74139D1}"/>
              </a:ext>
            </a:extLst>
          </p:cNvPr>
          <p:cNvSpPr txBox="1">
            <a:spLocks/>
          </p:cNvSpPr>
          <p:nvPr/>
        </p:nvSpPr>
        <p:spPr bwMode="auto">
          <a:xfrm>
            <a:off x="677805" y="3624362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Question.</a:t>
            </a:r>
            <a:r>
              <a:rPr lang="en-US" sz="2400" kern="0" dirty="0"/>
              <a:t> Is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  What is </a:t>
            </a:r>
            <a:r>
              <a:rPr lang="en-US" sz="2400" kern="0" dirty="0">
                <a:solidFill>
                  <a:srgbClr val="FF0000"/>
                </a:solidFill>
              </a:rPr>
              <a:t>R </a:t>
            </a:r>
            <a:r>
              <a:rPr lang="en-US" sz="2400" kern="0" dirty="0"/>
              <a:t>∩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048D54-7D5E-4AEB-83D3-2F998E7C473F}"/>
              </a:ext>
            </a:extLst>
          </p:cNvPr>
          <p:cNvSpPr/>
          <p:nvPr/>
        </p:nvSpPr>
        <p:spPr>
          <a:xfrm>
            <a:off x="4081806" y="3658098"/>
            <a:ext cx="2601798" cy="4094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E2B0F1F-F9A5-4BBD-9E9A-415EDCABD2EB}"/>
              </a:ext>
            </a:extLst>
          </p:cNvPr>
          <p:cNvSpPr txBox="1">
            <a:spLocks/>
          </p:cNvSpPr>
          <p:nvPr/>
        </p:nvSpPr>
        <p:spPr bwMode="auto">
          <a:xfrm>
            <a:off x="765714" y="4373919"/>
            <a:ext cx="2854180" cy="18544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For a problem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FF0000"/>
                </a:solidFill>
              </a:rPr>
              <a:t>R </a:t>
            </a:r>
            <a:r>
              <a:rPr lang="en-US" sz="1600" kern="0" dirty="0"/>
              <a:t>∩ </a:t>
            </a:r>
            <a:r>
              <a:rPr lang="en-US" sz="1600" kern="0" dirty="0">
                <a:solidFill>
                  <a:srgbClr val="FF0000"/>
                </a:solidFill>
              </a:rPr>
              <a:t>co-R</a:t>
            </a:r>
            <a:r>
              <a:rPr lang="en-US" sz="1600" kern="0" dirty="0"/>
              <a:t>, on any instance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, you have a good chance to find an easily verified  “evidence”, which is either a solution to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 or allows you to conclude the nonexistence of solution to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. 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44675D2-34D4-48C1-8B75-1C16429EBF90}"/>
              </a:ext>
            </a:extLst>
          </p:cNvPr>
          <p:cNvSpPr txBox="1">
            <a:spLocks/>
          </p:cNvSpPr>
          <p:nvPr/>
        </p:nvSpPr>
        <p:spPr bwMode="auto">
          <a:xfrm>
            <a:off x="3851184" y="4210494"/>
            <a:ext cx="2021716" cy="925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Let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  <a:r>
              <a:rPr lang="en-US" sz="1600" kern="0" dirty="0"/>
              <a:t> </a:t>
            </a:r>
            <a:r>
              <a:rPr lang="el-GR" sz="1600" kern="0" dirty="0"/>
              <a:t>ϵ</a:t>
            </a:r>
            <a:r>
              <a:rPr lang="en-US" sz="1600" kern="0" dirty="0"/>
              <a:t> </a:t>
            </a:r>
            <a:r>
              <a:rPr lang="en-US" sz="1600" kern="0" dirty="0">
                <a:solidFill>
                  <a:srgbClr val="FF0000"/>
                </a:solidFill>
              </a:rPr>
              <a:t>R </a:t>
            </a:r>
            <a:r>
              <a:rPr lang="en-US" sz="1600" kern="0" dirty="0"/>
              <a:t>∩ </a:t>
            </a:r>
            <a:r>
              <a:rPr lang="en-US" sz="1600" kern="0" dirty="0">
                <a:solidFill>
                  <a:srgbClr val="FF0000"/>
                </a:solidFill>
              </a:rPr>
              <a:t>co-R</a:t>
            </a:r>
            <a:r>
              <a:rPr lang="en-US" sz="1600" kern="0" dirty="0"/>
              <a:t>, </a:t>
            </a:r>
          </a:p>
          <a:p>
            <a:pPr marL="0" indent="0">
              <a:buNone/>
            </a:pPr>
            <a:r>
              <a:rPr lang="en-US" sz="1600" kern="0" dirty="0">
                <a:solidFill>
                  <a:srgbClr val="00B050"/>
                </a:solidFill>
              </a:rPr>
              <a:t>M</a:t>
            </a:r>
            <a:r>
              <a:rPr lang="en-US" sz="1600" kern="0" dirty="0"/>
              <a:t>: </a:t>
            </a:r>
            <a:r>
              <a:rPr lang="en-US" sz="1600" kern="0" dirty="0">
                <a:solidFill>
                  <a:srgbClr val="FF0000"/>
                </a:solidFill>
              </a:rPr>
              <a:t>R</a:t>
            </a:r>
            <a:r>
              <a:rPr lang="en-US" sz="1600" kern="0" dirty="0"/>
              <a:t>-machine for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  <a:r>
              <a:rPr lang="en-US" sz="1600" kern="0" dirty="0"/>
              <a:t>,  </a:t>
            </a:r>
          </a:p>
          <a:p>
            <a:pPr marL="0" indent="0">
              <a:buNone/>
            </a:pPr>
            <a:r>
              <a:rPr lang="en-US" sz="1600" kern="0" dirty="0">
                <a:solidFill>
                  <a:srgbClr val="C00000"/>
                </a:solidFill>
              </a:rPr>
              <a:t>M’:</a:t>
            </a:r>
            <a:r>
              <a:rPr lang="en-US" sz="1600" kern="0" dirty="0"/>
              <a:t> </a:t>
            </a:r>
            <a:r>
              <a:rPr lang="en-US" sz="1600" kern="0" dirty="0">
                <a:solidFill>
                  <a:srgbClr val="FF0000"/>
                </a:solidFill>
              </a:rPr>
              <a:t>R</a:t>
            </a:r>
            <a:r>
              <a:rPr lang="en-US" sz="1600" kern="0" dirty="0"/>
              <a:t>-machine for</a:t>
            </a:r>
            <a:r>
              <a:rPr lang="en-US" sz="1600" kern="0" dirty="0">
                <a:solidFill>
                  <a:srgbClr val="C00000"/>
                </a:solidFill>
              </a:rPr>
              <a:t> Ǭ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725AC6B-9C39-4F0D-A4E7-2788F9DFE7D3}"/>
              </a:ext>
            </a:extLst>
          </p:cNvPr>
          <p:cNvSpPr txBox="1">
            <a:spLocks/>
          </p:cNvSpPr>
          <p:nvPr/>
        </p:nvSpPr>
        <p:spPr bwMode="auto">
          <a:xfrm>
            <a:off x="3851184" y="5159717"/>
            <a:ext cx="2587324" cy="11524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Input: x \\ to decide if x </a:t>
            </a:r>
            <a:r>
              <a:rPr lang="el-GR" sz="1400" kern="0" dirty="0"/>
              <a:t>ϵ </a:t>
            </a:r>
            <a:r>
              <a:rPr lang="en-US" sz="1400" kern="0" dirty="0">
                <a:solidFill>
                  <a:srgbClr val="00B050"/>
                </a:solidFill>
              </a:rPr>
              <a:t>Q</a:t>
            </a:r>
          </a:p>
          <a:p>
            <a:pPr marL="0" indent="0">
              <a:buNone/>
            </a:pPr>
            <a:r>
              <a:rPr lang="en-US" sz="1400" kern="0" dirty="0">
                <a:solidFill>
                  <a:srgbClr val="00B050"/>
                </a:solidFill>
              </a:rPr>
              <a:t> </a:t>
            </a:r>
            <a:r>
              <a:rPr lang="en-US" sz="1400" kern="0" dirty="0"/>
              <a:t>loop:</a:t>
            </a:r>
            <a:r>
              <a:rPr lang="en-US" sz="1400" kern="0" dirty="0">
                <a:solidFill>
                  <a:srgbClr val="00B05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1400" kern="0" dirty="0"/>
              <a:t>  If </a:t>
            </a:r>
            <a:r>
              <a:rPr lang="en-US" sz="1400" kern="0" dirty="0">
                <a:solidFill>
                  <a:srgbClr val="00B050"/>
                </a:solidFill>
              </a:rPr>
              <a:t>M</a:t>
            </a:r>
            <a:r>
              <a:rPr lang="en-US" sz="1400" kern="0" dirty="0"/>
              <a:t>(x) accepts, then accept;</a:t>
            </a:r>
          </a:p>
          <a:p>
            <a:pPr marL="0" indent="0">
              <a:buNone/>
            </a:pPr>
            <a:r>
              <a:rPr lang="en-US" sz="1400" kern="0" dirty="0"/>
              <a:t>  If </a:t>
            </a:r>
            <a:r>
              <a:rPr lang="en-US" sz="1400" kern="0" dirty="0">
                <a:solidFill>
                  <a:srgbClr val="C00000"/>
                </a:solidFill>
              </a:rPr>
              <a:t>M’</a:t>
            </a:r>
            <a:r>
              <a:rPr lang="en-US" sz="1400" kern="0" dirty="0"/>
              <a:t>(x) accepts, then reject.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25E217-8993-4A3C-8172-D265A0329204}"/>
              </a:ext>
            </a:extLst>
          </p:cNvPr>
          <p:cNvSpPr txBox="1"/>
          <p:nvPr/>
        </p:nvSpPr>
        <p:spPr>
          <a:xfrm>
            <a:off x="4943928" y="6276037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M</a:t>
            </a:r>
            <a:r>
              <a:rPr lang="en-US" sz="1600" baseline="-25000" dirty="0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DEB0C20D-A1D5-4589-AAA0-B7DE495394FA}"/>
              </a:ext>
            </a:extLst>
          </p:cNvPr>
          <p:cNvSpPr txBox="1">
            <a:spLocks/>
          </p:cNvSpPr>
          <p:nvPr/>
        </p:nvSpPr>
        <p:spPr bwMode="auto">
          <a:xfrm>
            <a:off x="6587057" y="4235497"/>
            <a:ext cx="2104458" cy="16299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>
                <a:solidFill>
                  <a:srgbClr val="FF0000"/>
                </a:solidFill>
              </a:rPr>
              <a:t>Remarks.</a:t>
            </a:r>
            <a:r>
              <a:rPr lang="en-US" sz="1400" kern="0" dirty="0"/>
              <a:t> </a:t>
            </a:r>
          </a:p>
          <a:p>
            <a:pPr marL="0" indent="0">
              <a:buNone/>
            </a:pPr>
            <a:r>
              <a:rPr lang="en-US" sz="1400" kern="0" dirty="0"/>
              <a:t>1.</a:t>
            </a:r>
            <a:r>
              <a:rPr lang="en-US" sz="1400" kern="0" dirty="0">
                <a:solidFill>
                  <a:srgbClr val="FF0000"/>
                </a:solidFill>
              </a:rPr>
              <a:t> M</a:t>
            </a:r>
            <a:r>
              <a:rPr lang="en-US" sz="1400" kern="0" baseline="-25000" dirty="0">
                <a:solidFill>
                  <a:srgbClr val="FF0000"/>
                </a:solidFill>
              </a:rPr>
              <a:t>Q</a:t>
            </a:r>
            <a:r>
              <a:rPr lang="en-US" sz="1400" kern="0" dirty="0"/>
              <a:t> never makes  </a:t>
            </a:r>
          </a:p>
          <a:p>
            <a:pPr marL="0" indent="0">
              <a:buNone/>
            </a:pPr>
            <a:r>
              <a:rPr lang="en-US" sz="1400" kern="0" dirty="0"/>
              <a:t>    mistakes (</a:t>
            </a:r>
            <a:r>
              <a:rPr lang="en-US" sz="1400" kern="0" dirty="0">
                <a:solidFill>
                  <a:srgbClr val="FF3300"/>
                </a:solidFill>
              </a:rPr>
              <a:t>0 error</a:t>
            </a:r>
            <a:r>
              <a:rPr lang="en-US" sz="1400" kern="0" dirty="0"/>
              <a:t>);</a:t>
            </a:r>
          </a:p>
          <a:p>
            <a:pPr marL="0" indent="0">
              <a:buNone/>
            </a:pPr>
            <a:r>
              <a:rPr lang="en-US" sz="1400" kern="0" dirty="0"/>
              <a:t>2. </a:t>
            </a:r>
            <a:r>
              <a:rPr lang="en-US" sz="1400" kern="0" dirty="0">
                <a:solidFill>
                  <a:srgbClr val="FF0000"/>
                </a:solidFill>
              </a:rPr>
              <a:t>M</a:t>
            </a:r>
            <a:r>
              <a:rPr lang="en-US" sz="1400" kern="0" baseline="-25000" dirty="0">
                <a:solidFill>
                  <a:srgbClr val="FF0000"/>
                </a:solidFill>
              </a:rPr>
              <a:t>Q</a:t>
            </a:r>
            <a:r>
              <a:rPr lang="en-US" sz="1400" kern="0" baseline="-25000" dirty="0">
                <a:solidFill>
                  <a:srgbClr val="00B050"/>
                </a:solidFill>
              </a:rPr>
              <a:t> </a:t>
            </a:r>
            <a:r>
              <a:rPr lang="en-US" sz="1400" kern="0" dirty="0"/>
              <a:t>may loop forever;</a:t>
            </a:r>
          </a:p>
          <a:p>
            <a:pPr marL="0" indent="0">
              <a:buNone/>
            </a:pPr>
            <a:r>
              <a:rPr lang="en-US" sz="1400" kern="0" dirty="0"/>
              <a:t>3. polynomial expected </a:t>
            </a:r>
          </a:p>
          <a:p>
            <a:pPr marL="0" indent="0">
              <a:buNone/>
            </a:pPr>
            <a:r>
              <a:rPr lang="en-US" sz="1400" kern="0" dirty="0"/>
              <a:t>    running time.</a:t>
            </a:r>
          </a:p>
        </p:txBody>
      </p:sp>
    </p:spTree>
    <p:extLst>
      <p:ext uri="{BB962C8B-B14F-4D97-AF65-F5344CB8AC3E}">
        <p14:creationId xmlns:p14="http://schemas.microsoft.com/office/powerpoint/2010/main" val="34203077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400" kern="0" dirty="0"/>
                  <a:t>. 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blipFill>
                <a:blip r:embed="rId3"/>
                <a:stretch>
                  <a:fillRect l="-1204" t="-12162" b="-31081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1F97C3-B4BC-4021-9620-887A7FF42FEE}"/>
              </a:ext>
            </a:extLst>
          </p:cNvPr>
          <p:cNvSpPr txBox="1">
            <a:spLocks/>
          </p:cNvSpPr>
          <p:nvPr/>
        </p:nvSpPr>
        <p:spPr bwMode="auto">
          <a:xfrm>
            <a:off x="677807" y="3016983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, </a:t>
            </a:r>
            <a:r>
              <a:rPr lang="en-US" sz="2400" kern="0" dirty="0">
                <a:solidFill>
                  <a:srgbClr val="FF0000"/>
                </a:solidFill>
              </a:rPr>
              <a:t>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co-PP</a:t>
            </a:r>
            <a:r>
              <a:rPr lang="en-US" sz="2400" kern="0" dirty="0"/>
              <a:t>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52BA895-5D7C-41EC-913F-C875A74139D1}"/>
              </a:ext>
            </a:extLst>
          </p:cNvPr>
          <p:cNvSpPr txBox="1">
            <a:spLocks/>
          </p:cNvSpPr>
          <p:nvPr/>
        </p:nvSpPr>
        <p:spPr bwMode="auto">
          <a:xfrm>
            <a:off x="677805" y="3624362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Question.</a:t>
            </a:r>
            <a:r>
              <a:rPr lang="en-US" sz="2400" kern="0" dirty="0"/>
              <a:t> Is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  What is </a:t>
            </a:r>
            <a:r>
              <a:rPr lang="en-US" sz="2400" kern="0" dirty="0">
                <a:solidFill>
                  <a:srgbClr val="FF0000"/>
                </a:solidFill>
              </a:rPr>
              <a:t>R </a:t>
            </a:r>
            <a:r>
              <a:rPr lang="en-US" sz="2400" kern="0" dirty="0"/>
              <a:t>∩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048D54-7D5E-4AEB-83D3-2F998E7C473F}"/>
              </a:ext>
            </a:extLst>
          </p:cNvPr>
          <p:cNvSpPr/>
          <p:nvPr/>
        </p:nvSpPr>
        <p:spPr>
          <a:xfrm>
            <a:off x="4081806" y="3658098"/>
            <a:ext cx="2601798" cy="4094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3A3EF015-B471-4A99-AD1A-E5E73F522FCE}"/>
              </a:ext>
            </a:extLst>
          </p:cNvPr>
          <p:cNvSpPr txBox="1">
            <a:spLocks/>
          </p:cNvSpPr>
          <p:nvPr/>
        </p:nvSpPr>
        <p:spPr bwMode="auto">
          <a:xfrm>
            <a:off x="677805" y="4340903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Definition.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ZPP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R </a:t>
            </a:r>
            <a:r>
              <a:rPr lang="en-US" sz="2400" kern="0" dirty="0"/>
              <a:t>∩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.</a:t>
            </a:r>
            <a:endParaRPr lang="en-US" sz="24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944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400" kern="0" dirty="0"/>
                  <a:t>. 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blipFill>
                <a:blip r:embed="rId3"/>
                <a:stretch>
                  <a:fillRect l="-1204" t="-12162" b="-31081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1F97C3-B4BC-4021-9620-887A7FF42FEE}"/>
              </a:ext>
            </a:extLst>
          </p:cNvPr>
          <p:cNvSpPr txBox="1">
            <a:spLocks/>
          </p:cNvSpPr>
          <p:nvPr/>
        </p:nvSpPr>
        <p:spPr bwMode="auto">
          <a:xfrm>
            <a:off x="677807" y="3016983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, </a:t>
            </a:r>
            <a:r>
              <a:rPr lang="en-US" sz="2400" kern="0" dirty="0">
                <a:solidFill>
                  <a:srgbClr val="FF0000"/>
                </a:solidFill>
              </a:rPr>
              <a:t>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co-PP</a:t>
            </a:r>
            <a:r>
              <a:rPr lang="en-US" sz="2400" kern="0" dirty="0"/>
              <a:t>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52BA895-5D7C-41EC-913F-C875A74139D1}"/>
              </a:ext>
            </a:extLst>
          </p:cNvPr>
          <p:cNvSpPr txBox="1">
            <a:spLocks/>
          </p:cNvSpPr>
          <p:nvPr/>
        </p:nvSpPr>
        <p:spPr bwMode="auto">
          <a:xfrm>
            <a:off x="677805" y="3624362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Question.</a:t>
            </a:r>
            <a:r>
              <a:rPr lang="en-US" sz="2400" kern="0" dirty="0"/>
              <a:t> Is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  What is </a:t>
            </a:r>
            <a:r>
              <a:rPr lang="en-US" sz="2400" kern="0" dirty="0">
                <a:solidFill>
                  <a:srgbClr val="FF0000"/>
                </a:solidFill>
              </a:rPr>
              <a:t>R </a:t>
            </a:r>
            <a:r>
              <a:rPr lang="en-US" sz="2400" kern="0" dirty="0"/>
              <a:t>∩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048D54-7D5E-4AEB-83D3-2F998E7C473F}"/>
              </a:ext>
            </a:extLst>
          </p:cNvPr>
          <p:cNvSpPr/>
          <p:nvPr/>
        </p:nvSpPr>
        <p:spPr>
          <a:xfrm>
            <a:off x="4081806" y="3658098"/>
            <a:ext cx="2601798" cy="4094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3A3EF015-B471-4A99-AD1A-E5E73F522FCE}"/>
              </a:ext>
            </a:extLst>
          </p:cNvPr>
          <p:cNvSpPr txBox="1">
            <a:spLocks/>
          </p:cNvSpPr>
          <p:nvPr/>
        </p:nvSpPr>
        <p:spPr bwMode="auto">
          <a:xfrm>
            <a:off x="677805" y="4340903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Definition.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ZPP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R </a:t>
            </a:r>
            <a:r>
              <a:rPr lang="en-US" sz="2400" kern="0" dirty="0"/>
              <a:t>∩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.</a:t>
            </a:r>
            <a:endParaRPr lang="en-US" sz="2400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A9FBDE26-CDB6-4014-9A58-E7B6D3F683A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5" y="4963310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ZPP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.</a:t>
                </a:r>
              </a:p>
            </p:txBody>
          </p:sp>
        </mc:Choice>
        <mc:Fallback xmlns="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A9FBDE26-CDB6-4014-9A58-E7B6D3F68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5" y="4963310"/>
                <a:ext cx="7594997" cy="476970"/>
              </a:xfrm>
              <a:prstGeom prst="rect">
                <a:avLst/>
              </a:prstGeom>
              <a:blipFill>
                <a:blip r:embed="rId4"/>
                <a:stretch>
                  <a:fillRect l="-1204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73027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,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400" kern="0" dirty="0"/>
                  <a:t>. 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AFB6A12-6005-4EAA-99D8-47B212A9D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2539470"/>
                <a:ext cx="7594997" cy="455684"/>
              </a:xfrm>
              <a:prstGeom prst="rect">
                <a:avLst/>
              </a:prstGeom>
              <a:blipFill>
                <a:blip r:embed="rId3"/>
                <a:stretch>
                  <a:fillRect l="-1204" t="-12162" b="-31081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1F97C3-B4BC-4021-9620-887A7FF42FEE}"/>
              </a:ext>
            </a:extLst>
          </p:cNvPr>
          <p:cNvSpPr txBox="1">
            <a:spLocks/>
          </p:cNvSpPr>
          <p:nvPr/>
        </p:nvSpPr>
        <p:spPr bwMode="auto">
          <a:xfrm>
            <a:off x="677807" y="3016983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, </a:t>
            </a:r>
            <a:r>
              <a:rPr lang="en-US" sz="2400" kern="0" dirty="0">
                <a:solidFill>
                  <a:srgbClr val="FF0000"/>
                </a:solidFill>
              </a:rPr>
              <a:t>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co-PP</a:t>
            </a:r>
            <a:r>
              <a:rPr lang="en-US" sz="2400" kern="0" dirty="0"/>
              <a:t>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52BA895-5D7C-41EC-913F-C875A74139D1}"/>
              </a:ext>
            </a:extLst>
          </p:cNvPr>
          <p:cNvSpPr txBox="1">
            <a:spLocks/>
          </p:cNvSpPr>
          <p:nvPr/>
        </p:nvSpPr>
        <p:spPr bwMode="auto">
          <a:xfrm>
            <a:off x="677805" y="3624362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Question.</a:t>
            </a:r>
            <a:r>
              <a:rPr lang="en-US" sz="2400" kern="0" dirty="0"/>
              <a:t> Is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  What is </a:t>
            </a:r>
            <a:r>
              <a:rPr lang="en-US" sz="2400" kern="0" dirty="0">
                <a:solidFill>
                  <a:srgbClr val="FF0000"/>
                </a:solidFill>
              </a:rPr>
              <a:t>R </a:t>
            </a:r>
            <a:r>
              <a:rPr lang="en-US" sz="2400" kern="0" dirty="0"/>
              <a:t>∩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048D54-7D5E-4AEB-83D3-2F998E7C473F}"/>
              </a:ext>
            </a:extLst>
          </p:cNvPr>
          <p:cNvSpPr/>
          <p:nvPr/>
        </p:nvSpPr>
        <p:spPr>
          <a:xfrm>
            <a:off x="4081806" y="3658098"/>
            <a:ext cx="2601798" cy="4094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3A3EF015-B471-4A99-AD1A-E5E73F522FCE}"/>
              </a:ext>
            </a:extLst>
          </p:cNvPr>
          <p:cNvSpPr txBox="1">
            <a:spLocks/>
          </p:cNvSpPr>
          <p:nvPr/>
        </p:nvSpPr>
        <p:spPr bwMode="auto">
          <a:xfrm>
            <a:off x="677805" y="4340903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Definition.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ZPP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R </a:t>
            </a:r>
            <a:r>
              <a:rPr lang="en-US" sz="2400" kern="0" dirty="0"/>
              <a:t>∩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.</a:t>
            </a:r>
            <a:endParaRPr lang="en-US" sz="2400" kern="0" dirty="0">
              <a:solidFill>
                <a:srgbClr val="FF0000"/>
              </a:solidFill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3B1397A-0E40-4776-80A8-7E21243797A8}"/>
              </a:ext>
            </a:extLst>
          </p:cNvPr>
          <p:cNvSpPr txBox="1">
            <a:spLocks/>
          </p:cNvSpPr>
          <p:nvPr/>
        </p:nvSpPr>
        <p:spPr bwMode="auto">
          <a:xfrm>
            <a:off x="677805" y="5569700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0000"/>
                </a:solidFill>
              </a:rPr>
              <a:t>ZPP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co-ZPP</a:t>
            </a:r>
            <a:r>
              <a:rPr lang="en-US" sz="2400" kern="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A9FBDE26-CDB6-4014-9A58-E7B6D3F683A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5" y="4963310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ZPP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.</a:t>
                </a:r>
              </a:p>
            </p:txBody>
          </p:sp>
        </mc:Choice>
        <mc:Fallback xmlns="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A9FBDE26-CDB6-4014-9A58-E7B6D3F68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5" y="4963310"/>
                <a:ext cx="7594997" cy="476970"/>
              </a:xfrm>
              <a:prstGeom prst="rect">
                <a:avLst/>
              </a:prstGeom>
              <a:blipFill>
                <a:blip r:embed="rId4"/>
                <a:stretch>
                  <a:fillRect l="-1204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6909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248B0E70-966A-4CE0-9366-DB50753013F6}"/>
              </a:ext>
            </a:extLst>
          </p:cNvPr>
          <p:cNvSpPr txBox="1">
            <a:spLocks/>
          </p:cNvSpPr>
          <p:nvPr/>
        </p:nvSpPr>
        <p:spPr bwMode="auto">
          <a:xfrm>
            <a:off x="542640" y="2415171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The positions in the map of complexity classes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CC39D08-51DE-41A0-978E-DE0FB65EB891}"/>
              </a:ext>
            </a:extLst>
          </p:cNvPr>
          <p:cNvGrpSpPr/>
          <p:nvPr/>
        </p:nvGrpSpPr>
        <p:grpSpPr>
          <a:xfrm>
            <a:off x="1506387" y="3075445"/>
            <a:ext cx="5996337" cy="1425096"/>
            <a:chOff x="722839" y="2952897"/>
            <a:chExt cx="5996337" cy="142509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Content Placeholder 2">
                  <a:extLst>
                    <a:ext uri="{FF2B5EF4-FFF2-40B4-BE49-F238E27FC236}">
                      <a16:creationId xmlns:a16="http://schemas.microsoft.com/office/drawing/2014/main" id="{6A3749B4-F614-4D78-9A73-4943256AA760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722839" y="3484383"/>
                  <a:ext cx="1343076" cy="47697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2400" kern="0" dirty="0">
                      <a:solidFill>
                        <a:srgbClr val="FF0000"/>
                      </a:solidFill>
                    </a:rPr>
                    <a:t>P</a:t>
                  </a:r>
                  <a:r>
                    <a:rPr lang="en-US" sz="2400" kern="0" dirty="0"/>
                    <a:t> </a:t>
                  </a:r>
                  <a14:m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⊆ </m:t>
                      </m:r>
                    </m:oMath>
                  </a14:m>
                  <a:r>
                    <a:rPr lang="en-US" sz="2400" kern="0" dirty="0">
                      <a:solidFill>
                        <a:srgbClr val="FF0000"/>
                      </a:solidFill>
                    </a:rPr>
                    <a:t>ZPP</a:t>
                  </a:r>
                  <a:endParaRPr lang="en-US" sz="2400" kern="0" dirty="0"/>
                </a:p>
              </p:txBody>
            </p:sp>
          </mc:Choice>
          <mc:Fallback xmlns="">
            <p:sp>
              <p:nvSpPr>
                <p:cNvPr id="15" name="Content Placeholder 2">
                  <a:extLst>
                    <a:ext uri="{FF2B5EF4-FFF2-40B4-BE49-F238E27FC236}">
                      <a16:creationId xmlns:a16="http://schemas.microsoft.com/office/drawing/2014/main" id="{6A3749B4-F614-4D78-9A73-4943256AA7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22839" y="3484383"/>
                  <a:ext cx="1343076" cy="476970"/>
                </a:xfrm>
                <a:prstGeom prst="rect">
                  <a:avLst/>
                </a:prstGeom>
                <a:blipFill>
                  <a:blip r:embed="rId3"/>
                  <a:stretch>
                    <a:fillRect l="-6818" t="-11538" r="-455" b="-24359"/>
                  </a:stretch>
                </a:blipFill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45E33048-EAD1-4DBC-AE54-35702B4FB62A}"/>
                    </a:ext>
                  </a:extLst>
                </p:cNvPr>
                <p:cNvSpPr txBox="1"/>
                <p:nvPr/>
              </p:nvSpPr>
              <p:spPr>
                <a:xfrm>
                  <a:off x="2849389" y="2955983"/>
                  <a:ext cx="5100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45E33048-EAD1-4DBC-AE54-35702B4FB6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49389" y="2955983"/>
                  <a:ext cx="510076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DF529E07-E7E4-464D-B658-C7CDDA9C3E60}"/>
                    </a:ext>
                  </a:extLst>
                </p:cNvPr>
                <p:cNvSpPr txBox="1"/>
                <p:nvPr/>
              </p:nvSpPr>
              <p:spPr>
                <a:xfrm rot="1434255">
                  <a:off x="1839157" y="3672664"/>
                  <a:ext cx="5100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DF529E07-E7E4-464D-B658-C7CDDA9C3E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434255">
                  <a:off x="1839157" y="3672664"/>
                  <a:ext cx="510076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BD7332A5-34EB-4702-86CE-E05654E9D85E}"/>
                    </a:ext>
                  </a:extLst>
                </p:cNvPr>
                <p:cNvSpPr txBox="1"/>
                <p:nvPr/>
              </p:nvSpPr>
              <p:spPr>
                <a:xfrm rot="19287222">
                  <a:off x="1821459" y="3277263"/>
                  <a:ext cx="5100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BD7332A5-34EB-4702-86CE-E05654E9D85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287222">
                  <a:off x="1821459" y="3277263"/>
                  <a:ext cx="510076" cy="46166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BD65D2A-F827-423D-9A10-927EFD441C34}"/>
                </a:ext>
              </a:extLst>
            </p:cNvPr>
            <p:cNvSpPr txBox="1"/>
            <p:nvPr/>
          </p:nvSpPr>
          <p:spPr>
            <a:xfrm>
              <a:off x="2403276" y="296733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R</a:t>
              </a:r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E9EDDCF-3E9F-4AA2-B9DB-26988AFC71CC}"/>
                </a:ext>
              </a:extLst>
            </p:cNvPr>
            <p:cNvSpPr txBox="1"/>
            <p:nvPr/>
          </p:nvSpPr>
          <p:spPr>
            <a:xfrm>
              <a:off x="2236117" y="3916328"/>
              <a:ext cx="7970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co-R</a:t>
              </a:r>
              <a:endParaRPr lang="en-US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6CB3D62-9FBA-4FBC-A284-AF2A5B3DC6A1}"/>
                </a:ext>
              </a:extLst>
            </p:cNvPr>
            <p:cNvSpPr txBox="1"/>
            <p:nvPr/>
          </p:nvSpPr>
          <p:spPr>
            <a:xfrm>
              <a:off x="3448789" y="2952897"/>
              <a:ext cx="5597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NP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C3AB4E1-889A-426B-BB0E-2C6080863B82}"/>
                    </a:ext>
                  </a:extLst>
                </p:cNvPr>
                <p:cNvSpPr txBox="1"/>
                <p:nvPr/>
              </p:nvSpPr>
              <p:spPr>
                <a:xfrm rot="19131885">
                  <a:off x="2843176" y="3574701"/>
                  <a:ext cx="5100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C3AB4E1-889A-426B-BB0E-2C6080863B8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131885">
                  <a:off x="2843176" y="3574701"/>
                  <a:ext cx="510076" cy="4616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A2D71D9F-F5FF-4B10-A36E-BCFAF49F1FA9}"/>
                    </a:ext>
                  </a:extLst>
                </p:cNvPr>
                <p:cNvSpPr txBox="1"/>
                <p:nvPr/>
              </p:nvSpPr>
              <p:spPr>
                <a:xfrm rot="1616385">
                  <a:off x="2843176" y="3229611"/>
                  <a:ext cx="5100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A2D71D9F-F5FF-4B10-A36E-BCFAF49F1FA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16385">
                  <a:off x="2843176" y="3229611"/>
                  <a:ext cx="510076" cy="46166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3813166-FA62-41AF-8ECC-4BF5D1ED2744}"/>
                    </a:ext>
                  </a:extLst>
                </p:cNvPr>
                <p:cNvSpPr txBox="1"/>
                <p:nvPr/>
              </p:nvSpPr>
              <p:spPr>
                <a:xfrm>
                  <a:off x="2889513" y="3908143"/>
                  <a:ext cx="5100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3813166-FA62-41AF-8ECC-4BF5D1ED27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89513" y="3908143"/>
                  <a:ext cx="510076" cy="4616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EBEAF26-FF93-4265-BA38-E8829F1B310C}"/>
                </a:ext>
              </a:extLst>
            </p:cNvPr>
            <p:cNvSpPr txBox="1"/>
            <p:nvPr/>
          </p:nvSpPr>
          <p:spPr>
            <a:xfrm>
              <a:off x="3237993" y="3916328"/>
              <a:ext cx="9813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co-NP</a:t>
              </a:r>
              <a:endParaRPr lang="en-US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68F1A91-4DB0-4E8A-9E99-451DEA4EA093}"/>
                </a:ext>
              </a:extLst>
            </p:cNvPr>
            <p:cNvSpPr txBox="1"/>
            <p:nvPr/>
          </p:nvSpPr>
          <p:spPr>
            <a:xfrm>
              <a:off x="3389912" y="3427894"/>
              <a:ext cx="7056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BPP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FA24E6F7-01DB-44AC-8C51-0BA799D874FC}"/>
                    </a:ext>
                  </a:extLst>
                </p:cNvPr>
                <p:cNvSpPr txBox="1"/>
                <p:nvPr/>
              </p:nvSpPr>
              <p:spPr>
                <a:xfrm>
                  <a:off x="4090993" y="3405018"/>
                  <a:ext cx="5100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FA24E6F7-01DB-44AC-8C51-0BA799D874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90993" y="3405018"/>
                  <a:ext cx="510076" cy="46166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73805C56-D534-4AAA-96C3-A446C5147A16}"/>
                    </a:ext>
                  </a:extLst>
                </p:cNvPr>
                <p:cNvSpPr txBox="1"/>
                <p:nvPr/>
              </p:nvSpPr>
              <p:spPr>
                <a:xfrm rot="19131885">
                  <a:off x="4086571" y="3799027"/>
                  <a:ext cx="5100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73805C56-D534-4AAA-96C3-A446C5147A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131885">
                  <a:off x="4086571" y="3799027"/>
                  <a:ext cx="510076" cy="46166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36DF46D7-5798-4E96-8360-19FA1AF635DB}"/>
                    </a:ext>
                  </a:extLst>
                </p:cNvPr>
                <p:cNvSpPr txBox="1"/>
                <p:nvPr/>
              </p:nvSpPr>
              <p:spPr>
                <a:xfrm rot="1616385">
                  <a:off x="4085461" y="3053174"/>
                  <a:ext cx="5100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36DF46D7-5798-4E96-8360-19FA1AF635D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16385">
                  <a:off x="4085461" y="3053174"/>
                  <a:ext cx="510076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907E94A-0B89-4245-BA28-B559A29F9123}"/>
                </a:ext>
              </a:extLst>
            </p:cNvPr>
            <p:cNvSpPr txBox="1"/>
            <p:nvPr/>
          </p:nvSpPr>
          <p:spPr>
            <a:xfrm>
              <a:off x="4601069" y="3401219"/>
              <a:ext cx="5245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PP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D3CBC648-F122-498E-AD7A-9A79565E841C}"/>
                    </a:ext>
                  </a:extLst>
                </p:cNvPr>
                <p:cNvSpPr txBox="1"/>
                <p:nvPr/>
              </p:nvSpPr>
              <p:spPr>
                <a:xfrm>
                  <a:off x="5066247" y="3385892"/>
                  <a:ext cx="5100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D3CBC648-F122-498E-AD7A-9A79565E841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66247" y="3385892"/>
                  <a:ext cx="510076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30775FB-F8AC-467D-A92F-D766F6060728}"/>
                </a:ext>
              </a:extLst>
            </p:cNvPr>
            <p:cNvSpPr txBox="1"/>
            <p:nvPr/>
          </p:nvSpPr>
          <p:spPr>
            <a:xfrm>
              <a:off x="5481337" y="3401218"/>
              <a:ext cx="123783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PSPACE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325385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248B0E70-966A-4CE0-9366-DB50753013F6}"/>
              </a:ext>
            </a:extLst>
          </p:cNvPr>
          <p:cNvSpPr txBox="1">
            <a:spLocks/>
          </p:cNvSpPr>
          <p:nvPr/>
        </p:nvSpPr>
        <p:spPr bwMode="auto">
          <a:xfrm>
            <a:off x="542640" y="2415171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The positions in the map of complexity classes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CC39D08-51DE-41A0-978E-DE0FB65EB891}"/>
              </a:ext>
            </a:extLst>
          </p:cNvPr>
          <p:cNvGrpSpPr/>
          <p:nvPr/>
        </p:nvGrpSpPr>
        <p:grpSpPr>
          <a:xfrm>
            <a:off x="1506387" y="3075445"/>
            <a:ext cx="5996337" cy="1425096"/>
            <a:chOff x="722839" y="2952897"/>
            <a:chExt cx="5996337" cy="142509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Content Placeholder 2">
                  <a:extLst>
                    <a:ext uri="{FF2B5EF4-FFF2-40B4-BE49-F238E27FC236}">
                      <a16:creationId xmlns:a16="http://schemas.microsoft.com/office/drawing/2014/main" id="{6A3749B4-F614-4D78-9A73-4943256AA760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722839" y="3484383"/>
                  <a:ext cx="1343076" cy="47697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2400" kern="0" dirty="0">
                      <a:solidFill>
                        <a:srgbClr val="FF0000"/>
                      </a:solidFill>
                    </a:rPr>
                    <a:t>P</a:t>
                  </a:r>
                  <a:r>
                    <a:rPr lang="en-US" sz="2400" kern="0" dirty="0"/>
                    <a:t> </a:t>
                  </a:r>
                  <a14:m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⊆ </m:t>
                      </m:r>
                    </m:oMath>
                  </a14:m>
                  <a:r>
                    <a:rPr lang="en-US" sz="2400" kern="0" dirty="0">
                      <a:solidFill>
                        <a:srgbClr val="FF0000"/>
                      </a:solidFill>
                    </a:rPr>
                    <a:t>ZPP</a:t>
                  </a:r>
                  <a:endParaRPr lang="en-US" sz="2400" kern="0" dirty="0"/>
                </a:p>
              </p:txBody>
            </p:sp>
          </mc:Choice>
          <mc:Fallback xmlns="">
            <p:sp>
              <p:nvSpPr>
                <p:cNvPr id="15" name="Content Placeholder 2">
                  <a:extLst>
                    <a:ext uri="{FF2B5EF4-FFF2-40B4-BE49-F238E27FC236}">
                      <a16:creationId xmlns:a16="http://schemas.microsoft.com/office/drawing/2014/main" id="{6A3749B4-F614-4D78-9A73-4943256AA7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22839" y="3484383"/>
                  <a:ext cx="1343076" cy="476970"/>
                </a:xfrm>
                <a:prstGeom prst="rect">
                  <a:avLst/>
                </a:prstGeom>
                <a:blipFill>
                  <a:blip r:embed="rId3"/>
                  <a:stretch>
                    <a:fillRect l="-6818" t="-11538" r="-455" b="-24359"/>
                  </a:stretch>
                </a:blipFill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45E33048-EAD1-4DBC-AE54-35702B4FB62A}"/>
                    </a:ext>
                  </a:extLst>
                </p:cNvPr>
                <p:cNvSpPr txBox="1"/>
                <p:nvPr/>
              </p:nvSpPr>
              <p:spPr>
                <a:xfrm>
                  <a:off x="2849389" y="2955983"/>
                  <a:ext cx="5100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45E33048-EAD1-4DBC-AE54-35702B4FB6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49389" y="2955983"/>
                  <a:ext cx="510076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DF529E07-E7E4-464D-B658-C7CDDA9C3E60}"/>
                    </a:ext>
                  </a:extLst>
                </p:cNvPr>
                <p:cNvSpPr txBox="1"/>
                <p:nvPr/>
              </p:nvSpPr>
              <p:spPr>
                <a:xfrm rot="1434255">
                  <a:off x="1839157" y="3672664"/>
                  <a:ext cx="5100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DF529E07-E7E4-464D-B658-C7CDDA9C3E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434255">
                  <a:off x="1839157" y="3672664"/>
                  <a:ext cx="510076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BD7332A5-34EB-4702-86CE-E05654E9D85E}"/>
                    </a:ext>
                  </a:extLst>
                </p:cNvPr>
                <p:cNvSpPr txBox="1"/>
                <p:nvPr/>
              </p:nvSpPr>
              <p:spPr>
                <a:xfrm rot="19287222">
                  <a:off x="1821459" y="3277263"/>
                  <a:ext cx="5100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BD7332A5-34EB-4702-86CE-E05654E9D85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287222">
                  <a:off x="1821459" y="3277263"/>
                  <a:ext cx="510076" cy="46166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BD65D2A-F827-423D-9A10-927EFD441C34}"/>
                </a:ext>
              </a:extLst>
            </p:cNvPr>
            <p:cNvSpPr txBox="1"/>
            <p:nvPr/>
          </p:nvSpPr>
          <p:spPr>
            <a:xfrm>
              <a:off x="2403276" y="296733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R</a:t>
              </a:r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E9EDDCF-3E9F-4AA2-B9DB-26988AFC71CC}"/>
                </a:ext>
              </a:extLst>
            </p:cNvPr>
            <p:cNvSpPr txBox="1"/>
            <p:nvPr/>
          </p:nvSpPr>
          <p:spPr>
            <a:xfrm>
              <a:off x="2236117" y="3916328"/>
              <a:ext cx="7970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co-R</a:t>
              </a:r>
              <a:endParaRPr lang="en-US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6CB3D62-9FBA-4FBC-A284-AF2A5B3DC6A1}"/>
                </a:ext>
              </a:extLst>
            </p:cNvPr>
            <p:cNvSpPr txBox="1"/>
            <p:nvPr/>
          </p:nvSpPr>
          <p:spPr>
            <a:xfrm>
              <a:off x="3448789" y="2952897"/>
              <a:ext cx="5597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NP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C3AB4E1-889A-426B-BB0E-2C6080863B82}"/>
                    </a:ext>
                  </a:extLst>
                </p:cNvPr>
                <p:cNvSpPr txBox="1"/>
                <p:nvPr/>
              </p:nvSpPr>
              <p:spPr>
                <a:xfrm rot="19131885">
                  <a:off x="2843176" y="3574701"/>
                  <a:ext cx="5100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C3AB4E1-889A-426B-BB0E-2C6080863B8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131885">
                  <a:off x="2843176" y="3574701"/>
                  <a:ext cx="510076" cy="4616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A2D71D9F-F5FF-4B10-A36E-BCFAF49F1FA9}"/>
                    </a:ext>
                  </a:extLst>
                </p:cNvPr>
                <p:cNvSpPr txBox="1"/>
                <p:nvPr/>
              </p:nvSpPr>
              <p:spPr>
                <a:xfrm rot="1616385">
                  <a:off x="2843176" y="3229611"/>
                  <a:ext cx="5100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A2D71D9F-F5FF-4B10-A36E-BCFAF49F1FA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16385">
                  <a:off x="2843176" y="3229611"/>
                  <a:ext cx="510076" cy="46166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3813166-FA62-41AF-8ECC-4BF5D1ED2744}"/>
                    </a:ext>
                  </a:extLst>
                </p:cNvPr>
                <p:cNvSpPr txBox="1"/>
                <p:nvPr/>
              </p:nvSpPr>
              <p:spPr>
                <a:xfrm>
                  <a:off x="2889513" y="3908143"/>
                  <a:ext cx="5100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3813166-FA62-41AF-8ECC-4BF5D1ED27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89513" y="3908143"/>
                  <a:ext cx="510076" cy="4616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EBEAF26-FF93-4265-BA38-E8829F1B310C}"/>
                </a:ext>
              </a:extLst>
            </p:cNvPr>
            <p:cNvSpPr txBox="1"/>
            <p:nvPr/>
          </p:nvSpPr>
          <p:spPr>
            <a:xfrm>
              <a:off x="3237993" y="3916328"/>
              <a:ext cx="9813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co-NP</a:t>
              </a:r>
              <a:endParaRPr lang="en-US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68F1A91-4DB0-4E8A-9E99-451DEA4EA093}"/>
                </a:ext>
              </a:extLst>
            </p:cNvPr>
            <p:cNvSpPr txBox="1"/>
            <p:nvPr/>
          </p:nvSpPr>
          <p:spPr>
            <a:xfrm>
              <a:off x="3389912" y="3427894"/>
              <a:ext cx="7056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BPP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FA24E6F7-01DB-44AC-8C51-0BA799D874FC}"/>
                    </a:ext>
                  </a:extLst>
                </p:cNvPr>
                <p:cNvSpPr txBox="1"/>
                <p:nvPr/>
              </p:nvSpPr>
              <p:spPr>
                <a:xfrm>
                  <a:off x="4090993" y="3405018"/>
                  <a:ext cx="5100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FA24E6F7-01DB-44AC-8C51-0BA799D874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90993" y="3405018"/>
                  <a:ext cx="510076" cy="46166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73805C56-D534-4AAA-96C3-A446C5147A16}"/>
                    </a:ext>
                  </a:extLst>
                </p:cNvPr>
                <p:cNvSpPr txBox="1"/>
                <p:nvPr/>
              </p:nvSpPr>
              <p:spPr>
                <a:xfrm rot="19131885">
                  <a:off x="4086571" y="3799027"/>
                  <a:ext cx="5100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73805C56-D534-4AAA-96C3-A446C5147A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131885">
                  <a:off x="4086571" y="3799027"/>
                  <a:ext cx="510076" cy="46166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36DF46D7-5798-4E96-8360-19FA1AF635DB}"/>
                    </a:ext>
                  </a:extLst>
                </p:cNvPr>
                <p:cNvSpPr txBox="1"/>
                <p:nvPr/>
              </p:nvSpPr>
              <p:spPr>
                <a:xfrm rot="1616385">
                  <a:off x="4085461" y="3053174"/>
                  <a:ext cx="5100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36DF46D7-5798-4E96-8360-19FA1AF635D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16385">
                  <a:off x="4085461" y="3053174"/>
                  <a:ext cx="510076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907E94A-0B89-4245-BA28-B559A29F9123}"/>
                </a:ext>
              </a:extLst>
            </p:cNvPr>
            <p:cNvSpPr txBox="1"/>
            <p:nvPr/>
          </p:nvSpPr>
          <p:spPr>
            <a:xfrm>
              <a:off x="4601069" y="3401219"/>
              <a:ext cx="5245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PP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D3CBC648-F122-498E-AD7A-9A79565E841C}"/>
                    </a:ext>
                  </a:extLst>
                </p:cNvPr>
                <p:cNvSpPr txBox="1"/>
                <p:nvPr/>
              </p:nvSpPr>
              <p:spPr>
                <a:xfrm>
                  <a:off x="5066247" y="3385892"/>
                  <a:ext cx="5100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D3CBC648-F122-498E-AD7A-9A79565E841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66247" y="3385892"/>
                  <a:ext cx="510076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30775FB-F8AC-467D-A92F-D766F6060728}"/>
                </a:ext>
              </a:extLst>
            </p:cNvPr>
            <p:cNvSpPr txBox="1"/>
            <p:nvPr/>
          </p:nvSpPr>
          <p:spPr>
            <a:xfrm>
              <a:off x="5481337" y="3401218"/>
              <a:ext cx="123783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PSPACE</a:t>
              </a:r>
              <a:endParaRPr lang="en-US" dirty="0"/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1A74051-1153-4FF1-9FA7-6B618D37DBAC}"/>
              </a:ext>
            </a:extLst>
          </p:cNvPr>
          <p:cNvSpPr/>
          <p:nvPr/>
        </p:nvSpPr>
        <p:spPr>
          <a:xfrm>
            <a:off x="3053794" y="3132361"/>
            <a:ext cx="675929" cy="1407130"/>
          </a:xfrm>
          <a:prstGeom prst="roundRect">
            <a:avLst/>
          </a:prstGeom>
          <a:noFill/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A372CBBE-52AB-4C90-9D2D-D74FF75FCC28}"/>
              </a:ext>
            </a:extLst>
          </p:cNvPr>
          <p:cNvSpPr/>
          <p:nvPr/>
        </p:nvSpPr>
        <p:spPr>
          <a:xfrm>
            <a:off x="4084636" y="3093411"/>
            <a:ext cx="858182" cy="1407130"/>
          </a:xfrm>
          <a:prstGeom prst="roundRect">
            <a:avLst/>
          </a:prstGeom>
          <a:noFill/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2868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248B0E70-966A-4CE0-9366-DB50753013F6}"/>
              </a:ext>
            </a:extLst>
          </p:cNvPr>
          <p:cNvSpPr txBox="1">
            <a:spLocks/>
          </p:cNvSpPr>
          <p:nvPr/>
        </p:nvSpPr>
        <p:spPr bwMode="auto">
          <a:xfrm>
            <a:off x="542640" y="2415171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The positions in the map of complexity classes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CC39D08-51DE-41A0-978E-DE0FB65EB891}"/>
              </a:ext>
            </a:extLst>
          </p:cNvPr>
          <p:cNvGrpSpPr/>
          <p:nvPr/>
        </p:nvGrpSpPr>
        <p:grpSpPr>
          <a:xfrm>
            <a:off x="1506387" y="3075445"/>
            <a:ext cx="5996337" cy="1425096"/>
            <a:chOff x="722839" y="2952897"/>
            <a:chExt cx="5996337" cy="142509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Content Placeholder 2">
                  <a:extLst>
                    <a:ext uri="{FF2B5EF4-FFF2-40B4-BE49-F238E27FC236}">
                      <a16:creationId xmlns:a16="http://schemas.microsoft.com/office/drawing/2014/main" id="{6A3749B4-F614-4D78-9A73-4943256AA760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722839" y="3484383"/>
                  <a:ext cx="1343076" cy="47697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2400" kern="0" dirty="0">
                      <a:solidFill>
                        <a:srgbClr val="FF0000"/>
                      </a:solidFill>
                    </a:rPr>
                    <a:t>P</a:t>
                  </a:r>
                  <a:r>
                    <a:rPr lang="en-US" sz="2400" kern="0" dirty="0"/>
                    <a:t> </a:t>
                  </a:r>
                  <a14:m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⊆ </m:t>
                      </m:r>
                    </m:oMath>
                  </a14:m>
                  <a:r>
                    <a:rPr lang="en-US" sz="2400" kern="0" dirty="0">
                      <a:solidFill>
                        <a:srgbClr val="FF0000"/>
                      </a:solidFill>
                    </a:rPr>
                    <a:t>ZPP</a:t>
                  </a:r>
                  <a:endParaRPr lang="en-US" sz="2400" kern="0" dirty="0"/>
                </a:p>
              </p:txBody>
            </p:sp>
          </mc:Choice>
          <mc:Fallback xmlns="">
            <p:sp>
              <p:nvSpPr>
                <p:cNvPr id="15" name="Content Placeholder 2">
                  <a:extLst>
                    <a:ext uri="{FF2B5EF4-FFF2-40B4-BE49-F238E27FC236}">
                      <a16:creationId xmlns:a16="http://schemas.microsoft.com/office/drawing/2014/main" id="{6A3749B4-F614-4D78-9A73-4943256AA7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22839" y="3484383"/>
                  <a:ext cx="1343076" cy="476970"/>
                </a:xfrm>
                <a:prstGeom prst="rect">
                  <a:avLst/>
                </a:prstGeom>
                <a:blipFill>
                  <a:blip r:embed="rId3"/>
                  <a:stretch>
                    <a:fillRect l="-6818" t="-11538" r="-455" b="-24359"/>
                  </a:stretch>
                </a:blipFill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45E33048-EAD1-4DBC-AE54-35702B4FB62A}"/>
                    </a:ext>
                  </a:extLst>
                </p:cNvPr>
                <p:cNvSpPr txBox="1"/>
                <p:nvPr/>
              </p:nvSpPr>
              <p:spPr>
                <a:xfrm>
                  <a:off x="2849389" y="2955983"/>
                  <a:ext cx="5100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45E33048-EAD1-4DBC-AE54-35702B4FB6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49389" y="2955983"/>
                  <a:ext cx="510076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DF529E07-E7E4-464D-B658-C7CDDA9C3E60}"/>
                    </a:ext>
                  </a:extLst>
                </p:cNvPr>
                <p:cNvSpPr txBox="1"/>
                <p:nvPr/>
              </p:nvSpPr>
              <p:spPr>
                <a:xfrm rot="1434255">
                  <a:off x="1839157" y="3672664"/>
                  <a:ext cx="5100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DF529E07-E7E4-464D-B658-C7CDDA9C3E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434255">
                  <a:off x="1839157" y="3672664"/>
                  <a:ext cx="510076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BD7332A5-34EB-4702-86CE-E05654E9D85E}"/>
                    </a:ext>
                  </a:extLst>
                </p:cNvPr>
                <p:cNvSpPr txBox="1"/>
                <p:nvPr/>
              </p:nvSpPr>
              <p:spPr>
                <a:xfrm rot="19287222">
                  <a:off x="1821459" y="3277263"/>
                  <a:ext cx="5100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BD7332A5-34EB-4702-86CE-E05654E9D85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287222">
                  <a:off x="1821459" y="3277263"/>
                  <a:ext cx="510076" cy="46166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BD65D2A-F827-423D-9A10-927EFD441C34}"/>
                </a:ext>
              </a:extLst>
            </p:cNvPr>
            <p:cNvSpPr txBox="1"/>
            <p:nvPr/>
          </p:nvSpPr>
          <p:spPr>
            <a:xfrm>
              <a:off x="2403276" y="296733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R</a:t>
              </a:r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E9EDDCF-3E9F-4AA2-B9DB-26988AFC71CC}"/>
                </a:ext>
              </a:extLst>
            </p:cNvPr>
            <p:cNvSpPr txBox="1"/>
            <p:nvPr/>
          </p:nvSpPr>
          <p:spPr>
            <a:xfrm>
              <a:off x="2236117" y="3916328"/>
              <a:ext cx="7970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co-R</a:t>
              </a:r>
              <a:endParaRPr lang="en-US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6CB3D62-9FBA-4FBC-A284-AF2A5B3DC6A1}"/>
                </a:ext>
              </a:extLst>
            </p:cNvPr>
            <p:cNvSpPr txBox="1"/>
            <p:nvPr/>
          </p:nvSpPr>
          <p:spPr>
            <a:xfrm>
              <a:off x="3448789" y="2952897"/>
              <a:ext cx="5597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NP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C3AB4E1-889A-426B-BB0E-2C6080863B82}"/>
                    </a:ext>
                  </a:extLst>
                </p:cNvPr>
                <p:cNvSpPr txBox="1"/>
                <p:nvPr/>
              </p:nvSpPr>
              <p:spPr>
                <a:xfrm rot="19131885">
                  <a:off x="2843176" y="3574701"/>
                  <a:ext cx="5100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C3AB4E1-889A-426B-BB0E-2C6080863B8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131885">
                  <a:off x="2843176" y="3574701"/>
                  <a:ext cx="510076" cy="4616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A2D71D9F-F5FF-4B10-A36E-BCFAF49F1FA9}"/>
                    </a:ext>
                  </a:extLst>
                </p:cNvPr>
                <p:cNvSpPr txBox="1"/>
                <p:nvPr/>
              </p:nvSpPr>
              <p:spPr>
                <a:xfrm rot="1616385">
                  <a:off x="2843176" y="3229611"/>
                  <a:ext cx="5100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A2D71D9F-F5FF-4B10-A36E-BCFAF49F1FA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16385">
                  <a:off x="2843176" y="3229611"/>
                  <a:ext cx="510076" cy="46166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3813166-FA62-41AF-8ECC-4BF5D1ED2744}"/>
                    </a:ext>
                  </a:extLst>
                </p:cNvPr>
                <p:cNvSpPr txBox="1"/>
                <p:nvPr/>
              </p:nvSpPr>
              <p:spPr>
                <a:xfrm>
                  <a:off x="2889513" y="3908143"/>
                  <a:ext cx="5100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3813166-FA62-41AF-8ECC-4BF5D1ED27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89513" y="3908143"/>
                  <a:ext cx="510076" cy="4616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EBEAF26-FF93-4265-BA38-E8829F1B310C}"/>
                </a:ext>
              </a:extLst>
            </p:cNvPr>
            <p:cNvSpPr txBox="1"/>
            <p:nvPr/>
          </p:nvSpPr>
          <p:spPr>
            <a:xfrm>
              <a:off x="3237993" y="3916328"/>
              <a:ext cx="9813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co-NP</a:t>
              </a:r>
              <a:endParaRPr lang="en-US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68F1A91-4DB0-4E8A-9E99-451DEA4EA093}"/>
                </a:ext>
              </a:extLst>
            </p:cNvPr>
            <p:cNvSpPr txBox="1"/>
            <p:nvPr/>
          </p:nvSpPr>
          <p:spPr>
            <a:xfrm>
              <a:off x="3389912" y="3427894"/>
              <a:ext cx="7056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BPP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FA24E6F7-01DB-44AC-8C51-0BA799D874FC}"/>
                    </a:ext>
                  </a:extLst>
                </p:cNvPr>
                <p:cNvSpPr txBox="1"/>
                <p:nvPr/>
              </p:nvSpPr>
              <p:spPr>
                <a:xfrm>
                  <a:off x="4090993" y="3405018"/>
                  <a:ext cx="5100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FA24E6F7-01DB-44AC-8C51-0BA799D874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90993" y="3405018"/>
                  <a:ext cx="510076" cy="46166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73805C56-D534-4AAA-96C3-A446C5147A16}"/>
                    </a:ext>
                  </a:extLst>
                </p:cNvPr>
                <p:cNvSpPr txBox="1"/>
                <p:nvPr/>
              </p:nvSpPr>
              <p:spPr>
                <a:xfrm rot="19131885">
                  <a:off x="4086571" y="3799027"/>
                  <a:ext cx="5100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73805C56-D534-4AAA-96C3-A446C5147A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131885">
                  <a:off x="4086571" y="3799027"/>
                  <a:ext cx="510076" cy="46166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36DF46D7-5798-4E96-8360-19FA1AF635DB}"/>
                    </a:ext>
                  </a:extLst>
                </p:cNvPr>
                <p:cNvSpPr txBox="1"/>
                <p:nvPr/>
              </p:nvSpPr>
              <p:spPr>
                <a:xfrm rot="1616385">
                  <a:off x="4085461" y="3053174"/>
                  <a:ext cx="5100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36DF46D7-5798-4E96-8360-19FA1AF635D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16385">
                  <a:off x="4085461" y="3053174"/>
                  <a:ext cx="510076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907E94A-0B89-4245-BA28-B559A29F9123}"/>
                </a:ext>
              </a:extLst>
            </p:cNvPr>
            <p:cNvSpPr txBox="1"/>
            <p:nvPr/>
          </p:nvSpPr>
          <p:spPr>
            <a:xfrm>
              <a:off x="4601069" y="3401219"/>
              <a:ext cx="5245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PP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D3CBC648-F122-498E-AD7A-9A79565E841C}"/>
                    </a:ext>
                  </a:extLst>
                </p:cNvPr>
                <p:cNvSpPr txBox="1"/>
                <p:nvPr/>
              </p:nvSpPr>
              <p:spPr>
                <a:xfrm>
                  <a:off x="5066247" y="3385892"/>
                  <a:ext cx="5100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D3CBC648-F122-498E-AD7A-9A79565E841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66247" y="3385892"/>
                  <a:ext cx="510076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30775FB-F8AC-467D-A92F-D766F6060728}"/>
                </a:ext>
              </a:extLst>
            </p:cNvPr>
            <p:cNvSpPr txBox="1"/>
            <p:nvPr/>
          </p:nvSpPr>
          <p:spPr>
            <a:xfrm>
              <a:off x="5481337" y="3401218"/>
              <a:ext cx="123783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PSPACE</a:t>
              </a:r>
              <a:endParaRPr lang="en-US" dirty="0"/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1A74051-1153-4FF1-9FA7-6B618D37DBAC}"/>
              </a:ext>
            </a:extLst>
          </p:cNvPr>
          <p:cNvSpPr/>
          <p:nvPr/>
        </p:nvSpPr>
        <p:spPr>
          <a:xfrm>
            <a:off x="3053794" y="3132361"/>
            <a:ext cx="675929" cy="1407130"/>
          </a:xfrm>
          <a:prstGeom prst="roundRect">
            <a:avLst/>
          </a:prstGeom>
          <a:noFill/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A372CBBE-52AB-4C90-9D2D-D74FF75FCC28}"/>
              </a:ext>
            </a:extLst>
          </p:cNvPr>
          <p:cNvSpPr/>
          <p:nvPr/>
        </p:nvSpPr>
        <p:spPr>
          <a:xfrm>
            <a:off x="4084636" y="3093411"/>
            <a:ext cx="858182" cy="1407130"/>
          </a:xfrm>
          <a:prstGeom prst="roundRect">
            <a:avLst/>
          </a:prstGeom>
          <a:noFill/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5152D62-5255-4176-9665-3B800AC60E71}"/>
                  </a:ext>
                </a:extLst>
              </p:cNvPr>
              <p:cNvSpPr txBox="1"/>
              <p:nvPr/>
            </p:nvSpPr>
            <p:spPr>
              <a:xfrm>
                <a:off x="1256379" y="5254281"/>
                <a:ext cx="6496354" cy="5232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2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kern="0" dirty="0"/>
                  <a:t>In particular, is </a:t>
                </a:r>
                <a:r>
                  <a:rPr lang="en-US" sz="28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800" kern="0" dirty="0"/>
                  <a:t> = </a:t>
                </a:r>
                <a:r>
                  <a:rPr lang="en-US" sz="28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800" kern="0" dirty="0"/>
                  <a:t> or </a:t>
                </a:r>
                <a:r>
                  <a:rPr lang="en-US" sz="28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800" kern="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800" dirty="0"/>
                  <a:t> </a:t>
                </a:r>
                <a:r>
                  <a:rPr lang="en-US" sz="28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800" kern="0" dirty="0"/>
                  <a:t>? </a:t>
                </a:r>
                <a:endParaRPr lang="en-US" sz="28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5152D62-5255-4176-9665-3B800AC60E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6379" y="5254281"/>
                <a:ext cx="6496354" cy="523220"/>
              </a:xfrm>
              <a:prstGeom prst="rect">
                <a:avLst/>
              </a:prstGeom>
              <a:blipFill>
                <a:blip r:embed="rId14"/>
                <a:stretch>
                  <a:fillRect l="-1779" t="-12500" r="-2247" b="-28409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8543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F3FB105-3BCD-400A-805E-24C55437525F}"/>
              </a:ext>
            </a:extLst>
          </p:cNvPr>
          <p:cNvSpPr txBox="1">
            <a:spLocks/>
          </p:cNvSpPr>
          <p:nvPr/>
        </p:nvSpPr>
        <p:spPr bwMode="auto">
          <a:xfrm>
            <a:off x="530482" y="914083"/>
            <a:ext cx="7948146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5556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30482" y="914083"/>
            <a:ext cx="7948146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76DD7AD-A75E-4094-A06E-EF61B845D076}"/>
              </a:ext>
            </a:extLst>
          </p:cNvPr>
          <p:cNvSpPr txBox="1">
            <a:spLocks/>
          </p:cNvSpPr>
          <p:nvPr/>
        </p:nvSpPr>
        <p:spPr bwMode="auto">
          <a:xfrm>
            <a:off x="530482" y="1871225"/>
            <a:ext cx="7948146" cy="41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Amplification of Success Probability.</a:t>
            </a:r>
            <a:r>
              <a:rPr lang="en-US" sz="2000" kern="0" dirty="0"/>
              <a:t> 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6118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30482" y="914083"/>
            <a:ext cx="7948146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76DD7AD-A75E-4094-A06E-EF61B845D076}"/>
              </a:ext>
            </a:extLst>
          </p:cNvPr>
          <p:cNvSpPr txBox="1">
            <a:spLocks/>
          </p:cNvSpPr>
          <p:nvPr/>
        </p:nvSpPr>
        <p:spPr bwMode="auto">
          <a:xfrm>
            <a:off x="530482" y="1871225"/>
            <a:ext cx="7948146" cy="41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Amplification of Success Probability.</a:t>
            </a:r>
            <a:r>
              <a:rPr lang="en-US" sz="2000" kern="0" dirty="0"/>
              <a:t>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DC50A65-EC4C-430A-9CEE-AC14B014B4CD}"/>
              </a:ext>
            </a:extLst>
          </p:cNvPr>
          <p:cNvSpPr txBox="1">
            <a:spLocks/>
          </p:cNvSpPr>
          <p:nvPr/>
        </p:nvSpPr>
        <p:spPr bwMode="auto">
          <a:xfrm>
            <a:off x="530482" y="2288444"/>
            <a:ext cx="7948146" cy="737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Let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be in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 and accepted by a poly-time prob.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with success prob. 1/2 + </a:t>
            </a:r>
            <a:r>
              <a:rPr lang="el-GR" sz="2000" kern="0" dirty="0"/>
              <a:t>ϵ</a:t>
            </a:r>
            <a:r>
              <a:rPr lang="en-US" sz="2000" kern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17441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30482" y="914083"/>
            <a:ext cx="7948146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76DD7AD-A75E-4094-A06E-EF61B845D076}"/>
              </a:ext>
            </a:extLst>
          </p:cNvPr>
          <p:cNvSpPr txBox="1">
            <a:spLocks/>
          </p:cNvSpPr>
          <p:nvPr/>
        </p:nvSpPr>
        <p:spPr bwMode="auto">
          <a:xfrm>
            <a:off x="530482" y="1871225"/>
            <a:ext cx="7948146" cy="41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Amplification of Success Probability.</a:t>
            </a:r>
            <a:r>
              <a:rPr lang="en-US" sz="2000" kern="0" dirty="0"/>
              <a:t>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DC50A65-EC4C-430A-9CEE-AC14B014B4CD}"/>
              </a:ext>
            </a:extLst>
          </p:cNvPr>
          <p:cNvSpPr txBox="1">
            <a:spLocks/>
          </p:cNvSpPr>
          <p:nvPr/>
        </p:nvSpPr>
        <p:spPr bwMode="auto">
          <a:xfrm>
            <a:off x="530482" y="2288444"/>
            <a:ext cx="7948146" cy="737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Let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be in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 and accepted by a poly-time prob.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with success prob. 1/2 + </a:t>
            </a:r>
            <a:r>
              <a:rPr lang="el-GR" sz="2000" kern="0" dirty="0"/>
              <a:t>ϵ</a:t>
            </a:r>
            <a:r>
              <a:rPr lang="en-US" sz="2000" kern="0" dirty="0"/>
              <a:t>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4974A86-F870-4563-AB76-262AAFB348EB}"/>
              </a:ext>
            </a:extLst>
          </p:cNvPr>
          <p:cNvSpPr txBox="1">
            <a:spLocks/>
          </p:cNvSpPr>
          <p:nvPr/>
        </p:nvSpPr>
        <p:spPr bwMode="auto">
          <a:xfrm>
            <a:off x="587044" y="3117838"/>
            <a:ext cx="1801441" cy="11807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C00000"/>
                </a:solidFill>
              </a:rPr>
              <a:t>Algorithm M</a:t>
            </a:r>
            <a:r>
              <a:rPr lang="en-US" sz="1200" kern="0" baseline="-25000" dirty="0">
                <a:solidFill>
                  <a:srgbClr val="C00000"/>
                </a:solidFill>
              </a:rPr>
              <a:t>2t</a:t>
            </a:r>
            <a:r>
              <a:rPr lang="en-US" sz="1200" kern="0" dirty="0">
                <a:solidFill>
                  <a:srgbClr val="C00000"/>
                </a:solidFill>
              </a:rPr>
              <a:t>(</a:t>
            </a:r>
            <a:r>
              <a:rPr lang="en-US" sz="1200" kern="0" dirty="0">
                <a:solidFill>
                  <a:srgbClr val="00B050"/>
                </a:solidFill>
              </a:rPr>
              <a:t>x</a:t>
            </a:r>
            <a:r>
              <a:rPr lang="en-US" sz="1200" kern="0" dirty="0">
                <a:solidFill>
                  <a:srgbClr val="C00000"/>
                </a:solidFill>
              </a:rPr>
              <a:t>)</a:t>
            </a:r>
          </a:p>
          <a:p>
            <a:pPr marL="228600" indent="-228600">
              <a:buAutoNum type="arabicPeriod"/>
            </a:pPr>
            <a:r>
              <a:rPr lang="en-US" sz="1200" kern="0" dirty="0"/>
              <a:t>run the algorithm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</a:t>
            </a:r>
          </a:p>
          <a:p>
            <a:pPr marL="0" indent="0">
              <a:buNone/>
            </a:pPr>
            <a:r>
              <a:rPr lang="en-US" sz="1200" kern="0" dirty="0"/>
              <a:t>     on </a:t>
            </a:r>
            <a:r>
              <a:rPr lang="en-US" sz="1200" kern="0" dirty="0">
                <a:solidFill>
                  <a:srgbClr val="00B050"/>
                </a:solidFill>
              </a:rPr>
              <a:t>x</a:t>
            </a:r>
            <a:r>
              <a:rPr lang="en-US" sz="1200" kern="0" dirty="0"/>
              <a:t> </a:t>
            </a:r>
            <a:r>
              <a:rPr lang="en-US" sz="1200" kern="0" dirty="0">
                <a:solidFill>
                  <a:srgbClr val="FF0000"/>
                </a:solidFill>
              </a:rPr>
              <a:t>2t</a:t>
            </a:r>
            <a:r>
              <a:rPr lang="en-US" sz="1200" kern="0" dirty="0"/>
              <a:t> times;</a:t>
            </a:r>
          </a:p>
          <a:p>
            <a:pPr marL="0" indent="0">
              <a:buNone/>
            </a:pPr>
            <a:r>
              <a:rPr lang="en-US" sz="1200" kern="0" dirty="0"/>
              <a:t>2. take the majority</a:t>
            </a:r>
          </a:p>
          <a:p>
            <a:pPr marL="0" indent="0">
              <a:buNone/>
            </a:pPr>
            <a:r>
              <a:rPr lang="en-US" sz="1200" kern="0" dirty="0"/>
              <a:t>     outcomes.  </a:t>
            </a:r>
          </a:p>
        </p:txBody>
      </p:sp>
    </p:spTree>
    <p:extLst>
      <p:ext uri="{BB962C8B-B14F-4D97-AF65-F5344CB8AC3E}">
        <p14:creationId xmlns:p14="http://schemas.microsoft.com/office/powerpoint/2010/main" val="20130428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30482" y="914083"/>
            <a:ext cx="7948146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76DD7AD-A75E-4094-A06E-EF61B845D076}"/>
              </a:ext>
            </a:extLst>
          </p:cNvPr>
          <p:cNvSpPr txBox="1">
            <a:spLocks/>
          </p:cNvSpPr>
          <p:nvPr/>
        </p:nvSpPr>
        <p:spPr bwMode="auto">
          <a:xfrm>
            <a:off x="530482" y="1871225"/>
            <a:ext cx="7948146" cy="41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Amplification of Success Probability.</a:t>
            </a:r>
            <a:r>
              <a:rPr lang="en-US" sz="2000" kern="0" dirty="0"/>
              <a:t>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DC50A65-EC4C-430A-9CEE-AC14B014B4CD}"/>
              </a:ext>
            </a:extLst>
          </p:cNvPr>
          <p:cNvSpPr txBox="1">
            <a:spLocks/>
          </p:cNvSpPr>
          <p:nvPr/>
        </p:nvSpPr>
        <p:spPr bwMode="auto">
          <a:xfrm>
            <a:off x="530482" y="2288444"/>
            <a:ext cx="7948146" cy="737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Let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be in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 and accepted by a poly-time prob.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with success prob. 1/2 + </a:t>
            </a:r>
            <a:r>
              <a:rPr lang="el-GR" sz="2000" kern="0" dirty="0"/>
              <a:t>ϵ</a:t>
            </a:r>
            <a:r>
              <a:rPr lang="en-US" sz="2000" kern="0" dirty="0"/>
              <a:t>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4974A86-F870-4563-AB76-262AAFB348EB}"/>
              </a:ext>
            </a:extLst>
          </p:cNvPr>
          <p:cNvSpPr txBox="1">
            <a:spLocks/>
          </p:cNvSpPr>
          <p:nvPr/>
        </p:nvSpPr>
        <p:spPr bwMode="auto">
          <a:xfrm>
            <a:off x="587044" y="3117838"/>
            <a:ext cx="1801441" cy="11807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C00000"/>
                </a:solidFill>
              </a:rPr>
              <a:t>Algorithm M</a:t>
            </a:r>
            <a:r>
              <a:rPr lang="en-US" sz="1200" kern="0" baseline="-25000" dirty="0">
                <a:solidFill>
                  <a:srgbClr val="C00000"/>
                </a:solidFill>
              </a:rPr>
              <a:t>2t</a:t>
            </a:r>
            <a:r>
              <a:rPr lang="en-US" sz="1200" kern="0" dirty="0">
                <a:solidFill>
                  <a:srgbClr val="C00000"/>
                </a:solidFill>
              </a:rPr>
              <a:t>(</a:t>
            </a:r>
            <a:r>
              <a:rPr lang="en-US" sz="1200" kern="0" dirty="0">
                <a:solidFill>
                  <a:srgbClr val="00B050"/>
                </a:solidFill>
              </a:rPr>
              <a:t>x</a:t>
            </a:r>
            <a:r>
              <a:rPr lang="en-US" sz="1200" kern="0" dirty="0">
                <a:solidFill>
                  <a:srgbClr val="C00000"/>
                </a:solidFill>
              </a:rPr>
              <a:t>)</a:t>
            </a:r>
          </a:p>
          <a:p>
            <a:pPr marL="228600" indent="-228600">
              <a:buAutoNum type="arabicPeriod"/>
            </a:pPr>
            <a:r>
              <a:rPr lang="en-US" sz="1200" kern="0" dirty="0"/>
              <a:t>run the algorithm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</a:t>
            </a:r>
          </a:p>
          <a:p>
            <a:pPr marL="0" indent="0">
              <a:buNone/>
            </a:pPr>
            <a:r>
              <a:rPr lang="en-US" sz="1200" kern="0" dirty="0"/>
              <a:t>     on </a:t>
            </a:r>
            <a:r>
              <a:rPr lang="en-US" sz="1200" kern="0" dirty="0">
                <a:solidFill>
                  <a:srgbClr val="00B050"/>
                </a:solidFill>
              </a:rPr>
              <a:t>x</a:t>
            </a:r>
            <a:r>
              <a:rPr lang="en-US" sz="1200" kern="0" dirty="0"/>
              <a:t> </a:t>
            </a:r>
            <a:r>
              <a:rPr lang="en-US" sz="1200" kern="0" dirty="0">
                <a:solidFill>
                  <a:srgbClr val="FF0000"/>
                </a:solidFill>
              </a:rPr>
              <a:t>2t</a:t>
            </a:r>
            <a:r>
              <a:rPr lang="en-US" sz="1200" kern="0" dirty="0"/>
              <a:t> times;</a:t>
            </a:r>
          </a:p>
          <a:p>
            <a:pPr marL="0" indent="0">
              <a:buNone/>
            </a:pPr>
            <a:r>
              <a:rPr lang="en-US" sz="1200" kern="0" dirty="0"/>
              <a:t>2. take the majority</a:t>
            </a:r>
          </a:p>
          <a:p>
            <a:pPr marL="0" indent="0">
              <a:buNone/>
            </a:pPr>
            <a:r>
              <a:rPr lang="en-US" sz="1200" kern="0" dirty="0"/>
              <a:t>     outcomes. 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A67CE7E-346F-4CE5-B8F6-B164CDC431E2}"/>
              </a:ext>
            </a:extLst>
          </p:cNvPr>
          <p:cNvSpPr txBox="1">
            <a:spLocks/>
          </p:cNvSpPr>
          <p:nvPr/>
        </p:nvSpPr>
        <p:spPr bwMode="auto">
          <a:xfrm>
            <a:off x="2511683" y="2988292"/>
            <a:ext cx="5918794" cy="448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has success prob. ½ + </a:t>
            </a:r>
            <a:r>
              <a:rPr lang="el-GR" sz="2000" kern="0" dirty="0"/>
              <a:t>ϵ</a:t>
            </a:r>
            <a:r>
              <a:rPr lang="en-US" sz="2000" kern="0" baseline="-25000" dirty="0"/>
              <a:t>x</a:t>
            </a:r>
            <a:r>
              <a:rPr lang="en-US" sz="2000" kern="0" dirty="0"/>
              <a:t>, with ½ ≥ </a:t>
            </a:r>
            <a:r>
              <a:rPr lang="el-GR" sz="2000" kern="0" dirty="0"/>
              <a:t>ϵ</a:t>
            </a:r>
            <a:r>
              <a:rPr lang="en-US" sz="2000" kern="0" baseline="-25000" dirty="0"/>
              <a:t>x</a:t>
            </a:r>
            <a:r>
              <a:rPr lang="en-US" sz="2000" kern="0" dirty="0"/>
              <a:t> ≥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565970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30482" y="914083"/>
            <a:ext cx="7948146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76DD7AD-A75E-4094-A06E-EF61B845D076}"/>
              </a:ext>
            </a:extLst>
          </p:cNvPr>
          <p:cNvSpPr txBox="1">
            <a:spLocks/>
          </p:cNvSpPr>
          <p:nvPr/>
        </p:nvSpPr>
        <p:spPr bwMode="auto">
          <a:xfrm>
            <a:off x="530482" y="1871225"/>
            <a:ext cx="7948146" cy="41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Amplification of Success Probability.</a:t>
            </a:r>
            <a:r>
              <a:rPr lang="en-US" sz="2000" kern="0" dirty="0"/>
              <a:t>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DC50A65-EC4C-430A-9CEE-AC14B014B4CD}"/>
              </a:ext>
            </a:extLst>
          </p:cNvPr>
          <p:cNvSpPr txBox="1">
            <a:spLocks/>
          </p:cNvSpPr>
          <p:nvPr/>
        </p:nvSpPr>
        <p:spPr bwMode="auto">
          <a:xfrm>
            <a:off x="530482" y="2288444"/>
            <a:ext cx="7948146" cy="737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Let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be in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 and accepted by a poly-time prob.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with success prob. 1/2 + </a:t>
            </a:r>
            <a:r>
              <a:rPr lang="el-GR" sz="2000" kern="0" dirty="0"/>
              <a:t>ϵ</a:t>
            </a:r>
            <a:r>
              <a:rPr lang="en-US" sz="2000" kern="0" dirty="0"/>
              <a:t>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4974A86-F870-4563-AB76-262AAFB348EB}"/>
              </a:ext>
            </a:extLst>
          </p:cNvPr>
          <p:cNvSpPr txBox="1">
            <a:spLocks/>
          </p:cNvSpPr>
          <p:nvPr/>
        </p:nvSpPr>
        <p:spPr bwMode="auto">
          <a:xfrm>
            <a:off x="587044" y="3117838"/>
            <a:ext cx="1801441" cy="11807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C00000"/>
                </a:solidFill>
              </a:rPr>
              <a:t>Algorithm M</a:t>
            </a:r>
            <a:r>
              <a:rPr lang="en-US" sz="1200" kern="0" baseline="-25000" dirty="0">
                <a:solidFill>
                  <a:srgbClr val="C00000"/>
                </a:solidFill>
              </a:rPr>
              <a:t>2t</a:t>
            </a:r>
            <a:r>
              <a:rPr lang="en-US" sz="1200" kern="0" dirty="0">
                <a:solidFill>
                  <a:srgbClr val="C00000"/>
                </a:solidFill>
              </a:rPr>
              <a:t>(</a:t>
            </a:r>
            <a:r>
              <a:rPr lang="en-US" sz="1200" kern="0" dirty="0">
                <a:solidFill>
                  <a:srgbClr val="00B050"/>
                </a:solidFill>
              </a:rPr>
              <a:t>x</a:t>
            </a:r>
            <a:r>
              <a:rPr lang="en-US" sz="1200" kern="0" dirty="0">
                <a:solidFill>
                  <a:srgbClr val="C00000"/>
                </a:solidFill>
              </a:rPr>
              <a:t>)</a:t>
            </a:r>
          </a:p>
          <a:p>
            <a:pPr marL="228600" indent="-228600">
              <a:buAutoNum type="arabicPeriod"/>
            </a:pPr>
            <a:r>
              <a:rPr lang="en-US" sz="1200" kern="0" dirty="0"/>
              <a:t>run the algorithm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</a:t>
            </a:r>
          </a:p>
          <a:p>
            <a:pPr marL="0" indent="0">
              <a:buNone/>
            </a:pPr>
            <a:r>
              <a:rPr lang="en-US" sz="1200" kern="0" dirty="0"/>
              <a:t>     on </a:t>
            </a:r>
            <a:r>
              <a:rPr lang="en-US" sz="1200" kern="0" dirty="0">
                <a:solidFill>
                  <a:srgbClr val="00B050"/>
                </a:solidFill>
              </a:rPr>
              <a:t>x</a:t>
            </a:r>
            <a:r>
              <a:rPr lang="en-US" sz="1200" kern="0" dirty="0"/>
              <a:t> </a:t>
            </a:r>
            <a:r>
              <a:rPr lang="en-US" sz="1200" kern="0" dirty="0">
                <a:solidFill>
                  <a:srgbClr val="FF0000"/>
                </a:solidFill>
              </a:rPr>
              <a:t>2t</a:t>
            </a:r>
            <a:r>
              <a:rPr lang="en-US" sz="1200" kern="0" dirty="0"/>
              <a:t> times;</a:t>
            </a:r>
          </a:p>
          <a:p>
            <a:pPr marL="0" indent="0">
              <a:buNone/>
            </a:pPr>
            <a:r>
              <a:rPr lang="en-US" sz="1200" kern="0" dirty="0"/>
              <a:t>2. take the majority</a:t>
            </a:r>
          </a:p>
          <a:p>
            <a:pPr marL="0" indent="0">
              <a:buNone/>
            </a:pPr>
            <a:r>
              <a:rPr lang="en-US" sz="1200" kern="0" dirty="0"/>
              <a:t>     outcomes. 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A67CE7E-346F-4CE5-B8F6-B164CDC431E2}"/>
              </a:ext>
            </a:extLst>
          </p:cNvPr>
          <p:cNvSpPr txBox="1">
            <a:spLocks/>
          </p:cNvSpPr>
          <p:nvPr/>
        </p:nvSpPr>
        <p:spPr bwMode="auto">
          <a:xfrm>
            <a:off x="2511683" y="2988292"/>
            <a:ext cx="5918794" cy="448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has success prob. ½ + </a:t>
            </a:r>
            <a:r>
              <a:rPr lang="el-GR" sz="2000" kern="0" dirty="0"/>
              <a:t>ϵ</a:t>
            </a:r>
            <a:r>
              <a:rPr lang="en-US" sz="2000" kern="0" baseline="-25000" dirty="0"/>
              <a:t>x</a:t>
            </a:r>
            <a:r>
              <a:rPr lang="en-US" sz="2000" kern="0" dirty="0"/>
              <a:t>, with ½ ≥ </a:t>
            </a:r>
            <a:r>
              <a:rPr lang="el-GR" sz="2000" kern="0" dirty="0"/>
              <a:t>ϵ</a:t>
            </a:r>
            <a:r>
              <a:rPr lang="en-US" sz="2000" kern="0" baseline="-25000" dirty="0"/>
              <a:t>x</a:t>
            </a:r>
            <a:r>
              <a:rPr lang="en-US" sz="2000" kern="0" dirty="0"/>
              <a:t> ≥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5645882-6BCB-478E-88F5-C4AAED413962}"/>
              </a:ext>
            </a:extLst>
          </p:cNvPr>
          <p:cNvSpPr txBox="1">
            <a:spLocks/>
          </p:cNvSpPr>
          <p:nvPr/>
        </p:nvSpPr>
        <p:spPr bwMode="auto">
          <a:xfrm>
            <a:off x="2502256" y="3415959"/>
            <a:ext cx="5840466" cy="45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The prob. that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fails at least t times is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9898296-0B0F-46C4-8978-09C986CD802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0606" y="3855438"/>
                <a:ext cx="7598105" cy="1564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                               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d>
                          <m:dPr>
                            <m:ctrlPr>
                              <a:rPr lang="en-US" sz="2000" i="1" kern="0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000" i="1" kern="0" dirty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kern="0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b="0" i="1" kern="0" dirty="0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000" b="0" i="1" kern="0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den>
                            </m:f>
                          </m:e>
                        </m:d>
                      </m:e>
                    </m:nary>
                    <m:r>
                      <a:rPr lang="en-US" sz="2000" b="0" i="1" kern="0" dirty="0" smtClean="0">
                        <a:latin typeface="Cambria Math" panose="02040503050406030204" pitchFamily="18" charset="0"/>
                      </a:rPr>
                      <m:t>(1/2+ 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(1/2 - </a:t>
                </a:r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2t-i</a:t>
                </a:r>
                <a:endParaRPr lang="en-US" sz="2000" i="1" kern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2000" i="1" kern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9898296-0B0F-46C4-8978-09C986CD80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0606" y="3855438"/>
                <a:ext cx="7598105" cy="1564970"/>
              </a:xfrm>
              <a:prstGeom prst="rect">
                <a:avLst/>
              </a:prstGeom>
              <a:blipFill>
                <a:blip r:embed="rId3"/>
                <a:stretch>
                  <a:fillRect t="-29572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80627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30482" y="914083"/>
            <a:ext cx="7948146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76DD7AD-A75E-4094-A06E-EF61B845D076}"/>
              </a:ext>
            </a:extLst>
          </p:cNvPr>
          <p:cNvSpPr txBox="1">
            <a:spLocks/>
          </p:cNvSpPr>
          <p:nvPr/>
        </p:nvSpPr>
        <p:spPr bwMode="auto">
          <a:xfrm>
            <a:off x="530482" y="1871225"/>
            <a:ext cx="7948146" cy="41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Amplification of Success Probability.</a:t>
            </a:r>
            <a:r>
              <a:rPr lang="en-US" sz="2000" kern="0" dirty="0"/>
              <a:t>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DC50A65-EC4C-430A-9CEE-AC14B014B4CD}"/>
              </a:ext>
            </a:extLst>
          </p:cNvPr>
          <p:cNvSpPr txBox="1">
            <a:spLocks/>
          </p:cNvSpPr>
          <p:nvPr/>
        </p:nvSpPr>
        <p:spPr bwMode="auto">
          <a:xfrm>
            <a:off x="530482" y="2288444"/>
            <a:ext cx="7948146" cy="737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Let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be in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 and accepted by a poly-time prob.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with success prob. 1/2 + </a:t>
            </a:r>
            <a:r>
              <a:rPr lang="el-GR" sz="2000" kern="0" dirty="0"/>
              <a:t>ϵ</a:t>
            </a:r>
            <a:r>
              <a:rPr lang="en-US" sz="2000" kern="0" dirty="0"/>
              <a:t>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4974A86-F870-4563-AB76-262AAFB348EB}"/>
              </a:ext>
            </a:extLst>
          </p:cNvPr>
          <p:cNvSpPr txBox="1">
            <a:spLocks/>
          </p:cNvSpPr>
          <p:nvPr/>
        </p:nvSpPr>
        <p:spPr bwMode="auto">
          <a:xfrm>
            <a:off x="587044" y="3117838"/>
            <a:ext cx="1801441" cy="11807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C00000"/>
                </a:solidFill>
              </a:rPr>
              <a:t>Algorithm M</a:t>
            </a:r>
            <a:r>
              <a:rPr lang="en-US" sz="1200" kern="0" baseline="-25000" dirty="0">
                <a:solidFill>
                  <a:srgbClr val="C00000"/>
                </a:solidFill>
              </a:rPr>
              <a:t>2t</a:t>
            </a:r>
            <a:r>
              <a:rPr lang="en-US" sz="1200" kern="0" dirty="0">
                <a:solidFill>
                  <a:srgbClr val="C00000"/>
                </a:solidFill>
              </a:rPr>
              <a:t>(</a:t>
            </a:r>
            <a:r>
              <a:rPr lang="en-US" sz="1200" kern="0" dirty="0">
                <a:solidFill>
                  <a:srgbClr val="00B050"/>
                </a:solidFill>
              </a:rPr>
              <a:t>x</a:t>
            </a:r>
            <a:r>
              <a:rPr lang="en-US" sz="1200" kern="0" dirty="0">
                <a:solidFill>
                  <a:srgbClr val="C00000"/>
                </a:solidFill>
              </a:rPr>
              <a:t>)</a:t>
            </a:r>
          </a:p>
          <a:p>
            <a:pPr marL="228600" indent="-228600">
              <a:buAutoNum type="arabicPeriod"/>
            </a:pPr>
            <a:r>
              <a:rPr lang="en-US" sz="1200" kern="0" dirty="0"/>
              <a:t>run the algorithm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</a:t>
            </a:r>
          </a:p>
          <a:p>
            <a:pPr marL="0" indent="0">
              <a:buNone/>
            </a:pPr>
            <a:r>
              <a:rPr lang="en-US" sz="1200" kern="0" dirty="0"/>
              <a:t>     on </a:t>
            </a:r>
            <a:r>
              <a:rPr lang="en-US" sz="1200" kern="0" dirty="0">
                <a:solidFill>
                  <a:srgbClr val="00B050"/>
                </a:solidFill>
              </a:rPr>
              <a:t>x</a:t>
            </a:r>
            <a:r>
              <a:rPr lang="en-US" sz="1200" kern="0" dirty="0"/>
              <a:t> </a:t>
            </a:r>
            <a:r>
              <a:rPr lang="en-US" sz="1200" kern="0" dirty="0">
                <a:solidFill>
                  <a:srgbClr val="FF0000"/>
                </a:solidFill>
              </a:rPr>
              <a:t>2t</a:t>
            </a:r>
            <a:r>
              <a:rPr lang="en-US" sz="1200" kern="0" dirty="0"/>
              <a:t> times;</a:t>
            </a:r>
          </a:p>
          <a:p>
            <a:pPr marL="0" indent="0">
              <a:buNone/>
            </a:pPr>
            <a:r>
              <a:rPr lang="en-US" sz="1200" kern="0" dirty="0"/>
              <a:t>2. take the majority</a:t>
            </a:r>
          </a:p>
          <a:p>
            <a:pPr marL="0" indent="0">
              <a:buNone/>
            </a:pPr>
            <a:r>
              <a:rPr lang="en-US" sz="1200" kern="0" dirty="0"/>
              <a:t>     outcomes. 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A67CE7E-346F-4CE5-B8F6-B164CDC431E2}"/>
              </a:ext>
            </a:extLst>
          </p:cNvPr>
          <p:cNvSpPr txBox="1">
            <a:spLocks/>
          </p:cNvSpPr>
          <p:nvPr/>
        </p:nvSpPr>
        <p:spPr bwMode="auto">
          <a:xfrm>
            <a:off x="2511683" y="2988292"/>
            <a:ext cx="5918794" cy="448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has success prob. ½ + </a:t>
            </a:r>
            <a:r>
              <a:rPr lang="el-GR" sz="2000" kern="0" dirty="0"/>
              <a:t>ϵ</a:t>
            </a:r>
            <a:r>
              <a:rPr lang="en-US" sz="2000" kern="0" baseline="-25000" dirty="0"/>
              <a:t>x</a:t>
            </a:r>
            <a:r>
              <a:rPr lang="en-US" sz="2000" kern="0" dirty="0"/>
              <a:t>, with ½ ≥ </a:t>
            </a:r>
            <a:r>
              <a:rPr lang="el-GR" sz="2000" kern="0" dirty="0"/>
              <a:t>ϵ</a:t>
            </a:r>
            <a:r>
              <a:rPr lang="en-US" sz="2000" kern="0" baseline="-25000" dirty="0"/>
              <a:t>x</a:t>
            </a:r>
            <a:r>
              <a:rPr lang="en-US" sz="2000" kern="0" dirty="0"/>
              <a:t> ≥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5645882-6BCB-478E-88F5-C4AAED413962}"/>
              </a:ext>
            </a:extLst>
          </p:cNvPr>
          <p:cNvSpPr txBox="1">
            <a:spLocks/>
          </p:cNvSpPr>
          <p:nvPr/>
        </p:nvSpPr>
        <p:spPr bwMode="auto">
          <a:xfrm>
            <a:off x="2502256" y="3415959"/>
            <a:ext cx="5840466" cy="45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The prob. that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fails at least t times is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9898296-0B0F-46C4-8978-09C986CD802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0606" y="3855438"/>
                <a:ext cx="7598105" cy="1564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                               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d>
                          <m:dPr>
                            <m:ctrlPr>
                              <a:rPr lang="en-US" sz="2000" i="1" kern="0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000" i="1" kern="0" dirty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kern="0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b="0" i="1" kern="0" dirty="0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000" b="0" i="1" kern="0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den>
                            </m:f>
                          </m:e>
                        </m:d>
                      </m:e>
                    </m:nary>
                    <m:r>
                      <a:rPr lang="en-US" sz="2000" b="0" i="1" kern="0" dirty="0" smtClean="0">
                        <a:latin typeface="Cambria Math" panose="02040503050406030204" pitchFamily="18" charset="0"/>
                      </a:rPr>
                      <m:t>(1/2+ 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(1/2 - </a:t>
                </a:r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2t-i</a:t>
                </a:r>
                <a:endParaRPr lang="en-US" sz="2000" kern="0" dirty="0"/>
              </a:p>
              <a:p>
                <a:pPr marL="0" indent="0">
                  <a:buNone/>
                </a:pPr>
                <a:r>
                  <a:rPr lang="en-US" sz="2000" kern="0" dirty="0"/>
                  <a:t>=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i="1" kern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 kern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i="1" kern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d>
                          <m:dPr>
                            <m:ctrlPr>
                              <a:rPr lang="en-US" sz="2000" i="1" kern="0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000" i="1" kern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 kern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i="1" kern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000" i="1" kern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den>
                            </m:f>
                          </m:e>
                        </m:d>
                      </m:e>
                    </m:nary>
                    <m:r>
                      <a:rPr lang="en-US" sz="2000" i="1" kern="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(1/2+ </m:t>
                    </m:r>
                  </m:oMath>
                </a14:m>
                <a:r>
                  <a:rPr lang="el-GR" sz="2000" kern="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</a:t>
                </a:r>
                <a:r>
                  <a:rPr lang="en-US" sz="2000" kern="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(1/2 - </a:t>
                </a:r>
                <a:r>
                  <a:rPr lang="el-GR" sz="2000" kern="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.(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1/2−</m:t>
                        </m:r>
                        <m:r>
                          <m:rPr>
                            <m:nor/>
                          </m:rPr>
                          <a:rPr lang="el-GR" sz="2000" kern="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ϵ</m:t>
                        </m:r>
                        <m:r>
                          <m:rPr>
                            <m:nor/>
                          </m:rPr>
                          <a:rPr lang="en-US" sz="2000" kern="0" baseline="-2500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num>
                      <m:den>
                        <m:r>
                          <a:rPr lang="en-US" sz="2000" b="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1/2+</m:t>
                        </m:r>
                        <m:r>
                          <m:rPr>
                            <m:nor/>
                          </m:rPr>
                          <a:rPr lang="el-GR" sz="2000" kern="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ϵ</m:t>
                        </m:r>
                        <m:r>
                          <m:rPr>
                            <m:nor/>
                          </m:rPr>
                          <a:rPr lang="en-US" sz="2000" kern="0" baseline="-2500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den>
                    </m:f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)</a:t>
                </a:r>
                <a:r>
                  <a:rPr lang="en-US" sz="2000" i="1" kern="0" baseline="30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t-</a:t>
                </a:r>
                <a:r>
                  <a:rPr lang="en-US" sz="2000" i="1" kern="0" baseline="300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000" i="1" kern="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0" indent="0">
                  <a:buNone/>
                </a:pPr>
                <a:endParaRPr lang="en-US" sz="2000" i="1" kern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9898296-0B0F-46C4-8978-09C986CD80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0606" y="3855438"/>
                <a:ext cx="7598105" cy="1564970"/>
              </a:xfrm>
              <a:prstGeom prst="rect">
                <a:avLst/>
              </a:prstGeom>
              <a:blipFill>
                <a:blip r:embed="rId3"/>
                <a:stretch>
                  <a:fillRect l="-883" t="-29572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37454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30482" y="914083"/>
            <a:ext cx="7948146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76DD7AD-A75E-4094-A06E-EF61B845D076}"/>
              </a:ext>
            </a:extLst>
          </p:cNvPr>
          <p:cNvSpPr txBox="1">
            <a:spLocks/>
          </p:cNvSpPr>
          <p:nvPr/>
        </p:nvSpPr>
        <p:spPr bwMode="auto">
          <a:xfrm>
            <a:off x="530482" y="1871225"/>
            <a:ext cx="7948146" cy="41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Amplification of Success Probability.</a:t>
            </a:r>
            <a:r>
              <a:rPr lang="en-US" sz="2000" kern="0" dirty="0"/>
              <a:t>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DC50A65-EC4C-430A-9CEE-AC14B014B4CD}"/>
              </a:ext>
            </a:extLst>
          </p:cNvPr>
          <p:cNvSpPr txBox="1">
            <a:spLocks/>
          </p:cNvSpPr>
          <p:nvPr/>
        </p:nvSpPr>
        <p:spPr bwMode="auto">
          <a:xfrm>
            <a:off x="530482" y="2288444"/>
            <a:ext cx="7948146" cy="737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Let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be in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 and accepted by a poly-time prob.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with success prob. 1/2 + </a:t>
            </a:r>
            <a:r>
              <a:rPr lang="el-GR" sz="2000" kern="0" dirty="0"/>
              <a:t>ϵ</a:t>
            </a:r>
            <a:r>
              <a:rPr lang="en-US" sz="2000" kern="0" dirty="0"/>
              <a:t>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4974A86-F870-4563-AB76-262AAFB348EB}"/>
              </a:ext>
            </a:extLst>
          </p:cNvPr>
          <p:cNvSpPr txBox="1">
            <a:spLocks/>
          </p:cNvSpPr>
          <p:nvPr/>
        </p:nvSpPr>
        <p:spPr bwMode="auto">
          <a:xfrm>
            <a:off x="587044" y="3117838"/>
            <a:ext cx="1801441" cy="11807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C00000"/>
                </a:solidFill>
              </a:rPr>
              <a:t>Algorithm M</a:t>
            </a:r>
            <a:r>
              <a:rPr lang="en-US" sz="1200" kern="0" baseline="-25000" dirty="0">
                <a:solidFill>
                  <a:srgbClr val="C00000"/>
                </a:solidFill>
              </a:rPr>
              <a:t>2t</a:t>
            </a:r>
            <a:r>
              <a:rPr lang="en-US" sz="1200" kern="0" dirty="0">
                <a:solidFill>
                  <a:srgbClr val="C00000"/>
                </a:solidFill>
              </a:rPr>
              <a:t>(</a:t>
            </a:r>
            <a:r>
              <a:rPr lang="en-US" sz="1200" kern="0" dirty="0">
                <a:solidFill>
                  <a:srgbClr val="00B050"/>
                </a:solidFill>
              </a:rPr>
              <a:t>x</a:t>
            </a:r>
            <a:r>
              <a:rPr lang="en-US" sz="1200" kern="0" dirty="0">
                <a:solidFill>
                  <a:srgbClr val="C00000"/>
                </a:solidFill>
              </a:rPr>
              <a:t>)</a:t>
            </a:r>
          </a:p>
          <a:p>
            <a:pPr marL="228600" indent="-228600">
              <a:buAutoNum type="arabicPeriod"/>
            </a:pPr>
            <a:r>
              <a:rPr lang="en-US" sz="1200" kern="0" dirty="0"/>
              <a:t>run the algorithm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</a:t>
            </a:r>
          </a:p>
          <a:p>
            <a:pPr marL="0" indent="0">
              <a:buNone/>
            </a:pPr>
            <a:r>
              <a:rPr lang="en-US" sz="1200" kern="0" dirty="0"/>
              <a:t>     on </a:t>
            </a:r>
            <a:r>
              <a:rPr lang="en-US" sz="1200" kern="0" dirty="0">
                <a:solidFill>
                  <a:srgbClr val="00B050"/>
                </a:solidFill>
              </a:rPr>
              <a:t>x</a:t>
            </a:r>
            <a:r>
              <a:rPr lang="en-US" sz="1200" kern="0" dirty="0"/>
              <a:t> </a:t>
            </a:r>
            <a:r>
              <a:rPr lang="en-US" sz="1200" kern="0" dirty="0">
                <a:solidFill>
                  <a:srgbClr val="FF0000"/>
                </a:solidFill>
              </a:rPr>
              <a:t>2t</a:t>
            </a:r>
            <a:r>
              <a:rPr lang="en-US" sz="1200" kern="0" dirty="0"/>
              <a:t> times;</a:t>
            </a:r>
          </a:p>
          <a:p>
            <a:pPr marL="0" indent="0">
              <a:buNone/>
            </a:pPr>
            <a:r>
              <a:rPr lang="en-US" sz="1200" kern="0" dirty="0"/>
              <a:t>2. take the majority</a:t>
            </a:r>
          </a:p>
          <a:p>
            <a:pPr marL="0" indent="0">
              <a:buNone/>
            </a:pPr>
            <a:r>
              <a:rPr lang="en-US" sz="1200" kern="0" dirty="0"/>
              <a:t>     outcomes. 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A67CE7E-346F-4CE5-B8F6-B164CDC431E2}"/>
              </a:ext>
            </a:extLst>
          </p:cNvPr>
          <p:cNvSpPr txBox="1">
            <a:spLocks/>
          </p:cNvSpPr>
          <p:nvPr/>
        </p:nvSpPr>
        <p:spPr bwMode="auto">
          <a:xfrm>
            <a:off x="2511683" y="2988292"/>
            <a:ext cx="5918794" cy="448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has success prob. ½ + </a:t>
            </a:r>
            <a:r>
              <a:rPr lang="el-GR" sz="2000" kern="0" dirty="0"/>
              <a:t>ϵ</a:t>
            </a:r>
            <a:r>
              <a:rPr lang="en-US" sz="2000" kern="0" baseline="-25000" dirty="0"/>
              <a:t>x</a:t>
            </a:r>
            <a:r>
              <a:rPr lang="en-US" sz="2000" kern="0" dirty="0"/>
              <a:t>, with ½ ≥ </a:t>
            </a:r>
            <a:r>
              <a:rPr lang="el-GR" sz="2000" kern="0" dirty="0"/>
              <a:t>ϵ</a:t>
            </a:r>
            <a:r>
              <a:rPr lang="en-US" sz="2000" kern="0" baseline="-25000" dirty="0"/>
              <a:t>x</a:t>
            </a:r>
            <a:r>
              <a:rPr lang="en-US" sz="2000" kern="0" dirty="0"/>
              <a:t> ≥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5645882-6BCB-478E-88F5-C4AAED413962}"/>
              </a:ext>
            </a:extLst>
          </p:cNvPr>
          <p:cNvSpPr txBox="1">
            <a:spLocks/>
          </p:cNvSpPr>
          <p:nvPr/>
        </p:nvSpPr>
        <p:spPr bwMode="auto">
          <a:xfrm>
            <a:off x="2502256" y="3415959"/>
            <a:ext cx="5840466" cy="45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The prob. that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fails at least t times is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9898296-0B0F-46C4-8978-09C986CD802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0606" y="3855438"/>
                <a:ext cx="7598105" cy="1564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                               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d>
                          <m:dPr>
                            <m:ctrlPr>
                              <a:rPr lang="en-US" sz="2000" i="1" kern="0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000" i="1" kern="0" dirty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kern="0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b="0" i="1" kern="0" dirty="0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000" b="0" i="1" kern="0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den>
                            </m:f>
                          </m:e>
                        </m:d>
                      </m:e>
                    </m:nary>
                    <m:r>
                      <a:rPr lang="en-US" sz="2000" b="0" i="1" kern="0" dirty="0" smtClean="0">
                        <a:latin typeface="Cambria Math" panose="02040503050406030204" pitchFamily="18" charset="0"/>
                      </a:rPr>
                      <m:t>(1/2+ 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(1/2 - </a:t>
                </a:r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2t-i</a:t>
                </a:r>
                <a:endParaRPr lang="en-US" sz="2000" kern="0" dirty="0"/>
              </a:p>
              <a:p>
                <a:pPr marL="0" indent="0">
                  <a:buNone/>
                </a:pPr>
                <a:r>
                  <a:rPr lang="en-US" sz="2000" kern="0" dirty="0"/>
                  <a:t>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i="1" kern="0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d>
                          <m:dPr>
                            <m:ctrlPr>
                              <a:rPr lang="en-US" sz="2000" i="1" kern="0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den>
                            </m:f>
                          </m:e>
                        </m:d>
                      </m:e>
                    </m:nary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(1/2+ 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(1/2 - </a:t>
                </a:r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kern="0" dirty="0"/>
                  <a:t>.(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kern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kern="0" smtClean="0">
                            <a:latin typeface="Cambria Math" panose="02040503050406030204" pitchFamily="18" charset="0"/>
                          </a:rPr>
                          <m:t>1/2−</m:t>
                        </m:r>
                        <m:r>
                          <m:rPr>
                            <m:nor/>
                          </m:rPr>
                          <a:rPr lang="el-GR" sz="2000" kern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ϵ</m:t>
                        </m:r>
                        <m:r>
                          <m:rPr>
                            <m:nor/>
                          </m:rPr>
                          <a:rPr lang="en-US" sz="2000" kern="0" baseline="-25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num>
                      <m:den>
                        <m:r>
                          <a:rPr lang="en-US" sz="2000" b="0" i="1" kern="0" smtClean="0">
                            <a:latin typeface="Cambria Math" panose="02040503050406030204" pitchFamily="18" charset="0"/>
                          </a:rPr>
                          <m:t>1/2+</m:t>
                        </m:r>
                        <m:r>
                          <m:rPr>
                            <m:nor/>
                          </m:rPr>
                          <a:rPr lang="el-GR" sz="2000" kern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ϵ</m:t>
                        </m:r>
                        <m:r>
                          <m:rPr>
                            <m:nor/>
                          </m:rPr>
                          <a:rPr lang="en-US" sz="2000" kern="0" baseline="-25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den>
                    </m:f>
                  </m:oMath>
                </a14:m>
                <a:r>
                  <a:rPr lang="en-US" sz="2000" kern="0" dirty="0"/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t-</a:t>
                </a:r>
                <a:r>
                  <a:rPr lang="en-US" sz="2000" i="1" kern="0" baseline="30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≤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i="1" kern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 kern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i="1" kern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d>
                          <m:dPr>
                            <m:ctrlPr>
                              <a:rPr lang="en-US" sz="2000" i="1" kern="0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000" i="1" kern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 kern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i="1" kern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000" i="1" kern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den>
                            </m:f>
                          </m:e>
                        </m:d>
                      </m:e>
                    </m:nary>
                    <m:r>
                      <a:rPr lang="en-US" sz="2000" i="1" kern="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kern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1/4−</m:t>
                    </m:r>
                    <m:r>
                      <a:rPr lang="en-US" sz="2000" i="1" kern="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2000" kern="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30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kern="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i="1" kern="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2000" i="1" kern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2000" i="1" kern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9898296-0B0F-46C4-8978-09C986CD80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0606" y="3855438"/>
                <a:ext cx="7598105" cy="1564970"/>
              </a:xfrm>
              <a:prstGeom prst="rect">
                <a:avLst/>
              </a:prstGeom>
              <a:blipFill>
                <a:blip r:embed="rId3"/>
                <a:stretch>
                  <a:fillRect l="-883" t="-29572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53481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30482" y="914083"/>
            <a:ext cx="7948146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76DD7AD-A75E-4094-A06E-EF61B845D076}"/>
              </a:ext>
            </a:extLst>
          </p:cNvPr>
          <p:cNvSpPr txBox="1">
            <a:spLocks/>
          </p:cNvSpPr>
          <p:nvPr/>
        </p:nvSpPr>
        <p:spPr bwMode="auto">
          <a:xfrm>
            <a:off x="530482" y="1871225"/>
            <a:ext cx="7948146" cy="41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Amplification of Success Probability.</a:t>
            </a:r>
            <a:r>
              <a:rPr lang="en-US" sz="2000" kern="0" dirty="0"/>
              <a:t>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DC50A65-EC4C-430A-9CEE-AC14B014B4CD}"/>
              </a:ext>
            </a:extLst>
          </p:cNvPr>
          <p:cNvSpPr txBox="1">
            <a:spLocks/>
          </p:cNvSpPr>
          <p:nvPr/>
        </p:nvSpPr>
        <p:spPr bwMode="auto">
          <a:xfrm>
            <a:off x="530482" y="2288444"/>
            <a:ext cx="7948146" cy="737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Let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be in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 and accepted by a poly-time prob.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with success prob. 1/2 + </a:t>
            </a:r>
            <a:r>
              <a:rPr lang="el-GR" sz="2000" kern="0" dirty="0"/>
              <a:t>ϵ</a:t>
            </a:r>
            <a:r>
              <a:rPr lang="en-US" sz="2000" kern="0" dirty="0"/>
              <a:t>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4974A86-F870-4563-AB76-262AAFB348EB}"/>
              </a:ext>
            </a:extLst>
          </p:cNvPr>
          <p:cNvSpPr txBox="1">
            <a:spLocks/>
          </p:cNvSpPr>
          <p:nvPr/>
        </p:nvSpPr>
        <p:spPr bwMode="auto">
          <a:xfrm>
            <a:off x="587044" y="3117838"/>
            <a:ext cx="1801441" cy="11807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C00000"/>
                </a:solidFill>
              </a:rPr>
              <a:t>Algorithm M</a:t>
            </a:r>
            <a:r>
              <a:rPr lang="en-US" sz="1200" kern="0" baseline="-25000" dirty="0">
                <a:solidFill>
                  <a:srgbClr val="C00000"/>
                </a:solidFill>
              </a:rPr>
              <a:t>2t</a:t>
            </a:r>
            <a:r>
              <a:rPr lang="en-US" sz="1200" kern="0" dirty="0">
                <a:solidFill>
                  <a:srgbClr val="C00000"/>
                </a:solidFill>
              </a:rPr>
              <a:t>(</a:t>
            </a:r>
            <a:r>
              <a:rPr lang="en-US" sz="1200" kern="0" dirty="0">
                <a:solidFill>
                  <a:srgbClr val="00B050"/>
                </a:solidFill>
              </a:rPr>
              <a:t>x</a:t>
            </a:r>
            <a:r>
              <a:rPr lang="en-US" sz="1200" kern="0" dirty="0">
                <a:solidFill>
                  <a:srgbClr val="C00000"/>
                </a:solidFill>
              </a:rPr>
              <a:t>)</a:t>
            </a:r>
          </a:p>
          <a:p>
            <a:pPr marL="228600" indent="-228600">
              <a:buAutoNum type="arabicPeriod"/>
            </a:pPr>
            <a:r>
              <a:rPr lang="en-US" sz="1200" kern="0" dirty="0"/>
              <a:t>run the algorithm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</a:t>
            </a:r>
          </a:p>
          <a:p>
            <a:pPr marL="0" indent="0">
              <a:buNone/>
            </a:pPr>
            <a:r>
              <a:rPr lang="en-US" sz="1200" kern="0" dirty="0"/>
              <a:t>     on </a:t>
            </a:r>
            <a:r>
              <a:rPr lang="en-US" sz="1200" kern="0" dirty="0">
                <a:solidFill>
                  <a:srgbClr val="00B050"/>
                </a:solidFill>
              </a:rPr>
              <a:t>x</a:t>
            </a:r>
            <a:r>
              <a:rPr lang="en-US" sz="1200" kern="0" dirty="0"/>
              <a:t> </a:t>
            </a:r>
            <a:r>
              <a:rPr lang="en-US" sz="1200" kern="0" dirty="0">
                <a:solidFill>
                  <a:srgbClr val="FF0000"/>
                </a:solidFill>
              </a:rPr>
              <a:t>2t</a:t>
            </a:r>
            <a:r>
              <a:rPr lang="en-US" sz="1200" kern="0" dirty="0"/>
              <a:t> times;</a:t>
            </a:r>
          </a:p>
          <a:p>
            <a:pPr marL="0" indent="0">
              <a:buNone/>
            </a:pPr>
            <a:r>
              <a:rPr lang="en-US" sz="1200" kern="0" dirty="0"/>
              <a:t>2. take the majority</a:t>
            </a:r>
          </a:p>
          <a:p>
            <a:pPr marL="0" indent="0">
              <a:buNone/>
            </a:pPr>
            <a:r>
              <a:rPr lang="en-US" sz="1200" kern="0" dirty="0"/>
              <a:t>     outcomes. 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A67CE7E-346F-4CE5-B8F6-B164CDC431E2}"/>
              </a:ext>
            </a:extLst>
          </p:cNvPr>
          <p:cNvSpPr txBox="1">
            <a:spLocks/>
          </p:cNvSpPr>
          <p:nvPr/>
        </p:nvSpPr>
        <p:spPr bwMode="auto">
          <a:xfrm>
            <a:off x="2511683" y="2988292"/>
            <a:ext cx="5918794" cy="448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has success prob. ½ + </a:t>
            </a:r>
            <a:r>
              <a:rPr lang="el-GR" sz="2000" kern="0" dirty="0"/>
              <a:t>ϵ</a:t>
            </a:r>
            <a:r>
              <a:rPr lang="en-US" sz="2000" kern="0" baseline="-25000" dirty="0"/>
              <a:t>x</a:t>
            </a:r>
            <a:r>
              <a:rPr lang="en-US" sz="2000" kern="0" dirty="0"/>
              <a:t>, with ½ ≥ </a:t>
            </a:r>
            <a:r>
              <a:rPr lang="el-GR" sz="2000" kern="0" dirty="0"/>
              <a:t>ϵ</a:t>
            </a:r>
            <a:r>
              <a:rPr lang="en-US" sz="2000" kern="0" baseline="-25000" dirty="0"/>
              <a:t>x</a:t>
            </a:r>
            <a:r>
              <a:rPr lang="en-US" sz="2000" kern="0" dirty="0"/>
              <a:t> ≥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5645882-6BCB-478E-88F5-C4AAED413962}"/>
              </a:ext>
            </a:extLst>
          </p:cNvPr>
          <p:cNvSpPr txBox="1">
            <a:spLocks/>
          </p:cNvSpPr>
          <p:nvPr/>
        </p:nvSpPr>
        <p:spPr bwMode="auto">
          <a:xfrm>
            <a:off x="2502256" y="3415959"/>
            <a:ext cx="5840466" cy="45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The prob. that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fails at least t times is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9898296-0B0F-46C4-8978-09C986CD802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0606" y="3855438"/>
                <a:ext cx="7598105" cy="1564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                               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d>
                          <m:dPr>
                            <m:ctrlPr>
                              <a:rPr lang="en-US" sz="2000" i="1" kern="0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000" i="1" kern="0" dirty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kern="0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b="0" i="1" kern="0" dirty="0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000" b="0" i="1" kern="0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den>
                            </m:f>
                          </m:e>
                        </m:d>
                      </m:e>
                    </m:nary>
                    <m:r>
                      <a:rPr lang="en-US" sz="2000" b="0" i="1" kern="0" dirty="0" smtClean="0">
                        <a:latin typeface="Cambria Math" panose="02040503050406030204" pitchFamily="18" charset="0"/>
                      </a:rPr>
                      <m:t>(1/2+ 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(1/2 - </a:t>
                </a:r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2t-i</a:t>
                </a:r>
                <a:endParaRPr lang="en-US" sz="2000" kern="0" dirty="0"/>
              </a:p>
              <a:p>
                <a:pPr marL="0" indent="0">
                  <a:buNone/>
                </a:pPr>
                <a:r>
                  <a:rPr lang="en-US" sz="2000" kern="0" dirty="0"/>
                  <a:t>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i="1" kern="0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d>
                          <m:dPr>
                            <m:ctrlPr>
                              <a:rPr lang="en-US" sz="2000" i="1" kern="0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den>
                            </m:f>
                          </m:e>
                        </m:d>
                      </m:e>
                    </m:nary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(1/2+ 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(1/2 - </a:t>
                </a:r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kern="0" dirty="0"/>
                  <a:t>.(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kern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kern="0" smtClean="0">
                            <a:latin typeface="Cambria Math" panose="02040503050406030204" pitchFamily="18" charset="0"/>
                          </a:rPr>
                          <m:t>1/2−</m:t>
                        </m:r>
                        <m:r>
                          <m:rPr>
                            <m:nor/>
                          </m:rPr>
                          <a:rPr lang="el-GR" sz="2000" kern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ϵ</m:t>
                        </m:r>
                        <m:r>
                          <m:rPr>
                            <m:nor/>
                          </m:rPr>
                          <a:rPr lang="en-US" sz="2000" kern="0" baseline="-25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num>
                      <m:den>
                        <m:r>
                          <a:rPr lang="en-US" sz="2000" b="0" i="1" kern="0" smtClean="0">
                            <a:latin typeface="Cambria Math" panose="02040503050406030204" pitchFamily="18" charset="0"/>
                          </a:rPr>
                          <m:t>1/2+</m:t>
                        </m:r>
                        <m:r>
                          <m:rPr>
                            <m:nor/>
                          </m:rPr>
                          <a:rPr lang="el-GR" sz="2000" kern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ϵ</m:t>
                        </m:r>
                        <m:r>
                          <m:rPr>
                            <m:nor/>
                          </m:rPr>
                          <a:rPr lang="en-US" sz="2000" kern="0" baseline="-25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den>
                    </m:f>
                  </m:oMath>
                </a14:m>
                <a:r>
                  <a:rPr lang="en-US" sz="2000" kern="0" dirty="0"/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t-</a:t>
                </a:r>
                <a:r>
                  <a:rPr lang="en-US" sz="2000" i="1" kern="0" baseline="30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≤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i="1" kern="0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d>
                          <m:dPr>
                            <m:ctrlPr>
                              <a:rPr lang="en-US" sz="2000" i="1" kern="0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den>
                            </m:f>
                          </m:e>
                        </m:d>
                      </m:e>
                    </m:nary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kern="0" dirty="0" smtClean="0">
                        <a:latin typeface="Cambria Math" panose="02040503050406030204" pitchFamily="18" charset="0"/>
                      </a:rPr>
                      <m:t>1/4−</m:t>
                    </m:r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000" i="1" kern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kern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1/4−</m:t>
                    </m:r>
                    <m:r>
                      <a:rPr lang="en-US" sz="2000" i="1" kern="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2000" kern="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30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kern="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i="1" kern="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i="1" kern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 kern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i="1" kern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d>
                          <m:dPr>
                            <m:ctrlPr>
                              <a:rPr lang="en-US" sz="2000" i="1" kern="0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000" i="1" kern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 kern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i="1" kern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000" i="1" kern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den>
                            </m:f>
                          </m:e>
                        </m:d>
                      </m:e>
                    </m:nary>
                  </m:oMath>
                </a14:m>
                <a:endParaRPr lang="en-US" sz="2000" i="1" kern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9898296-0B0F-46C4-8978-09C986CD80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0606" y="3855438"/>
                <a:ext cx="7598105" cy="1564970"/>
              </a:xfrm>
              <a:prstGeom prst="rect">
                <a:avLst/>
              </a:prstGeom>
              <a:blipFill>
                <a:blip r:embed="rId3"/>
                <a:stretch>
                  <a:fillRect l="-883" t="-29572" b="-3968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59036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30482" y="914083"/>
            <a:ext cx="7948146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76DD7AD-A75E-4094-A06E-EF61B845D076}"/>
              </a:ext>
            </a:extLst>
          </p:cNvPr>
          <p:cNvSpPr txBox="1">
            <a:spLocks/>
          </p:cNvSpPr>
          <p:nvPr/>
        </p:nvSpPr>
        <p:spPr bwMode="auto">
          <a:xfrm>
            <a:off x="530482" y="1871225"/>
            <a:ext cx="7948146" cy="41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Amplification of Success Probability.</a:t>
            </a:r>
            <a:r>
              <a:rPr lang="en-US" sz="2000" kern="0" dirty="0"/>
              <a:t>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DC50A65-EC4C-430A-9CEE-AC14B014B4CD}"/>
              </a:ext>
            </a:extLst>
          </p:cNvPr>
          <p:cNvSpPr txBox="1">
            <a:spLocks/>
          </p:cNvSpPr>
          <p:nvPr/>
        </p:nvSpPr>
        <p:spPr bwMode="auto">
          <a:xfrm>
            <a:off x="530482" y="2288444"/>
            <a:ext cx="7948146" cy="737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Let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be in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 and accepted by a poly-time prob.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with success prob. 1/2 + </a:t>
            </a:r>
            <a:r>
              <a:rPr lang="el-GR" sz="2000" kern="0" dirty="0"/>
              <a:t>ϵ</a:t>
            </a:r>
            <a:r>
              <a:rPr lang="en-US" sz="2000" kern="0" dirty="0"/>
              <a:t>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4974A86-F870-4563-AB76-262AAFB348EB}"/>
              </a:ext>
            </a:extLst>
          </p:cNvPr>
          <p:cNvSpPr txBox="1">
            <a:spLocks/>
          </p:cNvSpPr>
          <p:nvPr/>
        </p:nvSpPr>
        <p:spPr bwMode="auto">
          <a:xfrm>
            <a:off x="587044" y="3117838"/>
            <a:ext cx="1801441" cy="11807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C00000"/>
                </a:solidFill>
              </a:rPr>
              <a:t>Algorithm M</a:t>
            </a:r>
            <a:r>
              <a:rPr lang="en-US" sz="1200" kern="0" baseline="-25000" dirty="0">
                <a:solidFill>
                  <a:srgbClr val="C00000"/>
                </a:solidFill>
              </a:rPr>
              <a:t>2t</a:t>
            </a:r>
            <a:r>
              <a:rPr lang="en-US" sz="1200" kern="0" dirty="0">
                <a:solidFill>
                  <a:srgbClr val="C00000"/>
                </a:solidFill>
              </a:rPr>
              <a:t>(</a:t>
            </a:r>
            <a:r>
              <a:rPr lang="en-US" sz="1200" kern="0" dirty="0">
                <a:solidFill>
                  <a:srgbClr val="00B050"/>
                </a:solidFill>
              </a:rPr>
              <a:t>x</a:t>
            </a:r>
            <a:r>
              <a:rPr lang="en-US" sz="1200" kern="0" dirty="0">
                <a:solidFill>
                  <a:srgbClr val="C00000"/>
                </a:solidFill>
              </a:rPr>
              <a:t>)</a:t>
            </a:r>
          </a:p>
          <a:p>
            <a:pPr marL="228600" indent="-228600">
              <a:buAutoNum type="arabicPeriod"/>
            </a:pPr>
            <a:r>
              <a:rPr lang="en-US" sz="1200" kern="0" dirty="0"/>
              <a:t>run the algorithm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</a:t>
            </a:r>
          </a:p>
          <a:p>
            <a:pPr marL="0" indent="0">
              <a:buNone/>
            </a:pPr>
            <a:r>
              <a:rPr lang="en-US" sz="1200" kern="0" dirty="0"/>
              <a:t>     on </a:t>
            </a:r>
            <a:r>
              <a:rPr lang="en-US" sz="1200" kern="0" dirty="0">
                <a:solidFill>
                  <a:srgbClr val="00B050"/>
                </a:solidFill>
              </a:rPr>
              <a:t>x</a:t>
            </a:r>
            <a:r>
              <a:rPr lang="en-US" sz="1200" kern="0" dirty="0"/>
              <a:t> </a:t>
            </a:r>
            <a:r>
              <a:rPr lang="en-US" sz="1200" kern="0" dirty="0">
                <a:solidFill>
                  <a:srgbClr val="FF0000"/>
                </a:solidFill>
              </a:rPr>
              <a:t>2t</a:t>
            </a:r>
            <a:r>
              <a:rPr lang="en-US" sz="1200" kern="0" dirty="0"/>
              <a:t> times;</a:t>
            </a:r>
          </a:p>
          <a:p>
            <a:pPr marL="0" indent="0">
              <a:buNone/>
            </a:pPr>
            <a:r>
              <a:rPr lang="en-US" sz="1200" kern="0" dirty="0"/>
              <a:t>2. take the majority</a:t>
            </a:r>
          </a:p>
          <a:p>
            <a:pPr marL="0" indent="0">
              <a:buNone/>
            </a:pPr>
            <a:r>
              <a:rPr lang="en-US" sz="1200" kern="0" dirty="0"/>
              <a:t>     outcomes. 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A67CE7E-346F-4CE5-B8F6-B164CDC431E2}"/>
              </a:ext>
            </a:extLst>
          </p:cNvPr>
          <p:cNvSpPr txBox="1">
            <a:spLocks/>
          </p:cNvSpPr>
          <p:nvPr/>
        </p:nvSpPr>
        <p:spPr bwMode="auto">
          <a:xfrm>
            <a:off x="2511683" y="2988292"/>
            <a:ext cx="5918794" cy="448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has success prob. ½ + </a:t>
            </a:r>
            <a:r>
              <a:rPr lang="el-GR" sz="2000" kern="0" dirty="0"/>
              <a:t>ϵ</a:t>
            </a:r>
            <a:r>
              <a:rPr lang="en-US" sz="2000" kern="0" baseline="-25000" dirty="0"/>
              <a:t>x</a:t>
            </a:r>
            <a:r>
              <a:rPr lang="en-US" sz="2000" kern="0" dirty="0"/>
              <a:t>, with ½ ≥ </a:t>
            </a:r>
            <a:r>
              <a:rPr lang="el-GR" sz="2000" kern="0" dirty="0"/>
              <a:t>ϵ</a:t>
            </a:r>
            <a:r>
              <a:rPr lang="en-US" sz="2000" kern="0" baseline="-25000" dirty="0"/>
              <a:t>x</a:t>
            </a:r>
            <a:r>
              <a:rPr lang="en-US" sz="2000" kern="0" dirty="0"/>
              <a:t> ≥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5645882-6BCB-478E-88F5-C4AAED413962}"/>
              </a:ext>
            </a:extLst>
          </p:cNvPr>
          <p:cNvSpPr txBox="1">
            <a:spLocks/>
          </p:cNvSpPr>
          <p:nvPr/>
        </p:nvSpPr>
        <p:spPr bwMode="auto">
          <a:xfrm>
            <a:off x="2502256" y="3415959"/>
            <a:ext cx="5840466" cy="45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The prob. that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fails at least t times is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9898296-0B0F-46C4-8978-09C986CD802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0606" y="3855438"/>
                <a:ext cx="7598105" cy="1564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                               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d>
                          <m:dPr>
                            <m:ctrlPr>
                              <a:rPr lang="en-US" sz="2000" i="1" kern="0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000" i="1" kern="0" dirty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kern="0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b="0" i="1" kern="0" dirty="0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000" b="0" i="1" kern="0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den>
                            </m:f>
                          </m:e>
                        </m:d>
                      </m:e>
                    </m:nary>
                    <m:r>
                      <a:rPr lang="en-US" sz="2000" b="0" i="1" kern="0" dirty="0" smtClean="0">
                        <a:latin typeface="Cambria Math" panose="02040503050406030204" pitchFamily="18" charset="0"/>
                      </a:rPr>
                      <m:t>(1/2+ 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(1/2 - </a:t>
                </a:r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2t-i</a:t>
                </a:r>
                <a:endParaRPr lang="en-US" sz="2000" kern="0" dirty="0"/>
              </a:p>
              <a:p>
                <a:pPr marL="0" indent="0">
                  <a:buNone/>
                </a:pPr>
                <a:r>
                  <a:rPr lang="en-US" sz="2000" kern="0" dirty="0"/>
                  <a:t>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i="1" kern="0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d>
                          <m:dPr>
                            <m:ctrlPr>
                              <a:rPr lang="en-US" sz="2000" i="1" kern="0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den>
                            </m:f>
                          </m:e>
                        </m:d>
                      </m:e>
                    </m:nary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(1/2+ 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(1/2 - </a:t>
                </a:r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kern="0" dirty="0"/>
                  <a:t>.(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kern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kern="0" smtClean="0">
                            <a:latin typeface="Cambria Math" panose="02040503050406030204" pitchFamily="18" charset="0"/>
                          </a:rPr>
                          <m:t>1/2−</m:t>
                        </m:r>
                        <m:r>
                          <m:rPr>
                            <m:nor/>
                          </m:rPr>
                          <a:rPr lang="el-GR" sz="2000" kern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ϵ</m:t>
                        </m:r>
                        <m:r>
                          <m:rPr>
                            <m:nor/>
                          </m:rPr>
                          <a:rPr lang="en-US" sz="2000" kern="0" baseline="-25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num>
                      <m:den>
                        <m:r>
                          <a:rPr lang="en-US" sz="2000" b="0" i="1" kern="0" smtClean="0">
                            <a:latin typeface="Cambria Math" panose="02040503050406030204" pitchFamily="18" charset="0"/>
                          </a:rPr>
                          <m:t>1/2+</m:t>
                        </m:r>
                        <m:r>
                          <m:rPr>
                            <m:nor/>
                          </m:rPr>
                          <a:rPr lang="el-GR" sz="2000" kern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ϵ</m:t>
                        </m:r>
                        <m:r>
                          <m:rPr>
                            <m:nor/>
                          </m:rPr>
                          <a:rPr lang="en-US" sz="2000" kern="0" baseline="-25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den>
                    </m:f>
                  </m:oMath>
                </a14:m>
                <a:r>
                  <a:rPr lang="en-US" sz="2000" kern="0" dirty="0"/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t-</a:t>
                </a:r>
                <a:r>
                  <a:rPr lang="en-US" sz="2000" i="1" kern="0" baseline="30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≤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i="1" kern="0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d>
                          <m:dPr>
                            <m:ctrlPr>
                              <a:rPr lang="en-US" sz="2000" i="1" kern="0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den>
                            </m:f>
                          </m:e>
                        </m:d>
                      </m:e>
                    </m:nary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kern="0" dirty="0" smtClean="0">
                        <a:latin typeface="Cambria Math" panose="02040503050406030204" pitchFamily="18" charset="0"/>
                      </a:rPr>
                      <m:t>1/4−</m:t>
                    </m:r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kern="0" dirty="0" smtClean="0">
                        <a:latin typeface="Cambria Math" panose="02040503050406030204" pitchFamily="18" charset="0"/>
                      </a:rPr>
                      <m:t>1/4−</m:t>
                    </m:r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i="1" kern="0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d>
                          <m:dPr>
                            <m:ctrlPr>
                              <a:rPr lang="en-US" sz="2000" i="1" kern="0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den>
                            </m:f>
                          </m:e>
                        </m:d>
                      </m:e>
                    </m:nary>
                  </m:oMath>
                </a14:m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≤ </a:t>
                </a:r>
                <a14:m>
                  <m:oMath xmlns:m="http://schemas.openxmlformats.org/officeDocument/2006/math">
                    <m:r>
                      <a:rPr lang="en-US" sz="2000" i="1" kern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kern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1/4−</m:t>
                    </m:r>
                    <m:r>
                      <a:rPr lang="en-US" sz="2000" i="1" kern="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2000" kern="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30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kern="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i="1" kern="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(2</a:t>
                </a:r>
                <a:r>
                  <a:rPr lang="en-US" sz="2000" i="1" kern="0" baseline="30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2t</a:t>
                </a:r>
                <a:r>
                  <a:rPr lang="en-US" sz="2000" kern="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/2) </a:t>
                </a:r>
                <a:endParaRPr lang="en-US" sz="2000" i="1" kern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9898296-0B0F-46C4-8978-09C986CD80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0606" y="3855438"/>
                <a:ext cx="7598105" cy="1564970"/>
              </a:xfrm>
              <a:prstGeom prst="rect">
                <a:avLst/>
              </a:prstGeom>
              <a:blipFill>
                <a:blip r:embed="rId3"/>
                <a:stretch>
                  <a:fillRect l="-883" t="-29572" b="-3968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89612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30482" y="914083"/>
            <a:ext cx="7948146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76DD7AD-A75E-4094-A06E-EF61B845D076}"/>
              </a:ext>
            </a:extLst>
          </p:cNvPr>
          <p:cNvSpPr txBox="1">
            <a:spLocks/>
          </p:cNvSpPr>
          <p:nvPr/>
        </p:nvSpPr>
        <p:spPr bwMode="auto">
          <a:xfrm>
            <a:off x="530482" y="1871225"/>
            <a:ext cx="7948146" cy="41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Amplification of Success Probability.</a:t>
            </a:r>
            <a:r>
              <a:rPr lang="en-US" sz="2000" kern="0" dirty="0"/>
              <a:t>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DC50A65-EC4C-430A-9CEE-AC14B014B4CD}"/>
              </a:ext>
            </a:extLst>
          </p:cNvPr>
          <p:cNvSpPr txBox="1">
            <a:spLocks/>
          </p:cNvSpPr>
          <p:nvPr/>
        </p:nvSpPr>
        <p:spPr bwMode="auto">
          <a:xfrm>
            <a:off x="530482" y="2288444"/>
            <a:ext cx="7948146" cy="737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Let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be in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 and accepted by a poly-time prob.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with success prob. 1/2 + </a:t>
            </a:r>
            <a:r>
              <a:rPr lang="el-GR" sz="2000" kern="0" dirty="0"/>
              <a:t>ϵ</a:t>
            </a:r>
            <a:r>
              <a:rPr lang="en-US" sz="2000" kern="0" dirty="0"/>
              <a:t>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4974A86-F870-4563-AB76-262AAFB348EB}"/>
              </a:ext>
            </a:extLst>
          </p:cNvPr>
          <p:cNvSpPr txBox="1">
            <a:spLocks/>
          </p:cNvSpPr>
          <p:nvPr/>
        </p:nvSpPr>
        <p:spPr bwMode="auto">
          <a:xfrm>
            <a:off x="587044" y="3117838"/>
            <a:ext cx="1801441" cy="11807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C00000"/>
                </a:solidFill>
              </a:rPr>
              <a:t>Algorithm M</a:t>
            </a:r>
            <a:r>
              <a:rPr lang="en-US" sz="1200" kern="0" baseline="-25000" dirty="0">
                <a:solidFill>
                  <a:srgbClr val="C00000"/>
                </a:solidFill>
              </a:rPr>
              <a:t>2t</a:t>
            </a:r>
            <a:r>
              <a:rPr lang="en-US" sz="1200" kern="0" dirty="0">
                <a:solidFill>
                  <a:srgbClr val="C00000"/>
                </a:solidFill>
              </a:rPr>
              <a:t>(</a:t>
            </a:r>
            <a:r>
              <a:rPr lang="en-US" sz="1200" kern="0" dirty="0">
                <a:solidFill>
                  <a:srgbClr val="00B050"/>
                </a:solidFill>
              </a:rPr>
              <a:t>x</a:t>
            </a:r>
            <a:r>
              <a:rPr lang="en-US" sz="1200" kern="0" dirty="0">
                <a:solidFill>
                  <a:srgbClr val="C00000"/>
                </a:solidFill>
              </a:rPr>
              <a:t>)</a:t>
            </a:r>
          </a:p>
          <a:p>
            <a:pPr marL="228600" indent="-228600">
              <a:buAutoNum type="arabicPeriod"/>
            </a:pPr>
            <a:r>
              <a:rPr lang="en-US" sz="1200" kern="0" dirty="0"/>
              <a:t>run the algorithm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</a:t>
            </a:r>
          </a:p>
          <a:p>
            <a:pPr marL="0" indent="0">
              <a:buNone/>
            </a:pPr>
            <a:r>
              <a:rPr lang="en-US" sz="1200" kern="0" dirty="0"/>
              <a:t>     on </a:t>
            </a:r>
            <a:r>
              <a:rPr lang="en-US" sz="1200" kern="0" dirty="0">
                <a:solidFill>
                  <a:srgbClr val="00B050"/>
                </a:solidFill>
              </a:rPr>
              <a:t>x</a:t>
            </a:r>
            <a:r>
              <a:rPr lang="en-US" sz="1200" kern="0" dirty="0"/>
              <a:t> </a:t>
            </a:r>
            <a:r>
              <a:rPr lang="en-US" sz="1200" kern="0" dirty="0">
                <a:solidFill>
                  <a:srgbClr val="FF0000"/>
                </a:solidFill>
              </a:rPr>
              <a:t>2t</a:t>
            </a:r>
            <a:r>
              <a:rPr lang="en-US" sz="1200" kern="0" dirty="0"/>
              <a:t> times;</a:t>
            </a:r>
          </a:p>
          <a:p>
            <a:pPr marL="0" indent="0">
              <a:buNone/>
            </a:pPr>
            <a:r>
              <a:rPr lang="en-US" sz="1200" kern="0" dirty="0"/>
              <a:t>2. take the majority</a:t>
            </a:r>
          </a:p>
          <a:p>
            <a:pPr marL="0" indent="0">
              <a:buNone/>
            </a:pPr>
            <a:r>
              <a:rPr lang="en-US" sz="1200" kern="0" dirty="0"/>
              <a:t>     outcomes. 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A67CE7E-346F-4CE5-B8F6-B164CDC431E2}"/>
              </a:ext>
            </a:extLst>
          </p:cNvPr>
          <p:cNvSpPr txBox="1">
            <a:spLocks/>
          </p:cNvSpPr>
          <p:nvPr/>
        </p:nvSpPr>
        <p:spPr bwMode="auto">
          <a:xfrm>
            <a:off x="2511683" y="2988292"/>
            <a:ext cx="5918794" cy="448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has success prob. ½ + </a:t>
            </a:r>
            <a:r>
              <a:rPr lang="el-GR" sz="2000" kern="0" dirty="0"/>
              <a:t>ϵ</a:t>
            </a:r>
            <a:r>
              <a:rPr lang="en-US" sz="2000" kern="0" baseline="-25000" dirty="0"/>
              <a:t>x</a:t>
            </a:r>
            <a:r>
              <a:rPr lang="en-US" sz="2000" kern="0" dirty="0"/>
              <a:t>, with ½ ≥ </a:t>
            </a:r>
            <a:r>
              <a:rPr lang="el-GR" sz="2000" kern="0" dirty="0"/>
              <a:t>ϵ</a:t>
            </a:r>
            <a:r>
              <a:rPr lang="en-US" sz="2000" kern="0" baseline="-25000" dirty="0"/>
              <a:t>x</a:t>
            </a:r>
            <a:r>
              <a:rPr lang="en-US" sz="2000" kern="0" dirty="0"/>
              <a:t> ≥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5645882-6BCB-478E-88F5-C4AAED413962}"/>
              </a:ext>
            </a:extLst>
          </p:cNvPr>
          <p:cNvSpPr txBox="1">
            <a:spLocks/>
          </p:cNvSpPr>
          <p:nvPr/>
        </p:nvSpPr>
        <p:spPr bwMode="auto">
          <a:xfrm>
            <a:off x="2502256" y="3415959"/>
            <a:ext cx="5840466" cy="45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The prob. that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fails at least t times is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9898296-0B0F-46C4-8978-09C986CD802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0606" y="3855438"/>
                <a:ext cx="7598105" cy="1564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                               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d>
                          <m:dPr>
                            <m:ctrlPr>
                              <a:rPr lang="en-US" sz="2000" i="1" kern="0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000" i="1" kern="0" dirty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kern="0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b="0" i="1" kern="0" dirty="0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000" b="0" i="1" kern="0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den>
                            </m:f>
                          </m:e>
                        </m:d>
                      </m:e>
                    </m:nary>
                    <m:r>
                      <a:rPr lang="en-US" sz="2000" b="0" i="1" kern="0" dirty="0" smtClean="0">
                        <a:latin typeface="Cambria Math" panose="02040503050406030204" pitchFamily="18" charset="0"/>
                      </a:rPr>
                      <m:t>(1/2+ 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(1/2 - </a:t>
                </a:r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2t-i</a:t>
                </a:r>
                <a:endParaRPr lang="en-US" sz="2000" kern="0" dirty="0"/>
              </a:p>
              <a:p>
                <a:pPr marL="0" indent="0">
                  <a:buNone/>
                </a:pPr>
                <a:r>
                  <a:rPr lang="en-US" sz="2000" kern="0" dirty="0"/>
                  <a:t>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i="1" kern="0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d>
                          <m:dPr>
                            <m:ctrlPr>
                              <a:rPr lang="en-US" sz="2000" i="1" kern="0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den>
                            </m:f>
                          </m:e>
                        </m:d>
                      </m:e>
                    </m:nary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(1/2+ 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(1/2 - </a:t>
                </a:r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kern="0" dirty="0"/>
                  <a:t>.(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kern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kern="0" smtClean="0">
                            <a:latin typeface="Cambria Math" panose="02040503050406030204" pitchFamily="18" charset="0"/>
                          </a:rPr>
                          <m:t>1/2−</m:t>
                        </m:r>
                        <m:r>
                          <m:rPr>
                            <m:nor/>
                          </m:rPr>
                          <a:rPr lang="el-GR" sz="2000" kern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ϵ</m:t>
                        </m:r>
                        <m:r>
                          <m:rPr>
                            <m:nor/>
                          </m:rPr>
                          <a:rPr lang="en-US" sz="2000" kern="0" baseline="-25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num>
                      <m:den>
                        <m:r>
                          <a:rPr lang="en-US" sz="2000" b="0" i="1" kern="0" smtClean="0">
                            <a:latin typeface="Cambria Math" panose="02040503050406030204" pitchFamily="18" charset="0"/>
                          </a:rPr>
                          <m:t>1/2+</m:t>
                        </m:r>
                        <m:r>
                          <m:rPr>
                            <m:nor/>
                          </m:rPr>
                          <a:rPr lang="el-GR" sz="2000" kern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ϵ</m:t>
                        </m:r>
                        <m:r>
                          <m:rPr>
                            <m:nor/>
                          </m:rPr>
                          <a:rPr lang="en-US" sz="2000" kern="0" baseline="-25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den>
                    </m:f>
                  </m:oMath>
                </a14:m>
                <a:r>
                  <a:rPr lang="en-US" sz="2000" kern="0" dirty="0"/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t-</a:t>
                </a:r>
                <a:r>
                  <a:rPr lang="en-US" sz="2000" i="1" kern="0" baseline="30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≤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i="1" kern="0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d>
                          <m:dPr>
                            <m:ctrlPr>
                              <a:rPr lang="en-US" sz="2000" i="1" kern="0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den>
                            </m:f>
                          </m:e>
                        </m:d>
                      </m:e>
                    </m:nary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kern="0" dirty="0" smtClean="0">
                        <a:latin typeface="Cambria Math" panose="02040503050406030204" pitchFamily="18" charset="0"/>
                      </a:rPr>
                      <m:t>1/4−</m:t>
                    </m:r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kern="0" dirty="0" smtClean="0">
                        <a:latin typeface="Cambria Math" panose="02040503050406030204" pitchFamily="18" charset="0"/>
                      </a:rPr>
                      <m:t>1/4−</m:t>
                    </m:r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i="1" kern="0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d>
                          <m:dPr>
                            <m:ctrlPr>
                              <a:rPr lang="en-US" sz="2000" i="1" kern="0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den>
                            </m:f>
                          </m:e>
                        </m:d>
                      </m:e>
                    </m:nary>
                  </m:oMath>
                </a14:m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≤ </a:t>
                </a:r>
                <a14:m>
                  <m:oMath xmlns:m="http://schemas.openxmlformats.org/officeDocument/2006/math"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kern="0" dirty="0" smtClean="0">
                        <a:latin typeface="Cambria Math" panose="02040503050406030204" pitchFamily="18" charset="0"/>
                      </a:rPr>
                      <m:t>1/4−</m:t>
                    </m:r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(2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2t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/2) 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≤ </a:t>
                </a:r>
                <a14:m>
                  <m:oMath xmlns:m="http://schemas.openxmlformats.org/officeDocument/2006/math">
                    <m:r>
                      <a:rPr lang="en-US" sz="2000" i="1" kern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kern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1−(2</m:t>
                    </m:r>
                  </m:oMath>
                </a14:m>
                <a:r>
                  <a:rPr lang="el-GR" sz="2000" kern="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kern="0" baseline="30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kern="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i="1" kern="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≤ </a:t>
                </a:r>
                <a:r>
                  <a:rPr lang="en-US" sz="2000" kern="0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000" i="1" kern="0" baseline="300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endParaRPr lang="en-US" sz="2000" i="1" kern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9898296-0B0F-46C4-8978-09C986CD80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0606" y="3855438"/>
                <a:ext cx="7598105" cy="1564970"/>
              </a:xfrm>
              <a:prstGeom prst="rect">
                <a:avLst/>
              </a:prstGeom>
              <a:blipFill>
                <a:blip r:embed="rId3"/>
                <a:stretch>
                  <a:fillRect l="-883" t="-29572" b="-3968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07813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30482" y="914083"/>
            <a:ext cx="7948146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76DD7AD-A75E-4094-A06E-EF61B845D076}"/>
              </a:ext>
            </a:extLst>
          </p:cNvPr>
          <p:cNvSpPr txBox="1">
            <a:spLocks/>
          </p:cNvSpPr>
          <p:nvPr/>
        </p:nvSpPr>
        <p:spPr bwMode="auto">
          <a:xfrm>
            <a:off x="530482" y="1871225"/>
            <a:ext cx="7948146" cy="41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Amplification of Success Probability.</a:t>
            </a:r>
            <a:r>
              <a:rPr lang="en-US" sz="2000" kern="0" dirty="0"/>
              <a:t>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DC50A65-EC4C-430A-9CEE-AC14B014B4CD}"/>
              </a:ext>
            </a:extLst>
          </p:cNvPr>
          <p:cNvSpPr txBox="1">
            <a:spLocks/>
          </p:cNvSpPr>
          <p:nvPr/>
        </p:nvSpPr>
        <p:spPr bwMode="auto">
          <a:xfrm>
            <a:off x="530482" y="2288444"/>
            <a:ext cx="7948146" cy="737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Let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be in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 and accepted by a poly-time prob.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with success prob. 1/2 + </a:t>
            </a:r>
            <a:r>
              <a:rPr lang="el-GR" sz="2000" kern="0" dirty="0"/>
              <a:t>ϵ</a:t>
            </a:r>
            <a:r>
              <a:rPr lang="en-US" sz="2000" kern="0" dirty="0"/>
              <a:t>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4974A86-F870-4563-AB76-262AAFB348EB}"/>
              </a:ext>
            </a:extLst>
          </p:cNvPr>
          <p:cNvSpPr txBox="1">
            <a:spLocks/>
          </p:cNvSpPr>
          <p:nvPr/>
        </p:nvSpPr>
        <p:spPr bwMode="auto">
          <a:xfrm>
            <a:off x="587044" y="3117838"/>
            <a:ext cx="1801441" cy="11807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C00000"/>
                </a:solidFill>
              </a:rPr>
              <a:t>Algorithm M</a:t>
            </a:r>
            <a:r>
              <a:rPr lang="en-US" sz="1200" kern="0" baseline="-25000" dirty="0">
                <a:solidFill>
                  <a:srgbClr val="C00000"/>
                </a:solidFill>
              </a:rPr>
              <a:t>2t</a:t>
            </a:r>
            <a:r>
              <a:rPr lang="en-US" sz="1200" kern="0" dirty="0">
                <a:solidFill>
                  <a:srgbClr val="C00000"/>
                </a:solidFill>
              </a:rPr>
              <a:t>(</a:t>
            </a:r>
            <a:r>
              <a:rPr lang="en-US" sz="1200" kern="0" dirty="0">
                <a:solidFill>
                  <a:srgbClr val="00B050"/>
                </a:solidFill>
              </a:rPr>
              <a:t>x</a:t>
            </a:r>
            <a:r>
              <a:rPr lang="en-US" sz="1200" kern="0" dirty="0">
                <a:solidFill>
                  <a:srgbClr val="C00000"/>
                </a:solidFill>
              </a:rPr>
              <a:t>)</a:t>
            </a:r>
          </a:p>
          <a:p>
            <a:pPr marL="228600" indent="-228600">
              <a:buAutoNum type="arabicPeriod"/>
            </a:pPr>
            <a:r>
              <a:rPr lang="en-US" sz="1200" kern="0" dirty="0"/>
              <a:t>run the algorithm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</a:t>
            </a:r>
          </a:p>
          <a:p>
            <a:pPr marL="0" indent="0">
              <a:buNone/>
            </a:pPr>
            <a:r>
              <a:rPr lang="en-US" sz="1200" kern="0" dirty="0"/>
              <a:t>     on </a:t>
            </a:r>
            <a:r>
              <a:rPr lang="en-US" sz="1200" kern="0" dirty="0">
                <a:solidFill>
                  <a:srgbClr val="00B050"/>
                </a:solidFill>
              </a:rPr>
              <a:t>x</a:t>
            </a:r>
            <a:r>
              <a:rPr lang="en-US" sz="1200" kern="0" dirty="0"/>
              <a:t> </a:t>
            </a:r>
            <a:r>
              <a:rPr lang="en-US" sz="1200" kern="0" dirty="0">
                <a:solidFill>
                  <a:srgbClr val="FF0000"/>
                </a:solidFill>
              </a:rPr>
              <a:t>2t</a:t>
            </a:r>
            <a:r>
              <a:rPr lang="en-US" sz="1200" kern="0" dirty="0"/>
              <a:t> times;</a:t>
            </a:r>
          </a:p>
          <a:p>
            <a:pPr marL="0" indent="0">
              <a:buNone/>
            </a:pPr>
            <a:r>
              <a:rPr lang="en-US" sz="1200" kern="0" dirty="0"/>
              <a:t>2. take the majority</a:t>
            </a:r>
          </a:p>
          <a:p>
            <a:pPr marL="0" indent="0">
              <a:buNone/>
            </a:pPr>
            <a:r>
              <a:rPr lang="en-US" sz="1200" kern="0" dirty="0"/>
              <a:t>     outcomes. 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A67CE7E-346F-4CE5-B8F6-B164CDC431E2}"/>
              </a:ext>
            </a:extLst>
          </p:cNvPr>
          <p:cNvSpPr txBox="1">
            <a:spLocks/>
          </p:cNvSpPr>
          <p:nvPr/>
        </p:nvSpPr>
        <p:spPr bwMode="auto">
          <a:xfrm>
            <a:off x="2511683" y="2988292"/>
            <a:ext cx="5918794" cy="448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has success prob. ½ + </a:t>
            </a:r>
            <a:r>
              <a:rPr lang="el-GR" sz="2000" kern="0" dirty="0"/>
              <a:t>ϵ</a:t>
            </a:r>
            <a:r>
              <a:rPr lang="en-US" sz="2000" kern="0" baseline="-25000" dirty="0"/>
              <a:t>x</a:t>
            </a:r>
            <a:r>
              <a:rPr lang="en-US" sz="2000" kern="0" dirty="0"/>
              <a:t>, with ½ ≥ </a:t>
            </a:r>
            <a:r>
              <a:rPr lang="el-GR" sz="2000" kern="0" dirty="0"/>
              <a:t>ϵ</a:t>
            </a:r>
            <a:r>
              <a:rPr lang="en-US" sz="2000" kern="0" baseline="-25000" dirty="0"/>
              <a:t>x</a:t>
            </a:r>
            <a:r>
              <a:rPr lang="en-US" sz="2000" kern="0" dirty="0"/>
              <a:t> ≥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5645882-6BCB-478E-88F5-C4AAED413962}"/>
              </a:ext>
            </a:extLst>
          </p:cNvPr>
          <p:cNvSpPr txBox="1">
            <a:spLocks/>
          </p:cNvSpPr>
          <p:nvPr/>
        </p:nvSpPr>
        <p:spPr bwMode="auto">
          <a:xfrm>
            <a:off x="2502256" y="3415959"/>
            <a:ext cx="5840466" cy="45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The prob. that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fails at least t times is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9898296-0B0F-46C4-8978-09C986CD802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0606" y="3855438"/>
                <a:ext cx="7598105" cy="1564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                               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d>
                          <m:dPr>
                            <m:ctrlPr>
                              <a:rPr lang="en-US" sz="2000" i="1" kern="0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000" i="1" kern="0" dirty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kern="0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b="0" i="1" kern="0" dirty="0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000" b="0" i="1" kern="0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den>
                            </m:f>
                          </m:e>
                        </m:d>
                      </m:e>
                    </m:nary>
                    <m:r>
                      <a:rPr lang="en-US" sz="2000" b="0" i="1" kern="0" dirty="0" smtClean="0">
                        <a:latin typeface="Cambria Math" panose="02040503050406030204" pitchFamily="18" charset="0"/>
                      </a:rPr>
                      <m:t>(1/2+ 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(1/2 - </a:t>
                </a:r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2t-i</a:t>
                </a:r>
                <a:endParaRPr lang="en-US" sz="2000" kern="0" dirty="0"/>
              </a:p>
              <a:p>
                <a:pPr marL="0" indent="0">
                  <a:buNone/>
                </a:pPr>
                <a:r>
                  <a:rPr lang="en-US" sz="2000" kern="0" dirty="0"/>
                  <a:t>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i="1" kern="0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d>
                          <m:dPr>
                            <m:ctrlPr>
                              <a:rPr lang="en-US" sz="2000" i="1" kern="0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den>
                            </m:f>
                          </m:e>
                        </m:d>
                      </m:e>
                    </m:nary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(1/2+ 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(1/2 - </a:t>
                </a:r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kern="0" dirty="0"/>
                  <a:t>.(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kern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kern="0" smtClean="0">
                            <a:latin typeface="Cambria Math" panose="02040503050406030204" pitchFamily="18" charset="0"/>
                          </a:rPr>
                          <m:t>1/2−</m:t>
                        </m:r>
                        <m:r>
                          <m:rPr>
                            <m:nor/>
                          </m:rPr>
                          <a:rPr lang="el-GR" sz="2000" kern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ϵ</m:t>
                        </m:r>
                        <m:r>
                          <m:rPr>
                            <m:nor/>
                          </m:rPr>
                          <a:rPr lang="en-US" sz="2000" kern="0" baseline="-25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num>
                      <m:den>
                        <m:r>
                          <a:rPr lang="en-US" sz="2000" b="0" i="1" kern="0" smtClean="0">
                            <a:latin typeface="Cambria Math" panose="02040503050406030204" pitchFamily="18" charset="0"/>
                          </a:rPr>
                          <m:t>1/2+</m:t>
                        </m:r>
                        <m:r>
                          <m:rPr>
                            <m:nor/>
                          </m:rPr>
                          <a:rPr lang="el-GR" sz="2000" kern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ϵ</m:t>
                        </m:r>
                        <m:r>
                          <m:rPr>
                            <m:nor/>
                          </m:rPr>
                          <a:rPr lang="en-US" sz="2000" kern="0" baseline="-25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den>
                    </m:f>
                  </m:oMath>
                </a14:m>
                <a:r>
                  <a:rPr lang="en-US" sz="2000" kern="0" dirty="0"/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t-</a:t>
                </a:r>
                <a:r>
                  <a:rPr lang="en-US" sz="2000" i="1" kern="0" baseline="30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≤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i="1" kern="0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d>
                          <m:dPr>
                            <m:ctrlPr>
                              <a:rPr lang="en-US" sz="2000" i="1" kern="0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den>
                            </m:f>
                          </m:e>
                        </m:d>
                      </m:e>
                    </m:nary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kern="0" dirty="0" smtClean="0">
                        <a:latin typeface="Cambria Math" panose="02040503050406030204" pitchFamily="18" charset="0"/>
                      </a:rPr>
                      <m:t>1/4−</m:t>
                    </m:r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kern="0" dirty="0" smtClean="0">
                        <a:latin typeface="Cambria Math" panose="02040503050406030204" pitchFamily="18" charset="0"/>
                      </a:rPr>
                      <m:t>1/4−</m:t>
                    </m:r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i="1" kern="0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d>
                          <m:dPr>
                            <m:ctrlPr>
                              <a:rPr lang="en-US" sz="2000" i="1" kern="0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den>
                            </m:f>
                          </m:e>
                        </m:d>
                      </m:e>
                    </m:nary>
                  </m:oMath>
                </a14:m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≤ </a:t>
                </a:r>
                <a14:m>
                  <m:oMath xmlns:m="http://schemas.openxmlformats.org/officeDocument/2006/math"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kern="0" dirty="0" smtClean="0">
                        <a:latin typeface="Cambria Math" panose="02040503050406030204" pitchFamily="18" charset="0"/>
                      </a:rPr>
                      <m:t>1/4−</m:t>
                    </m:r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(2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2t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/2) 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≤ </a:t>
                </a:r>
                <a14:m>
                  <m:oMath xmlns:m="http://schemas.openxmlformats.org/officeDocument/2006/math"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kern="0" dirty="0" smtClean="0">
                        <a:latin typeface="Cambria Math" panose="02040503050406030204" pitchFamily="18" charset="0"/>
                      </a:rPr>
                      <m:t>1−(2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≤ </a:t>
                </a:r>
                <a:r>
                  <a:rPr lang="en-US" sz="2000" kern="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000" i="1" kern="0" baseline="30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endParaRPr lang="en-US" sz="2000" i="1" kern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9898296-0B0F-46C4-8978-09C986CD80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0606" y="3855438"/>
                <a:ext cx="7598105" cy="1564970"/>
              </a:xfrm>
              <a:prstGeom prst="rect">
                <a:avLst/>
              </a:prstGeom>
              <a:blipFill>
                <a:blip r:embed="rId3"/>
                <a:stretch>
                  <a:fillRect l="-883" t="-29572" b="-3968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1262B34-DB1E-43D5-AC92-819C66E1037F}"/>
              </a:ext>
            </a:extLst>
          </p:cNvPr>
          <p:cNvSpPr txBox="1">
            <a:spLocks/>
          </p:cNvSpPr>
          <p:nvPr/>
        </p:nvSpPr>
        <p:spPr bwMode="auto">
          <a:xfrm>
            <a:off x="587043" y="5397160"/>
            <a:ext cx="7746351" cy="737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Since </a:t>
            </a:r>
            <a:r>
              <a:rPr 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½ ≥ </a:t>
            </a:r>
            <a:r>
              <a:rPr lang="el-GR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ϵ</a:t>
            </a:r>
            <a:r>
              <a:rPr 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≥ </a:t>
            </a:r>
            <a:r>
              <a:rPr lang="el-GR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ϵ</a:t>
            </a:r>
            <a:r>
              <a:rPr 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 – (2</a:t>
            </a:r>
            <a:r>
              <a:rPr lang="el-GR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ϵ</a:t>
            </a:r>
            <a:r>
              <a:rPr 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kern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1 – (2</a:t>
            </a:r>
            <a:r>
              <a:rPr lang="el-GR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ϵ</a:t>
            </a:r>
            <a:r>
              <a:rPr 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kern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c &lt; 1, </a:t>
            </a: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41765433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30482" y="914083"/>
            <a:ext cx="7948146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76DD7AD-A75E-4094-A06E-EF61B845D076}"/>
              </a:ext>
            </a:extLst>
          </p:cNvPr>
          <p:cNvSpPr txBox="1">
            <a:spLocks/>
          </p:cNvSpPr>
          <p:nvPr/>
        </p:nvSpPr>
        <p:spPr bwMode="auto">
          <a:xfrm>
            <a:off x="530482" y="1871225"/>
            <a:ext cx="7948146" cy="41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Amplification of Success Probability.</a:t>
            </a:r>
            <a:r>
              <a:rPr lang="en-US" sz="2000" kern="0" dirty="0"/>
              <a:t>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DC50A65-EC4C-430A-9CEE-AC14B014B4CD}"/>
              </a:ext>
            </a:extLst>
          </p:cNvPr>
          <p:cNvSpPr txBox="1">
            <a:spLocks/>
          </p:cNvSpPr>
          <p:nvPr/>
        </p:nvSpPr>
        <p:spPr bwMode="auto">
          <a:xfrm>
            <a:off x="530482" y="2288444"/>
            <a:ext cx="7948146" cy="737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Let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be in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 and accepted by a poly-time prob.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with success prob. 1/2 + </a:t>
            </a:r>
            <a:r>
              <a:rPr lang="el-GR" sz="2000" kern="0" dirty="0"/>
              <a:t>ϵ</a:t>
            </a:r>
            <a:r>
              <a:rPr lang="en-US" sz="2000" kern="0" dirty="0"/>
              <a:t>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4974A86-F870-4563-AB76-262AAFB348EB}"/>
              </a:ext>
            </a:extLst>
          </p:cNvPr>
          <p:cNvSpPr txBox="1">
            <a:spLocks/>
          </p:cNvSpPr>
          <p:nvPr/>
        </p:nvSpPr>
        <p:spPr bwMode="auto">
          <a:xfrm>
            <a:off x="587044" y="3117838"/>
            <a:ext cx="1801441" cy="11807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C00000"/>
                </a:solidFill>
              </a:rPr>
              <a:t>Algorithm M</a:t>
            </a:r>
            <a:r>
              <a:rPr lang="en-US" sz="1200" kern="0" baseline="-25000" dirty="0">
                <a:solidFill>
                  <a:srgbClr val="C00000"/>
                </a:solidFill>
              </a:rPr>
              <a:t>2t</a:t>
            </a:r>
            <a:r>
              <a:rPr lang="en-US" sz="1200" kern="0" dirty="0">
                <a:solidFill>
                  <a:srgbClr val="C00000"/>
                </a:solidFill>
              </a:rPr>
              <a:t>(</a:t>
            </a:r>
            <a:r>
              <a:rPr lang="en-US" sz="1200" kern="0" dirty="0">
                <a:solidFill>
                  <a:srgbClr val="00B050"/>
                </a:solidFill>
              </a:rPr>
              <a:t>x</a:t>
            </a:r>
            <a:r>
              <a:rPr lang="en-US" sz="1200" kern="0" dirty="0">
                <a:solidFill>
                  <a:srgbClr val="C00000"/>
                </a:solidFill>
              </a:rPr>
              <a:t>)</a:t>
            </a:r>
          </a:p>
          <a:p>
            <a:pPr marL="228600" indent="-228600">
              <a:buAutoNum type="arabicPeriod"/>
            </a:pPr>
            <a:r>
              <a:rPr lang="en-US" sz="1200" kern="0" dirty="0"/>
              <a:t>run the algorithm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</a:t>
            </a:r>
          </a:p>
          <a:p>
            <a:pPr marL="0" indent="0">
              <a:buNone/>
            </a:pPr>
            <a:r>
              <a:rPr lang="en-US" sz="1200" kern="0" dirty="0"/>
              <a:t>     on </a:t>
            </a:r>
            <a:r>
              <a:rPr lang="en-US" sz="1200" kern="0" dirty="0">
                <a:solidFill>
                  <a:srgbClr val="00B050"/>
                </a:solidFill>
              </a:rPr>
              <a:t>x</a:t>
            </a:r>
            <a:r>
              <a:rPr lang="en-US" sz="1200" kern="0" dirty="0"/>
              <a:t> </a:t>
            </a:r>
            <a:r>
              <a:rPr lang="en-US" sz="1200" kern="0" dirty="0">
                <a:solidFill>
                  <a:srgbClr val="FF0000"/>
                </a:solidFill>
              </a:rPr>
              <a:t>2t</a:t>
            </a:r>
            <a:r>
              <a:rPr lang="en-US" sz="1200" kern="0" dirty="0"/>
              <a:t> times;</a:t>
            </a:r>
          </a:p>
          <a:p>
            <a:pPr marL="0" indent="0">
              <a:buNone/>
            </a:pPr>
            <a:r>
              <a:rPr lang="en-US" sz="1200" kern="0" dirty="0"/>
              <a:t>2. take the majority</a:t>
            </a:r>
          </a:p>
          <a:p>
            <a:pPr marL="0" indent="0">
              <a:buNone/>
            </a:pPr>
            <a:r>
              <a:rPr lang="en-US" sz="1200" kern="0" dirty="0"/>
              <a:t>     outcomes. 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A67CE7E-346F-4CE5-B8F6-B164CDC431E2}"/>
              </a:ext>
            </a:extLst>
          </p:cNvPr>
          <p:cNvSpPr txBox="1">
            <a:spLocks/>
          </p:cNvSpPr>
          <p:nvPr/>
        </p:nvSpPr>
        <p:spPr bwMode="auto">
          <a:xfrm>
            <a:off x="2511683" y="2988292"/>
            <a:ext cx="5918794" cy="448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has success prob. ½ + </a:t>
            </a:r>
            <a:r>
              <a:rPr lang="el-GR" sz="2000" kern="0" dirty="0"/>
              <a:t>ϵ</a:t>
            </a:r>
            <a:r>
              <a:rPr lang="en-US" sz="2000" kern="0" baseline="-25000" dirty="0"/>
              <a:t>x</a:t>
            </a:r>
            <a:r>
              <a:rPr lang="en-US" sz="2000" kern="0" dirty="0"/>
              <a:t>, with ½ ≥ </a:t>
            </a:r>
            <a:r>
              <a:rPr lang="el-GR" sz="2000" kern="0" dirty="0"/>
              <a:t>ϵ</a:t>
            </a:r>
            <a:r>
              <a:rPr lang="en-US" sz="2000" kern="0" baseline="-25000" dirty="0"/>
              <a:t>x</a:t>
            </a:r>
            <a:r>
              <a:rPr lang="en-US" sz="2000" kern="0" dirty="0"/>
              <a:t> ≥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5645882-6BCB-478E-88F5-C4AAED413962}"/>
              </a:ext>
            </a:extLst>
          </p:cNvPr>
          <p:cNvSpPr txBox="1">
            <a:spLocks/>
          </p:cNvSpPr>
          <p:nvPr/>
        </p:nvSpPr>
        <p:spPr bwMode="auto">
          <a:xfrm>
            <a:off x="2502256" y="3415959"/>
            <a:ext cx="5840466" cy="45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The prob. that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fails at least t times is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9898296-0B0F-46C4-8978-09C986CD802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0606" y="3855438"/>
                <a:ext cx="7598105" cy="1564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                               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d>
                          <m:dPr>
                            <m:ctrlPr>
                              <a:rPr lang="en-US" sz="2000" i="1" kern="0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000" i="1" kern="0" dirty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kern="0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b="0" i="1" kern="0" dirty="0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000" b="0" i="1" kern="0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den>
                            </m:f>
                          </m:e>
                        </m:d>
                      </m:e>
                    </m:nary>
                    <m:r>
                      <a:rPr lang="en-US" sz="2000" b="0" i="1" kern="0" dirty="0" smtClean="0">
                        <a:latin typeface="Cambria Math" panose="02040503050406030204" pitchFamily="18" charset="0"/>
                      </a:rPr>
                      <m:t>(1/2+ 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(1/2 - </a:t>
                </a:r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2t-i</a:t>
                </a:r>
                <a:endParaRPr lang="en-US" sz="2000" kern="0" dirty="0"/>
              </a:p>
              <a:p>
                <a:pPr marL="0" indent="0">
                  <a:buNone/>
                </a:pPr>
                <a:r>
                  <a:rPr lang="en-US" sz="2000" kern="0" dirty="0"/>
                  <a:t>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i="1" kern="0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d>
                          <m:dPr>
                            <m:ctrlPr>
                              <a:rPr lang="en-US" sz="2000" i="1" kern="0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den>
                            </m:f>
                          </m:e>
                        </m:d>
                      </m:e>
                    </m:nary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(1/2+ 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(1/2 - </a:t>
                </a:r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kern="0" dirty="0"/>
                  <a:t>.(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kern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kern="0" smtClean="0">
                            <a:latin typeface="Cambria Math" panose="02040503050406030204" pitchFamily="18" charset="0"/>
                          </a:rPr>
                          <m:t>1/2−</m:t>
                        </m:r>
                        <m:r>
                          <m:rPr>
                            <m:nor/>
                          </m:rPr>
                          <a:rPr lang="el-GR" sz="2000" kern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ϵ</m:t>
                        </m:r>
                        <m:r>
                          <m:rPr>
                            <m:nor/>
                          </m:rPr>
                          <a:rPr lang="en-US" sz="2000" kern="0" baseline="-25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num>
                      <m:den>
                        <m:r>
                          <a:rPr lang="en-US" sz="2000" b="0" i="1" kern="0" smtClean="0">
                            <a:latin typeface="Cambria Math" panose="02040503050406030204" pitchFamily="18" charset="0"/>
                          </a:rPr>
                          <m:t>1/2+</m:t>
                        </m:r>
                        <m:r>
                          <m:rPr>
                            <m:nor/>
                          </m:rPr>
                          <a:rPr lang="el-GR" sz="2000" kern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ϵ</m:t>
                        </m:r>
                        <m:r>
                          <m:rPr>
                            <m:nor/>
                          </m:rPr>
                          <a:rPr lang="en-US" sz="2000" kern="0" baseline="-25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den>
                    </m:f>
                  </m:oMath>
                </a14:m>
                <a:r>
                  <a:rPr lang="en-US" sz="2000" kern="0" dirty="0"/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t-</a:t>
                </a:r>
                <a:r>
                  <a:rPr lang="en-US" sz="2000" i="1" kern="0" baseline="30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≤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i="1" kern="0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d>
                          <m:dPr>
                            <m:ctrlPr>
                              <a:rPr lang="en-US" sz="2000" i="1" kern="0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den>
                            </m:f>
                          </m:e>
                        </m:d>
                      </m:e>
                    </m:nary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kern="0" dirty="0" smtClean="0">
                        <a:latin typeface="Cambria Math" panose="02040503050406030204" pitchFamily="18" charset="0"/>
                      </a:rPr>
                      <m:t>1/4−</m:t>
                    </m:r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kern="0" dirty="0" smtClean="0">
                        <a:latin typeface="Cambria Math" panose="02040503050406030204" pitchFamily="18" charset="0"/>
                      </a:rPr>
                      <m:t>1/4−</m:t>
                    </m:r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i="1" kern="0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d>
                          <m:dPr>
                            <m:ctrlPr>
                              <a:rPr lang="en-US" sz="2000" i="1" kern="0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den>
                            </m:f>
                          </m:e>
                        </m:d>
                      </m:e>
                    </m:nary>
                  </m:oMath>
                </a14:m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≤ </a:t>
                </a:r>
                <a14:m>
                  <m:oMath xmlns:m="http://schemas.openxmlformats.org/officeDocument/2006/math"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kern="0" dirty="0" smtClean="0">
                        <a:latin typeface="Cambria Math" panose="02040503050406030204" pitchFamily="18" charset="0"/>
                      </a:rPr>
                      <m:t>1/4−</m:t>
                    </m:r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(2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2t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/2) 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≤ </a:t>
                </a:r>
                <a14:m>
                  <m:oMath xmlns:m="http://schemas.openxmlformats.org/officeDocument/2006/math"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kern="0" dirty="0" smtClean="0">
                        <a:latin typeface="Cambria Math" panose="02040503050406030204" pitchFamily="18" charset="0"/>
                      </a:rPr>
                      <m:t>1−(2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≤ </a:t>
                </a:r>
                <a:r>
                  <a:rPr lang="en-US" sz="2000" kern="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000" i="1" kern="0" baseline="30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endParaRPr lang="en-US" sz="2000" i="1" kern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9898296-0B0F-46C4-8978-09C986CD80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0606" y="3855438"/>
                <a:ext cx="7598105" cy="1564970"/>
              </a:xfrm>
              <a:prstGeom prst="rect">
                <a:avLst/>
              </a:prstGeom>
              <a:blipFill>
                <a:blip r:embed="rId3"/>
                <a:stretch>
                  <a:fillRect l="-883" t="-29572" b="-3968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1262B34-DB1E-43D5-AC92-819C66E1037F}"/>
              </a:ext>
            </a:extLst>
          </p:cNvPr>
          <p:cNvSpPr txBox="1">
            <a:spLocks/>
          </p:cNvSpPr>
          <p:nvPr/>
        </p:nvSpPr>
        <p:spPr bwMode="auto">
          <a:xfrm>
            <a:off x="587043" y="5397160"/>
            <a:ext cx="7746351" cy="737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Since </a:t>
            </a:r>
            <a:r>
              <a:rPr 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½ ≥ </a:t>
            </a:r>
            <a:r>
              <a:rPr lang="el-GR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ϵ</a:t>
            </a:r>
            <a:r>
              <a:rPr 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≥ </a:t>
            </a:r>
            <a:r>
              <a:rPr lang="el-GR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ϵ</a:t>
            </a:r>
            <a:r>
              <a:rPr 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 – (2</a:t>
            </a:r>
            <a:r>
              <a:rPr lang="el-GR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ϵ</a:t>
            </a:r>
            <a:r>
              <a:rPr 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kern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1 – (2</a:t>
            </a:r>
            <a:r>
              <a:rPr lang="el-GR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ϵ</a:t>
            </a:r>
            <a:r>
              <a:rPr 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kern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c &lt; 1, </a:t>
            </a:r>
            <a:r>
              <a:rPr lang="en-US" sz="2000" kern="0" dirty="0">
                <a:cs typeface="Times New Roman" panose="02020603050405020304" pitchFamily="18" charset="0"/>
              </a:rPr>
              <a:t>Thus, </a:t>
            </a:r>
            <a:r>
              <a:rPr 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000" i="1" kern="0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/>
              <a:t>can be arbitrarily small when </a:t>
            </a:r>
            <a:r>
              <a:rPr 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kern="0" dirty="0"/>
              <a:t> is sufficiently large.  </a:t>
            </a:r>
          </a:p>
        </p:txBody>
      </p:sp>
    </p:spTree>
    <p:extLst>
      <p:ext uri="{BB962C8B-B14F-4D97-AF65-F5344CB8AC3E}">
        <p14:creationId xmlns:p14="http://schemas.microsoft.com/office/powerpoint/2010/main" val="21420480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30482" y="914083"/>
            <a:ext cx="7948146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76DD7AD-A75E-4094-A06E-EF61B845D076}"/>
              </a:ext>
            </a:extLst>
          </p:cNvPr>
          <p:cNvSpPr txBox="1">
            <a:spLocks/>
          </p:cNvSpPr>
          <p:nvPr/>
        </p:nvSpPr>
        <p:spPr bwMode="auto">
          <a:xfrm>
            <a:off x="530482" y="1871225"/>
            <a:ext cx="7948146" cy="41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Amplification of Success Probability.</a:t>
            </a:r>
            <a:r>
              <a:rPr lang="en-US" sz="2000" kern="0" dirty="0"/>
              <a:t>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DC50A65-EC4C-430A-9CEE-AC14B014B4CD}"/>
              </a:ext>
            </a:extLst>
          </p:cNvPr>
          <p:cNvSpPr txBox="1">
            <a:spLocks/>
          </p:cNvSpPr>
          <p:nvPr/>
        </p:nvSpPr>
        <p:spPr bwMode="auto">
          <a:xfrm>
            <a:off x="530482" y="2288444"/>
            <a:ext cx="7948146" cy="737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Let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be in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 and accepted by a poly-time prob.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with success prob. 1/2 + </a:t>
            </a:r>
            <a:r>
              <a:rPr lang="el-GR" sz="2000" kern="0" dirty="0"/>
              <a:t>ϵ</a:t>
            </a:r>
            <a:r>
              <a:rPr lang="en-US" sz="2000" kern="0" dirty="0"/>
              <a:t>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4974A86-F870-4563-AB76-262AAFB348EB}"/>
              </a:ext>
            </a:extLst>
          </p:cNvPr>
          <p:cNvSpPr txBox="1">
            <a:spLocks/>
          </p:cNvSpPr>
          <p:nvPr/>
        </p:nvSpPr>
        <p:spPr bwMode="auto">
          <a:xfrm>
            <a:off x="587044" y="3117838"/>
            <a:ext cx="1801441" cy="11807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C00000"/>
                </a:solidFill>
              </a:rPr>
              <a:t>Algorithm M</a:t>
            </a:r>
            <a:r>
              <a:rPr lang="en-US" sz="1200" kern="0" baseline="-25000" dirty="0">
                <a:solidFill>
                  <a:srgbClr val="C00000"/>
                </a:solidFill>
              </a:rPr>
              <a:t>2t</a:t>
            </a:r>
            <a:r>
              <a:rPr lang="en-US" sz="1200" kern="0" dirty="0">
                <a:solidFill>
                  <a:srgbClr val="C00000"/>
                </a:solidFill>
              </a:rPr>
              <a:t>(</a:t>
            </a:r>
            <a:r>
              <a:rPr lang="en-US" sz="1200" kern="0" dirty="0">
                <a:solidFill>
                  <a:srgbClr val="00B050"/>
                </a:solidFill>
              </a:rPr>
              <a:t>x</a:t>
            </a:r>
            <a:r>
              <a:rPr lang="en-US" sz="1200" kern="0" dirty="0">
                <a:solidFill>
                  <a:srgbClr val="C00000"/>
                </a:solidFill>
              </a:rPr>
              <a:t>)</a:t>
            </a:r>
          </a:p>
          <a:p>
            <a:pPr marL="228600" indent="-228600">
              <a:buAutoNum type="arabicPeriod"/>
            </a:pPr>
            <a:r>
              <a:rPr lang="en-US" sz="1200" kern="0" dirty="0"/>
              <a:t>run the algorithm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</a:t>
            </a:r>
          </a:p>
          <a:p>
            <a:pPr marL="0" indent="0">
              <a:buNone/>
            </a:pPr>
            <a:r>
              <a:rPr lang="en-US" sz="1200" kern="0" dirty="0"/>
              <a:t>     on </a:t>
            </a:r>
            <a:r>
              <a:rPr lang="en-US" sz="1200" kern="0" dirty="0">
                <a:solidFill>
                  <a:srgbClr val="00B050"/>
                </a:solidFill>
              </a:rPr>
              <a:t>x</a:t>
            </a:r>
            <a:r>
              <a:rPr lang="en-US" sz="1200" kern="0" dirty="0"/>
              <a:t> </a:t>
            </a:r>
            <a:r>
              <a:rPr lang="en-US" sz="1200" kern="0" dirty="0">
                <a:solidFill>
                  <a:srgbClr val="FF0000"/>
                </a:solidFill>
              </a:rPr>
              <a:t>2t</a:t>
            </a:r>
            <a:r>
              <a:rPr lang="en-US" sz="1200" kern="0" dirty="0"/>
              <a:t> times;</a:t>
            </a:r>
          </a:p>
          <a:p>
            <a:pPr marL="0" indent="0">
              <a:buNone/>
            </a:pPr>
            <a:r>
              <a:rPr lang="en-US" sz="1200" kern="0" dirty="0"/>
              <a:t>2. take the majority</a:t>
            </a:r>
          </a:p>
          <a:p>
            <a:pPr marL="0" indent="0">
              <a:buNone/>
            </a:pPr>
            <a:r>
              <a:rPr lang="en-US" sz="1200" kern="0" dirty="0"/>
              <a:t>     outcomes. 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A67CE7E-346F-4CE5-B8F6-B164CDC431E2}"/>
              </a:ext>
            </a:extLst>
          </p:cNvPr>
          <p:cNvSpPr txBox="1">
            <a:spLocks/>
          </p:cNvSpPr>
          <p:nvPr/>
        </p:nvSpPr>
        <p:spPr bwMode="auto">
          <a:xfrm>
            <a:off x="2511683" y="2988292"/>
            <a:ext cx="5918794" cy="448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has success prob. ½ + </a:t>
            </a:r>
            <a:r>
              <a:rPr lang="el-GR" sz="2000" kern="0" dirty="0"/>
              <a:t>ϵ</a:t>
            </a:r>
            <a:r>
              <a:rPr lang="en-US" sz="2000" kern="0" baseline="-25000" dirty="0"/>
              <a:t>x</a:t>
            </a:r>
            <a:r>
              <a:rPr lang="en-US" sz="2000" kern="0" dirty="0"/>
              <a:t>, with ½ ≥ </a:t>
            </a:r>
            <a:r>
              <a:rPr lang="el-GR" sz="2000" kern="0" dirty="0"/>
              <a:t>ϵ</a:t>
            </a:r>
            <a:r>
              <a:rPr lang="en-US" sz="2000" kern="0" baseline="-25000" dirty="0"/>
              <a:t>x</a:t>
            </a:r>
            <a:r>
              <a:rPr lang="en-US" sz="2000" kern="0" dirty="0"/>
              <a:t> ≥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5645882-6BCB-478E-88F5-C4AAED413962}"/>
              </a:ext>
            </a:extLst>
          </p:cNvPr>
          <p:cNvSpPr txBox="1">
            <a:spLocks/>
          </p:cNvSpPr>
          <p:nvPr/>
        </p:nvSpPr>
        <p:spPr bwMode="auto">
          <a:xfrm>
            <a:off x="2502256" y="3415959"/>
            <a:ext cx="5840466" cy="45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The prob. that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fails at least t times is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9898296-0B0F-46C4-8978-09C986CD802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0606" y="3855438"/>
                <a:ext cx="7598105" cy="1564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                               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d>
                          <m:dPr>
                            <m:ctrlPr>
                              <a:rPr lang="en-US" sz="2000" i="1" kern="0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000" i="1" kern="0" dirty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kern="0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b="0" i="1" kern="0" dirty="0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000" b="0" i="1" kern="0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den>
                            </m:f>
                          </m:e>
                        </m:d>
                      </m:e>
                    </m:nary>
                    <m:r>
                      <a:rPr lang="en-US" sz="2000" b="0" i="1" kern="0" dirty="0" smtClean="0">
                        <a:latin typeface="Cambria Math" panose="02040503050406030204" pitchFamily="18" charset="0"/>
                      </a:rPr>
                      <m:t>(1/2+ 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(1/2 - </a:t>
                </a:r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2t-i</a:t>
                </a:r>
                <a:endParaRPr lang="en-US" sz="2000" kern="0" dirty="0"/>
              </a:p>
              <a:p>
                <a:pPr marL="0" indent="0">
                  <a:buNone/>
                </a:pPr>
                <a:r>
                  <a:rPr lang="en-US" sz="2000" kern="0" dirty="0"/>
                  <a:t>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i="1" kern="0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d>
                          <m:dPr>
                            <m:ctrlPr>
                              <a:rPr lang="en-US" sz="2000" i="1" kern="0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den>
                            </m:f>
                          </m:e>
                        </m:d>
                      </m:e>
                    </m:nary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(1/2+ 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(1/2 - </a:t>
                </a:r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kern="0" dirty="0"/>
                  <a:t>.(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kern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kern="0" smtClean="0">
                            <a:latin typeface="Cambria Math" panose="02040503050406030204" pitchFamily="18" charset="0"/>
                          </a:rPr>
                          <m:t>1/2−</m:t>
                        </m:r>
                        <m:r>
                          <m:rPr>
                            <m:nor/>
                          </m:rPr>
                          <a:rPr lang="el-GR" sz="2000" kern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ϵ</m:t>
                        </m:r>
                        <m:r>
                          <m:rPr>
                            <m:nor/>
                          </m:rPr>
                          <a:rPr lang="en-US" sz="2000" kern="0" baseline="-25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num>
                      <m:den>
                        <m:r>
                          <a:rPr lang="en-US" sz="2000" b="0" i="1" kern="0" smtClean="0">
                            <a:latin typeface="Cambria Math" panose="02040503050406030204" pitchFamily="18" charset="0"/>
                          </a:rPr>
                          <m:t>1/2+</m:t>
                        </m:r>
                        <m:r>
                          <m:rPr>
                            <m:nor/>
                          </m:rPr>
                          <a:rPr lang="el-GR" sz="2000" kern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ϵ</m:t>
                        </m:r>
                        <m:r>
                          <m:rPr>
                            <m:nor/>
                          </m:rPr>
                          <a:rPr lang="en-US" sz="2000" kern="0" baseline="-25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den>
                    </m:f>
                  </m:oMath>
                </a14:m>
                <a:r>
                  <a:rPr lang="en-US" sz="2000" kern="0" dirty="0"/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t-</a:t>
                </a:r>
                <a:r>
                  <a:rPr lang="en-US" sz="2000" i="1" kern="0" baseline="30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≤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i="1" kern="0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d>
                          <m:dPr>
                            <m:ctrlPr>
                              <a:rPr lang="en-US" sz="2000" i="1" kern="0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den>
                            </m:f>
                          </m:e>
                        </m:d>
                      </m:e>
                    </m:nary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kern="0" dirty="0" smtClean="0">
                        <a:latin typeface="Cambria Math" panose="02040503050406030204" pitchFamily="18" charset="0"/>
                      </a:rPr>
                      <m:t>1/4−</m:t>
                    </m:r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kern="0" dirty="0" smtClean="0">
                        <a:latin typeface="Cambria Math" panose="02040503050406030204" pitchFamily="18" charset="0"/>
                      </a:rPr>
                      <m:t>1/4−</m:t>
                    </m:r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i="1" kern="0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i="1" kern="0" dirty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d>
                          <m:dPr>
                            <m:ctrlPr>
                              <a:rPr lang="en-US" sz="2000" i="1" kern="0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000" i="1" kern="0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den>
                            </m:f>
                          </m:e>
                        </m:d>
                      </m:e>
                    </m:nary>
                  </m:oMath>
                </a14:m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≤ </a:t>
                </a:r>
                <a14:m>
                  <m:oMath xmlns:m="http://schemas.openxmlformats.org/officeDocument/2006/math"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kern="0" dirty="0" smtClean="0">
                        <a:latin typeface="Cambria Math" panose="02040503050406030204" pitchFamily="18" charset="0"/>
                      </a:rPr>
                      <m:t>1/4−</m:t>
                    </m:r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(2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2t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/2) 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≤ </a:t>
                </a:r>
                <a14:m>
                  <m:oMath xmlns:m="http://schemas.openxmlformats.org/officeDocument/2006/math"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kern="0" dirty="0" smtClean="0">
                        <a:latin typeface="Cambria Math" panose="02040503050406030204" pitchFamily="18" charset="0"/>
                      </a:rPr>
                      <m:t>1−(2</m:t>
                    </m:r>
                  </m:oMath>
                </a14:m>
                <a:r>
                  <a:rPr lang="el-GR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ϵ</a:t>
                </a:r>
                <a:r>
                  <a:rPr lang="en-US" sz="2000" kern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kern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≤ </a:t>
                </a:r>
                <a:r>
                  <a:rPr lang="en-US" sz="2000" kern="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000" i="1" kern="0" baseline="30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endParaRPr lang="en-US" sz="2000" i="1" kern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9898296-0B0F-46C4-8978-09C986CD80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0606" y="3855438"/>
                <a:ext cx="7598105" cy="1564970"/>
              </a:xfrm>
              <a:prstGeom prst="rect">
                <a:avLst/>
              </a:prstGeom>
              <a:blipFill>
                <a:blip r:embed="rId3"/>
                <a:stretch>
                  <a:fillRect l="-883" t="-29572" b="-3968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B975F82-9DE9-4C4C-9B7E-D7B60B5FE837}"/>
              </a:ext>
            </a:extLst>
          </p:cNvPr>
          <p:cNvSpPr txBox="1">
            <a:spLocks/>
          </p:cNvSpPr>
          <p:nvPr/>
        </p:nvSpPr>
        <p:spPr bwMode="auto">
          <a:xfrm>
            <a:off x="511627" y="6130317"/>
            <a:ext cx="8076190" cy="43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 success prob. of </a:t>
            </a:r>
            <a:r>
              <a:rPr lang="en-US" sz="2000" kern="0" dirty="0">
                <a:solidFill>
                  <a:srgbClr val="C00000"/>
                </a:solidFill>
              </a:rPr>
              <a:t>M</a:t>
            </a:r>
            <a:r>
              <a:rPr lang="en-US" sz="2000" kern="0" baseline="-25000" dirty="0">
                <a:solidFill>
                  <a:srgbClr val="C00000"/>
                </a:solidFill>
              </a:rPr>
              <a:t>2t</a:t>
            </a:r>
            <a:r>
              <a:rPr lang="en-US" sz="2000" kern="0" dirty="0">
                <a:solidFill>
                  <a:srgbClr val="FF0000"/>
                </a:solidFill>
              </a:rPr>
              <a:t> is ≥ 1 - </a:t>
            </a:r>
            <a:r>
              <a:rPr lang="en-US" sz="20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000" i="1" kern="0" baseline="30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kern="0" dirty="0"/>
              <a:t>, which can be arbitrarily close to 1 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65BC7F7-0998-47AD-AEB4-AFDFDEFEDD7F}"/>
              </a:ext>
            </a:extLst>
          </p:cNvPr>
          <p:cNvSpPr txBox="1">
            <a:spLocks/>
          </p:cNvSpPr>
          <p:nvPr/>
        </p:nvSpPr>
        <p:spPr bwMode="auto">
          <a:xfrm>
            <a:off x="587043" y="5397160"/>
            <a:ext cx="7746351" cy="737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Since </a:t>
            </a:r>
            <a:r>
              <a:rPr 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½ ≥ </a:t>
            </a:r>
            <a:r>
              <a:rPr lang="el-GR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ϵ</a:t>
            </a:r>
            <a:r>
              <a:rPr 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≥ </a:t>
            </a:r>
            <a:r>
              <a:rPr lang="el-GR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ϵ</a:t>
            </a:r>
            <a:r>
              <a:rPr 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 – (2</a:t>
            </a:r>
            <a:r>
              <a:rPr lang="el-GR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ϵ</a:t>
            </a:r>
            <a:r>
              <a:rPr 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kern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1 – (2</a:t>
            </a:r>
            <a:r>
              <a:rPr lang="el-GR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ϵ</a:t>
            </a:r>
            <a:r>
              <a:rPr 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kern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c &lt; 1, </a:t>
            </a:r>
            <a:r>
              <a:rPr lang="en-US" sz="2000" kern="0" dirty="0">
                <a:cs typeface="Times New Roman" panose="02020603050405020304" pitchFamily="18" charset="0"/>
              </a:rPr>
              <a:t>Thus, </a:t>
            </a:r>
            <a:r>
              <a:rPr 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000" i="1" kern="0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/>
              <a:t>can be arbitrarily small when </a:t>
            </a:r>
            <a:r>
              <a:rPr 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kern="0" dirty="0"/>
              <a:t> is sufficiently large.  </a:t>
            </a:r>
          </a:p>
        </p:txBody>
      </p:sp>
    </p:spTree>
    <p:extLst>
      <p:ext uri="{BB962C8B-B14F-4D97-AF65-F5344CB8AC3E}">
        <p14:creationId xmlns:p14="http://schemas.microsoft.com/office/powerpoint/2010/main" val="19998293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677807" y="939299"/>
            <a:ext cx="7721475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4974A86-F870-4563-AB76-262AAFB348EB}"/>
              </a:ext>
            </a:extLst>
          </p:cNvPr>
          <p:cNvSpPr txBox="1">
            <a:spLocks/>
          </p:cNvSpPr>
          <p:nvPr/>
        </p:nvSpPr>
        <p:spPr bwMode="auto">
          <a:xfrm>
            <a:off x="2234569" y="2156293"/>
            <a:ext cx="4428019" cy="11780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C00000"/>
                </a:solidFill>
              </a:rPr>
              <a:t>Algorithm M</a:t>
            </a:r>
            <a:r>
              <a:rPr lang="en-US" sz="2000" kern="0" baseline="-25000" dirty="0">
                <a:solidFill>
                  <a:srgbClr val="C00000"/>
                </a:solidFill>
              </a:rPr>
              <a:t>2t</a:t>
            </a:r>
            <a:r>
              <a:rPr lang="en-US" sz="2000" kern="0" dirty="0">
                <a:solidFill>
                  <a:srgbClr val="C00000"/>
                </a:solidFill>
              </a:rPr>
              <a:t>(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>
                <a:solidFill>
                  <a:srgbClr val="C00000"/>
                </a:solidFill>
              </a:rPr>
              <a:t>)</a:t>
            </a:r>
          </a:p>
          <a:p>
            <a:pPr marL="228600" indent="-228600">
              <a:buAutoNum type="arabicPeriod"/>
            </a:pPr>
            <a:r>
              <a:rPr lang="en-US" sz="2000" kern="0" dirty="0"/>
              <a:t>run the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FF0000"/>
                </a:solidFill>
              </a:rPr>
              <a:t>2t</a:t>
            </a:r>
            <a:r>
              <a:rPr lang="en-US" sz="2000" kern="0" dirty="0"/>
              <a:t> times;</a:t>
            </a:r>
          </a:p>
          <a:p>
            <a:pPr marL="0" indent="0">
              <a:buNone/>
            </a:pPr>
            <a:r>
              <a:rPr lang="en-US" sz="2000" kern="0" dirty="0"/>
              <a:t>2. take the majority outcomes.  </a:t>
            </a:r>
          </a:p>
        </p:txBody>
      </p:sp>
    </p:spTree>
    <p:extLst>
      <p:ext uri="{BB962C8B-B14F-4D97-AF65-F5344CB8AC3E}">
        <p14:creationId xmlns:p14="http://schemas.microsoft.com/office/powerpoint/2010/main" val="20034210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677807" y="939299"/>
            <a:ext cx="7721475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DC50A65-EC4C-430A-9CEE-AC14B014B4CD}"/>
              </a:ext>
            </a:extLst>
          </p:cNvPr>
          <p:cNvSpPr txBox="1">
            <a:spLocks/>
          </p:cNvSpPr>
          <p:nvPr/>
        </p:nvSpPr>
        <p:spPr bwMode="auto">
          <a:xfrm>
            <a:off x="677807" y="3540576"/>
            <a:ext cx="7646061" cy="1007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If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accepted by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-machine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with success probability 1/2+</a:t>
            </a:r>
            <a:r>
              <a:rPr lang="el-GR" sz="2000" kern="0" dirty="0"/>
              <a:t>ϵ</a:t>
            </a:r>
            <a:r>
              <a:rPr lang="en-US" sz="2000" kern="0" dirty="0"/>
              <a:t>, then L is accepted by </a:t>
            </a:r>
            <a:r>
              <a:rPr lang="en-US" sz="2000" kern="0" dirty="0">
                <a:solidFill>
                  <a:srgbClr val="C00000"/>
                </a:solidFill>
              </a:rPr>
              <a:t>M</a:t>
            </a:r>
            <a:r>
              <a:rPr lang="en-US" sz="2000" kern="0" baseline="-25000" dirty="0">
                <a:solidFill>
                  <a:srgbClr val="C00000"/>
                </a:solidFill>
              </a:rPr>
              <a:t>2t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with success probability </a:t>
            </a:r>
            <a:r>
              <a:rPr lang="en-US" sz="2000" kern="0" dirty="0">
                <a:solidFill>
                  <a:srgbClr val="FF0000"/>
                </a:solidFill>
              </a:rPr>
              <a:t> ≥ 1 - </a:t>
            </a:r>
            <a:r>
              <a:rPr lang="en-US" sz="2000" kern="0" dirty="0" err="1">
                <a:solidFill>
                  <a:srgbClr val="FF0000"/>
                </a:solidFill>
              </a:rPr>
              <a:t>c</a:t>
            </a:r>
            <a:r>
              <a:rPr lang="en-US" sz="2000" kern="0" baseline="30000" dirty="0" err="1">
                <a:solidFill>
                  <a:srgbClr val="FF0000"/>
                </a:solidFill>
              </a:rPr>
              <a:t>t</a:t>
            </a:r>
            <a:r>
              <a:rPr lang="en-US" sz="2000" kern="0" dirty="0"/>
              <a:t>, i.e., with error probability bounded by </a:t>
            </a:r>
            <a:r>
              <a:rPr lang="en-US" sz="2000" kern="0" dirty="0" err="1">
                <a:solidFill>
                  <a:srgbClr val="FF0000"/>
                </a:solidFill>
              </a:rPr>
              <a:t>c</a:t>
            </a:r>
            <a:r>
              <a:rPr lang="en-US" sz="2000" kern="0" baseline="30000" dirty="0" err="1">
                <a:solidFill>
                  <a:srgbClr val="FF0000"/>
                </a:solidFill>
              </a:rPr>
              <a:t>t</a:t>
            </a:r>
            <a:r>
              <a:rPr lang="en-US" sz="2000" kern="0" dirty="0"/>
              <a:t>, where </a:t>
            </a:r>
            <a:r>
              <a:rPr lang="en-US" sz="2000" kern="0" dirty="0">
                <a:solidFill>
                  <a:srgbClr val="FF0000"/>
                </a:solidFill>
              </a:rPr>
              <a:t>c</a:t>
            </a:r>
            <a:r>
              <a:rPr lang="en-US" sz="2000" kern="0" dirty="0"/>
              <a:t> &lt; 1 is a constant.</a:t>
            </a:r>
            <a:endParaRPr lang="en-US" sz="2000" kern="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kern="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4974A86-F870-4563-AB76-262AAFB348EB}"/>
              </a:ext>
            </a:extLst>
          </p:cNvPr>
          <p:cNvSpPr txBox="1">
            <a:spLocks/>
          </p:cNvSpPr>
          <p:nvPr/>
        </p:nvSpPr>
        <p:spPr bwMode="auto">
          <a:xfrm>
            <a:off x="2234569" y="2156293"/>
            <a:ext cx="4428019" cy="11780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C00000"/>
                </a:solidFill>
              </a:rPr>
              <a:t>Algorithm M</a:t>
            </a:r>
            <a:r>
              <a:rPr lang="en-US" sz="2000" kern="0" baseline="-25000" dirty="0">
                <a:solidFill>
                  <a:srgbClr val="C00000"/>
                </a:solidFill>
              </a:rPr>
              <a:t>2t</a:t>
            </a:r>
            <a:r>
              <a:rPr lang="en-US" sz="2000" kern="0" dirty="0">
                <a:solidFill>
                  <a:srgbClr val="C00000"/>
                </a:solidFill>
              </a:rPr>
              <a:t>(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>
                <a:solidFill>
                  <a:srgbClr val="C00000"/>
                </a:solidFill>
              </a:rPr>
              <a:t>)</a:t>
            </a:r>
          </a:p>
          <a:p>
            <a:pPr marL="228600" indent="-228600">
              <a:buAutoNum type="arabicPeriod"/>
            </a:pPr>
            <a:r>
              <a:rPr lang="en-US" sz="2000" kern="0" dirty="0"/>
              <a:t>run the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FF0000"/>
                </a:solidFill>
              </a:rPr>
              <a:t>2t</a:t>
            </a:r>
            <a:r>
              <a:rPr lang="en-US" sz="2000" kern="0" dirty="0"/>
              <a:t> times;</a:t>
            </a:r>
          </a:p>
          <a:p>
            <a:pPr marL="0" indent="0">
              <a:buNone/>
            </a:pPr>
            <a:r>
              <a:rPr lang="en-US" sz="2000" kern="0" dirty="0"/>
              <a:t>2. take the majority outcomes.  </a:t>
            </a:r>
          </a:p>
        </p:txBody>
      </p:sp>
    </p:spTree>
    <p:extLst>
      <p:ext uri="{BB962C8B-B14F-4D97-AF65-F5344CB8AC3E}">
        <p14:creationId xmlns:p14="http://schemas.microsoft.com/office/powerpoint/2010/main" val="31738490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677807" y="939299"/>
            <a:ext cx="7721475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DC50A65-EC4C-430A-9CEE-AC14B014B4CD}"/>
              </a:ext>
            </a:extLst>
          </p:cNvPr>
          <p:cNvSpPr txBox="1">
            <a:spLocks/>
          </p:cNvSpPr>
          <p:nvPr/>
        </p:nvSpPr>
        <p:spPr bwMode="auto">
          <a:xfrm>
            <a:off x="677807" y="3540576"/>
            <a:ext cx="7646061" cy="1007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If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accepted by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-machine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with success probability 1/2+</a:t>
            </a:r>
            <a:r>
              <a:rPr lang="el-GR" sz="2000" kern="0" dirty="0"/>
              <a:t>ϵ</a:t>
            </a:r>
            <a:r>
              <a:rPr lang="en-US" sz="2000" kern="0" dirty="0"/>
              <a:t>, then L is accepted by </a:t>
            </a:r>
            <a:r>
              <a:rPr lang="en-US" sz="2000" kern="0" dirty="0">
                <a:solidFill>
                  <a:srgbClr val="C00000"/>
                </a:solidFill>
              </a:rPr>
              <a:t>M</a:t>
            </a:r>
            <a:r>
              <a:rPr lang="en-US" sz="2000" kern="0" baseline="-25000" dirty="0">
                <a:solidFill>
                  <a:srgbClr val="C00000"/>
                </a:solidFill>
              </a:rPr>
              <a:t>2t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with success probability </a:t>
            </a:r>
            <a:r>
              <a:rPr lang="en-US" sz="2000" kern="0" dirty="0">
                <a:solidFill>
                  <a:srgbClr val="FF0000"/>
                </a:solidFill>
              </a:rPr>
              <a:t> ≥ 1 - </a:t>
            </a:r>
            <a:r>
              <a:rPr lang="en-US" sz="2000" kern="0" dirty="0" err="1">
                <a:solidFill>
                  <a:srgbClr val="FF0000"/>
                </a:solidFill>
              </a:rPr>
              <a:t>c</a:t>
            </a:r>
            <a:r>
              <a:rPr lang="en-US" sz="2000" kern="0" baseline="30000" dirty="0" err="1">
                <a:solidFill>
                  <a:srgbClr val="FF0000"/>
                </a:solidFill>
              </a:rPr>
              <a:t>t</a:t>
            </a:r>
            <a:r>
              <a:rPr lang="en-US" sz="2000" kern="0" dirty="0"/>
              <a:t>, i.e., with error probability bounded by </a:t>
            </a:r>
            <a:r>
              <a:rPr lang="en-US" sz="2000" kern="0" dirty="0" err="1">
                <a:solidFill>
                  <a:srgbClr val="FF0000"/>
                </a:solidFill>
              </a:rPr>
              <a:t>c</a:t>
            </a:r>
            <a:r>
              <a:rPr lang="en-US" sz="2000" kern="0" baseline="30000" dirty="0" err="1">
                <a:solidFill>
                  <a:srgbClr val="FF0000"/>
                </a:solidFill>
              </a:rPr>
              <a:t>t</a:t>
            </a:r>
            <a:r>
              <a:rPr lang="en-US" sz="2000" kern="0" dirty="0"/>
              <a:t>, where </a:t>
            </a:r>
            <a:r>
              <a:rPr lang="en-US" sz="2000" kern="0" dirty="0">
                <a:solidFill>
                  <a:srgbClr val="FF0000"/>
                </a:solidFill>
              </a:rPr>
              <a:t>c</a:t>
            </a:r>
            <a:r>
              <a:rPr lang="en-US" sz="2000" kern="0" dirty="0"/>
              <a:t> &lt; 1 is a constant.</a:t>
            </a:r>
            <a:endParaRPr lang="en-US" sz="2000" kern="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kern="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4974A86-F870-4563-AB76-262AAFB348EB}"/>
              </a:ext>
            </a:extLst>
          </p:cNvPr>
          <p:cNvSpPr txBox="1">
            <a:spLocks/>
          </p:cNvSpPr>
          <p:nvPr/>
        </p:nvSpPr>
        <p:spPr bwMode="auto">
          <a:xfrm>
            <a:off x="2234569" y="2156293"/>
            <a:ext cx="4428019" cy="11780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C00000"/>
                </a:solidFill>
              </a:rPr>
              <a:t>Algorithm M</a:t>
            </a:r>
            <a:r>
              <a:rPr lang="en-US" sz="2000" kern="0" baseline="-25000" dirty="0">
                <a:solidFill>
                  <a:srgbClr val="C00000"/>
                </a:solidFill>
              </a:rPr>
              <a:t>2t</a:t>
            </a:r>
            <a:r>
              <a:rPr lang="en-US" sz="2000" kern="0" dirty="0">
                <a:solidFill>
                  <a:srgbClr val="C00000"/>
                </a:solidFill>
              </a:rPr>
              <a:t>(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>
                <a:solidFill>
                  <a:srgbClr val="C00000"/>
                </a:solidFill>
              </a:rPr>
              <a:t>)</a:t>
            </a:r>
          </a:p>
          <a:p>
            <a:pPr marL="228600" indent="-228600">
              <a:buAutoNum type="arabicPeriod"/>
            </a:pPr>
            <a:r>
              <a:rPr lang="en-US" sz="2000" kern="0" dirty="0"/>
              <a:t>run the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FF0000"/>
                </a:solidFill>
              </a:rPr>
              <a:t>2t</a:t>
            </a:r>
            <a:r>
              <a:rPr lang="en-US" sz="2000" kern="0" dirty="0"/>
              <a:t> times;</a:t>
            </a:r>
          </a:p>
          <a:p>
            <a:pPr marL="0" indent="0">
              <a:buNone/>
            </a:pPr>
            <a:r>
              <a:rPr lang="en-US" sz="2000" kern="0" dirty="0"/>
              <a:t>2. take the majority outcomes. 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A30174A-CB6B-44CB-A5B8-B1DAFB5B88B7}"/>
              </a:ext>
            </a:extLst>
          </p:cNvPr>
          <p:cNvSpPr txBox="1">
            <a:spLocks/>
          </p:cNvSpPr>
          <p:nvPr/>
        </p:nvSpPr>
        <p:spPr bwMode="auto">
          <a:xfrm>
            <a:off x="689916" y="4647765"/>
            <a:ext cx="7529435" cy="467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As long as t is a polynomial of n, </a:t>
            </a:r>
            <a:r>
              <a:rPr lang="en-US" sz="2000" kern="0" dirty="0">
                <a:solidFill>
                  <a:srgbClr val="C00000"/>
                </a:solidFill>
              </a:rPr>
              <a:t>M</a:t>
            </a:r>
            <a:r>
              <a:rPr lang="en-US" sz="2000" kern="0" baseline="-25000" dirty="0">
                <a:solidFill>
                  <a:srgbClr val="C00000"/>
                </a:solidFill>
              </a:rPr>
              <a:t>2t</a:t>
            </a:r>
            <a:r>
              <a:rPr lang="en-US" sz="2000" kern="0" dirty="0"/>
              <a:t> runs in polynomial time. </a:t>
            </a:r>
            <a:endParaRPr lang="en-US" sz="2000" kern="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2713280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677807" y="939299"/>
            <a:ext cx="7721475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DC50A65-EC4C-430A-9CEE-AC14B014B4CD}"/>
              </a:ext>
            </a:extLst>
          </p:cNvPr>
          <p:cNvSpPr txBox="1">
            <a:spLocks/>
          </p:cNvSpPr>
          <p:nvPr/>
        </p:nvSpPr>
        <p:spPr bwMode="auto">
          <a:xfrm>
            <a:off x="677807" y="3540576"/>
            <a:ext cx="7646061" cy="1007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If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accepted by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-machine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with success probability 1/2+</a:t>
            </a:r>
            <a:r>
              <a:rPr lang="el-GR" sz="2000" kern="0" dirty="0"/>
              <a:t>ϵ</a:t>
            </a:r>
            <a:r>
              <a:rPr lang="en-US" sz="2000" kern="0" dirty="0"/>
              <a:t>, then L is accepted by </a:t>
            </a:r>
            <a:r>
              <a:rPr lang="en-US" sz="2000" kern="0" dirty="0">
                <a:solidFill>
                  <a:srgbClr val="C00000"/>
                </a:solidFill>
              </a:rPr>
              <a:t>M</a:t>
            </a:r>
            <a:r>
              <a:rPr lang="en-US" sz="2000" kern="0" baseline="-25000" dirty="0">
                <a:solidFill>
                  <a:srgbClr val="C00000"/>
                </a:solidFill>
              </a:rPr>
              <a:t>2t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with success probability </a:t>
            </a:r>
            <a:r>
              <a:rPr lang="en-US" sz="2000" kern="0" dirty="0">
                <a:solidFill>
                  <a:srgbClr val="FF0000"/>
                </a:solidFill>
              </a:rPr>
              <a:t> ≥ 1 - </a:t>
            </a:r>
            <a:r>
              <a:rPr lang="en-US" sz="2000" kern="0" dirty="0" err="1">
                <a:solidFill>
                  <a:srgbClr val="FF0000"/>
                </a:solidFill>
              </a:rPr>
              <a:t>c</a:t>
            </a:r>
            <a:r>
              <a:rPr lang="en-US" sz="2000" kern="0" baseline="30000" dirty="0" err="1">
                <a:solidFill>
                  <a:srgbClr val="FF0000"/>
                </a:solidFill>
              </a:rPr>
              <a:t>t</a:t>
            </a:r>
            <a:r>
              <a:rPr lang="en-US" sz="2000" kern="0" dirty="0"/>
              <a:t>, i.e., with error probability bounded by </a:t>
            </a:r>
            <a:r>
              <a:rPr lang="en-US" sz="2000" kern="0" dirty="0" err="1">
                <a:solidFill>
                  <a:srgbClr val="FF0000"/>
                </a:solidFill>
              </a:rPr>
              <a:t>c</a:t>
            </a:r>
            <a:r>
              <a:rPr lang="en-US" sz="2000" kern="0" baseline="30000" dirty="0" err="1">
                <a:solidFill>
                  <a:srgbClr val="FF0000"/>
                </a:solidFill>
              </a:rPr>
              <a:t>t</a:t>
            </a:r>
            <a:r>
              <a:rPr lang="en-US" sz="2000" kern="0" dirty="0"/>
              <a:t>, where </a:t>
            </a:r>
            <a:r>
              <a:rPr lang="en-US" sz="2000" kern="0" dirty="0">
                <a:solidFill>
                  <a:srgbClr val="FF0000"/>
                </a:solidFill>
              </a:rPr>
              <a:t>c</a:t>
            </a:r>
            <a:r>
              <a:rPr lang="en-US" sz="2000" kern="0" dirty="0"/>
              <a:t> &lt; 1 is a constant.</a:t>
            </a:r>
            <a:endParaRPr lang="en-US" sz="2000" kern="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kern="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4974A86-F870-4563-AB76-262AAFB348EB}"/>
              </a:ext>
            </a:extLst>
          </p:cNvPr>
          <p:cNvSpPr txBox="1">
            <a:spLocks/>
          </p:cNvSpPr>
          <p:nvPr/>
        </p:nvSpPr>
        <p:spPr bwMode="auto">
          <a:xfrm>
            <a:off x="2234569" y="2156293"/>
            <a:ext cx="4428019" cy="11780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C00000"/>
                </a:solidFill>
              </a:rPr>
              <a:t>Algorithm M</a:t>
            </a:r>
            <a:r>
              <a:rPr lang="en-US" sz="2000" kern="0" baseline="-25000" dirty="0">
                <a:solidFill>
                  <a:srgbClr val="C00000"/>
                </a:solidFill>
              </a:rPr>
              <a:t>2t</a:t>
            </a:r>
            <a:r>
              <a:rPr lang="en-US" sz="2000" kern="0" dirty="0">
                <a:solidFill>
                  <a:srgbClr val="C00000"/>
                </a:solidFill>
              </a:rPr>
              <a:t>(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>
                <a:solidFill>
                  <a:srgbClr val="C00000"/>
                </a:solidFill>
              </a:rPr>
              <a:t>)</a:t>
            </a:r>
          </a:p>
          <a:p>
            <a:pPr marL="228600" indent="-228600">
              <a:buAutoNum type="arabicPeriod"/>
            </a:pPr>
            <a:r>
              <a:rPr lang="en-US" sz="2000" kern="0" dirty="0"/>
              <a:t>run the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FF0000"/>
                </a:solidFill>
              </a:rPr>
              <a:t>2t</a:t>
            </a:r>
            <a:r>
              <a:rPr lang="en-US" sz="2000" kern="0" dirty="0"/>
              <a:t> times;</a:t>
            </a:r>
          </a:p>
          <a:p>
            <a:pPr marL="0" indent="0">
              <a:buNone/>
            </a:pPr>
            <a:r>
              <a:rPr lang="en-US" sz="2000" kern="0" dirty="0"/>
              <a:t>2. take the majority outcomes. 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A30174A-CB6B-44CB-A5B8-B1DAFB5B88B7}"/>
              </a:ext>
            </a:extLst>
          </p:cNvPr>
          <p:cNvSpPr txBox="1">
            <a:spLocks/>
          </p:cNvSpPr>
          <p:nvPr/>
        </p:nvSpPr>
        <p:spPr bwMode="auto">
          <a:xfrm>
            <a:off x="689916" y="4647765"/>
            <a:ext cx="7529435" cy="467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As long as t is a polynomial of n, </a:t>
            </a:r>
            <a:r>
              <a:rPr lang="en-US" sz="2000" kern="0" dirty="0">
                <a:solidFill>
                  <a:srgbClr val="C00000"/>
                </a:solidFill>
              </a:rPr>
              <a:t>M</a:t>
            </a:r>
            <a:r>
              <a:rPr lang="en-US" sz="2000" kern="0" baseline="-25000" dirty="0">
                <a:solidFill>
                  <a:srgbClr val="C00000"/>
                </a:solidFill>
              </a:rPr>
              <a:t>2t</a:t>
            </a:r>
            <a:r>
              <a:rPr lang="en-US" sz="2000" kern="0" dirty="0"/>
              <a:t> runs in polynomial time. </a:t>
            </a:r>
            <a:endParaRPr lang="en-US" sz="2000" kern="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kern="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7656FB2-1F18-46F4-AB4C-2743A310158C}"/>
              </a:ext>
            </a:extLst>
          </p:cNvPr>
          <p:cNvSpPr txBox="1">
            <a:spLocks/>
          </p:cNvSpPr>
          <p:nvPr/>
        </p:nvSpPr>
        <p:spPr bwMode="auto">
          <a:xfrm>
            <a:off x="677807" y="5198666"/>
            <a:ext cx="7529435" cy="737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Therefore, for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, and for </a:t>
            </a:r>
            <a:r>
              <a:rPr lang="en-US" sz="2000" kern="0" dirty="0">
                <a:solidFill>
                  <a:srgbClr val="FF0000"/>
                </a:solidFill>
              </a:rPr>
              <a:t>any</a:t>
            </a:r>
            <a:r>
              <a:rPr lang="en-US" sz="2000" kern="0" dirty="0"/>
              <a:t> polynomial p(n), there is a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-machine accepting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with error bound 1/2</a:t>
            </a:r>
            <a:r>
              <a:rPr lang="en-US" sz="2000" kern="0" baseline="30000" dirty="0"/>
              <a:t>p(n)</a:t>
            </a:r>
            <a:r>
              <a:rPr lang="en-US" sz="2000" kern="0" dirty="0"/>
              <a:t>.</a:t>
            </a:r>
            <a:endParaRPr lang="en-US" sz="2000" kern="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19620976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9986</TotalTime>
  <Words>9442</Words>
  <Application>Microsoft Office PowerPoint</Application>
  <PresentationFormat>On-screen Show (4:3)</PresentationFormat>
  <Paragraphs>558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ＭＳ Ｐゴシック</vt:lpstr>
      <vt:lpstr>宋体</vt:lpstr>
      <vt:lpstr>Arial</vt:lpstr>
      <vt:lpstr>Cambria Math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844</cp:revision>
  <cp:lastPrinted>2001-01-16T17:12:14Z</cp:lastPrinted>
  <dcterms:created xsi:type="dcterms:W3CDTF">1999-07-13T19:55:20Z</dcterms:created>
  <dcterms:modified xsi:type="dcterms:W3CDTF">2020-10-23T15:35:36Z</dcterms:modified>
</cp:coreProperties>
</file>