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93" r:id="rId2"/>
    <p:sldId id="1510" r:id="rId3"/>
    <p:sldId id="1433" r:id="rId4"/>
    <p:sldId id="1432" r:id="rId5"/>
    <p:sldId id="1435" r:id="rId6"/>
    <p:sldId id="1434" r:id="rId7"/>
    <p:sldId id="1436" r:id="rId8"/>
    <p:sldId id="1446" r:id="rId9"/>
    <p:sldId id="1445" r:id="rId10"/>
    <p:sldId id="1444" r:id="rId11"/>
    <p:sldId id="1443" r:id="rId12"/>
    <p:sldId id="1442" r:id="rId13"/>
    <p:sldId id="1447" r:id="rId14"/>
    <p:sldId id="1449" r:id="rId15"/>
    <p:sldId id="1448" r:id="rId16"/>
    <p:sldId id="1453" r:id="rId17"/>
    <p:sldId id="1452" r:id="rId18"/>
    <p:sldId id="1450" r:id="rId19"/>
    <p:sldId id="1451" r:id="rId20"/>
    <p:sldId id="1454" r:id="rId21"/>
    <p:sldId id="1459" r:id="rId22"/>
    <p:sldId id="1458" r:id="rId23"/>
    <p:sldId id="1457" r:id="rId24"/>
    <p:sldId id="1456" r:id="rId25"/>
    <p:sldId id="1455" r:id="rId26"/>
    <p:sldId id="1431" r:id="rId27"/>
    <p:sldId id="1461" r:id="rId28"/>
    <p:sldId id="1460" r:id="rId29"/>
    <p:sldId id="1465" r:id="rId30"/>
    <p:sldId id="1464" r:id="rId31"/>
    <p:sldId id="1463" r:id="rId32"/>
    <p:sldId id="1468" r:id="rId3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DDDDD"/>
    <a:srgbClr val="FF0000"/>
    <a:srgbClr val="FF3300"/>
    <a:srgbClr val="FFCCCC"/>
    <a:srgbClr val="FFCC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2" d="100"/>
          <a:sy n="102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7571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5157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1124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343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7932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1804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0690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7149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0981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5127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174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283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123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3321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2804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7830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5668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2424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6200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5623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78029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05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73787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40354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662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6486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69229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74912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30799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7175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847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1" y="6553200"/>
            <a:ext cx="51990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18: Relationships </a:t>
            </a:r>
            <a:r>
              <a:rPr lang="en-US" altLang="zh-CN" sz="1400">
                <a:ea typeface="宋体" panose="02010600030101010101" pitchFamily="2" charset="-122"/>
              </a:rPr>
              <a:t>among Probabilistic </a:t>
            </a:r>
            <a:r>
              <a:rPr lang="en-US" altLang="zh-CN" sz="1400" dirty="0">
                <a:ea typeface="宋体" panose="02010600030101010101" pitchFamily="2" charset="-122"/>
              </a:rPr>
              <a:t>Complexity Classes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2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251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774501" y="3016983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By definitions.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55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527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774501" y="3758864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Use the </a:t>
            </a:r>
            <a:r>
              <a:rPr lang="en-US" sz="2000" kern="0" dirty="0">
                <a:solidFill>
                  <a:srgbClr val="FF0000"/>
                </a:solidFill>
              </a:rPr>
              <a:t>R</a:t>
            </a:r>
            <a:r>
              <a:rPr lang="en-US" sz="2000" kern="0" dirty="0">
                <a:solidFill>
                  <a:schemeClr val="tx1"/>
                </a:solidFill>
              </a:rPr>
              <a:t>-machine as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>
                <a:solidFill>
                  <a:schemeClr val="tx1"/>
                </a:solidFill>
              </a:rPr>
              <a:t>-machine.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14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7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74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2831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874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3205AC-A090-4B6C-9CA6-9C04F5566782}"/>
              </a:ext>
            </a:extLst>
          </p:cNvPr>
          <p:cNvSpPr/>
          <p:nvPr/>
        </p:nvSpPr>
        <p:spPr>
          <a:xfrm>
            <a:off x="5967170" y="5259033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0775A2-97C9-4342-9ED4-C49E68A5A75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5701805" y="5298057"/>
            <a:ext cx="272060" cy="2405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CDC5AF-0DF2-40A1-93A0-3F308D1DBC8C}"/>
              </a:ext>
            </a:extLst>
          </p:cNvPr>
          <p:cNvCxnSpPr>
            <a:cxnSpLocks/>
          </p:cNvCxnSpPr>
          <p:nvPr/>
        </p:nvCxnSpPr>
        <p:spPr>
          <a:xfrm>
            <a:off x="6012889" y="5298057"/>
            <a:ext cx="265111" cy="23388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E009742-9183-4C51-B123-86AD40DE6562}"/>
              </a:ext>
            </a:extLst>
          </p:cNvPr>
          <p:cNvSpPr/>
          <p:nvPr/>
        </p:nvSpPr>
        <p:spPr>
          <a:xfrm>
            <a:off x="5636086" y="5531944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66933C6-1249-43F0-9A12-62347E15B30B}"/>
              </a:ext>
            </a:extLst>
          </p:cNvPr>
          <p:cNvSpPr/>
          <p:nvPr/>
        </p:nvSpPr>
        <p:spPr>
          <a:xfrm>
            <a:off x="4949075" y="5203597"/>
            <a:ext cx="2083323" cy="945518"/>
          </a:xfrm>
          <a:prstGeom prst="triangl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E4D4FB-D68B-45C2-A814-0557E2FE773D}"/>
              </a:ext>
            </a:extLst>
          </p:cNvPr>
          <p:cNvSpPr txBox="1"/>
          <p:nvPr/>
        </p:nvSpPr>
        <p:spPr>
          <a:xfrm>
            <a:off x="5859224" y="499065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3C9B8-628B-4A49-BB0C-AC2649E7126D}"/>
              </a:ext>
            </a:extLst>
          </p:cNvPr>
          <p:cNvSpPr txBox="1"/>
          <p:nvPr/>
        </p:nvSpPr>
        <p:spPr>
          <a:xfrm>
            <a:off x="5496267" y="5488832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040307-96C6-4E06-B2C4-D483201A459F}"/>
              </a:ext>
            </a:extLst>
          </p:cNvPr>
          <p:cNvSpPr txBox="1"/>
          <p:nvPr/>
        </p:nvSpPr>
        <p:spPr>
          <a:xfrm>
            <a:off x="5763044" y="628046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M</a:t>
            </a:r>
            <a:r>
              <a:rPr lang="en-US" sz="1400" kern="0" baseline="-25000" dirty="0">
                <a:solidFill>
                  <a:srgbClr val="C00000"/>
                </a:solidFill>
              </a:rPr>
              <a:t>PP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03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3205AC-A090-4B6C-9CA6-9C04F5566782}"/>
              </a:ext>
            </a:extLst>
          </p:cNvPr>
          <p:cNvSpPr/>
          <p:nvPr/>
        </p:nvSpPr>
        <p:spPr>
          <a:xfrm>
            <a:off x="5967170" y="5259033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0775A2-97C9-4342-9ED4-C49E68A5A75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5701805" y="5298057"/>
            <a:ext cx="272060" cy="2405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CDC5AF-0DF2-40A1-93A0-3F308D1DBC8C}"/>
              </a:ext>
            </a:extLst>
          </p:cNvPr>
          <p:cNvCxnSpPr>
            <a:cxnSpLocks/>
          </p:cNvCxnSpPr>
          <p:nvPr/>
        </p:nvCxnSpPr>
        <p:spPr>
          <a:xfrm>
            <a:off x="6012889" y="5298057"/>
            <a:ext cx="265111" cy="23388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E009742-9183-4C51-B123-86AD40DE6562}"/>
              </a:ext>
            </a:extLst>
          </p:cNvPr>
          <p:cNvSpPr/>
          <p:nvPr/>
        </p:nvSpPr>
        <p:spPr>
          <a:xfrm>
            <a:off x="5636086" y="5531944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66933C6-1249-43F0-9A12-62347E15B30B}"/>
              </a:ext>
            </a:extLst>
          </p:cNvPr>
          <p:cNvSpPr/>
          <p:nvPr/>
        </p:nvSpPr>
        <p:spPr>
          <a:xfrm>
            <a:off x="4949075" y="5203597"/>
            <a:ext cx="2083323" cy="945518"/>
          </a:xfrm>
          <a:prstGeom prst="triangl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E4D4FB-D68B-45C2-A814-0557E2FE773D}"/>
              </a:ext>
            </a:extLst>
          </p:cNvPr>
          <p:cNvSpPr txBox="1"/>
          <p:nvPr/>
        </p:nvSpPr>
        <p:spPr>
          <a:xfrm>
            <a:off x="5859224" y="499065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3C9B8-628B-4A49-BB0C-AC2649E7126D}"/>
              </a:ext>
            </a:extLst>
          </p:cNvPr>
          <p:cNvSpPr txBox="1"/>
          <p:nvPr/>
        </p:nvSpPr>
        <p:spPr>
          <a:xfrm>
            <a:off x="5496267" y="5488832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040307-96C6-4E06-B2C4-D483201A459F}"/>
              </a:ext>
            </a:extLst>
          </p:cNvPr>
          <p:cNvSpPr txBox="1"/>
          <p:nvPr/>
        </p:nvSpPr>
        <p:spPr>
          <a:xfrm>
            <a:off x="5763044" y="628046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M</a:t>
            </a:r>
            <a:r>
              <a:rPr lang="en-US" sz="1400" kern="0" baseline="-25000" dirty="0">
                <a:solidFill>
                  <a:srgbClr val="C00000"/>
                </a:solidFill>
              </a:rPr>
              <a:t>PP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13754B-F6C9-477C-BC68-BA9B8785A704}"/>
              </a:ext>
            </a:extLst>
          </p:cNvPr>
          <p:cNvSpPr txBox="1"/>
          <p:nvPr/>
        </p:nvSpPr>
        <p:spPr>
          <a:xfrm>
            <a:off x="7181074" y="4981582"/>
            <a:ext cx="1534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is in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  <a:r>
              <a:rPr lang="en-US" sz="1400" kern="0" dirty="0"/>
              <a:t>:</a:t>
            </a:r>
          </a:p>
          <a:p>
            <a:r>
              <a:rPr lang="en-US" sz="1400" kern="0" dirty="0"/>
              <a:t>  YES-prob &gt; 1/2</a:t>
            </a:r>
            <a:endParaRPr lang="en-US" sz="14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6E060DD-0ADF-4618-8276-C8240505CA31}"/>
              </a:ext>
            </a:extLst>
          </p:cNvPr>
          <p:cNvCxnSpPr/>
          <p:nvPr/>
        </p:nvCxnSpPr>
        <p:spPr>
          <a:xfrm>
            <a:off x="6693031" y="6127122"/>
            <a:ext cx="0" cy="13372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47A0949-0652-41ED-9427-84B850A05337}"/>
              </a:ext>
            </a:extLst>
          </p:cNvPr>
          <p:cNvSpPr txBox="1"/>
          <p:nvPr/>
        </p:nvSpPr>
        <p:spPr>
          <a:xfrm>
            <a:off x="6487493" y="6220205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561755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774501" y="4467364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FF0000"/>
                </a:solidFill>
              </a:rPr>
              <a:t> </a:t>
            </a:r>
            <a:r>
              <a:rPr lang="en-US" sz="2000" kern="0" dirty="0"/>
              <a:t>Let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be in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, accepted by an </a:t>
            </a:r>
            <a:r>
              <a:rPr lang="en-US" sz="2000" kern="0" dirty="0">
                <a:solidFill>
                  <a:srgbClr val="FF0000"/>
                </a:solidFill>
              </a:rPr>
              <a:t>NP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NP</a:t>
            </a:r>
            <a:r>
              <a:rPr lang="en-US" sz="2000" kern="0" dirty="0"/>
              <a:t>. 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095AD6-022F-45D3-ACAB-B520FD2F5311}"/>
              </a:ext>
            </a:extLst>
          </p:cNvPr>
          <p:cNvSpPr txBox="1">
            <a:spLocks/>
          </p:cNvSpPr>
          <p:nvPr/>
        </p:nvSpPr>
        <p:spPr bwMode="auto">
          <a:xfrm>
            <a:off x="868769" y="5070495"/>
            <a:ext cx="1987553" cy="11903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 dirty="0">
                <a:solidFill>
                  <a:srgbClr val="C00000"/>
                </a:solidFill>
              </a:rPr>
              <a:t>M</a:t>
            </a:r>
            <a:r>
              <a:rPr lang="en-US" sz="1200" kern="0" baseline="-25000" dirty="0">
                <a:solidFill>
                  <a:srgbClr val="C00000"/>
                </a:solidFill>
              </a:rPr>
              <a:t>PP</a:t>
            </a:r>
            <a:r>
              <a:rPr lang="en-US" sz="1200" kern="0" dirty="0"/>
              <a:t>-machine</a:t>
            </a:r>
          </a:p>
          <a:p>
            <a:pPr marL="0" indent="0">
              <a:buNone/>
            </a:pPr>
            <a:r>
              <a:rPr lang="en-US" sz="1200" kern="0" dirty="0"/>
              <a:t>Input: x</a:t>
            </a:r>
          </a:p>
          <a:p>
            <a:pPr marL="0" indent="0">
              <a:buNone/>
            </a:pPr>
            <a:r>
              <a:rPr lang="en-US" sz="1200" kern="0" dirty="0"/>
              <a:t>  branch with equal prob.:</a:t>
            </a:r>
          </a:p>
          <a:p>
            <a:pPr marL="0" indent="0">
              <a:buNone/>
            </a:pPr>
            <a:r>
              <a:rPr lang="en-US" sz="1200" kern="0" dirty="0"/>
              <a:t>  1. accept;</a:t>
            </a:r>
          </a:p>
          <a:p>
            <a:pPr marL="0" indent="0">
              <a:buNone/>
            </a:pPr>
            <a:r>
              <a:rPr lang="en-US" sz="1200" kern="0" dirty="0"/>
              <a:t>  2. simulate </a:t>
            </a:r>
            <a:r>
              <a:rPr lang="en-US" sz="1200" kern="0" dirty="0">
                <a:solidFill>
                  <a:srgbClr val="00B050"/>
                </a:solidFill>
              </a:rPr>
              <a:t>M</a:t>
            </a:r>
            <a:r>
              <a:rPr lang="en-US" sz="1200" kern="0" baseline="-25000" dirty="0">
                <a:solidFill>
                  <a:srgbClr val="00B050"/>
                </a:solidFill>
              </a:rPr>
              <a:t>Q</a:t>
            </a:r>
            <a:r>
              <a:rPr lang="en-US" sz="1200" kern="0" dirty="0"/>
              <a:t>. 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B4F3357-D748-4546-ADB1-3654938C7468}"/>
              </a:ext>
            </a:extLst>
          </p:cNvPr>
          <p:cNvSpPr/>
          <p:nvPr/>
        </p:nvSpPr>
        <p:spPr>
          <a:xfrm>
            <a:off x="3288171" y="5207610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3205AC-A090-4B6C-9CA6-9C04F5566782}"/>
              </a:ext>
            </a:extLst>
          </p:cNvPr>
          <p:cNvSpPr/>
          <p:nvPr/>
        </p:nvSpPr>
        <p:spPr>
          <a:xfrm>
            <a:off x="5967170" y="5259033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0775A2-97C9-4342-9ED4-C49E68A5A751}"/>
              </a:ext>
            </a:extLst>
          </p:cNvPr>
          <p:cNvCxnSpPr>
            <a:cxnSpLocks/>
            <a:stCxn id="2" idx="3"/>
          </p:cNvCxnSpPr>
          <p:nvPr/>
        </p:nvCxnSpPr>
        <p:spPr>
          <a:xfrm flipH="1">
            <a:off x="5701805" y="5298057"/>
            <a:ext cx="272060" cy="2405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CDC5AF-0DF2-40A1-93A0-3F308D1DBC8C}"/>
              </a:ext>
            </a:extLst>
          </p:cNvPr>
          <p:cNvCxnSpPr>
            <a:cxnSpLocks/>
          </p:cNvCxnSpPr>
          <p:nvPr/>
        </p:nvCxnSpPr>
        <p:spPr>
          <a:xfrm>
            <a:off x="6012889" y="5298057"/>
            <a:ext cx="265111" cy="23388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E009742-9183-4C51-B123-86AD40DE6562}"/>
              </a:ext>
            </a:extLst>
          </p:cNvPr>
          <p:cNvSpPr/>
          <p:nvPr/>
        </p:nvSpPr>
        <p:spPr>
          <a:xfrm>
            <a:off x="5636086" y="5531944"/>
            <a:ext cx="1283828" cy="595178"/>
          </a:xfrm>
          <a:prstGeom prst="triangle">
            <a:avLst/>
          </a:prstGeom>
          <a:solidFill>
            <a:srgbClr val="33CC3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NP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66933C6-1249-43F0-9A12-62347E15B30B}"/>
              </a:ext>
            </a:extLst>
          </p:cNvPr>
          <p:cNvSpPr/>
          <p:nvPr/>
        </p:nvSpPr>
        <p:spPr>
          <a:xfrm>
            <a:off x="4949075" y="5203597"/>
            <a:ext cx="2083323" cy="945518"/>
          </a:xfrm>
          <a:prstGeom prst="triangl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21C111-1275-493A-ACF9-542B70256655}"/>
              </a:ext>
            </a:extLst>
          </p:cNvPr>
          <p:cNvSpPr txBox="1"/>
          <p:nvPr/>
        </p:nvSpPr>
        <p:spPr>
          <a:xfrm>
            <a:off x="3798761" y="497771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E4D4FB-D68B-45C2-A814-0557E2FE773D}"/>
              </a:ext>
            </a:extLst>
          </p:cNvPr>
          <p:cNvSpPr txBox="1"/>
          <p:nvPr/>
        </p:nvSpPr>
        <p:spPr>
          <a:xfrm>
            <a:off x="5859224" y="499065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C00"/>
                </a:solidFill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3C9B8-628B-4A49-BB0C-AC2649E7126D}"/>
              </a:ext>
            </a:extLst>
          </p:cNvPr>
          <p:cNvSpPr txBox="1"/>
          <p:nvPr/>
        </p:nvSpPr>
        <p:spPr>
          <a:xfrm>
            <a:off x="5496267" y="5488832"/>
            <a:ext cx="411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040307-96C6-4E06-B2C4-D483201A459F}"/>
              </a:ext>
            </a:extLst>
          </p:cNvPr>
          <p:cNvSpPr txBox="1"/>
          <p:nvPr/>
        </p:nvSpPr>
        <p:spPr>
          <a:xfrm>
            <a:off x="5763044" y="628046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C00000"/>
                </a:solidFill>
              </a:rPr>
              <a:t>M</a:t>
            </a:r>
            <a:r>
              <a:rPr lang="en-US" sz="1400" kern="0" baseline="-25000" dirty="0">
                <a:solidFill>
                  <a:srgbClr val="C00000"/>
                </a:solidFill>
              </a:rPr>
              <a:t>PP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14462-03FD-4586-AB01-C1EFA60FD7C4}"/>
              </a:ext>
            </a:extLst>
          </p:cNvPr>
          <p:cNvSpPr txBox="1"/>
          <p:nvPr/>
        </p:nvSpPr>
        <p:spPr>
          <a:xfrm>
            <a:off x="3702581" y="6275545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>
                <a:solidFill>
                  <a:srgbClr val="33CC33"/>
                </a:solidFill>
              </a:rPr>
              <a:t>M</a:t>
            </a:r>
            <a:r>
              <a:rPr lang="en-US" sz="1400" kern="0" baseline="-25000" dirty="0">
                <a:solidFill>
                  <a:srgbClr val="33CC33"/>
                </a:solidFill>
              </a:rPr>
              <a:t>NP</a:t>
            </a:r>
            <a:endParaRPr lang="en-US" sz="1400" dirty="0">
              <a:solidFill>
                <a:srgbClr val="33CC33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13754B-F6C9-477C-BC68-BA9B8785A704}"/>
              </a:ext>
            </a:extLst>
          </p:cNvPr>
          <p:cNvSpPr txBox="1"/>
          <p:nvPr/>
        </p:nvSpPr>
        <p:spPr>
          <a:xfrm>
            <a:off x="7181074" y="4981582"/>
            <a:ext cx="1534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kern="0" dirty="0">
                <a:solidFill>
                  <a:srgbClr val="00B050"/>
                </a:solidFill>
              </a:rPr>
              <a:t>x</a:t>
            </a:r>
            <a:r>
              <a:rPr lang="en-US" sz="1400" kern="0" dirty="0"/>
              <a:t> is in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  <a:r>
              <a:rPr lang="en-US" sz="1400" kern="0" dirty="0"/>
              <a:t>:</a:t>
            </a:r>
          </a:p>
          <a:p>
            <a:r>
              <a:rPr lang="en-US" sz="1400" kern="0" dirty="0"/>
              <a:t>  YES-prob &gt; 1/2</a:t>
            </a:r>
            <a:endParaRPr lang="en-U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EFE3F3-5C37-4C05-8D89-3310C03C0D4D}"/>
              </a:ext>
            </a:extLst>
          </p:cNvPr>
          <p:cNvSpPr txBox="1"/>
          <p:nvPr/>
        </p:nvSpPr>
        <p:spPr>
          <a:xfrm>
            <a:off x="7181074" y="5603902"/>
            <a:ext cx="1476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If </a:t>
            </a:r>
            <a:r>
              <a:rPr lang="en-US" sz="1400" kern="0" dirty="0">
                <a:solidFill>
                  <a:srgbClr val="FFC000"/>
                </a:solidFill>
              </a:rPr>
              <a:t>x</a:t>
            </a:r>
            <a:r>
              <a:rPr lang="en-US" sz="1400" kern="0" dirty="0"/>
              <a:t> is not in </a:t>
            </a:r>
            <a:r>
              <a:rPr lang="en-US" sz="1400" kern="0" dirty="0">
                <a:solidFill>
                  <a:srgbClr val="00B050"/>
                </a:solidFill>
              </a:rPr>
              <a:t>Q</a:t>
            </a:r>
            <a:r>
              <a:rPr lang="en-US" sz="1400" kern="0" dirty="0"/>
              <a:t>:</a:t>
            </a:r>
          </a:p>
          <a:p>
            <a:r>
              <a:rPr lang="en-US" sz="1400" kern="0" dirty="0"/>
              <a:t>  NO-prob = 1/2</a:t>
            </a:r>
            <a:endParaRPr lang="en-US" sz="1400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B6C5C5DE-4709-473F-9409-9190EC0AD087}"/>
              </a:ext>
            </a:extLst>
          </p:cNvPr>
          <p:cNvSpPr/>
          <p:nvPr/>
        </p:nvSpPr>
        <p:spPr>
          <a:xfrm rot="5400000">
            <a:off x="6269175" y="5576667"/>
            <a:ext cx="150918" cy="137552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97E7F1-349F-417E-9DCF-70F5F82A4967}"/>
              </a:ext>
            </a:extLst>
          </p:cNvPr>
          <p:cNvSpPr txBox="1"/>
          <p:nvPr/>
        </p:nvSpPr>
        <p:spPr>
          <a:xfrm>
            <a:off x="6167342" y="62832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260185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E48FB11D-6019-488E-9C69-2160FD9D7EF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4666579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E48FB11D-6019-488E-9C69-2160FD9D7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4666579"/>
                <a:ext cx="7594997" cy="476970"/>
              </a:xfrm>
              <a:prstGeom prst="rect">
                <a:avLst/>
              </a:prstGeom>
              <a:blipFill>
                <a:blip r:embed="rId6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378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E48FB11D-6019-488E-9C69-2160FD9D7EF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4666579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E48FB11D-6019-488E-9C69-2160FD9D7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4666579"/>
                <a:ext cx="7594997" cy="476970"/>
              </a:xfrm>
              <a:prstGeom prst="rect">
                <a:avLst/>
              </a:prstGeom>
              <a:blipFill>
                <a:blip r:embed="rId6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E3BA94A-493C-401E-9939-DD012D9FB5F4}"/>
              </a:ext>
            </a:extLst>
          </p:cNvPr>
          <p:cNvSpPr txBox="1">
            <a:spLocks/>
          </p:cNvSpPr>
          <p:nvPr/>
        </p:nvSpPr>
        <p:spPr bwMode="auto">
          <a:xfrm>
            <a:off x="757592" y="5166125"/>
            <a:ext cx="7594997" cy="79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Try all paths in the computation tree of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-machine, and calculate the acceptance probability.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48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BPP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0777F54-BD3F-4607-BE2B-AE9DE90E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5" y="2506993"/>
                <a:ext cx="7594997" cy="476970"/>
              </a:xfrm>
              <a:prstGeom prst="rect">
                <a:avLst/>
              </a:prstGeom>
              <a:blipFill>
                <a:blip r:embed="rId3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R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BB5733FB-CD57-4ACB-9FDB-864CA19F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4" y="3190515"/>
                <a:ext cx="7594997" cy="476970"/>
              </a:xfrm>
              <a:prstGeom prst="rect">
                <a:avLst/>
              </a:prstGeom>
              <a:blipFill>
                <a:blip r:embed="rId4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>
                    <a:solidFill>
                      <a:srgbClr val="FF0000"/>
                    </a:solidFill>
                  </a:rPr>
                  <a:t>NP</a:t>
                </a:r>
                <a:r>
                  <a:rPr lang="en-US" sz="2400" ker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7EFFF148-6A09-4C9E-9C37-7CEDD4C7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3928547"/>
                <a:ext cx="7594997" cy="476970"/>
              </a:xfrm>
              <a:prstGeom prst="rect">
                <a:avLst/>
              </a:prstGeom>
              <a:blipFill>
                <a:blip r:embed="rId5"/>
                <a:stretch>
                  <a:fillRect l="-1204" t="-11392" b="-22785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E48FB11D-6019-488E-9C69-2160FD9D7EF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57593" y="4666579"/>
                <a:ext cx="7594997" cy="4769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u="sng" kern="0" dirty="0">
                    <a:solidFill>
                      <a:srgbClr val="FF0000"/>
                    </a:solidFill>
                  </a:rPr>
                  <a:t>Theorem.</a:t>
                </a:r>
                <a:r>
                  <a:rPr lang="en-US" sz="2400" kern="0" dirty="0"/>
                  <a:t>  </a:t>
                </a:r>
                <a:r>
                  <a:rPr lang="en-US" sz="2400" kern="0" dirty="0">
                    <a:solidFill>
                      <a:srgbClr val="FF0000"/>
                    </a:solidFill>
                  </a:rPr>
                  <a:t>PP</a:t>
                </a:r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400" kern="0" dirty="0"/>
                  <a:t>.</a:t>
                </a:r>
                <a:endParaRPr lang="en-US" sz="24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E48FB11D-6019-488E-9C69-2160FD9D7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593" y="4666579"/>
                <a:ext cx="7594997" cy="476970"/>
              </a:xfrm>
              <a:prstGeom prst="rect">
                <a:avLst/>
              </a:prstGeom>
              <a:blipFill>
                <a:blip r:embed="rId6"/>
                <a:stretch>
                  <a:fillRect l="-1204" t="-11538" b="-2435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452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</p:spTree>
    <p:extLst>
      <p:ext uri="{BB962C8B-B14F-4D97-AF65-F5344CB8AC3E}">
        <p14:creationId xmlns:p14="http://schemas.microsoft.com/office/powerpoint/2010/main" val="2766892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6F33B11-E2EC-435A-8BD2-591384A56B8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1847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6F33B11-E2EC-435A-8BD2-591384A56B8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28F1197-65D4-4E02-A325-F99B7374D2E2}"/>
              </a:ext>
            </a:extLst>
          </p:cNvPr>
          <p:cNvSpPr txBox="1">
            <a:spLocks/>
          </p:cNvSpPr>
          <p:nvPr/>
        </p:nvSpPr>
        <p:spPr bwMode="auto">
          <a:xfrm>
            <a:off x="581020" y="3484383"/>
            <a:ext cx="7594997" cy="47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By definition.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788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1556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6904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First make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 to have error bound &lt;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2756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First make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 to have error bound &lt;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D9D872-B72B-4AB2-B72D-1FDC14AB2419}"/>
              </a:ext>
            </a:extLst>
          </p:cNvPr>
          <p:cNvSpPr txBox="1"/>
          <p:nvPr/>
        </p:nvSpPr>
        <p:spPr>
          <a:xfrm>
            <a:off x="224066" y="5648255"/>
            <a:ext cx="3103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accept x, YES-prob ≥ 1/2 + 1/2</a:t>
            </a:r>
            <a:r>
              <a:rPr lang="en-US" sz="1400" baseline="30000" dirty="0"/>
              <a:t>p(n)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5C06E3-6C58-499C-98AA-64D734E3F004}"/>
              </a:ext>
            </a:extLst>
          </p:cNvPr>
          <p:cNvSpPr txBox="1"/>
          <p:nvPr/>
        </p:nvSpPr>
        <p:spPr>
          <a:xfrm>
            <a:off x="575449" y="5922127"/>
            <a:ext cx="2245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reject x, NO-prob ≥ 1/2</a:t>
            </a:r>
            <a:endParaRPr lang="en-US" sz="1400" baseline="30000" dirty="0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797D69C-FBB7-4AA1-BF14-D5505C039C7B}"/>
              </a:ext>
            </a:extLst>
          </p:cNvPr>
          <p:cNvSpPr/>
          <p:nvPr/>
        </p:nvSpPr>
        <p:spPr>
          <a:xfrm>
            <a:off x="1009422" y="4693229"/>
            <a:ext cx="1498862" cy="603479"/>
          </a:xfrm>
          <a:prstGeom prst="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PP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886162-10E4-4481-BC2C-4BBB66AAAD11}"/>
              </a:ext>
            </a:extLst>
          </p:cNvPr>
          <p:cNvGrpSpPr/>
          <p:nvPr/>
        </p:nvGrpSpPr>
        <p:grpSpPr>
          <a:xfrm>
            <a:off x="501235" y="4693230"/>
            <a:ext cx="450764" cy="603478"/>
            <a:chOff x="689017" y="4993851"/>
            <a:chExt cx="450764" cy="60347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AC586C1-92D3-4739-A642-BE0DBD98FDC1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7413FDC-878B-496B-8DC3-2E778C2BEF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3784BF-C8CB-4016-B371-B1378475CB52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E4FDDBC-CC7D-4D56-92EC-E9353BDC27A7}"/>
              </a:ext>
            </a:extLst>
          </p:cNvPr>
          <p:cNvCxnSpPr>
            <a:cxnSpLocks/>
          </p:cNvCxnSpPr>
          <p:nvPr/>
        </p:nvCxnSpPr>
        <p:spPr>
          <a:xfrm flipH="1">
            <a:off x="951999" y="5310678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B840455-BCE4-4586-BEF8-83CCC9F8F682}"/>
              </a:ext>
            </a:extLst>
          </p:cNvPr>
          <p:cNvCxnSpPr>
            <a:cxnSpLocks/>
          </p:cNvCxnSpPr>
          <p:nvPr/>
        </p:nvCxnSpPr>
        <p:spPr>
          <a:xfrm flipH="1">
            <a:off x="1447337" y="5302472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C517A31-853E-4618-AAC1-4618A1DEA1FB}"/>
              </a:ext>
            </a:extLst>
          </p:cNvPr>
          <p:cNvCxnSpPr>
            <a:cxnSpLocks/>
          </p:cNvCxnSpPr>
          <p:nvPr/>
        </p:nvCxnSpPr>
        <p:spPr>
          <a:xfrm>
            <a:off x="2483147" y="5312706"/>
            <a:ext cx="109978" cy="1410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B266FA2-7ACA-4710-8828-522459BC8169}"/>
              </a:ext>
            </a:extLst>
          </p:cNvPr>
          <p:cNvCxnSpPr>
            <a:cxnSpLocks/>
          </p:cNvCxnSpPr>
          <p:nvPr/>
        </p:nvCxnSpPr>
        <p:spPr>
          <a:xfrm>
            <a:off x="1966384" y="5313201"/>
            <a:ext cx="11426" cy="117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891A71F-0265-4C00-860B-96793A3B9869}"/>
              </a:ext>
            </a:extLst>
          </p:cNvPr>
          <p:cNvSpPr txBox="1"/>
          <p:nvPr/>
        </p:nvSpPr>
        <p:spPr>
          <a:xfrm>
            <a:off x="1642464" y="4488319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0873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First make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 to have error bound &lt;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797D69C-FBB7-4AA1-BF14-D5505C039C7B}"/>
              </a:ext>
            </a:extLst>
          </p:cNvPr>
          <p:cNvSpPr/>
          <p:nvPr/>
        </p:nvSpPr>
        <p:spPr>
          <a:xfrm>
            <a:off x="1009422" y="4693229"/>
            <a:ext cx="1498862" cy="603479"/>
          </a:xfrm>
          <a:prstGeom prst="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PP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886162-10E4-4481-BC2C-4BBB66AAAD11}"/>
              </a:ext>
            </a:extLst>
          </p:cNvPr>
          <p:cNvGrpSpPr/>
          <p:nvPr/>
        </p:nvGrpSpPr>
        <p:grpSpPr>
          <a:xfrm>
            <a:off x="501235" y="4693230"/>
            <a:ext cx="450764" cy="603478"/>
            <a:chOff x="689017" y="4993851"/>
            <a:chExt cx="450764" cy="60347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AC586C1-92D3-4739-A642-BE0DBD98FDC1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7413FDC-878B-496B-8DC3-2E778C2BEF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3784BF-C8CB-4016-B371-B1378475CB52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E4FDDBC-CC7D-4D56-92EC-E9353BDC27A7}"/>
              </a:ext>
            </a:extLst>
          </p:cNvPr>
          <p:cNvCxnSpPr>
            <a:cxnSpLocks/>
          </p:cNvCxnSpPr>
          <p:nvPr/>
        </p:nvCxnSpPr>
        <p:spPr>
          <a:xfrm flipH="1">
            <a:off x="951999" y="5310678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B840455-BCE4-4586-BEF8-83CCC9F8F682}"/>
              </a:ext>
            </a:extLst>
          </p:cNvPr>
          <p:cNvCxnSpPr>
            <a:cxnSpLocks/>
          </p:cNvCxnSpPr>
          <p:nvPr/>
        </p:nvCxnSpPr>
        <p:spPr>
          <a:xfrm flipH="1">
            <a:off x="1447337" y="5302472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C517A31-853E-4618-AAC1-4618A1DEA1FB}"/>
              </a:ext>
            </a:extLst>
          </p:cNvPr>
          <p:cNvCxnSpPr>
            <a:cxnSpLocks/>
          </p:cNvCxnSpPr>
          <p:nvPr/>
        </p:nvCxnSpPr>
        <p:spPr>
          <a:xfrm>
            <a:off x="2483147" y="5312706"/>
            <a:ext cx="109978" cy="1410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B266FA2-7ACA-4710-8828-522459BC8169}"/>
              </a:ext>
            </a:extLst>
          </p:cNvPr>
          <p:cNvCxnSpPr>
            <a:cxnSpLocks/>
          </p:cNvCxnSpPr>
          <p:nvPr/>
        </p:nvCxnSpPr>
        <p:spPr>
          <a:xfrm>
            <a:off x="1966384" y="5313201"/>
            <a:ext cx="11426" cy="117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78E2752-C6EC-4B3C-8BB1-E752589A0897}"/>
              </a:ext>
            </a:extLst>
          </p:cNvPr>
          <p:cNvGrpSpPr/>
          <p:nvPr/>
        </p:nvGrpSpPr>
        <p:grpSpPr>
          <a:xfrm>
            <a:off x="3936769" y="4705815"/>
            <a:ext cx="2106941" cy="1351012"/>
            <a:chOff x="5392717" y="4993850"/>
            <a:chExt cx="2106941" cy="1351012"/>
          </a:xfrm>
        </p:grpSpPr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5DE3FEAF-50AA-4178-8657-42DAC82174E0}"/>
                </a:ext>
              </a:extLst>
            </p:cNvPr>
            <p:cNvSpPr/>
            <p:nvPr/>
          </p:nvSpPr>
          <p:spPr>
            <a:xfrm>
              <a:off x="5648227" y="4993850"/>
              <a:ext cx="1498862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rgbClr val="C00000"/>
                  </a:solidFill>
                </a:rPr>
                <a:t>M</a:t>
              </a:r>
              <a:endParaRPr lang="en-US" sz="1800" baseline="-25000" dirty="0">
                <a:solidFill>
                  <a:srgbClr val="C00000"/>
                </a:solidFill>
              </a:endParaRPr>
            </a:p>
            <a:p>
              <a:pPr algn="ctr"/>
              <a:endParaRPr lang="en-US" sz="18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CA1AC49-35B9-4FB7-9DE3-083235B5AC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90804" y="5611299"/>
              <a:ext cx="57423" cy="1204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50508BC-9CBB-4A76-977B-0760256951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20153" y="5603093"/>
              <a:ext cx="57423" cy="1204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F5C517B-BC1A-458E-83BE-ED3C05290840}"/>
                </a:ext>
              </a:extLst>
            </p:cNvPr>
            <p:cNvCxnSpPr>
              <a:cxnSpLocks/>
            </p:cNvCxnSpPr>
            <p:nvPr/>
          </p:nvCxnSpPr>
          <p:spPr>
            <a:xfrm>
              <a:off x="7121952" y="5613327"/>
              <a:ext cx="109978" cy="14101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B26B2EC-B7C0-428C-AE3E-CA0AB1CF4E8C}"/>
                </a:ext>
              </a:extLst>
            </p:cNvPr>
            <p:cNvCxnSpPr>
              <a:cxnSpLocks/>
            </p:cNvCxnSpPr>
            <p:nvPr/>
          </p:nvCxnSpPr>
          <p:spPr>
            <a:xfrm>
              <a:off x="6605189" y="5613822"/>
              <a:ext cx="11426" cy="1179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6C78CFCA-F972-4A7B-BCBB-0FCE2761BE95}"/>
                </a:ext>
              </a:extLst>
            </p:cNvPr>
            <p:cNvSpPr/>
            <p:nvPr/>
          </p:nvSpPr>
          <p:spPr>
            <a:xfrm>
              <a:off x="5767995" y="5723545"/>
              <a:ext cx="523170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2B6C37E-6D89-4D17-818F-1B9C74056216}"/>
                </a:ext>
              </a:extLst>
            </p:cNvPr>
            <p:cNvSpPr txBox="1"/>
            <p:nvPr/>
          </p:nvSpPr>
          <p:spPr>
            <a:xfrm>
              <a:off x="5821831" y="5998124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BE043BF-B2DC-4B4D-AB92-C36591767144}"/>
                </a:ext>
              </a:extLst>
            </p:cNvPr>
            <p:cNvSpPr/>
            <p:nvPr/>
          </p:nvSpPr>
          <p:spPr>
            <a:xfrm>
              <a:off x="6356504" y="5731751"/>
              <a:ext cx="535456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6B284911-8ABA-4E9F-ADE2-4016101EB509}"/>
                </a:ext>
              </a:extLst>
            </p:cNvPr>
            <p:cNvSpPr/>
            <p:nvPr/>
          </p:nvSpPr>
          <p:spPr>
            <a:xfrm>
              <a:off x="6964202" y="5741383"/>
              <a:ext cx="535456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095ACBC-7331-4673-A1BE-BE87195FBCCD}"/>
                </a:ext>
              </a:extLst>
            </p:cNvPr>
            <p:cNvSpPr txBox="1"/>
            <p:nvPr/>
          </p:nvSpPr>
          <p:spPr>
            <a:xfrm>
              <a:off x="7055879" y="5998123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A75739D-B25A-4499-B020-774D8A350148}"/>
                </a:ext>
              </a:extLst>
            </p:cNvPr>
            <p:cNvSpPr txBox="1"/>
            <p:nvPr/>
          </p:nvSpPr>
          <p:spPr>
            <a:xfrm>
              <a:off x="6433095" y="5998123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D88844-A8A4-4425-B1BE-8B96E521F391}"/>
                </a:ext>
              </a:extLst>
            </p:cNvPr>
            <p:cNvSpPr txBox="1"/>
            <p:nvPr/>
          </p:nvSpPr>
          <p:spPr>
            <a:xfrm>
              <a:off x="5392717" y="5671525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NO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891A71F-0265-4C00-860B-96793A3B9869}"/>
              </a:ext>
            </a:extLst>
          </p:cNvPr>
          <p:cNvSpPr txBox="1"/>
          <p:nvPr/>
        </p:nvSpPr>
        <p:spPr>
          <a:xfrm>
            <a:off x="1642464" y="4488319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C4A3080-D26C-4B71-8979-72314A62415D}"/>
              </a:ext>
            </a:extLst>
          </p:cNvPr>
          <p:cNvSpPr txBox="1"/>
          <p:nvPr/>
        </p:nvSpPr>
        <p:spPr>
          <a:xfrm>
            <a:off x="4814111" y="4467132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x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EF0EE5-39FE-4417-A8D5-F109ECEF987A}"/>
              </a:ext>
            </a:extLst>
          </p:cNvPr>
          <p:cNvGrpSpPr/>
          <p:nvPr/>
        </p:nvGrpSpPr>
        <p:grpSpPr>
          <a:xfrm>
            <a:off x="3493847" y="5403587"/>
            <a:ext cx="450764" cy="603478"/>
            <a:chOff x="689017" y="4993851"/>
            <a:chExt cx="450764" cy="603478"/>
          </a:xfrm>
        </p:grpSpPr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DD74284-8563-4175-BF64-861E98233D9B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D0F64D0-8ECF-4E36-BF77-4E29CB8007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2F4E4B3-C930-442B-88E0-8CA9E7D8D7BC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7010403-9D89-4BF5-84D6-C4F045872AAE}"/>
              </a:ext>
            </a:extLst>
          </p:cNvPr>
          <p:cNvGrpSpPr/>
          <p:nvPr/>
        </p:nvGrpSpPr>
        <p:grpSpPr>
          <a:xfrm>
            <a:off x="3493847" y="4687862"/>
            <a:ext cx="450764" cy="603478"/>
            <a:chOff x="689017" y="4993851"/>
            <a:chExt cx="450764" cy="603478"/>
          </a:xfrm>
        </p:grpSpPr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0F349EC-9C2C-4BCD-946E-467E2C5B96B9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F2DDF15-93D0-43DF-AFFC-57EA074C9C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E2B623-0D7A-4B9A-875A-F03F022BBD75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13A7414-4616-42BB-B92C-0272D39D4CDD}"/>
              </a:ext>
            </a:extLst>
          </p:cNvPr>
          <p:cNvSpPr txBox="1"/>
          <p:nvPr/>
        </p:nvSpPr>
        <p:spPr>
          <a:xfrm>
            <a:off x="224066" y="5648255"/>
            <a:ext cx="3103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accept x, YES-prob ≥ 1/2 + 1/2</a:t>
            </a:r>
            <a:r>
              <a:rPr lang="en-US" sz="1400" baseline="30000" dirty="0"/>
              <a:t>p(n)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A38AD9F-FD47-423E-B675-160F1DCD3DF9}"/>
              </a:ext>
            </a:extLst>
          </p:cNvPr>
          <p:cNvSpPr txBox="1"/>
          <p:nvPr/>
        </p:nvSpPr>
        <p:spPr>
          <a:xfrm>
            <a:off x="575449" y="5922127"/>
            <a:ext cx="2245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reject x, NO-prob ≥ 1/2</a:t>
            </a:r>
            <a:endParaRPr lang="en-US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1392085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First make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 to have error bound &lt;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797D69C-FBB7-4AA1-BF14-D5505C039C7B}"/>
              </a:ext>
            </a:extLst>
          </p:cNvPr>
          <p:cNvSpPr/>
          <p:nvPr/>
        </p:nvSpPr>
        <p:spPr>
          <a:xfrm>
            <a:off x="1009422" y="4693229"/>
            <a:ext cx="1498862" cy="603479"/>
          </a:xfrm>
          <a:prstGeom prst="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PP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886162-10E4-4481-BC2C-4BBB66AAAD11}"/>
              </a:ext>
            </a:extLst>
          </p:cNvPr>
          <p:cNvGrpSpPr/>
          <p:nvPr/>
        </p:nvGrpSpPr>
        <p:grpSpPr>
          <a:xfrm>
            <a:off x="501235" y="4693230"/>
            <a:ext cx="450764" cy="603478"/>
            <a:chOff x="689017" y="4993851"/>
            <a:chExt cx="450764" cy="60347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AC586C1-92D3-4739-A642-BE0DBD98FDC1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7413FDC-878B-496B-8DC3-2E778C2BEF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3784BF-C8CB-4016-B371-B1378475CB52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E4FDDBC-CC7D-4D56-92EC-E9353BDC27A7}"/>
              </a:ext>
            </a:extLst>
          </p:cNvPr>
          <p:cNvCxnSpPr>
            <a:cxnSpLocks/>
          </p:cNvCxnSpPr>
          <p:nvPr/>
        </p:nvCxnSpPr>
        <p:spPr>
          <a:xfrm flipH="1">
            <a:off x="951999" y="5310678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B840455-BCE4-4586-BEF8-83CCC9F8F682}"/>
              </a:ext>
            </a:extLst>
          </p:cNvPr>
          <p:cNvCxnSpPr>
            <a:cxnSpLocks/>
          </p:cNvCxnSpPr>
          <p:nvPr/>
        </p:nvCxnSpPr>
        <p:spPr>
          <a:xfrm flipH="1">
            <a:off x="1447337" y="5302472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C517A31-853E-4618-AAC1-4618A1DEA1FB}"/>
              </a:ext>
            </a:extLst>
          </p:cNvPr>
          <p:cNvCxnSpPr>
            <a:cxnSpLocks/>
          </p:cNvCxnSpPr>
          <p:nvPr/>
        </p:nvCxnSpPr>
        <p:spPr>
          <a:xfrm>
            <a:off x="2483147" y="5312706"/>
            <a:ext cx="109978" cy="1410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B266FA2-7ACA-4710-8828-522459BC8169}"/>
              </a:ext>
            </a:extLst>
          </p:cNvPr>
          <p:cNvCxnSpPr>
            <a:cxnSpLocks/>
          </p:cNvCxnSpPr>
          <p:nvPr/>
        </p:nvCxnSpPr>
        <p:spPr>
          <a:xfrm>
            <a:off x="1966384" y="5313201"/>
            <a:ext cx="11426" cy="117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78E2752-C6EC-4B3C-8BB1-E752589A0897}"/>
              </a:ext>
            </a:extLst>
          </p:cNvPr>
          <p:cNvGrpSpPr/>
          <p:nvPr/>
        </p:nvGrpSpPr>
        <p:grpSpPr>
          <a:xfrm>
            <a:off x="3936769" y="4705815"/>
            <a:ext cx="2106941" cy="1351012"/>
            <a:chOff x="5392717" y="4993850"/>
            <a:chExt cx="2106941" cy="1351012"/>
          </a:xfrm>
        </p:grpSpPr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5DE3FEAF-50AA-4178-8657-42DAC82174E0}"/>
                </a:ext>
              </a:extLst>
            </p:cNvPr>
            <p:cNvSpPr/>
            <p:nvPr/>
          </p:nvSpPr>
          <p:spPr>
            <a:xfrm>
              <a:off x="5648227" y="4993850"/>
              <a:ext cx="1498862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rgbClr val="C00000"/>
                  </a:solidFill>
                </a:rPr>
                <a:t>M</a:t>
              </a:r>
              <a:endParaRPr lang="en-US" sz="1800" baseline="-25000" dirty="0">
                <a:solidFill>
                  <a:srgbClr val="C00000"/>
                </a:solidFill>
              </a:endParaRPr>
            </a:p>
            <a:p>
              <a:pPr algn="ctr"/>
              <a:endParaRPr lang="en-US" sz="18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CA1AC49-35B9-4FB7-9DE3-083235B5AC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90804" y="5611299"/>
              <a:ext cx="57423" cy="1204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50508BC-9CBB-4A76-977B-0760256951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20153" y="5603093"/>
              <a:ext cx="57423" cy="1204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F5C517B-BC1A-458E-83BE-ED3C05290840}"/>
                </a:ext>
              </a:extLst>
            </p:cNvPr>
            <p:cNvCxnSpPr>
              <a:cxnSpLocks/>
            </p:cNvCxnSpPr>
            <p:nvPr/>
          </p:nvCxnSpPr>
          <p:spPr>
            <a:xfrm>
              <a:off x="7121952" y="5613327"/>
              <a:ext cx="109978" cy="14101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B26B2EC-B7C0-428C-AE3E-CA0AB1CF4E8C}"/>
                </a:ext>
              </a:extLst>
            </p:cNvPr>
            <p:cNvCxnSpPr>
              <a:cxnSpLocks/>
            </p:cNvCxnSpPr>
            <p:nvPr/>
          </p:nvCxnSpPr>
          <p:spPr>
            <a:xfrm>
              <a:off x="6605189" y="5613822"/>
              <a:ext cx="11426" cy="1179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6C78CFCA-F972-4A7B-BCBB-0FCE2761BE95}"/>
                </a:ext>
              </a:extLst>
            </p:cNvPr>
            <p:cNvSpPr/>
            <p:nvPr/>
          </p:nvSpPr>
          <p:spPr>
            <a:xfrm>
              <a:off x="5767995" y="5723545"/>
              <a:ext cx="523170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2B6C37E-6D89-4D17-818F-1B9C74056216}"/>
                </a:ext>
              </a:extLst>
            </p:cNvPr>
            <p:cNvSpPr txBox="1"/>
            <p:nvPr/>
          </p:nvSpPr>
          <p:spPr>
            <a:xfrm>
              <a:off x="5821831" y="5998124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BE043BF-B2DC-4B4D-AB92-C36591767144}"/>
                </a:ext>
              </a:extLst>
            </p:cNvPr>
            <p:cNvSpPr/>
            <p:nvPr/>
          </p:nvSpPr>
          <p:spPr>
            <a:xfrm>
              <a:off x="6356504" y="5731751"/>
              <a:ext cx="535456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6B284911-8ABA-4E9F-ADE2-4016101EB509}"/>
                </a:ext>
              </a:extLst>
            </p:cNvPr>
            <p:cNvSpPr/>
            <p:nvPr/>
          </p:nvSpPr>
          <p:spPr>
            <a:xfrm>
              <a:off x="6964202" y="5741383"/>
              <a:ext cx="535456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095ACBC-7331-4673-A1BE-BE87195FBCCD}"/>
                </a:ext>
              </a:extLst>
            </p:cNvPr>
            <p:cNvSpPr txBox="1"/>
            <p:nvPr/>
          </p:nvSpPr>
          <p:spPr>
            <a:xfrm>
              <a:off x="7055879" y="5998123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A75739D-B25A-4499-B020-774D8A350148}"/>
                </a:ext>
              </a:extLst>
            </p:cNvPr>
            <p:cNvSpPr txBox="1"/>
            <p:nvPr/>
          </p:nvSpPr>
          <p:spPr>
            <a:xfrm>
              <a:off x="6433095" y="5998123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D88844-A8A4-4425-B1BE-8B96E521F391}"/>
                </a:ext>
              </a:extLst>
            </p:cNvPr>
            <p:cNvSpPr txBox="1"/>
            <p:nvPr/>
          </p:nvSpPr>
          <p:spPr>
            <a:xfrm>
              <a:off x="5392717" y="5671525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NO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891A71F-0265-4C00-860B-96793A3B9869}"/>
              </a:ext>
            </a:extLst>
          </p:cNvPr>
          <p:cNvSpPr txBox="1"/>
          <p:nvPr/>
        </p:nvSpPr>
        <p:spPr>
          <a:xfrm>
            <a:off x="1642464" y="4488319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C4A3080-D26C-4B71-8979-72314A62415D}"/>
              </a:ext>
            </a:extLst>
          </p:cNvPr>
          <p:cNvSpPr txBox="1"/>
          <p:nvPr/>
        </p:nvSpPr>
        <p:spPr>
          <a:xfrm>
            <a:off x="4814111" y="4467132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B879BC8-4C95-4449-902A-EEE7FDDEC67C}"/>
              </a:ext>
            </a:extLst>
          </p:cNvPr>
          <p:cNvSpPr txBox="1"/>
          <p:nvPr/>
        </p:nvSpPr>
        <p:spPr>
          <a:xfrm>
            <a:off x="6200789" y="4503827"/>
            <a:ext cx="2453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If accept x, YES-prob ≥ (2</a:t>
            </a:r>
            <a:r>
              <a:rPr lang="en-US" sz="1400" baseline="30000" dirty="0"/>
              <a:t>p(n)</a:t>
            </a:r>
            <a:r>
              <a:rPr lang="en-US" sz="1400" dirty="0"/>
              <a:t>- 1)(1/2 + 1/2</a:t>
            </a:r>
            <a:r>
              <a:rPr lang="en-US" sz="1400" baseline="30000" dirty="0"/>
              <a:t>p(n)</a:t>
            </a:r>
            <a:r>
              <a:rPr lang="en-US" sz="1400" dirty="0"/>
              <a:t>)/2</a:t>
            </a:r>
            <a:r>
              <a:rPr lang="en-US" sz="1400" baseline="30000" dirty="0"/>
              <a:t>p(n)</a:t>
            </a:r>
            <a:r>
              <a:rPr lang="en-US" sz="1400" dirty="0"/>
              <a:t>, &gt; 1/2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EF0EE5-39FE-4417-A8D5-F109ECEF987A}"/>
              </a:ext>
            </a:extLst>
          </p:cNvPr>
          <p:cNvGrpSpPr/>
          <p:nvPr/>
        </p:nvGrpSpPr>
        <p:grpSpPr>
          <a:xfrm>
            <a:off x="3493847" y="5403587"/>
            <a:ext cx="450764" cy="603478"/>
            <a:chOff x="689017" y="4993851"/>
            <a:chExt cx="450764" cy="603478"/>
          </a:xfrm>
        </p:grpSpPr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DD74284-8563-4175-BF64-861E98233D9B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D0F64D0-8ECF-4E36-BF77-4E29CB8007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2F4E4B3-C930-442B-88E0-8CA9E7D8D7BC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7010403-9D89-4BF5-84D6-C4F045872AAE}"/>
              </a:ext>
            </a:extLst>
          </p:cNvPr>
          <p:cNvGrpSpPr/>
          <p:nvPr/>
        </p:nvGrpSpPr>
        <p:grpSpPr>
          <a:xfrm>
            <a:off x="3493847" y="4687862"/>
            <a:ext cx="450764" cy="603478"/>
            <a:chOff x="689017" y="4993851"/>
            <a:chExt cx="450764" cy="603478"/>
          </a:xfrm>
        </p:grpSpPr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0F349EC-9C2C-4BCD-946E-467E2C5B96B9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F2DDF15-93D0-43DF-AFFC-57EA074C9C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E2B623-0D7A-4B9A-875A-F03F022BBD75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70C3F-6068-485C-8EED-11056F7229AA}"/>
              </a:ext>
            </a:extLst>
          </p:cNvPr>
          <p:cNvSpPr txBox="1"/>
          <p:nvPr/>
        </p:nvSpPr>
        <p:spPr>
          <a:xfrm>
            <a:off x="224066" y="5648255"/>
            <a:ext cx="3103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accept x, YES-prob ≥ 1/2 + 1/2</a:t>
            </a:r>
            <a:r>
              <a:rPr lang="en-US" sz="1400" baseline="30000" dirty="0"/>
              <a:t>p(n)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0AD28DE-0CB1-43BC-9019-61A5A2794404}"/>
              </a:ext>
            </a:extLst>
          </p:cNvPr>
          <p:cNvSpPr txBox="1"/>
          <p:nvPr/>
        </p:nvSpPr>
        <p:spPr>
          <a:xfrm>
            <a:off x="575449" y="5922127"/>
            <a:ext cx="2245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reject x, NO-prob ≥ 1/2</a:t>
            </a:r>
            <a:endParaRPr lang="en-US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3066492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First make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 to have error bound &lt;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797D69C-FBB7-4AA1-BF14-D5505C039C7B}"/>
              </a:ext>
            </a:extLst>
          </p:cNvPr>
          <p:cNvSpPr/>
          <p:nvPr/>
        </p:nvSpPr>
        <p:spPr>
          <a:xfrm>
            <a:off x="1009422" y="4693229"/>
            <a:ext cx="1498862" cy="603479"/>
          </a:xfrm>
          <a:prstGeom prst="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</a:t>
            </a:r>
            <a:r>
              <a:rPr lang="en-US" sz="1800" baseline="-25000" dirty="0">
                <a:solidFill>
                  <a:schemeClr val="tx1"/>
                </a:solidFill>
              </a:rPr>
              <a:t>PP</a:t>
            </a:r>
          </a:p>
          <a:p>
            <a:pPr algn="ctr"/>
            <a:endParaRPr lang="en-US" sz="1800" baseline="-25000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886162-10E4-4481-BC2C-4BBB66AAAD11}"/>
              </a:ext>
            </a:extLst>
          </p:cNvPr>
          <p:cNvGrpSpPr/>
          <p:nvPr/>
        </p:nvGrpSpPr>
        <p:grpSpPr>
          <a:xfrm>
            <a:off x="501235" y="4693230"/>
            <a:ext cx="450764" cy="603478"/>
            <a:chOff x="689017" y="4993851"/>
            <a:chExt cx="450764" cy="60347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AC586C1-92D3-4739-A642-BE0DBD98FDC1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7413FDC-878B-496B-8DC3-2E778C2BEF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3784BF-C8CB-4016-B371-B1378475CB52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E4FDDBC-CC7D-4D56-92EC-E9353BDC27A7}"/>
              </a:ext>
            </a:extLst>
          </p:cNvPr>
          <p:cNvCxnSpPr>
            <a:cxnSpLocks/>
          </p:cNvCxnSpPr>
          <p:nvPr/>
        </p:nvCxnSpPr>
        <p:spPr>
          <a:xfrm flipH="1">
            <a:off x="951999" y="5310678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B840455-BCE4-4586-BEF8-83CCC9F8F682}"/>
              </a:ext>
            </a:extLst>
          </p:cNvPr>
          <p:cNvCxnSpPr>
            <a:cxnSpLocks/>
          </p:cNvCxnSpPr>
          <p:nvPr/>
        </p:nvCxnSpPr>
        <p:spPr>
          <a:xfrm flipH="1">
            <a:off x="1447337" y="5302472"/>
            <a:ext cx="57423" cy="120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C517A31-853E-4618-AAC1-4618A1DEA1FB}"/>
              </a:ext>
            </a:extLst>
          </p:cNvPr>
          <p:cNvCxnSpPr>
            <a:cxnSpLocks/>
          </p:cNvCxnSpPr>
          <p:nvPr/>
        </p:nvCxnSpPr>
        <p:spPr>
          <a:xfrm>
            <a:off x="2483147" y="5312706"/>
            <a:ext cx="109978" cy="1410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B266FA2-7ACA-4710-8828-522459BC8169}"/>
              </a:ext>
            </a:extLst>
          </p:cNvPr>
          <p:cNvCxnSpPr>
            <a:cxnSpLocks/>
          </p:cNvCxnSpPr>
          <p:nvPr/>
        </p:nvCxnSpPr>
        <p:spPr>
          <a:xfrm>
            <a:off x="1966384" y="5313201"/>
            <a:ext cx="11426" cy="117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78E2752-C6EC-4B3C-8BB1-E752589A0897}"/>
              </a:ext>
            </a:extLst>
          </p:cNvPr>
          <p:cNvGrpSpPr/>
          <p:nvPr/>
        </p:nvGrpSpPr>
        <p:grpSpPr>
          <a:xfrm>
            <a:off x="3936769" y="4705815"/>
            <a:ext cx="2106941" cy="1351012"/>
            <a:chOff x="5392717" y="4993850"/>
            <a:chExt cx="2106941" cy="1351012"/>
          </a:xfrm>
        </p:grpSpPr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5DE3FEAF-50AA-4178-8657-42DAC82174E0}"/>
                </a:ext>
              </a:extLst>
            </p:cNvPr>
            <p:cNvSpPr/>
            <p:nvPr/>
          </p:nvSpPr>
          <p:spPr>
            <a:xfrm>
              <a:off x="5648227" y="4993850"/>
              <a:ext cx="1498862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rgbClr val="C00000"/>
                  </a:solidFill>
                </a:rPr>
                <a:t>M</a:t>
              </a:r>
              <a:endParaRPr lang="en-US" sz="1800" baseline="-25000" dirty="0">
                <a:solidFill>
                  <a:srgbClr val="C00000"/>
                </a:solidFill>
              </a:endParaRPr>
            </a:p>
            <a:p>
              <a:pPr algn="ctr"/>
              <a:endParaRPr lang="en-US" sz="180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CA1AC49-35B9-4FB7-9DE3-083235B5AC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90804" y="5611299"/>
              <a:ext cx="57423" cy="1204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50508BC-9CBB-4A76-977B-0760256951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20153" y="5603093"/>
              <a:ext cx="57423" cy="1204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F5C517B-BC1A-458E-83BE-ED3C05290840}"/>
                </a:ext>
              </a:extLst>
            </p:cNvPr>
            <p:cNvCxnSpPr>
              <a:cxnSpLocks/>
            </p:cNvCxnSpPr>
            <p:nvPr/>
          </p:nvCxnSpPr>
          <p:spPr>
            <a:xfrm>
              <a:off x="7121952" y="5613327"/>
              <a:ext cx="109978" cy="14101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B26B2EC-B7C0-428C-AE3E-CA0AB1CF4E8C}"/>
                </a:ext>
              </a:extLst>
            </p:cNvPr>
            <p:cNvCxnSpPr>
              <a:cxnSpLocks/>
            </p:cNvCxnSpPr>
            <p:nvPr/>
          </p:nvCxnSpPr>
          <p:spPr>
            <a:xfrm>
              <a:off x="6605189" y="5613822"/>
              <a:ext cx="11426" cy="1179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6C78CFCA-F972-4A7B-BCBB-0FCE2761BE95}"/>
                </a:ext>
              </a:extLst>
            </p:cNvPr>
            <p:cNvSpPr/>
            <p:nvPr/>
          </p:nvSpPr>
          <p:spPr>
            <a:xfrm>
              <a:off x="5767995" y="5723545"/>
              <a:ext cx="523170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2B6C37E-6D89-4D17-818F-1B9C74056216}"/>
                </a:ext>
              </a:extLst>
            </p:cNvPr>
            <p:cNvSpPr txBox="1"/>
            <p:nvPr/>
          </p:nvSpPr>
          <p:spPr>
            <a:xfrm>
              <a:off x="5821831" y="5998124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BE043BF-B2DC-4B4D-AB92-C36591767144}"/>
                </a:ext>
              </a:extLst>
            </p:cNvPr>
            <p:cNvSpPr/>
            <p:nvPr/>
          </p:nvSpPr>
          <p:spPr>
            <a:xfrm>
              <a:off x="6356504" y="5731751"/>
              <a:ext cx="535456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6B284911-8ABA-4E9F-ADE2-4016101EB509}"/>
                </a:ext>
              </a:extLst>
            </p:cNvPr>
            <p:cNvSpPr/>
            <p:nvPr/>
          </p:nvSpPr>
          <p:spPr>
            <a:xfrm>
              <a:off x="6964202" y="5741383"/>
              <a:ext cx="535456" cy="603479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095ACBC-7331-4673-A1BE-BE87195FBCCD}"/>
                </a:ext>
              </a:extLst>
            </p:cNvPr>
            <p:cNvSpPr txBox="1"/>
            <p:nvPr/>
          </p:nvSpPr>
          <p:spPr>
            <a:xfrm>
              <a:off x="7055879" y="5998123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A75739D-B25A-4499-B020-774D8A350148}"/>
                </a:ext>
              </a:extLst>
            </p:cNvPr>
            <p:cNvSpPr txBox="1"/>
            <p:nvPr/>
          </p:nvSpPr>
          <p:spPr>
            <a:xfrm>
              <a:off x="6433095" y="5998123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baseline="-25000" dirty="0"/>
                <a:t>PP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D88844-A8A4-4425-B1BE-8B96E521F391}"/>
                </a:ext>
              </a:extLst>
            </p:cNvPr>
            <p:cNvSpPr txBox="1"/>
            <p:nvPr/>
          </p:nvSpPr>
          <p:spPr>
            <a:xfrm>
              <a:off x="5392717" y="5671525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NO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891A71F-0265-4C00-860B-96793A3B9869}"/>
              </a:ext>
            </a:extLst>
          </p:cNvPr>
          <p:cNvSpPr txBox="1"/>
          <p:nvPr/>
        </p:nvSpPr>
        <p:spPr>
          <a:xfrm>
            <a:off x="1642464" y="4488319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C4A3080-D26C-4B71-8979-72314A62415D}"/>
              </a:ext>
            </a:extLst>
          </p:cNvPr>
          <p:cNvSpPr txBox="1"/>
          <p:nvPr/>
        </p:nvSpPr>
        <p:spPr>
          <a:xfrm>
            <a:off x="4814111" y="4467132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B879BC8-4C95-4449-902A-EEE7FDDEC67C}"/>
              </a:ext>
            </a:extLst>
          </p:cNvPr>
          <p:cNvSpPr txBox="1"/>
          <p:nvPr/>
        </p:nvSpPr>
        <p:spPr>
          <a:xfrm>
            <a:off x="6200789" y="4503827"/>
            <a:ext cx="2453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If accept x, YES-prob ≥ (2</a:t>
            </a:r>
            <a:r>
              <a:rPr lang="en-US" sz="1400" baseline="30000" dirty="0"/>
              <a:t>p(n)</a:t>
            </a:r>
            <a:r>
              <a:rPr lang="en-US" sz="1400" dirty="0"/>
              <a:t>- 1)(1/2 + 1/2</a:t>
            </a:r>
            <a:r>
              <a:rPr lang="en-US" sz="1400" baseline="30000" dirty="0"/>
              <a:t>p(n)</a:t>
            </a:r>
            <a:r>
              <a:rPr lang="en-US" sz="1400" dirty="0"/>
              <a:t>)/2</a:t>
            </a:r>
            <a:r>
              <a:rPr lang="en-US" sz="1400" baseline="30000" dirty="0"/>
              <a:t>p(n)</a:t>
            </a:r>
            <a:r>
              <a:rPr lang="en-US" sz="1400" dirty="0"/>
              <a:t>, &gt; 1/2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9F1A25A-7937-4FB7-BBD4-A180C7CFFFC4}"/>
              </a:ext>
            </a:extLst>
          </p:cNvPr>
          <p:cNvSpPr txBox="1"/>
          <p:nvPr/>
        </p:nvSpPr>
        <p:spPr>
          <a:xfrm>
            <a:off x="6199004" y="5259577"/>
            <a:ext cx="2376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If reject x, NO-prob ≥ (2</a:t>
            </a:r>
            <a:r>
              <a:rPr lang="en-US" sz="1400" baseline="30000" dirty="0"/>
              <a:t>p(n)</a:t>
            </a:r>
            <a:r>
              <a:rPr lang="en-US" sz="1400" dirty="0"/>
              <a:t>- 1)(1/2)/2</a:t>
            </a:r>
            <a:r>
              <a:rPr lang="en-US" sz="1400" baseline="30000" dirty="0"/>
              <a:t>p(n) </a:t>
            </a:r>
            <a:r>
              <a:rPr lang="en-US" sz="1400" dirty="0"/>
              <a:t>+ 1/2</a:t>
            </a:r>
            <a:r>
              <a:rPr lang="en-US" sz="1400" baseline="30000" dirty="0"/>
              <a:t>p(n)</a:t>
            </a:r>
            <a:r>
              <a:rPr lang="en-US" sz="1400" dirty="0"/>
              <a:t> &gt; 1/2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EF0EE5-39FE-4417-A8D5-F109ECEF987A}"/>
              </a:ext>
            </a:extLst>
          </p:cNvPr>
          <p:cNvGrpSpPr/>
          <p:nvPr/>
        </p:nvGrpSpPr>
        <p:grpSpPr>
          <a:xfrm>
            <a:off x="3493847" y="5403587"/>
            <a:ext cx="450764" cy="603478"/>
            <a:chOff x="689017" y="4993851"/>
            <a:chExt cx="450764" cy="603478"/>
          </a:xfrm>
        </p:grpSpPr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DD74284-8563-4175-BF64-861E98233D9B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D0F64D0-8ECF-4E36-BF77-4E29CB8007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2F4E4B3-C930-442B-88E0-8CA9E7D8D7BC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7010403-9D89-4BF5-84D6-C4F045872AAE}"/>
              </a:ext>
            </a:extLst>
          </p:cNvPr>
          <p:cNvGrpSpPr/>
          <p:nvPr/>
        </p:nvGrpSpPr>
        <p:grpSpPr>
          <a:xfrm>
            <a:off x="3493847" y="4687862"/>
            <a:ext cx="450764" cy="603478"/>
            <a:chOff x="689017" y="4993851"/>
            <a:chExt cx="450764" cy="603478"/>
          </a:xfrm>
        </p:grpSpPr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0F349EC-9C2C-4BCD-946E-467E2C5B96B9}"/>
                </a:ext>
              </a:extLst>
            </p:cNvPr>
            <p:cNvCxnSpPr/>
            <p:nvPr/>
          </p:nvCxnSpPr>
          <p:spPr>
            <a:xfrm>
              <a:off x="914399" y="5425290"/>
              <a:ext cx="0" cy="1720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F2DDF15-93D0-43DF-AFFC-57EA074C9C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399" y="4993851"/>
              <a:ext cx="0" cy="2097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E2B623-0D7A-4B9A-875A-F03F022BBD75}"/>
                </a:ext>
              </a:extLst>
            </p:cNvPr>
            <p:cNvSpPr txBox="1"/>
            <p:nvPr/>
          </p:nvSpPr>
          <p:spPr>
            <a:xfrm>
              <a:off x="689017" y="5164784"/>
              <a:ext cx="4507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p(n)</a:t>
              </a:r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E7B220-58AD-4585-85E8-919BBB3A37A4}"/>
              </a:ext>
            </a:extLst>
          </p:cNvPr>
          <p:cNvSpPr txBox="1"/>
          <p:nvPr/>
        </p:nvSpPr>
        <p:spPr>
          <a:xfrm>
            <a:off x="224066" y="5648255"/>
            <a:ext cx="3103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accept x, YES-prob ≥ 1/2 + 1/2</a:t>
            </a:r>
            <a:r>
              <a:rPr lang="en-US" sz="1400" baseline="30000" dirty="0"/>
              <a:t>p(n)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04992AD-6726-467D-B318-3C8ED6E4BB78}"/>
              </a:ext>
            </a:extLst>
          </p:cNvPr>
          <p:cNvSpPr txBox="1"/>
          <p:nvPr/>
        </p:nvSpPr>
        <p:spPr>
          <a:xfrm>
            <a:off x="575449" y="5922127"/>
            <a:ext cx="2245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reject x, NO-prob ≥ 1/2</a:t>
            </a:r>
            <a:endParaRPr lang="en-US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1124916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/>
              <a:t>  </a:t>
            </a:r>
            <a:r>
              <a:rPr lang="en-US" sz="2000" kern="0" dirty="0">
                <a:solidFill>
                  <a:schemeClr val="tx1"/>
                </a:solidFill>
              </a:rPr>
              <a:t>First make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 to have error bound &lt;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0714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6F8966-BDF8-4036-B3F1-E1EF4509285E}"/>
              </a:ext>
            </a:extLst>
          </p:cNvPr>
          <p:cNvSpPr txBox="1">
            <a:spLocks/>
          </p:cNvSpPr>
          <p:nvPr/>
        </p:nvSpPr>
        <p:spPr bwMode="auto">
          <a:xfrm>
            <a:off x="597929" y="4074456"/>
            <a:ext cx="7594997" cy="39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>
                <a:solidFill>
                  <a:srgbClr val="00B050"/>
                </a:solidFill>
              </a:rPr>
              <a:t>Proof.</a:t>
            </a:r>
            <a:r>
              <a:rPr lang="en-US" sz="2000" kern="0" dirty="0">
                <a:solidFill>
                  <a:srgbClr val="00B050"/>
                </a:solidFill>
              </a:rPr>
              <a:t>  </a:t>
            </a:r>
            <a:r>
              <a:rPr lang="en-US" sz="2000" kern="0" dirty="0">
                <a:solidFill>
                  <a:schemeClr val="tx1"/>
                </a:solidFill>
              </a:rPr>
              <a:t>First make the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>
                <a:solidFill>
                  <a:schemeClr val="tx1"/>
                </a:solidFill>
              </a:rPr>
              <a:t>-machine to have error bound &lt; 1/2.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C9CD6FA-7DD8-46BB-8AF0-C83D81B46A49}"/>
              </a:ext>
            </a:extLst>
          </p:cNvPr>
          <p:cNvSpPr txBox="1">
            <a:spLocks/>
          </p:cNvSpPr>
          <p:nvPr/>
        </p:nvSpPr>
        <p:spPr bwMode="auto">
          <a:xfrm>
            <a:off x="677807" y="4534733"/>
            <a:ext cx="7594997" cy="131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for any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, we can assume a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-machine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that accepts </a:t>
            </a:r>
            <a:r>
              <a:rPr lang="en-US" sz="2000" kern="0" dirty="0">
                <a:solidFill>
                  <a:srgbClr val="00B050"/>
                </a:solidFill>
              </a:rPr>
              <a:t>x</a:t>
            </a:r>
            <a:r>
              <a:rPr lang="en-US" sz="2000" kern="0" dirty="0"/>
              <a:t>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with probability &gt; 1/2, and rejects </a:t>
            </a:r>
            <a:r>
              <a:rPr lang="en-US" sz="2000" kern="0" dirty="0">
                <a:solidFill>
                  <a:srgbClr val="C00000"/>
                </a:solidFill>
              </a:rPr>
              <a:t>y</a:t>
            </a:r>
            <a:r>
              <a:rPr lang="en-US" sz="2000" kern="0" dirty="0"/>
              <a:t> not in </a:t>
            </a:r>
            <a:r>
              <a:rPr lang="en-US" sz="2000" kern="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 with probability &gt; 1/2. Now by reversing the decisions of </a:t>
            </a:r>
            <a:r>
              <a:rPr lang="en-US" sz="2000" kern="0" dirty="0">
                <a:solidFill>
                  <a:srgbClr val="00B050"/>
                </a:solidFill>
              </a:rPr>
              <a:t>M</a:t>
            </a:r>
            <a:r>
              <a:rPr lang="en-US" sz="2000" kern="0" baseline="-25000" dirty="0">
                <a:solidFill>
                  <a:srgbClr val="00B050"/>
                </a:solidFill>
              </a:rPr>
              <a:t>Q</a:t>
            </a:r>
            <a:r>
              <a:rPr lang="en-US" sz="2000" kern="0" dirty="0"/>
              <a:t>, we obtain a </a:t>
            </a:r>
            <a:r>
              <a:rPr lang="en-US" sz="2000" kern="0" dirty="0">
                <a:solidFill>
                  <a:srgbClr val="FF0000"/>
                </a:solidFill>
              </a:rPr>
              <a:t>PP</a:t>
            </a:r>
            <a:r>
              <a:rPr lang="en-US" sz="2000" kern="0" dirty="0"/>
              <a:t>-machine for the complement </a:t>
            </a:r>
            <a:r>
              <a:rPr lang="en-US" sz="2000" kern="0" dirty="0">
                <a:solidFill>
                  <a:srgbClr val="C00000"/>
                </a:solidFill>
              </a:rPr>
              <a:t>Ǭ</a:t>
            </a:r>
            <a:r>
              <a:rPr lang="en-US" sz="2000" kern="0" dirty="0"/>
              <a:t>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347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3B59557-4E1D-4D41-8EF6-20A150D386E6}"/>
              </a:ext>
            </a:extLst>
          </p:cNvPr>
          <p:cNvSpPr txBox="1">
            <a:spLocks/>
          </p:cNvSpPr>
          <p:nvPr/>
        </p:nvSpPr>
        <p:spPr bwMode="auto">
          <a:xfrm>
            <a:off x="581021" y="410860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85947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3B59557-4E1D-4D41-8EF6-20A150D386E6}"/>
              </a:ext>
            </a:extLst>
          </p:cNvPr>
          <p:cNvSpPr txBox="1">
            <a:spLocks/>
          </p:cNvSpPr>
          <p:nvPr/>
        </p:nvSpPr>
        <p:spPr bwMode="auto">
          <a:xfrm>
            <a:off x="581021" y="410860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45C9A-1A98-4089-B483-48707A0B73C4}"/>
              </a:ext>
            </a:extLst>
          </p:cNvPr>
          <p:cNvSpPr txBox="1"/>
          <p:nvPr/>
        </p:nvSpPr>
        <p:spPr>
          <a:xfrm>
            <a:off x="3925509" y="4116542"/>
            <a:ext cx="906017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3433882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3B59557-4E1D-4D41-8EF6-20A150D386E6}"/>
              </a:ext>
            </a:extLst>
          </p:cNvPr>
          <p:cNvSpPr txBox="1">
            <a:spLocks/>
          </p:cNvSpPr>
          <p:nvPr/>
        </p:nvSpPr>
        <p:spPr bwMode="auto">
          <a:xfrm>
            <a:off x="581021" y="410860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Question.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45C9A-1A98-4089-B483-48707A0B73C4}"/>
              </a:ext>
            </a:extLst>
          </p:cNvPr>
          <p:cNvSpPr txBox="1"/>
          <p:nvPr/>
        </p:nvSpPr>
        <p:spPr>
          <a:xfrm>
            <a:off x="3925509" y="4116542"/>
            <a:ext cx="906017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Open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C459BE6-E4F9-413C-B4CF-F98DB28C5EF0}"/>
              </a:ext>
            </a:extLst>
          </p:cNvPr>
          <p:cNvSpPr txBox="1">
            <a:spLocks/>
          </p:cNvSpPr>
          <p:nvPr/>
        </p:nvSpPr>
        <p:spPr bwMode="auto">
          <a:xfrm>
            <a:off x="581020" y="4687278"/>
            <a:ext cx="7594997" cy="86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Historically, </a:t>
            </a:r>
            <a:r>
              <a:rPr lang="en-US" sz="2400" kern="0" dirty="0">
                <a:solidFill>
                  <a:srgbClr val="FFCC00"/>
                </a:solidFill>
              </a:rPr>
              <a:t>Primality-Test</a:t>
            </a:r>
            <a:r>
              <a:rPr lang="en-US" sz="2400" kern="0" dirty="0"/>
              <a:t> was a problem that is in both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and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, i.e., in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78163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F966D16-F6CD-4429-B89C-3850F689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07" y="235188"/>
            <a:ext cx="7541544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Probabilistic Complexity Classes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684322-346A-4715-9168-8485490875DC}"/>
              </a:ext>
            </a:extLst>
          </p:cNvPr>
          <p:cNvSpPr txBox="1">
            <a:spLocks/>
          </p:cNvSpPr>
          <p:nvPr/>
        </p:nvSpPr>
        <p:spPr bwMode="auto">
          <a:xfrm>
            <a:off x="581021" y="897423"/>
            <a:ext cx="7847071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&gt;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1/2.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26ABA1-5232-4A8A-942D-9647993CCF31}"/>
              </a:ext>
            </a:extLst>
          </p:cNvPr>
          <p:cNvSpPr txBox="1">
            <a:spLocks/>
          </p:cNvSpPr>
          <p:nvPr/>
        </p:nvSpPr>
        <p:spPr bwMode="auto">
          <a:xfrm>
            <a:off x="581021" y="1374936"/>
            <a:ext cx="7948146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BPP</a:t>
            </a:r>
            <a:r>
              <a:rPr lang="en-US" sz="1200" kern="0" dirty="0"/>
              <a:t>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2/3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≥ 2/3.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AC0AF7-75DF-46F3-B87E-9841BFD523D3}"/>
              </a:ext>
            </a:extLst>
          </p:cNvPr>
          <p:cNvSpPr txBox="1">
            <a:spLocks/>
          </p:cNvSpPr>
          <p:nvPr/>
        </p:nvSpPr>
        <p:spPr bwMode="auto">
          <a:xfrm>
            <a:off x="581021" y="1852449"/>
            <a:ext cx="8020054" cy="4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u="sng" kern="0" dirty="0">
                <a:solidFill>
                  <a:srgbClr val="FF0000"/>
                </a:solidFill>
              </a:rPr>
              <a:t>Definition.</a:t>
            </a:r>
            <a:r>
              <a:rPr lang="en-US" sz="1200" kern="0" dirty="0"/>
              <a:t> A decision problem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 is in </a:t>
            </a:r>
            <a:r>
              <a:rPr lang="en-US" sz="1200" kern="0" dirty="0">
                <a:solidFill>
                  <a:srgbClr val="FF0000"/>
                </a:solidFill>
              </a:rPr>
              <a:t>VPP</a:t>
            </a:r>
            <a:r>
              <a:rPr lang="en-US" sz="1200" kern="0" dirty="0"/>
              <a:t> (or </a:t>
            </a:r>
            <a:r>
              <a:rPr lang="en-US" sz="1200" kern="0" dirty="0">
                <a:solidFill>
                  <a:srgbClr val="FF0000"/>
                </a:solidFill>
              </a:rPr>
              <a:t>R</a:t>
            </a:r>
            <a:r>
              <a:rPr lang="en-US" sz="1200" kern="0" dirty="0"/>
              <a:t>) if there is a poly-time probabilistic Turing machine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such that for each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92D050"/>
                </a:solidFill>
              </a:rPr>
              <a:t>x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92D050"/>
                </a:solidFill>
              </a:rPr>
              <a:t>YES</a:t>
            </a:r>
            <a:r>
              <a:rPr lang="en-US" sz="1200" kern="0" dirty="0"/>
              <a:t> with probability ≥ 1/2 and for each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not in </a:t>
            </a:r>
            <a:r>
              <a:rPr lang="en-US" sz="1200" kern="0" dirty="0">
                <a:solidFill>
                  <a:srgbClr val="00B0F0"/>
                </a:solidFill>
              </a:rPr>
              <a:t>L</a:t>
            </a:r>
            <a:r>
              <a:rPr lang="en-US" sz="1200" kern="0" dirty="0"/>
              <a:t>, </a:t>
            </a:r>
            <a:r>
              <a:rPr lang="en-US" sz="1200" kern="0" dirty="0">
                <a:solidFill>
                  <a:srgbClr val="00B0F0"/>
                </a:solidFill>
              </a:rPr>
              <a:t>M</a:t>
            </a:r>
            <a:r>
              <a:rPr lang="en-US" sz="1200" kern="0" dirty="0"/>
              <a:t> on </a:t>
            </a:r>
            <a:r>
              <a:rPr lang="en-US" sz="1200" kern="0" dirty="0">
                <a:solidFill>
                  <a:srgbClr val="C00000"/>
                </a:solidFill>
              </a:rPr>
              <a:t>y</a:t>
            </a:r>
            <a:r>
              <a:rPr lang="en-US" sz="1200" kern="0" dirty="0"/>
              <a:t> returns </a:t>
            </a:r>
            <a:r>
              <a:rPr lang="en-US" sz="1200" kern="0" dirty="0">
                <a:solidFill>
                  <a:srgbClr val="C00000"/>
                </a:solidFill>
              </a:rPr>
              <a:t>NO</a:t>
            </a:r>
            <a:r>
              <a:rPr lang="en-US" sz="1200" kern="0" dirty="0"/>
              <a:t> with probability 1.</a:t>
            </a:r>
            <a:endParaRPr lang="en-US" sz="1200" kern="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BF36F-7230-49CD-8B0A-18B3F41A8129}"/>
              </a:ext>
            </a:extLst>
          </p:cNvPr>
          <p:cNvSpPr txBox="1"/>
          <p:nvPr/>
        </p:nvSpPr>
        <p:spPr>
          <a:xfrm>
            <a:off x="581021" y="897423"/>
            <a:ext cx="7948146" cy="1403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FFF148-6A09-4C9E-9C37-7CEDD4C74624}"/>
              </a:ext>
            </a:extLst>
          </p:cNvPr>
          <p:cNvSpPr txBox="1">
            <a:spLocks/>
          </p:cNvSpPr>
          <p:nvPr/>
        </p:nvSpPr>
        <p:spPr bwMode="auto">
          <a:xfrm>
            <a:off x="581021" y="3535639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 </a:t>
            </a:r>
            <a:r>
              <a:rPr lang="en-US" sz="2400" kern="0" dirty="0">
                <a:solidFill>
                  <a:srgbClr val="FF0000"/>
                </a:solidFill>
              </a:rPr>
              <a:t>PP </a:t>
            </a:r>
            <a:r>
              <a:rPr lang="en-US" sz="2400" kern="0" dirty="0"/>
              <a:t>=</a:t>
            </a:r>
            <a:r>
              <a:rPr lang="en-US" sz="2400" kern="0" dirty="0">
                <a:solidFill>
                  <a:srgbClr val="FF0000"/>
                </a:solidFill>
              </a:rPr>
              <a:t> co-PP</a:t>
            </a:r>
            <a:r>
              <a:rPr lang="en-US" sz="2400" kern="0" dirty="0"/>
              <a:t>.</a:t>
            </a:r>
            <a:endParaRPr lang="en-US" sz="2400" kern="0" dirty="0">
              <a:solidFill>
                <a:srgbClr val="FF0000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48B0E70-966A-4CE0-9366-DB50753013F6}"/>
              </a:ext>
            </a:extLst>
          </p:cNvPr>
          <p:cNvSpPr txBox="1">
            <a:spLocks/>
          </p:cNvSpPr>
          <p:nvPr/>
        </p:nvSpPr>
        <p:spPr bwMode="auto">
          <a:xfrm>
            <a:off x="542640" y="2415171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Complement of Probabilistic complexity classes.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1F81901-F184-4F36-BEFE-53F518121835}"/>
              </a:ext>
            </a:extLst>
          </p:cNvPr>
          <p:cNvSpPr txBox="1">
            <a:spLocks/>
          </p:cNvSpPr>
          <p:nvPr/>
        </p:nvSpPr>
        <p:spPr bwMode="auto">
          <a:xfrm>
            <a:off x="581021" y="2962677"/>
            <a:ext cx="7594997" cy="47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u="sng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BPP</a:t>
            </a:r>
            <a:r>
              <a:rPr lang="en-US" sz="2400" kern="0" dirty="0"/>
              <a:t> = </a:t>
            </a:r>
            <a:r>
              <a:rPr lang="en-US" sz="2400" kern="0" dirty="0">
                <a:solidFill>
                  <a:srgbClr val="FF0000"/>
                </a:solidFill>
              </a:rPr>
              <a:t>co-BPP</a:t>
            </a:r>
            <a:r>
              <a:rPr lang="en-US" sz="2400" kern="0" dirty="0"/>
              <a:t>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C459BE6-E4F9-413C-B4CF-F98DB28C5EF0}"/>
              </a:ext>
            </a:extLst>
          </p:cNvPr>
          <p:cNvSpPr txBox="1">
            <a:spLocks/>
          </p:cNvSpPr>
          <p:nvPr/>
        </p:nvSpPr>
        <p:spPr bwMode="auto">
          <a:xfrm>
            <a:off x="581020" y="4687278"/>
            <a:ext cx="7594997" cy="86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Historically, </a:t>
            </a:r>
            <a:r>
              <a:rPr lang="en-US" sz="2400" kern="0" dirty="0">
                <a:solidFill>
                  <a:srgbClr val="FFCC00"/>
                </a:solidFill>
              </a:rPr>
              <a:t>Primality-Test</a:t>
            </a:r>
            <a:r>
              <a:rPr lang="en-US" sz="2400" kern="0" dirty="0"/>
              <a:t> was a problem that is in both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and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, i.e., in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∩ </a:t>
            </a:r>
            <a:r>
              <a:rPr lang="en-US" sz="2400" kern="0" dirty="0">
                <a:solidFill>
                  <a:srgbClr val="FF0000"/>
                </a:solidFill>
              </a:rPr>
              <a:t>co-R</a:t>
            </a:r>
            <a:r>
              <a:rPr lang="en-US" sz="2400" kern="0" dirty="0"/>
              <a:t>.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CAAC3A4-3310-4575-A19E-53E0FCB87D88}"/>
              </a:ext>
            </a:extLst>
          </p:cNvPr>
          <p:cNvGrpSpPr/>
          <p:nvPr/>
        </p:nvGrpSpPr>
        <p:grpSpPr>
          <a:xfrm>
            <a:off x="581021" y="4108601"/>
            <a:ext cx="7594997" cy="476970"/>
            <a:chOff x="581021" y="4108601"/>
            <a:chExt cx="7594997" cy="476970"/>
          </a:xfrm>
        </p:grpSpPr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7EDCED26-BA32-47B4-BBE3-3E4C6191292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81021" y="4108601"/>
              <a:ext cx="7594997" cy="476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2400" u="sng" kern="0" dirty="0">
                  <a:solidFill>
                    <a:srgbClr val="FF0000"/>
                  </a:solidFill>
                </a:rPr>
                <a:t>Question.</a:t>
              </a:r>
              <a:r>
                <a:rPr lang="en-US" sz="2400" kern="0" dirty="0"/>
                <a:t> Is </a:t>
              </a:r>
              <a:r>
                <a:rPr lang="en-US" sz="2400" kern="0" dirty="0">
                  <a:solidFill>
                    <a:srgbClr val="FF0000"/>
                  </a:solidFill>
                </a:rPr>
                <a:t>R</a:t>
              </a:r>
              <a:r>
                <a:rPr lang="en-US" sz="2400" kern="0" dirty="0"/>
                <a:t> = </a:t>
              </a:r>
              <a:r>
                <a:rPr lang="en-US" sz="2400" kern="0" dirty="0">
                  <a:solidFill>
                    <a:srgbClr val="FF0000"/>
                  </a:solidFill>
                </a:rPr>
                <a:t>co-R</a:t>
              </a:r>
              <a:r>
                <a:rPr lang="en-US" sz="2400" kern="0" dirty="0"/>
                <a:t>?  What is </a:t>
              </a:r>
              <a:r>
                <a:rPr lang="en-US" sz="2400" kern="0" dirty="0">
                  <a:solidFill>
                    <a:srgbClr val="FF0000"/>
                  </a:solidFill>
                </a:rPr>
                <a:t>R </a:t>
              </a:r>
              <a:r>
                <a:rPr lang="en-US" sz="2400" kern="0" dirty="0"/>
                <a:t>∩ </a:t>
              </a:r>
              <a:r>
                <a:rPr lang="en-US" sz="2400" kern="0" dirty="0">
                  <a:solidFill>
                    <a:srgbClr val="FF0000"/>
                  </a:solidFill>
                </a:rPr>
                <a:t>co-R</a:t>
              </a:r>
              <a:r>
                <a:rPr lang="en-US" sz="2400" kern="0" dirty="0"/>
                <a:t>?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B3D7620-67DE-4754-BDEE-81D0D82696FC}"/>
                </a:ext>
              </a:extLst>
            </p:cNvPr>
            <p:cNvSpPr/>
            <p:nvPr/>
          </p:nvSpPr>
          <p:spPr>
            <a:xfrm>
              <a:off x="3883843" y="4157220"/>
              <a:ext cx="2601798" cy="40949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078429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9729</TotalTime>
  <Words>6435</Words>
  <Application>Microsoft Office PowerPoint</Application>
  <PresentationFormat>On-screen Show (4:3)</PresentationFormat>
  <Paragraphs>377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ＭＳ Ｐゴシック</vt:lpstr>
      <vt:lpstr>宋体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828</cp:revision>
  <cp:lastPrinted>2001-01-16T17:12:14Z</cp:lastPrinted>
  <dcterms:created xsi:type="dcterms:W3CDTF">1999-07-13T19:55:20Z</dcterms:created>
  <dcterms:modified xsi:type="dcterms:W3CDTF">2020-10-21T16:22:12Z</dcterms:modified>
</cp:coreProperties>
</file>