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93" r:id="rId2"/>
    <p:sldId id="1392" r:id="rId3"/>
    <p:sldId id="1391" r:id="rId4"/>
    <p:sldId id="1382" r:id="rId5"/>
    <p:sldId id="1390" r:id="rId6"/>
    <p:sldId id="1383" r:id="rId7"/>
    <p:sldId id="1384" r:id="rId8"/>
    <p:sldId id="1385" r:id="rId9"/>
    <p:sldId id="1386" r:id="rId10"/>
    <p:sldId id="1387" r:id="rId11"/>
    <p:sldId id="1388" r:id="rId12"/>
    <p:sldId id="1389" r:id="rId13"/>
    <p:sldId id="1381" r:id="rId14"/>
    <p:sldId id="1393" r:id="rId15"/>
    <p:sldId id="1394" r:id="rId16"/>
    <p:sldId id="1395" r:id="rId17"/>
    <p:sldId id="1396" r:id="rId18"/>
    <p:sldId id="1397" r:id="rId19"/>
    <p:sldId id="1405" r:id="rId20"/>
    <p:sldId id="1404" r:id="rId21"/>
    <p:sldId id="1403" r:id="rId22"/>
    <p:sldId id="1402" r:id="rId23"/>
    <p:sldId id="1401" r:id="rId24"/>
    <p:sldId id="1400" r:id="rId25"/>
    <p:sldId id="1399" r:id="rId26"/>
    <p:sldId id="1398" r:id="rId27"/>
    <p:sldId id="1410" r:id="rId28"/>
    <p:sldId id="1409" r:id="rId29"/>
    <p:sldId id="1408" r:id="rId30"/>
    <p:sldId id="1407" r:id="rId31"/>
    <p:sldId id="1406" r:id="rId32"/>
    <p:sldId id="1417" r:id="rId33"/>
    <p:sldId id="1430" r:id="rId34"/>
    <p:sldId id="1429" r:id="rId35"/>
    <p:sldId id="1428" r:id="rId36"/>
    <p:sldId id="1427" r:id="rId37"/>
    <p:sldId id="1426" r:id="rId38"/>
    <p:sldId id="1423" r:id="rId39"/>
    <p:sldId id="1422" r:id="rId40"/>
    <p:sldId id="1421" r:id="rId41"/>
    <p:sldId id="1420" r:id="rId42"/>
    <p:sldId id="1419" r:id="rId43"/>
    <p:sldId id="1418" r:id="rId44"/>
    <p:sldId id="1424" r:id="rId45"/>
    <p:sldId id="1433" r:id="rId46"/>
    <p:sldId id="1432" r:id="rId47"/>
    <p:sldId id="1435" r:id="rId48"/>
    <p:sldId id="1434" r:id="rId49"/>
    <p:sldId id="1436" r:id="rId50"/>
    <p:sldId id="1446" r:id="rId51"/>
    <p:sldId id="1445" r:id="rId52"/>
    <p:sldId id="1444" r:id="rId53"/>
    <p:sldId id="1443" r:id="rId54"/>
    <p:sldId id="1442" r:id="rId55"/>
    <p:sldId id="1447" r:id="rId5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CC"/>
    <a:srgbClr val="FFCC00"/>
    <a:srgbClr val="33CC33"/>
    <a:srgbClr val="FFFFCC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4863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073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193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9227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05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994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904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6726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3088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394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1749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9187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7490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30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3896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1046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7239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3619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24782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7223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428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82474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84780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4489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0328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7196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5928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80106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80041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45911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271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19813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7515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07885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24482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50405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06422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5903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76269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29127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94041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6508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05572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1570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1249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3437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793223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18047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6900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71497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09814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12736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1741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28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17: Probabilistic Complexity Classes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</p:spTree>
    <p:extLst>
      <p:ext uri="{BB962C8B-B14F-4D97-AF65-F5344CB8AC3E}">
        <p14:creationId xmlns:p14="http://schemas.microsoft.com/office/powerpoint/2010/main" val="337851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2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05939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4767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2187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218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898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779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586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8440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174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5364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0212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5966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2412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3437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4019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774501" y="1692121"/>
            <a:ext cx="7594997" cy="38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 algorithm for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1793641" y="2161992"/>
            <a:ext cx="5556715" cy="2439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Input: a graph G</a:t>
            </a:r>
          </a:p>
          <a:p>
            <a:pPr marL="0" indent="0">
              <a:buNone/>
            </a:pPr>
            <a:r>
              <a:rPr lang="en-US" sz="1600" kern="0" dirty="0"/>
              <a:t>1. Repeat h times</a:t>
            </a:r>
          </a:p>
          <a:p>
            <a:pPr marL="0" indent="0">
              <a:buNone/>
            </a:pPr>
            <a:r>
              <a:rPr lang="en-US" sz="1600" kern="0" dirty="0"/>
              <a:t>1.1  G</a:t>
            </a:r>
            <a:r>
              <a:rPr lang="en-US" sz="1600" kern="0" baseline="-25000" dirty="0"/>
              <a:t>1</a:t>
            </a:r>
            <a:r>
              <a:rPr lang="en-US" sz="1600" kern="0" dirty="0"/>
              <a:t> = G; </a:t>
            </a:r>
            <a:r>
              <a:rPr lang="en-US" sz="1600" kern="0" dirty="0" err="1"/>
              <a:t>minC</a:t>
            </a:r>
            <a:r>
              <a:rPr lang="en-US" sz="1600" kern="0" dirty="0"/>
              <a:t> = E; </a:t>
            </a:r>
          </a:p>
          <a:p>
            <a:pPr marL="0" indent="0">
              <a:buNone/>
            </a:pPr>
            <a:r>
              <a:rPr lang="en-US" sz="1600" kern="0" dirty="0"/>
              <a:t>1.2  While (G</a:t>
            </a:r>
            <a:r>
              <a:rPr lang="en-US" sz="1600" kern="0" baseline="-25000" dirty="0"/>
              <a:t>1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has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&gt;</a:t>
            </a:r>
            <a:r>
              <a:rPr lang="zh-CN" altLang="en-US" sz="1600" kern="0" dirty="0"/>
              <a:t> </a:t>
            </a:r>
            <a:r>
              <a:rPr lang="en-US" altLang="zh-CN" sz="1600" kern="0" dirty="0"/>
              <a:t>2 vertex)</a:t>
            </a:r>
          </a:p>
          <a:p>
            <a:pPr marL="0" indent="0">
              <a:buNone/>
            </a:pPr>
            <a:r>
              <a:rPr lang="en-US" sz="16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600" kern="0" dirty="0"/>
              <a:t>1.3  let E’ be the set of edges between the 2 vertices of G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1.4  If (|</a:t>
            </a:r>
            <a:r>
              <a:rPr lang="en-US" sz="1600" kern="0" dirty="0" err="1"/>
              <a:t>minC</a:t>
            </a:r>
            <a:r>
              <a:rPr lang="en-US" sz="1600" kern="0" dirty="0"/>
              <a:t>| &gt; |E’|) </a:t>
            </a:r>
            <a:r>
              <a:rPr lang="en-US" sz="1600" kern="0" dirty="0" err="1"/>
              <a:t>minC</a:t>
            </a:r>
            <a:r>
              <a:rPr lang="en-US" sz="1600" kern="0" dirty="0"/>
              <a:t> = E’; </a:t>
            </a:r>
          </a:p>
          <a:p>
            <a:pPr marL="0" indent="0">
              <a:buNone/>
            </a:pPr>
            <a:r>
              <a:rPr lang="en-US" sz="1600" kern="0" dirty="0"/>
              <a:t>2. return(E’).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A5A25C-63CE-44B0-A710-CCC596096EF0}"/>
              </a:ext>
            </a:extLst>
          </p:cNvPr>
          <p:cNvGrpSpPr/>
          <p:nvPr/>
        </p:nvGrpSpPr>
        <p:grpSpPr>
          <a:xfrm>
            <a:off x="942974" y="5083252"/>
            <a:ext cx="1331680" cy="1256897"/>
            <a:chOff x="590549" y="4921327"/>
            <a:chExt cx="1331680" cy="12568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24072A1-D198-48A5-9412-0059A5626824}"/>
                </a:ext>
              </a:extLst>
            </p:cNvPr>
            <p:cNvSpPr/>
            <p:nvPr/>
          </p:nvSpPr>
          <p:spPr>
            <a:xfrm>
              <a:off x="590549" y="492442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60DE78-53AC-4D8C-8FF2-2488B700288A}"/>
                </a:ext>
              </a:extLst>
            </p:cNvPr>
            <p:cNvSpPr/>
            <p:nvPr/>
          </p:nvSpPr>
          <p:spPr>
            <a:xfrm>
              <a:off x="600074" y="5444971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94F63D-D271-41EE-BBFF-8AD48205B1EB}"/>
                </a:ext>
              </a:extLst>
            </p:cNvPr>
            <p:cNvSpPr/>
            <p:nvPr/>
          </p:nvSpPr>
          <p:spPr>
            <a:xfrm>
              <a:off x="1119185" y="4921327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EDBF44-CFF9-4271-9E16-1DC28F6C0418}"/>
                </a:ext>
              </a:extLst>
            </p:cNvPr>
            <p:cNvSpPr/>
            <p:nvPr/>
          </p:nvSpPr>
          <p:spPr>
            <a:xfrm>
              <a:off x="1119185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B18756-FF8A-4733-8872-8D4DD60C9C67}"/>
                </a:ext>
              </a:extLst>
            </p:cNvPr>
            <p:cNvSpPr/>
            <p:nvPr/>
          </p:nvSpPr>
          <p:spPr>
            <a:xfrm>
              <a:off x="1119185" y="593677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90EC4C-1847-43C2-863D-9FC6D0E1FE28}"/>
                </a:ext>
              </a:extLst>
            </p:cNvPr>
            <p:cNvSpPr/>
            <p:nvPr/>
          </p:nvSpPr>
          <p:spPr>
            <a:xfrm>
              <a:off x="1665053" y="543877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5DF6CD-B63F-46FB-9571-E82077D76963}"/>
                </a:ext>
              </a:extLst>
            </p:cNvPr>
            <p:cNvCxnSpPr>
              <a:stCxn id="3" idx="6"/>
              <a:endCxn id="17" idx="2"/>
            </p:cNvCxnSpPr>
            <p:nvPr/>
          </p:nvCxnSpPr>
          <p:spPr>
            <a:xfrm flipV="1">
              <a:off x="847725" y="5042054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D949F5-AF6B-4797-B138-6E955408740F}"/>
                </a:ext>
              </a:extLst>
            </p:cNvPr>
            <p:cNvCxnSpPr>
              <a:stCxn id="3" idx="4"/>
              <a:endCxn id="13" idx="0"/>
            </p:cNvCxnSpPr>
            <p:nvPr/>
          </p:nvCxnSpPr>
          <p:spPr>
            <a:xfrm>
              <a:off x="719137" y="5165879"/>
              <a:ext cx="9525" cy="27909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C74F01-38DA-44A0-803F-78BE3208BD40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1376361" y="5559502"/>
              <a:ext cx="2886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96FFB-0ACA-49BD-8FA9-CF86F00B9926}"/>
                </a:ext>
              </a:extLst>
            </p:cNvPr>
            <p:cNvCxnSpPr>
              <a:stCxn id="17" idx="5"/>
              <a:endCxn id="20" idx="1"/>
            </p:cNvCxnSpPr>
            <p:nvPr/>
          </p:nvCxnSpPr>
          <p:spPr>
            <a:xfrm>
              <a:off x="1338698" y="5127421"/>
              <a:ext cx="364018" cy="3467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BF1C7-2676-43E2-9BC5-F8C7F08BFEC5}"/>
                </a:ext>
              </a:extLst>
            </p:cNvPr>
            <p:cNvCxnSpPr>
              <a:stCxn id="17" idx="4"/>
              <a:endCxn id="18" idx="0"/>
            </p:cNvCxnSpPr>
            <p:nvPr/>
          </p:nvCxnSpPr>
          <p:spPr>
            <a:xfrm>
              <a:off x="1247773" y="5162781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C83771-30CC-4A53-8E21-568B48995940}"/>
                </a:ext>
              </a:extLst>
            </p:cNvPr>
            <p:cNvCxnSpPr>
              <a:stCxn id="3" idx="5"/>
              <a:endCxn id="18" idx="1"/>
            </p:cNvCxnSpPr>
            <p:nvPr/>
          </p:nvCxnSpPr>
          <p:spPr>
            <a:xfrm>
              <a:off x="810062" y="5130519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71586E-C501-4571-B4FD-0EEF05E19AB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800782" y="5658427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C349F-EBB3-4CBB-9519-0BAEA531E4B3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1338698" y="5644869"/>
              <a:ext cx="364018" cy="3272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655E9D-D0BE-4F42-809A-8AE416A83E79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>
              <a:off x="1247773" y="5680229"/>
              <a:ext cx="0" cy="256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5A1FAA-5B85-420A-9A84-4C2052CA058E}"/>
                </a:ext>
              </a:extLst>
            </p:cNvPr>
            <p:cNvSpPr/>
            <p:nvPr/>
          </p:nvSpPr>
          <p:spPr>
            <a:xfrm>
              <a:off x="838200" y="5469255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D06BC9-63B7-4B68-B8CB-4C2D68DD995B}"/>
                </a:ext>
              </a:extLst>
            </p:cNvPr>
            <p:cNvSpPr/>
            <p:nvPr/>
          </p:nvSpPr>
          <p:spPr>
            <a:xfrm flipV="1">
              <a:off x="838199" y="5617588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A452F1-D744-4730-94E2-3D98E868BCDD}"/>
              </a:ext>
            </a:extLst>
          </p:cNvPr>
          <p:cNvGrpSpPr/>
          <p:nvPr/>
        </p:nvGrpSpPr>
        <p:grpSpPr>
          <a:xfrm>
            <a:off x="2725028" y="5083252"/>
            <a:ext cx="900113" cy="1256897"/>
            <a:chOff x="2876549" y="5083252"/>
            <a:chExt cx="900113" cy="12568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536D41-3195-46BA-B046-10B92B1B7DF9}"/>
                </a:ext>
              </a:extLst>
            </p:cNvPr>
            <p:cNvSpPr/>
            <p:nvPr/>
          </p:nvSpPr>
          <p:spPr>
            <a:xfrm>
              <a:off x="287654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C57847F-32B2-49F5-A3D8-324E1BE9E086}"/>
                </a:ext>
              </a:extLst>
            </p:cNvPr>
            <p:cNvSpPr/>
            <p:nvPr/>
          </p:nvSpPr>
          <p:spPr>
            <a:xfrm>
              <a:off x="2886074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1DFA3C-ADD7-4651-8225-F9E780850984}"/>
                </a:ext>
              </a:extLst>
            </p:cNvPr>
            <p:cNvSpPr/>
            <p:nvPr/>
          </p:nvSpPr>
          <p:spPr>
            <a:xfrm>
              <a:off x="340518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197F84-A772-4EA7-B868-B9897EFF8DCD}"/>
                </a:ext>
              </a:extLst>
            </p:cNvPr>
            <p:cNvSpPr/>
            <p:nvPr/>
          </p:nvSpPr>
          <p:spPr>
            <a:xfrm>
              <a:off x="340518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FD89AC-A65C-4A4E-BF37-88A100F56711}"/>
                </a:ext>
              </a:extLst>
            </p:cNvPr>
            <p:cNvSpPr/>
            <p:nvPr/>
          </p:nvSpPr>
          <p:spPr>
            <a:xfrm>
              <a:off x="3405185" y="6098695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6D4321-D2B2-4CED-A48C-FD48F8AD93EB}"/>
                </a:ext>
              </a:extLst>
            </p:cNvPr>
            <p:cNvCxnSpPr>
              <a:stCxn id="26" idx="6"/>
              <a:endCxn id="30" idx="2"/>
            </p:cNvCxnSpPr>
            <p:nvPr/>
          </p:nvCxnSpPr>
          <p:spPr>
            <a:xfrm flipV="1">
              <a:off x="313372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E963FFA-4D36-4910-AAB9-2FECE60A0ADF}"/>
                </a:ext>
              </a:extLst>
            </p:cNvPr>
            <p:cNvCxnSpPr>
              <a:stCxn id="26" idx="4"/>
              <a:endCxn id="28" idx="0"/>
            </p:cNvCxnSpPr>
            <p:nvPr/>
          </p:nvCxnSpPr>
          <p:spPr>
            <a:xfrm>
              <a:off x="3005137" y="5327804"/>
              <a:ext cx="9525" cy="27909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6A211D-7219-4B01-ACE2-C11774F2CCF1}"/>
                </a:ext>
              </a:extLst>
            </p:cNvPr>
            <p:cNvCxnSpPr>
              <a:stCxn id="30" idx="4"/>
              <a:endCxn id="31" idx="0"/>
            </p:cNvCxnSpPr>
            <p:nvPr/>
          </p:nvCxnSpPr>
          <p:spPr>
            <a:xfrm>
              <a:off x="353377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44D46C-E7DA-4883-B0E1-1261BEF8F97F}"/>
                </a:ext>
              </a:extLst>
            </p:cNvPr>
            <p:cNvCxnSpPr>
              <a:stCxn id="26" idx="5"/>
              <a:endCxn id="31" idx="1"/>
            </p:cNvCxnSpPr>
            <p:nvPr/>
          </p:nvCxnSpPr>
          <p:spPr>
            <a:xfrm>
              <a:off x="309606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1043E9-B7A3-41CB-9AC9-DA5C0C4A3C90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086782" y="5820352"/>
              <a:ext cx="356066" cy="313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B81AE4-2ADC-4F0E-B051-3CA1139FFF7E}"/>
                </a:ext>
              </a:extLst>
            </p:cNvPr>
            <p:cNvSpPr/>
            <p:nvPr/>
          </p:nvSpPr>
          <p:spPr>
            <a:xfrm>
              <a:off x="3124200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F48C5-7F42-4AFF-A41B-28D7873651FC}"/>
                </a:ext>
              </a:extLst>
            </p:cNvPr>
            <p:cNvSpPr/>
            <p:nvPr/>
          </p:nvSpPr>
          <p:spPr>
            <a:xfrm flipV="1">
              <a:off x="3124199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2AF3630-C7BC-46D5-8DF0-C03D0B0D8B02}"/>
                </a:ext>
              </a:extLst>
            </p:cNvPr>
            <p:cNvSpPr/>
            <p:nvPr/>
          </p:nvSpPr>
          <p:spPr>
            <a:xfrm>
              <a:off x="3648075" y="5267325"/>
              <a:ext cx="128587" cy="885825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9C4E6A-7CD2-478B-BBBE-196DF7C92C72}"/>
                </a:ext>
              </a:extLst>
            </p:cNvPr>
            <p:cNvSpPr/>
            <p:nvPr/>
          </p:nvSpPr>
          <p:spPr>
            <a:xfrm>
              <a:off x="3447961" y="5848350"/>
              <a:ext cx="47714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A7466C-BD53-4C9F-B1A3-0B775A8CCD5D}"/>
                </a:ext>
              </a:extLst>
            </p:cNvPr>
            <p:cNvSpPr/>
            <p:nvPr/>
          </p:nvSpPr>
          <p:spPr>
            <a:xfrm flipH="1">
              <a:off x="3557149" y="5837074"/>
              <a:ext cx="90405" cy="266700"/>
            </a:xfrm>
            <a:custGeom>
              <a:avLst/>
              <a:gdLst>
                <a:gd name="connsiteX0" fmla="*/ 38189 w 47714"/>
                <a:gd name="connsiteY0" fmla="*/ 0 h 266700"/>
                <a:gd name="connsiteX1" fmla="*/ 89 w 47714"/>
                <a:gd name="connsiteY1" fmla="*/ 142875 h 266700"/>
                <a:gd name="connsiteX2" fmla="*/ 47714 w 47714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14" h="266700">
                  <a:moveTo>
                    <a:pt x="38189" y="0"/>
                  </a:moveTo>
                  <a:cubicBezTo>
                    <a:pt x="18345" y="49212"/>
                    <a:pt x="-1499" y="98425"/>
                    <a:pt x="89" y="142875"/>
                  </a:cubicBezTo>
                  <a:cubicBezTo>
                    <a:pt x="1676" y="187325"/>
                    <a:pt x="24695" y="227012"/>
                    <a:pt x="47714" y="2667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4BB49-E16A-4456-937F-E08733A3B03D}"/>
              </a:ext>
            </a:extLst>
          </p:cNvPr>
          <p:cNvGrpSpPr/>
          <p:nvPr/>
        </p:nvGrpSpPr>
        <p:grpSpPr>
          <a:xfrm>
            <a:off x="4265908" y="5083252"/>
            <a:ext cx="809184" cy="765098"/>
            <a:chOff x="4645816" y="5083252"/>
            <a:chExt cx="809184" cy="76509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260E1E-D6F9-4AAB-B219-25FFB4F545C4}"/>
                </a:ext>
              </a:extLst>
            </p:cNvPr>
            <p:cNvSpPr/>
            <p:nvPr/>
          </p:nvSpPr>
          <p:spPr>
            <a:xfrm>
              <a:off x="4645816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27DA13-E39C-4AB4-972E-DEFCE186524F}"/>
                </a:ext>
              </a:extLst>
            </p:cNvPr>
            <p:cNvSpPr/>
            <p:nvPr/>
          </p:nvSpPr>
          <p:spPr>
            <a:xfrm>
              <a:off x="4655341" y="5606896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BC49517-60B6-45D1-A08F-8195F384285C}"/>
                </a:ext>
              </a:extLst>
            </p:cNvPr>
            <p:cNvSpPr/>
            <p:nvPr/>
          </p:nvSpPr>
          <p:spPr>
            <a:xfrm>
              <a:off x="5174452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A0BA4E-D235-4C75-8D26-0A27811D7155}"/>
                </a:ext>
              </a:extLst>
            </p:cNvPr>
            <p:cNvSpPr/>
            <p:nvPr/>
          </p:nvSpPr>
          <p:spPr>
            <a:xfrm>
              <a:off x="5174452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3B7A10-7B36-4F2C-8879-05AFDBB623B3}"/>
                </a:ext>
              </a:extLst>
            </p:cNvPr>
            <p:cNvCxnSpPr>
              <a:stCxn id="41" idx="6"/>
              <a:endCxn id="46" idx="2"/>
            </p:cNvCxnSpPr>
            <p:nvPr/>
          </p:nvCxnSpPr>
          <p:spPr>
            <a:xfrm flipV="1">
              <a:off x="4902992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F1FF37-0646-4568-803E-E62C98284C0B}"/>
                </a:ext>
              </a:extLst>
            </p:cNvPr>
            <p:cNvCxnSpPr>
              <a:stCxn id="41" idx="4"/>
              <a:endCxn id="45" idx="0"/>
            </p:cNvCxnSpPr>
            <p:nvPr/>
          </p:nvCxnSpPr>
          <p:spPr>
            <a:xfrm>
              <a:off x="4774404" y="5327804"/>
              <a:ext cx="9525" cy="279092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3A05BA-2F76-44C3-B837-ED2101A4BDE2}"/>
                </a:ext>
              </a:extLst>
            </p:cNvPr>
            <p:cNvCxnSpPr>
              <a:stCxn id="46" idx="4"/>
              <a:endCxn id="50" idx="0"/>
            </p:cNvCxnSpPr>
            <p:nvPr/>
          </p:nvCxnSpPr>
          <p:spPr>
            <a:xfrm>
              <a:off x="5303040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24C67C-0FB9-44E5-9777-6B55668A1921}"/>
                </a:ext>
              </a:extLst>
            </p:cNvPr>
            <p:cNvCxnSpPr>
              <a:stCxn id="41" idx="5"/>
              <a:endCxn id="50" idx="1"/>
            </p:cNvCxnSpPr>
            <p:nvPr/>
          </p:nvCxnSpPr>
          <p:spPr>
            <a:xfrm>
              <a:off x="4865329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99178B-6A3A-4F99-9EEA-2A0E9D6CFB93}"/>
                </a:ext>
              </a:extLst>
            </p:cNvPr>
            <p:cNvSpPr/>
            <p:nvPr/>
          </p:nvSpPr>
          <p:spPr>
            <a:xfrm>
              <a:off x="4893467" y="5631180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0AAD378-4A2C-49B2-B337-C27EDB893F8F}"/>
                </a:ext>
              </a:extLst>
            </p:cNvPr>
            <p:cNvSpPr/>
            <p:nvPr/>
          </p:nvSpPr>
          <p:spPr>
            <a:xfrm flipV="1">
              <a:off x="4893466" y="5779513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BBD219-EF2B-444E-921B-EC7FE7CB32EF}"/>
                </a:ext>
              </a:extLst>
            </p:cNvPr>
            <p:cNvSpPr/>
            <p:nvPr/>
          </p:nvSpPr>
          <p:spPr>
            <a:xfrm>
              <a:off x="5398293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902295-A4AD-403A-B871-BA803E7E0496}"/>
                </a:ext>
              </a:extLst>
            </p:cNvPr>
            <p:cNvCxnSpPr>
              <a:stCxn id="45" idx="6"/>
              <a:endCxn id="50" idx="2"/>
            </p:cNvCxnSpPr>
            <p:nvPr/>
          </p:nvCxnSpPr>
          <p:spPr>
            <a:xfrm flipV="1">
              <a:off x="4912517" y="5721427"/>
              <a:ext cx="261935" cy="61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01FFE-D9B1-41D1-BE86-27C68F2772B9}"/>
              </a:ext>
            </a:extLst>
          </p:cNvPr>
          <p:cNvGrpSpPr/>
          <p:nvPr/>
        </p:nvGrpSpPr>
        <p:grpSpPr>
          <a:xfrm>
            <a:off x="5724309" y="5083252"/>
            <a:ext cx="809184" cy="758902"/>
            <a:chOff x="5795739" y="5083252"/>
            <a:chExt cx="809184" cy="75890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4BC545-4CE0-473A-B325-0E8AC44D8E4F}"/>
                </a:ext>
              </a:extLst>
            </p:cNvPr>
            <p:cNvSpPr/>
            <p:nvPr/>
          </p:nvSpPr>
          <p:spPr>
            <a:xfrm>
              <a:off x="5795739" y="508635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309C2D-B9AB-4162-A717-C59996B78C53}"/>
                </a:ext>
              </a:extLst>
            </p:cNvPr>
            <p:cNvSpPr/>
            <p:nvPr/>
          </p:nvSpPr>
          <p:spPr>
            <a:xfrm>
              <a:off x="6324375" y="5083252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B8E033-038E-4DB6-87BD-728346024F23}"/>
                </a:ext>
              </a:extLst>
            </p:cNvPr>
            <p:cNvSpPr/>
            <p:nvPr/>
          </p:nvSpPr>
          <p:spPr>
            <a:xfrm>
              <a:off x="6324375" y="560070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B483B84-0CB5-42D5-A72F-91B1DB9BDBEF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6052915" y="5203979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7314BAF-16CD-4202-B2FF-3A723C60BA46}"/>
                </a:ext>
              </a:extLst>
            </p:cNvPr>
            <p:cNvCxnSpPr>
              <a:stCxn id="62" idx="4"/>
              <a:endCxn id="63" idx="0"/>
            </p:cNvCxnSpPr>
            <p:nvPr/>
          </p:nvCxnSpPr>
          <p:spPr>
            <a:xfrm>
              <a:off x="6452963" y="5324706"/>
              <a:ext cx="0" cy="2759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906C9A3-912C-41C3-8E16-CAF7AA73A341}"/>
                </a:ext>
              </a:extLst>
            </p:cNvPr>
            <p:cNvCxnSpPr>
              <a:stCxn id="60" idx="5"/>
              <a:endCxn id="63" idx="1"/>
            </p:cNvCxnSpPr>
            <p:nvPr/>
          </p:nvCxnSpPr>
          <p:spPr>
            <a:xfrm>
              <a:off x="6015252" y="5292444"/>
              <a:ext cx="346786" cy="34361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4DF9F8-134C-4BCB-BA73-AC3271ECE119}"/>
                </a:ext>
              </a:extLst>
            </p:cNvPr>
            <p:cNvSpPr/>
            <p:nvPr/>
          </p:nvSpPr>
          <p:spPr>
            <a:xfrm>
              <a:off x="6548216" y="5286376"/>
              <a:ext cx="56707" cy="363854"/>
            </a:xfrm>
            <a:custGeom>
              <a:avLst/>
              <a:gdLst>
                <a:gd name="connsiteX0" fmla="*/ 0 w 285763"/>
                <a:gd name="connsiteY0" fmla="*/ 0 h 885825"/>
                <a:gd name="connsiteX1" fmla="*/ 285750 w 285763"/>
                <a:gd name="connsiteY1" fmla="*/ 466725 h 885825"/>
                <a:gd name="connsiteX2" fmla="*/ 9525 w 285763"/>
                <a:gd name="connsiteY2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63" h="885825">
                  <a:moveTo>
                    <a:pt x="0" y="0"/>
                  </a:moveTo>
                  <a:cubicBezTo>
                    <a:pt x="142081" y="159544"/>
                    <a:pt x="284163" y="319088"/>
                    <a:pt x="285750" y="466725"/>
                  </a:cubicBezTo>
                  <a:cubicBezTo>
                    <a:pt x="287337" y="614362"/>
                    <a:pt x="148431" y="750093"/>
                    <a:pt x="9525" y="88582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FEC4C-0313-4705-BDE5-047EB242530F}"/>
                </a:ext>
              </a:extLst>
            </p:cNvPr>
            <p:cNvSpPr/>
            <p:nvPr/>
          </p:nvSpPr>
          <p:spPr>
            <a:xfrm>
              <a:off x="5924550" y="5324475"/>
              <a:ext cx="409575" cy="371475"/>
            </a:xfrm>
            <a:custGeom>
              <a:avLst/>
              <a:gdLst>
                <a:gd name="connsiteX0" fmla="*/ 0 w 409575"/>
                <a:gd name="connsiteY0" fmla="*/ 0 h 371475"/>
                <a:gd name="connsiteX1" fmla="*/ 123825 w 409575"/>
                <a:gd name="connsiteY1" fmla="*/ 276225 h 371475"/>
                <a:gd name="connsiteX2" fmla="*/ 409575 w 409575"/>
                <a:gd name="connsiteY2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71475">
                  <a:moveTo>
                    <a:pt x="0" y="0"/>
                  </a:moveTo>
                  <a:cubicBezTo>
                    <a:pt x="27781" y="107156"/>
                    <a:pt x="55563" y="214313"/>
                    <a:pt x="123825" y="276225"/>
                  </a:cubicBezTo>
                  <a:cubicBezTo>
                    <a:pt x="192087" y="338137"/>
                    <a:pt x="300831" y="354806"/>
                    <a:pt x="409575" y="371475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A19-0DDD-43F2-B205-F040E88887A4}"/>
              </a:ext>
            </a:extLst>
          </p:cNvPr>
          <p:cNvGrpSpPr/>
          <p:nvPr/>
        </p:nvGrpSpPr>
        <p:grpSpPr>
          <a:xfrm>
            <a:off x="7205228" y="5083252"/>
            <a:ext cx="785812" cy="250430"/>
            <a:chOff x="7317356" y="5092720"/>
            <a:chExt cx="785812" cy="25043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74677F-B878-4698-A0B2-37CB170C753D}"/>
                </a:ext>
              </a:extLst>
            </p:cNvPr>
            <p:cNvSpPr/>
            <p:nvPr/>
          </p:nvSpPr>
          <p:spPr>
            <a:xfrm>
              <a:off x="7317356" y="5095818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7288326-DB92-418D-885F-8C95F8683173}"/>
                </a:ext>
              </a:extLst>
            </p:cNvPr>
            <p:cNvSpPr/>
            <p:nvPr/>
          </p:nvSpPr>
          <p:spPr>
            <a:xfrm>
              <a:off x="7845992" y="5092720"/>
              <a:ext cx="257176" cy="2414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E03DBC3-B6E9-4963-8666-7B8FF1823616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 flipV="1">
              <a:off x="7574532" y="5213447"/>
              <a:ext cx="271460" cy="30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E88FAB-BB50-44EE-BE73-FF2EEB9AD144}"/>
                </a:ext>
              </a:extLst>
            </p:cNvPr>
            <p:cNvSpPr/>
            <p:nvPr/>
          </p:nvSpPr>
          <p:spPr>
            <a:xfrm flipV="1">
              <a:off x="7562625" y="5286789"/>
              <a:ext cx="295275" cy="56361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21718E5-8272-4344-9D89-4416637CAFB5}"/>
                </a:ext>
              </a:extLst>
            </p:cNvPr>
            <p:cNvSpPr/>
            <p:nvPr/>
          </p:nvSpPr>
          <p:spPr>
            <a:xfrm>
              <a:off x="7562624" y="5097484"/>
              <a:ext cx="295275" cy="45719"/>
            </a:xfrm>
            <a:custGeom>
              <a:avLst/>
              <a:gdLst>
                <a:gd name="connsiteX0" fmla="*/ 0 w 295275"/>
                <a:gd name="connsiteY0" fmla="*/ 57150 h 57150"/>
                <a:gd name="connsiteX1" fmla="*/ 161925 w 295275"/>
                <a:gd name="connsiteY1" fmla="*/ 0 h 57150"/>
                <a:gd name="connsiteX2" fmla="*/ 295275 w 2952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275" h="57150">
                  <a:moveTo>
                    <a:pt x="0" y="57150"/>
                  </a:moveTo>
                  <a:cubicBezTo>
                    <a:pt x="56356" y="28575"/>
                    <a:pt x="112713" y="0"/>
                    <a:pt x="161925" y="0"/>
                  </a:cubicBezTo>
                  <a:cubicBezTo>
                    <a:pt x="211137" y="0"/>
                    <a:pt x="253206" y="28575"/>
                    <a:pt x="295275" y="5715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7395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08414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14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9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AF093B9E-860F-4EB5-BC34-02D47B6EDF48}"/>
              </a:ext>
            </a:extLst>
          </p:cNvPr>
          <p:cNvSpPr txBox="1">
            <a:spLocks/>
          </p:cNvSpPr>
          <p:nvPr/>
        </p:nvSpPr>
        <p:spPr bwMode="auto">
          <a:xfrm>
            <a:off x="774500" y="3099230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3. #edges ≥ </a:t>
            </a:r>
            <a:r>
              <a:rPr lang="en-US" sz="2000" kern="0" dirty="0" err="1"/>
              <a:t>kn</a:t>
            </a:r>
            <a:r>
              <a:rPr lang="en-US" sz="2000" kern="0" dirty="0"/>
              <a:t>/2;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41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AF093B9E-860F-4EB5-BC34-02D47B6EDF48}"/>
              </a:ext>
            </a:extLst>
          </p:cNvPr>
          <p:cNvSpPr txBox="1">
            <a:spLocks/>
          </p:cNvSpPr>
          <p:nvPr/>
        </p:nvSpPr>
        <p:spPr bwMode="auto">
          <a:xfrm>
            <a:off x="774500" y="3099230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3. #edges ≥ </a:t>
            </a:r>
            <a:r>
              <a:rPr lang="en-US" sz="2000" kern="0" dirty="0" err="1"/>
              <a:t>kn</a:t>
            </a:r>
            <a:r>
              <a:rPr lang="en-US" sz="2000" kern="0" dirty="0"/>
              <a:t>/2;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BBBCA0D7-DD7D-40F0-9F37-FAFC28F331B8}"/>
              </a:ext>
            </a:extLst>
          </p:cNvPr>
          <p:cNvSpPr txBox="1">
            <a:spLocks/>
          </p:cNvSpPr>
          <p:nvPr/>
        </p:nvSpPr>
        <p:spPr bwMode="auto">
          <a:xfrm>
            <a:off x="752175" y="3572083"/>
            <a:ext cx="3797499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4. Let a min-Cut be C: |C| =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45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AF093B9E-860F-4EB5-BC34-02D47B6EDF48}"/>
              </a:ext>
            </a:extLst>
          </p:cNvPr>
          <p:cNvSpPr txBox="1">
            <a:spLocks/>
          </p:cNvSpPr>
          <p:nvPr/>
        </p:nvSpPr>
        <p:spPr bwMode="auto">
          <a:xfrm>
            <a:off x="774500" y="3099230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3. #edges ≥ </a:t>
            </a:r>
            <a:r>
              <a:rPr lang="en-US" sz="2000" kern="0" dirty="0" err="1"/>
              <a:t>kn</a:t>
            </a:r>
            <a:r>
              <a:rPr lang="en-US" sz="2000" kern="0" dirty="0"/>
              <a:t>/2;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BBBCA0D7-DD7D-40F0-9F37-FAFC28F331B8}"/>
              </a:ext>
            </a:extLst>
          </p:cNvPr>
          <p:cNvSpPr txBox="1">
            <a:spLocks/>
          </p:cNvSpPr>
          <p:nvPr/>
        </p:nvSpPr>
        <p:spPr bwMode="auto">
          <a:xfrm>
            <a:off x="752175" y="3572083"/>
            <a:ext cx="3797499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4. Let a min-Cut be C: |C| =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EFF84BE-4CBB-45B0-953F-73EEBAE62131}"/>
              </a:ext>
            </a:extLst>
          </p:cNvPr>
          <p:cNvSpPr txBox="1">
            <a:spLocks/>
          </p:cNvSpPr>
          <p:nvPr/>
        </p:nvSpPr>
        <p:spPr bwMode="auto">
          <a:xfrm>
            <a:off x="752175" y="4027785"/>
            <a:ext cx="7444851" cy="8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5. The probability that a randomly picked edge is not in C </a:t>
            </a:r>
          </a:p>
          <a:p>
            <a:pPr marL="0" indent="0">
              <a:buNone/>
            </a:pPr>
            <a:r>
              <a:rPr lang="en-US" sz="2000" kern="0" dirty="0"/>
              <a:t>      = (#edges – k)/#edges ≥ (</a:t>
            </a:r>
            <a:r>
              <a:rPr lang="en-US" sz="2000" kern="0" dirty="0" err="1"/>
              <a:t>kn</a:t>
            </a:r>
            <a:r>
              <a:rPr lang="en-US" sz="2000" kern="0" dirty="0"/>
              <a:t>/2 – k)/(</a:t>
            </a:r>
            <a:r>
              <a:rPr lang="en-US" sz="2000" kern="0" dirty="0" err="1"/>
              <a:t>kn</a:t>
            </a:r>
            <a:r>
              <a:rPr lang="en-US" sz="2000" kern="0" dirty="0"/>
              <a:t>/2) = 1 – 2/n.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119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AF093B9E-860F-4EB5-BC34-02D47B6EDF48}"/>
              </a:ext>
            </a:extLst>
          </p:cNvPr>
          <p:cNvSpPr txBox="1">
            <a:spLocks/>
          </p:cNvSpPr>
          <p:nvPr/>
        </p:nvSpPr>
        <p:spPr bwMode="auto">
          <a:xfrm>
            <a:off x="774500" y="3099230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3. #edges ≥ </a:t>
            </a:r>
            <a:r>
              <a:rPr lang="en-US" sz="2000" kern="0" dirty="0" err="1"/>
              <a:t>kn</a:t>
            </a:r>
            <a:r>
              <a:rPr lang="en-US" sz="2000" kern="0" dirty="0"/>
              <a:t>/2;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BBBCA0D7-DD7D-40F0-9F37-FAFC28F331B8}"/>
              </a:ext>
            </a:extLst>
          </p:cNvPr>
          <p:cNvSpPr txBox="1">
            <a:spLocks/>
          </p:cNvSpPr>
          <p:nvPr/>
        </p:nvSpPr>
        <p:spPr bwMode="auto">
          <a:xfrm>
            <a:off x="752175" y="3572083"/>
            <a:ext cx="3797499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4. Let a min-Cut be C: |C| =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EFF84BE-4CBB-45B0-953F-73EEBAE62131}"/>
              </a:ext>
            </a:extLst>
          </p:cNvPr>
          <p:cNvSpPr txBox="1">
            <a:spLocks/>
          </p:cNvSpPr>
          <p:nvPr/>
        </p:nvSpPr>
        <p:spPr bwMode="auto">
          <a:xfrm>
            <a:off x="752175" y="4027785"/>
            <a:ext cx="7444851" cy="8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5. The probability that a randomly picked edge is not in C </a:t>
            </a:r>
          </a:p>
          <a:p>
            <a:pPr marL="0" indent="0">
              <a:buNone/>
            </a:pPr>
            <a:r>
              <a:rPr lang="en-US" sz="2000" kern="0" dirty="0"/>
              <a:t>      = (#edges – k)/#edges ≥ (</a:t>
            </a:r>
            <a:r>
              <a:rPr lang="en-US" sz="2000" kern="0" dirty="0" err="1"/>
              <a:t>kn</a:t>
            </a:r>
            <a:r>
              <a:rPr lang="en-US" sz="2000" kern="0" dirty="0"/>
              <a:t>/2 – k)/(</a:t>
            </a:r>
            <a:r>
              <a:rPr lang="en-US" sz="2000" kern="0" dirty="0" err="1"/>
              <a:t>kn</a:t>
            </a:r>
            <a:r>
              <a:rPr lang="en-US" sz="2000" kern="0" dirty="0"/>
              <a:t>/2) = 1 – 2/n.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4EB64DF3-87C8-4DE8-AF03-3AB12A698E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2174" y="4826156"/>
                <a:ext cx="7444851" cy="1012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6. The probability that no edge picked in step 1.2 is in C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     ≥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sz="2000" b="0" i="1" kern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d>
                          <m:dPr>
                            <m:ctrlP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1 −</m:t>
                            </m:r>
                            <m:f>
                              <m:fPr>
                                <m:ctrlP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den>
                        </m:f>
                      </m:e>
                    </m:nary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8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4EB64DF3-87C8-4DE8-AF03-3AB12A698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174" y="4826156"/>
                <a:ext cx="7444851" cy="1012989"/>
              </a:xfrm>
              <a:prstGeom prst="rect">
                <a:avLst/>
              </a:prstGeom>
              <a:blipFill>
                <a:blip r:embed="rId3"/>
                <a:stretch>
                  <a:fillRect l="-818" t="-361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6568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0" y="82506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The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>
                <a:solidFill>
                  <a:srgbClr val="FFC000"/>
                </a:solidFill>
              </a:rPr>
              <a:t>min-Cut</a:t>
            </a:r>
            <a:r>
              <a:rPr lang="en-US" sz="2000" u="sng" kern="0" dirty="0">
                <a:solidFill>
                  <a:srgbClr val="FF0000"/>
                </a:solidFill>
              </a:rPr>
              <a:t> </a:t>
            </a:r>
            <a:r>
              <a:rPr lang="en-US" sz="2000" u="sng" kern="0" dirty="0"/>
              <a:t>Problem</a:t>
            </a:r>
            <a:r>
              <a:rPr lang="en-US" sz="2000" kern="0" dirty="0"/>
              <a:t>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Give a graph G, remove the minimum number of edges in G to separate G into more than one pieces.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4076663" y="1586255"/>
            <a:ext cx="4292834" cy="1819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Input: a graph G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1.1  G</a:t>
            </a:r>
            <a:r>
              <a:rPr lang="en-US" sz="1200" kern="0" baseline="-25000" dirty="0"/>
              <a:t>1</a:t>
            </a:r>
            <a:r>
              <a:rPr lang="en-US" sz="1200" kern="0" dirty="0"/>
              <a:t> = G; </a:t>
            </a:r>
            <a:r>
              <a:rPr lang="en-US" sz="1200" kern="0" dirty="0" err="1"/>
              <a:t>minC</a:t>
            </a:r>
            <a:r>
              <a:rPr lang="en-US" sz="1200" kern="0" dirty="0"/>
              <a:t> = E; </a:t>
            </a:r>
          </a:p>
          <a:p>
            <a:pPr marL="0" indent="0">
              <a:buNone/>
            </a:pPr>
            <a:r>
              <a:rPr lang="en-US" sz="1200" kern="0" dirty="0"/>
              <a:t>1.2  While (G</a:t>
            </a:r>
            <a:r>
              <a:rPr lang="en-US" sz="1200" kern="0" baseline="-25000" dirty="0"/>
              <a:t>1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has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&gt;</a:t>
            </a:r>
            <a:r>
              <a:rPr lang="zh-CN" altLang="en-US" sz="1200" kern="0" dirty="0"/>
              <a:t> </a:t>
            </a:r>
            <a:r>
              <a:rPr lang="en-US" altLang="zh-CN" sz="1200" kern="0" dirty="0"/>
              <a:t>2 vertex)</a:t>
            </a:r>
          </a:p>
          <a:p>
            <a:pPr marL="0" indent="0">
              <a:buNone/>
            </a:pPr>
            <a:r>
              <a:rPr lang="en-US" sz="1200" kern="0" dirty="0"/>
              <a:t>         randomly pick an edge in G1 and shrink it;</a:t>
            </a:r>
          </a:p>
          <a:p>
            <a:pPr marL="0" indent="0">
              <a:buNone/>
            </a:pPr>
            <a:r>
              <a:rPr lang="en-US" sz="1200" kern="0" dirty="0"/>
              <a:t>1.3  let E’ be the set of edges between the 2 vertices of G</a:t>
            </a:r>
            <a:r>
              <a:rPr lang="en-US" sz="1200" kern="0" baseline="-25000" dirty="0"/>
              <a:t>1</a:t>
            </a:r>
            <a:r>
              <a:rPr lang="en-US" sz="1200" kern="0" dirty="0"/>
              <a:t>;</a:t>
            </a:r>
          </a:p>
          <a:p>
            <a:pPr marL="0" indent="0">
              <a:buNone/>
            </a:pPr>
            <a:r>
              <a:rPr lang="en-US" sz="1200" kern="0" dirty="0"/>
              <a:t>1.4  If (|</a:t>
            </a:r>
            <a:r>
              <a:rPr lang="en-US" sz="1200" kern="0" dirty="0" err="1"/>
              <a:t>minC</a:t>
            </a:r>
            <a:r>
              <a:rPr lang="en-US" sz="1200" kern="0" dirty="0"/>
              <a:t>| &gt; |E’|) </a:t>
            </a:r>
            <a:r>
              <a:rPr lang="en-US" sz="1200" kern="0" dirty="0" err="1"/>
              <a:t>minC</a:t>
            </a:r>
            <a:r>
              <a:rPr lang="en-US" sz="1200" kern="0" dirty="0"/>
              <a:t> = E’; </a:t>
            </a:r>
          </a:p>
          <a:p>
            <a:pPr marL="0" indent="0">
              <a:buNone/>
            </a:pPr>
            <a:r>
              <a:rPr lang="en-US" sz="1200" kern="0" dirty="0"/>
              <a:t>2. return(E’).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951F536-CCF5-4146-B614-CA909482C021}"/>
              </a:ext>
            </a:extLst>
          </p:cNvPr>
          <p:cNvSpPr txBox="1">
            <a:spLocks/>
          </p:cNvSpPr>
          <p:nvPr/>
        </p:nvSpPr>
        <p:spPr bwMode="auto">
          <a:xfrm>
            <a:off x="774500" y="1525349"/>
            <a:ext cx="1170851" cy="41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Analysis</a:t>
            </a:r>
            <a:endParaRPr lang="en-US" sz="2000" u="sng" kern="0" dirty="0">
              <a:solidFill>
                <a:srgbClr val="00B050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5AE1654-61E5-42B1-B771-7BE23DF201EB}"/>
              </a:ext>
            </a:extLst>
          </p:cNvPr>
          <p:cNvSpPr txBox="1">
            <a:spLocks/>
          </p:cNvSpPr>
          <p:nvPr/>
        </p:nvSpPr>
        <p:spPr bwMode="auto">
          <a:xfrm>
            <a:off x="774500" y="1906013"/>
            <a:ext cx="2692600" cy="7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1. Suppose that the            min-Cut has size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F61018-364C-4AEA-95E1-EA38F772EA39}"/>
              </a:ext>
            </a:extLst>
          </p:cNvPr>
          <p:cNvSpPr txBox="1">
            <a:spLocks/>
          </p:cNvSpPr>
          <p:nvPr/>
        </p:nvSpPr>
        <p:spPr bwMode="auto">
          <a:xfrm>
            <a:off x="774501" y="2640235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2. vertex-degree ≥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AF093B9E-860F-4EB5-BC34-02D47B6EDF48}"/>
              </a:ext>
            </a:extLst>
          </p:cNvPr>
          <p:cNvSpPr txBox="1">
            <a:spLocks/>
          </p:cNvSpPr>
          <p:nvPr/>
        </p:nvSpPr>
        <p:spPr bwMode="auto">
          <a:xfrm>
            <a:off x="774500" y="3099230"/>
            <a:ext cx="2799626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3. #edges ≥ </a:t>
            </a:r>
            <a:r>
              <a:rPr lang="en-US" sz="2000" kern="0" dirty="0" err="1"/>
              <a:t>kn</a:t>
            </a:r>
            <a:r>
              <a:rPr lang="en-US" sz="2000" kern="0" dirty="0"/>
              <a:t>/2;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BBBCA0D7-DD7D-40F0-9F37-FAFC28F331B8}"/>
              </a:ext>
            </a:extLst>
          </p:cNvPr>
          <p:cNvSpPr txBox="1">
            <a:spLocks/>
          </p:cNvSpPr>
          <p:nvPr/>
        </p:nvSpPr>
        <p:spPr bwMode="auto">
          <a:xfrm>
            <a:off x="752175" y="3572083"/>
            <a:ext cx="3797499" cy="43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4. Let a min-Cut be C: |C| = k;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DEFF84BE-4CBB-45B0-953F-73EEBAE62131}"/>
              </a:ext>
            </a:extLst>
          </p:cNvPr>
          <p:cNvSpPr txBox="1">
            <a:spLocks/>
          </p:cNvSpPr>
          <p:nvPr/>
        </p:nvSpPr>
        <p:spPr bwMode="auto">
          <a:xfrm>
            <a:off x="752175" y="4027785"/>
            <a:ext cx="7444851" cy="8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5. The probability that a randomly picked edge is not in C </a:t>
            </a:r>
          </a:p>
          <a:p>
            <a:pPr marL="0" indent="0">
              <a:buNone/>
            </a:pPr>
            <a:r>
              <a:rPr lang="en-US" sz="2000" kern="0" dirty="0"/>
              <a:t>      = (#edges – k)/#edges ≥ (</a:t>
            </a:r>
            <a:r>
              <a:rPr lang="en-US" sz="2000" kern="0" dirty="0" err="1"/>
              <a:t>kn</a:t>
            </a:r>
            <a:r>
              <a:rPr lang="en-US" sz="2000" kern="0" dirty="0"/>
              <a:t>/2 – k)/(</a:t>
            </a:r>
            <a:r>
              <a:rPr lang="en-US" sz="2000" kern="0" dirty="0" err="1"/>
              <a:t>kn</a:t>
            </a:r>
            <a:r>
              <a:rPr lang="en-US" sz="2000" kern="0" dirty="0"/>
              <a:t>/2) = 1 – 2/n.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4EB64DF3-87C8-4DE8-AF03-3AB12A698E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2174" y="4826156"/>
                <a:ext cx="7444851" cy="1012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6. The probability that no edge picked in step 1.2 is in C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     ≥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sz="2000" b="0" i="1" kern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d>
                          <m:dPr>
                            <m:ctrlP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1 −</m:t>
                            </m:r>
                            <m:f>
                              <m:fPr>
                                <m:ctrlP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  <m:r>
                          <a:rPr lang="en-US" sz="2000" b="0" i="1" kern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000" b="0" i="1" kern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kern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den>
                        </m:f>
                      </m:e>
                    </m:nary>
                  </m:oMath>
                </a14:m>
                <a:endParaRPr lang="en-US" sz="2000" b="0" kern="0" dirty="0"/>
              </a:p>
              <a:p>
                <a:pPr marL="0" indent="0">
                  <a:buNone/>
                </a:pPr>
                <a:endParaRPr lang="en-US" sz="28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b="0" kern="0" dirty="0"/>
              </a:p>
              <a:p>
                <a:pPr marL="0" indent="0">
                  <a:buNone/>
                </a:pPr>
                <a:endParaRPr lang="en-US" sz="2000" kern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4EB64DF3-87C8-4DE8-AF03-3AB12A698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174" y="4826156"/>
                <a:ext cx="7444851" cy="1012989"/>
              </a:xfrm>
              <a:prstGeom prst="rect">
                <a:avLst/>
              </a:prstGeom>
              <a:blipFill>
                <a:blip r:embed="rId3"/>
                <a:stretch>
                  <a:fillRect l="-818" t="-361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A4B3F72-BBDB-4A6B-BD0B-67BB8BC5AC53}"/>
              </a:ext>
            </a:extLst>
          </p:cNvPr>
          <p:cNvSpPr txBox="1">
            <a:spLocks/>
          </p:cNvSpPr>
          <p:nvPr/>
        </p:nvSpPr>
        <p:spPr bwMode="auto">
          <a:xfrm>
            <a:off x="774500" y="5799740"/>
            <a:ext cx="7444851" cy="72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7. Thus, if we choose h = 5n</a:t>
            </a:r>
            <a:r>
              <a:rPr lang="en-US" sz="2000" kern="0" baseline="30000" dirty="0"/>
              <a:t>2</a:t>
            </a:r>
            <a:r>
              <a:rPr lang="en-US" sz="2000" kern="0" dirty="0"/>
              <a:t>, then the algorithm has a high probability (&gt; </a:t>
            </a:r>
            <a:r>
              <a:rPr lang="en-US" altLang="zh-CN" sz="2000" kern="0" dirty="0"/>
              <a:t>0.999</a:t>
            </a:r>
            <a:r>
              <a:rPr lang="en-US" sz="2000" kern="0" dirty="0"/>
              <a:t>) to return a real min-cut in step 2.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534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1009333"/>
            <a:ext cx="7594997" cy="10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A probabilistic (or randomized) algorithm (or Turing machine) </a:t>
            </a:r>
            <a:r>
              <a:rPr lang="en-US" sz="2000" kern="0" dirty="0"/>
              <a:t>is the one that can “toss a coin” (with equal probability) to make a decision among two given options.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23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1009333"/>
            <a:ext cx="7594997" cy="10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A probabilistic (or randomized) algorithm (or Turing machine)</a:t>
            </a:r>
            <a:r>
              <a:rPr lang="en-US" sz="2000" kern="0" dirty="0"/>
              <a:t> is the one that can “toss a coin” (with equal probability) to make a decision among two given options.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6B4DCE-F371-4F68-8D42-0E6CA9522366}"/>
              </a:ext>
            </a:extLst>
          </p:cNvPr>
          <p:cNvSpPr txBox="1">
            <a:spLocks/>
          </p:cNvSpPr>
          <p:nvPr/>
        </p:nvSpPr>
        <p:spPr bwMode="auto">
          <a:xfrm>
            <a:off x="774500" y="2123758"/>
            <a:ext cx="7594997" cy="40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Implementation.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4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1009333"/>
            <a:ext cx="7594997" cy="10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A probabilistic (or randomized) algorithm (or Turing machine)</a:t>
            </a:r>
            <a:r>
              <a:rPr lang="en-US" sz="2000" kern="0" dirty="0"/>
              <a:t> is the one that can “toss a coin” (with equal probability) to make a decision among two given options.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6B4DCE-F371-4F68-8D42-0E6CA9522366}"/>
              </a:ext>
            </a:extLst>
          </p:cNvPr>
          <p:cNvSpPr txBox="1">
            <a:spLocks/>
          </p:cNvSpPr>
          <p:nvPr/>
        </p:nvSpPr>
        <p:spPr bwMode="auto">
          <a:xfrm>
            <a:off x="774500" y="2123758"/>
            <a:ext cx="7594997" cy="40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Implementation.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D04061-7921-49CE-ABA7-C214C4482A05}"/>
              </a:ext>
            </a:extLst>
          </p:cNvPr>
          <p:cNvSpPr txBox="1">
            <a:spLocks/>
          </p:cNvSpPr>
          <p:nvPr/>
        </p:nvSpPr>
        <p:spPr bwMode="auto">
          <a:xfrm>
            <a:off x="1088826" y="2503448"/>
            <a:ext cx="7594997" cy="120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probabilistic Turing machine may have statements like: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     		</a:t>
            </a:r>
            <a:r>
              <a:rPr lang="en-US" sz="2000" kern="0" dirty="0">
                <a:solidFill>
                  <a:srgbClr val="00B050"/>
                </a:solidFill>
              </a:rPr>
              <a:t>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  		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296395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1009333"/>
            <a:ext cx="7594997" cy="10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A probabilistic (or randomized) algorithm (or Turing machine)</a:t>
            </a:r>
            <a:r>
              <a:rPr lang="en-US" sz="2000" kern="0" dirty="0"/>
              <a:t> is the one that can “toss a coin” (with equal probability) to make a decision among two given options.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6B4DCE-F371-4F68-8D42-0E6CA9522366}"/>
              </a:ext>
            </a:extLst>
          </p:cNvPr>
          <p:cNvSpPr txBox="1">
            <a:spLocks/>
          </p:cNvSpPr>
          <p:nvPr/>
        </p:nvSpPr>
        <p:spPr bwMode="auto">
          <a:xfrm>
            <a:off x="774500" y="2123758"/>
            <a:ext cx="7594997" cy="40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Implementation.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D04061-7921-49CE-ABA7-C214C4482A05}"/>
              </a:ext>
            </a:extLst>
          </p:cNvPr>
          <p:cNvSpPr txBox="1">
            <a:spLocks/>
          </p:cNvSpPr>
          <p:nvPr/>
        </p:nvSpPr>
        <p:spPr bwMode="auto">
          <a:xfrm>
            <a:off x="1088826" y="2503448"/>
            <a:ext cx="7594997" cy="120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probabilistic Turing machine may have statements like: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     		</a:t>
            </a:r>
            <a:r>
              <a:rPr lang="en-US" sz="2000" kern="0" dirty="0">
                <a:solidFill>
                  <a:srgbClr val="00B050"/>
                </a:solidFill>
              </a:rPr>
              <a:t>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  		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2BF957-7F71-4FB5-8935-6DB45FCD39E4}"/>
              </a:ext>
            </a:extLst>
          </p:cNvPr>
          <p:cNvSpPr txBox="1">
            <a:spLocks/>
          </p:cNvSpPr>
          <p:nvPr/>
        </p:nvSpPr>
        <p:spPr bwMode="auto">
          <a:xfrm>
            <a:off x="1088826" y="3768963"/>
            <a:ext cx="7594997" cy="153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randomized algorithm may have statements like:</a:t>
            </a:r>
          </a:p>
          <a:p>
            <a:pPr marL="0" indent="0">
              <a:buNone/>
            </a:pPr>
            <a:r>
              <a:rPr lang="en-US" sz="2000" kern="0" dirty="0"/>
              <a:t>     		</a:t>
            </a:r>
            <a:r>
              <a:rPr lang="en-US" sz="2000" kern="0" dirty="0">
                <a:solidFill>
                  <a:srgbClr val="00B050"/>
                </a:solidFill>
              </a:rPr>
              <a:t>toss a coin: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		If (head) statement 1,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 		Else statement 2.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     		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83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1009333"/>
            <a:ext cx="7594997" cy="10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</a:t>
            </a:r>
            <a:r>
              <a:rPr lang="en-US" sz="2000" kern="0" dirty="0">
                <a:solidFill>
                  <a:srgbClr val="FFC000"/>
                </a:solidFill>
              </a:rPr>
              <a:t>A probabilistic (or randomized) algorithm (or Turing machine)</a:t>
            </a:r>
            <a:r>
              <a:rPr lang="en-US" sz="2000" kern="0" dirty="0"/>
              <a:t> is the one that can “toss a coin” (with equal probability) to make a decision among two given options.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6B4DCE-F371-4F68-8D42-0E6CA9522366}"/>
              </a:ext>
            </a:extLst>
          </p:cNvPr>
          <p:cNvSpPr txBox="1">
            <a:spLocks/>
          </p:cNvSpPr>
          <p:nvPr/>
        </p:nvSpPr>
        <p:spPr bwMode="auto">
          <a:xfrm>
            <a:off x="774500" y="2123758"/>
            <a:ext cx="7594997" cy="40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Implementation.</a:t>
            </a:r>
            <a:r>
              <a:rPr lang="en-US" sz="2000" kern="0" dirty="0"/>
              <a:t>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D04061-7921-49CE-ABA7-C214C4482A05}"/>
              </a:ext>
            </a:extLst>
          </p:cNvPr>
          <p:cNvSpPr txBox="1">
            <a:spLocks/>
          </p:cNvSpPr>
          <p:nvPr/>
        </p:nvSpPr>
        <p:spPr bwMode="auto">
          <a:xfrm>
            <a:off x="1088826" y="2503448"/>
            <a:ext cx="7594997" cy="120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probabilistic Turing machine may have statements like: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     		</a:t>
            </a:r>
            <a:r>
              <a:rPr lang="en-US" sz="2000" kern="0" dirty="0">
                <a:solidFill>
                  <a:srgbClr val="00B050"/>
                </a:solidFill>
              </a:rPr>
              <a:t>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1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  		δ(</a:t>
            </a:r>
            <a:r>
              <a:rPr lang="en-US" sz="2000" kern="0" dirty="0" err="1">
                <a:solidFill>
                  <a:srgbClr val="00B050"/>
                </a:solidFill>
              </a:rPr>
              <a:t>s</a:t>
            </a:r>
            <a:r>
              <a:rPr lang="en-US" sz="2000" kern="0" baseline="-25000" dirty="0" err="1">
                <a:solidFill>
                  <a:srgbClr val="00B050"/>
                </a:solidFill>
              </a:rPr>
              <a:t>toss</a:t>
            </a:r>
            <a:r>
              <a:rPr lang="en-US" sz="2000" kern="0" dirty="0">
                <a:solidFill>
                  <a:srgbClr val="00B050"/>
                </a:solidFill>
              </a:rPr>
              <a:t>, a) = (s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b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, m</a:t>
            </a:r>
            <a:r>
              <a:rPr lang="en-US" sz="2000" kern="0" baseline="-25000" dirty="0">
                <a:solidFill>
                  <a:srgbClr val="00B050"/>
                </a:solidFill>
              </a:rPr>
              <a:t>2</a:t>
            </a:r>
            <a:r>
              <a:rPr lang="en-US" sz="2000" kern="0" dirty="0">
                <a:solidFill>
                  <a:srgbClr val="00B050"/>
                </a:solidFill>
              </a:rPr>
              <a:t>);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2BF957-7F71-4FB5-8935-6DB45FCD39E4}"/>
              </a:ext>
            </a:extLst>
          </p:cNvPr>
          <p:cNvSpPr txBox="1">
            <a:spLocks/>
          </p:cNvSpPr>
          <p:nvPr/>
        </p:nvSpPr>
        <p:spPr bwMode="auto">
          <a:xfrm>
            <a:off x="1088826" y="3768963"/>
            <a:ext cx="7594997" cy="153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randomized algorithm may have statements like:</a:t>
            </a:r>
          </a:p>
          <a:p>
            <a:pPr marL="0" indent="0">
              <a:buNone/>
            </a:pPr>
            <a:r>
              <a:rPr lang="en-US" sz="2000" kern="0" dirty="0"/>
              <a:t>     		</a:t>
            </a:r>
            <a:r>
              <a:rPr lang="en-US" sz="2000" kern="0" dirty="0">
                <a:solidFill>
                  <a:srgbClr val="00B050"/>
                </a:solidFill>
              </a:rPr>
              <a:t>toss a coin: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		If (head) statement 1,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00B050"/>
                </a:solidFill>
              </a:rPr>
              <a:t>     		Else statement 2.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      		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C00DF67-A1B2-4EFC-954C-C14D3ABE0306}"/>
              </a:ext>
            </a:extLst>
          </p:cNvPr>
          <p:cNvSpPr txBox="1">
            <a:spLocks/>
          </p:cNvSpPr>
          <p:nvPr/>
        </p:nvSpPr>
        <p:spPr bwMode="auto">
          <a:xfrm>
            <a:off x="774500" y="5360948"/>
            <a:ext cx="7216974" cy="84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Probabilistic computation can be implemented using (pseudo-)random number generators. </a:t>
            </a:r>
          </a:p>
          <a:p>
            <a:pPr marL="0" indent="0">
              <a:buNone/>
            </a:pPr>
            <a:r>
              <a:rPr lang="en-US" sz="2400" kern="0" dirty="0"/>
              <a:t>     		</a:t>
            </a:r>
            <a:r>
              <a:rPr lang="en-US" sz="2400" kern="0" dirty="0">
                <a:solidFill>
                  <a:srgbClr val="FF0000"/>
                </a:solidFill>
              </a:rPr>
              <a:t>      		</a:t>
            </a:r>
            <a:endParaRPr lang="en-US" sz="24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913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</p:spTree>
    <p:extLst>
      <p:ext uri="{BB962C8B-B14F-4D97-AF65-F5344CB8AC3E}">
        <p14:creationId xmlns:p14="http://schemas.microsoft.com/office/powerpoint/2010/main" val="1938239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233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053456-A95E-4D1A-B6D3-DAFD4AFA53AE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81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865729-5ED3-4D03-9A98-5FF3BFC204C6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307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CBFD65D-4750-4E1C-9E3A-4BF9FD178F6F}"/>
              </a:ext>
            </a:extLst>
          </p:cNvPr>
          <p:cNvSpPr txBox="1">
            <a:spLocks/>
          </p:cNvSpPr>
          <p:nvPr/>
        </p:nvSpPr>
        <p:spPr bwMode="auto">
          <a:xfrm>
            <a:off x="2159304" y="5848668"/>
            <a:ext cx="4578549" cy="41847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Certain numbers above can be refined.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CDB0840-8752-4740-B101-1DC9B6DEF835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727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CBFD65D-4750-4E1C-9E3A-4BF9FD178F6F}"/>
              </a:ext>
            </a:extLst>
          </p:cNvPr>
          <p:cNvSpPr txBox="1">
            <a:spLocks/>
          </p:cNvSpPr>
          <p:nvPr/>
        </p:nvSpPr>
        <p:spPr bwMode="auto">
          <a:xfrm>
            <a:off x="2159304" y="5848668"/>
            <a:ext cx="4578549" cy="41847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Certain numbers above can be refined.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628491-8800-4B71-BFC8-8CA9A703AEC6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E1D30E-8927-4F4A-833B-F46BC886D1BC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0472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419779-3912-4555-9F93-66FAB381C526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ACDF36F-CD6C-462B-8214-EA0EE83A7FA8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93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C87511-4AF6-4607-8A22-8214F9DCDB07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5B6BD3-D5F3-4B46-B326-C59F02238A5F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201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 So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rejects y with prob. 1</a:t>
            </a:r>
            <a:r>
              <a:rPr lang="en-US" sz="1400" kern="0" dirty="0"/>
              <a:t>;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E7DD8-BD9E-4517-BD93-699F6FE0ED8A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C76935-B057-435E-AD79-BEC3E0B53329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67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 So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rejects y with prob. 1</a:t>
            </a:r>
            <a:r>
              <a:rPr lang="en-US" sz="1400" kern="0" dirty="0"/>
              <a:t>; </a:t>
            </a:r>
          </a:p>
          <a:p>
            <a:pPr>
              <a:buFont typeface="+mj-lt"/>
              <a:buAutoNum type="arabicPeriod"/>
            </a:pPr>
            <a:r>
              <a:rPr lang="en-US" sz="1400" kern="0" dirty="0"/>
              <a:t>If x is in L,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is &lt; 1 - </a:t>
            </a:r>
            <a:r>
              <a:rPr lang="el-GR" sz="1400" dirty="0"/>
              <a:t>ϵ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kern="0" dirty="0"/>
              <a:t>         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D5BEF-2E6F-4FFB-A1A2-3F336AD20477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3A17766-E91C-46C3-93C3-A7EBA24DA516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3687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 So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rejects y with prob. 1</a:t>
            </a:r>
            <a:r>
              <a:rPr lang="en-US" sz="1400" kern="0" dirty="0"/>
              <a:t>; </a:t>
            </a:r>
          </a:p>
          <a:p>
            <a:pPr>
              <a:buFont typeface="+mj-lt"/>
              <a:buAutoNum type="arabicPeriod"/>
            </a:pPr>
            <a:r>
              <a:rPr lang="en-US" sz="1400" kern="0" dirty="0"/>
              <a:t>If x is in L,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is &lt; 1 - </a:t>
            </a:r>
            <a:r>
              <a:rPr lang="el-GR" sz="1400" dirty="0"/>
              <a:t>ϵ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kern="0" dirty="0"/>
              <a:t>      The prob. M</a:t>
            </a:r>
            <a:r>
              <a:rPr lang="en-US" sz="1400" kern="0" baseline="-25000" dirty="0"/>
              <a:t>1/2 </a:t>
            </a:r>
            <a:r>
              <a:rPr lang="en-US" sz="1400" kern="0" dirty="0"/>
              <a:t>rejects x </a:t>
            </a:r>
          </a:p>
          <a:p>
            <a:pPr marL="0" indent="0">
              <a:buNone/>
            </a:pPr>
            <a:r>
              <a:rPr lang="en-US" sz="1400" kern="0" dirty="0"/>
              <a:t>      =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all h times &lt; (1-</a:t>
            </a:r>
            <a:r>
              <a:rPr lang="el-GR" sz="1400" dirty="0"/>
              <a:t>ϵ</a:t>
            </a:r>
            <a:r>
              <a:rPr lang="en-US" sz="1400" dirty="0"/>
              <a:t>)</a:t>
            </a:r>
            <a:r>
              <a:rPr lang="en-US" sz="1400" baseline="30000" dirty="0"/>
              <a:t>h</a:t>
            </a:r>
            <a:r>
              <a:rPr lang="en-US" sz="1400" dirty="0"/>
              <a:t> &lt; 1/2.</a:t>
            </a:r>
          </a:p>
          <a:p>
            <a:pPr marL="0" indent="0">
              <a:buNone/>
            </a:pPr>
            <a:r>
              <a:rPr lang="en-US" sz="1400" kern="0" dirty="0"/>
              <a:t>   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28BD8-45F5-4B93-9E8A-01360C89A02E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17C0268-6D40-4C36-87F5-413597C8FB1A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404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 So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rejects y with prob. 1</a:t>
            </a:r>
            <a:r>
              <a:rPr lang="en-US" sz="1400" kern="0" dirty="0"/>
              <a:t>; </a:t>
            </a:r>
          </a:p>
          <a:p>
            <a:pPr>
              <a:buFont typeface="+mj-lt"/>
              <a:buAutoNum type="arabicPeriod"/>
            </a:pPr>
            <a:r>
              <a:rPr lang="en-US" sz="1400" kern="0" dirty="0"/>
              <a:t>If x is in L,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is &lt; 1 - </a:t>
            </a:r>
            <a:r>
              <a:rPr lang="el-GR" sz="1400" dirty="0"/>
              <a:t>ϵ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kern="0" dirty="0"/>
              <a:t>      The prob. M</a:t>
            </a:r>
            <a:r>
              <a:rPr lang="en-US" sz="1400" kern="0" baseline="-25000" dirty="0"/>
              <a:t>1/2 </a:t>
            </a:r>
            <a:r>
              <a:rPr lang="en-US" sz="1400" kern="0" dirty="0"/>
              <a:t>rejects x </a:t>
            </a:r>
          </a:p>
          <a:p>
            <a:pPr marL="0" indent="0">
              <a:buNone/>
            </a:pPr>
            <a:r>
              <a:rPr lang="en-US" sz="1400" kern="0" dirty="0"/>
              <a:t>      =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all h times &lt; (1-</a:t>
            </a:r>
            <a:r>
              <a:rPr lang="el-GR" sz="1400" dirty="0"/>
              <a:t>ϵ</a:t>
            </a:r>
            <a:r>
              <a:rPr lang="en-US" sz="1400" dirty="0"/>
              <a:t>)</a:t>
            </a:r>
            <a:r>
              <a:rPr lang="en-US" sz="1400" baseline="30000" dirty="0"/>
              <a:t>h</a:t>
            </a:r>
            <a:r>
              <a:rPr lang="en-US" sz="1400" dirty="0"/>
              <a:t> &lt; 1/2.</a:t>
            </a:r>
          </a:p>
          <a:p>
            <a:pPr marL="0" indent="0">
              <a:buNone/>
            </a:pPr>
            <a:r>
              <a:rPr lang="en-US" sz="1400" kern="0" dirty="0"/>
              <a:t>      </a:t>
            </a:r>
            <a:r>
              <a:rPr lang="en-US" sz="1400" kern="0" dirty="0">
                <a:solidFill>
                  <a:srgbClr val="FF0000"/>
                </a:solidFill>
              </a:rPr>
              <a:t>The prob. 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accepts x ≥</a:t>
            </a:r>
            <a:r>
              <a:rPr lang="en-US" sz="1400" dirty="0">
                <a:solidFill>
                  <a:srgbClr val="FF0000"/>
                </a:solidFill>
              </a:rPr>
              <a:t> 1/2.</a:t>
            </a:r>
            <a:endParaRPr lang="en-US" sz="14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kern="0" dirty="0"/>
              <a:t>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8E3A07-A455-44F5-A412-E962A8A1E3B8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0920F3-268E-4E60-B6CE-783387823FF0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157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774500" y="2352673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BPP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2/3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2/3.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774500" y="3810314"/>
            <a:ext cx="7594997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VPP</a:t>
            </a:r>
            <a:r>
              <a:rPr lang="en-US" sz="2000" kern="0" dirty="0"/>
              <a:t> (or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/>
              <a:t>)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≥ 1/2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1.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1998AA-73C0-46CB-8F68-0DAD7AAB085D}"/>
              </a:ext>
            </a:extLst>
          </p:cNvPr>
          <p:cNvSpPr/>
          <p:nvPr/>
        </p:nvSpPr>
        <p:spPr>
          <a:xfrm>
            <a:off x="4238625" y="2962587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490448-A2E9-4726-A869-6A7D78FA4386}"/>
              </a:ext>
            </a:extLst>
          </p:cNvPr>
          <p:cNvSpPr/>
          <p:nvPr/>
        </p:nvSpPr>
        <p:spPr>
          <a:xfrm>
            <a:off x="4181475" y="3314855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E8A29-DFC2-4E9B-8102-D8F71D34E599}"/>
              </a:ext>
            </a:extLst>
          </p:cNvPr>
          <p:cNvSpPr txBox="1"/>
          <p:nvPr/>
        </p:nvSpPr>
        <p:spPr>
          <a:xfrm>
            <a:off x="4971559" y="3317001"/>
            <a:ext cx="2814981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c for 1/2 &lt; c</a:t>
            </a:r>
            <a:r>
              <a:rPr lang="el-GR" sz="1600" dirty="0"/>
              <a:t> </a:t>
            </a:r>
            <a:r>
              <a:rPr lang="en-US" sz="1600" dirty="0"/>
              <a:t>&lt; 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ADF6DE-1DE9-4BDE-9514-7174C7EF706C}"/>
              </a:ext>
            </a:extLst>
          </p:cNvPr>
          <p:cNvSpPr/>
          <p:nvPr/>
        </p:nvSpPr>
        <p:spPr>
          <a:xfrm>
            <a:off x="4800600" y="4446659"/>
            <a:ext cx="533400" cy="361638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0B6263A-159F-4268-B553-3D2E6716D94F}"/>
              </a:ext>
            </a:extLst>
          </p:cNvPr>
          <p:cNvSpPr txBox="1">
            <a:spLocks/>
          </p:cNvSpPr>
          <p:nvPr/>
        </p:nvSpPr>
        <p:spPr bwMode="auto">
          <a:xfrm>
            <a:off x="774500" y="5353680"/>
            <a:ext cx="2578300" cy="946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M</a:t>
            </a:r>
            <a:r>
              <a:rPr lang="en-US" sz="1200" kern="0" baseline="-25000" dirty="0"/>
              <a:t>1/2</a:t>
            </a:r>
            <a:r>
              <a:rPr lang="en-US" sz="1200" kern="0" dirty="0"/>
              <a:t>-machine(x)</a:t>
            </a:r>
          </a:p>
          <a:p>
            <a:pPr marL="0" indent="0">
              <a:buNone/>
            </a:pPr>
            <a:r>
              <a:rPr lang="en-US" sz="1200" kern="0" dirty="0"/>
              <a:t>1. repeat h times</a:t>
            </a:r>
          </a:p>
          <a:p>
            <a:pPr marL="0" indent="0">
              <a:buNone/>
            </a:pPr>
            <a:r>
              <a:rPr lang="en-US" sz="1200" kern="0" dirty="0"/>
              <a:t>      If (M</a:t>
            </a:r>
            <a:r>
              <a:rPr lang="el-GR" sz="1200" baseline="-25000" dirty="0"/>
              <a:t>ϵ</a:t>
            </a:r>
            <a:r>
              <a:rPr lang="en-US" sz="1200" dirty="0"/>
              <a:t>(x) accepts) Then accept</a:t>
            </a:r>
            <a:r>
              <a:rPr lang="en-US" sz="1200" kern="0" dirty="0"/>
              <a:t>; </a:t>
            </a:r>
          </a:p>
          <a:p>
            <a:pPr marL="0" indent="0">
              <a:buNone/>
            </a:pPr>
            <a:r>
              <a:rPr lang="en-US" sz="1200" kern="0" dirty="0"/>
              <a:t>2. reject. </a:t>
            </a:r>
          </a:p>
          <a:p>
            <a:pPr marL="0" indent="0">
              <a:buNone/>
            </a:pPr>
            <a:r>
              <a:rPr lang="en-US" sz="1200" kern="0" dirty="0"/>
              <a:t> 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BD961-D8E3-4A83-BCCE-E525068BC543}"/>
              </a:ext>
            </a:extLst>
          </p:cNvPr>
          <p:cNvSpPr txBox="1">
            <a:spLocks/>
          </p:cNvSpPr>
          <p:nvPr/>
        </p:nvSpPr>
        <p:spPr bwMode="auto">
          <a:xfrm>
            <a:off x="3597471" y="5163181"/>
            <a:ext cx="4695826" cy="157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sz="1400" kern="0" dirty="0"/>
              <a:t>If y is not in L, M</a:t>
            </a:r>
            <a:r>
              <a:rPr lang="el-GR" sz="1400" baseline="-25000" dirty="0"/>
              <a:t>ϵ</a:t>
            </a:r>
            <a:r>
              <a:rPr lang="en-US" sz="1400" dirty="0"/>
              <a:t>(y) never accepts, so </a:t>
            </a:r>
            <a:r>
              <a:rPr lang="en-US" sz="1400" kern="0" dirty="0"/>
              <a:t>step 1 of M</a:t>
            </a:r>
            <a:r>
              <a:rPr lang="en-US" sz="1400" kern="0" baseline="-25000" dirty="0"/>
              <a:t>1/2</a:t>
            </a:r>
            <a:r>
              <a:rPr lang="en-US" sz="1400" kern="0" dirty="0"/>
              <a:t> cannot accept y. So </a:t>
            </a:r>
            <a:r>
              <a:rPr lang="en-US" sz="1400" kern="0" dirty="0">
                <a:solidFill>
                  <a:srgbClr val="FF0000"/>
                </a:solidFill>
              </a:rPr>
              <a:t>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rejects y with prob. 1</a:t>
            </a:r>
            <a:r>
              <a:rPr lang="en-US" sz="1400" kern="0" dirty="0"/>
              <a:t>; </a:t>
            </a:r>
          </a:p>
          <a:p>
            <a:pPr>
              <a:buFont typeface="+mj-lt"/>
              <a:buAutoNum type="arabicPeriod"/>
            </a:pPr>
            <a:r>
              <a:rPr lang="en-US" sz="1400" kern="0" dirty="0"/>
              <a:t>If x is in L,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is &lt; 1 - </a:t>
            </a:r>
            <a:r>
              <a:rPr lang="el-GR" sz="1400" dirty="0"/>
              <a:t>ϵ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kern="0" dirty="0"/>
              <a:t>      The prob. M</a:t>
            </a:r>
            <a:r>
              <a:rPr lang="en-US" sz="1400" kern="0" baseline="-25000" dirty="0"/>
              <a:t>1/2 </a:t>
            </a:r>
            <a:r>
              <a:rPr lang="en-US" sz="1400" kern="0" dirty="0"/>
              <a:t>rejects x </a:t>
            </a:r>
          </a:p>
          <a:p>
            <a:pPr marL="0" indent="0">
              <a:buNone/>
            </a:pPr>
            <a:r>
              <a:rPr lang="en-US" sz="1400" kern="0" dirty="0"/>
              <a:t>      = the prob. M</a:t>
            </a:r>
            <a:r>
              <a:rPr lang="el-GR" sz="1400" baseline="-25000" dirty="0"/>
              <a:t>ϵ</a:t>
            </a:r>
            <a:r>
              <a:rPr lang="en-US" sz="1400" dirty="0"/>
              <a:t>(x) rejects all h times &lt; (1-</a:t>
            </a:r>
            <a:r>
              <a:rPr lang="el-GR" sz="1400" dirty="0"/>
              <a:t>ϵ</a:t>
            </a:r>
            <a:r>
              <a:rPr lang="en-US" sz="1400" dirty="0"/>
              <a:t>)</a:t>
            </a:r>
            <a:r>
              <a:rPr lang="en-US" sz="1400" baseline="30000" dirty="0"/>
              <a:t>h</a:t>
            </a:r>
            <a:r>
              <a:rPr lang="en-US" sz="1400" dirty="0"/>
              <a:t> &lt; 1/2.</a:t>
            </a:r>
          </a:p>
          <a:p>
            <a:pPr marL="0" indent="0">
              <a:buNone/>
            </a:pPr>
            <a:r>
              <a:rPr lang="en-US" sz="1400" kern="0" dirty="0"/>
              <a:t>      </a:t>
            </a:r>
            <a:r>
              <a:rPr lang="en-US" sz="1400" kern="0" dirty="0">
                <a:solidFill>
                  <a:srgbClr val="FF0000"/>
                </a:solidFill>
              </a:rPr>
              <a:t>The prob. M</a:t>
            </a:r>
            <a:r>
              <a:rPr lang="en-US" sz="1400" kern="0" baseline="-25000" dirty="0">
                <a:solidFill>
                  <a:srgbClr val="FF0000"/>
                </a:solidFill>
              </a:rPr>
              <a:t>1/2 </a:t>
            </a:r>
            <a:r>
              <a:rPr lang="en-US" sz="1400" kern="0" dirty="0">
                <a:solidFill>
                  <a:srgbClr val="FF0000"/>
                </a:solidFill>
              </a:rPr>
              <a:t>accepts x ≥</a:t>
            </a:r>
            <a:r>
              <a:rPr lang="en-US" sz="1400" dirty="0">
                <a:solidFill>
                  <a:srgbClr val="FF0000"/>
                </a:solidFill>
              </a:rPr>
              <a:t> 1/2.</a:t>
            </a:r>
            <a:endParaRPr lang="en-US" sz="14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kern="0" dirty="0"/>
              <a:t>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18B381-2780-40CF-84E3-14CE461555CB}"/>
              </a:ext>
            </a:extLst>
          </p:cNvPr>
          <p:cNvSpPr txBox="1"/>
          <p:nvPr/>
        </p:nvSpPr>
        <p:spPr>
          <a:xfrm>
            <a:off x="5334001" y="4781863"/>
            <a:ext cx="2622222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be any </a:t>
            </a:r>
            <a:r>
              <a:rPr lang="el-GR" sz="1600" dirty="0"/>
              <a:t>ϵ</a:t>
            </a:r>
            <a:r>
              <a:rPr lang="en-US" sz="1600" dirty="0"/>
              <a:t> for 0 &lt; </a:t>
            </a:r>
            <a:r>
              <a:rPr lang="el-GR" sz="1600" dirty="0"/>
              <a:t>ϵ </a:t>
            </a:r>
            <a:r>
              <a:rPr lang="en-US" sz="1600" dirty="0"/>
              <a:t>&lt; 1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7DD979D-FD02-4A51-AAEA-A952CC2D01A2}"/>
              </a:ext>
            </a:extLst>
          </p:cNvPr>
          <p:cNvSpPr txBox="1">
            <a:spLocks/>
          </p:cNvSpPr>
          <p:nvPr/>
        </p:nvSpPr>
        <p:spPr bwMode="auto">
          <a:xfrm>
            <a:off x="774501" y="923607"/>
            <a:ext cx="7662489" cy="133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decision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is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 if there is a poly-time probabilistic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for each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92D050"/>
                </a:solidFill>
              </a:rPr>
              <a:t>x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&gt; ½ and for each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on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returns </a:t>
            </a:r>
            <a:r>
              <a:rPr lang="en-US" sz="2000" kern="0" dirty="0">
                <a:solidFill>
                  <a:srgbClr val="C00000"/>
                </a:solidFill>
              </a:rPr>
              <a:t>NO</a:t>
            </a:r>
            <a:r>
              <a:rPr lang="en-US" sz="2000" kern="0" dirty="0"/>
              <a:t> with probability ≥ ½ (i.e., </a:t>
            </a:r>
            <a:r>
              <a:rPr lang="en-US" sz="2000" kern="0" dirty="0">
                <a:solidFill>
                  <a:srgbClr val="92D050"/>
                </a:solidFill>
              </a:rPr>
              <a:t>YES</a:t>
            </a:r>
            <a:r>
              <a:rPr lang="en-US" sz="2000" kern="0" dirty="0"/>
              <a:t> with probability ≤ ½)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80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251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774501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By definitions.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55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5273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774501" y="3758864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Use the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>
                <a:solidFill>
                  <a:schemeClr val="tx1"/>
                </a:solidFill>
              </a:rPr>
              <a:t>-machine as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>
                <a:solidFill>
                  <a:schemeClr val="tx1"/>
                </a:solidFill>
              </a:rPr>
              <a:t>-machine.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14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770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4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28316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74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030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3754B-F6C9-477C-BC68-BA9B8785A704}"/>
              </a:ext>
            </a:extLst>
          </p:cNvPr>
          <p:cNvSpPr txBox="1"/>
          <p:nvPr/>
        </p:nvSpPr>
        <p:spPr>
          <a:xfrm>
            <a:off x="7181074" y="4981582"/>
            <a:ext cx="153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is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YES-prob &gt; 1/2</a:t>
            </a:r>
            <a:endParaRPr lang="en-US" sz="14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E060DD-0ADF-4618-8276-C8240505CA31}"/>
              </a:ext>
            </a:extLst>
          </p:cNvPr>
          <p:cNvCxnSpPr/>
          <p:nvPr/>
        </p:nvCxnSpPr>
        <p:spPr>
          <a:xfrm>
            <a:off x="6693031" y="6127122"/>
            <a:ext cx="0" cy="13372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47A0949-0652-41ED-9427-84B850A05337}"/>
              </a:ext>
            </a:extLst>
          </p:cNvPr>
          <p:cNvSpPr txBox="1"/>
          <p:nvPr/>
        </p:nvSpPr>
        <p:spPr>
          <a:xfrm>
            <a:off x="6487493" y="6220205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5617555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00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3754B-F6C9-477C-BC68-BA9B8785A704}"/>
              </a:ext>
            </a:extLst>
          </p:cNvPr>
          <p:cNvSpPr txBox="1"/>
          <p:nvPr/>
        </p:nvSpPr>
        <p:spPr>
          <a:xfrm>
            <a:off x="7181074" y="4981582"/>
            <a:ext cx="153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is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YES-prob &gt; 1/2</a:t>
            </a:r>
            <a:endParaRPr 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EFE3F3-5C37-4C05-8D89-3310C03C0D4D}"/>
              </a:ext>
            </a:extLst>
          </p:cNvPr>
          <p:cNvSpPr txBox="1"/>
          <p:nvPr/>
        </p:nvSpPr>
        <p:spPr>
          <a:xfrm>
            <a:off x="7181074" y="5603902"/>
            <a:ext cx="1476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C000"/>
                </a:solidFill>
              </a:rPr>
              <a:t>x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NO-prob = 1/2</a:t>
            </a:r>
            <a:endParaRPr lang="en-US" sz="1400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B6C5C5DE-4709-473F-9409-9190EC0AD087}"/>
              </a:ext>
            </a:extLst>
          </p:cNvPr>
          <p:cNvSpPr/>
          <p:nvPr/>
        </p:nvSpPr>
        <p:spPr>
          <a:xfrm rot="5400000">
            <a:off x="6269175" y="5576667"/>
            <a:ext cx="150918" cy="137552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97E7F1-349F-417E-9DCF-70F5F82A4967}"/>
              </a:ext>
            </a:extLst>
          </p:cNvPr>
          <p:cNvSpPr txBox="1"/>
          <p:nvPr/>
        </p:nvSpPr>
        <p:spPr>
          <a:xfrm>
            <a:off x="6167342" y="62832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2601853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9517</TotalTime>
  <Words>8499</Words>
  <Application>Microsoft Office PowerPoint</Application>
  <PresentationFormat>On-screen Show (4:3)</PresentationFormat>
  <Paragraphs>884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804</cp:revision>
  <cp:lastPrinted>2001-01-16T17:12:14Z</cp:lastPrinted>
  <dcterms:created xsi:type="dcterms:W3CDTF">1999-07-13T19:55:20Z</dcterms:created>
  <dcterms:modified xsi:type="dcterms:W3CDTF">2020-10-16T15:00:37Z</dcterms:modified>
</cp:coreProperties>
</file>