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handoutMasterIdLst>
    <p:handoutMasterId r:id="rId62"/>
  </p:handoutMasterIdLst>
  <p:sldIdLst>
    <p:sldId id="293" r:id="rId2"/>
    <p:sldId id="1189" r:id="rId3"/>
    <p:sldId id="1486" r:id="rId4"/>
    <p:sldId id="1188" r:id="rId5"/>
    <p:sldId id="1190" r:id="rId6"/>
    <p:sldId id="1187" r:id="rId7"/>
    <p:sldId id="1186" r:id="rId8"/>
    <p:sldId id="1185" r:id="rId9"/>
    <p:sldId id="1184" r:id="rId10"/>
    <p:sldId id="1183" r:id="rId11"/>
    <p:sldId id="1182" r:id="rId12"/>
    <p:sldId id="1192" r:id="rId13"/>
    <p:sldId id="1201" r:id="rId14"/>
    <p:sldId id="1207" r:id="rId15"/>
    <p:sldId id="1206" r:id="rId16"/>
    <p:sldId id="1205" r:id="rId17"/>
    <p:sldId id="1204" r:id="rId18"/>
    <p:sldId id="1242" r:id="rId19"/>
    <p:sldId id="1241" r:id="rId20"/>
    <p:sldId id="1240" r:id="rId21"/>
    <p:sldId id="1239" r:id="rId22"/>
    <p:sldId id="1238" r:id="rId23"/>
    <p:sldId id="1228" r:id="rId24"/>
    <p:sldId id="1237" r:id="rId25"/>
    <p:sldId id="1236" r:id="rId26"/>
    <p:sldId id="1234" r:id="rId27"/>
    <p:sldId id="1235" r:id="rId28"/>
    <p:sldId id="1233" r:id="rId29"/>
    <p:sldId id="1232" r:id="rId30"/>
    <p:sldId id="1231" r:id="rId31"/>
    <p:sldId id="1230" r:id="rId32"/>
    <p:sldId id="1245" r:id="rId33"/>
    <p:sldId id="1244" r:id="rId34"/>
    <p:sldId id="1243" r:id="rId35"/>
    <p:sldId id="1249" r:id="rId36"/>
    <p:sldId id="1246" r:id="rId37"/>
    <p:sldId id="1248" r:id="rId38"/>
    <p:sldId id="1247" r:id="rId39"/>
    <p:sldId id="1254" r:id="rId40"/>
    <p:sldId id="1253" r:id="rId41"/>
    <p:sldId id="1252" r:id="rId42"/>
    <p:sldId id="1251" r:id="rId43"/>
    <p:sldId id="1250" r:id="rId44"/>
    <p:sldId id="1255" r:id="rId45"/>
    <p:sldId id="1256" r:id="rId46"/>
    <p:sldId id="1262" r:id="rId47"/>
    <p:sldId id="1261" r:id="rId48"/>
    <p:sldId id="1260" r:id="rId49"/>
    <p:sldId id="1259" r:id="rId50"/>
    <p:sldId id="1258" r:id="rId51"/>
    <p:sldId id="1257" r:id="rId52"/>
    <p:sldId id="1263" r:id="rId53"/>
    <p:sldId id="1265" r:id="rId54"/>
    <p:sldId id="1296" r:id="rId55"/>
    <p:sldId id="1295" r:id="rId56"/>
    <p:sldId id="1294" r:id="rId57"/>
    <p:sldId id="1293" r:id="rId58"/>
    <p:sldId id="1292" r:id="rId59"/>
    <p:sldId id="1264" r:id="rId60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CCCC"/>
    <a:srgbClr val="FFCC00"/>
    <a:srgbClr val="33CC33"/>
    <a:srgbClr val="FF0000"/>
    <a:srgbClr val="FFFFCC"/>
    <a:srgbClr val="FFFFFF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08" autoAdjust="0"/>
    <p:restoredTop sz="90962" autoAdjust="0"/>
  </p:normalViewPr>
  <p:slideViewPr>
    <p:cSldViewPr snapToGrid="0">
      <p:cViewPr varScale="1">
        <p:scale>
          <a:sx n="102" d="100"/>
          <a:sy n="102" d="100"/>
        </p:scale>
        <p:origin x="79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E1BDD9-3AEF-48D7-9C87-29E837DCF192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146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1604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34820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906519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00602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149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6108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73812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16615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0457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9025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5606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60330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51973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75254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88197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01590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64725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35536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42619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694526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5136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45360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98868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16990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96832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20551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28596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404699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63575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5068683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82242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53378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99054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24727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487923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946662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395425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002482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148350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063193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401716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443767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6885096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610219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443695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410617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037317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655576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735127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152063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036885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958112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90429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749476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04959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094285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482113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71517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163100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CSCE-637 Complexity Theory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2631133"/>
            <a:ext cx="1624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Fall 2020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366935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43338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16: </a:t>
            </a:r>
            <a:r>
              <a:rPr lang="en-US" altLang="zh-CN" sz="1400" dirty="0" err="1">
                <a:ea typeface="宋体" panose="02010600030101010101" pitchFamily="2" charset="-122"/>
              </a:rPr>
              <a:t>Immerman-Szelepcsenyi</a:t>
            </a:r>
            <a:r>
              <a:rPr lang="en-US" altLang="zh-CN" sz="1400" dirty="0">
                <a:ea typeface="宋体" panose="02010600030101010101" pitchFamily="2" charset="-122"/>
              </a:rPr>
              <a:t> Theorem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8003A5E-1B98-4179-8B08-E1E3EE3BB2AF}"/>
              </a:ext>
            </a:extLst>
          </p:cNvPr>
          <p:cNvSpPr txBox="1">
            <a:spLocks/>
          </p:cNvSpPr>
          <p:nvPr/>
        </p:nvSpPr>
        <p:spPr bwMode="auto">
          <a:xfrm>
            <a:off x="778361" y="1062367"/>
            <a:ext cx="7587277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So the question </a:t>
            </a:r>
            <a:r>
              <a:rPr lang="en-US" sz="2800" kern="0" dirty="0">
                <a:solidFill>
                  <a:srgbClr val="FF0000"/>
                </a:solidFill>
              </a:rPr>
              <a:t>NP</a:t>
            </a:r>
            <a:r>
              <a:rPr lang="en-US" sz="2800" kern="0" dirty="0"/>
              <a:t> = </a:t>
            </a:r>
            <a:r>
              <a:rPr lang="en-US" sz="2800" kern="0" dirty="0">
                <a:solidFill>
                  <a:srgbClr val="FF0000"/>
                </a:solidFill>
              </a:rPr>
              <a:t>co-NP</a:t>
            </a:r>
            <a:r>
              <a:rPr lang="en-US" sz="2800" kern="0" dirty="0"/>
              <a:t> is difficult. </a:t>
            </a:r>
            <a:endParaRPr lang="en-US" sz="2800" kern="0" baseline="30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CD2DCB-973E-449C-B2DE-D601E9710798}"/>
              </a:ext>
            </a:extLst>
          </p:cNvPr>
          <p:cNvSpPr txBox="1"/>
          <p:nvPr/>
        </p:nvSpPr>
        <p:spPr>
          <a:xfrm>
            <a:off x="3921550" y="1062367"/>
            <a:ext cx="3545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71694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677807" y="1800202"/>
            <a:ext cx="7587277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How about nondeterministic space complexity?</a:t>
            </a:r>
            <a:endParaRPr lang="en-US" sz="2800" kern="0" baseline="300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8003A5E-1B98-4179-8B08-E1E3EE3BB2AF}"/>
              </a:ext>
            </a:extLst>
          </p:cNvPr>
          <p:cNvSpPr txBox="1">
            <a:spLocks/>
          </p:cNvSpPr>
          <p:nvPr/>
        </p:nvSpPr>
        <p:spPr bwMode="auto">
          <a:xfrm>
            <a:off x="778361" y="1062367"/>
            <a:ext cx="7587277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So the question </a:t>
            </a:r>
            <a:r>
              <a:rPr lang="en-US" sz="2800" kern="0" dirty="0">
                <a:solidFill>
                  <a:srgbClr val="FF0000"/>
                </a:solidFill>
              </a:rPr>
              <a:t>NP</a:t>
            </a:r>
            <a:r>
              <a:rPr lang="en-US" sz="2800" kern="0" dirty="0"/>
              <a:t> = </a:t>
            </a:r>
            <a:r>
              <a:rPr lang="en-US" sz="2800" kern="0" dirty="0">
                <a:solidFill>
                  <a:srgbClr val="FF0000"/>
                </a:solidFill>
              </a:rPr>
              <a:t>co-NP</a:t>
            </a:r>
            <a:r>
              <a:rPr lang="en-US" sz="2800" kern="0" dirty="0"/>
              <a:t> is difficult. </a:t>
            </a:r>
            <a:endParaRPr lang="en-US" sz="2800" kern="0" baseline="30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CD2DCB-973E-449C-B2DE-D601E9710798}"/>
              </a:ext>
            </a:extLst>
          </p:cNvPr>
          <p:cNvSpPr txBox="1"/>
          <p:nvPr/>
        </p:nvSpPr>
        <p:spPr>
          <a:xfrm>
            <a:off x="3921550" y="1062367"/>
            <a:ext cx="3545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87409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778361" y="914083"/>
            <a:ext cx="7587277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How about nondeterministic space complexity?</a:t>
            </a:r>
            <a:endParaRPr lang="en-US" sz="2800" kern="0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AC14FAA8-042D-498B-89AB-64CCA799689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48729" y="1514855"/>
                <a:ext cx="7594997" cy="434539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 err="1">
                    <a:solidFill>
                      <a:srgbClr val="FF0000"/>
                    </a:solidFill>
                  </a:rPr>
                  <a:t>Savitch’s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 Theorem. </a:t>
                </a:r>
                <a:r>
                  <a:rPr lang="en-US" sz="2400" kern="0" dirty="0">
                    <a:solidFill>
                      <a:srgbClr val="FFCC00"/>
                    </a:solidFill>
                  </a:rPr>
                  <a:t>NSPACE(s(n)) </a:t>
                </a:r>
                <a14:m>
                  <m:oMath xmlns:m="http://schemas.openxmlformats.org/officeDocument/2006/math">
                    <m:r>
                      <a:rPr lang="en-US" sz="2400" b="0" i="1" kern="0" smtClea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CC00"/>
                    </a:solidFill>
                  </a:rPr>
                  <a:t>DSPACE(s</a:t>
                </a:r>
                <a:r>
                  <a:rPr lang="en-US" sz="24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400" kern="0" dirty="0">
                    <a:solidFill>
                      <a:srgbClr val="FFCC00"/>
                    </a:solidFill>
                  </a:rPr>
                  <a:t>(n))</a:t>
                </a:r>
                <a:r>
                  <a:rPr lang="en-US" sz="2400" kern="0" dirty="0"/>
                  <a:t>.</a:t>
                </a: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AC14FAA8-042D-498B-89AB-64CCA79968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8729" y="1514855"/>
                <a:ext cx="7594997" cy="434539"/>
              </a:xfrm>
              <a:prstGeom prst="rect">
                <a:avLst/>
              </a:prstGeom>
              <a:blipFill>
                <a:blip r:embed="rId3"/>
                <a:stretch>
                  <a:fillRect l="-1202" t="-9459" b="-32432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0061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778361" y="914083"/>
            <a:ext cx="7587277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How about nondeterministic space complexity?</a:t>
            </a:r>
            <a:endParaRPr lang="en-US" sz="2800" kern="0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E3E7E6E-6505-464E-A93B-D8CD857D007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02181" y="2077365"/>
                <a:ext cx="7594997" cy="857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Thus,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DSPACE(s(n))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CC00"/>
                    </a:solidFill>
                  </a:rPr>
                  <a:t>NSPACE(s(n)) </a:t>
                </a:r>
                <a14:m>
                  <m:oMath xmlns:m="http://schemas.openxmlformats.org/officeDocument/2006/math">
                    <m:r>
                      <a:rPr lang="en-US" sz="2000" b="0" i="1" kern="0" smtClea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CC00"/>
                    </a:solidFill>
                  </a:rPr>
                  <a:t>DSPACE(s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 </a:t>
                </a: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CC00"/>
                    </a:solidFill>
                  </a:rPr>
                  <a:t>         </a:t>
                </a:r>
                <a:r>
                  <a:rPr lang="en-US" sz="2000" kern="0" dirty="0"/>
                  <a:t>=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 co-DSPACE(s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co-NSPACE(s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 </a:t>
                </a:r>
                <a:endParaRPr lang="en-US" sz="2000" kern="0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E3E7E6E-6505-464E-A93B-D8CD857D00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2181" y="2077365"/>
                <a:ext cx="7594997" cy="857082"/>
              </a:xfrm>
              <a:prstGeom prst="rect">
                <a:avLst/>
              </a:prstGeom>
              <a:blipFill>
                <a:blip r:embed="rId3"/>
                <a:stretch>
                  <a:fillRect l="-884" t="-4286" b="-214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AC14FAA8-042D-498B-89AB-64CCA799689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48729" y="1514855"/>
                <a:ext cx="7594997" cy="434539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 err="1">
                    <a:solidFill>
                      <a:srgbClr val="FF0000"/>
                    </a:solidFill>
                  </a:rPr>
                  <a:t>Savitch’s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 Theorem. </a:t>
                </a:r>
                <a:r>
                  <a:rPr lang="en-US" sz="2400" kern="0" dirty="0">
                    <a:solidFill>
                      <a:srgbClr val="FFCC00"/>
                    </a:solidFill>
                  </a:rPr>
                  <a:t>NSPACE(s(n)) </a:t>
                </a:r>
                <a14:m>
                  <m:oMath xmlns:m="http://schemas.openxmlformats.org/officeDocument/2006/math">
                    <m:r>
                      <a:rPr lang="en-US" sz="2400" b="0" i="1" kern="0" smtClea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CC00"/>
                    </a:solidFill>
                  </a:rPr>
                  <a:t>DSPACE(s</a:t>
                </a:r>
                <a:r>
                  <a:rPr lang="en-US" sz="24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400" kern="0" dirty="0">
                    <a:solidFill>
                      <a:srgbClr val="FFCC00"/>
                    </a:solidFill>
                  </a:rPr>
                  <a:t>(n))</a:t>
                </a:r>
                <a:r>
                  <a:rPr lang="en-US" sz="2400" kern="0" dirty="0"/>
                  <a:t>.</a:t>
                </a: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AC14FAA8-042D-498B-89AB-64CCA79968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8729" y="1514855"/>
                <a:ext cx="7594997" cy="434539"/>
              </a:xfrm>
              <a:prstGeom prst="rect">
                <a:avLst/>
              </a:prstGeom>
              <a:blipFill>
                <a:blip r:embed="rId4"/>
                <a:stretch>
                  <a:fillRect l="-1202" t="-9459" b="-32432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7684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778361" y="914083"/>
            <a:ext cx="7587277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How about nondeterministic space complexity?</a:t>
            </a:r>
            <a:endParaRPr lang="en-US" sz="2800" kern="0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E3E7E6E-6505-464E-A93B-D8CD857D007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02181" y="2077365"/>
                <a:ext cx="7594997" cy="857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Thus,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DSPACE(s(n))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CC00"/>
                    </a:solidFill>
                  </a:rPr>
                  <a:t>NSPACE(s(n)) </a:t>
                </a:r>
                <a14:m>
                  <m:oMath xmlns:m="http://schemas.openxmlformats.org/officeDocument/2006/math">
                    <m:r>
                      <a:rPr lang="en-US" sz="2000" b="0" i="1" kern="0" smtClea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CC00"/>
                    </a:solidFill>
                  </a:rPr>
                  <a:t>DSPACE(s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 </a:t>
                </a: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CC00"/>
                    </a:solidFill>
                  </a:rPr>
                  <a:t>         </a:t>
                </a:r>
                <a:r>
                  <a:rPr lang="en-US" sz="2000" kern="0" dirty="0"/>
                  <a:t>=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 co-DSPACE(s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co-NSPACE(s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 </a:t>
                </a:r>
                <a:endParaRPr lang="en-US" sz="2000" kern="0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E3E7E6E-6505-464E-A93B-D8CD857D00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2181" y="2077365"/>
                <a:ext cx="7594997" cy="857082"/>
              </a:xfrm>
              <a:prstGeom prst="rect">
                <a:avLst/>
              </a:prstGeom>
              <a:blipFill>
                <a:blip r:embed="rId3"/>
                <a:stretch>
                  <a:fillRect l="-884" t="-4286" b="-214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2708044-FD45-47D1-8047-6054EFAEDD38}"/>
              </a:ext>
            </a:extLst>
          </p:cNvPr>
          <p:cNvCxnSpPr/>
          <p:nvPr/>
        </p:nvCxnSpPr>
        <p:spPr>
          <a:xfrm>
            <a:off x="3448050" y="2426255"/>
            <a:ext cx="15335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50D3291-1940-4BA3-8C1F-DD3C13378186}"/>
              </a:ext>
            </a:extLst>
          </p:cNvPr>
          <p:cNvCxnSpPr>
            <a:cxnSpLocks/>
          </p:cNvCxnSpPr>
          <p:nvPr/>
        </p:nvCxnSpPr>
        <p:spPr>
          <a:xfrm>
            <a:off x="4214812" y="2816780"/>
            <a:ext cx="197643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AC14FAA8-042D-498B-89AB-64CCA799689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48729" y="1514855"/>
                <a:ext cx="7594997" cy="434539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 err="1">
                    <a:solidFill>
                      <a:srgbClr val="FF0000"/>
                    </a:solidFill>
                  </a:rPr>
                  <a:t>Savitch’s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 Theorem. </a:t>
                </a:r>
                <a:r>
                  <a:rPr lang="en-US" sz="2400" kern="0" dirty="0">
                    <a:solidFill>
                      <a:srgbClr val="FFCC00"/>
                    </a:solidFill>
                  </a:rPr>
                  <a:t>NSPACE(s(n)) </a:t>
                </a:r>
                <a14:m>
                  <m:oMath xmlns:m="http://schemas.openxmlformats.org/officeDocument/2006/math">
                    <m:r>
                      <a:rPr lang="en-US" sz="2400" b="0" i="1" kern="0" smtClea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CC00"/>
                    </a:solidFill>
                  </a:rPr>
                  <a:t>DSPACE(s</a:t>
                </a:r>
                <a:r>
                  <a:rPr lang="en-US" sz="24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400" kern="0" dirty="0">
                    <a:solidFill>
                      <a:srgbClr val="FFCC00"/>
                    </a:solidFill>
                  </a:rPr>
                  <a:t>(n))</a:t>
                </a:r>
                <a:r>
                  <a:rPr lang="en-US" sz="2400" kern="0" dirty="0"/>
                  <a:t>.</a:t>
                </a: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AC14FAA8-042D-498B-89AB-64CCA79968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8729" y="1514855"/>
                <a:ext cx="7594997" cy="434539"/>
              </a:xfrm>
              <a:prstGeom prst="rect">
                <a:avLst/>
              </a:prstGeom>
              <a:blipFill>
                <a:blip r:embed="rId4"/>
                <a:stretch>
                  <a:fillRect l="-1202" t="-9459" b="-32432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4211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778361" y="914083"/>
            <a:ext cx="7587277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How about nondeterministic space complexity?</a:t>
            </a:r>
            <a:endParaRPr lang="en-US" sz="2800" kern="0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E3E7E6E-6505-464E-A93B-D8CD857D007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02181" y="2077365"/>
                <a:ext cx="7594997" cy="857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Thus,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DSPACE(s(n))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CC00"/>
                    </a:solidFill>
                  </a:rPr>
                  <a:t>NSPACE(s(n)) </a:t>
                </a:r>
                <a14:m>
                  <m:oMath xmlns:m="http://schemas.openxmlformats.org/officeDocument/2006/math">
                    <m:r>
                      <a:rPr lang="en-US" sz="2000" b="0" i="1" kern="0" smtClea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CC00"/>
                    </a:solidFill>
                  </a:rPr>
                  <a:t>DSPACE(s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 </a:t>
                </a: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CC00"/>
                    </a:solidFill>
                  </a:rPr>
                  <a:t>         </a:t>
                </a:r>
                <a:r>
                  <a:rPr lang="en-US" sz="2000" kern="0" dirty="0"/>
                  <a:t>=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 co-DSPACE(s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co-NSPACE(s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 </a:t>
                </a:r>
                <a:endParaRPr lang="en-US" sz="2000" kern="0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E3E7E6E-6505-464E-A93B-D8CD857D00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2181" y="2077365"/>
                <a:ext cx="7594997" cy="857082"/>
              </a:xfrm>
              <a:prstGeom prst="rect">
                <a:avLst/>
              </a:prstGeom>
              <a:blipFill>
                <a:blip r:embed="rId3"/>
                <a:stretch>
                  <a:fillRect l="-884" t="-4286" b="-214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2708044-FD45-47D1-8047-6054EFAEDD38}"/>
              </a:ext>
            </a:extLst>
          </p:cNvPr>
          <p:cNvCxnSpPr/>
          <p:nvPr/>
        </p:nvCxnSpPr>
        <p:spPr>
          <a:xfrm>
            <a:off x="3448050" y="2426255"/>
            <a:ext cx="15335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50D3291-1940-4BA3-8C1F-DD3C13378186}"/>
              </a:ext>
            </a:extLst>
          </p:cNvPr>
          <p:cNvCxnSpPr>
            <a:cxnSpLocks/>
          </p:cNvCxnSpPr>
          <p:nvPr/>
        </p:nvCxnSpPr>
        <p:spPr>
          <a:xfrm>
            <a:off x="4214812" y="2816780"/>
            <a:ext cx="197643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AC14FAA8-042D-498B-89AB-64CCA799689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48729" y="1514855"/>
                <a:ext cx="7594997" cy="434539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 err="1">
                    <a:solidFill>
                      <a:srgbClr val="FF0000"/>
                    </a:solidFill>
                  </a:rPr>
                  <a:t>Savitch’s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 Theorem. </a:t>
                </a:r>
                <a:r>
                  <a:rPr lang="en-US" sz="2400" kern="0" dirty="0">
                    <a:solidFill>
                      <a:srgbClr val="FFCC00"/>
                    </a:solidFill>
                  </a:rPr>
                  <a:t>NSPACE(s(n)) </a:t>
                </a:r>
                <a14:m>
                  <m:oMath xmlns:m="http://schemas.openxmlformats.org/officeDocument/2006/math">
                    <m:r>
                      <a:rPr lang="en-US" sz="2400" b="0" i="1" kern="0" smtClea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CC00"/>
                    </a:solidFill>
                  </a:rPr>
                  <a:t>DSPACE(s</a:t>
                </a:r>
                <a:r>
                  <a:rPr lang="en-US" sz="24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400" kern="0" dirty="0">
                    <a:solidFill>
                      <a:srgbClr val="FFCC00"/>
                    </a:solidFill>
                  </a:rPr>
                  <a:t>(n))</a:t>
                </a:r>
                <a:r>
                  <a:rPr lang="en-US" sz="2400" kern="0" dirty="0"/>
                  <a:t>.</a:t>
                </a: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AC14FAA8-042D-498B-89AB-64CCA79968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8729" y="1514855"/>
                <a:ext cx="7594997" cy="434539"/>
              </a:xfrm>
              <a:prstGeom prst="rect">
                <a:avLst/>
              </a:prstGeom>
              <a:blipFill>
                <a:blip r:embed="rId4"/>
                <a:stretch>
                  <a:fillRect l="-1202" t="-9459" b="-32432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3C7C270-8588-4CD9-AAE7-FDCD4521658D}"/>
              </a:ext>
            </a:extLst>
          </p:cNvPr>
          <p:cNvSpPr txBox="1">
            <a:spLocks/>
          </p:cNvSpPr>
          <p:nvPr/>
        </p:nvSpPr>
        <p:spPr bwMode="auto">
          <a:xfrm>
            <a:off x="778361" y="2964794"/>
            <a:ext cx="7541545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Recall </a:t>
            </a: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= </a:t>
            </a:r>
            <a:r>
              <a:rPr lang="hy-AM" sz="2800" kern="0" dirty="0"/>
              <a:t>Ս</a:t>
            </a:r>
            <a:r>
              <a:rPr lang="en-US" sz="2000" kern="0" baseline="-25000" dirty="0"/>
              <a:t>k≥1</a:t>
            </a:r>
            <a:r>
              <a:rPr lang="en-US" sz="2000" kern="0" dirty="0">
                <a:solidFill>
                  <a:srgbClr val="FFC000"/>
                </a:solidFill>
              </a:rPr>
              <a:t>DSPACE(</a:t>
            </a:r>
            <a:r>
              <a:rPr lang="en-US" sz="2000" kern="0" dirty="0" err="1">
                <a:solidFill>
                  <a:srgbClr val="FFC000"/>
                </a:solidFill>
              </a:rPr>
              <a:t>n</a:t>
            </a:r>
            <a:r>
              <a:rPr lang="en-US" sz="2000" kern="0" baseline="30000" dirty="0" err="1">
                <a:solidFill>
                  <a:srgbClr val="FFC000"/>
                </a:solidFill>
              </a:rPr>
              <a:t>k</a:t>
            </a:r>
            <a:r>
              <a:rPr lang="en-US" sz="2000" kern="0" dirty="0">
                <a:solidFill>
                  <a:srgbClr val="FFC000"/>
                </a:solidFill>
              </a:rPr>
              <a:t>)</a:t>
            </a:r>
            <a:r>
              <a:rPr lang="en-US" sz="2000" kern="0" dirty="0"/>
              <a:t>,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rgbClr val="FFCCCC"/>
                </a:solidFill>
              </a:rPr>
              <a:t>NPSPACE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= </a:t>
            </a:r>
            <a:r>
              <a:rPr lang="hy-AM" sz="2800" kern="0" dirty="0"/>
              <a:t>Ս</a:t>
            </a:r>
            <a:r>
              <a:rPr lang="en-US" sz="2000" kern="0" baseline="-25000" dirty="0"/>
              <a:t>k≥1</a:t>
            </a:r>
            <a:r>
              <a:rPr lang="en-US" sz="2000" kern="0" dirty="0">
                <a:solidFill>
                  <a:srgbClr val="FFC000"/>
                </a:solidFill>
              </a:rPr>
              <a:t>NSPACE(</a:t>
            </a:r>
            <a:r>
              <a:rPr lang="en-US" sz="2000" kern="0" dirty="0" err="1">
                <a:solidFill>
                  <a:srgbClr val="FFC000"/>
                </a:solidFill>
              </a:rPr>
              <a:t>n</a:t>
            </a:r>
            <a:r>
              <a:rPr lang="en-US" sz="2000" kern="0" baseline="30000" dirty="0" err="1">
                <a:solidFill>
                  <a:srgbClr val="FFC000"/>
                </a:solidFill>
              </a:rPr>
              <a:t>k</a:t>
            </a:r>
            <a:r>
              <a:rPr lang="en-US" sz="2000" kern="0" dirty="0">
                <a:solidFill>
                  <a:srgbClr val="FFC000"/>
                </a:solidFill>
              </a:rPr>
              <a:t>)</a:t>
            </a:r>
            <a:r>
              <a:rPr lang="en-US" sz="2000" kern="0" dirty="0"/>
              <a:t>: 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3130005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778361" y="914083"/>
            <a:ext cx="7587277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How about nondeterministic space complexity?</a:t>
            </a:r>
            <a:endParaRPr lang="en-US" sz="2800" kern="0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E3E7E6E-6505-464E-A93B-D8CD857D007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02181" y="2077365"/>
                <a:ext cx="7594997" cy="857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Thus,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DSPACE(s(n))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CC00"/>
                    </a:solidFill>
                  </a:rPr>
                  <a:t>NSPACE(s(n)) </a:t>
                </a:r>
                <a14:m>
                  <m:oMath xmlns:m="http://schemas.openxmlformats.org/officeDocument/2006/math">
                    <m:r>
                      <a:rPr lang="en-US" sz="2000" b="0" i="1" kern="0" smtClea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CC00"/>
                    </a:solidFill>
                  </a:rPr>
                  <a:t>DSPACE(s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 </a:t>
                </a: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CC00"/>
                    </a:solidFill>
                  </a:rPr>
                  <a:t>         </a:t>
                </a:r>
                <a:r>
                  <a:rPr lang="en-US" sz="2000" kern="0" dirty="0"/>
                  <a:t>=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 co-DSPACE(s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co-NSPACE(s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 </a:t>
                </a:r>
                <a:endParaRPr lang="en-US" sz="2000" kern="0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E3E7E6E-6505-464E-A93B-D8CD857D00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2181" y="2077365"/>
                <a:ext cx="7594997" cy="857082"/>
              </a:xfrm>
              <a:prstGeom prst="rect">
                <a:avLst/>
              </a:prstGeom>
              <a:blipFill>
                <a:blip r:embed="rId3"/>
                <a:stretch>
                  <a:fillRect l="-884" t="-4286" b="-214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2708044-FD45-47D1-8047-6054EFAEDD38}"/>
              </a:ext>
            </a:extLst>
          </p:cNvPr>
          <p:cNvCxnSpPr/>
          <p:nvPr/>
        </p:nvCxnSpPr>
        <p:spPr>
          <a:xfrm>
            <a:off x="3448050" y="2426255"/>
            <a:ext cx="15335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50D3291-1940-4BA3-8C1F-DD3C13378186}"/>
              </a:ext>
            </a:extLst>
          </p:cNvPr>
          <p:cNvCxnSpPr>
            <a:cxnSpLocks/>
          </p:cNvCxnSpPr>
          <p:nvPr/>
        </p:nvCxnSpPr>
        <p:spPr>
          <a:xfrm>
            <a:off x="4214812" y="2816780"/>
            <a:ext cx="197643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8029E78-360D-4319-85D8-05CC37F0C769}"/>
              </a:ext>
            </a:extLst>
          </p:cNvPr>
          <p:cNvSpPr txBox="1">
            <a:spLocks/>
          </p:cNvSpPr>
          <p:nvPr/>
        </p:nvSpPr>
        <p:spPr bwMode="auto">
          <a:xfrm>
            <a:off x="802181" y="3626888"/>
            <a:ext cx="759499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</a:t>
            </a:r>
            <a:r>
              <a:rPr lang="en-US" sz="2000" kern="0" dirty="0">
                <a:solidFill>
                  <a:srgbClr val="FF0000"/>
                </a:solidFill>
              </a:rPr>
              <a:t> PSPACE</a:t>
            </a:r>
            <a:r>
              <a:rPr lang="en-US" sz="2000" kern="0" dirty="0">
                <a:solidFill>
                  <a:srgbClr val="FFCC00"/>
                </a:solidFill>
              </a:rPr>
              <a:t>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</a:t>
            </a:r>
            <a:r>
              <a:rPr lang="en-US" sz="2000" kern="0" dirty="0">
                <a:solidFill>
                  <a:srgbClr val="FFCCCC"/>
                </a:solidFill>
              </a:rPr>
              <a:t>N</a:t>
            </a:r>
            <a:r>
              <a:rPr lang="en-US" altLang="zh-CN" sz="2000" kern="0" dirty="0">
                <a:solidFill>
                  <a:srgbClr val="FFCCCC"/>
                </a:solidFill>
              </a:rPr>
              <a:t>PSPACE</a:t>
            </a:r>
            <a:r>
              <a:rPr lang="en-US" altLang="zh-CN" sz="2000" kern="0" dirty="0">
                <a:solidFill>
                  <a:srgbClr val="FFCC00"/>
                </a:solidFill>
              </a:rPr>
              <a:t> </a:t>
            </a:r>
            <a:r>
              <a:rPr lang="en-US" altLang="zh-CN" sz="2000" kern="0" dirty="0"/>
              <a:t>=</a:t>
            </a:r>
            <a:r>
              <a:rPr lang="en-US" altLang="zh-CN" sz="2000" kern="0" dirty="0">
                <a:solidFill>
                  <a:srgbClr val="FFCC00"/>
                </a:solidFill>
              </a:rPr>
              <a:t> </a:t>
            </a:r>
            <a:r>
              <a:rPr lang="en-US" altLang="zh-CN" sz="2000" kern="0" dirty="0">
                <a:solidFill>
                  <a:srgbClr val="FF0000"/>
                </a:solidFill>
              </a:rPr>
              <a:t>co-P</a:t>
            </a:r>
            <a:r>
              <a:rPr lang="en-US" sz="2000" kern="0" dirty="0">
                <a:solidFill>
                  <a:srgbClr val="FF0000"/>
                </a:solidFill>
              </a:rPr>
              <a:t>SPACE</a:t>
            </a:r>
            <a:r>
              <a:rPr lang="en-US" sz="2000" kern="0" dirty="0">
                <a:solidFill>
                  <a:srgbClr val="FFCC00"/>
                </a:solidFill>
              </a:rPr>
              <a:t>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</a:t>
            </a:r>
            <a:r>
              <a:rPr lang="en-US" sz="2000" kern="0" dirty="0">
                <a:solidFill>
                  <a:srgbClr val="FFCCCC"/>
                </a:solidFill>
              </a:rPr>
              <a:t>co-NPSPACE</a:t>
            </a:r>
            <a:r>
              <a:rPr lang="en-US" sz="2000" kern="0" dirty="0">
                <a:solidFill>
                  <a:srgbClr val="FFCC00"/>
                </a:solidFill>
              </a:rPr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AC14FAA8-042D-498B-89AB-64CCA799689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48729" y="1514855"/>
                <a:ext cx="7594997" cy="434539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 err="1">
                    <a:solidFill>
                      <a:srgbClr val="FF0000"/>
                    </a:solidFill>
                  </a:rPr>
                  <a:t>Savitch’s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 Theorem. </a:t>
                </a:r>
                <a:r>
                  <a:rPr lang="en-US" sz="2400" kern="0" dirty="0">
                    <a:solidFill>
                      <a:srgbClr val="FFCC00"/>
                    </a:solidFill>
                  </a:rPr>
                  <a:t>NSPACE(s(n)) </a:t>
                </a:r>
                <a14:m>
                  <m:oMath xmlns:m="http://schemas.openxmlformats.org/officeDocument/2006/math">
                    <m:r>
                      <a:rPr lang="en-US" sz="2400" b="0" i="1" kern="0" smtClea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CC00"/>
                    </a:solidFill>
                  </a:rPr>
                  <a:t>DSPACE(s</a:t>
                </a:r>
                <a:r>
                  <a:rPr lang="en-US" sz="24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400" kern="0" dirty="0">
                    <a:solidFill>
                      <a:srgbClr val="FFCC00"/>
                    </a:solidFill>
                  </a:rPr>
                  <a:t>(n))</a:t>
                </a:r>
                <a:r>
                  <a:rPr lang="en-US" sz="2400" kern="0" dirty="0"/>
                  <a:t>.</a:t>
                </a: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AC14FAA8-042D-498B-89AB-64CCA79968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8729" y="1514855"/>
                <a:ext cx="7594997" cy="434539"/>
              </a:xfrm>
              <a:prstGeom prst="rect">
                <a:avLst/>
              </a:prstGeom>
              <a:blipFill>
                <a:blip r:embed="rId4"/>
                <a:stretch>
                  <a:fillRect l="-1202" t="-9459" b="-32432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A0540B3-1B76-4B5A-91AE-1B281B20280B}"/>
              </a:ext>
            </a:extLst>
          </p:cNvPr>
          <p:cNvSpPr txBox="1">
            <a:spLocks/>
          </p:cNvSpPr>
          <p:nvPr/>
        </p:nvSpPr>
        <p:spPr bwMode="auto">
          <a:xfrm>
            <a:off x="778361" y="2964794"/>
            <a:ext cx="7541545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Recall </a:t>
            </a: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= </a:t>
            </a:r>
            <a:r>
              <a:rPr lang="hy-AM" sz="2800" kern="0" dirty="0"/>
              <a:t>Ս</a:t>
            </a:r>
            <a:r>
              <a:rPr lang="en-US" sz="2000" kern="0" baseline="-25000" dirty="0"/>
              <a:t>k≥1</a:t>
            </a:r>
            <a:r>
              <a:rPr lang="en-US" sz="2000" kern="0" dirty="0">
                <a:solidFill>
                  <a:srgbClr val="FFC000"/>
                </a:solidFill>
              </a:rPr>
              <a:t>DSPACE(</a:t>
            </a:r>
            <a:r>
              <a:rPr lang="en-US" sz="2000" kern="0" dirty="0" err="1">
                <a:solidFill>
                  <a:srgbClr val="FFC000"/>
                </a:solidFill>
              </a:rPr>
              <a:t>n</a:t>
            </a:r>
            <a:r>
              <a:rPr lang="en-US" sz="2000" kern="0" baseline="30000" dirty="0" err="1">
                <a:solidFill>
                  <a:srgbClr val="FFC000"/>
                </a:solidFill>
              </a:rPr>
              <a:t>k</a:t>
            </a:r>
            <a:r>
              <a:rPr lang="en-US" sz="2000" kern="0" dirty="0">
                <a:solidFill>
                  <a:srgbClr val="FFC000"/>
                </a:solidFill>
              </a:rPr>
              <a:t>)</a:t>
            </a:r>
            <a:r>
              <a:rPr lang="en-US" sz="2000" kern="0" dirty="0"/>
              <a:t>,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rgbClr val="FFCCCC"/>
                </a:solidFill>
              </a:rPr>
              <a:t>NPSPACE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= </a:t>
            </a:r>
            <a:r>
              <a:rPr lang="hy-AM" sz="2800" kern="0" dirty="0"/>
              <a:t>Ս</a:t>
            </a:r>
            <a:r>
              <a:rPr lang="en-US" sz="2000" kern="0" baseline="-25000" dirty="0"/>
              <a:t>k≥1</a:t>
            </a:r>
            <a:r>
              <a:rPr lang="en-US" sz="2000" kern="0" dirty="0">
                <a:solidFill>
                  <a:srgbClr val="FFC000"/>
                </a:solidFill>
              </a:rPr>
              <a:t>NSPACE(</a:t>
            </a:r>
            <a:r>
              <a:rPr lang="en-US" sz="2000" kern="0" dirty="0" err="1">
                <a:solidFill>
                  <a:srgbClr val="FFC000"/>
                </a:solidFill>
              </a:rPr>
              <a:t>n</a:t>
            </a:r>
            <a:r>
              <a:rPr lang="en-US" sz="2000" kern="0" baseline="30000" dirty="0" err="1">
                <a:solidFill>
                  <a:srgbClr val="FFC000"/>
                </a:solidFill>
              </a:rPr>
              <a:t>k</a:t>
            </a:r>
            <a:r>
              <a:rPr lang="en-US" sz="2000" kern="0" dirty="0">
                <a:solidFill>
                  <a:srgbClr val="FFC000"/>
                </a:solidFill>
              </a:rPr>
              <a:t>)</a:t>
            </a:r>
            <a:r>
              <a:rPr lang="en-US" sz="2000" kern="0" dirty="0"/>
              <a:t>: 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2309964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778361" y="914083"/>
            <a:ext cx="7587277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How about nondeterministic space complexity?</a:t>
            </a:r>
            <a:endParaRPr lang="en-US" sz="2800" kern="0" baseline="30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CA8A7D8-1584-4777-A025-DA8415FF7363}"/>
              </a:ext>
            </a:extLst>
          </p:cNvPr>
          <p:cNvSpPr txBox="1">
            <a:spLocks/>
          </p:cNvSpPr>
          <p:nvPr/>
        </p:nvSpPr>
        <p:spPr bwMode="auto">
          <a:xfrm>
            <a:off x="802180" y="4234681"/>
            <a:ext cx="7594997" cy="92786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Can we do even better? For example, can we prove</a:t>
            </a:r>
          </a:p>
          <a:p>
            <a:pPr marL="0" indent="0">
              <a:buNone/>
            </a:pPr>
            <a:r>
              <a:rPr lang="en-US" sz="2400" kern="0" dirty="0">
                <a:solidFill>
                  <a:srgbClr val="FFCC00"/>
                </a:solidFill>
              </a:rPr>
              <a:t>NSPACE(s(n))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CC00"/>
                </a:solidFill>
              </a:rPr>
              <a:t> co-NSPACE(s(n))</a:t>
            </a:r>
            <a:r>
              <a:rPr lang="en-US" sz="2400" kern="0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E3E7E6E-6505-464E-A93B-D8CD857D007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02181" y="2077365"/>
                <a:ext cx="7594997" cy="857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Thus,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DSPACE(s(n))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CC00"/>
                    </a:solidFill>
                  </a:rPr>
                  <a:t>NSPACE(s(n)) </a:t>
                </a:r>
                <a14:m>
                  <m:oMath xmlns:m="http://schemas.openxmlformats.org/officeDocument/2006/math">
                    <m:r>
                      <a:rPr lang="en-US" sz="2000" b="0" i="1" kern="0" smtClea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CC00"/>
                    </a:solidFill>
                  </a:rPr>
                  <a:t>DSPACE(s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 </a:t>
                </a: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CC00"/>
                    </a:solidFill>
                  </a:rPr>
                  <a:t>         </a:t>
                </a:r>
                <a:r>
                  <a:rPr lang="en-US" sz="2000" kern="0" dirty="0"/>
                  <a:t>=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 co-DSPACE(s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co-NSPACE(s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 </a:t>
                </a:r>
                <a:endParaRPr lang="en-US" sz="2000" kern="0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E3E7E6E-6505-464E-A93B-D8CD857D00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2181" y="2077365"/>
                <a:ext cx="7594997" cy="857082"/>
              </a:xfrm>
              <a:prstGeom prst="rect">
                <a:avLst/>
              </a:prstGeom>
              <a:blipFill>
                <a:blip r:embed="rId3"/>
                <a:stretch>
                  <a:fillRect l="-884" t="-4286" b="-214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2708044-FD45-47D1-8047-6054EFAEDD38}"/>
              </a:ext>
            </a:extLst>
          </p:cNvPr>
          <p:cNvCxnSpPr/>
          <p:nvPr/>
        </p:nvCxnSpPr>
        <p:spPr>
          <a:xfrm>
            <a:off x="3448050" y="2426255"/>
            <a:ext cx="15335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50D3291-1940-4BA3-8C1F-DD3C13378186}"/>
              </a:ext>
            </a:extLst>
          </p:cNvPr>
          <p:cNvCxnSpPr>
            <a:cxnSpLocks/>
          </p:cNvCxnSpPr>
          <p:nvPr/>
        </p:nvCxnSpPr>
        <p:spPr>
          <a:xfrm>
            <a:off x="4214812" y="2816780"/>
            <a:ext cx="197643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AC14FAA8-042D-498B-89AB-64CCA799689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48729" y="1514855"/>
                <a:ext cx="7594997" cy="434539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 err="1">
                    <a:solidFill>
                      <a:srgbClr val="FF0000"/>
                    </a:solidFill>
                  </a:rPr>
                  <a:t>Savitch’s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 Theorem. </a:t>
                </a:r>
                <a:r>
                  <a:rPr lang="en-US" sz="2400" kern="0" dirty="0">
                    <a:solidFill>
                      <a:srgbClr val="FFCC00"/>
                    </a:solidFill>
                  </a:rPr>
                  <a:t>NSPACE(s(n)) </a:t>
                </a:r>
                <a14:m>
                  <m:oMath xmlns:m="http://schemas.openxmlformats.org/officeDocument/2006/math">
                    <m:r>
                      <a:rPr lang="en-US" sz="2400" b="0" i="1" kern="0" smtClea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CC00"/>
                    </a:solidFill>
                  </a:rPr>
                  <a:t>DSPACE(s</a:t>
                </a:r>
                <a:r>
                  <a:rPr lang="en-US" sz="24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400" kern="0" dirty="0">
                    <a:solidFill>
                      <a:srgbClr val="FFCC00"/>
                    </a:solidFill>
                  </a:rPr>
                  <a:t>(n))</a:t>
                </a:r>
                <a:r>
                  <a:rPr lang="en-US" sz="2400" kern="0" dirty="0"/>
                  <a:t>.</a:t>
                </a: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AC14FAA8-042D-498B-89AB-64CCA79968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8729" y="1514855"/>
                <a:ext cx="7594997" cy="434539"/>
              </a:xfrm>
              <a:prstGeom prst="rect">
                <a:avLst/>
              </a:prstGeom>
              <a:blipFill>
                <a:blip r:embed="rId4"/>
                <a:stretch>
                  <a:fillRect l="-1202" t="-9459" b="-32432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14AB030-3EF9-44B3-A124-28D78EC328C4}"/>
              </a:ext>
            </a:extLst>
          </p:cNvPr>
          <p:cNvSpPr txBox="1">
            <a:spLocks/>
          </p:cNvSpPr>
          <p:nvPr/>
        </p:nvSpPr>
        <p:spPr bwMode="auto">
          <a:xfrm>
            <a:off x="778361" y="2964794"/>
            <a:ext cx="7541545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Recall </a:t>
            </a: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= </a:t>
            </a:r>
            <a:r>
              <a:rPr lang="hy-AM" sz="2800" kern="0" dirty="0"/>
              <a:t>Ս</a:t>
            </a:r>
            <a:r>
              <a:rPr lang="en-US" sz="2000" kern="0" baseline="-25000" dirty="0"/>
              <a:t>k≥1</a:t>
            </a:r>
            <a:r>
              <a:rPr lang="en-US" sz="2000" kern="0" dirty="0">
                <a:solidFill>
                  <a:srgbClr val="FFC000"/>
                </a:solidFill>
              </a:rPr>
              <a:t>DSPACE(</a:t>
            </a:r>
            <a:r>
              <a:rPr lang="en-US" sz="2000" kern="0" dirty="0" err="1">
                <a:solidFill>
                  <a:srgbClr val="FFC000"/>
                </a:solidFill>
              </a:rPr>
              <a:t>n</a:t>
            </a:r>
            <a:r>
              <a:rPr lang="en-US" sz="2000" kern="0" baseline="30000" dirty="0" err="1">
                <a:solidFill>
                  <a:srgbClr val="FFC000"/>
                </a:solidFill>
              </a:rPr>
              <a:t>k</a:t>
            </a:r>
            <a:r>
              <a:rPr lang="en-US" sz="2000" kern="0" dirty="0">
                <a:solidFill>
                  <a:srgbClr val="FFC000"/>
                </a:solidFill>
              </a:rPr>
              <a:t>)</a:t>
            </a:r>
            <a:r>
              <a:rPr lang="en-US" sz="2000" kern="0" dirty="0"/>
              <a:t>,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rgbClr val="FFCCCC"/>
                </a:solidFill>
              </a:rPr>
              <a:t>NPSPACE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= </a:t>
            </a:r>
            <a:r>
              <a:rPr lang="hy-AM" sz="2800" kern="0" dirty="0"/>
              <a:t>Ս</a:t>
            </a:r>
            <a:r>
              <a:rPr lang="en-US" sz="2000" kern="0" baseline="-25000" dirty="0"/>
              <a:t>k≥1</a:t>
            </a:r>
            <a:r>
              <a:rPr lang="en-US" sz="2000" kern="0" dirty="0">
                <a:solidFill>
                  <a:srgbClr val="FFC000"/>
                </a:solidFill>
              </a:rPr>
              <a:t>NSPACE(</a:t>
            </a:r>
            <a:r>
              <a:rPr lang="en-US" sz="2000" kern="0" dirty="0" err="1">
                <a:solidFill>
                  <a:srgbClr val="FFC000"/>
                </a:solidFill>
              </a:rPr>
              <a:t>n</a:t>
            </a:r>
            <a:r>
              <a:rPr lang="en-US" sz="2000" kern="0" baseline="30000" dirty="0" err="1">
                <a:solidFill>
                  <a:srgbClr val="FFC000"/>
                </a:solidFill>
              </a:rPr>
              <a:t>k</a:t>
            </a:r>
            <a:r>
              <a:rPr lang="en-US" sz="2000" kern="0" dirty="0">
                <a:solidFill>
                  <a:srgbClr val="FFC000"/>
                </a:solidFill>
              </a:rPr>
              <a:t>)</a:t>
            </a:r>
            <a:r>
              <a:rPr lang="en-US" sz="2000" kern="0" dirty="0"/>
              <a:t>: 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endParaRPr lang="en-US" sz="2000" kern="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E8B67B3-E068-4AE3-92F3-EF88A5B54EDA}"/>
              </a:ext>
            </a:extLst>
          </p:cNvPr>
          <p:cNvSpPr txBox="1">
            <a:spLocks/>
          </p:cNvSpPr>
          <p:nvPr/>
        </p:nvSpPr>
        <p:spPr bwMode="auto">
          <a:xfrm>
            <a:off x="802181" y="3626888"/>
            <a:ext cx="759499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</a:t>
            </a:r>
            <a:r>
              <a:rPr lang="en-US" sz="2000" kern="0" dirty="0">
                <a:solidFill>
                  <a:srgbClr val="FF0000"/>
                </a:solidFill>
              </a:rPr>
              <a:t> PSPACE</a:t>
            </a:r>
            <a:r>
              <a:rPr lang="en-US" sz="2000" kern="0" dirty="0">
                <a:solidFill>
                  <a:srgbClr val="FFCC00"/>
                </a:solidFill>
              </a:rPr>
              <a:t>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</a:t>
            </a:r>
            <a:r>
              <a:rPr lang="en-US" sz="2000" kern="0" dirty="0">
                <a:solidFill>
                  <a:srgbClr val="FFCCCC"/>
                </a:solidFill>
              </a:rPr>
              <a:t>N</a:t>
            </a:r>
            <a:r>
              <a:rPr lang="en-US" altLang="zh-CN" sz="2000" kern="0" dirty="0">
                <a:solidFill>
                  <a:srgbClr val="FFCCCC"/>
                </a:solidFill>
              </a:rPr>
              <a:t>PSPACE</a:t>
            </a:r>
            <a:r>
              <a:rPr lang="en-US" altLang="zh-CN" sz="2000" kern="0" dirty="0">
                <a:solidFill>
                  <a:srgbClr val="FFCC00"/>
                </a:solidFill>
              </a:rPr>
              <a:t> </a:t>
            </a:r>
            <a:r>
              <a:rPr lang="en-US" altLang="zh-CN" sz="2000" kern="0" dirty="0"/>
              <a:t>=</a:t>
            </a:r>
            <a:r>
              <a:rPr lang="en-US" altLang="zh-CN" sz="2000" kern="0" dirty="0">
                <a:solidFill>
                  <a:srgbClr val="FFCC00"/>
                </a:solidFill>
              </a:rPr>
              <a:t> </a:t>
            </a:r>
            <a:r>
              <a:rPr lang="en-US" altLang="zh-CN" sz="2000" kern="0" dirty="0">
                <a:solidFill>
                  <a:srgbClr val="FF0000"/>
                </a:solidFill>
              </a:rPr>
              <a:t>co-P</a:t>
            </a:r>
            <a:r>
              <a:rPr lang="en-US" sz="2000" kern="0" dirty="0">
                <a:solidFill>
                  <a:srgbClr val="FF0000"/>
                </a:solidFill>
              </a:rPr>
              <a:t>SPACE</a:t>
            </a:r>
            <a:r>
              <a:rPr lang="en-US" sz="2000" kern="0" dirty="0">
                <a:solidFill>
                  <a:srgbClr val="FFCC00"/>
                </a:solidFill>
              </a:rPr>
              <a:t>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</a:t>
            </a:r>
            <a:r>
              <a:rPr lang="en-US" sz="2000" kern="0" dirty="0">
                <a:solidFill>
                  <a:srgbClr val="FFCCCC"/>
                </a:solidFill>
              </a:rPr>
              <a:t>co-NPSPACE</a:t>
            </a:r>
            <a:r>
              <a:rPr lang="en-US" sz="2000" kern="0" dirty="0">
                <a:solidFill>
                  <a:srgbClr val="FFCC0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42999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778361" y="914083"/>
            <a:ext cx="7587277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How about nondeterministic space complexity?</a:t>
            </a:r>
            <a:endParaRPr lang="en-US" sz="2800" kern="0" baseline="30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CA8A7D8-1584-4777-A025-DA8415FF7363}"/>
              </a:ext>
            </a:extLst>
          </p:cNvPr>
          <p:cNvSpPr txBox="1">
            <a:spLocks/>
          </p:cNvSpPr>
          <p:nvPr/>
        </p:nvSpPr>
        <p:spPr bwMode="auto">
          <a:xfrm>
            <a:off x="802180" y="4234681"/>
            <a:ext cx="7594997" cy="92786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Can we do even better? For example, can we prove</a:t>
            </a:r>
          </a:p>
          <a:p>
            <a:pPr marL="0" indent="0">
              <a:buNone/>
            </a:pPr>
            <a:r>
              <a:rPr lang="en-US" sz="2400" kern="0" dirty="0">
                <a:solidFill>
                  <a:srgbClr val="FFCC00"/>
                </a:solidFill>
              </a:rPr>
              <a:t>NSPACE(s(n))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CC00"/>
                </a:solidFill>
              </a:rPr>
              <a:t> co-NSPACE(s(n))</a:t>
            </a:r>
            <a:r>
              <a:rPr lang="en-US" sz="2400" kern="0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E3E7E6E-6505-464E-A93B-D8CD857D007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02181" y="2077365"/>
                <a:ext cx="7594997" cy="857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Thus,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DSPACE(s(n))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CC00"/>
                    </a:solidFill>
                  </a:rPr>
                  <a:t>NSPACE(s(n)) </a:t>
                </a:r>
                <a14:m>
                  <m:oMath xmlns:m="http://schemas.openxmlformats.org/officeDocument/2006/math">
                    <m:r>
                      <a:rPr lang="en-US" sz="2000" b="0" i="1" kern="0" smtClea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CC00"/>
                    </a:solidFill>
                  </a:rPr>
                  <a:t>DSPACE(s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 </a:t>
                </a: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CC00"/>
                    </a:solidFill>
                  </a:rPr>
                  <a:t>         </a:t>
                </a:r>
                <a:r>
                  <a:rPr lang="en-US" sz="2000" kern="0" dirty="0"/>
                  <a:t>=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 co-DSPACE(s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co-NSPACE(s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 </a:t>
                </a:r>
                <a:endParaRPr lang="en-US" sz="2000" kern="0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E3E7E6E-6505-464E-A93B-D8CD857D00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2181" y="2077365"/>
                <a:ext cx="7594997" cy="857082"/>
              </a:xfrm>
              <a:prstGeom prst="rect">
                <a:avLst/>
              </a:prstGeom>
              <a:blipFill>
                <a:blip r:embed="rId3"/>
                <a:stretch>
                  <a:fillRect l="-884" t="-4286" b="-214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2708044-FD45-47D1-8047-6054EFAEDD38}"/>
              </a:ext>
            </a:extLst>
          </p:cNvPr>
          <p:cNvCxnSpPr/>
          <p:nvPr/>
        </p:nvCxnSpPr>
        <p:spPr>
          <a:xfrm>
            <a:off x="3448050" y="2426255"/>
            <a:ext cx="15335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50D3291-1940-4BA3-8C1F-DD3C13378186}"/>
              </a:ext>
            </a:extLst>
          </p:cNvPr>
          <p:cNvCxnSpPr>
            <a:cxnSpLocks/>
          </p:cNvCxnSpPr>
          <p:nvPr/>
        </p:nvCxnSpPr>
        <p:spPr>
          <a:xfrm>
            <a:off x="4214812" y="2816780"/>
            <a:ext cx="197643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AC14FAA8-042D-498B-89AB-64CCA799689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48729" y="1514855"/>
                <a:ext cx="7594997" cy="434539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 err="1">
                    <a:solidFill>
                      <a:srgbClr val="FF0000"/>
                    </a:solidFill>
                  </a:rPr>
                  <a:t>Savitch’s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 Theorem. </a:t>
                </a:r>
                <a:r>
                  <a:rPr lang="en-US" sz="2400" kern="0" dirty="0">
                    <a:solidFill>
                      <a:srgbClr val="FFCC00"/>
                    </a:solidFill>
                  </a:rPr>
                  <a:t>NSPACE(s(n)) </a:t>
                </a:r>
                <a14:m>
                  <m:oMath xmlns:m="http://schemas.openxmlformats.org/officeDocument/2006/math">
                    <m:r>
                      <a:rPr lang="en-US" sz="2400" b="0" i="1" kern="0" smtClea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CC00"/>
                    </a:solidFill>
                  </a:rPr>
                  <a:t>DSPACE(s</a:t>
                </a:r>
                <a:r>
                  <a:rPr lang="en-US" sz="24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400" kern="0" dirty="0">
                    <a:solidFill>
                      <a:srgbClr val="FFCC00"/>
                    </a:solidFill>
                  </a:rPr>
                  <a:t>(n))</a:t>
                </a:r>
                <a:r>
                  <a:rPr lang="en-US" sz="2400" kern="0" dirty="0"/>
                  <a:t>.</a:t>
                </a: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AC14FAA8-042D-498B-89AB-64CCA79968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8729" y="1514855"/>
                <a:ext cx="7594997" cy="434539"/>
              </a:xfrm>
              <a:prstGeom prst="rect">
                <a:avLst/>
              </a:prstGeom>
              <a:blipFill>
                <a:blip r:embed="rId4"/>
                <a:stretch>
                  <a:fillRect l="-1202" t="-9459" b="-32432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FAD2AB7-3434-48B5-A335-2E3AEEB899BD}"/>
              </a:ext>
            </a:extLst>
          </p:cNvPr>
          <p:cNvSpPr txBox="1">
            <a:spLocks/>
          </p:cNvSpPr>
          <p:nvPr/>
        </p:nvSpPr>
        <p:spPr bwMode="auto">
          <a:xfrm>
            <a:off x="802180" y="5240589"/>
            <a:ext cx="7594997" cy="46488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Note: </a:t>
            </a:r>
            <a:r>
              <a:rPr lang="en-US" sz="2000" kern="0" dirty="0">
                <a:solidFill>
                  <a:srgbClr val="FFCC00"/>
                </a:solidFill>
              </a:rPr>
              <a:t>NSPACE(n) </a:t>
            </a:r>
            <a:r>
              <a:rPr lang="en-US" sz="2000" kern="0" dirty="0"/>
              <a:t>is the class of context-sensitive languages.</a:t>
            </a:r>
            <a:r>
              <a:rPr lang="en-US" sz="2000" kern="0" dirty="0">
                <a:solidFill>
                  <a:srgbClr val="FFCC00"/>
                </a:solidFill>
              </a:rPr>
              <a:t> </a:t>
            </a:r>
            <a:endParaRPr lang="en-US" sz="2000" kern="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1B98566-D668-4866-A816-A821E1AEA71A}"/>
              </a:ext>
            </a:extLst>
          </p:cNvPr>
          <p:cNvSpPr txBox="1">
            <a:spLocks/>
          </p:cNvSpPr>
          <p:nvPr/>
        </p:nvSpPr>
        <p:spPr bwMode="auto">
          <a:xfrm>
            <a:off x="778361" y="2964794"/>
            <a:ext cx="7541545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Recall </a:t>
            </a: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= </a:t>
            </a:r>
            <a:r>
              <a:rPr lang="hy-AM" sz="2800" kern="0" dirty="0"/>
              <a:t>Ս</a:t>
            </a:r>
            <a:r>
              <a:rPr lang="en-US" sz="2000" kern="0" baseline="-25000" dirty="0"/>
              <a:t>k≥1</a:t>
            </a:r>
            <a:r>
              <a:rPr lang="en-US" sz="2000" kern="0" dirty="0">
                <a:solidFill>
                  <a:srgbClr val="FFC000"/>
                </a:solidFill>
              </a:rPr>
              <a:t>DSPACE(</a:t>
            </a:r>
            <a:r>
              <a:rPr lang="en-US" sz="2000" kern="0" dirty="0" err="1">
                <a:solidFill>
                  <a:srgbClr val="FFC000"/>
                </a:solidFill>
              </a:rPr>
              <a:t>n</a:t>
            </a:r>
            <a:r>
              <a:rPr lang="en-US" sz="2000" kern="0" baseline="30000" dirty="0" err="1">
                <a:solidFill>
                  <a:srgbClr val="FFC000"/>
                </a:solidFill>
              </a:rPr>
              <a:t>k</a:t>
            </a:r>
            <a:r>
              <a:rPr lang="en-US" sz="2000" kern="0" dirty="0">
                <a:solidFill>
                  <a:srgbClr val="FFC000"/>
                </a:solidFill>
              </a:rPr>
              <a:t>)</a:t>
            </a:r>
            <a:r>
              <a:rPr lang="en-US" sz="2000" kern="0" dirty="0"/>
              <a:t>,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rgbClr val="FFCCCC"/>
                </a:solidFill>
              </a:rPr>
              <a:t>NPSPACE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= </a:t>
            </a:r>
            <a:r>
              <a:rPr lang="hy-AM" sz="2800" kern="0" dirty="0"/>
              <a:t>Ս</a:t>
            </a:r>
            <a:r>
              <a:rPr lang="en-US" sz="2000" kern="0" baseline="-25000" dirty="0"/>
              <a:t>k≥1</a:t>
            </a:r>
            <a:r>
              <a:rPr lang="en-US" sz="2000" kern="0" dirty="0">
                <a:solidFill>
                  <a:srgbClr val="FFC000"/>
                </a:solidFill>
              </a:rPr>
              <a:t>NSPACE(</a:t>
            </a:r>
            <a:r>
              <a:rPr lang="en-US" sz="2000" kern="0" dirty="0" err="1">
                <a:solidFill>
                  <a:srgbClr val="FFC000"/>
                </a:solidFill>
              </a:rPr>
              <a:t>n</a:t>
            </a:r>
            <a:r>
              <a:rPr lang="en-US" sz="2000" kern="0" baseline="30000" dirty="0" err="1">
                <a:solidFill>
                  <a:srgbClr val="FFC000"/>
                </a:solidFill>
              </a:rPr>
              <a:t>k</a:t>
            </a:r>
            <a:r>
              <a:rPr lang="en-US" sz="2000" kern="0" dirty="0">
                <a:solidFill>
                  <a:srgbClr val="FFC000"/>
                </a:solidFill>
              </a:rPr>
              <a:t>)</a:t>
            </a:r>
            <a:r>
              <a:rPr lang="en-US" sz="2000" kern="0" dirty="0"/>
              <a:t>: 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endParaRPr lang="en-US" sz="2000" kern="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4621AE7-5A2D-423A-AB3C-53A60FF1CCED}"/>
              </a:ext>
            </a:extLst>
          </p:cNvPr>
          <p:cNvSpPr txBox="1">
            <a:spLocks/>
          </p:cNvSpPr>
          <p:nvPr/>
        </p:nvSpPr>
        <p:spPr bwMode="auto">
          <a:xfrm>
            <a:off x="802181" y="3626888"/>
            <a:ext cx="759499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</a:t>
            </a:r>
            <a:r>
              <a:rPr lang="en-US" sz="2000" kern="0" dirty="0">
                <a:solidFill>
                  <a:srgbClr val="FF0000"/>
                </a:solidFill>
              </a:rPr>
              <a:t> PSPACE</a:t>
            </a:r>
            <a:r>
              <a:rPr lang="en-US" sz="2000" kern="0" dirty="0">
                <a:solidFill>
                  <a:srgbClr val="FFCC00"/>
                </a:solidFill>
              </a:rPr>
              <a:t>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</a:t>
            </a:r>
            <a:r>
              <a:rPr lang="en-US" sz="2000" kern="0" dirty="0">
                <a:solidFill>
                  <a:srgbClr val="FFCCCC"/>
                </a:solidFill>
              </a:rPr>
              <a:t>N</a:t>
            </a:r>
            <a:r>
              <a:rPr lang="en-US" altLang="zh-CN" sz="2000" kern="0" dirty="0">
                <a:solidFill>
                  <a:srgbClr val="FFCCCC"/>
                </a:solidFill>
              </a:rPr>
              <a:t>PSPACE</a:t>
            </a:r>
            <a:r>
              <a:rPr lang="en-US" altLang="zh-CN" sz="2000" kern="0" dirty="0">
                <a:solidFill>
                  <a:srgbClr val="FFCC00"/>
                </a:solidFill>
              </a:rPr>
              <a:t> </a:t>
            </a:r>
            <a:r>
              <a:rPr lang="en-US" altLang="zh-CN" sz="2000" kern="0" dirty="0"/>
              <a:t>=</a:t>
            </a:r>
            <a:r>
              <a:rPr lang="en-US" altLang="zh-CN" sz="2000" kern="0" dirty="0">
                <a:solidFill>
                  <a:srgbClr val="FFCC00"/>
                </a:solidFill>
              </a:rPr>
              <a:t> </a:t>
            </a:r>
            <a:r>
              <a:rPr lang="en-US" altLang="zh-CN" sz="2000" kern="0" dirty="0">
                <a:solidFill>
                  <a:srgbClr val="FF0000"/>
                </a:solidFill>
              </a:rPr>
              <a:t>co-P</a:t>
            </a:r>
            <a:r>
              <a:rPr lang="en-US" sz="2000" kern="0" dirty="0">
                <a:solidFill>
                  <a:srgbClr val="FF0000"/>
                </a:solidFill>
              </a:rPr>
              <a:t>SPACE</a:t>
            </a:r>
            <a:r>
              <a:rPr lang="en-US" sz="2000" kern="0" dirty="0">
                <a:solidFill>
                  <a:srgbClr val="FFCC00"/>
                </a:solidFill>
              </a:rPr>
              <a:t>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</a:t>
            </a:r>
            <a:r>
              <a:rPr lang="en-US" sz="2000" kern="0" dirty="0">
                <a:solidFill>
                  <a:srgbClr val="FFCCCC"/>
                </a:solidFill>
              </a:rPr>
              <a:t>co-NPSPACE</a:t>
            </a:r>
            <a:r>
              <a:rPr lang="en-US" sz="2000" kern="0" dirty="0">
                <a:solidFill>
                  <a:srgbClr val="FFCC0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49731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778361" y="914083"/>
            <a:ext cx="7587277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How about nondeterministic space complexity?</a:t>
            </a:r>
            <a:endParaRPr lang="en-US" sz="2800" kern="0" baseline="30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CA8A7D8-1584-4777-A025-DA8415FF7363}"/>
              </a:ext>
            </a:extLst>
          </p:cNvPr>
          <p:cNvSpPr txBox="1">
            <a:spLocks/>
          </p:cNvSpPr>
          <p:nvPr/>
        </p:nvSpPr>
        <p:spPr bwMode="auto">
          <a:xfrm>
            <a:off x="802180" y="4234681"/>
            <a:ext cx="7594997" cy="92786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Can we do even better? For example, can we prove</a:t>
            </a:r>
          </a:p>
          <a:p>
            <a:pPr marL="0" indent="0">
              <a:buNone/>
            </a:pPr>
            <a:r>
              <a:rPr lang="en-US" sz="2400" kern="0" dirty="0">
                <a:solidFill>
                  <a:srgbClr val="FFCC00"/>
                </a:solidFill>
              </a:rPr>
              <a:t>NSPACE(s(n))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CC00"/>
                </a:solidFill>
              </a:rPr>
              <a:t> co-NSPACE(s(n))</a:t>
            </a:r>
            <a:r>
              <a:rPr lang="en-US" sz="2400" kern="0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E3E7E6E-6505-464E-A93B-D8CD857D007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02181" y="2077365"/>
                <a:ext cx="7594997" cy="857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Thus,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DSPACE(s(n))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CC00"/>
                    </a:solidFill>
                  </a:rPr>
                  <a:t>NSPACE(s(n)) </a:t>
                </a:r>
                <a14:m>
                  <m:oMath xmlns:m="http://schemas.openxmlformats.org/officeDocument/2006/math">
                    <m:r>
                      <a:rPr lang="en-US" sz="2000" b="0" i="1" kern="0" smtClea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CC00"/>
                    </a:solidFill>
                  </a:rPr>
                  <a:t>DSPACE(s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 </a:t>
                </a: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CC00"/>
                    </a:solidFill>
                  </a:rPr>
                  <a:t>         </a:t>
                </a:r>
                <a:r>
                  <a:rPr lang="en-US" sz="2000" kern="0" dirty="0"/>
                  <a:t>=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 co-DSPACE(s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co-NSPACE(s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 </a:t>
                </a:r>
                <a:endParaRPr lang="en-US" sz="2000" kern="0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E3E7E6E-6505-464E-A93B-D8CD857D00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2181" y="2077365"/>
                <a:ext cx="7594997" cy="857082"/>
              </a:xfrm>
              <a:prstGeom prst="rect">
                <a:avLst/>
              </a:prstGeom>
              <a:blipFill>
                <a:blip r:embed="rId3"/>
                <a:stretch>
                  <a:fillRect l="-884" t="-4286" b="-214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2708044-FD45-47D1-8047-6054EFAEDD38}"/>
              </a:ext>
            </a:extLst>
          </p:cNvPr>
          <p:cNvCxnSpPr/>
          <p:nvPr/>
        </p:nvCxnSpPr>
        <p:spPr>
          <a:xfrm>
            <a:off x="3448050" y="2426255"/>
            <a:ext cx="15335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50D3291-1940-4BA3-8C1F-DD3C13378186}"/>
              </a:ext>
            </a:extLst>
          </p:cNvPr>
          <p:cNvCxnSpPr>
            <a:cxnSpLocks/>
          </p:cNvCxnSpPr>
          <p:nvPr/>
        </p:nvCxnSpPr>
        <p:spPr>
          <a:xfrm>
            <a:off x="4214812" y="2816780"/>
            <a:ext cx="197643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AC14FAA8-042D-498B-89AB-64CCA799689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48729" y="1514855"/>
                <a:ext cx="7594997" cy="434539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 err="1">
                    <a:solidFill>
                      <a:srgbClr val="FF0000"/>
                    </a:solidFill>
                  </a:rPr>
                  <a:t>Savitch’s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 Theorem. </a:t>
                </a:r>
                <a:r>
                  <a:rPr lang="en-US" sz="2400" kern="0" dirty="0">
                    <a:solidFill>
                      <a:srgbClr val="FFCC00"/>
                    </a:solidFill>
                  </a:rPr>
                  <a:t>NSPACE(s(n)) </a:t>
                </a:r>
                <a14:m>
                  <m:oMath xmlns:m="http://schemas.openxmlformats.org/officeDocument/2006/math">
                    <m:r>
                      <a:rPr lang="en-US" sz="2400" b="0" i="1" kern="0" smtClea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CC00"/>
                    </a:solidFill>
                  </a:rPr>
                  <a:t>DSPACE(s</a:t>
                </a:r>
                <a:r>
                  <a:rPr lang="en-US" sz="24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400" kern="0" dirty="0">
                    <a:solidFill>
                      <a:srgbClr val="FFCC00"/>
                    </a:solidFill>
                  </a:rPr>
                  <a:t>(n))</a:t>
                </a:r>
                <a:r>
                  <a:rPr lang="en-US" sz="2400" kern="0" dirty="0"/>
                  <a:t>.</a:t>
                </a: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AC14FAA8-042D-498B-89AB-64CCA79968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8729" y="1514855"/>
                <a:ext cx="7594997" cy="434539"/>
              </a:xfrm>
              <a:prstGeom prst="rect">
                <a:avLst/>
              </a:prstGeom>
              <a:blipFill>
                <a:blip r:embed="rId4"/>
                <a:stretch>
                  <a:fillRect l="-1202" t="-9459" b="-32432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FAD2AB7-3434-48B5-A335-2E3AEEB899BD}"/>
              </a:ext>
            </a:extLst>
          </p:cNvPr>
          <p:cNvSpPr txBox="1">
            <a:spLocks/>
          </p:cNvSpPr>
          <p:nvPr/>
        </p:nvSpPr>
        <p:spPr bwMode="auto">
          <a:xfrm>
            <a:off x="802180" y="5240589"/>
            <a:ext cx="7594997" cy="46488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Note: </a:t>
            </a:r>
            <a:r>
              <a:rPr lang="en-US" sz="2000" kern="0" dirty="0">
                <a:solidFill>
                  <a:srgbClr val="FFCC00"/>
                </a:solidFill>
              </a:rPr>
              <a:t>NSPACE(n) </a:t>
            </a:r>
            <a:r>
              <a:rPr lang="en-US" sz="2000" kern="0" dirty="0"/>
              <a:t>is the class of context-sensitive languages.</a:t>
            </a:r>
            <a:r>
              <a:rPr lang="en-US" sz="2000" kern="0" dirty="0">
                <a:solidFill>
                  <a:srgbClr val="FFCC00"/>
                </a:solidFill>
              </a:rPr>
              <a:t> </a:t>
            </a:r>
            <a:endParaRPr lang="en-US" sz="2000" kern="0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6556A46-A979-47AB-B655-39C286B6C191}"/>
              </a:ext>
            </a:extLst>
          </p:cNvPr>
          <p:cNvSpPr txBox="1">
            <a:spLocks/>
          </p:cNvSpPr>
          <p:nvPr/>
        </p:nvSpPr>
        <p:spPr bwMode="auto">
          <a:xfrm>
            <a:off x="802179" y="5705475"/>
            <a:ext cx="7594997" cy="92786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Most people thought this was very difficult (and unlikely), but …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2476747-9CC1-4724-A507-24BA2F0BE11D}"/>
              </a:ext>
            </a:extLst>
          </p:cNvPr>
          <p:cNvSpPr txBox="1">
            <a:spLocks/>
          </p:cNvSpPr>
          <p:nvPr/>
        </p:nvSpPr>
        <p:spPr bwMode="auto">
          <a:xfrm>
            <a:off x="778361" y="2964794"/>
            <a:ext cx="7541545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Recall </a:t>
            </a: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= </a:t>
            </a:r>
            <a:r>
              <a:rPr lang="hy-AM" sz="2800" kern="0" dirty="0"/>
              <a:t>Ս</a:t>
            </a:r>
            <a:r>
              <a:rPr lang="en-US" sz="2000" kern="0" baseline="-25000" dirty="0"/>
              <a:t>k≥1</a:t>
            </a:r>
            <a:r>
              <a:rPr lang="en-US" sz="2000" kern="0" dirty="0">
                <a:solidFill>
                  <a:srgbClr val="FFC000"/>
                </a:solidFill>
              </a:rPr>
              <a:t>DSPACE(</a:t>
            </a:r>
            <a:r>
              <a:rPr lang="en-US" sz="2000" kern="0" dirty="0" err="1">
                <a:solidFill>
                  <a:srgbClr val="FFC000"/>
                </a:solidFill>
              </a:rPr>
              <a:t>n</a:t>
            </a:r>
            <a:r>
              <a:rPr lang="en-US" sz="2000" kern="0" baseline="30000" dirty="0" err="1">
                <a:solidFill>
                  <a:srgbClr val="FFC000"/>
                </a:solidFill>
              </a:rPr>
              <a:t>k</a:t>
            </a:r>
            <a:r>
              <a:rPr lang="en-US" sz="2000" kern="0" dirty="0">
                <a:solidFill>
                  <a:srgbClr val="FFC000"/>
                </a:solidFill>
              </a:rPr>
              <a:t>)</a:t>
            </a:r>
            <a:r>
              <a:rPr lang="en-US" sz="2000" kern="0" dirty="0"/>
              <a:t>,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rgbClr val="FFCCCC"/>
                </a:solidFill>
              </a:rPr>
              <a:t>NPSPACE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= </a:t>
            </a:r>
            <a:r>
              <a:rPr lang="hy-AM" sz="2800" kern="0" dirty="0"/>
              <a:t>Ս</a:t>
            </a:r>
            <a:r>
              <a:rPr lang="en-US" sz="2000" kern="0" baseline="-25000" dirty="0"/>
              <a:t>k≥1</a:t>
            </a:r>
            <a:r>
              <a:rPr lang="en-US" sz="2000" kern="0" dirty="0">
                <a:solidFill>
                  <a:srgbClr val="FFC000"/>
                </a:solidFill>
              </a:rPr>
              <a:t>NSPACE(</a:t>
            </a:r>
            <a:r>
              <a:rPr lang="en-US" sz="2000" kern="0" dirty="0" err="1">
                <a:solidFill>
                  <a:srgbClr val="FFC000"/>
                </a:solidFill>
              </a:rPr>
              <a:t>n</a:t>
            </a:r>
            <a:r>
              <a:rPr lang="en-US" sz="2000" kern="0" baseline="30000" dirty="0" err="1">
                <a:solidFill>
                  <a:srgbClr val="FFC000"/>
                </a:solidFill>
              </a:rPr>
              <a:t>k</a:t>
            </a:r>
            <a:r>
              <a:rPr lang="en-US" sz="2000" kern="0" dirty="0">
                <a:solidFill>
                  <a:srgbClr val="FFC000"/>
                </a:solidFill>
              </a:rPr>
              <a:t>)</a:t>
            </a:r>
            <a:r>
              <a:rPr lang="en-US" sz="2000" kern="0" dirty="0"/>
              <a:t>: 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endParaRPr lang="en-US" sz="2000" kern="0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8D122DB-8BAC-4DAF-8F0F-04CB44C18767}"/>
              </a:ext>
            </a:extLst>
          </p:cNvPr>
          <p:cNvSpPr txBox="1">
            <a:spLocks/>
          </p:cNvSpPr>
          <p:nvPr/>
        </p:nvSpPr>
        <p:spPr bwMode="auto">
          <a:xfrm>
            <a:off x="802181" y="3626888"/>
            <a:ext cx="759499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</a:t>
            </a:r>
            <a:r>
              <a:rPr lang="en-US" sz="2000" kern="0" dirty="0">
                <a:solidFill>
                  <a:srgbClr val="FF0000"/>
                </a:solidFill>
              </a:rPr>
              <a:t> PSPACE</a:t>
            </a:r>
            <a:r>
              <a:rPr lang="en-US" sz="2000" kern="0" dirty="0">
                <a:solidFill>
                  <a:srgbClr val="FFCC00"/>
                </a:solidFill>
              </a:rPr>
              <a:t>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</a:t>
            </a:r>
            <a:r>
              <a:rPr lang="en-US" sz="2000" kern="0" dirty="0">
                <a:solidFill>
                  <a:srgbClr val="FFCCCC"/>
                </a:solidFill>
              </a:rPr>
              <a:t>N</a:t>
            </a:r>
            <a:r>
              <a:rPr lang="en-US" altLang="zh-CN" sz="2000" kern="0" dirty="0">
                <a:solidFill>
                  <a:srgbClr val="FFCCCC"/>
                </a:solidFill>
              </a:rPr>
              <a:t>PSPACE</a:t>
            </a:r>
            <a:r>
              <a:rPr lang="en-US" altLang="zh-CN" sz="2000" kern="0" dirty="0">
                <a:solidFill>
                  <a:srgbClr val="FFCC00"/>
                </a:solidFill>
              </a:rPr>
              <a:t> </a:t>
            </a:r>
            <a:r>
              <a:rPr lang="en-US" altLang="zh-CN" sz="2000" kern="0" dirty="0"/>
              <a:t>=</a:t>
            </a:r>
            <a:r>
              <a:rPr lang="en-US" altLang="zh-CN" sz="2000" kern="0" dirty="0">
                <a:solidFill>
                  <a:srgbClr val="FFCC00"/>
                </a:solidFill>
              </a:rPr>
              <a:t> </a:t>
            </a:r>
            <a:r>
              <a:rPr lang="en-US" altLang="zh-CN" sz="2000" kern="0" dirty="0">
                <a:solidFill>
                  <a:srgbClr val="FF0000"/>
                </a:solidFill>
              </a:rPr>
              <a:t>co-P</a:t>
            </a:r>
            <a:r>
              <a:rPr lang="en-US" sz="2000" kern="0" dirty="0">
                <a:solidFill>
                  <a:srgbClr val="FF0000"/>
                </a:solidFill>
              </a:rPr>
              <a:t>SPACE</a:t>
            </a:r>
            <a:r>
              <a:rPr lang="en-US" sz="2000" kern="0" dirty="0">
                <a:solidFill>
                  <a:srgbClr val="FFCC00"/>
                </a:solidFill>
              </a:rPr>
              <a:t>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</a:t>
            </a:r>
            <a:r>
              <a:rPr lang="en-US" sz="2000" kern="0" dirty="0">
                <a:solidFill>
                  <a:srgbClr val="FFCCCC"/>
                </a:solidFill>
              </a:rPr>
              <a:t>co-NPSPACE</a:t>
            </a:r>
            <a:r>
              <a:rPr lang="en-US" sz="2000" kern="0" dirty="0">
                <a:solidFill>
                  <a:srgbClr val="FFCC0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47078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778361" y="914083"/>
            <a:ext cx="7587277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How about nondeterministic space complexity?</a:t>
            </a:r>
            <a:endParaRPr lang="en-US" sz="2800" kern="0" baseline="30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CA8A7D8-1584-4777-A025-DA8415FF7363}"/>
              </a:ext>
            </a:extLst>
          </p:cNvPr>
          <p:cNvSpPr txBox="1">
            <a:spLocks/>
          </p:cNvSpPr>
          <p:nvPr/>
        </p:nvSpPr>
        <p:spPr bwMode="auto">
          <a:xfrm>
            <a:off x="802180" y="4234681"/>
            <a:ext cx="7594997" cy="92786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Can we do even better? For example, can we prove</a:t>
            </a:r>
          </a:p>
          <a:p>
            <a:pPr marL="0" indent="0">
              <a:buNone/>
            </a:pPr>
            <a:r>
              <a:rPr lang="en-US" sz="2400" kern="0" dirty="0">
                <a:solidFill>
                  <a:srgbClr val="FFCC00"/>
                </a:solidFill>
              </a:rPr>
              <a:t>NSPACE(s(n))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CC00"/>
                </a:solidFill>
              </a:rPr>
              <a:t> co-NSPACE(s(n))</a:t>
            </a:r>
            <a:r>
              <a:rPr lang="en-US" sz="2400" kern="0" dirty="0"/>
              <a:t>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B3A00A4-2B64-4865-9709-4B9A5EE93F59}"/>
              </a:ext>
            </a:extLst>
          </p:cNvPr>
          <p:cNvSpPr txBox="1">
            <a:spLocks/>
          </p:cNvSpPr>
          <p:nvPr/>
        </p:nvSpPr>
        <p:spPr bwMode="auto">
          <a:xfrm>
            <a:off x="778361" y="2964794"/>
            <a:ext cx="7541545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Recall </a:t>
            </a: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= </a:t>
            </a:r>
            <a:r>
              <a:rPr lang="hy-AM" sz="2800" kern="0" dirty="0"/>
              <a:t>Ս</a:t>
            </a:r>
            <a:r>
              <a:rPr lang="en-US" sz="2000" kern="0" baseline="-25000" dirty="0"/>
              <a:t>k≥1</a:t>
            </a:r>
            <a:r>
              <a:rPr lang="en-US" sz="2000" kern="0" dirty="0">
                <a:solidFill>
                  <a:srgbClr val="FFC000"/>
                </a:solidFill>
              </a:rPr>
              <a:t>DSPACE(</a:t>
            </a:r>
            <a:r>
              <a:rPr lang="en-US" sz="2000" kern="0" dirty="0" err="1">
                <a:solidFill>
                  <a:srgbClr val="FFC000"/>
                </a:solidFill>
              </a:rPr>
              <a:t>n</a:t>
            </a:r>
            <a:r>
              <a:rPr lang="en-US" sz="2000" kern="0" baseline="30000" dirty="0" err="1">
                <a:solidFill>
                  <a:srgbClr val="FFC000"/>
                </a:solidFill>
              </a:rPr>
              <a:t>k</a:t>
            </a:r>
            <a:r>
              <a:rPr lang="en-US" sz="2000" kern="0" dirty="0">
                <a:solidFill>
                  <a:srgbClr val="FFC000"/>
                </a:solidFill>
              </a:rPr>
              <a:t>)</a:t>
            </a:r>
            <a:r>
              <a:rPr lang="en-US" sz="2000" kern="0" dirty="0"/>
              <a:t>,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rgbClr val="FFCCCC"/>
                </a:solidFill>
              </a:rPr>
              <a:t>NPSPACE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= </a:t>
            </a:r>
            <a:r>
              <a:rPr lang="hy-AM" sz="2800" kern="0" dirty="0"/>
              <a:t>Ս</a:t>
            </a:r>
            <a:r>
              <a:rPr lang="en-US" sz="2000" kern="0" baseline="-25000" dirty="0"/>
              <a:t>k≥1</a:t>
            </a:r>
            <a:r>
              <a:rPr lang="en-US" sz="2000" kern="0" dirty="0">
                <a:solidFill>
                  <a:srgbClr val="FFC000"/>
                </a:solidFill>
              </a:rPr>
              <a:t>NSPACE(</a:t>
            </a:r>
            <a:r>
              <a:rPr lang="en-US" sz="2000" kern="0" dirty="0" err="1">
                <a:solidFill>
                  <a:srgbClr val="FFC000"/>
                </a:solidFill>
              </a:rPr>
              <a:t>n</a:t>
            </a:r>
            <a:r>
              <a:rPr lang="en-US" sz="2000" kern="0" baseline="30000" dirty="0" err="1">
                <a:solidFill>
                  <a:srgbClr val="FFC000"/>
                </a:solidFill>
              </a:rPr>
              <a:t>k</a:t>
            </a:r>
            <a:r>
              <a:rPr lang="en-US" sz="2000" kern="0" dirty="0">
                <a:solidFill>
                  <a:srgbClr val="FFC000"/>
                </a:solidFill>
              </a:rPr>
              <a:t>)</a:t>
            </a:r>
            <a:r>
              <a:rPr lang="en-US" sz="2000" kern="0" dirty="0"/>
              <a:t>: 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endParaRPr lang="en-US" sz="20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E3E7E6E-6505-464E-A93B-D8CD857D007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02181" y="2077365"/>
                <a:ext cx="7594997" cy="857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Thus,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DSPACE(s(n))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CC00"/>
                    </a:solidFill>
                  </a:rPr>
                  <a:t>NSPACE(s(n)) </a:t>
                </a:r>
                <a14:m>
                  <m:oMath xmlns:m="http://schemas.openxmlformats.org/officeDocument/2006/math">
                    <m:r>
                      <a:rPr lang="en-US" sz="2000" b="0" i="1" kern="0" smtClea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CC00"/>
                    </a:solidFill>
                  </a:rPr>
                  <a:t>DSPACE(s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 </a:t>
                </a: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CC00"/>
                    </a:solidFill>
                  </a:rPr>
                  <a:t>         </a:t>
                </a:r>
                <a:r>
                  <a:rPr lang="en-US" sz="2000" kern="0" dirty="0"/>
                  <a:t>=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 co-DSPACE(s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co-NSPACE(s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 </a:t>
                </a:r>
                <a:endParaRPr lang="en-US" sz="2000" kern="0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E3E7E6E-6505-464E-A93B-D8CD857D00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2181" y="2077365"/>
                <a:ext cx="7594997" cy="857082"/>
              </a:xfrm>
              <a:prstGeom prst="rect">
                <a:avLst/>
              </a:prstGeom>
              <a:blipFill>
                <a:blip r:embed="rId3"/>
                <a:stretch>
                  <a:fillRect l="-884" t="-4286" b="-214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2708044-FD45-47D1-8047-6054EFAEDD38}"/>
              </a:ext>
            </a:extLst>
          </p:cNvPr>
          <p:cNvCxnSpPr/>
          <p:nvPr/>
        </p:nvCxnSpPr>
        <p:spPr>
          <a:xfrm>
            <a:off x="3448050" y="2426255"/>
            <a:ext cx="15335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50D3291-1940-4BA3-8C1F-DD3C13378186}"/>
              </a:ext>
            </a:extLst>
          </p:cNvPr>
          <p:cNvCxnSpPr>
            <a:cxnSpLocks/>
          </p:cNvCxnSpPr>
          <p:nvPr/>
        </p:nvCxnSpPr>
        <p:spPr>
          <a:xfrm>
            <a:off x="4214812" y="2816780"/>
            <a:ext cx="197643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AC14FAA8-042D-498B-89AB-64CCA799689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48729" y="1514855"/>
                <a:ext cx="7594997" cy="434539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 err="1">
                    <a:solidFill>
                      <a:srgbClr val="FF0000"/>
                    </a:solidFill>
                  </a:rPr>
                  <a:t>Savitch’s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 Theorem. </a:t>
                </a:r>
                <a:r>
                  <a:rPr lang="en-US" sz="2400" kern="0" dirty="0">
                    <a:solidFill>
                      <a:srgbClr val="FFCC00"/>
                    </a:solidFill>
                  </a:rPr>
                  <a:t>NSPACE(s(n)) </a:t>
                </a:r>
                <a14:m>
                  <m:oMath xmlns:m="http://schemas.openxmlformats.org/officeDocument/2006/math">
                    <m:r>
                      <a:rPr lang="en-US" sz="2400" b="0" i="1" kern="0" smtClea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CC00"/>
                    </a:solidFill>
                  </a:rPr>
                  <a:t>DSPACE(s</a:t>
                </a:r>
                <a:r>
                  <a:rPr lang="en-US" sz="24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400" kern="0" dirty="0">
                    <a:solidFill>
                      <a:srgbClr val="FFCC00"/>
                    </a:solidFill>
                  </a:rPr>
                  <a:t>(n))</a:t>
                </a:r>
                <a:r>
                  <a:rPr lang="en-US" sz="2400" kern="0" dirty="0"/>
                  <a:t>.</a:t>
                </a: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AC14FAA8-042D-498B-89AB-64CCA79968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8729" y="1514855"/>
                <a:ext cx="7594997" cy="434539"/>
              </a:xfrm>
              <a:prstGeom prst="rect">
                <a:avLst/>
              </a:prstGeom>
              <a:blipFill>
                <a:blip r:embed="rId4"/>
                <a:stretch>
                  <a:fillRect l="-1202" t="-9459" b="-32432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FAD2AB7-3434-48B5-A335-2E3AEEB899BD}"/>
              </a:ext>
            </a:extLst>
          </p:cNvPr>
          <p:cNvSpPr txBox="1">
            <a:spLocks/>
          </p:cNvSpPr>
          <p:nvPr/>
        </p:nvSpPr>
        <p:spPr bwMode="auto">
          <a:xfrm>
            <a:off x="802180" y="5240589"/>
            <a:ext cx="7594997" cy="46488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Note: </a:t>
            </a:r>
            <a:r>
              <a:rPr lang="en-US" sz="2000" kern="0" dirty="0">
                <a:solidFill>
                  <a:srgbClr val="FFCC00"/>
                </a:solidFill>
              </a:rPr>
              <a:t>NSPACE(n) </a:t>
            </a:r>
            <a:r>
              <a:rPr lang="en-US" sz="2000" kern="0" dirty="0"/>
              <a:t>is the class of context-sensitive languages.</a:t>
            </a:r>
            <a:r>
              <a:rPr lang="en-US" sz="2000" kern="0" dirty="0">
                <a:solidFill>
                  <a:srgbClr val="FFCC00"/>
                </a:solidFill>
              </a:rPr>
              <a:t> </a:t>
            </a:r>
            <a:endParaRPr lang="en-US" sz="2000" kern="0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6556A46-A979-47AB-B655-39C286B6C191}"/>
              </a:ext>
            </a:extLst>
          </p:cNvPr>
          <p:cNvSpPr txBox="1">
            <a:spLocks/>
          </p:cNvSpPr>
          <p:nvPr/>
        </p:nvSpPr>
        <p:spPr bwMode="auto">
          <a:xfrm>
            <a:off x="802179" y="5705475"/>
            <a:ext cx="7594997" cy="92786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Most people thought this was very difficult (and unlikely), but … </a:t>
            </a:r>
            <a:r>
              <a:rPr lang="en-US" sz="2000" kern="0" dirty="0">
                <a:solidFill>
                  <a:srgbClr val="FF0000"/>
                </a:solidFill>
              </a:rPr>
              <a:t>(the following result is not in the textbook)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0E19FC4-DB5B-4C03-A536-1C3497220186}"/>
              </a:ext>
            </a:extLst>
          </p:cNvPr>
          <p:cNvSpPr txBox="1">
            <a:spLocks/>
          </p:cNvSpPr>
          <p:nvPr/>
        </p:nvSpPr>
        <p:spPr bwMode="auto">
          <a:xfrm>
            <a:off x="802181" y="3626888"/>
            <a:ext cx="759499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</a:t>
            </a:r>
            <a:r>
              <a:rPr lang="en-US" sz="2000" kern="0" dirty="0">
                <a:solidFill>
                  <a:srgbClr val="FF0000"/>
                </a:solidFill>
              </a:rPr>
              <a:t> PSPACE</a:t>
            </a:r>
            <a:r>
              <a:rPr lang="en-US" sz="2000" kern="0" dirty="0">
                <a:solidFill>
                  <a:srgbClr val="FFCC00"/>
                </a:solidFill>
              </a:rPr>
              <a:t>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</a:t>
            </a:r>
            <a:r>
              <a:rPr lang="en-US" sz="2000" kern="0" dirty="0">
                <a:solidFill>
                  <a:srgbClr val="FFCCCC"/>
                </a:solidFill>
              </a:rPr>
              <a:t>N</a:t>
            </a:r>
            <a:r>
              <a:rPr lang="en-US" altLang="zh-CN" sz="2000" kern="0" dirty="0">
                <a:solidFill>
                  <a:srgbClr val="FFCCCC"/>
                </a:solidFill>
              </a:rPr>
              <a:t>PSPACE</a:t>
            </a:r>
            <a:r>
              <a:rPr lang="en-US" altLang="zh-CN" sz="2000" kern="0" dirty="0">
                <a:solidFill>
                  <a:srgbClr val="FFCC00"/>
                </a:solidFill>
              </a:rPr>
              <a:t> </a:t>
            </a:r>
            <a:r>
              <a:rPr lang="en-US" altLang="zh-CN" sz="2000" kern="0" dirty="0"/>
              <a:t>=</a:t>
            </a:r>
            <a:r>
              <a:rPr lang="en-US" altLang="zh-CN" sz="2000" kern="0" dirty="0">
                <a:solidFill>
                  <a:srgbClr val="FFCC00"/>
                </a:solidFill>
              </a:rPr>
              <a:t> </a:t>
            </a:r>
            <a:r>
              <a:rPr lang="en-US" altLang="zh-CN" sz="2000" kern="0" dirty="0">
                <a:solidFill>
                  <a:srgbClr val="FF0000"/>
                </a:solidFill>
              </a:rPr>
              <a:t>co-P</a:t>
            </a:r>
            <a:r>
              <a:rPr lang="en-US" sz="2000" kern="0" dirty="0">
                <a:solidFill>
                  <a:srgbClr val="FF0000"/>
                </a:solidFill>
              </a:rPr>
              <a:t>SPACE</a:t>
            </a:r>
            <a:r>
              <a:rPr lang="en-US" sz="2000" kern="0" dirty="0">
                <a:solidFill>
                  <a:srgbClr val="FFCC00"/>
                </a:solidFill>
              </a:rPr>
              <a:t>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</a:t>
            </a:r>
            <a:r>
              <a:rPr lang="en-US" sz="2000" kern="0" dirty="0">
                <a:solidFill>
                  <a:srgbClr val="FFCCCC"/>
                </a:solidFill>
              </a:rPr>
              <a:t>co-NPSPACE</a:t>
            </a:r>
            <a:r>
              <a:rPr lang="en-US" sz="2000" kern="0" dirty="0">
                <a:solidFill>
                  <a:srgbClr val="FFCC0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23763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</p:spTree>
    <p:extLst>
      <p:ext uri="{BB962C8B-B14F-4D97-AF65-F5344CB8AC3E}">
        <p14:creationId xmlns:p14="http://schemas.microsoft.com/office/powerpoint/2010/main" val="4054896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/>
              <a:t>For any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we show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.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523970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/>
              <a:t>For any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we show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.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AB757A7-DCBE-4021-9634-830B799EA649}"/>
              </a:ext>
            </a:extLst>
          </p:cNvPr>
          <p:cNvSpPr txBox="1">
            <a:spLocks/>
          </p:cNvSpPr>
          <p:nvPr/>
        </p:nvSpPr>
        <p:spPr bwMode="auto">
          <a:xfrm>
            <a:off x="676361" y="2282458"/>
            <a:ext cx="7690247" cy="131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Thus, for every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, there is an accepting path in the computation tree T</a:t>
            </a:r>
            <a:r>
              <a:rPr lang="en-US" sz="2000" kern="0" baseline="-2500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) of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, and for every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 (i.e.,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), there is no accepting path in T</a:t>
            </a:r>
            <a:r>
              <a:rPr lang="en-US" sz="2000" kern="0" baseline="-2500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). </a:t>
            </a:r>
            <a:endParaRPr lang="en-US" sz="1600" kern="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0684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/>
              <a:t>For any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we show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.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AB757A7-DCBE-4021-9634-830B799EA649}"/>
              </a:ext>
            </a:extLst>
          </p:cNvPr>
          <p:cNvSpPr txBox="1">
            <a:spLocks/>
          </p:cNvSpPr>
          <p:nvPr/>
        </p:nvSpPr>
        <p:spPr bwMode="auto">
          <a:xfrm>
            <a:off x="676361" y="2282458"/>
            <a:ext cx="7690247" cy="131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Thus, for every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, there is an accepting path in the computation tree T</a:t>
            </a:r>
            <a:r>
              <a:rPr lang="en-US" sz="2000" kern="0" baseline="-2500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) of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, and for every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 (i.e.,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), there is no accepting path in T</a:t>
            </a:r>
            <a:r>
              <a:rPr lang="en-US" sz="2000" kern="0" baseline="-2500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). </a:t>
            </a:r>
            <a:endParaRPr lang="en-US" sz="1600" kern="0" dirty="0">
              <a:solidFill>
                <a:srgbClr val="00B0F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D195B8A-1FEA-4719-A8A7-6A8C89C4A2C2}"/>
              </a:ext>
            </a:extLst>
          </p:cNvPr>
          <p:cNvSpPr txBox="1">
            <a:spLocks/>
          </p:cNvSpPr>
          <p:nvPr/>
        </p:nvSpPr>
        <p:spPr bwMode="auto">
          <a:xfrm>
            <a:off x="676361" y="3711209"/>
            <a:ext cx="7690247" cy="775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 has a unique initial configuration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. Without loss of generality, assume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 also has a unique accepting configuration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4901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/>
              <a:t>For any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we show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.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AB757A7-DCBE-4021-9634-830B799EA649}"/>
              </a:ext>
            </a:extLst>
          </p:cNvPr>
          <p:cNvSpPr txBox="1">
            <a:spLocks/>
          </p:cNvSpPr>
          <p:nvPr/>
        </p:nvSpPr>
        <p:spPr bwMode="auto">
          <a:xfrm>
            <a:off x="676361" y="2282458"/>
            <a:ext cx="7690247" cy="131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Thus, for every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, there is an accepting path in the computation tree T</a:t>
            </a:r>
            <a:r>
              <a:rPr lang="en-US" sz="2000" kern="0" baseline="-2500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) of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, and for every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 (i.e.,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), there is no accepting path in T</a:t>
            </a:r>
            <a:r>
              <a:rPr lang="en-US" sz="2000" kern="0" baseline="-2500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). </a:t>
            </a:r>
            <a:endParaRPr lang="en-US" sz="1600" kern="0" dirty="0">
              <a:solidFill>
                <a:srgbClr val="00B0F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D195B8A-1FEA-4719-A8A7-6A8C89C4A2C2}"/>
              </a:ext>
            </a:extLst>
          </p:cNvPr>
          <p:cNvSpPr txBox="1">
            <a:spLocks/>
          </p:cNvSpPr>
          <p:nvPr/>
        </p:nvSpPr>
        <p:spPr bwMode="auto">
          <a:xfrm>
            <a:off x="676361" y="3711209"/>
            <a:ext cx="7690247" cy="775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 has a unique initial configuration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. Without loss of generality, assume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 also has a unique accepting configuration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450BA02-7941-4FA6-A365-CA2E65DF653C}"/>
              </a:ext>
            </a:extLst>
          </p:cNvPr>
          <p:cNvSpPr txBox="1">
            <a:spLocks/>
          </p:cNvSpPr>
          <p:nvPr/>
        </p:nvSpPr>
        <p:spPr bwMode="auto">
          <a:xfrm>
            <a:off x="676360" y="4602863"/>
            <a:ext cx="7690247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To prove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 </a:t>
            </a:r>
            <a:r>
              <a:rPr lang="el-GR" sz="2000" kern="0" dirty="0"/>
              <a:t>ϵ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 we need to construct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that accepts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. Thus, on input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has to make sure that there is no path in T</a:t>
            </a:r>
            <a:r>
              <a:rPr lang="en-US" sz="2000" kern="0" baseline="-2500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to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.  </a:t>
            </a:r>
            <a:endParaRPr lang="en-US" sz="2000" kern="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995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AA431CA-A521-4CAA-82BF-F682BABA4494}"/>
              </a:ext>
            </a:extLst>
          </p:cNvPr>
          <p:cNvSpPr txBox="1">
            <a:spLocks/>
          </p:cNvSpPr>
          <p:nvPr/>
        </p:nvSpPr>
        <p:spPr bwMode="auto">
          <a:xfrm>
            <a:off x="676357" y="2188242"/>
            <a:ext cx="7690247" cy="106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Construct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accepting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: on input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checks that there is no path in T</a:t>
            </a:r>
            <a:r>
              <a:rPr lang="en-US" sz="2000" kern="0" baseline="-2500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to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,  i.e., every config.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not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. 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5002E9B-8F17-4B08-86F2-76BEDD3A33F3}"/>
              </a:ext>
            </a:extLst>
          </p:cNvPr>
          <p:cNvSpPr txBox="1">
            <a:spLocks/>
          </p:cNvSpPr>
          <p:nvPr/>
        </p:nvSpPr>
        <p:spPr bwMode="auto">
          <a:xfrm>
            <a:off x="676357" y="2940670"/>
            <a:ext cx="7690247" cy="7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5623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AA431CA-A521-4CAA-82BF-F682BABA4494}"/>
              </a:ext>
            </a:extLst>
          </p:cNvPr>
          <p:cNvSpPr txBox="1">
            <a:spLocks/>
          </p:cNvSpPr>
          <p:nvPr/>
        </p:nvSpPr>
        <p:spPr bwMode="auto">
          <a:xfrm>
            <a:off x="676357" y="2188242"/>
            <a:ext cx="7690247" cy="106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Construct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accepting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: on input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checks that there is no path in T</a:t>
            </a:r>
            <a:r>
              <a:rPr lang="en-US" sz="2000" kern="0" baseline="-2500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to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,  i.e., every config.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not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. 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5002E9B-8F17-4B08-86F2-76BEDD3A33F3}"/>
              </a:ext>
            </a:extLst>
          </p:cNvPr>
          <p:cNvSpPr txBox="1">
            <a:spLocks/>
          </p:cNvSpPr>
          <p:nvPr/>
        </p:nvSpPr>
        <p:spPr bwMode="auto">
          <a:xfrm>
            <a:off x="676357" y="2940670"/>
            <a:ext cx="7690247" cy="7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53F6F0D-2C5F-4139-998B-AF63C6761FF1}"/>
              </a:ext>
            </a:extLst>
          </p:cNvPr>
          <p:cNvSpPr txBox="1">
            <a:spLocks/>
          </p:cNvSpPr>
          <p:nvPr/>
        </p:nvSpPr>
        <p:spPr bwMode="auto">
          <a:xfrm>
            <a:off x="676356" y="3253348"/>
            <a:ext cx="7690247" cy="7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How does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check if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is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?  </a:t>
            </a:r>
            <a:endParaRPr lang="en-US" sz="2000" kern="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630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AA431CA-A521-4CAA-82BF-F682BABA4494}"/>
              </a:ext>
            </a:extLst>
          </p:cNvPr>
          <p:cNvSpPr txBox="1">
            <a:spLocks/>
          </p:cNvSpPr>
          <p:nvPr/>
        </p:nvSpPr>
        <p:spPr bwMode="auto">
          <a:xfrm>
            <a:off x="676357" y="2188242"/>
            <a:ext cx="7690247" cy="106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Construct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accepting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: on input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checks that there is no path in T</a:t>
            </a:r>
            <a:r>
              <a:rPr lang="en-US" sz="2000" kern="0" baseline="-2500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to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,  i.e., every config.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not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. 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5002E9B-8F17-4B08-86F2-76BEDD3A33F3}"/>
              </a:ext>
            </a:extLst>
          </p:cNvPr>
          <p:cNvSpPr txBox="1">
            <a:spLocks/>
          </p:cNvSpPr>
          <p:nvPr/>
        </p:nvSpPr>
        <p:spPr bwMode="auto">
          <a:xfrm>
            <a:off x="676357" y="2940670"/>
            <a:ext cx="7690247" cy="7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53F6F0D-2C5F-4139-998B-AF63C6761FF1}"/>
              </a:ext>
            </a:extLst>
          </p:cNvPr>
          <p:cNvSpPr txBox="1">
            <a:spLocks/>
          </p:cNvSpPr>
          <p:nvPr/>
        </p:nvSpPr>
        <p:spPr bwMode="auto">
          <a:xfrm>
            <a:off x="676356" y="3253348"/>
            <a:ext cx="7690247" cy="7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How does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check if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is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?  Easy – simulating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(non-deterministically guess the path). </a:t>
            </a:r>
            <a:endParaRPr lang="en-US" sz="2000" kern="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4098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AA431CA-A521-4CAA-82BF-F682BABA4494}"/>
              </a:ext>
            </a:extLst>
          </p:cNvPr>
          <p:cNvSpPr txBox="1">
            <a:spLocks/>
          </p:cNvSpPr>
          <p:nvPr/>
        </p:nvSpPr>
        <p:spPr bwMode="auto">
          <a:xfrm>
            <a:off x="676357" y="2188242"/>
            <a:ext cx="7690247" cy="106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Construct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accepting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: on input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checks that there is no path in T</a:t>
            </a:r>
            <a:r>
              <a:rPr lang="en-US" sz="2000" kern="0" baseline="-2500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to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,  i.e., every config.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not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. 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5002E9B-8F17-4B08-86F2-76BEDD3A33F3}"/>
              </a:ext>
            </a:extLst>
          </p:cNvPr>
          <p:cNvSpPr txBox="1">
            <a:spLocks/>
          </p:cNvSpPr>
          <p:nvPr/>
        </p:nvSpPr>
        <p:spPr bwMode="auto">
          <a:xfrm>
            <a:off x="676357" y="2940670"/>
            <a:ext cx="7690247" cy="7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53F6F0D-2C5F-4139-998B-AF63C6761FF1}"/>
              </a:ext>
            </a:extLst>
          </p:cNvPr>
          <p:cNvSpPr txBox="1">
            <a:spLocks/>
          </p:cNvSpPr>
          <p:nvPr/>
        </p:nvSpPr>
        <p:spPr bwMode="auto">
          <a:xfrm>
            <a:off x="676356" y="3253348"/>
            <a:ext cx="7690247" cy="7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How does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check if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is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?  Easy – simulating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(non-deterministically guess the path).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BE04345-710A-4630-B609-DC6F491247F9}"/>
              </a:ext>
            </a:extLst>
          </p:cNvPr>
          <p:cNvSpPr txBox="1">
            <a:spLocks/>
          </p:cNvSpPr>
          <p:nvPr/>
        </p:nvSpPr>
        <p:spPr bwMode="auto">
          <a:xfrm>
            <a:off x="726875" y="3960115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If </a:t>
            </a:r>
            <a:r>
              <a:rPr lang="en-US" sz="1800" kern="0" dirty="0">
                <a:solidFill>
                  <a:srgbClr val="C00000"/>
                </a:solidFill>
              </a:rPr>
              <a:t>Ḿ</a:t>
            </a:r>
            <a:r>
              <a:rPr lang="en-US" sz="1800" kern="0" dirty="0"/>
              <a:t> finds a path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 </a:t>
            </a:r>
            <a:r>
              <a:rPr lang="en-US" sz="1800" kern="0" dirty="0">
                <a:latin typeface="Abadi" panose="020B0604020104020204" pitchFamily="34" charset="0"/>
              </a:rPr>
              <a:t>→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: then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is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.</a:t>
            </a:r>
            <a:endParaRPr lang="en-US" sz="1800" kern="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7027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AA431CA-A521-4CAA-82BF-F682BABA4494}"/>
              </a:ext>
            </a:extLst>
          </p:cNvPr>
          <p:cNvSpPr txBox="1">
            <a:spLocks/>
          </p:cNvSpPr>
          <p:nvPr/>
        </p:nvSpPr>
        <p:spPr bwMode="auto">
          <a:xfrm>
            <a:off x="676357" y="2188242"/>
            <a:ext cx="7690247" cy="106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Construct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accepting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: on input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checks that there is no path in T</a:t>
            </a:r>
            <a:r>
              <a:rPr lang="en-US" sz="2000" kern="0" baseline="-2500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to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,  i.e., every config.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not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. 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5002E9B-8F17-4B08-86F2-76BEDD3A33F3}"/>
              </a:ext>
            </a:extLst>
          </p:cNvPr>
          <p:cNvSpPr txBox="1">
            <a:spLocks/>
          </p:cNvSpPr>
          <p:nvPr/>
        </p:nvSpPr>
        <p:spPr bwMode="auto">
          <a:xfrm>
            <a:off x="676357" y="2940670"/>
            <a:ext cx="7690247" cy="7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53F6F0D-2C5F-4139-998B-AF63C6761FF1}"/>
              </a:ext>
            </a:extLst>
          </p:cNvPr>
          <p:cNvSpPr txBox="1">
            <a:spLocks/>
          </p:cNvSpPr>
          <p:nvPr/>
        </p:nvSpPr>
        <p:spPr bwMode="auto">
          <a:xfrm>
            <a:off x="676356" y="3253348"/>
            <a:ext cx="7690247" cy="7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How does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check if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is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?  Easy – simulating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(non-deterministically guess the path).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BE04345-710A-4630-B609-DC6F491247F9}"/>
              </a:ext>
            </a:extLst>
          </p:cNvPr>
          <p:cNvSpPr txBox="1">
            <a:spLocks/>
          </p:cNvSpPr>
          <p:nvPr/>
        </p:nvSpPr>
        <p:spPr bwMode="auto">
          <a:xfrm>
            <a:off x="726875" y="3960115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If </a:t>
            </a:r>
            <a:r>
              <a:rPr lang="en-US" sz="1800" kern="0" dirty="0">
                <a:solidFill>
                  <a:srgbClr val="C00000"/>
                </a:solidFill>
              </a:rPr>
              <a:t>Ḿ</a:t>
            </a:r>
            <a:r>
              <a:rPr lang="en-US" sz="1800" kern="0" dirty="0"/>
              <a:t> finds a path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 </a:t>
            </a:r>
            <a:r>
              <a:rPr lang="en-US" sz="1800" kern="0" dirty="0">
                <a:latin typeface="Abadi" panose="020B0604020104020204" pitchFamily="34" charset="0"/>
              </a:rPr>
              <a:t>→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: then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is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.</a:t>
            </a:r>
            <a:endParaRPr lang="en-US" sz="1800" kern="0" dirty="0">
              <a:solidFill>
                <a:srgbClr val="FFC00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3841601-A07E-40CC-9542-BF65F1173FE6}"/>
              </a:ext>
            </a:extLst>
          </p:cNvPr>
          <p:cNvSpPr txBox="1">
            <a:spLocks/>
          </p:cNvSpPr>
          <p:nvPr/>
        </p:nvSpPr>
        <p:spPr bwMode="auto">
          <a:xfrm>
            <a:off x="726875" y="4325526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What if </a:t>
            </a:r>
            <a:r>
              <a:rPr lang="en-US" sz="1800" kern="0" dirty="0">
                <a:solidFill>
                  <a:srgbClr val="C00000"/>
                </a:solidFill>
              </a:rPr>
              <a:t>Ḿ</a:t>
            </a:r>
            <a:r>
              <a:rPr lang="en-US" sz="1800" kern="0" dirty="0"/>
              <a:t> did not find a path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 </a:t>
            </a:r>
            <a:r>
              <a:rPr lang="en-US" sz="1800" kern="0" dirty="0">
                <a:latin typeface="Abadi" panose="020B0604020104020204" pitchFamily="34" charset="0"/>
              </a:rPr>
              <a:t>→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? Is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not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?</a:t>
            </a:r>
            <a:endParaRPr lang="en-US" sz="1800" kern="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4301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AA431CA-A521-4CAA-82BF-F682BABA4494}"/>
              </a:ext>
            </a:extLst>
          </p:cNvPr>
          <p:cNvSpPr txBox="1">
            <a:spLocks/>
          </p:cNvSpPr>
          <p:nvPr/>
        </p:nvSpPr>
        <p:spPr bwMode="auto">
          <a:xfrm>
            <a:off x="676357" y="2188242"/>
            <a:ext cx="7690247" cy="106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Construct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accepting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: on input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checks that there is no path in T</a:t>
            </a:r>
            <a:r>
              <a:rPr lang="en-US" sz="2000" kern="0" baseline="-2500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to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,  i.e., every config.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not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. 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5002E9B-8F17-4B08-86F2-76BEDD3A33F3}"/>
              </a:ext>
            </a:extLst>
          </p:cNvPr>
          <p:cNvSpPr txBox="1">
            <a:spLocks/>
          </p:cNvSpPr>
          <p:nvPr/>
        </p:nvSpPr>
        <p:spPr bwMode="auto">
          <a:xfrm>
            <a:off x="676357" y="2940670"/>
            <a:ext cx="7690247" cy="7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53F6F0D-2C5F-4139-998B-AF63C6761FF1}"/>
              </a:ext>
            </a:extLst>
          </p:cNvPr>
          <p:cNvSpPr txBox="1">
            <a:spLocks/>
          </p:cNvSpPr>
          <p:nvPr/>
        </p:nvSpPr>
        <p:spPr bwMode="auto">
          <a:xfrm>
            <a:off x="676356" y="3253348"/>
            <a:ext cx="7690247" cy="7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How does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check if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is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?  Easy – simulating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(non-deterministically guess the path).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BE04345-710A-4630-B609-DC6F491247F9}"/>
              </a:ext>
            </a:extLst>
          </p:cNvPr>
          <p:cNvSpPr txBox="1">
            <a:spLocks/>
          </p:cNvSpPr>
          <p:nvPr/>
        </p:nvSpPr>
        <p:spPr bwMode="auto">
          <a:xfrm>
            <a:off x="726875" y="3960115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If </a:t>
            </a:r>
            <a:r>
              <a:rPr lang="en-US" sz="1800" kern="0" dirty="0">
                <a:solidFill>
                  <a:srgbClr val="C00000"/>
                </a:solidFill>
              </a:rPr>
              <a:t>Ḿ</a:t>
            </a:r>
            <a:r>
              <a:rPr lang="en-US" sz="1800" kern="0" dirty="0"/>
              <a:t> finds a path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 </a:t>
            </a:r>
            <a:r>
              <a:rPr lang="en-US" sz="1800" kern="0" dirty="0">
                <a:latin typeface="Abadi" panose="020B0604020104020204" pitchFamily="34" charset="0"/>
              </a:rPr>
              <a:t>→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: then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is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.</a:t>
            </a:r>
            <a:endParaRPr lang="en-US" sz="1800" kern="0" dirty="0">
              <a:solidFill>
                <a:srgbClr val="FFC00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3841601-A07E-40CC-9542-BF65F1173FE6}"/>
              </a:ext>
            </a:extLst>
          </p:cNvPr>
          <p:cNvSpPr txBox="1">
            <a:spLocks/>
          </p:cNvSpPr>
          <p:nvPr/>
        </p:nvSpPr>
        <p:spPr bwMode="auto">
          <a:xfrm>
            <a:off x="726875" y="4325526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What if </a:t>
            </a:r>
            <a:r>
              <a:rPr lang="en-US" sz="1800" kern="0" dirty="0">
                <a:solidFill>
                  <a:srgbClr val="C00000"/>
                </a:solidFill>
              </a:rPr>
              <a:t>Ḿ</a:t>
            </a:r>
            <a:r>
              <a:rPr lang="en-US" sz="1800" kern="0" dirty="0"/>
              <a:t> did not find a path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 </a:t>
            </a:r>
            <a:r>
              <a:rPr lang="en-US" sz="1800" kern="0" dirty="0">
                <a:latin typeface="Abadi" panose="020B0604020104020204" pitchFamily="34" charset="0"/>
              </a:rPr>
              <a:t>→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? Is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not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?</a:t>
            </a:r>
            <a:endParaRPr lang="en-US" sz="1800" kern="0" dirty="0">
              <a:solidFill>
                <a:srgbClr val="FFC00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F1649C2-84D4-40AE-AD16-515DD602D6EC}"/>
              </a:ext>
            </a:extLst>
          </p:cNvPr>
          <p:cNvSpPr txBox="1">
            <a:spLocks/>
          </p:cNvSpPr>
          <p:nvPr/>
        </p:nvSpPr>
        <p:spPr bwMode="auto">
          <a:xfrm>
            <a:off x="726875" y="4694578"/>
            <a:ext cx="7690247" cy="43453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NO!</a:t>
            </a:r>
            <a:r>
              <a:rPr lang="en-US" sz="1800" kern="0" dirty="0"/>
              <a:t>     </a:t>
            </a:r>
            <a:r>
              <a:rPr lang="en-US" sz="1800" kern="0" dirty="0">
                <a:solidFill>
                  <a:srgbClr val="C00000"/>
                </a:solidFill>
              </a:rPr>
              <a:t>Ḿ </a:t>
            </a:r>
            <a:r>
              <a:rPr lang="en-US" sz="1800" kern="0" dirty="0"/>
              <a:t>could have guessed a wrong path in T</a:t>
            </a:r>
            <a:r>
              <a:rPr lang="en-US" sz="1800" kern="0" baseline="-25000" dirty="0">
                <a:solidFill>
                  <a:srgbClr val="00B050"/>
                </a:solidFill>
              </a:rPr>
              <a:t>M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C00000"/>
                </a:solidFill>
              </a:rPr>
              <a:t>y</a:t>
            </a:r>
            <a:r>
              <a:rPr lang="en-US" sz="1800" kern="0" dirty="0"/>
              <a:t>)!  </a:t>
            </a:r>
          </a:p>
        </p:txBody>
      </p:sp>
    </p:spTree>
    <p:extLst>
      <p:ext uri="{BB962C8B-B14F-4D97-AF65-F5344CB8AC3E}">
        <p14:creationId xmlns:p14="http://schemas.microsoft.com/office/powerpoint/2010/main" val="28310950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AA431CA-A521-4CAA-82BF-F682BABA4494}"/>
              </a:ext>
            </a:extLst>
          </p:cNvPr>
          <p:cNvSpPr txBox="1">
            <a:spLocks/>
          </p:cNvSpPr>
          <p:nvPr/>
        </p:nvSpPr>
        <p:spPr bwMode="auto">
          <a:xfrm>
            <a:off x="676357" y="2188242"/>
            <a:ext cx="7690247" cy="106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Construct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accepting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: on input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checks that there is no path in T</a:t>
            </a:r>
            <a:r>
              <a:rPr lang="en-US" sz="2000" kern="0" baseline="-2500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to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,  i.e., every config.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not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. 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5002E9B-8F17-4B08-86F2-76BEDD3A33F3}"/>
              </a:ext>
            </a:extLst>
          </p:cNvPr>
          <p:cNvSpPr txBox="1">
            <a:spLocks/>
          </p:cNvSpPr>
          <p:nvPr/>
        </p:nvSpPr>
        <p:spPr bwMode="auto">
          <a:xfrm>
            <a:off x="676357" y="2940670"/>
            <a:ext cx="7690247" cy="7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53F6F0D-2C5F-4139-998B-AF63C6761FF1}"/>
              </a:ext>
            </a:extLst>
          </p:cNvPr>
          <p:cNvSpPr txBox="1">
            <a:spLocks/>
          </p:cNvSpPr>
          <p:nvPr/>
        </p:nvSpPr>
        <p:spPr bwMode="auto">
          <a:xfrm>
            <a:off x="676356" y="3253348"/>
            <a:ext cx="7690247" cy="7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How does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check if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is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?  Easy – simulating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(non-deterministically guess the path).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BE04345-710A-4630-B609-DC6F491247F9}"/>
              </a:ext>
            </a:extLst>
          </p:cNvPr>
          <p:cNvSpPr txBox="1">
            <a:spLocks/>
          </p:cNvSpPr>
          <p:nvPr/>
        </p:nvSpPr>
        <p:spPr bwMode="auto">
          <a:xfrm>
            <a:off x="726875" y="3960115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If </a:t>
            </a:r>
            <a:r>
              <a:rPr lang="en-US" sz="1800" kern="0" dirty="0">
                <a:solidFill>
                  <a:srgbClr val="C00000"/>
                </a:solidFill>
              </a:rPr>
              <a:t>Ḿ</a:t>
            </a:r>
            <a:r>
              <a:rPr lang="en-US" sz="1800" kern="0" dirty="0"/>
              <a:t> finds a path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 </a:t>
            </a:r>
            <a:r>
              <a:rPr lang="en-US" sz="1800" kern="0" dirty="0">
                <a:latin typeface="Abadi" panose="020B0604020104020204" pitchFamily="34" charset="0"/>
              </a:rPr>
              <a:t>→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: then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is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.</a:t>
            </a:r>
            <a:endParaRPr lang="en-US" sz="1800" kern="0" dirty="0">
              <a:solidFill>
                <a:srgbClr val="FFC00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3841601-A07E-40CC-9542-BF65F1173FE6}"/>
              </a:ext>
            </a:extLst>
          </p:cNvPr>
          <p:cNvSpPr txBox="1">
            <a:spLocks/>
          </p:cNvSpPr>
          <p:nvPr/>
        </p:nvSpPr>
        <p:spPr bwMode="auto">
          <a:xfrm>
            <a:off x="726875" y="4325526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What if </a:t>
            </a:r>
            <a:r>
              <a:rPr lang="en-US" sz="1800" kern="0" dirty="0">
                <a:solidFill>
                  <a:srgbClr val="C00000"/>
                </a:solidFill>
              </a:rPr>
              <a:t>Ḿ</a:t>
            </a:r>
            <a:r>
              <a:rPr lang="en-US" sz="1800" kern="0" dirty="0"/>
              <a:t> did not find a path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 </a:t>
            </a:r>
            <a:r>
              <a:rPr lang="en-US" sz="1800" kern="0" dirty="0">
                <a:latin typeface="Abadi" panose="020B0604020104020204" pitchFamily="34" charset="0"/>
              </a:rPr>
              <a:t>→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? Is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not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?</a:t>
            </a:r>
            <a:endParaRPr lang="en-US" sz="1800" kern="0" dirty="0">
              <a:solidFill>
                <a:srgbClr val="FFC000"/>
              </a:solidFill>
            </a:endParaRPr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0D5A4725-3809-4E3D-BE1D-4A99B48EAE86}"/>
              </a:ext>
            </a:extLst>
          </p:cNvPr>
          <p:cNvSpPr/>
          <p:nvPr/>
        </p:nvSpPr>
        <p:spPr>
          <a:xfrm>
            <a:off x="1838324" y="5120277"/>
            <a:ext cx="2152649" cy="76271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36970E3-8F9B-4B9C-B24B-FACFB12735D5}"/>
              </a:ext>
            </a:extLst>
          </p:cNvPr>
          <p:cNvSpPr txBox="1"/>
          <p:nvPr/>
        </p:nvSpPr>
        <p:spPr>
          <a:xfrm>
            <a:off x="2590869" y="5435955"/>
            <a:ext cx="60946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>
                <a:solidFill>
                  <a:srgbClr val="00B050"/>
                </a:solidFill>
              </a:rPr>
              <a:t>M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y</a:t>
            </a:r>
            <a:r>
              <a:rPr lang="en-US" sz="1400" dirty="0"/>
              <a:t>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39B2AED-DB97-4712-9AA2-BE7252125DC5}"/>
              </a:ext>
            </a:extLst>
          </p:cNvPr>
          <p:cNvSpPr txBox="1"/>
          <p:nvPr/>
        </p:nvSpPr>
        <p:spPr>
          <a:xfrm>
            <a:off x="2419341" y="4723239"/>
            <a:ext cx="103611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kern="0" dirty="0">
                <a:solidFill>
                  <a:srgbClr val="C00000"/>
                </a:solidFill>
              </a:rPr>
              <a:t>Ḿ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y</a:t>
            </a:r>
            <a:r>
              <a:rPr lang="en-US" sz="1400" dirty="0"/>
              <a:t>,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,</a:t>
            </a:r>
            <a:r>
              <a:rPr lang="en-US" sz="1400" kern="0" dirty="0">
                <a:solidFill>
                  <a:srgbClr val="00B050"/>
                </a:solidFill>
              </a:rPr>
              <a:t> C</a:t>
            </a:r>
            <a:r>
              <a:rPr lang="en-US" sz="1400" kern="0" dirty="0"/>
              <a:t>)</a:t>
            </a:r>
            <a:endParaRPr lang="en-US" sz="1400" dirty="0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540DF599-47EB-48C2-AE9E-279470C2292A}"/>
              </a:ext>
            </a:extLst>
          </p:cNvPr>
          <p:cNvCxnSpPr>
            <a:cxnSpLocks/>
          </p:cNvCxnSpPr>
          <p:nvPr/>
        </p:nvCxnSpPr>
        <p:spPr>
          <a:xfrm flipH="1">
            <a:off x="1718602" y="5062510"/>
            <a:ext cx="1206719" cy="8572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E3447C34-D474-4FD2-955E-F4B64B1516A8}"/>
              </a:ext>
            </a:extLst>
          </p:cNvPr>
          <p:cNvCxnSpPr>
            <a:cxnSpLocks/>
          </p:cNvCxnSpPr>
          <p:nvPr/>
        </p:nvCxnSpPr>
        <p:spPr>
          <a:xfrm>
            <a:off x="2925321" y="5062510"/>
            <a:ext cx="1208529" cy="8572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3B86DDB2-4AEF-42E5-B1A9-A0215F8F0A98}"/>
              </a:ext>
            </a:extLst>
          </p:cNvPr>
          <p:cNvCxnSpPr>
            <a:cxnSpLocks/>
          </p:cNvCxnSpPr>
          <p:nvPr/>
        </p:nvCxnSpPr>
        <p:spPr>
          <a:xfrm>
            <a:off x="1718602" y="5906812"/>
            <a:ext cx="8454" cy="34150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28F6513-79CC-4F00-AE3C-7A0723185ABC}"/>
              </a:ext>
            </a:extLst>
          </p:cNvPr>
          <p:cNvCxnSpPr>
            <a:cxnSpLocks/>
          </p:cNvCxnSpPr>
          <p:nvPr/>
        </p:nvCxnSpPr>
        <p:spPr>
          <a:xfrm>
            <a:off x="4132037" y="5897812"/>
            <a:ext cx="0" cy="35050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FE982275-A306-460B-8DD3-6B2F77AAD938}"/>
              </a:ext>
            </a:extLst>
          </p:cNvPr>
          <p:cNvCxnSpPr/>
          <p:nvPr/>
        </p:nvCxnSpPr>
        <p:spPr>
          <a:xfrm>
            <a:off x="1718603" y="6229264"/>
            <a:ext cx="241343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5F4D8C69-7CB2-4E53-A87D-611A103255F4}"/>
              </a:ext>
            </a:extLst>
          </p:cNvPr>
          <p:cNvSpPr txBox="1"/>
          <p:nvPr/>
        </p:nvSpPr>
        <p:spPr>
          <a:xfrm>
            <a:off x="709608" y="4963835"/>
            <a:ext cx="1780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/>
              <a:t>If </a:t>
            </a:r>
            <a:r>
              <a:rPr lang="en-US" sz="1400" dirty="0">
                <a:solidFill>
                  <a:srgbClr val="00B050"/>
                </a:solidFill>
              </a:rPr>
              <a:t>C</a:t>
            </a:r>
            <a:r>
              <a:rPr lang="en-US" sz="1400" dirty="0"/>
              <a:t> is not </a:t>
            </a:r>
          </a:p>
          <a:p>
            <a:r>
              <a:rPr lang="en-US" sz="1400" dirty="0"/>
              <a:t>reachable from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 </a:t>
            </a:r>
            <a:endParaRPr lang="en-US" sz="1400" dirty="0">
              <a:solidFill>
                <a:srgbClr val="00B050"/>
              </a:solidFill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622149F1-7EF1-4790-98D9-5D6AEE26B516}"/>
              </a:ext>
            </a:extLst>
          </p:cNvPr>
          <p:cNvCxnSpPr>
            <a:cxnSpLocks/>
          </p:cNvCxnSpPr>
          <p:nvPr/>
        </p:nvCxnSpPr>
        <p:spPr>
          <a:xfrm>
            <a:off x="2047944" y="5899439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5EEA53C-BF0E-4EDE-A602-A2BE9FF06CBB}"/>
              </a:ext>
            </a:extLst>
          </p:cNvPr>
          <p:cNvCxnSpPr>
            <a:cxnSpLocks/>
          </p:cNvCxnSpPr>
          <p:nvPr/>
        </p:nvCxnSpPr>
        <p:spPr>
          <a:xfrm>
            <a:off x="2581344" y="5882987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BA3CB916-DF02-4BE4-8750-AB566D1A0A66}"/>
              </a:ext>
            </a:extLst>
          </p:cNvPr>
          <p:cNvCxnSpPr>
            <a:cxnSpLocks/>
          </p:cNvCxnSpPr>
          <p:nvPr/>
        </p:nvCxnSpPr>
        <p:spPr>
          <a:xfrm>
            <a:off x="3133794" y="5906812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74AC9BE9-A815-4008-8051-2130F93459C5}"/>
              </a:ext>
            </a:extLst>
          </p:cNvPr>
          <p:cNvCxnSpPr>
            <a:cxnSpLocks/>
          </p:cNvCxnSpPr>
          <p:nvPr/>
        </p:nvCxnSpPr>
        <p:spPr>
          <a:xfrm>
            <a:off x="3686244" y="5897812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60DB10FE-C69D-40F4-B8B2-7F30070EFD50}"/>
              </a:ext>
            </a:extLst>
          </p:cNvPr>
          <p:cNvSpPr txBox="1"/>
          <p:nvPr/>
        </p:nvSpPr>
        <p:spPr>
          <a:xfrm>
            <a:off x="2989179" y="5998216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3</a:t>
            </a:r>
            <a:endParaRPr lang="en-US" sz="12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C52AA15-0984-4512-B34B-5279E23E7ED8}"/>
              </a:ext>
            </a:extLst>
          </p:cNvPr>
          <p:cNvSpPr txBox="1"/>
          <p:nvPr/>
        </p:nvSpPr>
        <p:spPr>
          <a:xfrm>
            <a:off x="2439164" y="5991677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2</a:t>
            </a:r>
            <a:endParaRPr lang="en-US" sz="12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FDF106E-ED98-4AA3-A4ED-ADDF0FA67A7D}"/>
              </a:ext>
            </a:extLst>
          </p:cNvPr>
          <p:cNvSpPr txBox="1"/>
          <p:nvPr/>
        </p:nvSpPr>
        <p:spPr>
          <a:xfrm>
            <a:off x="1905724" y="5989945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1</a:t>
            </a:r>
            <a:endParaRPr lang="en-US" sz="12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9459589-3307-42CD-8C62-D294B1647279}"/>
              </a:ext>
            </a:extLst>
          </p:cNvPr>
          <p:cNvSpPr txBox="1"/>
          <p:nvPr/>
        </p:nvSpPr>
        <p:spPr>
          <a:xfrm>
            <a:off x="3534936" y="6007235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018241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AA431CA-A521-4CAA-82BF-F682BABA4494}"/>
              </a:ext>
            </a:extLst>
          </p:cNvPr>
          <p:cNvSpPr txBox="1">
            <a:spLocks/>
          </p:cNvSpPr>
          <p:nvPr/>
        </p:nvSpPr>
        <p:spPr bwMode="auto">
          <a:xfrm>
            <a:off x="676357" y="2188242"/>
            <a:ext cx="7690247" cy="106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Construct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accepting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: on input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checks that there is no path in T</a:t>
            </a:r>
            <a:r>
              <a:rPr lang="en-US" sz="2000" kern="0" baseline="-2500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to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,  i.e., every config.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not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. 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5002E9B-8F17-4B08-86F2-76BEDD3A33F3}"/>
              </a:ext>
            </a:extLst>
          </p:cNvPr>
          <p:cNvSpPr txBox="1">
            <a:spLocks/>
          </p:cNvSpPr>
          <p:nvPr/>
        </p:nvSpPr>
        <p:spPr bwMode="auto">
          <a:xfrm>
            <a:off x="676357" y="2940670"/>
            <a:ext cx="7690247" cy="7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53F6F0D-2C5F-4139-998B-AF63C6761FF1}"/>
              </a:ext>
            </a:extLst>
          </p:cNvPr>
          <p:cNvSpPr txBox="1">
            <a:spLocks/>
          </p:cNvSpPr>
          <p:nvPr/>
        </p:nvSpPr>
        <p:spPr bwMode="auto">
          <a:xfrm>
            <a:off x="676356" y="3253348"/>
            <a:ext cx="7690247" cy="7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How does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check if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is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?  Easy – simulating 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(non-deterministically guess the path).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BE04345-710A-4630-B609-DC6F491247F9}"/>
              </a:ext>
            </a:extLst>
          </p:cNvPr>
          <p:cNvSpPr txBox="1">
            <a:spLocks/>
          </p:cNvSpPr>
          <p:nvPr/>
        </p:nvSpPr>
        <p:spPr bwMode="auto">
          <a:xfrm>
            <a:off x="726875" y="3960115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If </a:t>
            </a:r>
            <a:r>
              <a:rPr lang="en-US" sz="1800" kern="0" dirty="0">
                <a:solidFill>
                  <a:srgbClr val="C00000"/>
                </a:solidFill>
              </a:rPr>
              <a:t>Ḿ</a:t>
            </a:r>
            <a:r>
              <a:rPr lang="en-US" sz="1800" kern="0" dirty="0"/>
              <a:t> finds a path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 </a:t>
            </a:r>
            <a:r>
              <a:rPr lang="en-US" sz="1800" kern="0" dirty="0">
                <a:latin typeface="Abadi" panose="020B0604020104020204" pitchFamily="34" charset="0"/>
              </a:rPr>
              <a:t>→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: then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is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.</a:t>
            </a:r>
            <a:endParaRPr lang="en-US" sz="1800" kern="0" dirty="0">
              <a:solidFill>
                <a:srgbClr val="FFC00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3841601-A07E-40CC-9542-BF65F1173FE6}"/>
              </a:ext>
            </a:extLst>
          </p:cNvPr>
          <p:cNvSpPr txBox="1">
            <a:spLocks/>
          </p:cNvSpPr>
          <p:nvPr/>
        </p:nvSpPr>
        <p:spPr bwMode="auto">
          <a:xfrm>
            <a:off x="726875" y="4325526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What if </a:t>
            </a:r>
            <a:r>
              <a:rPr lang="en-US" sz="1800" kern="0" dirty="0">
                <a:solidFill>
                  <a:srgbClr val="C00000"/>
                </a:solidFill>
              </a:rPr>
              <a:t>Ḿ</a:t>
            </a:r>
            <a:r>
              <a:rPr lang="en-US" sz="1800" kern="0" dirty="0"/>
              <a:t> did not find a path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 </a:t>
            </a:r>
            <a:r>
              <a:rPr lang="en-US" sz="1800" kern="0" dirty="0">
                <a:latin typeface="Abadi" panose="020B0604020104020204" pitchFamily="34" charset="0"/>
              </a:rPr>
              <a:t>→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? Is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not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?</a:t>
            </a:r>
            <a:endParaRPr lang="en-US" sz="1800" kern="0" dirty="0">
              <a:solidFill>
                <a:srgbClr val="FFC000"/>
              </a:solidFill>
            </a:endParaRPr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0D5A4725-3809-4E3D-BE1D-4A99B48EAE86}"/>
              </a:ext>
            </a:extLst>
          </p:cNvPr>
          <p:cNvSpPr/>
          <p:nvPr/>
        </p:nvSpPr>
        <p:spPr>
          <a:xfrm>
            <a:off x="1838324" y="5120277"/>
            <a:ext cx="2152649" cy="76271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36970E3-8F9B-4B9C-B24B-FACFB12735D5}"/>
              </a:ext>
            </a:extLst>
          </p:cNvPr>
          <p:cNvSpPr txBox="1"/>
          <p:nvPr/>
        </p:nvSpPr>
        <p:spPr>
          <a:xfrm>
            <a:off x="2590869" y="5435955"/>
            <a:ext cx="60946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>
                <a:solidFill>
                  <a:srgbClr val="00B050"/>
                </a:solidFill>
              </a:rPr>
              <a:t>M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y</a:t>
            </a:r>
            <a:r>
              <a:rPr lang="en-US" sz="1400" dirty="0"/>
              <a:t>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39B2AED-DB97-4712-9AA2-BE7252125DC5}"/>
              </a:ext>
            </a:extLst>
          </p:cNvPr>
          <p:cNvSpPr txBox="1"/>
          <p:nvPr/>
        </p:nvSpPr>
        <p:spPr>
          <a:xfrm>
            <a:off x="2419341" y="4723239"/>
            <a:ext cx="103611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kern="0" dirty="0">
                <a:solidFill>
                  <a:srgbClr val="C00000"/>
                </a:solidFill>
              </a:rPr>
              <a:t>Ḿ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y</a:t>
            </a:r>
            <a:r>
              <a:rPr lang="en-US" sz="1400" dirty="0"/>
              <a:t>,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,</a:t>
            </a:r>
            <a:r>
              <a:rPr lang="en-US" sz="1400" kern="0" dirty="0">
                <a:solidFill>
                  <a:srgbClr val="00B050"/>
                </a:solidFill>
              </a:rPr>
              <a:t> C</a:t>
            </a:r>
            <a:r>
              <a:rPr lang="en-US" sz="1400" kern="0" dirty="0"/>
              <a:t>)</a:t>
            </a:r>
            <a:endParaRPr lang="en-US" sz="1400" dirty="0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540DF599-47EB-48C2-AE9E-279470C2292A}"/>
              </a:ext>
            </a:extLst>
          </p:cNvPr>
          <p:cNvCxnSpPr>
            <a:cxnSpLocks/>
          </p:cNvCxnSpPr>
          <p:nvPr/>
        </p:nvCxnSpPr>
        <p:spPr>
          <a:xfrm flipH="1">
            <a:off x="1718602" y="5062510"/>
            <a:ext cx="1206719" cy="8572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E3447C34-D474-4FD2-955E-F4B64B1516A8}"/>
              </a:ext>
            </a:extLst>
          </p:cNvPr>
          <p:cNvCxnSpPr>
            <a:cxnSpLocks/>
          </p:cNvCxnSpPr>
          <p:nvPr/>
        </p:nvCxnSpPr>
        <p:spPr>
          <a:xfrm>
            <a:off x="2925321" y="5062510"/>
            <a:ext cx="1208529" cy="8572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3B86DDB2-4AEF-42E5-B1A9-A0215F8F0A98}"/>
              </a:ext>
            </a:extLst>
          </p:cNvPr>
          <p:cNvCxnSpPr>
            <a:cxnSpLocks/>
          </p:cNvCxnSpPr>
          <p:nvPr/>
        </p:nvCxnSpPr>
        <p:spPr>
          <a:xfrm>
            <a:off x="1718602" y="5906812"/>
            <a:ext cx="8454" cy="34150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28F6513-79CC-4F00-AE3C-7A0723185ABC}"/>
              </a:ext>
            </a:extLst>
          </p:cNvPr>
          <p:cNvCxnSpPr>
            <a:cxnSpLocks/>
          </p:cNvCxnSpPr>
          <p:nvPr/>
        </p:nvCxnSpPr>
        <p:spPr>
          <a:xfrm>
            <a:off x="4132037" y="5897812"/>
            <a:ext cx="0" cy="35050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FE982275-A306-460B-8DD3-6B2F77AAD938}"/>
              </a:ext>
            </a:extLst>
          </p:cNvPr>
          <p:cNvCxnSpPr/>
          <p:nvPr/>
        </p:nvCxnSpPr>
        <p:spPr>
          <a:xfrm>
            <a:off x="1718603" y="6229264"/>
            <a:ext cx="241343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5F4D8C69-7CB2-4E53-A87D-611A103255F4}"/>
              </a:ext>
            </a:extLst>
          </p:cNvPr>
          <p:cNvSpPr txBox="1"/>
          <p:nvPr/>
        </p:nvSpPr>
        <p:spPr>
          <a:xfrm>
            <a:off x="709608" y="4963835"/>
            <a:ext cx="1780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/>
              <a:t>If </a:t>
            </a:r>
            <a:r>
              <a:rPr lang="en-US" sz="1400" dirty="0">
                <a:solidFill>
                  <a:srgbClr val="00B050"/>
                </a:solidFill>
              </a:rPr>
              <a:t>C</a:t>
            </a:r>
            <a:r>
              <a:rPr lang="en-US" sz="1400" dirty="0"/>
              <a:t> is not </a:t>
            </a:r>
          </a:p>
          <a:p>
            <a:r>
              <a:rPr lang="en-US" sz="1400" dirty="0"/>
              <a:t>reachable from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 </a:t>
            </a:r>
            <a:endParaRPr lang="en-US" sz="1400" dirty="0">
              <a:solidFill>
                <a:srgbClr val="00B050"/>
              </a:solidFill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622149F1-7EF1-4790-98D9-5D6AEE26B516}"/>
              </a:ext>
            </a:extLst>
          </p:cNvPr>
          <p:cNvCxnSpPr>
            <a:cxnSpLocks/>
          </p:cNvCxnSpPr>
          <p:nvPr/>
        </p:nvCxnSpPr>
        <p:spPr>
          <a:xfrm>
            <a:off x="2047944" y="5899439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5EEA53C-BF0E-4EDE-A602-A2BE9FF06CBB}"/>
              </a:ext>
            </a:extLst>
          </p:cNvPr>
          <p:cNvCxnSpPr>
            <a:cxnSpLocks/>
          </p:cNvCxnSpPr>
          <p:nvPr/>
        </p:nvCxnSpPr>
        <p:spPr>
          <a:xfrm>
            <a:off x="2581344" y="5882987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BA3CB916-DF02-4BE4-8750-AB566D1A0A66}"/>
              </a:ext>
            </a:extLst>
          </p:cNvPr>
          <p:cNvCxnSpPr>
            <a:cxnSpLocks/>
          </p:cNvCxnSpPr>
          <p:nvPr/>
        </p:nvCxnSpPr>
        <p:spPr>
          <a:xfrm>
            <a:off x="3133794" y="5906812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74AC9BE9-A815-4008-8051-2130F93459C5}"/>
              </a:ext>
            </a:extLst>
          </p:cNvPr>
          <p:cNvCxnSpPr>
            <a:cxnSpLocks/>
          </p:cNvCxnSpPr>
          <p:nvPr/>
        </p:nvCxnSpPr>
        <p:spPr>
          <a:xfrm>
            <a:off x="3686244" y="5897812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60DB10FE-C69D-40F4-B8B2-7F30070EFD50}"/>
              </a:ext>
            </a:extLst>
          </p:cNvPr>
          <p:cNvSpPr txBox="1"/>
          <p:nvPr/>
        </p:nvSpPr>
        <p:spPr>
          <a:xfrm>
            <a:off x="2989179" y="5998216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3</a:t>
            </a:r>
            <a:endParaRPr lang="en-US" sz="12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C52AA15-0984-4512-B34B-5279E23E7ED8}"/>
              </a:ext>
            </a:extLst>
          </p:cNvPr>
          <p:cNvSpPr txBox="1"/>
          <p:nvPr/>
        </p:nvSpPr>
        <p:spPr>
          <a:xfrm>
            <a:off x="2439164" y="5991677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2</a:t>
            </a:r>
            <a:endParaRPr lang="en-US" sz="12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FDF106E-ED98-4AA3-A4ED-ADDF0FA67A7D}"/>
              </a:ext>
            </a:extLst>
          </p:cNvPr>
          <p:cNvSpPr txBox="1"/>
          <p:nvPr/>
        </p:nvSpPr>
        <p:spPr>
          <a:xfrm>
            <a:off x="1905724" y="5989945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1</a:t>
            </a:r>
            <a:endParaRPr lang="en-US" sz="12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9459589-3307-42CD-8C62-D294B1647279}"/>
              </a:ext>
            </a:extLst>
          </p:cNvPr>
          <p:cNvSpPr txBox="1"/>
          <p:nvPr/>
        </p:nvSpPr>
        <p:spPr>
          <a:xfrm>
            <a:off x="3534936" y="6007235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4</a:t>
            </a:r>
            <a:endParaRPr lang="en-US" sz="1200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B0970EE-78BB-4318-95F4-05FB4F749690}"/>
              </a:ext>
            </a:extLst>
          </p:cNvPr>
          <p:cNvCxnSpPr>
            <a:cxnSpLocks/>
          </p:cNvCxnSpPr>
          <p:nvPr/>
        </p:nvCxnSpPr>
        <p:spPr>
          <a:xfrm>
            <a:off x="2047944" y="6244089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BACC545-451A-40A1-BF6A-5381F35C8FD1}"/>
              </a:ext>
            </a:extLst>
          </p:cNvPr>
          <p:cNvCxnSpPr>
            <a:cxnSpLocks/>
          </p:cNvCxnSpPr>
          <p:nvPr/>
        </p:nvCxnSpPr>
        <p:spPr>
          <a:xfrm>
            <a:off x="2581344" y="6227637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363D055F-3B4D-4267-B20F-A2991855CE97}"/>
              </a:ext>
            </a:extLst>
          </p:cNvPr>
          <p:cNvCxnSpPr>
            <a:cxnSpLocks/>
          </p:cNvCxnSpPr>
          <p:nvPr/>
        </p:nvCxnSpPr>
        <p:spPr>
          <a:xfrm>
            <a:off x="3133794" y="6251462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8F41FF9-D71C-4544-A069-F03BD67F24F4}"/>
              </a:ext>
            </a:extLst>
          </p:cNvPr>
          <p:cNvCxnSpPr>
            <a:cxnSpLocks/>
          </p:cNvCxnSpPr>
          <p:nvPr/>
        </p:nvCxnSpPr>
        <p:spPr>
          <a:xfrm>
            <a:off x="3686244" y="6242462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3AC9F23D-5B77-4DD5-A66E-5C28490BDB6E}"/>
              </a:ext>
            </a:extLst>
          </p:cNvPr>
          <p:cNvSpPr txBox="1"/>
          <p:nvPr/>
        </p:nvSpPr>
        <p:spPr>
          <a:xfrm>
            <a:off x="1763402" y="6353479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BFEDB82-8606-4949-85E7-687552583F8B}"/>
              </a:ext>
            </a:extLst>
          </p:cNvPr>
          <p:cNvSpPr txBox="1"/>
          <p:nvPr/>
        </p:nvSpPr>
        <p:spPr>
          <a:xfrm>
            <a:off x="2335418" y="6353479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D895732-E984-49A5-BE82-91518B1111A3}"/>
              </a:ext>
            </a:extLst>
          </p:cNvPr>
          <p:cNvSpPr txBox="1"/>
          <p:nvPr/>
        </p:nvSpPr>
        <p:spPr>
          <a:xfrm>
            <a:off x="2907436" y="6353479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0532BDF-3239-48E0-A32E-CAC4A70DB67C}"/>
              </a:ext>
            </a:extLst>
          </p:cNvPr>
          <p:cNvSpPr txBox="1"/>
          <p:nvPr/>
        </p:nvSpPr>
        <p:spPr>
          <a:xfrm>
            <a:off x="3410297" y="6353479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2600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AA431CA-A521-4CAA-82BF-F682BABA4494}"/>
              </a:ext>
            </a:extLst>
          </p:cNvPr>
          <p:cNvSpPr txBox="1">
            <a:spLocks/>
          </p:cNvSpPr>
          <p:nvPr/>
        </p:nvSpPr>
        <p:spPr bwMode="auto">
          <a:xfrm>
            <a:off x="676357" y="2188242"/>
            <a:ext cx="7690247" cy="106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Construct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accepting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: on input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checks that there is no path in T</a:t>
            </a:r>
            <a:r>
              <a:rPr lang="en-US" sz="2000" kern="0" baseline="-2500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to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,  i.e., every config.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not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. 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5002E9B-8F17-4B08-86F2-76BEDD3A33F3}"/>
              </a:ext>
            </a:extLst>
          </p:cNvPr>
          <p:cNvSpPr txBox="1">
            <a:spLocks/>
          </p:cNvSpPr>
          <p:nvPr/>
        </p:nvSpPr>
        <p:spPr bwMode="auto">
          <a:xfrm>
            <a:off x="676357" y="2940670"/>
            <a:ext cx="7690247" cy="7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53F6F0D-2C5F-4139-998B-AF63C6761FF1}"/>
              </a:ext>
            </a:extLst>
          </p:cNvPr>
          <p:cNvSpPr txBox="1">
            <a:spLocks/>
          </p:cNvSpPr>
          <p:nvPr/>
        </p:nvSpPr>
        <p:spPr bwMode="auto">
          <a:xfrm>
            <a:off x="676356" y="3253348"/>
            <a:ext cx="7690247" cy="7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How does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check if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is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?  Easy – simulating 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(non-deterministically guess the path).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BE04345-710A-4630-B609-DC6F491247F9}"/>
              </a:ext>
            </a:extLst>
          </p:cNvPr>
          <p:cNvSpPr txBox="1">
            <a:spLocks/>
          </p:cNvSpPr>
          <p:nvPr/>
        </p:nvSpPr>
        <p:spPr bwMode="auto">
          <a:xfrm>
            <a:off x="726875" y="3960115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If </a:t>
            </a:r>
            <a:r>
              <a:rPr lang="en-US" sz="1800" kern="0" dirty="0">
                <a:solidFill>
                  <a:srgbClr val="C00000"/>
                </a:solidFill>
              </a:rPr>
              <a:t>Ḿ</a:t>
            </a:r>
            <a:r>
              <a:rPr lang="en-US" sz="1800" kern="0" dirty="0"/>
              <a:t> finds a path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 </a:t>
            </a:r>
            <a:r>
              <a:rPr lang="en-US" sz="1800" kern="0" dirty="0">
                <a:latin typeface="Abadi" panose="020B0604020104020204" pitchFamily="34" charset="0"/>
              </a:rPr>
              <a:t>→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: then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is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.</a:t>
            </a:r>
            <a:endParaRPr lang="en-US" sz="1800" kern="0" dirty="0">
              <a:solidFill>
                <a:srgbClr val="FFC00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3841601-A07E-40CC-9542-BF65F1173FE6}"/>
              </a:ext>
            </a:extLst>
          </p:cNvPr>
          <p:cNvSpPr txBox="1">
            <a:spLocks/>
          </p:cNvSpPr>
          <p:nvPr/>
        </p:nvSpPr>
        <p:spPr bwMode="auto">
          <a:xfrm>
            <a:off x="726875" y="4325526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What if </a:t>
            </a:r>
            <a:r>
              <a:rPr lang="en-US" sz="1800" kern="0" dirty="0">
                <a:solidFill>
                  <a:srgbClr val="C00000"/>
                </a:solidFill>
              </a:rPr>
              <a:t>Ḿ</a:t>
            </a:r>
            <a:r>
              <a:rPr lang="en-US" sz="1800" kern="0" dirty="0"/>
              <a:t> did not find a path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 </a:t>
            </a:r>
            <a:r>
              <a:rPr lang="en-US" sz="1800" kern="0" dirty="0">
                <a:latin typeface="Abadi" panose="020B0604020104020204" pitchFamily="34" charset="0"/>
              </a:rPr>
              <a:t>→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? Is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not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?</a:t>
            </a:r>
            <a:endParaRPr lang="en-US" sz="1800" kern="0" dirty="0">
              <a:solidFill>
                <a:srgbClr val="FFC000"/>
              </a:solidFill>
            </a:endParaRPr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0D5A4725-3809-4E3D-BE1D-4A99B48EAE86}"/>
              </a:ext>
            </a:extLst>
          </p:cNvPr>
          <p:cNvSpPr/>
          <p:nvPr/>
        </p:nvSpPr>
        <p:spPr>
          <a:xfrm>
            <a:off x="1838324" y="5120277"/>
            <a:ext cx="2152649" cy="76271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36970E3-8F9B-4B9C-B24B-FACFB12735D5}"/>
              </a:ext>
            </a:extLst>
          </p:cNvPr>
          <p:cNvSpPr txBox="1"/>
          <p:nvPr/>
        </p:nvSpPr>
        <p:spPr>
          <a:xfrm>
            <a:off x="2590869" y="5435955"/>
            <a:ext cx="60946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>
                <a:solidFill>
                  <a:srgbClr val="00B050"/>
                </a:solidFill>
              </a:rPr>
              <a:t>M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y</a:t>
            </a:r>
            <a:r>
              <a:rPr lang="en-US" sz="1400" dirty="0"/>
              <a:t>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39B2AED-DB97-4712-9AA2-BE7252125DC5}"/>
              </a:ext>
            </a:extLst>
          </p:cNvPr>
          <p:cNvSpPr txBox="1"/>
          <p:nvPr/>
        </p:nvSpPr>
        <p:spPr>
          <a:xfrm>
            <a:off x="2419341" y="4723239"/>
            <a:ext cx="103611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kern="0" dirty="0">
                <a:solidFill>
                  <a:srgbClr val="C00000"/>
                </a:solidFill>
              </a:rPr>
              <a:t>Ḿ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y</a:t>
            </a:r>
            <a:r>
              <a:rPr lang="en-US" sz="1400" dirty="0"/>
              <a:t>,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,</a:t>
            </a:r>
            <a:r>
              <a:rPr lang="en-US" sz="1400" kern="0" dirty="0">
                <a:solidFill>
                  <a:srgbClr val="00B050"/>
                </a:solidFill>
              </a:rPr>
              <a:t> C</a:t>
            </a:r>
            <a:r>
              <a:rPr lang="en-US" sz="1400" kern="0" dirty="0"/>
              <a:t>)</a:t>
            </a:r>
            <a:endParaRPr lang="en-US" sz="1400" dirty="0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540DF599-47EB-48C2-AE9E-279470C2292A}"/>
              </a:ext>
            </a:extLst>
          </p:cNvPr>
          <p:cNvCxnSpPr>
            <a:cxnSpLocks/>
          </p:cNvCxnSpPr>
          <p:nvPr/>
        </p:nvCxnSpPr>
        <p:spPr>
          <a:xfrm flipH="1">
            <a:off x="1718602" y="5062510"/>
            <a:ext cx="1206719" cy="8572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E3447C34-D474-4FD2-955E-F4B64B1516A8}"/>
              </a:ext>
            </a:extLst>
          </p:cNvPr>
          <p:cNvCxnSpPr>
            <a:cxnSpLocks/>
          </p:cNvCxnSpPr>
          <p:nvPr/>
        </p:nvCxnSpPr>
        <p:spPr>
          <a:xfrm>
            <a:off x="2925321" y="5062510"/>
            <a:ext cx="1208529" cy="8572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3B86DDB2-4AEF-42E5-B1A9-A0215F8F0A98}"/>
              </a:ext>
            </a:extLst>
          </p:cNvPr>
          <p:cNvCxnSpPr>
            <a:cxnSpLocks/>
          </p:cNvCxnSpPr>
          <p:nvPr/>
        </p:nvCxnSpPr>
        <p:spPr>
          <a:xfrm>
            <a:off x="1718602" y="5906812"/>
            <a:ext cx="8454" cy="34150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28F6513-79CC-4F00-AE3C-7A0723185ABC}"/>
              </a:ext>
            </a:extLst>
          </p:cNvPr>
          <p:cNvCxnSpPr>
            <a:cxnSpLocks/>
          </p:cNvCxnSpPr>
          <p:nvPr/>
        </p:nvCxnSpPr>
        <p:spPr>
          <a:xfrm>
            <a:off x="4132037" y="5897812"/>
            <a:ext cx="0" cy="35050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FE982275-A306-460B-8DD3-6B2F77AAD938}"/>
              </a:ext>
            </a:extLst>
          </p:cNvPr>
          <p:cNvCxnSpPr/>
          <p:nvPr/>
        </p:nvCxnSpPr>
        <p:spPr>
          <a:xfrm>
            <a:off x="1718603" y="6229264"/>
            <a:ext cx="241343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5F4D8C69-7CB2-4E53-A87D-611A103255F4}"/>
              </a:ext>
            </a:extLst>
          </p:cNvPr>
          <p:cNvSpPr txBox="1"/>
          <p:nvPr/>
        </p:nvSpPr>
        <p:spPr>
          <a:xfrm>
            <a:off x="709608" y="4963835"/>
            <a:ext cx="1780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/>
              <a:t>If </a:t>
            </a:r>
            <a:r>
              <a:rPr lang="en-US" sz="1400" dirty="0">
                <a:solidFill>
                  <a:srgbClr val="00B050"/>
                </a:solidFill>
              </a:rPr>
              <a:t>C</a:t>
            </a:r>
            <a:r>
              <a:rPr lang="en-US" sz="1400" dirty="0"/>
              <a:t> is not </a:t>
            </a:r>
          </a:p>
          <a:p>
            <a:r>
              <a:rPr lang="en-US" sz="1400" dirty="0"/>
              <a:t>reachable from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 </a:t>
            </a:r>
            <a:endParaRPr lang="en-US" sz="1400" dirty="0">
              <a:solidFill>
                <a:srgbClr val="00B050"/>
              </a:solidFill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622149F1-7EF1-4790-98D9-5D6AEE26B516}"/>
              </a:ext>
            </a:extLst>
          </p:cNvPr>
          <p:cNvCxnSpPr>
            <a:cxnSpLocks/>
          </p:cNvCxnSpPr>
          <p:nvPr/>
        </p:nvCxnSpPr>
        <p:spPr>
          <a:xfrm>
            <a:off x="2047944" y="5899439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5EEA53C-BF0E-4EDE-A602-A2BE9FF06CBB}"/>
              </a:ext>
            </a:extLst>
          </p:cNvPr>
          <p:cNvCxnSpPr>
            <a:cxnSpLocks/>
          </p:cNvCxnSpPr>
          <p:nvPr/>
        </p:nvCxnSpPr>
        <p:spPr>
          <a:xfrm>
            <a:off x="2581344" y="5882987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BA3CB916-DF02-4BE4-8750-AB566D1A0A66}"/>
              </a:ext>
            </a:extLst>
          </p:cNvPr>
          <p:cNvCxnSpPr>
            <a:cxnSpLocks/>
          </p:cNvCxnSpPr>
          <p:nvPr/>
        </p:nvCxnSpPr>
        <p:spPr>
          <a:xfrm>
            <a:off x="3133794" y="5906812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74AC9BE9-A815-4008-8051-2130F93459C5}"/>
              </a:ext>
            </a:extLst>
          </p:cNvPr>
          <p:cNvCxnSpPr>
            <a:cxnSpLocks/>
          </p:cNvCxnSpPr>
          <p:nvPr/>
        </p:nvCxnSpPr>
        <p:spPr>
          <a:xfrm>
            <a:off x="3686244" y="5897812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60DB10FE-C69D-40F4-B8B2-7F30070EFD50}"/>
              </a:ext>
            </a:extLst>
          </p:cNvPr>
          <p:cNvSpPr txBox="1"/>
          <p:nvPr/>
        </p:nvSpPr>
        <p:spPr>
          <a:xfrm>
            <a:off x="2989179" y="5998216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3</a:t>
            </a:r>
            <a:endParaRPr lang="en-US" sz="12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C52AA15-0984-4512-B34B-5279E23E7ED8}"/>
              </a:ext>
            </a:extLst>
          </p:cNvPr>
          <p:cNvSpPr txBox="1"/>
          <p:nvPr/>
        </p:nvSpPr>
        <p:spPr>
          <a:xfrm>
            <a:off x="2439164" y="5991677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2</a:t>
            </a:r>
            <a:endParaRPr lang="en-US" sz="12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FDF106E-ED98-4AA3-A4ED-ADDF0FA67A7D}"/>
              </a:ext>
            </a:extLst>
          </p:cNvPr>
          <p:cNvSpPr txBox="1"/>
          <p:nvPr/>
        </p:nvSpPr>
        <p:spPr>
          <a:xfrm>
            <a:off x="1905724" y="5989945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1</a:t>
            </a:r>
            <a:endParaRPr lang="en-US" sz="12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9459589-3307-42CD-8C62-D294B1647279}"/>
              </a:ext>
            </a:extLst>
          </p:cNvPr>
          <p:cNvSpPr txBox="1"/>
          <p:nvPr/>
        </p:nvSpPr>
        <p:spPr>
          <a:xfrm>
            <a:off x="3534936" y="6007235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4</a:t>
            </a:r>
            <a:endParaRPr lang="en-US" sz="1200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B0970EE-78BB-4318-95F4-05FB4F749690}"/>
              </a:ext>
            </a:extLst>
          </p:cNvPr>
          <p:cNvCxnSpPr>
            <a:cxnSpLocks/>
          </p:cNvCxnSpPr>
          <p:nvPr/>
        </p:nvCxnSpPr>
        <p:spPr>
          <a:xfrm>
            <a:off x="2047944" y="6244089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BACC545-451A-40A1-BF6A-5381F35C8FD1}"/>
              </a:ext>
            </a:extLst>
          </p:cNvPr>
          <p:cNvCxnSpPr>
            <a:cxnSpLocks/>
          </p:cNvCxnSpPr>
          <p:nvPr/>
        </p:nvCxnSpPr>
        <p:spPr>
          <a:xfrm>
            <a:off x="2581344" y="6227637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363D055F-3B4D-4267-B20F-A2991855CE97}"/>
              </a:ext>
            </a:extLst>
          </p:cNvPr>
          <p:cNvCxnSpPr>
            <a:cxnSpLocks/>
          </p:cNvCxnSpPr>
          <p:nvPr/>
        </p:nvCxnSpPr>
        <p:spPr>
          <a:xfrm>
            <a:off x="3133794" y="6251462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8F41FF9-D71C-4544-A069-F03BD67F24F4}"/>
              </a:ext>
            </a:extLst>
          </p:cNvPr>
          <p:cNvCxnSpPr>
            <a:cxnSpLocks/>
          </p:cNvCxnSpPr>
          <p:nvPr/>
        </p:nvCxnSpPr>
        <p:spPr>
          <a:xfrm>
            <a:off x="3686244" y="6242462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3AC9F23D-5B77-4DD5-A66E-5C28490BDB6E}"/>
              </a:ext>
            </a:extLst>
          </p:cNvPr>
          <p:cNvSpPr txBox="1"/>
          <p:nvPr/>
        </p:nvSpPr>
        <p:spPr>
          <a:xfrm>
            <a:off x="1763402" y="6353479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ECD83005-1D48-4092-9298-7A79CF3B5352}"/>
              </a:ext>
            </a:extLst>
          </p:cNvPr>
          <p:cNvSpPr/>
          <p:nvPr/>
        </p:nvSpPr>
        <p:spPr>
          <a:xfrm>
            <a:off x="5688671" y="5062590"/>
            <a:ext cx="2152649" cy="76271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9F6B31-4290-4F9B-8641-BB7FD1CBAF8D}"/>
              </a:ext>
            </a:extLst>
          </p:cNvPr>
          <p:cNvSpPr txBox="1"/>
          <p:nvPr/>
        </p:nvSpPr>
        <p:spPr>
          <a:xfrm>
            <a:off x="6441216" y="5378268"/>
            <a:ext cx="60946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>
                <a:solidFill>
                  <a:srgbClr val="00B050"/>
                </a:solidFill>
              </a:rPr>
              <a:t>M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y</a:t>
            </a:r>
            <a:r>
              <a:rPr lang="en-US" sz="1400" dirty="0"/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26951B-AE94-4892-9ADB-54DC7CA6688C}"/>
              </a:ext>
            </a:extLst>
          </p:cNvPr>
          <p:cNvSpPr txBox="1"/>
          <p:nvPr/>
        </p:nvSpPr>
        <p:spPr>
          <a:xfrm>
            <a:off x="6260241" y="4664320"/>
            <a:ext cx="103611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kern="0" dirty="0">
                <a:solidFill>
                  <a:srgbClr val="C00000"/>
                </a:solidFill>
              </a:rPr>
              <a:t>Ḿ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y</a:t>
            </a:r>
            <a:r>
              <a:rPr lang="en-US" sz="1400" dirty="0"/>
              <a:t>,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,</a:t>
            </a:r>
            <a:r>
              <a:rPr lang="en-US" sz="1400" kern="0" dirty="0">
                <a:solidFill>
                  <a:srgbClr val="00B050"/>
                </a:solidFill>
              </a:rPr>
              <a:t> C</a:t>
            </a:r>
            <a:r>
              <a:rPr lang="en-US" sz="1400" kern="0" dirty="0"/>
              <a:t>)</a:t>
            </a:r>
            <a:endParaRPr lang="en-US" sz="1400" dirty="0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FA578B5-0AF0-4D79-9012-0EE263DB8DB4}"/>
              </a:ext>
            </a:extLst>
          </p:cNvPr>
          <p:cNvCxnSpPr>
            <a:cxnSpLocks/>
          </p:cNvCxnSpPr>
          <p:nvPr/>
        </p:nvCxnSpPr>
        <p:spPr>
          <a:xfrm flipH="1">
            <a:off x="5568949" y="5004823"/>
            <a:ext cx="1206719" cy="8572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9D688C8-1190-4958-91C5-553BDE5C6033}"/>
              </a:ext>
            </a:extLst>
          </p:cNvPr>
          <p:cNvCxnSpPr>
            <a:cxnSpLocks/>
          </p:cNvCxnSpPr>
          <p:nvPr/>
        </p:nvCxnSpPr>
        <p:spPr>
          <a:xfrm>
            <a:off x="6775668" y="5004823"/>
            <a:ext cx="1208529" cy="8572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6E9F027-C3B3-4CC6-BB37-7006BDAEBF33}"/>
              </a:ext>
            </a:extLst>
          </p:cNvPr>
          <p:cNvCxnSpPr>
            <a:cxnSpLocks/>
          </p:cNvCxnSpPr>
          <p:nvPr/>
        </p:nvCxnSpPr>
        <p:spPr>
          <a:xfrm>
            <a:off x="5568949" y="5849125"/>
            <a:ext cx="8454" cy="34150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9E28B6B-C117-4135-B263-1F4B6B665123}"/>
              </a:ext>
            </a:extLst>
          </p:cNvPr>
          <p:cNvCxnSpPr>
            <a:cxnSpLocks/>
          </p:cNvCxnSpPr>
          <p:nvPr/>
        </p:nvCxnSpPr>
        <p:spPr>
          <a:xfrm>
            <a:off x="7982384" y="5840125"/>
            <a:ext cx="0" cy="35050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2F57920-98AA-4D46-87D8-E8DAAFC8A6D0}"/>
              </a:ext>
            </a:extLst>
          </p:cNvPr>
          <p:cNvCxnSpPr/>
          <p:nvPr/>
        </p:nvCxnSpPr>
        <p:spPr>
          <a:xfrm>
            <a:off x="5568950" y="6171577"/>
            <a:ext cx="241343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C95F89E-E671-4280-8C6C-3B73AA18FD40}"/>
              </a:ext>
            </a:extLst>
          </p:cNvPr>
          <p:cNvCxnSpPr>
            <a:cxnSpLocks/>
          </p:cNvCxnSpPr>
          <p:nvPr/>
        </p:nvCxnSpPr>
        <p:spPr>
          <a:xfrm>
            <a:off x="5898291" y="5841752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1BC9DF9-CF27-412D-87B1-8CF135108BBE}"/>
              </a:ext>
            </a:extLst>
          </p:cNvPr>
          <p:cNvCxnSpPr>
            <a:cxnSpLocks/>
          </p:cNvCxnSpPr>
          <p:nvPr/>
        </p:nvCxnSpPr>
        <p:spPr>
          <a:xfrm>
            <a:off x="6431691" y="5825300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E6D511A-6B5E-49E6-A107-76CC82A2DC20}"/>
              </a:ext>
            </a:extLst>
          </p:cNvPr>
          <p:cNvCxnSpPr>
            <a:cxnSpLocks/>
          </p:cNvCxnSpPr>
          <p:nvPr/>
        </p:nvCxnSpPr>
        <p:spPr>
          <a:xfrm>
            <a:off x="6984141" y="5849125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9759232-1250-4B6D-867E-C917ECDED812}"/>
              </a:ext>
            </a:extLst>
          </p:cNvPr>
          <p:cNvCxnSpPr>
            <a:cxnSpLocks/>
          </p:cNvCxnSpPr>
          <p:nvPr/>
        </p:nvCxnSpPr>
        <p:spPr>
          <a:xfrm>
            <a:off x="7536591" y="5840125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753F9DB-C209-4F03-B402-DA493BA02680}"/>
              </a:ext>
            </a:extLst>
          </p:cNvPr>
          <p:cNvSpPr txBox="1"/>
          <p:nvPr/>
        </p:nvSpPr>
        <p:spPr>
          <a:xfrm>
            <a:off x="6839526" y="5940529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2</a:t>
            </a:r>
            <a:endParaRPr lang="en-US" sz="12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2F45F9E-3041-45DE-A8FC-619D407E0E0F}"/>
              </a:ext>
            </a:extLst>
          </p:cNvPr>
          <p:cNvSpPr txBox="1"/>
          <p:nvPr/>
        </p:nvSpPr>
        <p:spPr>
          <a:xfrm>
            <a:off x="6279986" y="5933990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kern="0" dirty="0">
                <a:solidFill>
                  <a:srgbClr val="00B050"/>
                </a:solidFill>
              </a:rPr>
              <a:t>C</a:t>
            </a:r>
            <a:endParaRPr lang="en-US" sz="12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9C5828E-2C6B-4C00-841F-92612B271AF6}"/>
              </a:ext>
            </a:extLst>
          </p:cNvPr>
          <p:cNvSpPr txBox="1"/>
          <p:nvPr/>
        </p:nvSpPr>
        <p:spPr>
          <a:xfrm>
            <a:off x="5756071" y="5941783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1</a:t>
            </a:r>
            <a:endParaRPr lang="en-US" sz="12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4159DC8-25F2-46AE-B482-DD1CDE85F86B}"/>
              </a:ext>
            </a:extLst>
          </p:cNvPr>
          <p:cNvSpPr txBox="1"/>
          <p:nvPr/>
        </p:nvSpPr>
        <p:spPr>
          <a:xfrm>
            <a:off x="7394808" y="5940023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3</a:t>
            </a:r>
            <a:endParaRPr lang="en-US" sz="1200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BFEDB82-8606-4949-85E7-687552583F8B}"/>
              </a:ext>
            </a:extLst>
          </p:cNvPr>
          <p:cNvSpPr txBox="1"/>
          <p:nvPr/>
        </p:nvSpPr>
        <p:spPr>
          <a:xfrm>
            <a:off x="2335418" y="6353479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D895732-E984-49A5-BE82-91518B1111A3}"/>
              </a:ext>
            </a:extLst>
          </p:cNvPr>
          <p:cNvSpPr txBox="1"/>
          <p:nvPr/>
        </p:nvSpPr>
        <p:spPr>
          <a:xfrm>
            <a:off x="2907436" y="6353479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0532BDF-3239-48E0-A32E-CAC4A70DB67C}"/>
              </a:ext>
            </a:extLst>
          </p:cNvPr>
          <p:cNvSpPr txBox="1"/>
          <p:nvPr/>
        </p:nvSpPr>
        <p:spPr>
          <a:xfrm>
            <a:off x="3410297" y="6353479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59A9E27-F9AC-4ADC-A053-27E6CE44850A}"/>
              </a:ext>
            </a:extLst>
          </p:cNvPr>
          <p:cNvSpPr txBox="1"/>
          <p:nvPr/>
        </p:nvSpPr>
        <p:spPr>
          <a:xfrm>
            <a:off x="4601472" y="4993398"/>
            <a:ext cx="1507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/>
              <a:t>If </a:t>
            </a:r>
            <a:r>
              <a:rPr lang="en-US" sz="1400" dirty="0">
                <a:solidFill>
                  <a:srgbClr val="00B050"/>
                </a:solidFill>
              </a:rPr>
              <a:t>C</a:t>
            </a:r>
            <a:r>
              <a:rPr lang="en-US" sz="1400" dirty="0"/>
              <a:t> is reachable from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 </a:t>
            </a:r>
            <a:endParaRPr lang="en-US" sz="1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3138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AA431CA-A521-4CAA-82BF-F682BABA4494}"/>
              </a:ext>
            </a:extLst>
          </p:cNvPr>
          <p:cNvSpPr txBox="1">
            <a:spLocks/>
          </p:cNvSpPr>
          <p:nvPr/>
        </p:nvSpPr>
        <p:spPr bwMode="auto">
          <a:xfrm>
            <a:off x="676357" y="2188242"/>
            <a:ext cx="7690247" cy="106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Construct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accepting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: on input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checks that there is no path in T</a:t>
            </a:r>
            <a:r>
              <a:rPr lang="en-US" sz="2000" kern="0" baseline="-2500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to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,  i.e., every config.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not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. 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5002E9B-8F17-4B08-86F2-76BEDD3A33F3}"/>
              </a:ext>
            </a:extLst>
          </p:cNvPr>
          <p:cNvSpPr txBox="1">
            <a:spLocks/>
          </p:cNvSpPr>
          <p:nvPr/>
        </p:nvSpPr>
        <p:spPr bwMode="auto">
          <a:xfrm>
            <a:off x="676357" y="2940670"/>
            <a:ext cx="7690247" cy="7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53F6F0D-2C5F-4139-998B-AF63C6761FF1}"/>
              </a:ext>
            </a:extLst>
          </p:cNvPr>
          <p:cNvSpPr txBox="1">
            <a:spLocks/>
          </p:cNvSpPr>
          <p:nvPr/>
        </p:nvSpPr>
        <p:spPr bwMode="auto">
          <a:xfrm>
            <a:off x="676356" y="3253348"/>
            <a:ext cx="7690247" cy="7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How does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check if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is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?  Easy – simulating 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(non-deterministically guess the path).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BE04345-710A-4630-B609-DC6F491247F9}"/>
              </a:ext>
            </a:extLst>
          </p:cNvPr>
          <p:cNvSpPr txBox="1">
            <a:spLocks/>
          </p:cNvSpPr>
          <p:nvPr/>
        </p:nvSpPr>
        <p:spPr bwMode="auto">
          <a:xfrm>
            <a:off x="726875" y="3960115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If </a:t>
            </a:r>
            <a:r>
              <a:rPr lang="en-US" sz="1800" kern="0" dirty="0">
                <a:solidFill>
                  <a:srgbClr val="C00000"/>
                </a:solidFill>
              </a:rPr>
              <a:t>Ḿ</a:t>
            </a:r>
            <a:r>
              <a:rPr lang="en-US" sz="1800" kern="0" dirty="0"/>
              <a:t> finds a path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 </a:t>
            </a:r>
            <a:r>
              <a:rPr lang="en-US" sz="1800" kern="0" dirty="0">
                <a:latin typeface="Abadi" panose="020B0604020104020204" pitchFamily="34" charset="0"/>
              </a:rPr>
              <a:t>→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: then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is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.</a:t>
            </a:r>
            <a:endParaRPr lang="en-US" sz="1800" kern="0" dirty="0">
              <a:solidFill>
                <a:srgbClr val="FFC00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3841601-A07E-40CC-9542-BF65F1173FE6}"/>
              </a:ext>
            </a:extLst>
          </p:cNvPr>
          <p:cNvSpPr txBox="1">
            <a:spLocks/>
          </p:cNvSpPr>
          <p:nvPr/>
        </p:nvSpPr>
        <p:spPr bwMode="auto">
          <a:xfrm>
            <a:off x="726875" y="4325526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What if </a:t>
            </a:r>
            <a:r>
              <a:rPr lang="en-US" sz="1800" kern="0" dirty="0">
                <a:solidFill>
                  <a:srgbClr val="C00000"/>
                </a:solidFill>
              </a:rPr>
              <a:t>Ḿ</a:t>
            </a:r>
            <a:r>
              <a:rPr lang="en-US" sz="1800" kern="0" dirty="0"/>
              <a:t> did not find a path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 </a:t>
            </a:r>
            <a:r>
              <a:rPr lang="en-US" sz="1800" kern="0" dirty="0">
                <a:latin typeface="Abadi" panose="020B0604020104020204" pitchFamily="34" charset="0"/>
              </a:rPr>
              <a:t>→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? Is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not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?</a:t>
            </a:r>
            <a:endParaRPr lang="en-US" sz="1800" kern="0" dirty="0">
              <a:solidFill>
                <a:srgbClr val="FFC000"/>
              </a:solidFill>
            </a:endParaRPr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0D5A4725-3809-4E3D-BE1D-4A99B48EAE86}"/>
              </a:ext>
            </a:extLst>
          </p:cNvPr>
          <p:cNvSpPr/>
          <p:nvPr/>
        </p:nvSpPr>
        <p:spPr>
          <a:xfrm>
            <a:off x="1838324" y="5120277"/>
            <a:ext cx="2152649" cy="76271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36970E3-8F9B-4B9C-B24B-FACFB12735D5}"/>
              </a:ext>
            </a:extLst>
          </p:cNvPr>
          <p:cNvSpPr txBox="1"/>
          <p:nvPr/>
        </p:nvSpPr>
        <p:spPr>
          <a:xfrm>
            <a:off x="2590869" y="5435955"/>
            <a:ext cx="60946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>
                <a:solidFill>
                  <a:srgbClr val="00B050"/>
                </a:solidFill>
              </a:rPr>
              <a:t>M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y</a:t>
            </a:r>
            <a:r>
              <a:rPr lang="en-US" sz="1400" dirty="0"/>
              <a:t>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39B2AED-DB97-4712-9AA2-BE7252125DC5}"/>
              </a:ext>
            </a:extLst>
          </p:cNvPr>
          <p:cNvSpPr txBox="1"/>
          <p:nvPr/>
        </p:nvSpPr>
        <p:spPr>
          <a:xfrm>
            <a:off x="2419341" y="4723239"/>
            <a:ext cx="103611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kern="0" dirty="0">
                <a:solidFill>
                  <a:srgbClr val="C00000"/>
                </a:solidFill>
              </a:rPr>
              <a:t>Ḿ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y</a:t>
            </a:r>
            <a:r>
              <a:rPr lang="en-US" sz="1400" dirty="0"/>
              <a:t>,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,</a:t>
            </a:r>
            <a:r>
              <a:rPr lang="en-US" sz="1400" kern="0" dirty="0">
                <a:solidFill>
                  <a:srgbClr val="00B050"/>
                </a:solidFill>
              </a:rPr>
              <a:t> C</a:t>
            </a:r>
            <a:r>
              <a:rPr lang="en-US" sz="1400" kern="0" dirty="0"/>
              <a:t>)</a:t>
            </a:r>
            <a:endParaRPr lang="en-US" sz="1400" dirty="0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540DF599-47EB-48C2-AE9E-279470C2292A}"/>
              </a:ext>
            </a:extLst>
          </p:cNvPr>
          <p:cNvCxnSpPr>
            <a:cxnSpLocks/>
          </p:cNvCxnSpPr>
          <p:nvPr/>
        </p:nvCxnSpPr>
        <p:spPr>
          <a:xfrm flipH="1">
            <a:off x="1718602" y="5062510"/>
            <a:ext cx="1206719" cy="8572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E3447C34-D474-4FD2-955E-F4B64B1516A8}"/>
              </a:ext>
            </a:extLst>
          </p:cNvPr>
          <p:cNvCxnSpPr>
            <a:cxnSpLocks/>
          </p:cNvCxnSpPr>
          <p:nvPr/>
        </p:nvCxnSpPr>
        <p:spPr>
          <a:xfrm>
            <a:off x="2925321" y="5062510"/>
            <a:ext cx="1208529" cy="8572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3B86DDB2-4AEF-42E5-B1A9-A0215F8F0A98}"/>
              </a:ext>
            </a:extLst>
          </p:cNvPr>
          <p:cNvCxnSpPr>
            <a:cxnSpLocks/>
          </p:cNvCxnSpPr>
          <p:nvPr/>
        </p:nvCxnSpPr>
        <p:spPr>
          <a:xfrm>
            <a:off x="1718602" y="5906812"/>
            <a:ext cx="8454" cy="34150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28F6513-79CC-4F00-AE3C-7A0723185ABC}"/>
              </a:ext>
            </a:extLst>
          </p:cNvPr>
          <p:cNvCxnSpPr>
            <a:cxnSpLocks/>
          </p:cNvCxnSpPr>
          <p:nvPr/>
        </p:nvCxnSpPr>
        <p:spPr>
          <a:xfrm>
            <a:off x="4132037" y="5897812"/>
            <a:ext cx="0" cy="35050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FE982275-A306-460B-8DD3-6B2F77AAD938}"/>
              </a:ext>
            </a:extLst>
          </p:cNvPr>
          <p:cNvCxnSpPr/>
          <p:nvPr/>
        </p:nvCxnSpPr>
        <p:spPr>
          <a:xfrm>
            <a:off x="1718603" y="6229264"/>
            <a:ext cx="241343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5F4D8C69-7CB2-4E53-A87D-611A103255F4}"/>
              </a:ext>
            </a:extLst>
          </p:cNvPr>
          <p:cNvSpPr txBox="1"/>
          <p:nvPr/>
        </p:nvSpPr>
        <p:spPr>
          <a:xfrm>
            <a:off x="709608" y="4963835"/>
            <a:ext cx="1780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/>
              <a:t>If </a:t>
            </a:r>
            <a:r>
              <a:rPr lang="en-US" sz="1400" dirty="0">
                <a:solidFill>
                  <a:srgbClr val="00B050"/>
                </a:solidFill>
              </a:rPr>
              <a:t>C</a:t>
            </a:r>
            <a:r>
              <a:rPr lang="en-US" sz="1400" dirty="0"/>
              <a:t> is not </a:t>
            </a:r>
          </a:p>
          <a:p>
            <a:r>
              <a:rPr lang="en-US" sz="1400" dirty="0"/>
              <a:t>reachable from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 </a:t>
            </a:r>
            <a:endParaRPr lang="en-US" sz="1400" dirty="0">
              <a:solidFill>
                <a:srgbClr val="00B050"/>
              </a:solidFill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622149F1-7EF1-4790-98D9-5D6AEE26B516}"/>
              </a:ext>
            </a:extLst>
          </p:cNvPr>
          <p:cNvCxnSpPr>
            <a:cxnSpLocks/>
          </p:cNvCxnSpPr>
          <p:nvPr/>
        </p:nvCxnSpPr>
        <p:spPr>
          <a:xfrm>
            <a:off x="2047944" y="5899439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5EEA53C-BF0E-4EDE-A602-A2BE9FF06CBB}"/>
              </a:ext>
            </a:extLst>
          </p:cNvPr>
          <p:cNvCxnSpPr>
            <a:cxnSpLocks/>
          </p:cNvCxnSpPr>
          <p:nvPr/>
        </p:nvCxnSpPr>
        <p:spPr>
          <a:xfrm>
            <a:off x="2581344" y="5882987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BA3CB916-DF02-4BE4-8750-AB566D1A0A66}"/>
              </a:ext>
            </a:extLst>
          </p:cNvPr>
          <p:cNvCxnSpPr>
            <a:cxnSpLocks/>
          </p:cNvCxnSpPr>
          <p:nvPr/>
        </p:nvCxnSpPr>
        <p:spPr>
          <a:xfrm>
            <a:off x="3133794" y="5906812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74AC9BE9-A815-4008-8051-2130F93459C5}"/>
              </a:ext>
            </a:extLst>
          </p:cNvPr>
          <p:cNvCxnSpPr>
            <a:cxnSpLocks/>
          </p:cNvCxnSpPr>
          <p:nvPr/>
        </p:nvCxnSpPr>
        <p:spPr>
          <a:xfrm>
            <a:off x="3686244" y="5897812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60DB10FE-C69D-40F4-B8B2-7F30070EFD50}"/>
              </a:ext>
            </a:extLst>
          </p:cNvPr>
          <p:cNvSpPr txBox="1"/>
          <p:nvPr/>
        </p:nvSpPr>
        <p:spPr>
          <a:xfrm>
            <a:off x="2989179" y="5998216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3</a:t>
            </a:r>
            <a:endParaRPr lang="en-US" sz="12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C52AA15-0984-4512-B34B-5279E23E7ED8}"/>
              </a:ext>
            </a:extLst>
          </p:cNvPr>
          <p:cNvSpPr txBox="1"/>
          <p:nvPr/>
        </p:nvSpPr>
        <p:spPr>
          <a:xfrm>
            <a:off x="2439164" y="5991677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2</a:t>
            </a:r>
            <a:endParaRPr lang="en-US" sz="12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FDF106E-ED98-4AA3-A4ED-ADDF0FA67A7D}"/>
              </a:ext>
            </a:extLst>
          </p:cNvPr>
          <p:cNvSpPr txBox="1"/>
          <p:nvPr/>
        </p:nvSpPr>
        <p:spPr>
          <a:xfrm>
            <a:off x="1905724" y="5989945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1</a:t>
            </a:r>
            <a:endParaRPr lang="en-US" sz="12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9459589-3307-42CD-8C62-D294B1647279}"/>
              </a:ext>
            </a:extLst>
          </p:cNvPr>
          <p:cNvSpPr txBox="1"/>
          <p:nvPr/>
        </p:nvSpPr>
        <p:spPr>
          <a:xfrm>
            <a:off x="3534936" y="6007235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4</a:t>
            </a:r>
            <a:endParaRPr lang="en-US" sz="1200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B0970EE-78BB-4318-95F4-05FB4F749690}"/>
              </a:ext>
            </a:extLst>
          </p:cNvPr>
          <p:cNvCxnSpPr>
            <a:cxnSpLocks/>
          </p:cNvCxnSpPr>
          <p:nvPr/>
        </p:nvCxnSpPr>
        <p:spPr>
          <a:xfrm>
            <a:off x="2047944" y="6244089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BACC545-451A-40A1-BF6A-5381F35C8FD1}"/>
              </a:ext>
            </a:extLst>
          </p:cNvPr>
          <p:cNvCxnSpPr>
            <a:cxnSpLocks/>
          </p:cNvCxnSpPr>
          <p:nvPr/>
        </p:nvCxnSpPr>
        <p:spPr>
          <a:xfrm>
            <a:off x="2581344" y="6227637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363D055F-3B4D-4267-B20F-A2991855CE97}"/>
              </a:ext>
            </a:extLst>
          </p:cNvPr>
          <p:cNvCxnSpPr>
            <a:cxnSpLocks/>
          </p:cNvCxnSpPr>
          <p:nvPr/>
        </p:nvCxnSpPr>
        <p:spPr>
          <a:xfrm>
            <a:off x="3133794" y="6251462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8F41FF9-D71C-4544-A069-F03BD67F24F4}"/>
              </a:ext>
            </a:extLst>
          </p:cNvPr>
          <p:cNvCxnSpPr>
            <a:cxnSpLocks/>
          </p:cNvCxnSpPr>
          <p:nvPr/>
        </p:nvCxnSpPr>
        <p:spPr>
          <a:xfrm>
            <a:off x="3686244" y="6242462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3AC9F23D-5B77-4DD5-A66E-5C28490BDB6E}"/>
              </a:ext>
            </a:extLst>
          </p:cNvPr>
          <p:cNvSpPr txBox="1"/>
          <p:nvPr/>
        </p:nvSpPr>
        <p:spPr>
          <a:xfrm>
            <a:off x="1763402" y="6353479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ECD83005-1D48-4092-9298-7A79CF3B5352}"/>
              </a:ext>
            </a:extLst>
          </p:cNvPr>
          <p:cNvSpPr/>
          <p:nvPr/>
        </p:nvSpPr>
        <p:spPr>
          <a:xfrm>
            <a:off x="5688671" y="5062590"/>
            <a:ext cx="2152649" cy="76271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9F6B31-4290-4F9B-8641-BB7FD1CBAF8D}"/>
              </a:ext>
            </a:extLst>
          </p:cNvPr>
          <p:cNvSpPr txBox="1"/>
          <p:nvPr/>
        </p:nvSpPr>
        <p:spPr>
          <a:xfrm>
            <a:off x="6441216" y="5378268"/>
            <a:ext cx="60946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>
                <a:solidFill>
                  <a:srgbClr val="00B050"/>
                </a:solidFill>
              </a:rPr>
              <a:t>M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y</a:t>
            </a:r>
            <a:r>
              <a:rPr lang="en-US" sz="1400" dirty="0"/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26951B-AE94-4892-9ADB-54DC7CA6688C}"/>
              </a:ext>
            </a:extLst>
          </p:cNvPr>
          <p:cNvSpPr txBox="1"/>
          <p:nvPr/>
        </p:nvSpPr>
        <p:spPr>
          <a:xfrm>
            <a:off x="6260241" y="4664320"/>
            <a:ext cx="103611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kern="0" dirty="0">
                <a:solidFill>
                  <a:srgbClr val="C00000"/>
                </a:solidFill>
              </a:rPr>
              <a:t>Ḿ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y</a:t>
            </a:r>
            <a:r>
              <a:rPr lang="en-US" sz="1400" dirty="0"/>
              <a:t>,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,</a:t>
            </a:r>
            <a:r>
              <a:rPr lang="en-US" sz="1400" kern="0" dirty="0">
                <a:solidFill>
                  <a:srgbClr val="00B050"/>
                </a:solidFill>
              </a:rPr>
              <a:t> C</a:t>
            </a:r>
            <a:r>
              <a:rPr lang="en-US" sz="1400" kern="0" dirty="0"/>
              <a:t>)</a:t>
            </a:r>
            <a:endParaRPr lang="en-US" sz="1400" dirty="0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FA578B5-0AF0-4D79-9012-0EE263DB8DB4}"/>
              </a:ext>
            </a:extLst>
          </p:cNvPr>
          <p:cNvCxnSpPr>
            <a:cxnSpLocks/>
          </p:cNvCxnSpPr>
          <p:nvPr/>
        </p:nvCxnSpPr>
        <p:spPr>
          <a:xfrm flipH="1">
            <a:off x="5568949" y="5004823"/>
            <a:ext cx="1206719" cy="8572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9D688C8-1190-4958-91C5-553BDE5C6033}"/>
              </a:ext>
            </a:extLst>
          </p:cNvPr>
          <p:cNvCxnSpPr>
            <a:cxnSpLocks/>
          </p:cNvCxnSpPr>
          <p:nvPr/>
        </p:nvCxnSpPr>
        <p:spPr>
          <a:xfrm>
            <a:off x="6775668" y="5004823"/>
            <a:ext cx="1208529" cy="8572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6E9F027-C3B3-4CC6-BB37-7006BDAEBF33}"/>
              </a:ext>
            </a:extLst>
          </p:cNvPr>
          <p:cNvCxnSpPr>
            <a:cxnSpLocks/>
          </p:cNvCxnSpPr>
          <p:nvPr/>
        </p:nvCxnSpPr>
        <p:spPr>
          <a:xfrm>
            <a:off x="5568949" y="5849125"/>
            <a:ext cx="8454" cy="34150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9E28B6B-C117-4135-B263-1F4B6B665123}"/>
              </a:ext>
            </a:extLst>
          </p:cNvPr>
          <p:cNvCxnSpPr>
            <a:cxnSpLocks/>
          </p:cNvCxnSpPr>
          <p:nvPr/>
        </p:nvCxnSpPr>
        <p:spPr>
          <a:xfrm>
            <a:off x="7982384" y="5840125"/>
            <a:ext cx="0" cy="35050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2F57920-98AA-4D46-87D8-E8DAAFC8A6D0}"/>
              </a:ext>
            </a:extLst>
          </p:cNvPr>
          <p:cNvCxnSpPr/>
          <p:nvPr/>
        </p:nvCxnSpPr>
        <p:spPr>
          <a:xfrm>
            <a:off x="5568950" y="6171577"/>
            <a:ext cx="241343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C95F89E-E671-4280-8C6C-3B73AA18FD40}"/>
              </a:ext>
            </a:extLst>
          </p:cNvPr>
          <p:cNvCxnSpPr>
            <a:cxnSpLocks/>
          </p:cNvCxnSpPr>
          <p:nvPr/>
        </p:nvCxnSpPr>
        <p:spPr>
          <a:xfrm>
            <a:off x="5898291" y="5841752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1BC9DF9-CF27-412D-87B1-8CF135108BBE}"/>
              </a:ext>
            </a:extLst>
          </p:cNvPr>
          <p:cNvCxnSpPr>
            <a:cxnSpLocks/>
          </p:cNvCxnSpPr>
          <p:nvPr/>
        </p:nvCxnSpPr>
        <p:spPr>
          <a:xfrm>
            <a:off x="6431691" y="5825300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E6D511A-6B5E-49E6-A107-76CC82A2DC20}"/>
              </a:ext>
            </a:extLst>
          </p:cNvPr>
          <p:cNvCxnSpPr>
            <a:cxnSpLocks/>
          </p:cNvCxnSpPr>
          <p:nvPr/>
        </p:nvCxnSpPr>
        <p:spPr>
          <a:xfrm>
            <a:off x="6984141" y="5849125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9759232-1250-4B6D-867E-C917ECDED812}"/>
              </a:ext>
            </a:extLst>
          </p:cNvPr>
          <p:cNvCxnSpPr>
            <a:cxnSpLocks/>
          </p:cNvCxnSpPr>
          <p:nvPr/>
        </p:nvCxnSpPr>
        <p:spPr>
          <a:xfrm>
            <a:off x="7536591" y="5840125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753F9DB-C209-4F03-B402-DA493BA02680}"/>
              </a:ext>
            </a:extLst>
          </p:cNvPr>
          <p:cNvSpPr txBox="1"/>
          <p:nvPr/>
        </p:nvSpPr>
        <p:spPr>
          <a:xfrm>
            <a:off x="6839526" y="5940529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2</a:t>
            </a:r>
            <a:endParaRPr lang="en-US" sz="12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2F45F9E-3041-45DE-A8FC-619D407E0E0F}"/>
              </a:ext>
            </a:extLst>
          </p:cNvPr>
          <p:cNvSpPr txBox="1"/>
          <p:nvPr/>
        </p:nvSpPr>
        <p:spPr>
          <a:xfrm>
            <a:off x="6279986" y="5933990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kern="0" dirty="0">
                <a:solidFill>
                  <a:srgbClr val="00B050"/>
                </a:solidFill>
              </a:rPr>
              <a:t>C</a:t>
            </a:r>
            <a:endParaRPr lang="en-US" sz="12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9C5828E-2C6B-4C00-841F-92612B271AF6}"/>
              </a:ext>
            </a:extLst>
          </p:cNvPr>
          <p:cNvSpPr txBox="1"/>
          <p:nvPr/>
        </p:nvSpPr>
        <p:spPr>
          <a:xfrm>
            <a:off x="5756071" y="5941783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1</a:t>
            </a:r>
            <a:endParaRPr lang="en-US" sz="12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4159DC8-25F2-46AE-B482-DD1CDE85F86B}"/>
              </a:ext>
            </a:extLst>
          </p:cNvPr>
          <p:cNvSpPr txBox="1"/>
          <p:nvPr/>
        </p:nvSpPr>
        <p:spPr>
          <a:xfrm>
            <a:off x="7394808" y="5940023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3</a:t>
            </a:r>
            <a:endParaRPr lang="en-US" sz="1200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CCCA9FB-493D-423A-B485-139B7DA3C931}"/>
              </a:ext>
            </a:extLst>
          </p:cNvPr>
          <p:cNvCxnSpPr>
            <a:cxnSpLocks/>
          </p:cNvCxnSpPr>
          <p:nvPr/>
        </p:nvCxnSpPr>
        <p:spPr>
          <a:xfrm>
            <a:off x="6431691" y="6169950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B90177A-CB62-4DD6-B70F-472D2C8BD584}"/>
              </a:ext>
            </a:extLst>
          </p:cNvPr>
          <p:cNvSpPr txBox="1"/>
          <p:nvPr/>
        </p:nvSpPr>
        <p:spPr>
          <a:xfrm>
            <a:off x="6202923" y="6352236"/>
            <a:ext cx="481457" cy="46166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kern="0" dirty="0">
                <a:solidFill>
                  <a:srgbClr val="C00000"/>
                </a:solidFill>
              </a:rPr>
              <a:t>Yes</a:t>
            </a:r>
          </a:p>
          <a:p>
            <a:pPr algn="ctr"/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dirty="0">
                <a:solidFill>
                  <a:srgbClr val="C00000"/>
                </a:solidFill>
              </a:rPr>
              <a:t> !</a:t>
            </a:r>
            <a:endParaRPr lang="en-US" sz="1200" dirty="0">
              <a:solidFill>
                <a:srgbClr val="C00000"/>
              </a:solidFill>
            </a:endParaRPr>
          </a:p>
        </p:txBody>
      </p:sp>
      <p:cxnSp>
        <p:nvCxnSpPr>
          <p:cNvPr id="38" name="Connector: Curved 37">
            <a:extLst>
              <a:ext uri="{FF2B5EF4-FFF2-40B4-BE49-F238E27FC236}">
                <a16:creationId xmlns:a16="http://schemas.microsoft.com/office/drawing/2014/main" id="{2642F79F-81EC-48FC-89F1-E91A70B67A5B}"/>
              </a:ext>
            </a:extLst>
          </p:cNvPr>
          <p:cNvCxnSpPr>
            <a:cxnSpLocks/>
          </p:cNvCxnSpPr>
          <p:nvPr/>
        </p:nvCxnSpPr>
        <p:spPr>
          <a:xfrm rot="5400000">
            <a:off x="6225742" y="5247712"/>
            <a:ext cx="755182" cy="369054"/>
          </a:xfrm>
          <a:prstGeom prst="curvedConnector3">
            <a:avLst>
              <a:gd name="adj1" fmla="val 36126"/>
            </a:avLst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ABFEDB82-8606-4949-85E7-687552583F8B}"/>
              </a:ext>
            </a:extLst>
          </p:cNvPr>
          <p:cNvSpPr txBox="1"/>
          <p:nvPr/>
        </p:nvSpPr>
        <p:spPr>
          <a:xfrm>
            <a:off x="2335418" y="6353479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D895732-E984-49A5-BE82-91518B1111A3}"/>
              </a:ext>
            </a:extLst>
          </p:cNvPr>
          <p:cNvSpPr txBox="1"/>
          <p:nvPr/>
        </p:nvSpPr>
        <p:spPr>
          <a:xfrm>
            <a:off x="2907436" y="6353479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0532BDF-3239-48E0-A32E-CAC4A70DB67C}"/>
              </a:ext>
            </a:extLst>
          </p:cNvPr>
          <p:cNvSpPr txBox="1"/>
          <p:nvPr/>
        </p:nvSpPr>
        <p:spPr>
          <a:xfrm>
            <a:off x="3410297" y="6353479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59A9E27-F9AC-4ADC-A053-27E6CE44850A}"/>
              </a:ext>
            </a:extLst>
          </p:cNvPr>
          <p:cNvSpPr txBox="1"/>
          <p:nvPr/>
        </p:nvSpPr>
        <p:spPr>
          <a:xfrm>
            <a:off x="4601472" y="4993398"/>
            <a:ext cx="1507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/>
              <a:t>If </a:t>
            </a:r>
            <a:r>
              <a:rPr lang="en-US" sz="1400" dirty="0">
                <a:solidFill>
                  <a:srgbClr val="00B050"/>
                </a:solidFill>
              </a:rPr>
              <a:t>C</a:t>
            </a:r>
            <a:r>
              <a:rPr lang="en-US" sz="1400" dirty="0"/>
              <a:t> is reachable from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 </a:t>
            </a:r>
            <a:endParaRPr lang="en-US" sz="1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9729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AA431CA-A521-4CAA-82BF-F682BABA4494}"/>
              </a:ext>
            </a:extLst>
          </p:cNvPr>
          <p:cNvSpPr txBox="1">
            <a:spLocks/>
          </p:cNvSpPr>
          <p:nvPr/>
        </p:nvSpPr>
        <p:spPr bwMode="auto">
          <a:xfrm>
            <a:off x="676357" y="2188242"/>
            <a:ext cx="7690247" cy="106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Construct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accepting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: on input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checks that there is no path in T</a:t>
            </a:r>
            <a:r>
              <a:rPr lang="en-US" sz="2000" kern="0" baseline="-2500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to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,  i.e., every config.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not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. 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5002E9B-8F17-4B08-86F2-76BEDD3A33F3}"/>
              </a:ext>
            </a:extLst>
          </p:cNvPr>
          <p:cNvSpPr txBox="1">
            <a:spLocks/>
          </p:cNvSpPr>
          <p:nvPr/>
        </p:nvSpPr>
        <p:spPr bwMode="auto">
          <a:xfrm>
            <a:off x="676357" y="2940670"/>
            <a:ext cx="7690247" cy="7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53F6F0D-2C5F-4139-998B-AF63C6761FF1}"/>
              </a:ext>
            </a:extLst>
          </p:cNvPr>
          <p:cNvSpPr txBox="1">
            <a:spLocks/>
          </p:cNvSpPr>
          <p:nvPr/>
        </p:nvSpPr>
        <p:spPr bwMode="auto">
          <a:xfrm>
            <a:off x="676356" y="3253348"/>
            <a:ext cx="7690247" cy="7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How does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check if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is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?  Easy – simulating 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(non-deterministically guess the path).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BE04345-710A-4630-B609-DC6F491247F9}"/>
              </a:ext>
            </a:extLst>
          </p:cNvPr>
          <p:cNvSpPr txBox="1">
            <a:spLocks/>
          </p:cNvSpPr>
          <p:nvPr/>
        </p:nvSpPr>
        <p:spPr bwMode="auto">
          <a:xfrm>
            <a:off x="726875" y="3960115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If </a:t>
            </a:r>
            <a:r>
              <a:rPr lang="en-US" sz="1800" kern="0" dirty="0">
                <a:solidFill>
                  <a:srgbClr val="C00000"/>
                </a:solidFill>
              </a:rPr>
              <a:t>Ḿ</a:t>
            </a:r>
            <a:r>
              <a:rPr lang="en-US" sz="1800" kern="0" dirty="0"/>
              <a:t> finds a path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 </a:t>
            </a:r>
            <a:r>
              <a:rPr lang="en-US" sz="1800" kern="0" dirty="0">
                <a:latin typeface="Abadi" panose="020B0604020104020204" pitchFamily="34" charset="0"/>
              </a:rPr>
              <a:t>→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: then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is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.</a:t>
            </a:r>
            <a:endParaRPr lang="en-US" sz="1800" kern="0" dirty="0">
              <a:solidFill>
                <a:srgbClr val="FFC00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3841601-A07E-40CC-9542-BF65F1173FE6}"/>
              </a:ext>
            </a:extLst>
          </p:cNvPr>
          <p:cNvSpPr txBox="1">
            <a:spLocks/>
          </p:cNvSpPr>
          <p:nvPr/>
        </p:nvSpPr>
        <p:spPr bwMode="auto">
          <a:xfrm>
            <a:off x="726875" y="4325526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What if </a:t>
            </a:r>
            <a:r>
              <a:rPr lang="en-US" sz="1800" kern="0" dirty="0">
                <a:solidFill>
                  <a:srgbClr val="C00000"/>
                </a:solidFill>
              </a:rPr>
              <a:t>Ḿ</a:t>
            </a:r>
            <a:r>
              <a:rPr lang="en-US" sz="1800" kern="0" dirty="0"/>
              <a:t> did not find a path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 </a:t>
            </a:r>
            <a:r>
              <a:rPr lang="en-US" sz="1800" kern="0" dirty="0">
                <a:latin typeface="Abadi" panose="020B0604020104020204" pitchFamily="34" charset="0"/>
              </a:rPr>
              <a:t>→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? Is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not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?</a:t>
            </a:r>
            <a:endParaRPr lang="en-US" sz="1800" kern="0" dirty="0">
              <a:solidFill>
                <a:srgbClr val="FFC000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E98B004-B830-488A-9CE6-33E267525CC7}"/>
              </a:ext>
            </a:extLst>
          </p:cNvPr>
          <p:cNvGrpSpPr/>
          <p:nvPr/>
        </p:nvGrpSpPr>
        <p:grpSpPr>
          <a:xfrm>
            <a:off x="709608" y="4723239"/>
            <a:ext cx="3424242" cy="1907239"/>
            <a:chOff x="709608" y="4723239"/>
            <a:chExt cx="3424242" cy="1907239"/>
          </a:xfrm>
        </p:grpSpPr>
        <p:sp>
          <p:nvSpPr>
            <p:cNvPr id="45" name="Isosceles Triangle 44">
              <a:extLst>
                <a:ext uri="{FF2B5EF4-FFF2-40B4-BE49-F238E27FC236}">
                  <a16:creationId xmlns:a16="http://schemas.microsoft.com/office/drawing/2014/main" id="{0D5A4725-3809-4E3D-BE1D-4A99B48EAE86}"/>
                </a:ext>
              </a:extLst>
            </p:cNvPr>
            <p:cNvSpPr/>
            <p:nvPr/>
          </p:nvSpPr>
          <p:spPr>
            <a:xfrm>
              <a:off x="1838324" y="5120277"/>
              <a:ext cx="2152649" cy="76271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36970E3-8F9B-4B9C-B24B-FACFB12735D5}"/>
                </a:ext>
              </a:extLst>
            </p:cNvPr>
            <p:cNvSpPr txBox="1"/>
            <p:nvPr/>
          </p:nvSpPr>
          <p:spPr>
            <a:xfrm>
              <a:off x="2590869" y="5435955"/>
              <a:ext cx="60946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T</a:t>
              </a:r>
              <a:r>
                <a:rPr lang="en-US" sz="1400" baseline="-25000" dirty="0">
                  <a:solidFill>
                    <a:srgbClr val="00B050"/>
                  </a:solidFill>
                </a:rPr>
                <a:t>M</a:t>
              </a:r>
              <a:r>
                <a:rPr lang="en-US" sz="1400" dirty="0"/>
                <a:t>(</a:t>
              </a:r>
              <a:r>
                <a:rPr lang="en-US" sz="1400" dirty="0">
                  <a:solidFill>
                    <a:srgbClr val="C00000"/>
                  </a:solidFill>
                </a:rPr>
                <a:t>y</a:t>
              </a:r>
              <a:r>
                <a:rPr lang="en-US" sz="1400" dirty="0"/>
                <a:t>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39B2AED-DB97-4712-9AA2-BE7252125DC5}"/>
                </a:ext>
              </a:extLst>
            </p:cNvPr>
            <p:cNvSpPr txBox="1"/>
            <p:nvPr/>
          </p:nvSpPr>
          <p:spPr>
            <a:xfrm>
              <a:off x="2419341" y="4723239"/>
              <a:ext cx="1036117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kern="0" dirty="0">
                  <a:solidFill>
                    <a:srgbClr val="C00000"/>
                  </a:solidFill>
                </a:rPr>
                <a:t>Ḿ</a:t>
              </a:r>
              <a:r>
                <a:rPr lang="en-US" sz="1400" dirty="0"/>
                <a:t>(</a:t>
              </a:r>
              <a:r>
                <a:rPr lang="en-US" sz="1400" dirty="0">
                  <a:solidFill>
                    <a:srgbClr val="C00000"/>
                  </a:solidFill>
                </a:rPr>
                <a:t>y</a:t>
              </a:r>
              <a:r>
                <a:rPr lang="en-US" sz="1400" dirty="0"/>
                <a:t>, </a:t>
              </a:r>
              <a:r>
                <a:rPr lang="en-US" sz="1400" kern="0" dirty="0">
                  <a:solidFill>
                    <a:srgbClr val="00B050"/>
                  </a:solidFill>
                </a:rPr>
                <a:t>C</a:t>
              </a:r>
              <a:r>
                <a:rPr lang="en-US" sz="1400" kern="0" baseline="-25000" dirty="0">
                  <a:solidFill>
                    <a:srgbClr val="00B050"/>
                  </a:solidFill>
                </a:rPr>
                <a:t>0</a:t>
              </a:r>
              <a:r>
                <a:rPr lang="en-US" sz="1400" dirty="0"/>
                <a:t>,</a:t>
              </a:r>
              <a:r>
                <a:rPr lang="en-US" sz="1400" kern="0" dirty="0">
                  <a:solidFill>
                    <a:srgbClr val="00B050"/>
                  </a:solidFill>
                </a:rPr>
                <a:t> C</a:t>
              </a:r>
              <a:r>
                <a:rPr lang="en-US" sz="1400" kern="0" dirty="0"/>
                <a:t>)</a:t>
              </a:r>
              <a:endParaRPr lang="en-US" sz="1400" dirty="0"/>
            </a:p>
          </p:txBody>
        </p: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540DF599-47EB-48C2-AE9E-279470C229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18602" y="5062510"/>
              <a:ext cx="1206719" cy="857238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E3447C34-D474-4FD2-955E-F4B64B1516A8}"/>
                </a:ext>
              </a:extLst>
            </p:cNvPr>
            <p:cNvCxnSpPr>
              <a:cxnSpLocks/>
            </p:cNvCxnSpPr>
            <p:nvPr/>
          </p:nvCxnSpPr>
          <p:spPr>
            <a:xfrm>
              <a:off x="2925321" y="5062510"/>
              <a:ext cx="1208529" cy="857238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B86DDB2-4AEF-42E5-B1A9-A0215F8F0A98}"/>
                </a:ext>
              </a:extLst>
            </p:cNvPr>
            <p:cNvCxnSpPr>
              <a:cxnSpLocks/>
            </p:cNvCxnSpPr>
            <p:nvPr/>
          </p:nvCxnSpPr>
          <p:spPr>
            <a:xfrm>
              <a:off x="1718602" y="5906812"/>
              <a:ext cx="8454" cy="34150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328F6513-79CC-4F00-AE3C-7A0723185ABC}"/>
                </a:ext>
              </a:extLst>
            </p:cNvPr>
            <p:cNvCxnSpPr>
              <a:cxnSpLocks/>
            </p:cNvCxnSpPr>
            <p:nvPr/>
          </p:nvCxnSpPr>
          <p:spPr>
            <a:xfrm>
              <a:off x="4132037" y="5897812"/>
              <a:ext cx="0" cy="35050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FE982275-A306-460B-8DD3-6B2F77AAD938}"/>
                </a:ext>
              </a:extLst>
            </p:cNvPr>
            <p:cNvCxnSpPr/>
            <p:nvPr/>
          </p:nvCxnSpPr>
          <p:spPr>
            <a:xfrm>
              <a:off x="1718603" y="6229264"/>
              <a:ext cx="2413435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F4D8C69-7CB2-4E53-A87D-611A103255F4}"/>
                </a:ext>
              </a:extLst>
            </p:cNvPr>
            <p:cNvSpPr txBox="1"/>
            <p:nvPr/>
          </p:nvSpPr>
          <p:spPr>
            <a:xfrm>
              <a:off x="709608" y="4963835"/>
              <a:ext cx="17807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kern="0" dirty="0"/>
                <a:t>If </a:t>
              </a:r>
              <a:r>
                <a:rPr lang="en-US" sz="1400" dirty="0">
                  <a:solidFill>
                    <a:srgbClr val="00B050"/>
                  </a:solidFill>
                </a:rPr>
                <a:t>C</a:t>
              </a:r>
              <a:r>
                <a:rPr lang="en-US" sz="1400" dirty="0"/>
                <a:t> is not </a:t>
              </a:r>
            </a:p>
            <a:p>
              <a:r>
                <a:rPr lang="en-US" sz="1400" dirty="0"/>
                <a:t>reachable from </a:t>
              </a:r>
              <a:r>
                <a:rPr lang="en-US" sz="1400" kern="0" dirty="0">
                  <a:solidFill>
                    <a:srgbClr val="00B050"/>
                  </a:solidFill>
                </a:rPr>
                <a:t>C</a:t>
              </a:r>
              <a:r>
                <a:rPr lang="en-US" sz="1400" kern="0" baseline="-25000" dirty="0">
                  <a:solidFill>
                    <a:srgbClr val="00B050"/>
                  </a:solidFill>
                </a:rPr>
                <a:t>0</a:t>
              </a:r>
              <a:r>
                <a:rPr lang="en-US" sz="1400" dirty="0"/>
                <a:t> </a:t>
              </a:r>
              <a:endParaRPr lang="en-US" sz="1400" dirty="0">
                <a:solidFill>
                  <a:srgbClr val="00B050"/>
                </a:solidFill>
              </a:endParaRPr>
            </a:p>
          </p:txBody>
        </p: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622149F1-7EF1-4790-98D9-5D6AEE26B516}"/>
                </a:ext>
              </a:extLst>
            </p:cNvPr>
            <p:cNvCxnSpPr>
              <a:cxnSpLocks/>
            </p:cNvCxnSpPr>
            <p:nvPr/>
          </p:nvCxnSpPr>
          <p:spPr>
            <a:xfrm>
              <a:off x="2047944" y="5899439"/>
              <a:ext cx="0" cy="158461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D5EEA53C-BF0E-4EDE-A602-A2BE9FF06CBB}"/>
                </a:ext>
              </a:extLst>
            </p:cNvPr>
            <p:cNvCxnSpPr>
              <a:cxnSpLocks/>
            </p:cNvCxnSpPr>
            <p:nvPr/>
          </p:nvCxnSpPr>
          <p:spPr>
            <a:xfrm>
              <a:off x="2581344" y="5882987"/>
              <a:ext cx="0" cy="158461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BA3CB916-DF02-4BE4-8750-AB566D1A0A66}"/>
                </a:ext>
              </a:extLst>
            </p:cNvPr>
            <p:cNvCxnSpPr>
              <a:cxnSpLocks/>
            </p:cNvCxnSpPr>
            <p:nvPr/>
          </p:nvCxnSpPr>
          <p:spPr>
            <a:xfrm>
              <a:off x="3133794" y="5906812"/>
              <a:ext cx="0" cy="158461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74AC9BE9-A815-4008-8051-2130F93459C5}"/>
                </a:ext>
              </a:extLst>
            </p:cNvPr>
            <p:cNvCxnSpPr>
              <a:cxnSpLocks/>
            </p:cNvCxnSpPr>
            <p:nvPr/>
          </p:nvCxnSpPr>
          <p:spPr>
            <a:xfrm>
              <a:off x="3686244" y="5897812"/>
              <a:ext cx="0" cy="158461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0DB10FE-C69D-40F4-B8B2-7F30070EFD50}"/>
                </a:ext>
              </a:extLst>
            </p:cNvPr>
            <p:cNvSpPr txBox="1"/>
            <p:nvPr/>
          </p:nvSpPr>
          <p:spPr>
            <a:xfrm>
              <a:off x="2989179" y="5998216"/>
              <a:ext cx="3337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r>
                <a:rPr lang="en-US" sz="1200" kern="0" baseline="-25000" dirty="0">
                  <a:solidFill>
                    <a:srgbClr val="00B050"/>
                  </a:solidFill>
                </a:rPr>
                <a:t>3</a:t>
              </a:r>
              <a:endParaRPr lang="en-US" sz="1200" dirty="0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C52AA15-0984-4512-B34B-5279E23E7ED8}"/>
                </a:ext>
              </a:extLst>
            </p:cNvPr>
            <p:cNvSpPr txBox="1"/>
            <p:nvPr/>
          </p:nvSpPr>
          <p:spPr>
            <a:xfrm>
              <a:off x="2439164" y="5991677"/>
              <a:ext cx="3337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r>
                <a:rPr lang="en-US" sz="1200" kern="0" baseline="-25000" dirty="0">
                  <a:solidFill>
                    <a:srgbClr val="00B050"/>
                  </a:solidFill>
                </a:rPr>
                <a:t>2</a:t>
              </a:r>
              <a:endParaRPr lang="en-US" sz="1200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FDF106E-ED98-4AA3-A4ED-ADDF0FA67A7D}"/>
                </a:ext>
              </a:extLst>
            </p:cNvPr>
            <p:cNvSpPr txBox="1"/>
            <p:nvPr/>
          </p:nvSpPr>
          <p:spPr>
            <a:xfrm>
              <a:off x="1905724" y="5989945"/>
              <a:ext cx="3337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r>
                <a:rPr lang="en-US" sz="1200" kern="0" baseline="-25000" dirty="0">
                  <a:solidFill>
                    <a:srgbClr val="00B050"/>
                  </a:solidFill>
                </a:rPr>
                <a:t>1</a:t>
              </a:r>
              <a:endParaRPr lang="en-US" sz="1200" dirty="0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9459589-3307-42CD-8C62-D294B1647279}"/>
                </a:ext>
              </a:extLst>
            </p:cNvPr>
            <p:cNvSpPr txBox="1"/>
            <p:nvPr/>
          </p:nvSpPr>
          <p:spPr>
            <a:xfrm>
              <a:off x="3534936" y="6007235"/>
              <a:ext cx="3337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r>
                <a:rPr lang="en-US" sz="1200" kern="0" baseline="-25000" dirty="0">
                  <a:solidFill>
                    <a:srgbClr val="00B050"/>
                  </a:solidFill>
                </a:rPr>
                <a:t>4</a:t>
              </a:r>
              <a:endParaRPr lang="en-US" sz="1200" dirty="0"/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8B0970EE-78BB-4318-95F4-05FB4F749690}"/>
                </a:ext>
              </a:extLst>
            </p:cNvPr>
            <p:cNvCxnSpPr>
              <a:cxnSpLocks/>
            </p:cNvCxnSpPr>
            <p:nvPr/>
          </p:nvCxnSpPr>
          <p:spPr>
            <a:xfrm>
              <a:off x="2047944" y="6244089"/>
              <a:ext cx="0" cy="158461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BBACC545-451A-40A1-BF6A-5381F35C8FD1}"/>
                </a:ext>
              </a:extLst>
            </p:cNvPr>
            <p:cNvCxnSpPr>
              <a:cxnSpLocks/>
            </p:cNvCxnSpPr>
            <p:nvPr/>
          </p:nvCxnSpPr>
          <p:spPr>
            <a:xfrm>
              <a:off x="2581344" y="6227637"/>
              <a:ext cx="0" cy="158461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363D055F-3B4D-4267-B20F-A2991855CE97}"/>
                </a:ext>
              </a:extLst>
            </p:cNvPr>
            <p:cNvCxnSpPr>
              <a:cxnSpLocks/>
            </p:cNvCxnSpPr>
            <p:nvPr/>
          </p:nvCxnSpPr>
          <p:spPr>
            <a:xfrm>
              <a:off x="3133794" y="6251462"/>
              <a:ext cx="0" cy="158461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D8F41FF9-D71C-4544-A069-F03BD67F24F4}"/>
                </a:ext>
              </a:extLst>
            </p:cNvPr>
            <p:cNvCxnSpPr>
              <a:cxnSpLocks/>
            </p:cNvCxnSpPr>
            <p:nvPr/>
          </p:nvCxnSpPr>
          <p:spPr>
            <a:xfrm>
              <a:off x="3686244" y="6242462"/>
              <a:ext cx="0" cy="158461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AC9F23D-5B77-4DD5-A66E-5C28490BDB6E}"/>
                </a:ext>
              </a:extLst>
            </p:cNvPr>
            <p:cNvSpPr txBox="1"/>
            <p:nvPr/>
          </p:nvSpPr>
          <p:spPr>
            <a:xfrm>
              <a:off x="1763402" y="6353479"/>
              <a:ext cx="5469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C00000"/>
                  </a:solidFill>
                </a:rPr>
                <a:t>not </a:t>
              </a:r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endParaRPr lang="en-US" sz="1200" dirty="0">
                <a:solidFill>
                  <a:srgbClr val="00B050"/>
                </a:solidFill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BFEDB82-8606-4949-85E7-687552583F8B}"/>
                </a:ext>
              </a:extLst>
            </p:cNvPr>
            <p:cNvSpPr txBox="1"/>
            <p:nvPr/>
          </p:nvSpPr>
          <p:spPr>
            <a:xfrm>
              <a:off x="2335418" y="6353479"/>
              <a:ext cx="5469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C00000"/>
                  </a:solidFill>
                </a:rPr>
                <a:t>not </a:t>
              </a:r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endParaRPr lang="en-US" sz="1200" dirty="0">
                <a:solidFill>
                  <a:srgbClr val="00B050"/>
                </a:solidFill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D895732-E984-49A5-BE82-91518B1111A3}"/>
                </a:ext>
              </a:extLst>
            </p:cNvPr>
            <p:cNvSpPr txBox="1"/>
            <p:nvPr/>
          </p:nvSpPr>
          <p:spPr>
            <a:xfrm>
              <a:off x="2907436" y="6353479"/>
              <a:ext cx="5469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C00000"/>
                  </a:solidFill>
                </a:rPr>
                <a:t>not </a:t>
              </a:r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endParaRPr lang="en-US" sz="1200" dirty="0">
                <a:solidFill>
                  <a:srgbClr val="00B050"/>
                </a:solidFill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0532BDF-3239-48E0-A32E-CAC4A70DB67C}"/>
                </a:ext>
              </a:extLst>
            </p:cNvPr>
            <p:cNvSpPr txBox="1"/>
            <p:nvPr/>
          </p:nvSpPr>
          <p:spPr>
            <a:xfrm>
              <a:off x="3410297" y="6353479"/>
              <a:ext cx="5469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C00000"/>
                  </a:solidFill>
                </a:rPr>
                <a:t>not </a:t>
              </a:r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endParaRPr lang="en-US" sz="1200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0D4DFC0-2645-4427-BAA2-58E053E4F5F5}"/>
              </a:ext>
            </a:extLst>
          </p:cNvPr>
          <p:cNvGrpSpPr/>
          <p:nvPr/>
        </p:nvGrpSpPr>
        <p:grpSpPr>
          <a:xfrm>
            <a:off x="4601472" y="4664320"/>
            <a:ext cx="3382725" cy="2149581"/>
            <a:chOff x="4601472" y="4664320"/>
            <a:chExt cx="3382725" cy="2149581"/>
          </a:xfrm>
        </p:grpSpPr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ECD83005-1D48-4092-9298-7A79CF3B5352}"/>
                </a:ext>
              </a:extLst>
            </p:cNvPr>
            <p:cNvSpPr/>
            <p:nvPr/>
          </p:nvSpPr>
          <p:spPr>
            <a:xfrm>
              <a:off x="5688671" y="5062590"/>
              <a:ext cx="2152649" cy="76271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D9F6B31-4290-4F9B-8641-BB7FD1CBAF8D}"/>
                </a:ext>
              </a:extLst>
            </p:cNvPr>
            <p:cNvSpPr txBox="1"/>
            <p:nvPr/>
          </p:nvSpPr>
          <p:spPr>
            <a:xfrm>
              <a:off x="6441216" y="5378268"/>
              <a:ext cx="60946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T</a:t>
              </a:r>
              <a:r>
                <a:rPr lang="en-US" sz="1400" baseline="-25000" dirty="0">
                  <a:solidFill>
                    <a:srgbClr val="00B050"/>
                  </a:solidFill>
                </a:rPr>
                <a:t>M</a:t>
              </a:r>
              <a:r>
                <a:rPr lang="en-US" sz="1400" dirty="0"/>
                <a:t>(</a:t>
              </a:r>
              <a:r>
                <a:rPr lang="en-US" sz="1400" dirty="0">
                  <a:solidFill>
                    <a:srgbClr val="C00000"/>
                  </a:solidFill>
                </a:rPr>
                <a:t>y</a:t>
              </a:r>
              <a:r>
                <a:rPr lang="en-US" sz="1400" dirty="0"/>
                <a:t>)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126951B-AE94-4892-9ADB-54DC7CA6688C}"/>
                </a:ext>
              </a:extLst>
            </p:cNvPr>
            <p:cNvSpPr txBox="1"/>
            <p:nvPr/>
          </p:nvSpPr>
          <p:spPr>
            <a:xfrm>
              <a:off x="6260241" y="4664320"/>
              <a:ext cx="1036117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kern="0" dirty="0">
                  <a:solidFill>
                    <a:srgbClr val="C00000"/>
                  </a:solidFill>
                </a:rPr>
                <a:t>Ḿ</a:t>
              </a:r>
              <a:r>
                <a:rPr lang="en-US" sz="1400" dirty="0"/>
                <a:t>(</a:t>
              </a:r>
              <a:r>
                <a:rPr lang="en-US" sz="1400" dirty="0">
                  <a:solidFill>
                    <a:srgbClr val="C00000"/>
                  </a:solidFill>
                </a:rPr>
                <a:t>y</a:t>
              </a:r>
              <a:r>
                <a:rPr lang="en-US" sz="1400" dirty="0"/>
                <a:t>, </a:t>
              </a:r>
              <a:r>
                <a:rPr lang="en-US" sz="1400" kern="0" dirty="0">
                  <a:solidFill>
                    <a:srgbClr val="00B050"/>
                  </a:solidFill>
                </a:rPr>
                <a:t>C</a:t>
              </a:r>
              <a:r>
                <a:rPr lang="en-US" sz="1400" kern="0" baseline="-25000" dirty="0">
                  <a:solidFill>
                    <a:srgbClr val="00B050"/>
                  </a:solidFill>
                </a:rPr>
                <a:t>0</a:t>
              </a:r>
              <a:r>
                <a:rPr lang="en-US" sz="1400" dirty="0"/>
                <a:t>,</a:t>
              </a:r>
              <a:r>
                <a:rPr lang="en-US" sz="1400" kern="0" dirty="0">
                  <a:solidFill>
                    <a:srgbClr val="00B050"/>
                  </a:solidFill>
                </a:rPr>
                <a:t> C</a:t>
              </a:r>
              <a:r>
                <a:rPr lang="en-US" sz="1400" kern="0" dirty="0"/>
                <a:t>)</a:t>
              </a:r>
              <a:endParaRPr lang="en-US" sz="1400" dirty="0"/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FA578B5-0AF0-4D79-9012-0EE263DB8D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68949" y="5004823"/>
              <a:ext cx="1206719" cy="857238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9D688C8-1190-4958-91C5-553BDE5C6033}"/>
                </a:ext>
              </a:extLst>
            </p:cNvPr>
            <p:cNvCxnSpPr>
              <a:cxnSpLocks/>
            </p:cNvCxnSpPr>
            <p:nvPr/>
          </p:nvCxnSpPr>
          <p:spPr>
            <a:xfrm>
              <a:off x="6775668" y="5004823"/>
              <a:ext cx="1208529" cy="857238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6E9F027-C3B3-4CC6-BB37-7006BDAEBF33}"/>
                </a:ext>
              </a:extLst>
            </p:cNvPr>
            <p:cNvCxnSpPr>
              <a:cxnSpLocks/>
            </p:cNvCxnSpPr>
            <p:nvPr/>
          </p:nvCxnSpPr>
          <p:spPr>
            <a:xfrm>
              <a:off x="5568949" y="5849125"/>
              <a:ext cx="8454" cy="34150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9E28B6B-C117-4135-B263-1F4B6B665123}"/>
                </a:ext>
              </a:extLst>
            </p:cNvPr>
            <p:cNvCxnSpPr>
              <a:cxnSpLocks/>
            </p:cNvCxnSpPr>
            <p:nvPr/>
          </p:nvCxnSpPr>
          <p:spPr>
            <a:xfrm>
              <a:off x="7982384" y="5840125"/>
              <a:ext cx="0" cy="35050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2F57920-98AA-4D46-87D8-E8DAAFC8A6D0}"/>
                </a:ext>
              </a:extLst>
            </p:cNvPr>
            <p:cNvCxnSpPr/>
            <p:nvPr/>
          </p:nvCxnSpPr>
          <p:spPr>
            <a:xfrm>
              <a:off x="5568950" y="6171577"/>
              <a:ext cx="2413435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C95F89E-E671-4280-8C6C-3B73AA18FD40}"/>
                </a:ext>
              </a:extLst>
            </p:cNvPr>
            <p:cNvCxnSpPr>
              <a:cxnSpLocks/>
            </p:cNvCxnSpPr>
            <p:nvPr/>
          </p:nvCxnSpPr>
          <p:spPr>
            <a:xfrm>
              <a:off x="5898291" y="5841752"/>
              <a:ext cx="0" cy="158461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B1BC9DF9-CF27-412D-87B1-8CF135108BBE}"/>
                </a:ext>
              </a:extLst>
            </p:cNvPr>
            <p:cNvCxnSpPr>
              <a:cxnSpLocks/>
            </p:cNvCxnSpPr>
            <p:nvPr/>
          </p:nvCxnSpPr>
          <p:spPr>
            <a:xfrm>
              <a:off x="6431691" y="5825300"/>
              <a:ext cx="0" cy="158461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2E6D511A-6B5E-49E6-A107-76CC82A2DC20}"/>
                </a:ext>
              </a:extLst>
            </p:cNvPr>
            <p:cNvCxnSpPr>
              <a:cxnSpLocks/>
            </p:cNvCxnSpPr>
            <p:nvPr/>
          </p:nvCxnSpPr>
          <p:spPr>
            <a:xfrm>
              <a:off x="6984141" y="5849125"/>
              <a:ext cx="0" cy="158461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79759232-1250-4B6D-867E-C917ECDED812}"/>
                </a:ext>
              </a:extLst>
            </p:cNvPr>
            <p:cNvCxnSpPr>
              <a:cxnSpLocks/>
            </p:cNvCxnSpPr>
            <p:nvPr/>
          </p:nvCxnSpPr>
          <p:spPr>
            <a:xfrm>
              <a:off x="7536591" y="5840125"/>
              <a:ext cx="0" cy="158461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753F9DB-C209-4F03-B402-DA493BA02680}"/>
                </a:ext>
              </a:extLst>
            </p:cNvPr>
            <p:cNvSpPr txBox="1"/>
            <p:nvPr/>
          </p:nvSpPr>
          <p:spPr>
            <a:xfrm>
              <a:off x="6839526" y="5940529"/>
              <a:ext cx="3337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r>
                <a:rPr lang="en-US" sz="1200" kern="0" baseline="-25000" dirty="0">
                  <a:solidFill>
                    <a:srgbClr val="00B050"/>
                  </a:solidFill>
                </a:rPr>
                <a:t>2</a:t>
              </a:r>
              <a:endParaRPr lang="en-US" sz="1200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2F45F9E-3041-45DE-A8FC-619D407E0E0F}"/>
                </a:ext>
              </a:extLst>
            </p:cNvPr>
            <p:cNvSpPr txBox="1"/>
            <p:nvPr/>
          </p:nvSpPr>
          <p:spPr>
            <a:xfrm>
              <a:off x="6279986" y="5933990"/>
              <a:ext cx="2776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endParaRPr lang="en-US" sz="1200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9C5828E-2C6B-4C00-841F-92612B271AF6}"/>
                </a:ext>
              </a:extLst>
            </p:cNvPr>
            <p:cNvSpPr txBox="1"/>
            <p:nvPr/>
          </p:nvSpPr>
          <p:spPr>
            <a:xfrm>
              <a:off x="5756071" y="5941783"/>
              <a:ext cx="3337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r>
                <a:rPr lang="en-US" sz="1200" kern="0" baseline="-25000" dirty="0">
                  <a:solidFill>
                    <a:srgbClr val="00B050"/>
                  </a:solidFill>
                </a:rPr>
                <a:t>1</a:t>
              </a:r>
              <a:endParaRPr lang="en-US" sz="120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159DC8-25F2-46AE-B482-DD1CDE85F86B}"/>
                </a:ext>
              </a:extLst>
            </p:cNvPr>
            <p:cNvSpPr txBox="1"/>
            <p:nvPr/>
          </p:nvSpPr>
          <p:spPr>
            <a:xfrm>
              <a:off x="7394808" y="5940023"/>
              <a:ext cx="3337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r>
                <a:rPr lang="en-US" sz="1200" kern="0" baseline="-25000" dirty="0">
                  <a:solidFill>
                    <a:srgbClr val="00B050"/>
                  </a:solidFill>
                </a:rPr>
                <a:t>3</a:t>
              </a:r>
              <a:endParaRPr lang="en-US" sz="1200" dirty="0"/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12B7BA18-D3C5-4A1B-938E-EA2CB58BF041}"/>
                </a:ext>
              </a:extLst>
            </p:cNvPr>
            <p:cNvCxnSpPr>
              <a:cxnSpLocks/>
            </p:cNvCxnSpPr>
            <p:nvPr/>
          </p:nvCxnSpPr>
          <p:spPr>
            <a:xfrm>
              <a:off x="5898291" y="6186402"/>
              <a:ext cx="0" cy="158461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1CCCA9FB-493D-423A-B485-139B7DA3C931}"/>
                </a:ext>
              </a:extLst>
            </p:cNvPr>
            <p:cNvCxnSpPr>
              <a:cxnSpLocks/>
            </p:cNvCxnSpPr>
            <p:nvPr/>
          </p:nvCxnSpPr>
          <p:spPr>
            <a:xfrm>
              <a:off x="6431691" y="6169950"/>
              <a:ext cx="0" cy="158461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BAFD95C5-8AB4-4D62-866B-2121283F66E5}"/>
                </a:ext>
              </a:extLst>
            </p:cNvPr>
            <p:cNvCxnSpPr>
              <a:cxnSpLocks/>
            </p:cNvCxnSpPr>
            <p:nvPr/>
          </p:nvCxnSpPr>
          <p:spPr>
            <a:xfrm>
              <a:off x="6984141" y="6193775"/>
              <a:ext cx="0" cy="158461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F91D567A-1958-4D3D-A2B1-A3495641EB82}"/>
                </a:ext>
              </a:extLst>
            </p:cNvPr>
            <p:cNvCxnSpPr>
              <a:cxnSpLocks/>
            </p:cNvCxnSpPr>
            <p:nvPr/>
          </p:nvCxnSpPr>
          <p:spPr>
            <a:xfrm>
              <a:off x="7536591" y="6184775"/>
              <a:ext cx="0" cy="158461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B90177A-CB62-4DD6-B70F-472D2C8BD584}"/>
                </a:ext>
              </a:extLst>
            </p:cNvPr>
            <p:cNvSpPr txBox="1"/>
            <p:nvPr/>
          </p:nvSpPr>
          <p:spPr>
            <a:xfrm>
              <a:off x="6202923" y="6352236"/>
              <a:ext cx="481457" cy="461665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kern="0" dirty="0">
                  <a:solidFill>
                    <a:srgbClr val="C00000"/>
                  </a:solidFill>
                </a:rPr>
                <a:t>Yes</a:t>
              </a:r>
            </a:p>
            <a:p>
              <a:pPr algn="ctr"/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r>
                <a:rPr lang="en-US" sz="1200" kern="0" dirty="0">
                  <a:solidFill>
                    <a:srgbClr val="C00000"/>
                  </a:solidFill>
                </a:rPr>
                <a:t> !</a:t>
              </a:r>
              <a:endParaRPr lang="en-US" sz="1200" dirty="0">
                <a:solidFill>
                  <a:srgbClr val="C00000"/>
                </a:solidFill>
              </a:endParaRPr>
            </a:p>
          </p:txBody>
        </p:sp>
        <p:cxnSp>
          <p:nvCxnSpPr>
            <p:cNvPr id="37" name="Connector: Curved 36">
              <a:extLst>
                <a:ext uri="{FF2B5EF4-FFF2-40B4-BE49-F238E27FC236}">
                  <a16:creationId xmlns:a16="http://schemas.microsoft.com/office/drawing/2014/main" id="{B4729B99-58CF-40D6-BB1E-B325A56158D2}"/>
                </a:ext>
              </a:extLst>
            </p:cNvPr>
            <p:cNvCxnSpPr>
              <a:cxnSpLocks/>
            </p:cNvCxnSpPr>
            <p:nvPr/>
          </p:nvCxnSpPr>
          <p:spPr>
            <a:xfrm>
              <a:off x="6789990" y="5083632"/>
              <a:ext cx="745574" cy="727816"/>
            </a:xfrm>
            <a:prstGeom prst="curvedConnector3">
              <a:avLst>
                <a:gd name="adj1" fmla="val 24450"/>
              </a:avLst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or: Curved 37">
              <a:extLst>
                <a:ext uri="{FF2B5EF4-FFF2-40B4-BE49-F238E27FC236}">
                  <a16:creationId xmlns:a16="http://schemas.microsoft.com/office/drawing/2014/main" id="{2642F79F-81EC-48FC-89F1-E91A70B67A5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225742" y="5247712"/>
              <a:ext cx="755182" cy="369054"/>
            </a:xfrm>
            <a:prstGeom prst="curvedConnector3">
              <a:avLst>
                <a:gd name="adj1" fmla="val 36126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59A9E27-F9AC-4ADC-A053-27E6CE44850A}"/>
                </a:ext>
              </a:extLst>
            </p:cNvPr>
            <p:cNvSpPr txBox="1"/>
            <p:nvPr/>
          </p:nvSpPr>
          <p:spPr>
            <a:xfrm>
              <a:off x="4601472" y="4993398"/>
              <a:ext cx="15075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kern="0" dirty="0"/>
                <a:t>If </a:t>
              </a:r>
              <a:r>
                <a:rPr lang="en-US" sz="1400" dirty="0">
                  <a:solidFill>
                    <a:srgbClr val="00B050"/>
                  </a:solidFill>
                </a:rPr>
                <a:t>C</a:t>
              </a:r>
              <a:r>
                <a:rPr lang="en-US" sz="1400" dirty="0"/>
                <a:t> is reachable from </a:t>
              </a:r>
              <a:r>
                <a:rPr lang="en-US" sz="1400" kern="0" dirty="0">
                  <a:solidFill>
                    <a:srgbClr val="00B050"/>
                  </a:solidFill>
                </a:rPr>
                <a:t>C</a:t>
              </a:r>
              <a:r>
                <a:rPr lang="en-US" sz="1400" kern="0" baseline="-25000" dirty="0">
                  <a:solidFill>
                    <a:srgbClr val="00B050"/>
                  </a:solidFill>
                </a:rPr>
                <a:t>0</a:t>
              </a:r>
              <a:r>
                <a:rPr lang="en-US" sz="1400" dirty="0"/>
                <a:t> </a:t>
              </a:r>
              <a:endParaRPr lang="en-US" sz="1400" dirty="0">
                <a:solidFill>
                  <a:srgbClr val="00B050"/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AE44AE0-B710-4663-B60F-6140E4054CA9}"/>
                </a:ext>
              </a:extLst>
            </p:cNvPr>
            <p:cNvSpPr txBox="1"/>
            <p:nvPr/>
          </p:nvSpPr>
          <p:spPr>
            <a:xfrm>
              <a:off x="5681451" y="6342942"/>
              <a:ext cx="5469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C00000"/>
                  </a:solidFill>
                </a:rPr>
                <a:t>not </a:t>
              </a:r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endParaRPr lang="en-US" sz="1200" dirty="0">
                <a:solidFill>
                  <a:srgbClr val="00B050"/>
                </a:solidFill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F9F40E6-045B-4A99-9B87-DA8B2F38DCB9}"/>
                </a:ext>
              </a:extLst>
            </p:cNvPr>
            <p:cNvSpPr txBox="1"/>
            <p:nvPr/>
          </p:nvSpPr>
          <p:spPr>
            <a:xfrm>
              <a:off x="6738511" y="6326023"/>
              <a:ext cx="5469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C00000"/>
                  </a:solidFill>
                </a:rPr>
                <a:t>not </a:t>
              </a:r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endParaRPr lang="en-US" sz="1200" dirty="0">
                <a:solidFill>
                  <a:srgbClr val="00B050"/>
                </a:solidFill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74DB81D-44B2-43C1-B58F-311A34AFBB60}"/>
                </a:ext>
              </a:extLst>
            </p:cNvPr>
            <p:cNvSpPr txBox="1"/>
            <p:nvPr/>
          </p:nvSpPr>
          <p:spPr>
            <a:xfrm>
              <a:off x="7288208" y="6326024"/>
              <a:ext cx="5469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C00000"/>
                  </a:solidFill>
                </a:rPr>
                <a:t>not </a:t>
              </a:r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endParaRPr lang="en-US" sz="1200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71459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AA431CA-A521-4CAA-82BF-F682BABA4494}"/>
              </a:ext>
            </a:extLst>
          </p:cNvPr>
          <p:cNvSpPr txBox="1">
            <a:spLocks/>
          </p:cNvSpPr>
          <p:nvPr/>
        </p:nvSpPr>
        <p:spPr bwMode="auto">
          <a:xfrm>
            <a:off x="676357" y="2188242"/>
            <a:ext cx="7690247" cy="106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Construct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accepting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: on input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checks that there is no path in T</a:t>
            </a:r>
            <a:r>
              <a:rPr lang="en-US" sz="2000" kern="0" baseline="-2500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to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,  i.e., every config.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not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. 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5002E9B-8F17-4B08-86F2-76BEDD3A33F3}"/>
              </a:ext>
            </a:extLst>
          </p:cNvPr>
          <p:cNvSpPr txBox="1">
            <a:spLocks/>
          </p:cNvSpPr>
          <p:nvPr/>
        </p:nvSpPr>
        <p:spPr bwMode="auto">
          <a:xfrm>
            <a:off x="676357" y="2940670"/>
            <a:ext cx="7690247" cy="7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53F6F0D-2C5F-4139-998B-AF63C6761FF1}"/>
              </a:ext>
            </a:extLst>
          </p:cNvPr>
          <p:cNvSpPr txBox="1">
            <a:spLocks/>
          </p:cNvSpPr>
          <p:nvPr/>
        </p:nvSpPr>
        <p:spPr bwMode="auto">
          <a:xfrm>
            <a:off x="676356" y="3253348"/>
            <a:ext cx="7690247" cy="7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How does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check if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is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?  Easy – simulating 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(non-deterministically guess the path).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BE04345-710A-4630-B609-DC6F491247F9}"/>
              </a:ext>
            </a:extLst>
          </p:cNvPr>
          <p:cNvSpPr txBox="1">
            <a:spLocks/>
          </p:cNvSpPr>
          <p:nvPr/>
        </p:nvSpPr>
        <p:spPr bwMode="auto">
          <a:xfrm>
            <a:off x="726875" y="3960115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If </a:t>
            </a:r>
            <a:r>
              <a:rPr lang="en-US" sz="1800" kern="0" dirty="0">
                <a:solidFill>
                  <a:srgbClr val="C00000"/>
                </a:solidFill>
              </a:rPr>
              <a:t>Ḿ</a:t>
            </a:r>
            <a:r>
              <a:rPr lang="en-US" sz="1800" kern="0" dirty="0"/>
              <a:t> finds a path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 </a:t>
            </a:r>
            <a:r>
              <a:rPr lang="en-US" sz="1800" kern="0" dirty="0">
                <a:latin typeface="Abadi" panose="020B0604020104020204" pitchFamily="34" charset="0"/>
              </a:rPr>
              <a:t>→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: then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is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.</a:t>
            </a:r>
            <a:endParaRPr lang="en-US" sz="1800" kern="0" dirty="0">
              <a:solidFill>
                <a:srgbClr val="FFC00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3841601-A07E-40CC-9542-BF65F1173FE6}"/>
              </a:ext>
            </a:extLst>
          </p:cNvPr>
          <p:cNvSpPr txBox="1">
            <a:spLocks/>
          </p:cNvSpPr>
          <p:nvPr/>
        </p:nvSpPr>
        <p:spPr bwMode="auto">
          <a:xfrm>
            <a:off x="726875" y="4325526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What if </a:t>
            </a:r>
            <a:r>
              <a:rPr lang="en-US" sz="1800" kern="0" dirty="0">
                <a:solidFill>
                  <a:srgbClr val="C00000"/>
                </a:solidFill>
              </a:rPr>
              <a:t>Ḿ</a:t>
            </a:r>
            <a:r>
              <a:rPr lang="en-US" sz="1800" kern="0" dirty="0"/>
              <a:t> did not find a path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 </a:t>
            </a:r>
            <a:r>
              <a:rPr lang="en-US" sz="1800" kern="0" dirty="0">
                <a:latin typeface="Abadi" panose="020B0604020104020204" pitchFamily="34" charset="0"/>
              </a:rPr>
              <a:t>→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? Is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not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?</a:t>
            </a:r>
            <a:endParaRPr lang="en-US" sz="1800" kern="0" dirty="0">
              <a:solidFill>
                <a:srgbClr val="FFC000"/>
              </a:solidFill>
            </a:endParaRPr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0D5A4725-3809-4E3D-BE1D-4A99B48EAE86}"/>
              </a:ext>
            </a:extLst>
          </p:cNvPr>
          <p:cNvSpPr/>
          <p:nvPr/>
        </p:nvSpPr>
        <p:spPr>
          <a:xfrm>
            <a:off x="1838324" y="5120277"/>
            <a:ext cx="2152649" cy="76271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36970E3-8F9B-4B9C-B24B-FACFB12735D5}"/>
              </a:ext>
            </a:extLst>
          </p:cNvPr>
          <p:cNvSpPr txBox="1"/>
          <p:nvPr/>
        </p:nvSpPr>
        <p:spPr>
          <a:xfrm>
            <a:off x="2590869" y="5435955"/>
            <a:ext cx="60946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>
                <a:solidFill>
                  <a:srgbClr val="00B050"/>
                </a:solidFill>
              </a:rPr>
              <a:t>M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y</a:t>
            </a:r>
            <a:r>
              <a:rPr lang="en-US" sz="1400" dirty="0"/>
              <a:t>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39B2AED-DB97-4712-9AA2-BE7252125DC5}"/>
              </a:ext>
            </a:extLst>
          </p:cNvPr>
          <p:cNvSpPr txBox="1"/>
          <p:nvPr/>
        </p:nvSpPr>
        <p:spPr>
          <a:xfrm>
            <a:off x="2419341" y="4723239"/>
            <a:ext cx="103611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kern="0" dirty="0">
                <a:solidFill>
                  <a:srgbClr val="C00000"/>
                </a:solidFill>
              </a:rPr>
              <a:t>Ḿ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y</a:t>
            </a:r>
            <a:r>
              <a:rPr lang="en-US" sz="1400" dirty="0"/>
              <a:t>,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,</a:t>
            </a:r>
            <a:r>
              <a:rPr lang="en-US" sz="1400" kern="0" dirty="0">
                <a:solidFill>
                  <a:srgbClr val="00B050"/>
                </a:solidFill>
              </a:rPr>
              <a:t> C</a:t>
            </a:r>
            <a:r>
              <a:rPr lang="en-US" sz="1400" kern="0" dirty="0"/>
              <a:t>)</a:t>
            </a:r>
            <a:endParaRPr lang="en-US" sz="1400" dirty="0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540DF599-47EB-48C2-AE9E-279470C2292A}"/>
              </a:ext>
            </a:extLst>
          </p:cNvPr>
          <p:cNvCxnSpPr>
            <a:cxnSpLocks/>
          </p:cNvCxnSpPr>
          <p:nvPr/>
        </p:nvCxnSpPr>
        <p:spPr>
          <a:xfrm flipH="1">
            <a:off x="1718602" y="5062510"/>
            <a:ext cx="1206719" cy="8572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E3447C34-D474-4FD2-955E-F4B64B1516A8}"/>
              </a:ext>
            </a:extLst>
          </p:cNvPr>
          <p:cNvCxnSpPr>
            <a:cxnSpLocks/>
          </p:cNvCxnSpPr>
          <p:nvPr/>
        </p:nvCxnSpPr>
        <p:spPr>
          <a:xfrm>
            <a:off x="2925321" y="5062510"/>
            <a:ext cx="1208529" cy="8572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3B86DDB2-4AEF-42E5-B1A9-A0215F8F0A98}"/>
              </a:ext>
            </a:extLst>
          </p:cNvPr>
          <p:cNvCxnSpPr>
            <a:cxnSpLocks/>
          </p:cNvCxnSpPr>
          <p:nvPr/>
        </p:nvCxnSpPr>
        <p:spPr>
          <a:xfrm>
            <a:off x="1718602" y="5906812"/>
            <a:ext cx="8454" cy="34150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28F6513-79CC-4F00-AE3C-7A0723185ABC}"/>
              </a:ext>
            </a:extLst>
          </p:cNvPr>
          <p:cNvCxnSpPr>
            <a:cxnSpLocks/>
          </p:cNvCxnSpPr>
          <p:nvPr/>
        </p:nvCxnSpPr>
        <p:spPr>
          <a:xfrm>
            <a:off x="4132037" y="5897812"/>
            <a:ext cx="0" cy="35050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FE982275-A306-460B-8DD3-6B2F77AAD938}"/>
              </a:ext>
            </a:extLst>
          </p:cNvPr>
          <p:cNvCxnSpPr/>
          <p:nvPr/>
        </p:nvCxnSpPr>
        <p:spPr>
          <a:xfrm>
            <a:off x="1718603" y="6229264"/>
            <a:ext cx="241343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5F4D8C69-7CB2-4E53-A87D-611A103255F4}"/>
              </a:ext>
            </a:extLst>
          </p:cNvPr>
          <p:cNvSpPr txBox="1"/>
          <p:nvPr/>
        </p:nvSpPr>
        <p:spPr>
          <a:xfrm>
            <a:off x="709608" y="4963835"/>
            <a:ext cx="1780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/>
              <a:t>If </a:t>
            </a:r>
            <a:r>
              <a:rPr lang="en-US" sz="1400" dirty="0">
                <a:solidFill>
                  <a:srgbClr val="00B050"/>
                </a:solidFill>
              </a:rPr>
              <a:t>C</a:t>
            </a:r>
            <a:r>
              <a:rPr lang="en-US" sz="1400" dirty="0"/>
              <a:t> is not </a:t>
            </a:r>
          </a:p>
          <a:p>
            <a:r>
              <a:rPr lang="en-US" sz="1400" dirty="0"/>
              <a:t>reachable from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 </a:t>
            </a:r>
            <a:endParaRPr lang="en-US" sz="1400" dirty="0">
              <a:solidFill>
                <a:srgbClr val="00B050"/>
              </a:solidFill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622149F1-7EF1-4790-98D9-5D6AEE26B516}"/>
              </a:ext>
            </a:extLst>
          </p:cNvPr>
          <p:cNvCxnSpPr>
            <a:cxnSpLocks/>
          </p:cNvCxnSpPr>
          <p:nvPr/>
        </p:nvCxnSpPr>
        <p:spPr>
          <a:xfrm>
            <a:off x="2047944" y="5899439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5EEA53C-BF0E-4EDE-A602-A2BE9FF06CBB}"/>
              </a:ext>
            </a:extLst>
          </p:cNvPr>
          <p:cNvCxnSpPr>
            <a:cxnSpLocks/>
          </p:cNvCxnSpPr>
          <p:nvPr/>
        </p:nvCxnSpPr>
        <p:spPr>
          <a:xfrm>
            <a:off x="2581344" y="5882987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BA3CB916-DF02-4BE4-8750-AB566D1A0A66}"/>
              </a:ext>
            </a:extLst>
          </p:cNvPr>
          <p:cNvCxnSpPr>
            <a:cxnSpLocks/>
          </p:cNvCxnSpPr>
          <p:nvPr/>
        </p:nvCxnSpPr>
        <p:spPr>
          <a:xfrm>
            <a:off x="3133794" y="5906812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74AC9BE9-A815-4008-8051-2130F93459C5}"/>
              </a:ext>
            </a:extLst>
          </p:cNvPr>
          <p:cNvCxnSpPr>
            <a:cxnSpLocks/>
          </p:cNvCxnSpPr>
          <p:nvPr/>
        </p:nvCxnSpPr>
        <p:spPr>
          <a:xfrm>
            <a:off x="3686244" y="5897812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60DB10FE-C69D-40F4-B8B2-7F30070EFD50}"/>
              </a:ext>
            </a:extLst>
          </p:cNvPr>
          <p:cNvSpPr txBox="1"/>
          <p:nvPr/>
        </p:nvSpPr>
        <p:spPr>
          <a:xfrm>
            <a:off x="2989179" y="5998216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3</a:t>
            </a:r>
            <a:endParaRPr lang="en-US" sz="12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C52AA15-0984-4512-B34B-5279E23E7ED8}"/>
              </a:ext>
            </a:extLst>
          </p:cNvPr>
          <p:cNvSpPr txBox="1"/>
          <p:nvPr/>
        </p:nvSpPr>
        <p:spPr>
          <a:xfrm>
            <a:off x="2439164" y="5991677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2</a:t>
            </a:r>
            <a:endParaRPr lang="en-US" sz="12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FDF106E-ED98-4AA3-A4ED-ADDF0FA67A7D}"/>
              </a:ext>
            </a:extLst>
          </p:cNvPr>
          <p:cNvSpPr txBox="1"/>
          <p:nvPr/>
        </p:nvSpPr>
        <p:spPr>
          <a:xfrm>
            <a:off x="1905724" y="5989945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1</a:t>
            </a:r>
            <a:endParaRPr lang="en-US" sz="12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9459589-3307-42CD-8C62-D294B1647279}"/>
              </a:ext>
            </a:extLst>
          </p:cNvPr>
          <p:cNvSpPr txBox="1"/>
          <p:nvPr/>
        </p:nvSpPr>
        <p:spPr>
          <a:xfrm>
            <a:off x="3534936" y="6007235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4</a:t>
            </a:r>
            <a:endParaRPr lang="en-US" sz="1200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B0970EE-78BB-4318-95F4-05FB4F749690}"/>
              </a:ext>
            </a:extLst>
          </p:cNvPr>
          <p:cNvCxnSpPr>
            <a:cxnSpLocks/>
          </p:cNvCxnSpPr>
          <p:nvPr/>
        </p:nvCxnSpPr>
        <p:spPr>
          <a:xfrm>
            <a:off x="2047944" y="6244089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BACC545-451A-40A1-BF6A-5381F35C8FD1}"/>
              </a:ext>
            </a:extLst>
          </p:cNvPr>
          <p:cNvCxnSpPr>
            <a:cxnSpLocks/>
          </p:cNvCxnSpPr>
          <p:nvPr/>
        </p:nvCxnSpPr>
        <p:spPr>
          <a:xfrm>
            <a:off x="2581344" y="6227637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363D055F-3B4D-4267-B20F-A2991855CE97}"/>
              </a:ext>
            </a:extLst>
          </p:cNvPr>
          <p:cNvCxnSpPr>
            <a:cxnSpLocks/>
          </p:cNvCxnSpPr>
          <p:nvPr/>
        </p:nvCxnSpPr>
        <p:spPr>
          <a:xfrm>
            <a:off x="3133794" y="6251462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8F41FF9-D71C-4544-A069-F03BD67F24F4}"/>
              </a:ext>
            </a:extLst>
          </p:cNvPr>
          <p:cNvCxnSpPr>
            <a:cxnSpLocks/>
          </p:cNvCxnSpPr>
          <p:nvPr/>
        </p:nvCxnSpPr>
        <p:spPr>
          <a:xfrm>
            <a:off x="3686244" y="6242462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3AC9F23D-5B77-4DD5-A66E-5C28490BDB6E}"/>
              </a:ext>
            </a:extLst>
          </p:cNvPr>
          <p:cNvSpPr txBox="1"/>
          <p:nvPr/>
        </p:nvSpPr>
        <p:spPr>
          <a:xfrm>
            <a:off x="1763402" y="6353479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ECD83005-1D48-4092-9298-7A79CF3B5352}"/>
              </a:ext>
            </a:extLst>
          </p:cNvPr>
          <p:cNvSpPr/>
          <p:nvPr/>
        </p:nvSpPr>
        <p:spPr>
          <a:xfrm>
            <a:off x="5688671" y="5062590"/>
            <a:ext cx="2152649" cy="76271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9F6B31-4290-4F9B-8641-BB7FD1CBAF8D}"/>
              </a:ext>
            </a:extLst>
          </p:cNvPr>
          <p:cNvSpPr txBox="1"/>
          <p:nvPr/>
        </p:nvSpPr>
        <p:spPr>
          <a:xfrm>
            <a:off x="6441216" y="5378268"/>
            <a:ext cx="60946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>
                <a:solidFill>
                  <a:srgbClr val="00B050"/>
                </a:solidFill>
              </a:rPr>
              <a:t>M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y</a:t>
            </a:r>
            <a:r>
              <a:rPr lang="en-US" sz="1400" dirty="0"/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26951B-AE94-4892-9ADB-54DC7CA6688C}"/>
              </a:ext>
            </a:extLst>
          </p:cNvPr>
          <p:cNvSpPr txBox="1"/>
          <p:nvPr/>
        </p:nvSpPr>
        <p:spPr>
          <a:xfrm>
            <a:off x="6260241" y="4664320"/>
            <a:ext cx="103611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kern="0" dirty="0">
                <a:solidFill>
                  <a:srgbClr val="C00000"/>
                </a:solidFill>
              </a:rPr>
              <a:t>Ḿ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y</a:t>
            </a:r>
            <a:r>
              <a:rPr lang="en-US" sz="1400" dirty="0"/>
              <a:t>,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,</a:t>
            </a:r>
            <a:r>
              <a:rPr lang="en-US" sz="1400" kern="0" dirty="0">
                <a:solidFill>
                  <a:srgbClr val="00B050"/>
                </a:solidFill>
              </a:rPr>
              <a:t> C</a:t>
            </a:r>
            <a:r>
              <a:rPr lang="en-US" sz="1400" kern="0" dirty="0"/>
              <a:t>)</a:t>
            </a:r>
            <a:endParaRPr lang="en-US" sz="1400" dirty="0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FA578B5-0AF0-4D79-9012-0EE263DB8DB4}"/>
              </a:ext>
            </a:extLst>
          </p:cNvPr>
          <p:cNvCxnSpPr>
            <a:cxnSpLocks/>
          </p:cNvCxnSpPr>
          <p:nvPr/>
        </p:nvCxnSpPr>
        <p:spPr>
          <a:xfrm flipH="1">
            <a:off x="5568949" y="5004823"/>
            <a:ext cx="1206719" cy="8572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9D688C8-1190-4958-91C5-553BDE5C6033}"/>
              </a:ext>
            </a:extLst>
          </p:cNvPr>
          <p:cNvCxnSpPr>
            <a:cxnSpLocks/>
          </p:cNvCxnSpPr>
          <p:nvPr/>
        </p:nvCxnSpPr>
        <p:spPr>
          <a:xfrm>
            <a:off x="6775668" y="5004823"/>
            <a:ext cx="1208529" cy="8572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6E9F027-C3B3-4CC6-BB37-7006BDAEBF33}"/>
              </a:ext>
            </a:extLst>
          </p:cNvPr>
          <p:cNvCxnSpPr>
            <a:cxnSpLocks/>
          </p:cNvCxnSpPr>
          <p:nvPr/>
        </p:nvCxnSpPr>
        <p:spPr>
          <a:xfrm>
            <a:off x="5568949" y="5849125"/>
            <a:ext cx="8454" cy="34150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9E28B6B-C117-4135-B263-1F4B6B665123}"/>
              </a:ext>
            </a:extLst>
          </p:cNvPr>
          <p:cNvCxnSpPr>
            <a:cxnSpLocks/>
          </p:cNvCxnSpPr>
          <p:nvPr/>
        </p:nvCxnSpPr>
        <p:spPr>
          <a:xfrm>
            <a:off x="7982384" y="5840125"/>
            <a:ext cx="0" cy="35050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2F57920-98AA-4D46-87D8-E8DAAFC8A6D0}"/>
              </a:ext>
            </a:extLst>
          </p:cNvPr>
          <p:cNvCxnSpPr/>
          <p:nvPr/>
        </p:nvCxnSpPr>
        <p:spPr>
          <a:xfrm>
            <a:off x="5568950" y="6171577"/>
            <a:ext cx="241343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C95F89E-E671-4280-8C6C-3B73AA18FD40}"/>
              </a:ext>
            </a:extLst>
          </p:cNvPr>
          <p:cNvCxnSpPr>
            <a:cxnSpLocks/>
          </p:cNvCxnSpPr>
          <p:nvPr/>
        </p:nvCxnSpPr>
        <p:spPr>
          <a:xfrm>
            <a:off x="5898291" y="5841752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1BC9DF9-CF27-412D-87B1-8CF135108BBE}"/>
              </a:ext>
            </a:extLst>
          </p:cNvPr>
          <p:cNvCxnSpPr>
            <a:cxnSpLocks/>
          </p:cNvCxnSpPr>
          <p:nvPr/>
        </p:nvCxnSpPr>
        <p:spPr>
          <a:xfrm>
            <a:off x="6431691" y="5825300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E6D511A-6B5E-49E6-A107-76CC82A2DC20}"/>
              </a:ext>
            </a:extLst>
          </p:cNvPr>
          <p:cNvCxnSpPr>
            <a:cxnSpLocks/>
          </p:cNvCxnSpPr>
          <p:nvPr/>
        </p:nvCxnSpPr>
        <p:spPr>
          <a:xfrm>
            <a:off x="6984141" y="5849125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9759232-1250-4B6D-867E-C917ECDED812}"/>
              </a:ext>
            </a:extLst>
          </p:cNvPr>
          <p:cNvCxnSpPr>
            <a:cxnSpLocks/>
          </p:cNvCxnSpPr>
          <p:nvPr/>
        </p:nvCxnSpPr>
        <p:spPr>
          <a:xfrm>
            <a:off x="7536591" y="5840125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753F9DB-C209-4F03-B402-DA493BA02680}"/>
              </a:ext>
            </a:extLst>
          </p:cNvPr>
          <p:cNvSpPr txBox="1"/>
          <p:nvPr/>
        </p:nvSpPr>
        <p:spPr>
          <a:xfrm>
            <a:off x="6839526" y="5940529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2</a:t>
            </a:r>
            <a:endParaRPr lang="en-US" sz="12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2F45F9E-3041-45DE-A8FC-619D407E0E0F}"/>
              </a:ext>
            </a:extLst>
          </p:cNvPr>
          <p:cNvSpPr txBox="1"/>
          <p:nvPr/>
        </p:nvSpPr>
        <p:spPr>
          <a:xfrm>
            <a:off x="6279986" y="5933990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9C5828E-2C6B-4C00-841F-92612B271AF6}"/>
              </a:ext>
            </a:extLst>
          </p:cNvPr>
          <p:cNvSpPr txBox="1"/>
          <p:nvPr/>
        </p:nvSpPr>
        <p:spPr>
          <a:xfrm>
            <a:off x="5756071" y="5941783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1</a:t>
            </a:r>
            <a:endParaRPr lang="en-US" sz="12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4159DC8-25F2-46AE-B482-DD1CDE85F86B}"/>
              </a:ext>
            </a:extLst>
          </p:cNvPr>
          <p:cNvSpPr txBox="1"/>
          <p:nvPr/>
        </p:nvSpPr>
        <p:spPr>
          <a:xfrm>
            <a:off x="7394808" y="5940023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3</a:t>
            </a:r>
            <a:endParaRPr lang="en-US" sz="120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2B7BA18-D3C5-4A1B-938E-EA2CB58BF041}"/>
              </a:ext>
            </a:extLst>
          </p:cNvPr>
          <p:cNvCxnSpPr>
            <a:cxnSpLocks/>
          </p:cNvCxnSpPr>
          <p:nvPr/>
        </p:nvCxnSpPr>
        <p:spPr>
          <a:xfrm>
            <a:off x="5898291" y="6186402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CCCA9FB-493D-423A-B485-139B7DA3C931}"/>
              </a:ext>
            </a:extLst>
          </p:cNvPr>
          <p:cNvCxnSpPr>
            <a:cxnSpLocks/>
          </p:cNvCxnSpPr>
          <p:nvPr/>
        </p:nvCxnSpPr>
        <p:spPr>
          <a:xfrm>
            <a:off x="6431691" y="6169950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AFD95C5-8AB4-4D62-866B-2121283F66E5}"/>
              </a:ext>
            </a:extLst>
          </p:cNvPr>
          <p:cNvCxnSpPr>
            <a:cxnSpLocks/>
          </p:cNvCxnSpPr>
          <p:nvPr/>
        </p:nvCxnSpPr>
        <p:spPr>
          <a:xfrm>
            <a:off x="6984141" y="6193775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91D567A-1958-4D3D-A2B1-A3495641EB82}"/>
              </a:ext>
            </a:extLst>
          </p:cNvPr>
          <p:cNvCxnSpPr>
            <a:cxnSpLocks/>
          </p:cNvCxnSpPr>
          <p:nvPr/>
        </p:nvCxnSpPr>
        <p:spPr>
          <a:xfrm>
            <a:off x="7536591" y="6184775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B90177A-CB62-4DD6-B70F-472D2C8BD584}"/>
              </a:ext>
            </a:extLst>
          </p:cNvPr>
          <p:cNvSpPr txBox="1"/>
          <p:nvPr/>
        </p:nvSpPr>
        <p:spPr>
          <a:xfrm>
            <a:off x="6202923" y="6352236"/>
            <a:ext cx="481457" cy="46166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kern="0" dirty="0">
                <a:solidFill>
                  <a:srgbClr val="C00000"/>
                </a:solidFill>
              </a:rPr>
              <a:t>Yes</a:t>
            </a:r>
          </a:p>
          <a:p>
            <a:pPr algn="ctr"/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dirty="0">
                <a:solidFill>
                  <a:srgbClr val="C00000"/>
                </a:solidFill>
              </a:rPr>
              <a:t> !</a:t>
            </a:r>
            <a:endParaRPr lang="en-US" sz="1200" dirty="0">
              <a:solidFill>
                <a:srgbClr val="C00000"/>
              </a:solidFill>
            </a:endParaRPr>
          </a:p>
        </p:txBody>
      </p:sp>
      <p:cxnSp>
        <p:nvCxnSpPr>
          <p:cNvPr id="37" name="Connector: Curved 36">
            <a:extLst>
              <a:ext uri="{FF2B5EF4-FFF2-40B4-BE49-F238E27FC236}">
                <a16:creationId xmlns:a16="http://schemas.microsoft.com/office/drawing/2014/main" id="{B4729B99-58CF-40D6-BB1E-B325A56158D2}"/>
              </a:ext>
            </a:extLst>
          </p:cNvPr>
          <p:cNvCxnSpPr>
            <a:cxnSpLocks/>
          </p:cNvCxnSpPr>
          <p:nvPr/>
        </p:nvCxnSpPr>
        <p:spPr>
          <a:xfrm>
            <a:off x="6789990" y="5083632"/>
            <a:ext cx="745574" cy="727816"/>
          </a:xfrm>
          <a:prstGeom prst="curvedConnector3">
            <a:avLst>
              <a:gd name="adj1" fmla="val 24450"/>
            </a:avLst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Curved 37">
            <a:extLst>
              <a:ext uri="{FF2B5EF4-FFF2-40B4-BE49-F238E27FC236}">
                <a16:creationId xmlns:a16="http://schemas.microsoft.com/office/drawing/2014/main" id="{2642F79F-81EC-48FC-89F1-E91A70B67A5B}"/>
              </a:ext>
            </a:extLst>
          </p:cNvPr>
          <p:cNvCxnSpPr>
            <a:cxnSpLocks/>
          </p:cNvCxnSpPr>
          <p:nvPr/>
        </p:nvCxnSpPr>
        <p:spPr>
          <a:xfrm rot="5400000">
            <a:off x="6225742" y="5247712"/>
            <a:ext cx="755182" cy="369054"/>
          </a:xfrm>
          <a:prstGeom prst="curvedConnector3">
            <a:avLst>
              <a:gd name="adj1" fmla="val 36126"/>
            </a:avLst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34EEC4F3-1CAB-40AB-AE95-35FDB3A5493F}"/>
              </a:ext>
            </a:extLst>
          </p:cNvPr>
          <p:cNvSpPr txBox="1"/>
          <p:nvPr/>
        </p:nvSpPr>
        <p:spPr>
          <a:xfrm>
            <a:off x="7607196" y="4649305"/>
            <a:ext cx="1036115" cy="7386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kern="0" dirty="0"/>
              <a:t>So paths of </a:t>
            </a:r>
            <a:r>
              <a:rPr lang="en-US" sz="1400" kern="0" dirty="0">
                <a:solidFill>
                  <a:srgbClr val="C00000"/>
                </a:solidFill>
              </a:rPr>
              <a:t>Ḿ </a:t>
            </a:r>
            <a:r>
              <a:rPr lang="en-US" sz="1400" kern="0" dirty="0"/>
              <a:t>may miss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endParaRPr lang="en-US" sz="1400" dirty="0">
              <a:solidFill>
                <a:srgbClr val="00B050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BFEDB82-8606-4949-85E7-687552583F8B}"/>
              </a:ext>
            </a:extLst>
          </p:cNvPr>
          <p:cNvSpPr txBox="1"/>
          <p:nvPr/>
        </p:nvSpPr>
        <p:spPr>
          <a:xfrm>
            <a:off x="2335418" y="6353479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D895732-E984-49A5-BE82-91518B1111A3}"/>
              </a:ext>
            </a:extLst>
          </p:cNvPr>
          <p:cNvSpPr txBox="1"/>
          <p:nvPr/>
        </p:nvSpPr>
        <p:spPr>
          <a:xfrm>
            <a:off x="2907436" y="6353479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0532BDF-3239-48E0-A32E-CAC4A70DB67C}"/>
              </a:ext>
            </a:extLst>
          </p:cNvPr>
          <p:cNvSpPr txBox="1"/>
          <p:nvPr/>
        </p:nvSpPr>
        <p:spPr>
          <a:xfrm>
            <a:off x="3410297" y="6353479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59A9E27-F9AC-4ADC-A053-27E6CE44850A}"/>
              </a:ext>
            </a:extLst>
          </p:cNvPr>
          <p:cNvSpPr txBox="1"/>
          <p:nvPr/>
        </p:nvSpPr>
        <p:spPr>
          <a:xfrm>
            <a:off x="4601472" y="4993398"/>
            <a:ext cx="1507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/>
              <a:t>If </a:t>
            </a:r>
            <a:r>
              <a:rPr lang="en-US" sz="1400" dirty="0">
                <a:solidFill>
                  <a:srgbClr val="00B050"/>
                </a:solidFill>
              </a:rPr>
              <a:t>C</a:t>
            </a:r>
            <a:r>
              <a:rPr lang="en-US" sz="1400" dirty="0"/>
              <a:t> is reachable from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 </a:t>
            </a:r>
            <a:endParaRPr lang="en-US" sz="1400" dirty="0">
              <a:solidFill>
                <a:srgbClr val="00B050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AE44AE0-B710-4663-B60F-6140E4054CA9}"/>
              </a:ext>
            </a:extLst>
          </p:cNvPr>
          <p:cNvSpPr txBox="1"/>
          <p:nvPr/>
        </p:nvSpPr>
        <p:spPr>
          <a:xfrm>
            <a:off x="5681451" y="6342942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F9F40E6-045B-4A99-9B87-DA8B2F38DCB9}"/>
              </a:ext>
            </a:extLst>
          </p:cNvPr>
          <p:cNvSpPr txBox="1"/>
          <p:nvPr/>
        </p:nvSpPr>
        <p:spPr>
          <a:xfrm>
            <a:off x="6738511" y="6326023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74DB81D-44B2-43C1-B58F-311A34AFBB60}"/>
              </a:ext>
            </a:extLst>
          </p:cNvPr>
          <p:cNvSpPr txBox="1"/>
          <p:nvPr/>
        </p:nvSpPr>
        <p:spPr>
          <a:xfrm>
            <a:off x="7288208" y="6326024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4653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AA431CA-A521-4CAA-82BF-F682BABA4494}"/>
              </a:ext>
            </a:extLst>
          </p:cNvPr>
          <p:cNvSpPr txBox="1">
            <a:spLocks/>
          </p:cNvSpPr>
          <p:nvPr/>
        </p:nvSpPr>
        <p:spPr bwMode="auto">
          <a:xfrm>
            <a:off x="676357" y="2188242"/>
            <a:ext cx="7690247" cy="106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Construct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accepting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: on input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checks that there is no path in T</a:t>
            </a:r>
            <a:r>
              <a:rPr lang="en-US" sz="2000" kern="0" baseline="-2500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to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,  i.e., every config.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not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. 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5002E9B-8F17-4B08-86F2-76BEDD3A33F3}"/>
              </a:ext>
            </a:extLst>
          </p:cNvPr>
          <p:cNvSpPr txBox="1">
            <a:spLocks/>
          </p:cNvSpPr>
          <p:nvPr/>
        </p:nvSpPr>
        <p:spPr bwMode="auto">
          <a:xfrm>
            <a:off x="676357" y="2940670"/>
            <a:ext cx="7690247" cy="7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53F6F0D-2C5F-4139-998B-AF63C6761FF1}"/>
              </a:ext>
            </a:extLst>
          </p:cNvPr>
          <p:cNvSpPr txBox="1">
            <a:spLocks/>
          </p:cNvSpPr>
          <p:nvPr/>
        </p:nvSpPr>
        <p:spPr bwMode="auto">
          <a:xfrm>
            <a:off x="676356" y="3253348"/>
            <a:ext cx="7690247" cy="7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How does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check if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is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?  Easy – simulating 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(non-deterministically guess the path).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BE04345-710A-4630-B609-DC6F491247F9}"/>
              </a:ext>
            </a:extLst>
          </p:cNvPr>
          <p:cNvSpPr txBox="1">
            <a:spLocks/>
          </p:cNvSpPr>
          <p:nvPr/>
        </p:nvSpPr>
        <p:spPr bwMode="auto">
          <a:xfrm>
            <a:off x="726875" y="3960115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If </a:t>
            </a:r>
            <a:r>
              <a:rPr lang="en-US" sz="1800" kern="0" dirty="0">
                <a:solidFill>
                  <a:srgbClr val="C00000"/>
                </a:solidFill>
              </a:rPr>
              <a:t>Ḿ</a:t>
            </a:r>
            <a:r>
              <a:rPr lang="en-US" sz="1800" kern="0" dirty="0"/>
              <a:t> finds a path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 </a:t>
            </a:r>
            <a:r>
              <a:rPr lang="en-US" sz="1800" kern="0" dirty="0">
                <a:latin typeface="Abadi" panose="020B0604020104020204" pitchFamily="34" charset="0"/>
              </a:rPr>
              <a:t>→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: then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is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.</a:t>
            </a:r>
            <a:endParaRPr lang="en-US" sz="1800" kern="0" dirty="0">
              <a:solidFill>
                <a:srgbClr val="FFC00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3841601-A07E-40CC-9542-BF65F1173FE6}"/>
              </a:ext>
            </a:extLst>
          </p:cNvPr>
          <p:cNvSpPr txBox="1">
            <a:spLocks/>
          </p:cNvSpPr>
          <p:nvPr/>
        </p:nvSpPr>
        <p:spPr bwMode="auto">
          <a:xfrm>
            <a:off x="726875" y="4325526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What if </a:t>
            </a:r>
            <a:r>
              <a:rPr lang="en-US" sz="1800" kern="0" dirty="0">
                <a:solidFill>
                  <a:srgbClr val="C00000"/>
                </a:solidFill>
              </a:rPr>
              <a:t>Ḿ</a:t>
            </a:r>
            <a:r>
              <a:rPr lang="en-US" sz="1800" kern="0" dirty="0"/>
              <a:t> did not find a path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 </a:t>
            </a:r>
            <a:r>
              <a:rPr lang="en-US" sz="1800" kern="0" dirty="0">
                <a:latin typeface="Abadi" panose="020B0604020104020204" pitchFamily="34" charset="0"/>
              </a:rPr>
              <a:t>→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? Is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not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?</a:t>
            </a:r>
            <a:endParaRPr lang="en-US" sz="1800" kern="0" dirty="0">
              <a:solidFill>
                <a:srgbClr val="FFC000"/>
              </a:solidFill>
            </a:endParaRPr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0D5A4725-3809-4E3D-BE1D-4A99B48EAE86}"/>
              </a:ext>
            </a:extLst>
          </p:cNvPr>
          <p:cNvSpPr/>
          <p:nvPr/>
        </p:nvSpPr>
        <p:spPr>
          <a:xfrm>
            <a:off x="1838324" y="5120277"/>
            <a:ext cx="2152649" cy="76271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36970E3-8F9B-4B9C-B24B-FACFB12735D5}"/>
              </a:ext>
            </a:extLst>
          </p:cNvPr>
          <p:cNvSpPr txBox="1"/>
          <p:nvPr/>
        </p:nvSpPr>
        <p:spPr>
          <a:xfrm>
            <a:off x="2590869" y="5435955"/>
            <a:ext cx="60946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>
                <a:solidFill>
                  <a:srgbClr val="00B050"/>
                </a:solidFill>
              </a:rPr>
              <a:t>M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y</a:t>
            </a:r>
            <a:r>
              <a:rPr lang="en-US" sz="1400" dirty="0"/>
              <a:t>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39B2AED-DB97-4712-9AA2-BE7252125DC5}"/>
              </a:ext>
            </a:extLst>
          </p:cNvPr>
          <p:cNvSpPr txBox="1"/>
          <p:nvPr/>
        </p:nvSpPr>
        <p:spPr>
          <a:xfrm>
            <a:off x="2419341" y="4723239"/>
            <a:ext cx="103611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kern="0" dirty="0">
                <a:solidFill>
                  <a:srgbClr val="C00000"/>
                </a:solidFill>
              </a:rPr>
              <a:t>Ḿ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y</a:t>
            </a:r>
            <a:r>
              <a:rPr lang="en-US" sz="1400" dirty="0"/>
              <a:t>,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,</a:t>
            </a:r>
            <a:r>
              <a:rPr lang="en-US" sz="1400" kern="0" dirty="0">
                <a:solidFill>
                  <a:srgbClr val="00B050"/>
                </a:solidFill>
              </a:rPr>
              <a:t> C</a:t>
            </a:r>
            <a:r>
              <a:rPr lang="en-US" sz="1400" kern="0" dirty="0"/>
              <a:t>)</a:t>
            </a:r>
            <a:endParaRPr lang="en-US" sz="1400" dirty="0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540DF599-47EB-48C2-AE9E-279470C2292A}"/>
              </a:ext>
            </a:extLst>
          </p:cNvPr>
          <p:cNvCxnSpPr>
            <a:cxnSpLocks/>
          </p:cNvCxnSpPr>
          <p:nvPr/>
        </p:nvCxnSpPr>
        <p:spPr>
          <a:xfrm flipH="1">
            <a:off x="1718602" y="5062510"/>
            <a:ext cx="1206719" cy="8572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E3447C34-D474-4FD2-955E-F4B64B1516A8}"/>
              </a:ext>
            </a:extLst>
          </p:cNvPr>
          <p:cNvCxnSpPr>
            <a:cxnSpLocks/>
          </p:cNvCxnSpPr>
          <p:nvPr/>
        </p:nvCxnSpPr>
        <p:spPr>
          <a:xfrm>
            <a:off x="2925321" y="5062510"/>
            <a:ext cx="1208529" cy="8572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3B86DDB2-4AEF-42E5-B1A9-A0215F8F0A98}"/>
              </a:ext>
            </a:extLst>
          </p:cNvPr>
          <p:cNvCxnSpPr>
            <a:cxnSpLocks/>
          </p:cNvCxnSpPr>
          <p:nvPr/>
        </p:nvCxnSpPr>
        <p:spPr>
          <a:xfrm>
            <a:off x="1718602" y="5906812"/>
            <a:ext cx="8454" cy="34150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28F6513-79CC-4F00-AE3C-7A0723185ABC}"/>
              </a:ext>
            </a:extLst>
          </p:cNvPr>
          <p:cNvCxnSpPr>
            <a:cxnSpLocks/>
          </p:cNvCxnSpPr>
          <p:nvPr/>
        </p:nvCxnSpPr>
        <p:spPr>
          <a:xfrm>
            <a:off x="4132037" y="5897812"/>
            <a:ext cx="0" cy="35050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FE982275-A306-460B-8DD3-6B2F77AAD938}"/>
              </a:ext>
            </a:extLst>
          </p:cNvPr>
          <p:cNvCxnSpPr/>
          <p:nvPr/>
        </p:nvCxnSpPr>
        <p:spPr>
          <a:xfrm>
            <a:off x="1718603" y="6229264"/>
            <a:ext cx="241343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5F4D8C69-7CB2-4E53-A87D-611A103255F4}"/>
              </a:ext>
            </a:extLst>
          </p:cNvPr>
          <p:cNvSpPr txBox="1"/>
          <p:nvPr/>
        </p:nvSpPr>
        <p:spPr>
          <a:xfrm>
            <a:off x="709608" y="4963835"/>
            <a:ext cx="1780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/>
              <a:t>If </a:t>
            </a:r>
            <a:r>
              <a:rPr lang="en-US" sz="1400" dirty="0">
                <a:solidFill>
                  <a:srgbClr val="00B050"/>
                </a:solidFill>
              </a:rPr>
              <a:t>C</a:t>
            </a:r>
            <a:r>
              <a:rPr lang="en-US" sz="1400" dirty="0"/>
              <a:t> is not </a:t>
            </a:r>
          </a:p>
          <a:p>
            <a:r>
              <a:rPr lang="en-US" sz="1400" dirty="0"/>
              <a:t>reachable from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 </a:t>
            </a:r>
            <a:endParaRPr lang="en-US" sz="1400" dirty="0">
              <a:solidFill>
                <a:srgbClr val="00B050"/>
              </a:solidFill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622149F1-7EF1-4790-98D9-5D6AEE26B516}"/>
              </a:ext>
            </a:extLst>
          </p:cNvPr>
          <p:cNvCxnSpPr>
            <a:cxnSpLocks/>
          </p:cNvCxnSpPr>
          <p:nvPr/>
        </p:nvCxnSpPr>
        <p:spPr>
          <a:xfrm>
            <a:off x="2047944" y="5899439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5EEA53C-BF0E-4EDE-A602-A2BE9FF06CBB}"/>
              </a:ext>
            </a:extLst>
          </p:cNvPr>
          <p:cNvCxnSpPr>
            <a:cxnSpLocks/>
          </p:cNvCxnSpPr>
          <p:nvPr/>
        </p:nvCxnSpPr>
        <p:spPr>
          <a:xfrm>
            <a:off x="2581344" y="5882987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BA3CB916-DF02-4BE4-8750-AB566D1A0A66}"/>
              </a:ext>
            </a:extLst>
          </p:cNvPr>
          <p:cNvCxnSpPr>
            <a:cxnSpLocks/>
          </p:cNvCxnSpPr>
          <p:nvPr/>
        </p:nvCxnSpPr>
        <p:spPr>
          <a:xfrm>
            <a:off x="3133794" y="5906812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74AC9BE9-A815-4008-8051-2130F93459C5}"/>
              </a:ext>
            </a:extLst>
          </p:cNvPr>
          <p:cNvCxnSpPr>
            <a:cxnSpLocks/>
          </p:cNvCxnSpPr>
          <p:nvPr/>
        </p:nvCxnSpPr>
        <p:spPr>
          <a:xfrm>
            <a:off x="3686244" y="5897812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60DB10FE-C69D-40F4-B8B2-7F30070EFD50}"/>
              </a:ext>
            </a:extLst>
          </p:cNvPr>
          <p:cNvSpPr txBox="1"/>
          <p:nvPr/>
        </p:nvSpPr>
        <p:spPr>
          <a:xfrm>
            <a:off x="2989179" y="5998216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3</a:t>
            </a:r>
            <a:endParaRPr lang="en-US" sz="12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C52AA15-0984-4512-B34B-5279E23E7ED8}"/>
              </a:ext>
            </a:extLst>
          </p:cNvPr>
          <p:cNvSpPr txBox="1"/>
          <p:nvPr/>
        </p:nvSpPr>
        <p:spPr>
          <a:xfrm>
            <a:off x="2439164" y="5991677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2</a:t>
            </a:r>
            <a:endParaRPr lang="en-US" sz="12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FDF106E-ED98-4AA3-A4ED-ADDF0FA67A7D}"/>
              </a:ext>
            </a:extLst>
          </p:cNvPr>
          <p:cNvSpPr txBox="1"/>
          <p:nvPr/>
        </p:nvSpPr>
        <p:spPr>
          <a:xfrm>
            <a:off x="1905724" y="5989945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1</a:t>
            </a:r>
            <a:endParaRPr lang="en-US" sz="12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9459589-3307-42CD-8C62-D294B1647279}"/>
              </a:ext>
            </a:extLst>
          </p:cNvPr>
          <p:cNvSpPr txBox="1"/>
          <p:nvPr/>
        </p:nvSpPr>
        <p:spPr>
          <a:xfrm>
            <a:off x="3534936" y="6007235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4</a:t>
            </a:r>
            <a:endParaRPr lang="en-US" sz="1200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B0970EE-78BB-4318-95F4-05FB4F749690}"/>
              </a:ext>
            </a:extLst>
          </p:cNvPr>
          <p:cNvCxnSpPr>
            <a:cxnSpLocks/>
          </p:cNvCxnSpPr>
          <p:nvPr/>
        </p:nvCxnSpPr>
        <p:spPr>
          <a:xfrm>
            <a:off x="2047944" y="6244089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BACC545-451A-40A1-BF6A-5381F35C8FD1}"/>
              </a:ext>
            </a:extLst>
          </p:cNvPr>
          <p:cNvCxnSpPr>
            <a:cxnSpLocks/>
          </p:cNvCxnSpPr>
          <p:nvPr/>
        </p:nvCxnSpPr>
        <p:spPr>
          <a:xfrm>
            <a:off x="2581344" y="6227637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363D055F-3B4D-4267-B20F-A2991855CE97}"/>
              </a:ext>
            </a:extLst>
          </p:cNvPr>
          <p:cNvCxnSpPr>
            <a:cxnSpLocks/>
          </p:cNvCxnSpPr>
          <p:nvPr/>
        </p:nvCxnSpPr>
        <p:spPr>
          <a:xfrm>
            <a:off x="3133794" y="6251462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8F41FF9-D71C-4544-A069-F03BD67F24F4}"/>
              </a:ext>
            </a:extLst>
          </p:cNvPr>
          <p:cNvCxnSpPr>
            <a:cxnSpLocks/>
          </p:cNvCxnSpPr>
          <p:nvPr/>
        </p:nvCxnSpPr>
        <p:spPr>
          <a:xfrm>
            <a:off x="3686244" y="6242462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3AC9F23D-5B77-4DD5-A66E-5C28490BDB6E}"/>
              </a:ext>
            </a:extLst>
          </p:cNvPr>
          <p:cNvSpPr txBox="1"/>
          <p:nvPr/>
        </p:nvSpPr>
        <p:spPr>
          <a:xfrm>
            <a:off x="1763402" y="6353479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ECD83005-1D48-4092-9298-7A79CF3B5352}"/>
              </a:ext>
            </a:extLst>
          </p:cNvPr>
          <p:cNvSpPr/>
          <p:nvPr/>
        </p:nvSpPr>
        <p:spPr>
          <a:xfrm>
            <a:off x="5688671" y="5062590"/>
            <a:ext cx="2152649" cy="76271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9F6B31-4290-4F9B-8641-BB7FD1CBAF8D}"/>
              </a:ext>
            </a:extLst>
          </p:cNvPr>
          <p:cNvSpPr txBox="1"/>
          <p:nvPr/>
        </p:nvSpPr>
        <p:spPr>
          <a:xfrm>
            <a:off x="6441216" y="5378268"/>
            <a:ext cx="60946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>
                <a:solidFill>
                  <a:srgbClr val="00B050"/>
                </a:solidFill>
              </a:rPr>
              <a:t>M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y</a:t>
            </a:r>
            <a:r>
              <a:rPr lang="en-US" sz="1400" dirty="0"/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26951B-AE94-4892-9ADB-54DC7CA6688C}"/>
              </a:ext>
            </a:extLst>
          </p:cNvPr>
          <p:cNvSpPr txBox="1"/>
          <p:nvPr/>
        </p:nvSpPr>
        <p:spPr>
          <a:xfrm>
            <a:off x="6260241" y="4664320"/>
            <a:ext cx="103611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kern="0" dirty="0">
                <a:solidFill>
                  <a:srgbClr val="C00000"/>
                </a:solidFill>
              </a:rPr>
              <a:t>Ḿ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y</a:t>
            </a:r>
            <a:r>
              <a:rPr lang="en-US" sz="1400" dirty="0"/>
              <a:t>,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,</a:t>
            </a:r>
            <a:r>
              <a:rPr lang="en-US" sz="1400" kern="0" dirty="0">
                <a:solidFill>
                  <a:srgbClr val="00B050"/>
                </a:solidFill>
              </a:rPr>
              <a:t> C</a:t>
            </a:r>
            <a:r>
              <a:rPr lang="en-US" sz="1400" kern="0" dirty="0"/>
              <a:t>)</a:t>
            </a:r>
            <a:endParaRPr lang="en-US" sz="1400" dirty="0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FA578B5-0AF0-4D79-9012-0EE263DB8DB4}"/>
              </a:ext>
            </a:extLst>
          </p:cNvPr>
          <p:cNvCxnSpPr>
            <a:cxnSpLocks/>
          </p:cNvCxnSpPr>
          <p:nvPr/>
        </p:nvCxnSpPr>
        <p:spPr>
          <a:xfrm flipH="1">
            <a:off x="5568949" y="5004823"/>
            <a:ext cx="1206719" cy="8572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9D688C8-1190-4958-91C5-553BDE5C6033}"/>
              </a:ext>
            </a:extLst>
          </p:cNvPr>
          <p:cNvCxnSpPr>
            <a:cxnSpLocks/>
          </p:cNvCxnSpPr>
          <p:nvPr/>
        </p:nvCxnSpPr>
        <p:spPr>
          <a:xfrm>
            <a:off x="6775668" y="5004823"/>
            <a:ext cx="1208529" cy="8572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6E9F027-C3B3-4CC6-BB37-7006BDAEBF33}"/>
              </a:ext>
            </a:extLst>
          </p:cNvPr>
          <p:cNvCxnSpPr>
            <a:cxnSpLocks/>
          </p:cNvCxnSpPr>
          <p:nvPr/>
        </p:nvCxnSpPr>
        <p:spPr>
          <a:xfrm>
            <a:off x="5568949" y="5849125"/>
            <a:ext cx="8454" cy="34150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9E28B6B-C117-4135-B263-1F4B6B665123}"/>
              </a:ext>
            </a:extLst>
          </p:cNvPr>
          <p:cNvCxnSpPr>
            <a:cxnSpLocks/>
          </p:cNvCxnSpPr>
          <p:nvPr/>
        </p:nvCxnSpPr>
        <p:spPr>
          <a:xfrm>
            <a:off x="7982384" y="5840125"/>
            <a:ext cx="0" cy="35050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2F57920-98AA-4D46-87D8-E8DAAFC8A6D0}"/>
              </a:ext>
            </a:extLst>
          </p:cNvPr>
          <p:cNvCxnSpPr/>
          <p:nvPr/>
        </p:nvCxnSpPr>
        <p:spPr>
          <a:xfrm>
            <a:off x="5568950" y="6171577"/>
            <a:ext cx="241343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C95F89E-E671-4280-8C6C-3B73AA18FD40}"/>
              </a:ext>
            </a:extLst>
          </p:cNvPr>
          <p:cNvCxnSpPr>
            <a:cxnSpLocks/>
          </p:cNvCxnSpPr>
          <p:nvPr/>
        </p:nvCxnSpPr>
        <p:spPr>
          <a:xfrm>
            <a:off x="5898291" y="5841752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1BC9DF9-CF27-412D-87B1-8CF135108BBE}"/>
              </a:ext>
            </a:extLst>
          </p:cNvPr>
          <p:cNvCxnSpPr>
            <a:cxnSpLocks/>
          </p:cNvCxnSpPr>
          <p:nvPr/>
        </p:nvCxnSpPr>
        <p:spPr>
          <a:xfrm>
            <a:off x="6431691" y="5825300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E6D511A-6B5E-49E6-A107-76CC82A2DC20}"/>
              </a:ext>
            </a:extLst>
          </p:cNvPr>
          <p:cNvCxnSpPr>
            <a:cxnSpLocks/>
          </p:cNvCxnSpPr>
          <p:nvPr/>
        </p:nvCxnSpPr>
        <p:spPr>
          <a:xfrm>
            <a:off x="6984141" y="5849125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9759232-1250-4B6D-867E-C917ECDED812}"/>
              </a:ext>
            </a:extLst>
          </p:cNvPr>
          <p:cNvCxnSpPr>
            <a:cxnSpLocks/>
          </p:cNvCxnSpPr>
          <p:nvPr/>
        </p:nvCxnSpPr>
        <p:spPr>
          <a:xfrm>
            <a:off x="7536591" y="5840125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753F9DB-C209-4F03-B402-DA493BA02680}"/>
              </a:ext>
            </a:extLst>
          </p:cNvPr>
          <p:cNvSpPr txBox="1"/>
          <p:nvPr/>
        </p:nvSpPr>
        <p:spPr>
          <a:xfrm>
            <a:off x="6839526" y="5940529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2</a:t>
            </a:r>
            <a:endParaRPr lang="en-US" sz="12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2F45F9E-3041-45DE-A8FC-619D407E0E0F}"/>
              </a:ext>
            </a:extLst>
          </p:cNvPr>
          <p:cNvSpPr txBox="1"/>
          <p:nvPr/>
        </p:nvSpPr>
        <p:spPr>
          <a:xfrm>
            <a:off x="6279986" y="5933990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9C5828E-2C6B-4C00-841F-92612B271AF6}"/>
              </a:ext>
            </a:extLst>
          </p:cNvPr>
          <p:cNvSpPr txBox="1"/>
          <p:nvPr/>
        </p:nvSpPr>
        <p:spPr>
          <a:xfrm>
            <a:off x="5756071" y="5941783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1</a:t>
            </a:r>
            <a:endParaRPr lang="en-US" sz="12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4159DC8-25F2-46AE-B482-DD1CDE85F86B}"/>
              </a:ext>
            </a:extLst>
          </p:cNvPr>
          <p:cNvSpPr txBox="1"/>
          <p:nvPr/>
        </p:nvSpPr>
        <p:spPr>
          <a:xfrm>
            <a:off x="7394808" y="5940023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3</a:t>
            </a:r>
            <a:endParaRPr lang="en-US" sz="120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2B7BA18-D3C5-4A1B-938E-EA2CB58BF041}"/>
              </a:ext>
            </a:extLst>
          </p:cNvPr>
          <p:cNvCxnSpPr>
            <a:cxnSpLocks/>
          </p:cNvCxnSpPr>
          <p:nvPr/>
        </p:nvCxnSpPr>
        <p:spPr>
          <a:xfrm>
            <a:off x="5898291" y="6186402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CCCA9FB-493D-423A-B485-139B7DA3C931}"/>
              </a:ext>
            </a:extLst>
          </p:cNvPr>
          <p:cNvCxnSpPr>
            <a:cxnSpLocks/>
          </p:cNvCxnSpPr>
          <p:nvPr/>
        </p:nvCxnSpPr>
        <p:spPr>
          <a:xfrm>
            <a:off x="6431691" y="6169950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AFD95C5-8AB4-4D62-866B-2121283F66E5}"/>
              </a:ext>
            </a:extLst>
          </p:cNvPr>
          <p:cNvCxnSpPr>
            <a:cxnSpLocks/>
          </p:cNvCxnSpPr>
          <p:nvPr/>
        </p:nvCxnSpPr>
        <p:spPr>
          <a:xfrm>
            <a:off x="6984141" y="6193775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91D567A-1958-4D3D-A2B1-A3495641EB82}"/>
              </a:ext>
            </a:extLst>
          </p:cNvPr>
          <p:cNvCxnSpPr>
            <a:cxnSpLocks/>
          </p:cNvCxnSpPr>
          <p:nvPr/>
        </p:nvCxnSpPr>
        <p:spPr>
          <a:xfrm>
            <a:off x="7536591" y="6184775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B90177A-CB62-4DD6-B70F-472D2C8BD584}"/>
              </a:ext>
            </a:extLst>
          </p:cNvPr>
          <p:cNvSpPr txBox="1"/>
          <p:nvPr/>
        </p:nvSpPr>
        <p:spPr>
          <a:xfrm>
            <a:off x="6202923" y="6352236"/>
            <a:ext cx="481457" cy="46166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kern="0" dirty="0">
                <a:solidFill>
                  <a:srgbClr val="C00000"/>
                </a:solidFill>
              </a:rPr>
              <a:t>Yes</a:t>
            </a:r>
          </a:p>
          <a:p>
            <a:pPr algn="ctr"/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dirty="0">
                <a:solidFill>
                  <a:srgbClr val="C00000"/>
                </a:solidFill>
              </a:rPr>
              <a:t> !</a:t>
            </a:r>
            <a:endParaRPr lang="en-US" sz="1200" dirty="0">
              <a:solidFill>
                <a:srgbClr val="C00000"/>
              </a:solidFill>
            </a:endParaRPr>
          </a:p>
        </p:txBody>
      </p:sp>
      <p:cxnSp>
        <p:nvCxnSpPr>
          <p:cNvPr id="37" name="Connector: Curved 36">
            <a:extLst>
              <a:ext uri="{FF2B5EF4-FFF2-40B4-BE49-F238E27FC236}">
                <a16:creationId xmlns:a16="http://schemas.microsoft.com/office/drawing/2014/main" id="{B4729B99-58CF-40D6-BB1E-B325A56158D2}"/>
              </a:ext>
            </a:extLst>
          </p:cNvPr>
          <p:cNvCxnSpPr>
            <a:cxnSpLocks/>
          </p:cNvCxnSpPr>
          <p:nvPr/>
        </p:nvCxnSpPr>
        <p:spPr>
          <a:xfrm>
            <a:off x="6789990" y="5083632"/>
            <a:ext cx="745574" cy="727816"/>
          </a:xfrm>
          <a:prstGeom prst="curvedConnector3">
            <a:avLst>
              <a:gd name="adj1" fmla="val 24450"/>
            </a:avLst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Curved 37">
            <a:extLst>
              <a:ext uri="{FF2B5EF4-FFF2-40B4-BE49-F238E27FC236}">
                <a16:creationId xmlns:a16="http://schemas.microsoft.com/office/drawing/2014/main" id="{2642F79F-81EC-48FC-89F1-E91A70B67A5B}"/>
              </a:ext>
            </a:extLst>
          </p:cNvPr>
          <p:cNvCxnSpPr>
            <a:cxnSpLocks/>
          </p:cNvCxnSpPr>
          <p:nvPr/>
        </p:nvCxnSpPr>
        <p:spPr>
          <a:xfrm rot="5400000">
            <a:off x="6225742" y="5247712"/>
            <a:ext cx="755182" cy="369054"/>
          </a:xfrm>
          <a:prstGeom prst="curvedConnector3">
            <a:avLst>
              <a:gd name="adj1" fmla="val 36126"/>
            </a:avLst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ABFEDB82-8606-4949-85E7-687552583F8B}"/>
              </a:ext>
            </a:extLst>
          </p:cNvPr>
          <p:cNvSpPr txBox="1"/>
          <p:nvPr/>
        </p:nvSpPr>
        <p:spPr>
          <a:xfrm>
            <a:off x="2335418" y="6353479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D895732-E984-49A5-BE82-91518B1111A3}"/>
              </a:ext>
            </a:extLst>
          </p:cNvPr>
          <p:cNvSpPr txBox="1"/>
          <p:nvPr/>
        </p:nvSpPr>
        <p:spPr>
          <a:xfrm>
            <a:off x="2907436" y="6353479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0532BDF-3239-48E0-A32E-CAC4A70DB67C}"/>
              </a:ext>
            </a:extLst>
          </p:cNvPr>
          <p:cNvSpPr txBox="1"/>
          <p:nvPr/>
        </p:nvSpPr>
        <p:spPr>
          <a:xfrm>
            <a:off x="3410297" y="6353479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59A9E27-F9AC-4ADC-A053-27E6CE44850A}"/>
              </a:ext>
            </a:extLst>
          </p:cNvPr>
          <p:cNvSpPr txBox="1"/>
          <p:nvPr/>
        </p:nvSpPr>
        <p:spPr>
          <a:xfrm>
            <a:off x="4601472" y="4993398"/>
            <a:ext cx="1507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/>
              <a:t>If </a:t>
            </a:r>
            <a:r>
              <a:rPr lang="en-US" sz="1400" dirty="0">
                <a:solidFill>
                  <a:srgbClr val="00B050"/>
                </a:solidFill>
              </a:rPr>
              <a:t>C</a:t>
            </a:r>
            <a:r>
              <a:rPr lang="en-US" sz="1400" dirty="0"/>
              <a:t> is reachable from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 </a:t>
            </a:r>
            <a:endParaRPr lang="en-US" sz="1400" dirty="0">
              <a:solidFill>
                <a:srgbClr val="00B050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AE44AE0-B710-4663-B60F-6140E4054CA9}"/>
              </a:ext>
            </a:extLst>
          </p:cNvPr>
          <p:cNvSpPr txBox="1"/>
          <p:nvPr/>
        </p:nvSpPr>
        <p:spPr>
          <a:xfrm>
            <a:off x="5681451" y="6342942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F9F40E6-045B-4A99-9B87-DA8B2F38DCB9}"/>
              </a:ext>
            </a:extLst>
          </p:cNvPr>
          <p:cNvSpPr txBox="1"/>
          <p:nvPr/>
        </p:nvSpPr>
        <p:spPr>
          <a:xfrm>
            <a:off x="6738511" y="6326023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74DB81D-44B2-43C1-B58F-311A34AFBB60}"/>
              </a:ext>
            </a:extLst>
          </p:cNvPr>
          <p:cNvSpPr txBox="1"/>
          <p:nvPr/>
        </p:nvSpPr>
        <p:spPr>
          <a:xfrm>
            <a:off x="7288208" y="6326024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79ED96A-C75F-4ECF-9801-438409E93096}"/>
              </a:ext>
            </a:extLst>
          </p:cNvPr>
          <p:cNvSpPr txBox="1"/>
          <p:nvPr/>
        </p:nvSpPr>
        <p:spPr>
          <a:xfrm>
            <a:off x="2754187" y="4771919"/>
            <a:ext cx="3615397" cy="101566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kern="0" dirty="0"/>
              <a:t>If </a:t>
            </a: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does not find a path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</a:t>
            </a:r>
            <a:r>
              <a:rPr lang="en-US" sz="2000" kern="0" dirty="0">
                <a:latin typeface="Abadi" panose="020B0604020104020204" pitchFamily="34" charset="0"/>
              </a:rPr>
              <a:t>to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, we really do not know if </a:t>
            </a:r>
            <a:r>
              <a:rPr lang="en-US" sz="2000" kern="0" dirty="0">
                <a:solidFill>
                  <a:srgbClr val="00B050"/>
                </a:solidFill>
              </a:rPr>
              <a:t>C </a:t>
            </a:r>
            <a:r>
              <a:rPr lang="en-US" sz="2000" kern="0" dirty="0"/>
              <a:t>is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dirty="0"/>
              <a:t>.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0CDFF03-D091-441C-916A-709601A3AE2B}"/>
              </a:ext>
            </a:extLst>
          </p:cNvPr>
          <p:cNvSpPr txBox="1"/>
          <p:nvPr/>
        </p:nvSpPr>
        <p:spPr>
          <a:xfrm>
            <a:off x="7607196" y="4649305"/>
            <a:ext cx="1036115" cy="7386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kern="0" dirty="0"/>
              <a:t>So paths of </a:t>
            </a:r>
            <a:r>
              <a:rPr lang="en-US" sz="1400" kern="0" dirty="0">
                <a:solidFill>
                  <a:srgbClr val="C00000"/>
                </a:solidFill>
              </a:rPr>
              <a:t>Ḿ </a:t>
            </a:r>
            <a:r>
              <a:rPr lang="en-US" sz="1400" kern="0" dirty="0"/>
              <a:t>may miss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endParaRPr lang="en-US" sz="1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6647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AA431CA-A521-4CAA-82BF-F682BABA4494}"/>
              </a:ext>
            </a:extLst>
          </p:cNvPr>
          <p:cNvSpPr txBox="1">
            <a:spLocks/>
          </p:cNvSpPr>
          <p:nvPr/>
        </p:nvSpPr>
        <p:spPr bwMode="auto">
          <a:xfrm>
            <a:off x="676357" y="2188242"/>
            <a:ext cx="7690247" cy="106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Construct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accepting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: on input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checks that there is no path in T</a:t>
            </a:r>
            <a:r>
              <a:rPr lang="en-US" sz="2000" kern="0" baseline="-2500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to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,  i.e., every config.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not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. 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5002E9B-8F17-4B08-86F2-76BEDD3A33F3}"/>
              </a:ext>
            </a:extLst>
          </p:cNvPr>
          <p:cNvSpPr txBox="1">
            <a:spLocks/>
          </p:cNvSpPr>
          <p:nvPr/>
        </p:nvSpPr>
        <p:spPr bwMode="auto">
          <a:xfrm>
            <a:off x="676357" y="2940670"/>
            <a:ext cx="7690247" cy="7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53F6F0D-2C5F-4139-998B-AF63C6761FF1}"/>
              </a:ext>
            </a:extLst>
          </p:cNvPr>
          <p:cNvSpPr txBox="1">
            <a:spLocks/>
          </p:cNvSpPr>
          <p:nvPr/>
        </p:nvSpPr>
        <p:spPr bwMode="auto">
          <a:xfrm>
            <a:off x="676356" y="3253348"/>
            <a:ext cx="7690247" cy="7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How does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check if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is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?  Easy – simulating 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(non-deterministically guess the path).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BE04345-710A-4630-B609-DC6F491247F9}"/>
              </a:ext>
            </a:extLst>
          </p:cNvPr>
          <p:cNvSpPr txBox="1">
            <a:spLocks/>
          </p:cNvSpPr>
          <p:nvPr/>
        </p:nvSpPr>
        <p:spPr bwMode="auto">
          <a:xfrm>
            <a:off x="726875" y="3960115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If </a:t>
            </a:r>
            <a:r>
              <a:rPr lang="en-US" sz="1800" kern="0" dirty="0">
                <a:solidFill>
                  <a:srgbClr val="C00000"/>
                </a:solidFill>
              </a:rPr>
              <a:t>Ḿ</a:t>
            </a:r>
            <a:r>
              <a:rPr lang="en-US" sz="1800" kern="0" dirty="0"/>
              <a:t> finds a path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 </a:t>
            </a:r>
            <a:r>
              <a:rPr lang="en-US" sz="1800" kern="0" dirty="0">
                <a:latin typeface="Abadi" panose="020B0604020104020204" pitchFamily="34" charset="0"/>
              </a:rPr>
              <a:t>→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: then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is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.</a:t>
            </a:r>
            <a:endParaRPr lang="en-US" sz="1800" kern="0" dirty="0">
              <a:solidFill>
                <a:srgbClr val="FFC00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3841601-A07E-40CC-9542-BF65F1173FE6}"/>
              </a:ext>
            </a:extLst>
          </p:cNvPr>
          <p:cNvSpPr txBox="1">
            <a:spLocks/>
          </p:cNvSpPr>
          <p:nvPr/>
        </p:nvSpPr>
        <p:spPr bwMode="auto">
          <a:xfrm>
            <a:off x="726875" y="4325526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What if </a:t>
            </a:r>
            <a:r>
              <a:rPr lang="en-US" sz="1800" kern="0" dirty="0">
                <a:solidFill>
                  <a:srgbClr val="C00000"/>
                </a:solidFill>
              </a:rPr>
              <a:t>Ḿ</a:t>
            </a:r>
            <a:r>
              <a:rPr lang="en-US" sz="1800" kern="0" dirty="0"/>
              <a:t> did not find a path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 </a:t>
            </a:r>
            <a:r>
              <a:rPr lang="en-US" sz="1800" kern="0" dirty="0">
                <a:latin typeface="Abadi" panose="020B0604020104020204" pitchFamily="34" charset="0"/>
              </a:rPr>
              <a:t>→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? Is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not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?</a:t>
            </a:r>
            <a:endParaRPr lang="en-US" sz="1800" kern="0" dirty="0">
              <a:solidFill>
                <a:srgbClr val="FFC000"/>
              </a:solidFill>
            </a:endParaRPr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0D5A4725-3809-4E3D-BE1D-4A99B48EAE86}"/>
              </a:ext>
            </a:extLst>
          </p:cNvPr>
          <p:cNvSpPr/>
          <p:nvPr/>
        </p:nvSpPr>
        <p:spPr>
          <a:xfrm>
            <a:off x="1838324" y="5120277"/>
            <a:ext cx="2152649" cy="76271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36970E3-8F9B-4B9C-B24B-FACFB12735D5}"/>
              </a:ext>
            </a:extLst>
          </p:cNvPr>
          <p:cNvSpPr txBox="1"/>
          <p:nvPr/>
        </p:nvSpPr>
        <p:spPr>
          <a:xfrm>
            <a:off x="2590869" y="5435955"/>
            <a:ext cx="60946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>
                <a:solidFill>
                  <a:srgbClr val="00B050"/>
                </a:solidFill>
              </a:rPr>
              <a:t>M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y</a:t>
            </a:r>
            <a:r>
              <a:rPr lang="en-US" sz="1400" dirty="0"/>
              <a:t>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39B2AED-DB97-4712-9AA2-BE7252125DC5}"/>
              </a:ext>
            </a:extLst>
          </p:cNvPr>
          <p:cNvSpPr txBox="1"/>
          <p:nvPr/>
        </p:nvSpPr>
        <p:spPr>
          <a:xfrm>
            <a:off x="2419341" y="4723239"/>
            <a:ext cx="103611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kern="0" dirty="0">
                <a:solidFill>
                  <a:srgbClr val="C00000"/>
                </a:solidFill>
              </a:rPr>
              <a:t>Ḿ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y</a:t>
            </a:r>
            <a:r>
              <a:rPr lang="en-US" sz="1400" dirty="0"/>
              <a:t>,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,</a:t>
            </a:r>
            <a:r>
              <a:rPr lang="en-US" sz="1400" kern="0" dirty="0">
                <a:solidFill>
                  <a:srgbClr val="00B050"/>
                </a:solidFill>
              </a:rPr>
              <a:t> C</a:t>
            </a:r>
            <a:r>
              <a:rPr lang="en-US" sz="1400" kern="0" dirty="0"/>
              <a:t>)</a:t>
            </a:r>
            <a:endParaRPr lang="en-US" sz="1400" dirty="0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540DF599-47EB-48C2-AE9E-279470C2292A}"/>
              </a:ext>
            </a:extLst>
          </p:cNvPr>
          <p:cNvCxnSpPr>
            <a:cxnSpLocks/>
          </p:cNvCxnSpPr>
          <p:nvPr/>
        </p:nvCxnSpPr>
        <p:spPr>
          <a:xfrm flipH="1">
            <a:off x="1718602" y="5062510"/>
            <a:ext cx="1206719" cy="8572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E3447C34-D474-4FD2-955E-F4B64B1516A8}"/>
              </a:ext>
            </a:extLst>
          </p:cNvPr>
          <p:cNvCxnSpPr>
            <a:cxnSpLocks/>
          </p:cNvCxnSpPr>
          <p:nvPr/>
        </p:nvCxnSpPr>
        <p:spPr>
          <a:xfrm>
            <a:off x="2925321" y="5062510"/>
            <a:ext cx="1208529" cy="8572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3B86DDB2-4AEF-42E5-B1A9-A0215F8F0A98}"/>
              </a:ext>
            </a:extLst>
          </p:cNvPr>
          <p:cNvCxnSpPr>
            <a:cxnSpLocks/>
          </p:cNvCxnSpPr>
          <p:nvPr/>
        </p:nvCxnSpPr>
        <p:spPr>
          <a:xfrm>
            <a:off x="1718602" y="5906812"/>
            <a:ext cx="8454" cy="34150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28F6513-79CC-4F00-AE3C-7A0723185ABC}"/>
              </a:ext>
            </a:extLst>
          </p:cNvPr>
          <p:cNvCxnSpPr>
            <a:cxnSpLocks/>
          </p:cNvCxnSpPr>
          <p:nvPr/>
        </p:nvCxnSpPr>
        <p:spPr>
          <a:xfrm>
            <a:off x="4132037" y="5897812"/>
            <a:ext cx="0" cy="35050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FE982275-A306-460B-8DD3-6B2F77AAD938}"/>
              </a:ext>
            </a:extLst>
          </p:cNvPr>
          <p:cNvCxnSpPr/>
          <p:nvPr/>
        </p:nvCxnSpPr>
        <p:spPr>
          <a:xfrm>
            <a:off x="1718603" y="6229264"/>
            <a:ext cx="241343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5F4D8C69-7CB2-4E53-A87D-611A103255F4}"/>
              </a:ext>
            </a:extLst>
          </p:cNvPr>
          <p:cNvSpPr txBox="1"/>
          <p:nvPr/>
        </p:nvSpPr>
        <p:spPr>
          <a:xfrm>
            <a:off x="709608" y="4963835"/>
            <a:ext cx="1780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/>
              <a:t>If </a:t>
            </a:r>
            <a:r>
              <a:rPr lang="en-US" sz="1400" dirty="0">
                <a:solidFill>
                  <a:srgbClr val="00B050"/>
                </a:solidFill>
              </a:rPr>
              <a:t>C</a:t>
            </a:r>
            <a:r>
              <a:rPr lang="en-US" sz="1400" dirty="0"/>
              <a:t> is not </a:t>
            </a:r>
          </a:p>
          <a:p>
            <a:r>
              <a:rPr lang="en-US" sz="1400" dirty="0"/>
              <a:t>reachable from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 </a:t>
            </a:r>
            <a:endParaRPr lang="en-US" sz="1400" dirty="0">
              <a:solidFill>
                <a:srgbClr val="00B050"/>
              </a:solidFill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622149F1-7EF1-4790-98D9-5D6AEE26B516}"/>
              </a:ext>
            </a:extLst>
          </p:cNvPr>
          <p:cNvCxnSpPr>
            <a:cxnSpLocks/>
          </p:cNvCxnSpPr>
          <p:nvPr/>
        </p:nvCxnSpPr>
        <p:spPr>
          <a:xfrm>
            <a:off x="2047944" y="5899439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5EEA53C-BF0E-4EDE-A602-A2BE9FF06CBB}"/>
              </a:ext>
            </a:extLst>
          </p:cNvPr>
          <p:cNvCxnSpPr>
            <a:cxnSpLocks/>
          </p:cNvCxnSpPr>
          <p:nvPr/>
        </p:nvCxnSpPr>
        <p:spPr>
          <a:xfrm>
            <a:off x="2581344" y="5882987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BA3CB916-DF02-4BE4-8750-AB566D1A0A66}"/>
              </a:ext>
            </a:extLst>
          </p:cNvPr>
          <p:cNvCxnSpPr>
            <a:cxnSpLocks/>
          </p:cNvCxnSpPr>
          <p:nvPr/>
        </p:nvCxnSpPr>
        <p:spPr>
          <a:xfrm>
            <a:off x="3133794" y="5906812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74AC9BE9-A815-4008-8051-2130F93459C5}"/>
              </a:ext>
            </a:extLst>
          </p:cNvPr>
          <p:cNvCxnSpPr>
            <a:cxnSpLocks/>
          </p:cNvCxnSpPr>
          <p:nvPr/>
        </p:nvCxnSpPr>
        <p:spPr>
          <a:xfrm>
            <a:off x="3686244" y="5897812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60DB10FE-C69D-40F4-B8B2-7F30070EFD50}"/>
              </a:ext>
            </a:extLst>
          </p:cNvPr>
          <p:cNvSpPr txBox="1"/>
          <p:nvPr/>
        </p:nvSpPr>
        <p:spPr>
          <a:xfrm>
            <a:off x="2989179" y="5998216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3</a:t>
            </a:r>
            <a:endParaRPr lang="en-US" sz="12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C52AA15-0984-4512-B34B-5279E23E7ED8}"/>
              </a:ext>
            </a:extLst>
          </p:cNvPr>
          <p:cNvSpPr txBox="1"/>
          <p:nvPr/>
        </p:nvSpPr>
        <p:spPr>
          <a:xfrm>
            <a:off x="2439164" y="5991677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2</a:t>
            </a:r>
            <a:endParaRPr lang="en-US" sz="12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FDF106E-ED98-4AA3-A4ED-ADDF0FA67A7D}"/>
              </a:ext>
            </a:extLst>
          </p:cNvPr>
          <p:cNvSpPr txBox="1"/>
          <p:nvPr/>
        </p:nvSpPr>
        <p:spPr>
          <a:xfrm>
            <a:off x="1905724" y="5989945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1</a:t>
            </a:r>
            <a:endParaRPr lang="en-US" sz="12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9459589-3307-42CD-8C62-D294B1647279}"/>
              </a:ext>
            </a:extLst>
          </p:cNvPr>
          <p:cNvSpPr txBox="1"/>
          <p:nvPr/>
        </p:nvSpPr>
        <p:spPr>
          <a:xfrm>
            <a:off x="3534936" y="6007235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4</a:t>
            </a:r>
            <a:endParaRPr lang="en-US" sz="1200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B0970EE-78BB-4318-95F4-05FB4F749690}"/>
              </a:ext>
            </a:extLst>
          </p:cNvPr>
          <p:cNvCxnSpPr>
            <a:cxnSpLocks/>
          </p:cNvCxnSpPr>
          <p:nvPr/>
        </p:nvCxnSpPr>
        <p:spPr>
          <a:xfrm>
            <a:off x="2047944" y="6244089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BACC545-451A-40A1-BF6A-5381F35C8FD1}"/>
              </a:ext>
            </a:extLst>
          </p:cNvPr>
          <p:cNvCxnSpPr>
            <a:cxnSpLocks/>
          </p:cNvCxnSpPr>
          <p:nvPr/>
        </p:nvCxnSpPr>
        <p:spPr>
          <a:xfrm>
            <a:off x="2581344" y="6227637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363D055F-3B4D-4267-B20F-A2991855CE97}"/>
              </a:ext>
            </a:extLst>
          </p:cNvPr>
          <p:cNvCxnSpPr>
            <a:cxnSpLocks/>
          </p:cNvCxnSpPr>
          <p:nvPr/>
        </p:nvCxnSpPr>
        <p:spPr>
          <a:xfrm>
            <a:off x="3133794" y="6251462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8F41FF9-D71C-4544-A069-F03BD67F24F4}"/>
              </a:ext>
            </a:extLst>
          </p:cNvPr>
          <p:cNvCxnSpPr>
            <a:cxnSpLocks/>
          </p:cNvCxnSpPr>
          <p:nvPr/>
        </p:nvCxnSpPr>
        <p:spPr>
          <a:xfrm>
            <a:off x="3686244" y="6242462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3AC9F23D-5B77-4DD5-A66E-5C28490BDB6E}"/>
              </a:ext>
            </a:extLst>
          </p:cNvPr>
          <p:cNvSpPr txBox="1"/>
          <p:nvPr/>
        </p:nvSpPr>
        <p:spPr>
          <a:xfrm>
            <a:off x="1763402" y="6353479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ECD83005-1D48-4092-9298-7A79CF3B5352}"/>
              </a:ext>
            </a:extLst>
          </p:cNvPr>
          <p:cNvSpPr/>
          <p:nvPr/>
        </p:nvSpPr>
        <p:spPr>
          <a:xfrm>
            <a:off x="5688671" y="5062590"/>
            <a:ext cx="2152649" cy="76271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9F6B31-4290-4F9B-8641-BB7FD1CBAF8D}"/>
              </a:ext>
            </a:extLst>
          </p:cNvPr>
          <p:cNvSpPr txBox="1"/>
          <p:nvPr/>
        </p:nvSpPr>
        <p:spPr>
          <a:xfrm>
            <a:off x="6441216" y="5378268"/>
            <a:ext cx="60946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>
                <a:solidFill>
                  <a:srgbClr val="00B050"/>
                </a:solidFill>
              </a:rPr>
              <a:t>M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y</a:t>
            </a:r>
            <a:r>
              <a:rPr lang="en-US" sz="1400" dirty="0"/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26951B-AE94-4892-9ADB-54DC7CA6688C}"/>
              </a:ext>
            </a:extLst>
          </p:cNvPr>
          <p:cNvSpPr txBox="1"/>
          <p:nvPr/>
        </p:nvSpPr>
        <p:spPr>
          <a:xfrm>
            <a:off x="6260241" y="4664320"/>
            <a:ext cx="103611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kern="0" dirty="0">
                <a:solidFill>
                  <a:srgbClr val="C00000"/>
                </a:solidFill>
              </a:rPr>
              <a:t>Ḿ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y</a:t>
            </a:r>
            <a:r>
              <a:rPr lang="en-US" sz="1400" dirty="0"/>
              <a:t>,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,</a:t>
            </a:r>
            <a:r>
              <a:rPr lang="en-US" sz="1400" kern="0" dirty="0">
                <a:solidFill>
                  <a:srgbClr val="00B050"/>
                </a:solidFill>
              </a:rPr>
              <a:t> C</a:t>
            </a:r>
            <a:r>
              <a:rPr lang="en-US" sz="1400" kern="0" dirty="0"/>
              <a:t>)</a:t>
            </a:r>
            <a:endParaRPr lang="en-US" sz="1400" dirty="0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FA578B5-0AF0-4D79-9012-0EE263DB8DB4}"/>
              </a:ext>
            </a:extLst>
          </p:cNvPr>
          <p:cNvCxnSpPr>
            <a:cxnSpLocks/>
          </p:cNvCxnSpPr>
          <p:nvPr/>
        </p:nvCxnSpPr>
        <p:spPr>
          <a:xfrm flipH="1">
            <a:off x="5568949" y="5004823"/>
            <a:ext cx="1206719" cy="8572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9D688C8-1190-4958-91C5-553BDE5C6033}"/>
              </a:ext>
            </a:extLst>
          </p:cNvPr>
          <p:cNvCxnSpPr>
            <a:cxnSpLocks/>
          </p:cNvCxnSpPr>
          <p:nvPr/>
        </p:nvCxnSpPr>
        <p:spPr>
          <a:xfrm>
            <a:off x="6775668" y="5004823"/>
            <a:ext cx="1208529" cy="8572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6E9F027-C3B3-4CC6-BB37-7006BDAEBF33}"/>
              </a:ext>
            </a:extLst>
          </p:cNvPr>
          <p:cNvCxnSpPr>
            <a:cxnSpLocks/>
          </p:cNvCxnSpPr>
          <p:nvPr/>
        </p:nvCxnSpPr>
        <p:spPr>
          <a:xfrm>
            <a:off x="5568949" y="5849125"/>
            <a:ext cx="8454" cy="34150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9E28B6B-C117-4135-B263-1F4B6B665123}"/>
              </a:ext>
            </a:extLst>
          </p:cNvPr>
          <p:cNvCxnSpPr>
            <a:cxnSpLocks/>
          </p:cNvCxnSpPr>
          <p:nvPr/>
        </p:nvCxnSpPr>
        <p:spPr>
          <a:xfrm>
            <a:off x="7982384" y="5840125"/>
            <a:ext cx="0" cy="35050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2F57920-98AA-4D46-87D8-E8DAAFC8A6D0}"/>
              </a:ext>
            </a:extLst>
          </p:cNvPr>
          <p:cNvCxnSpPr/>
          <p:nvPr/>
        </p:nvCxnSpPr>
        <p:spPr>
          <a:xfrm>
            <a:off x="5568950" y="6171577"/>
            <a:ext cx="241343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C95F89E-E671-4280-8C6C-3B73AA18FD40}"/>
              </a:ext>
            </a:extLst>
          </p:cNvPr>
          <p:cNvCxnSpPr>
            <a:cxnSpLocks/>
          </p:cNvCxnSpPr>
          <p:nvPr/>
        </p:nvCxnSpPr>
        <p:spPr>
          <a:xfrm>
            <a:off x="5898291" y="5841752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1BC9DF9-CF27-412D-87B1-8CF135108BBE}"/>
              </a:ext>
            </a:extLst>
          </p:cNvPr>
          <p:cNvCxnSpPr>
            <a:cxnSpLocks/>
          </p:cNvCxnSpPr>
          <p:nvPr/>
        </p:nvCxnSpPr>
        <p:spPr>
          <a:xfrm>
            <a:off x="6431691" y="5825300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E6D511A-6B5E-49E6-A107-76CC82A2DC20}"/>
              </a:ext>
            </a:extLst>
          </p:cNvPr>
          <p:cNvCxnSpPr>
            <a:cxnSpLocks/>
          </p:cNvCxnSpPr>
          <p:nvPr/>
        </p:nvCxnSpPr>
        <p:spPr>
          <a:xfrm>
            <a:off x="6984141" y="5849125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9759232-1250-4B6D-867E-C917ECDED812}"/>
              </a:ext>
            </a:extLst>
          </p:cNvPr>
          <p:cNvCxnSpPr>
            <a:cxnSpLocks/>
          </p:cNvCxnSpPr>
          <p:nvPr/>
        </p:nvCxnSpPr>
        <p:spPr>
          <a:xfrm>
            <a:off x="7536591" y="5840125"/>
            <a:ext cx="0" cy="158461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753F9DB-C209-4F03-B402-DA493BA02680}"/>
              </a:ext>
            </a:extLst>
          </p:cNvPr>
          <p:cNvSpPr txBox="1"/>
          <p:nvPr/>
        </p:nvSpPr>
        <p:spPr>
          <a:xfrm>
            <a:off x="6839526" y="5940529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2</a:t>
            </a:r>
            <a:endParaRPr lang="en-US" sz="12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2F45F9E-3041-45DE-A8FC-619D407E0E0F}"/>
              </a:ext>
            </a:extLst>
          </p:cNvPr>
          <p:cNvSpPr txBox="1"/>
          <p:nvPr/>
        </p:nvSpPr>
        <p:spPr>
          <a:xfrm>
            <a:off x="6279986" y="5933990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9C5828E-2C6B-4C00-841F-92612B271AF6}"/>
              </a:ext>
            </a:extLst>
          </p:cNvPr>
          <p:cNvSpPr txBox="1"/>
          <p:nvPr/>
        </p:nvSpPr>
        <p:spPr>
          <a:xfrm>
            <a:off x="5756071" y="5941783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1</a:t>
            </a:r>
            <a:endParaRPr lang="en-US" sz="12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4159DC8-25F2-46AE-B482-DD1CDE85F86B}"/>
              </a:ext>
            </a:extLst>
          </p:cNvPr>
          <p:cNvSpPr txBox="1"/>
          <p:nvPr/>
        </p:nvSpPr>
        <p:spPr>
          <a:xfrm>
            <a:off x="7394808" y="5940023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baseline="-25000" dirty="0">
                <a:solidFill>
                  <a:srgbClr val="00B050"/>
                </a:solidFill>
              </a:rPr>
              <a:t>3</a:t>
            </a:r>
            <a:endParaRPr lang="en-US" sz="120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2B7BA18-D3C5-4A1B-938E-EA2CB58BF041}"/>
              </a:ext>
            </a:extLst>
          </p:cNvPr>
          <p:cNvCxnSpPr>
            <a:cxnSpLocks/>
          </p:cNvCxnSpPr>
          <p:nvPr/>
        </p:nvCxnSpPr>
        <p:spPr>
          <a:xfrm>
            <a:off x="5898291" y="6186402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CCCA9FB-493D-423A-B485-139B7DA3C931}"/>
              </a:ext>
            </a:extLst>
          </p:cNvPr>
          <p:cNvCxnSpPr>
            <a:cxnSpLocks/>
          </p:cNvCxnSpPr>
          <p:nvPr/>
        </p:nvCxnSpPr>
        <p:spPr>
          <a:xfrm>
            <a:off x="6431691" y="6169950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AFD95C5-8AB4-4D62-866B-2121283F66E5}"/>
              </a:ext>
            </a:extLst>
          </p:cNvPr>
          <p:cNvCxnSpPr>
            <a:cxnSpLocks/>
          </p:cNvCxnSpPr>
          <p:nvPr/>
        </p:nvCxnSpPr>
        <p:spPr>
          <a:xfrm>
            <a:off x="6984141" y="6193775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91D567A-1958-4D3D-A2B1-A3495641EB82}"/>
              </a:ext>
            </a:extLst>
          </p:cNvPr>
          <p:cNvCxnSpPr>
            <a:cxnSpLocks/>
          </p:cNvCxnSpPr>
          <p:nvPr/>
        </p:nvCxnSpPr>
        <p:spPr>
          <a:xfrm>
            <a:off x="7536591" y="6184775"/>
            <a:ext cx="0" cy="15846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B90177A-CB62-4DD6-B70F-472D2C8BD584}"/>
              </a:ext>
            </a:extLst>
          </p:cNvPr>
          <p:cNvSpPr txBox="1"/>
          <p:nvPr/>
        </p:nvSpPr>
        <p:spPr>
          <a:xfrm>
            <a:off x="6202923" y="6352236"/>
            <a:ext cx="481457" cy="46166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kern="0" dirty="0">
                <a:solidFill>
                  <a:srgbClr val="C00000"/>
                </a:solidFill>
              </a:rPr>
              <a:t>Yes</a:t>
            </a:r>
          </a:p>
          <a:p>
            <a:pPr algn="ctr"/>
            <a:r>
              <a:rPr lang="en-US" sz="1200" kern="0" dirty="0">
                <a:solidFill>
                  <a:srgbClr val="00B050"/>
                </a:solidFill>
              </a:rPr>
              <a:t>C</a:t>
            </a:r>
            <a:r>
              <a:rPr lang="en-US" sz="1200" kern="0" dirty="0">
                <a:solidFill>
                  <a:srgbClr val="C00000"/>
                </a:solidFill>
              </a:rPr>
              <a:t> !</a:t>
            </a:r>
            <a:endParaRPr lang="en-US" sz="1200" dirty="0">
              <a:solidFill>
                <a:srgbClr val="C00000"/>
              </a:solidFill>
            </a:endParaRPr>
          </a:p>
        </p:txBody>
      </p:sp>
      <p:cxnSp>
        <p:nvCxnSpPr>
          <p:cNvPr id="37" name="Connector: Curved 36">
            <a:extLst>
              <a:ext uri="{FF2B5EF4-FFF2-40B4-BE49-F238E27FC236}">
                <a16:creationId xmlns:a16="http://schemas.microsoft.com/office/drawing/2014/main" id="{B4729B99-58CF-40D6-BB1E-B325A56158D2}"/>
              </a:ext>
            </a:extLst>
          </p:cNvPr>
          <p:cNvCxnSpPr>
            <a:cxnSpLocks/>
          </p:cNvCxnSpPr>
          <p:nvPr/>
        </p:nvCxnSpPr>
        <p:spPr>
          <a:xfrm>
            <a:off x="6789990" y="5083632"/>
            <a:ext cx="745574" cy="727816"/>
          </a:xfrm>
          <a:prstGeom prst="curvedConnector3">
            <a:avLst>
              <a:gd name="adj1" fmla="val 24450"/>
            </a:avLst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Curved 37">
            <a:extLst>
              <a:ext uri="{FF2B5EF4-FFF2-40B4-BE49-F238E27FC236}">
                <a16:creationId xmlns:a16="http://schemas.microsoft.com/office/drawing/2014/main" id="{2642F79F-81EC-48FC-89F1-E91A70B67A5B}"/>
              </a:ext>
            </a:extLst>
          </p:cNvPr>
          <p:cNvCxnSpPr>
            <a:cxnSpLocks/>
          </p:cNvCxnSpPr>
          <p:nvPr/>
        </p:nvCxnSpPr>
        <p:spPr>
          <a:xfrm rot="5400000">
            <a:off x="6225742" y="5247712"/>
            <a:ext cx="755182" cy="369054"/>
          </a:xfrm>
          <a:prstGeom prst="curvedConnector3">
            <a:avLst>
              <a:gd name="adj1" fmla="val 36126"/>
            </a:avLst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ABFEDB82-8606-4949-85E7-687552583F8B}"/>
              </a:ext>
            </a:extLst>
          </p:cNvPr>
          <p:cNvSpPr txBox="1"/>
          <p:nvPr/>
        </p:nvSpPr>
        <p:spPr>
          <a:xfrm>
            <a:off x="2335418" y="6353479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D895732-E984-49A5-BE82-91518B1111A3}"/>
              </a:ext>
            </a:extLst>
          </p:cNvPr>
          <p:cNvSpPr txBox="1"/>
          <p:nvPr/>
        </p:nvSpPr>
        <p:spPr>
          <a:xfrm>
            <a:off x="2907436" y="6353479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0532BDF-3239-48E0-A32E-CAC4A70DB67C}"/>
              </a:ext>
            </a:extLst>
          </p:cNvPr>
          <p:cNvSpPr txBox="1"/>
          <p:nvPr/>
        </p:nvSpPr>
        <p:spPr>
          <a:xfrm>
            <a:off x="3410297" y="6353479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59A9E27-F9AC-4ADC-A053-27E6CE44850A}"/>
              </a:ext>
            </a:extLst>
          </p:cNvPr>
          <p:cNvSpPr txBox="1"/>
          <p:nvPr/>
        </p:nvSpPr>
        <p:spPr>
          <a:xfrm>
            <a:off x="4601472" y="4993398"/>
            <a:ext cx="1507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/>
              <a:t>If </a:t>
            </a:r>
            <a:r>
              <a:rPr lang="en-US" sz="1400" dirty="0">
                <a:solidFill>
                  <a:srgbClr val="00B050"/>
                </a:solidFill>
              </a:rPr>
              <a:t>C</a:t>
            </a:r>
            <a:r>
              <a:rPr lang="en-US" sz="1400" dirty="0"/>
              <a:t> is reachable from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dirty="0"/>
              <a:t> </a:t>
            </a:r>
            <a:endParaRPr lang="en-US" sz="1400" dirty="0">
              <a:solidFill>
                <a:srgbClr val="00B050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AE44AE0-B710-4663-B60F-6140E4054CA9}"/>
              </a:ext>
            </a:extLst>
          </p:cNvPr>
          <p:cNvSpPr txBox="1"/>
          <p:nvPr/>
        </p:nvSpPr>
        <p:spPr>
          <a:xfrm>
            <a:off x="5681451" y="6342942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F9F40E6-045B-4A99-9B87-DA8B2F38DCB9}"/>
              </a:ext>
            </a:extLst>
          </p:cNvPr>
          <p:cNvSpPr txBox="1"/>
          <p:nvPr/>
        </p:nvSpPr>
        <p:spPr>
          <a:xfrm>
            <a:off x="6738511" y="6326023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74DB81D-44B2-43C1-B58F-311A34AFBB60}"/>
              </a:ext>
            </a:extLst>
          </p:cNvPr>
          <p:cNvSpPr txBox="1"/>
          <p:nvPr/>
        </p:nvSpPr>
        <p:spPr>
          <a:xfrm>
            <a:off x="7288208" y="6326024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0" dirty="0">
                <a:solidFill>
                  <a:srgbClr val="C00000"/>
                </a:solidFill>
              </a:rPr>
              <a:t>not </a:t>
            </a:r>
            <a:r>
              <a:rPr lang="en-US" sz="1200" kern="0" dirty="0">
                <a:solidFill>
                  <a:srgbClr val="00B050"/>
                </a:solidFill>
              </a:rPr>
              <a:t>C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79ED96A-C75F-4ECF-9801-438409E93096}"/>
              </a:ext>
            </a:extLst>
          </p:cNvPr>
          <p:cNvSpPr txBox="1"/>
          <p:nvPr/>
        </p:nvSpPr>
        <p:spPr>
          <a:xfrm>
            <a:off x="2754187" y="4771919"/>
            <a:ext cx="3615397" cy="101566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kern="0" dirty="0"/>
              <a:t>If </a:t>
            </a: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does not find a path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</a:t>
            </a:r>
            <a:r>
              <a:rPr lang="en-US" sz="2000" kern="0" dirty="0">
                <a:latin typeface="Abadi" panose="020B0604020104020204" pitchFamily="34" charset="0"/>
              </a:rPr>
              <a:t>to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, we really do not know if </a:t>
            </a:r>
            <a:r>
              <a:rPr lang="en-US" sz="2000" kern="0" dirty="0">
                <a:solidFill>
                  <a:srgbClr val="00B050"/>
                </a:solidFill>
              </a:rPr>
              <a:t>C </a:t>
            </a:r>
            <a:r>
              <a:rPr lang="en-US" sz="2000" kern="0" dirty="0"/>
              <a:t>is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dirty="0"/>
              <a:t>.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AA60590-CDE2-4E44-A43D-23CFCD4CD123}"/>
              </a:ext>
            </a:extLst>
          </p:cNvPr>
          <p:cNvSpPr txBox="1"/>
          <p:nvPr/>
        </p:nvSpPr>
        <p:spPr>
          <a:xfrm>
            <a:off x="1448013" y="5906812"/>
            <a:ext cx="6227743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kern="0" dirty="0"/>
              <a:t>On the other hand, if </a:t>
            </a:r>
            <a:r>
              <a:rPr lang="en-US" sz="2000" kern="0" dirty="0">
                <a:solidFill>
                  <a:srgbClr val="00B050"/>
                </a:solidFill>
              </a:rPr>
              <a:t>C </a:t>
            </a:r>
            <a:r>
              <a:rPr lang="en-US" sz="2000" kern="0" dirty="0"/>
              <a:t>is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dirty="0"/>
              <a:t>, then </a:t>
            </a:r>
            <a:r>
              <a:rPr lang="en-US" sz="2000" dirty="0">
                <a:solidFill>
                  <a:srgbClr val="FFC000"/>
                </a:solidFill>
              </a:rPr>
              <a:t>some</a:t>
            </a:r>
            <a:r>
              <a:rPr lang="en-US" sz="2000" dirty="0"/>
              <a:t> (at least one) path of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will conclude correctly</a:t>
            </a:r>
            <a:endParaRPr lang="en-US" sz="200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7BF74B6-BE77-49B5-A806-59EB240BC382}"/>
              </a:ext>
            </a:extLst>
          </p:cNvPr>
          <p:cNvSpPr txBox="1"/>
          <p:nvPr/>
        </p:nvSpPr>
        <p:spPr>
          <a:xfrm>
            <a:off x="7607196" y="4649305"/>
            <a:ext cx="1036115" cy="7386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kern="0" dirty="0"/>
              <a:t>So paths of </a:t>
            </a:r>
            <a:r>
              <a:rPr lang="en-US" sz="1400" kern="0" dirty="0">
                <a:solidFill>
                  <a:srgbClr val="C00000"/>
                </a:solidFill>
              </a:rPr>
              <a:t>Ḿ </a:t>
            </a:r>
            <a:r>
              <a:rPr lang="en-US" sz="1400" kern="0" dirty="0"/>
              <a:t>may miss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endParaRPr lang="en-US" sz="1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6894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C44A7863-B037-4793-B016-5B4F3CF3FF49}"/>
              </a:ext>
            </a:extLst>
          </p:cNvPr>
          <p:cNvSpPr txBox="1">
            <a:spLocks/>
          </p:cNvSpPr>
          <p:nvPr/>
        </p:nvSpPr>
        <p:spPr bwMode="auto">
          <a:xfrm>
            <a:off x="676357" y="2188242"/>
            <a:ext cx="7690247" cy="752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Construct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for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: to verify </a:t>
            </a:r>
            <a:r>
              <a:rPr lang="en-US" sz="2000" kern="0" dirty="0">
                <a:solidFill>
                  <a:srgbClr val="C00000"/>
                </a:solidFill>
              </a:rPr>
              <a:t>y </a:t>
            </a:r>
            <a:r>
              <a:rPr lang="el-GR" sz="2000" kern="0" dirty="0">
                <a:solidFill>
                  <a:srgbClr val="C00000"/>
                </a:solidFill>
              </a:rPr>
              <a:t>ϵ</a:t>
            </a:r>
            <a:r>
              <a:rPr lang="en-US" sz="2000" kern="0" dirty="0">
                <a:solidFill>
                  <a:srgbClr val="C00000"/>
                </a:solidFill>
              </a:rPr>
              <a:t> Ǭ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checks that in T</a:t>
            </a:r>
            <a:r>
              <a:rPr lang="en-US" sz="2000" kern="0" baseline="-25000" dirty="0">
                <a:solidFill>
                  <a:srgbClr val="33CC33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), every config.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not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. 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7855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F798BAA-39B8-4AA6-A5AD-E8CBE1BC7E7C}"/>
              </a:ext>
            </a:extLst>
          </p:cNvPr>
          <p:cNvSpPr txBox="1"/>
          <p:nvPr/>
        </p:nvSpPr>
        <p:spPr>
          <a:xfrm>
            <a:off x="682469" y="3009915"/>
            <a:ext cx="7512247" cy="36933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kern="0" dirty="0"/>
              <a:t>If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is not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, every path of T</a:t>
            </a:r>
            <a:r>
              <a:rPr lang="en-US" sz="1800" kern="0" baseline="-25000" dirty="0">
                <a:solidFill>
                  <a:srgbClr val="33CC33"/>
                </a:solidFill>
              </a:rPr>
              <a:t>M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C00000"/>
                </a:solidFill>
              </a:rPr>
              <a:t>y</a:t>
            </a:r>
            <a:r>
              <a:rPr lang="en-US" sz="1800" kern="0" dirty="0"/>
              <a:t>) is correct. </a:t>
            </a:r>
            <a:endParaRPr lang="en-US" sz="1800" dirty="0"/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C44A7863-B037-4793-B016-5B4F3CF3FF49}"/>
              </a:ext>
            </a:extLst>
          </p:cNvPr>
          <p:cNvSpPr txBox="1">
            <a:spLocks/>
          </p:cNvSpPr>
          <p:nvPr/>
        </p:nvSpPr>
        <p:spPr bwMode="auto">
          <a:xfrm>
            <a:off x="676357" y="2188242"/>
            <a:ext cx="7690247" cy="752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Construct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for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: to verify </a:t>
            </a:r>
            <a:r>
              <a:rPr lang="en-US" sz="2000" kern="0" dirty="0">
                <a:solidFill>
                  <a:srgbClr val="C00000"/>
                </a:solidFill>
              </a:rPr>
              <a:t>y </a:t>
            </a:r>
            <a:r>
              <a:rPr lang="el-GR" sz="2000" kern="0" dirty="0">
                <a:solidFill>
                  <a:srgbClr val="C00000"/>
                </a:solidFill>
              </a:rPr>
              <a:t>ϵ</a:t>
            </a:r>
            <a:r>
              <a:rPr lang="en-US" sz="2000" kern="0" dirty="0">
                <a:solidFill>
                  <a:srgbClr val="C00000"/>
                </a:solidFill>
              </a:rPr>
              <a:t> Ǭ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checks that in T</a:t>
            </a:r>
            <a:r>
              <a:rPr lang="en-US" sz="2000" kern="0" baseline="-25000" dirty="0">
                <a:solidFill>
                  <a:srgbClr val="33CC33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), every config.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not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. 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9195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F798BAA-39B8-4AA6-A5AD-E8CBE1BC7E7C}"/>
              </a:ext>
            </a:extLst>
          </p:cNvPr>
          <p:cNvSpPr txBox="1"/>
          <p:nvPr/>
        </p:nvSpPr>
        <p:spPr>
          <a:xfrm>
            <a:off x="682469" y="3009915"/>
            <a:ext cx="7512247" cy="36933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kern="0" dirty="0"/>
              <a:t>If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is not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, every path of T</a:t>
            </a:r>
            <a:r>
              <a:rPr lang="en-US" sz="1800" kern="0" baseline="-25000" dirty="0">
                <a:solidFill>
                  <a:srgbClr val="33CC33"/>
                </a:solidFill>
              </a:rPr>
              <a:t>M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C00000"/>
                </a:solidFill>
              </a:rPr>
              <a:t>y</a:t>
            </a:r>
            <a:r>
              <a:rPr lang="en-US" sz="1800" kern="0" dirty="0"/>
              <a:t>) is correct. </a:t>
            </a:r>
            <a:endParaRPr lang="en-US" sz="1800" dirty="0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AA4F7FF-B440-41B5-BE69-B37804CB211F}"/>
              </a:ext>
            </a:extLst>
          </p:cNvPr>
          <p:cNvGrpSpPr/>
          <p:nvPr/>
        </p:nvGrpSpPr>
        <p:grpSpPr>
          <a:xfrm>
            <a:off x="2189854" y="3627864"/>
            <a:ext cx="3424242" cy="1907239"/>
            <a:chOff x="709608" y="4723239"/>
            <a:chExt cx="3424242" cy="1907239"/>
          </a:xfrm>
        </p:grpSpPr>
        <p:sp>
          <p:nvSpPr>
            <p:cNvPr id="85" name="Isosceles Triangle 84">
              <a:extLst>
                <a:ext uri="{FF2B5EF4-FFF2-40B4-BE49-F238E27FC236}">
                  <a16:creationId xmlns:a16="http://schemas.microsoft.com/office/drawing/2014/main" id="{222087F2-8FA4-4E58-A54E-A30CCE89A857}"/>
                </a:ext>
              </a:extLst>
            </p:cNvPr>
            <p:cNvSpPr/>
            <p:nvPr/>
          </p:nvSpPr>
          <p:spPr>
            <a:xfrm>
              <a:off x="1838324" y="5120277"/>
              <a:ext cx="2152649" cy="76271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6D52AE8-2925-414C-89AA-6BD09D4B2995}"/>
                </a:ext>
              </a:extLst>
            </p:cNvPr>
            <p:cNvSpPr txBox="1"/>
            <p:nvPr/>
          </p:nvSpPr>
          <p:spPr>
            <a:xfrm>
              <a:off x="2590869" y="5435955"/>
              <a:ext cx="60946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T</a:t>
              </a:r>
              <a:r>
                <a:rPr lang="en-US" sz="1400" baseline="-25000" dirty="0">
                  <a:solidFill>
                    <a:srgbClr val="00B050"/>
                  </a:solidFill>
                </a:rPr>
                <a:t>M</a:t>
              </a:r>
              <a:r>
                <a:rPr lang="en-US" sz="1400" dirty="0"/>
                <a:t>(</a:t>
              </a:r>
              <a:r>
                <a:rPr lang="en-US" sz="1400" dirty="0">
                  <a:solidFill>
                    <a:srgbClr val="C00000"/>
                  </a:solidFill>
                </a:rPr>
                <a:t>y</a:t>
              </a:r>
              <a:r>
                <a:rPr lang="en-US" sz="1400" dirty="0"/>
                <a:t>)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F9A3EA7-25D7-44C5-846A-7717A0B721BA}"/>
                </a:ext>
              </a:extLst>
            </p:cNvPr>
            <p:cNvSpPr txBox="1"/>
            <p:nvPr/>
          </p:nvSpPr>
          <p:spPr>
            <a:xfrm>
              <a:off x="2419341" y="4723239"/>
              <a:ext cx="1036117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kern="0" dirty="0">
                  <a:solidFill>
                    <a:srgbClr val="C00000"/>
                  </a:solidFill>
                </a:rPr>
                <a:t>Ḿ</a:t>
              </a:r>
              <a:r>
                <a:rPr lang="en-US" sz="1400" dirty="0"/>
                <a:t>(</a:t>
              </a:r>
              <a:r>
                <a:rPr lang="en-US" sz="1400" dirty="0">
                  <a:solidFill>
                    <a:srgbClr val="C00000"/>
                  </a:solidFill>
                </a:rPr>
                <a:t>y</a:t>
              </a:r>
              <a:r>
                <a:rPr lang="en-US" sz="1400" dirty="0"/>
                <a:t>, </a:t>
              </a:r>
              <a:r>
                <a:rPr lang="en-US" sz="1400" kern="0" dirty="0">
                  <a:solidFill>
                    <a:srgbClr val="00B050"/>
                  </a:solidFill>
                </a:rPr>
                <a:t>C</a:t>
              </a:r>
              <a:r>
                <a:rPr lang="en-US" sz="1400" kern="0" baseline="-25000" dirty="0">
                  <a:solidFill>
                    <a:srgbClr val="00B050"/>
                  </a:solidFill>
                </a:rPr>
                <a:t>0</a:t>
              </a:r>
              <a:r>
                <a:rPr lang="en-US" sz="1400" dirty="0"/>
                <a:t>,</a:t>
              </a:r>
              <a:r>
                <a:rPr lang="en-US" sz="1400" kern="0" dirty="0">
                  <a:solidFill>
                    <a:srgbClr val="00B050"/>
                  </a:solidFill>
                </a:rPr>
                <a:t> C</a:t>
              </a:r>
              <a:r>
                <a:rPr lang="en-US" sz="1400" kern="0" dirty="0"/>
                <a:t>)</a:t>
              </a:r>
              <a:endParaRPr lang="en-US" sz="1400" dirty="0"/>
            </a:p>
          </p:txBody>
        </p: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67FC8717-B245-40E7-8761-0FD140620E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18602" y="5062510"/>
              <a:ext cx="1206719" cy="857238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F88E05CA-C1A7-4D44-8E3D-F3C9B53ADF65}"/>
                </a:ext>
              </a:extLst>
            </p:cNvPr>
            <p:cNvCxnSpPr>
              <a:cxnSpLocks/>
            </p:cNvCxnSpPr>
            <p:nvPr/>
          </p:nvCxnSpPr>
          <p:spPr>
            <a:xfrm>
              <a:off x="2925321" y="5062510"/>
              <a:ext cx="1208529" cy="857238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42646A0-6404-4128-A469-E2C887AD4A8E}"/>
                </a:ext>
              </a:extLst>
            </p:cNvPr>
            <p:cNvCxnSpPr>
              <a:cxnSpLocks/>
            </p:cNvCxnSpPr>
            <p:nvPr/>
          </p:nvCxnSpPr>
          <p:spPr>
            <a:xfrm>
              <a:off x="1718602" y="5906812"/>
              <a:ext cx="8454" cy="34150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DD283CE8-23AA-45DE-9D8C-625156F7D3FA}"/>
                </a:ext>
              </a:extLst>
            </p:cNvPr>
            <p:cNvCxnSpPr>
              <a:cxnSpLocks/>
            </p:cNvCxnSpPr>
            <p:nvPr/>
          </p:nvCxnSpPr>
          <p:spPr>
            <a:xfrm>
              <a:off x="4132037" y="5897812"/>
              <a:ext cx="0" cy="35050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2415EA17-0392-49E6-8C0E-04EA89CF7440}"/>
                </a:ext>
              </a:extLst>
            </p:cNvPr>
            <p:cNvCxnSpPr/>
            <p:nvPr/>
          </p:nvCxnSpPr>
          <p:spPr>
            <a:xfrm>
              <a:off x="1718603" y="6229264"/>
              <a:ext cx="2413435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1AC2728-077C-4A94-B07C-F32D172A530E}"/>
                </a:ext>
              </a:extLst>
            </p:cNvPr>
            <p:cNvSpPr txBox="1"/>
            <p:nvPr/>
          </p:nvSpPr>
          <p:spPr>
            <a:xfrm>
              <a:off x="709608" y="4963835"/>
              <a:ext cx="17807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kern="0" dirty="0"/>
                <a:t>If </a:t>
              </a:r>
              <a:r>
                <a:rPr lang="en-US" sz="1400" dirty="0">
                  <a:solidFill>
                    <a:srgbClr val="00B050"/>
                  </a:solidFill>
                </a:rPr>
                <a:t>C</a:t>
              </a:r>
              <a:r>
                <a:rPr lang="en-US" sz="1400" dirty="0"/>
                <a:t> is not </a:t>
              </a:r>
            </a:p>
            <a:p>
              <a:r>
                <a:rPr lang="en-US" sz="1400" dirty="0"/>
                <a:t>reachable from </a:t>
              </a:r>
              <a:r>
                <a:rPr lang="en-US" sz="1400" kern="0" dirty="0">
                  <a:solidFill>
                    <a:srgbClr val="00B050"/>
                  </a:solidFill>
                </a:rPr>
                <a:t>C</a:t>
              </a:r>
              <a:r>
                <a:rPr lang="en-US" sz="1400" kern="0" baseline="-25000" dirty="0">
                  <a:solidFill>
                    <a:srgbClr val="00B050"/>
                  </a:solidFill>
                </a:rPr>
                <a:t>0</a:t>
              </a:r>
              <a:r>
                <a:rPr lang="en-US" sz="1400" dirty="0"/>
                <a:t> </a:t>
              </a:r>
              <a:endParaRPr lang="en-US" sz="1400" dirty="0">
                <a:solidFill>
                  <a:srgbClr val="00B050"/>
                </a:solidFill>
              </a:endParaRPr>
            </a:p>
          </p:txBody>
        </p: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90554CF4-54C4-4C8C-A884-C6B173DAA9A4}"/>
                </a:ext>
              </a:extLst>
            </p:cNvPr>
            <p:cNvCxnSpPr>
              <a:cxnSpLocks/>
            </p:cNvCxnSpPr>
            <p:nvPr/>
          </p:nvCxnSpPr>
          <p:spPr>
            <a:xfrm>
              <a:off x="2047944" y="5899439"/>
              <a:ext cx="0" cy="158461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E2A8D024-3580-42D0-ADF5-F680DC9DF366}"/>
                </a:ext>
              </a:extLst>
            </p:cNvPr>
            <p:cNvCxnSpPr>
              <a:cxnSpLocks/>
            </p:cNvCxnSpPr>
            <p:nvPr/>
          </p:nvCxnSpPr>
          <p:spPr>
            <a:xfrm>
              <a:off x="2581344" y="5882987"/>
              <a:ext cx="0" cy="158461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2D4A98B6-04CB-48DE-BA09-1720347DD211}"/>
                </a:ext>
              </a:extLst>
            </p:cNvPr>
            <p:cNvCxnSpPr>
              <a:cxnSpLocks/>
            </p:cNvCxnSpPr>
            <p:nvPr/>
          </p:nvCxnSpPr>
          <p:spPr>
            <a:xfrm>
              <a:off x="3133794" y="5906812"/>
              <a:ext cx="0" cy="158461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C252C199-62E4-4220-9239-8A85400555C0}"/>
                </a:ext>
              </a:extLst>
            </p:cNvPr>
            <p:cNvCxnSpPr>
              <a:cxnSpLocks/>
            </p:cNvCxnSpPr>
            <p:nvPr/>
          </p:nvCxnSpPr>
          <p:spPr>
            <a:xfrm>
              <a:off x="3686244" y="5897812"/>
              <a:ext cx="0" cy="158461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3D914037-2A90-4989-A148-962917CCF018}"/>
                </a:ext>
              </a:extLst>
            </p:cNvPr>
            <p:cNvSpPr txBox="1"/>
            <p:nvPr/>
          </p:nvSpPr>
          <p:spPr>
            <a:xfrm>
              <a:off x="2989179" y="5998216"/>
              <a:ext cx="3337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r>
                <a:rPr lang="en-US" sz="1200" kern="0" baseline="-25000" dirty="0">
                  <a:solidFill>
                    <a:srgbClr val="00B050"/>
                  </a:solidFill>
                </a:rPr>
                <a:t>3</a:t>
              </a:r>
              <a:endParaRPr lang="en-US" sz="1200" dirty="0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AA34C6E-4D41-498C-B8C0-CCBAF96FE334}"/>
                </a:ext>
              </a:extLst>
            </p:cNvPr>
            <p:cNvSpPr txBox="1"/>
            <p:nvPr/>
          </p:nvSpPr>
          <p:spPr>
            <a:xfrm>
              <a:off x="2439164" y="5991677"/>
              <a:ext cx="3337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r>
                <a:rPr lang="en-US" sz="1200" kern="0" baseline="-25000" dirty="0">
                  <a:solidFill>
                    <a:srgbClr val="00B050"/>
                  </a:solidFill>
                </a:rPr>
                <a:t>2</a:t>
              </a:r>
              <a:endParaRPr lang="en-US" sz="1200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C696F6C-333D-427F-9A27-546B3DADFAFE}"/>
                </a:ext>
              </a:extLst>
            </p:cNvPr>
            <p:cNvSpPr txBox="1"/>
            <p:nvPr/>
          </p:nvSpPr>
          <p:spPr>
            <a:xfrm>
              <a:off x="1905724" y="5989945"/>
              <a:ext cx="3337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r>
                <a:rPr lang="en-US" sz="1200" kern="0" baseline="-25000" dirty="0">
                  <a:solidFill>
                    <a:srgbClr val="00B050"/>
                  </a:solidFill>
                </a:rPr>
                <a:t>1</a:t>
              </a:r>
              <a:endParaRPr lang="en-US" sz="1200" dirty="0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C832A7E-0A0E-41BE-94EC-05FAA7F6E66F}"/>
                </a:ext>
              </a:extLst>
            </p:cNvPr>
            <p:cNvSpPr txBox="1"/>
            <p:nvPr/>
          </p:nvSpPr>
          <p:spPr>
            <a:xfrm>
              <a:off x="3534936" y="6007235"/>
              <a:ext cx="3337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r>
                <a:rPr lang="en-US" sz="1200" kern="0" baseline="-25000" dirty="0">
                  <a:solidFill>
                    <a:srgbClr val="00B050"/>
                  </a:solidFill>
                </a:rPr>
                <a:t>4</a:t>
              </a:r>
              <a:endParaRPr lang="en-US" sz="1200" dirty="0"/>
            </a:p>
          </p:txBody>
        </p: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52CEBDE7-D635-4769-9787-DA9931C09B62}"/>
                </a:ext>
              </a:extLst>
            </p:cNvPr>
            <p:cNvCxnSpPr>
              <a:cxnSpLocks/>
            </p:cNvCxnSpPr>
            <p:nvPr/>
          </p:nvCxnSpPr>
          <p:spPr>
            <a:xfrm>
              <a:off x="2047944" y="6244089"/>
              <a:ext cx="0" cy="158461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2B8435A0-7F11-457F-A0D7-90DB8BA464BD}"/>
                </a:ext>
              </a:extLst>
            </p:cNvPr>
            <p:cNvCxnSpPr>
              <a:cxnSpLocks/>
            </p:cNvCxnSpPr>
            <p:nvPr/>
          </p:nvCxnSpPr>
          <p:spPr>
            <a:xfrm>
              <a:off x="2581344" y="6227637"/>
              <a:ext cx="0" cy="158461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4DB4C7D0-CED5-4D9D-991C-106F1D08BE5E}"/>
                </a:ext>
              </a:extLst>
            </p:cNvPr>
            <p:cNvCxnSpPr>
              <a:cxnSpLocks/>
            </p:cNvCxnSpPr>
            <p:nvPr/>
          </p:nvCxnSpPr>
          <p:spPr>
            <a:xfrm>
              <a:off x="3133794" y="6251462"/>
              <a:ext cx="0" cy="158461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010EBB3B-EE74-41D4-800C-A8E0B11B702E}"/>
                </a:ext>
              </a:extLst>
            </p:cNvPr>
            <p:cNvCxnSpPr>
              <a:cxnSpLocks/>
            </p:cNvCxnSpPr>
            <p:nvPr/>
          </p:nvCxnSpPr>
          <p:spPr>
            <a:xfrm>
              <a:off x="3686244" y="6242462"/>
              <a:ext cx="0" cy="158461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6E7611D-60FD-4640-AE20-B90204C289F3}"/>
                </a:ext>
              </a:extLst>
            </p:cNvPr>
            <p:cNvSpPr txBox="1"/>
            <p:nvPr/>
          </p:nvSpPr>
          <p:spPr>
            <a:xfrm>
              <a:off x="1763402" y="6353479"/>
              <a:ext cx="5469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C00000"/>
                  </a:solidFill>
                </a:rPr>
                <a:t>not </a:t>
              </a:r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endParaRPr lang="en-US" sz="1200" dirty="0">
                <a:solidFill>
                  <a:srgbClr val="00B050"/>
                </a:solidFill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789B8FE5-7EC9-426F-9AB6-7BAF0079A07B}"/>
                </a:ext>
              </a:extLst>
            </p:cNvPr>
            <p:cNvSpPr txBox="1"/>
            <p:nvPr/>
          </p:nvSpPr>
          <p:spPr>
            <a:xfrm>
              <a:off x="2335418" y="6353479"/>
              <a:ext cx="5469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C00000"/>
                  </a:solidFill>
                </a:rPr>
                <a:t>not </a:t>
              </a:r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endParaRPr lang="en-US" sz="1200" dirty="0">
                <a:solidFill>
                  <a:srgbClr val="00B050"/>
                </a:solidFill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0AD4C41D-15B2-45C7-8C41-899BB40976E3}"/>
                </a:ext>
              </a:extLst>
            </p:cNvPr>
            <p:cNvSpPr txBox="1"/>
            <p:nvPr/>
          </p:nvSpPr>
          <p:spPr>
            <a:xfrm>
              <a:off x="2907436" y="6353479"/>
              <a:ext cx="5469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C00000"/>
                  </a:solidFill>
                </a:rPr>
                <a:t>not </a:t>
              </a:r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endParaRPr lang="en-US" sz="1200" dirty="0">
                <a:solidFill>
                  <a:srgbClr val="00B050"/>
                </a:solidFill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6DEF1DD-16CF-41D3-8212-D2D792C03209}"/>
                </a:ext>
              </a:extLst>
            </p:cNvPr>
            <p:cNvSpPr txBox="1"/>
            <p:nvPr/>
          </p:nvSpPr>
          <p:spPr>
            <a:xfrm>
              <a:off x="3410297" y="6353479"/>
              <a:ext cx="5469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C00000"/>
                  </a:solidFill>
                </a:rPr>
                <a:t>not </a:t>
              </a:r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endParaRPr lang="en-US" sz="1200" dirty="0">
                <a:solidFill>
                  <a:srgbClr val="00B050"/>
                </a:solidFill>
              </a:endParaRPr>
            </a:p>
          </p:txBody>
        </p:sp>
      </p:grp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C44A7863-B037-4793-B016-5B4F3CF3FF49}"/>
              </a:ext>
            </a:extLst>
          </p:cNvPr>
          <p:cNvSpPr txBox="1">
            <a:spLocks/>
          </p:cNvSpPr>
          <p:nvPr/>
        </p:nvSpPr>
        <p:spPr bwMode="auto">
          <a:xfrm>
            <a:off x="676357" y="2188242"/>
            <a:ext cx="7690247" cy="752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Construct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for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: to verify </a:t>
            </a:r>
            <a:r>
              <a:rPr lang="en-US" sz="2000" kern="0" dirty="0">
                <a:solidFill>
                  <a:srgbClr val="C00000"/>
                </a:solidFill>
              </a:rPr>
              <a:t>y </a:t>
            </a:r>
            <a:r>
              <a:rPr lang="el-GR" sz="2000" kern="0" dirty="0">
                <a:solidFill>
                  <a:srgbClr val="C00000"/>
                </a:solidFill>
              </a:rPr>
              <a:t>ϵ</a:t>
            </a:r>
            <a:r>
              <a:rPr lang="en-US" sz="2000" kern="0" dirty="0">
                <a:solidFill>
                  <a:srgbClr val="C00000"/>
                </a:solidFill>
              </a:rPr>
              <a:t> Ǭ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checks that in T</a:t>
            </a:r>
            <a:r>
              <a:rPr lang="en-US" sz="2000" kern="0" baseline="-25000" dirty="0">
                <a:solidFill>
                  <a:srgbClr val="33CC33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), every config.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not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. 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9206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F798BAA-39B8-4AA6-A5AD-E8CBE1BC7E7C}"/>
              </a:ext>
            </a:extLst>
          </p:cNvPr>
          <p:cNvSpPr txBox="1"/>
          <p:nvPr/>
        </p:nvSpPr>
        <p:spPr>
          <a:xfrm>
            <a:off x="676357" y="3478004"/>
            <a:ext cx="7512247" cy="646331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kern="0" dirty="0"/>
              <a:t>If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is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, then there is at least one path in T</a:t>
            </a:r>
            <a:r>
              <a:rPr lang="en-US" sz="1800" kern="0" baseline="-25000" dirty="0">
                <a:solidFill>
                  <a:srgbClr val="33CC33"/>
                </a:solidFill>
              </a:rPr>
              <a:t>M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C00000"/>
                </a:solidFill>
              </a:rPr>
              <a:t>y</a:t>
            </a:r>
            <a:r>
              <a:rPr lang="en-US" sz="1800" kern="0" dirty="0"/>
              <a:t>) that concludes correctly. But, </a:t>
            </a:r>
            <a:r>
              <a:rPr lang="en-US" sz="1800" kern="0" dirty="0">
                <a:solidFill>
                  <a:srgbClr val="C00000"/>
                </a:solidFill>
              </a:rPr>
              <a:t>Ḿ </a:t>
            </a:r>
            <a:r>
              <a:rPr lang="en-US" sz="1800" kern="0" dirty="0"/>
              <a:t>would not know if it is on the correct path. </a:t>
            </a:r>
            <a:endParaRPr lang="en-US" sz="1800" dirty="0"/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C44A7863-B037-4793-B016-5B4F3CF3FF49}"/>
              </a:ext>
            </a:extLst>
          </p:cNvPr>
          <p:cNvSpPr txBox="1">
            <a:spLocks/>
          </p:cNvSpPr>
          <p:nvPr/>
        </p:nvSpPr>
        <p:spPr bwMode="auto">
          <a:xfrm>
            <a:off x="676357" y="2188242"/>
            <a:ext cx="7690247" cy="752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Construct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for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: to verify </a:t>
            </a:r>
            <a:r>
              <a:rPr lang="en-US" sz="2000" kern="0" dirty="0">
                <a:solidFill>
                  <a:srgbClr val="C00000"/>
                </a:solidFill>
              </a:rPr>
              <a:t>y </a:t>
            </a:r>
            <a:r>
              <a:rPr lang="el-GR" sz="2000" kern="0" dirty="0">
                <a:solidFill>
                  <a:srgbClr val="C00000"/>
                </a:solidFill>
              </a:rPr>
              <a:t>ϵ</a:t>
            </a:r>
            <a:r>
              <a:rPr lang="en-US" sz="2000" kern="0" dirty="0">
                <a:solidFill>
                  <a:srgbClr val="C00000"/>
                </a:solidFill>
              </a:rPr>
              <a:t> Ǭ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checks that in T</a:t>
            </a:r>
            <a:r>
              <a:rPr lang="en-US" sz="2000" kern="0" baseline="-25000" dirty="0">
                <a:solidFill>
                  <a:srgbClr val="33CC33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), every config.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not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. 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8E44613-E4E3-48DD-A007-7BF2F7B523B5}"/>
              </a:ext>
            </a:extLst>
          </p:cNvPr>
          <p:cNvSpPr txBox="1"/>
          <p:nvPr/>
        </p:nvSpPr>
        <p:spPr>
          <a:xfrm>
            <a:off x="682469" y="3009915"/>
            <a:ext cx="7512247" cy="36933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kern="0" dirty="0"/>
              <a:t>If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is not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, every path of T</a:t>
            </a:r>
            <a:r>
              <a:rPr lang="en-US" sz="1800" kern="0" baseline="-25000" dirty="0">
                <a:solidFill>
                  <a:srgbClr val="33CC33"/>
                </a:solidFill>
              </a:rPr>
              <a:t>M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C00000"/>
                </a:solidFill>
              </a:rPr>
              <a:t>y</a:t>
            </a:r>
            <a:r>
              <a:rPr lang="en-US" sz="1800" kern="0" dirty="0"/>
              <a:t>) is correct.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294102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F798BAA-39B8-4AA6-A5AD-E8CBE1BC7E7C}"/>
              </a:ext>
            </a:extLst>
          </p:cNvPr>
          <p:cNvSpPr txBox="1"/>
          <p:nvPr/>
        </p:nvSpPr>
        <p:spPr>
          <a:xfrm>
            <a:off x="676357" y="3478004"/>
            <a:ext cx="7512247" cy="646331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kern="0" dirty="0"/>
              <a:t>If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is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, then there is at least one path in T</a:t>
            </a:r>
            <a:r>
              <a:rPr lang="en-US" sz="1800" kern="0" baseline="-25000" dirty="0">
                <a:solidFill>
                  <a:srgbClr val="33CC33"/>
                </a:solidFill>
              </a:rPr>
              <a:t>M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C00000"/>
                </a:solidFill>
              </a:rPr>
              <a:t>y</a:t>
            </a:r>
            <a:r>
              <a:rPr lang="en-US" sz="1800" kern="0" dirty="0"/>
              <a:t>) that concludes correctly. But, </a:t>
            </a:r>
            <a:r>
              <a:rPr lang="en-US" sz="1800" kern="0" dirty="0">
                <a:solidFill>
                  <a:srgbClr val="C00000"/>
                </a:solidFill>
              </a:rPr>
              <a:t>Ḿ </a:t>
            </a:r>
            <a:r>
              <a:rPr lang="en-US" sz="1800" kern="0" dirty="0"/>
              <a:t>would not know if it is on the correct path. </a:t>
            </a:r>
            <a:endParaRPr lang="en-US" sz="1800" dirty="0"/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C44A7863-B037-4793-B016-5B4F3CF3FF49}"/>
              </a:ext>
            </a:extLst>
          </p:cNvPr>
          <p:cNvSpPr txBox="1">
            <a:spLocks/>
          </p:cNvSpPr>
          <p:nvPr/>
        </p:nvSpPr>
        <p:spPr bwMode="auto">
          <a:xfrm>
            <a:off x="676357" y="2188242"/>
            <a:ext cx="7690247" cy="752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Construct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for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: to verify </a:t>
            </a:r>
            <a:r>
              <a:rPr lang="en-US" sz="2000" kern="0" dirty="0">
                <a:solidFill>
                  <a:srgbClr val="C00000"/>
                </a:solidFill>
              </a:rPr>
              <a:t>y </a:t>
            </a:r>
            <a:r>
              <a:rPr lang="el-GR" sz="2000" kern="0" dirty="0">
                <a:solidFill>
                  <a:srgbClr val="C00000"/>
                </a:solidFill>
              </a:rPr>
              <a:t>ϵ</a:t>
            </a:r>
            <a:r>
              <a:rPr lang="en-US" sz="2000" kern="0" dirty="0">
                <a:solidFill>
                  <a:srgbClr val="C00000"/>
                </a:solidFill>
              </a:rPr>
              <a:t> Ǭ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checks that in T</a:t>
            </a:r>
            <a:r>
              <a:rPr lang="en-US" sz="2000" kern="0" baseline="-25000" dirty="0">
                <a:solidFill>
                  <a:srgbClr val="33CC33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), every config.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not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. 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8E44613-E4E3-48DD-A007-7BF2F7B523B5}"/>
              </a:ext>
            </a:extLst>
          </p:cNvPr>
          <p:cNvSpPr txBox="1"/>
          <p:nvPr/>
        </p:nvSpPr>
        <p:spPr>
          <a:xfrm>
            <a:off x="682469" y="3009915"/>
            <a:ext cx="7512247" cy="36933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kern="0" dirty="0"/>
              <a:t>If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is not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, every path of T</a:t>
            </a:r>
            <a:r>
              <a:rPr lang="en-US" sz="1800" kern="0" baseline="-25000" dirty="0">
                <a:solidFill>
                  <a:srgbClr val="33CC33"/>
                </a:solidFill>
              </a:rPr>
              <a:t>M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C00000"/>
                </a:solidFill>
              </a:rPr>
              <a:t>y</a:t>
            </a:r>
            <a:r>
              <a:rPr lang="en-US" sz="1800" kern="0" dirty="0"/>
              <a:t>) is correct. </a:t>
            </a:r>
            <a:endParaRPr lang="en-US" sz="1800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13B379B-CC16-4BE7-8AB2-F995E77587E5}"/>
              </a:ext>
            </a:extLst>
          </p:cNvPr>
          <p:cNvGrpSpPr/>
          <p:nvPr/>
        </p:nvGrpSpPr>
        <p:grpSpPr>
          <a:xfrm>
            <a:off x="2439297" y="4300066"/>
            <a:ext cx="3382725" cy="2149581"/>
            <a:chOff x="4601472" y="4664320"/>
            <a:chExt cx="3382725" cy="2149581"/>
          </a:xfrm>
        </p:grpSpPr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F7121A92-EABD-436C-8C72-14981D877CD3}"/>
                </a:ext>
              </a:extLst>
            </p:cNvPr>
            <p:cNvSpPr/>
            <p:nvPr/>
          </p:nvSpPr>
          <p:spPr>
            <a:xfrm>
              <a:off x="5688671" y="5062590"/>
              <a:ext cx="2152649" cy="76271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2C77E16-F840-4545-9EC9-DB4443B21F16}"/>
                </a:ext>
              </a:extLst>
            </p:cNvPr>
            <p:cNvSpPr txBox="1"/>
            <p:nvPr/>
          </p:nvSpPr>
          <p:spPr>
            <a:xfrm>
              <a:off x="6441216" y="5378268"/>
              <a:ext cx="60946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T</a:t>
              </a:r>
              <a:r>
                <a:rPr lang="en-US" sz="1400" baseline="-25000" dirty="0">
                  <a:solidFill>
                    <a:srgbClr val="00B050"/>
                  </a:solidFill>
                </a:rPr>
                <a:t>M</a:t>
              </a:r>
              <a:r>
                <a:rPr lang="en-US" sz="1400" dirty="0"/>
                <a:t>(</a:t>
              </a:r>
              <a:r>
                <a:rPr lang="en-US" sz="1400" dirty="0">
                  <a:solidFill>
                    <a:srgbClr val="C00000"/>
                  </a:solidFill>
                </a:rPr>
                <a:t>y</a:t>
              </a:r>
              <a:r>
                <a:rPr lang="en-US" sz="1400" dirty="0"/>
                <a:t>)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3D6BAED-3492-47F0-9688-8E85840EA684}"/>
                </a:ext>
              </a:extLst>
            </p:cNvPr>
            <p:cNvSpPr txBox="1"/>
            <p:nvPr/>
          </p:nvSpPr>
          <p:spPr>
            <a:xfrm>
              <a:off x="6260241" y="4664320"/>
              <a:ext cx="1036117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kern="0" dirty="0">
                  <a:solidFill>
                    <a:srgbClr val="C00000"/>
                  </a:solidFill>
                </a:rPr>
                <a:t>Ḿ</a:t>
              </a:r>
              <a:r>
                <a:rPr lang="en-US" sz="1400" dirty="0"/>
                <a:t>(</a:t>
              </a:r>
              <a:r>
                <a:rPr lang="en-US" sz="1400" dirty="0">
                  <a:solidFill>
                    <a:srgbClr val="C00000"/>
                  </a:solidFill>
                </a:rPr>
                <a:t>y</a:t>
              </a:r>
              <a:r>
                <a:rPr lang="en-US" sz="1400" dirty="0"/>
                <a:t>, </a:t>
              </a:r>
              <a:r>
                <a:rPr lang="en-US" sz="1400" kern="0" dirty="0">
                  <a:solidFill>
                    <a:srgbClr val="00B050"/>
                  </a:solidFill>
                </a:rPr>
                <a:t>C</a:t>
              </a:r>
              <a:r>
                <a:rPr lang="en-US" sz="1400" kern="0" baseline="-25000" dirty="0">
                  <a:solidFill>
                    <a:srgbClr val="00B050"/>
                  </a:solidFill>
                </a:rPr>
                <a:t>0</a:t>
              </a:r>
              <a:r>
                <a:rPr lang="en-US" sz="1400" dirty="0"/>
                <a:t>,</a:t>
              </a:r>
              <a:r>
                <a:rPr lang="en-US" sz="1400" kern="0" dirty="0">
                  <a:solidFill>
                    <a:srgbClr val="00B050"/>
                  </a:solidFill>
                </a:rPr>
                <a:t> C</a:t>
              </a:r>
              <a:r>
                <a:rPr lang="en-US" sz="1400" kern="0" dirty="0"/>
                <a:t>)</a:t>
              </a:r>
              <a:endParaRPr lang="en-US" sz="1400" dirty="0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86C55C1-9AAA-4A60-A6D2-BCE9D674D0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68949" y="5004823"/>
              <a:ext cx="1206719" cy="857238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03A7E53-2ECE-4686-AE9A-4E88E94BD3D5}"/>
                </a:ext>
              </a:extLst>
            </p:cNvPr>
            <p:cNvCxnSpPr>
              <a:cxnSpLocks/>
            </p:cNvCxnSpPr>
            <p:nvPr/>
          </p:nvCxnSpPr>
          <p:spPr>
            <a:xfrm>
              <a:off x="6775668" y="5004823"/>
              <a:ext cx="1208529" cy="857238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D840F93-7533-4CAD-B10D-0AC43212EB0C}"/>
                </a:ext>
              </a:extLst>
            </p:cNvPr>
            <p:cNvCxnSpPr>
              <a:cxnSpLocks/>
            </p:cNvCxnSpPr>
            <p:nvPr/>
          </p:nvCxnSpPr>
          <p:spPr>
            <a:xfrm>
              <a:off x="5568949" y="5849125"/>
              <a:ext cx="8454" cy="34150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86F4C15-68B5-4F3D-9809-AE5CF7685B63}"/>
                </a:ext>
              </a:extLst>
            </p:cNvPr>
            <p:cNvCxnSpPr>
              <a:cxnSpLocks/>
            </p:cNvCxnSpPr>
            <p:nvPr/>
          </p:nvCxnSpPr>
          <p:spPr>
            <a:xfrm>
              <a:off x="7982384" y="5840125"/>
              <a:ext cx="0" cy="35050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1EFB72E-4315-4B45-8AE5-1ABC2AD3CE95}"/>
                </a:ext>
              </a:extLst>
            </p:cNvPr>
            <p:cNvCxnSpPr/>
            <p:nvPr/>
          </p:nvCxnSpPr>
          <p:spPr>
            <a:xfrm>
              <a:off x="5568950" y="6171577"/>
              <a:ext cx="2413435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EE0BD465-E530-457A-94EE-511B1E1152A0}"/>
                </a:ext>
              </a:extLst>
            </p:cNvPr>
            <p:cNvCxnSpPr>
              <a:cxnSpLocks/>
            </p:cNvCxnSpPr>
            <p:nvPr/>
          </p:nvCxnSpPr>
          <p:spPr>
            <a:xfrm>
              <a:off x="5898291" y="5841752"/>
              <a:ext cx="0" cy="158461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625F8CA7-185B-46D5-8BDA-1FC84D77C7BD}"/>
                </a:ext>
              </a:extLst>
            </p:cNvPr>
            <p:cNvCxnSpPr>
              <a:cxnSpLocks/>
            </p:cNvCxnSpPr>
            <p:nvPr/>
          </p:nvCxnSpPr>
          <p:spPr>
            <a:xfrm>
              <a:off x="6431691" y="5825300"/>
              <a:ext cx="0" cy="158461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6474F421-4DA7-4F17-A85E-889CF5FE02D8}"/>
                </a:ext>
              </a:extLst>
            </p:cNvPr>
            <p:cNvCxnSpPr>
              <a:cxnSpLocks/>
            </p:cNvCxnSpPr>
            <p:nvPr/>
          </p:nvCxnSpPr>
          <p:spPr>
            <a:xfrm>
              <a:off x="6984141" y="5849125"/>
              <a:ext cx="0" cy="158461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59F57509-B1B8-419D-9332-EBD4E3BAEDC1}"/>
                </a:ext>
              </a:extLst>
            </p:cNvPr>
            <p:cNvCxnSpPr>
              <a:cxnSpLocks/>
            </p:cNvCxnSpPr>
            <p:nvPr/>
          </p:nvCxnSpPr>
          <p:spPr>
            <a:xfrm>
              <a:off x="7536591" y="5840125"/>
              <a:ext cx="0" cy="158461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BDB9E8C-C743-4CEB-9EF2-589A6B2E7FC8}"/>
                </a:ext>
              </a:extLst>
            </p:cNvPr>
            <p:cNvSpPr txBox="1"/>
            <p:nvPr/>
          </p:nvSpPr>
          <p:spPr>
            <a:xfrm>
              <a:off x="6839526" y="5940529"/>
              <a:ext cx="3337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r>
                <a:rPr lang="en-US" sz="1200" kern="0" baseline="-25000" dirty="0">
                  <a:solidFill>
                    <a:srgbClr val="00B050"/>
                  </a:solidFill>
                </a:rPr>
                <a:t>2</a:t>
              </a:r>
              <a:endParaRPr lang="en-US" sz="1200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EE80ED6-7965-4B61-B047-E4895A894B9F}"/>
                </a:ext>
              </a:extLst>
            </p:cNvPr>
            <p:cNvSpPr txBox="1"/>
            <p:nvPr/>
          </p:nvSpPr>
          <p:spPr>
            <a:xfrm>
              <a:off x="6279986" y="5933990"/>
              <a:ext cx="2872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kern="0" dirty="0">
                  <a:solidFill>
                    <a:srgbClr val="00B050"/>
                  </a:solidFill>
                </a:rPr>
                <a:t>C</a:t>
              </a:r>
              <a:endParaRPr lang="en-US" sz="1200" b="1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A186A4A-1B1A-4519-BAB2-DDCA2D552838}"/>
                </a:ext>
              </a:extLst>
            </p:cNvPr>
            <p:cNvSpPr txBox="1"/>
            <p:nvPr/>
          </p:nvSpPr>
          <p:spPr>
            <a:xfrm>
              <a:off x="5756071" y="5941783"/>
              <a:ext cx="3337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r>
                <a:rPr lang="en-US" sz="1200" kern="0" baseline="-25000" dirty="0">
                  <a:solidFill>
                    <a:srgbClr val="00B050"/>
                  </a:solidFill>
                </a:rPr>
                <a:t>1</a:t>
              </a:r>
              <a:endParaRPr lang="en-US" sz="1200" dirty="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514CE2C-5F1D-4356-98FA-71240FD02F05}"/>
                </a:ext>
              </a:extLst>
            </p:cNvPr>
            <p:cNvSpPr txBox="1"/>
            <p:nvPr/>
          </p:nvSpPr>
          <p:spPr>
            <a:xfrm>
              <a:off x="7394808" y="5940023"/>
              <a:ext cx="3337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r>
                <a:rPr lang="en-US" sz="1200" kern="0" baseline="-25000" dirty="0">
                  <a:solidFill>
                    <a:srgbClr val="00B050"/>
                  </a:solidFill>
                </a:rPr>
                <a:t>3</a:t>
              </a:r>
              <a:endParaRPr lang="en-US" sz="1200" dirty="0"/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10472DD4-9B48-42A8-870D-1582F92B0565}"/>
                </a:ext>
              </a:extLst>
            </p:cNvPr>
            <p:cNvCxnSpPr>
              <a:cxnSpLocks/>
            </p:cNvCxnSpPr>
            <p:nvPr/>
          </p:nvCxnSpPr>
          <p:spPr>
            <a:xfrm>
              <a:off x="5898291" y="6186402"/>
              <a:ext cx="0" cy="158461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49030B8B-9191-4C73-922F-B8F2AA2F80EB}"/>
                </a:ext>
              </a:extLst>
            </p:cNvPr>
            <p:cNvCxnSpPr>
              <a:cxnSpLocks/>
            </p:cNvCxnSpPr>
            <p:nvPr/>
          </p:nvCxnSpPr>
          <p:spPr>
            <a:xfrm>
              <a:off x="6431691" y="6169950"/>
              <a:ext cx="0" cy="158461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DD80FCDE-C6C1-4DF8-B0AB-976E1B81656C}"/>
                </a:ext>
              </a:extLst>
            </p:cNvPr>
            <p:cNvCxnSpPr>
              <a:cxnSpLocks/>
            </p:cNvCxnSpPr>
            <p:nvPr/>
          </p:nvCxnSpPr>
          <p:spPr>
            <a:xfrm>
              <a:off x="6984141" y="6193775"/>
              <a:ext cx="0" cy="158461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156388B0-9FFC-4D0D-8329-630A4F68E226}"/>
                </a:ext>
              </a:extLst>
            </p:cNvPr>
            <p:cNvCxnSpPr>
              <a:cxnSpLocks/>
            </p:cNvCxnSpPr>
            <p:nvPr/>
          </p:nvCxnSpPr>
          <p:spPr>
            <a:xfrm>
              <a:off x="7536591" y="6184775"/>
              <a:ext cx="0" cy="158461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47E98C7-43D8-4F78-B0F5-96CB8AAD407F}"/>
                </a:ext>
              </a:extLst>
            </p:cNvPr>
            <p:cNvSpPr txBox="1"/>
            <p:nvPr/>
          </p:nvSpPr>
          <p:spPr>
            <a:xfrm>
              <a:off x="6202923" y="6352236"/>
              <a:ext cx="481457" cy="461665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kern="0" dirty="0">
                  <a:solidFill>
                    <a:srgbClr val="C00000"/>
                  </a:solidFill>
                </a:rPr>
                <a:t>Yes</a:t>
              </a:r>
            </a:p>
            <a:p>
              <a:pPr algn="ctr"/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r>
                <a:rPr lang="en-US" sz="1200" kern="0" dirty="0">
                  <a:solidFill>
                    <a:srgbClr val="C00000"/>
                  </a:solidFill>
                </a:rPr>
                <a:t> !</a:t>
              </a:r>
              <a:endParaRPr lang="en-US" sz="1200" dirty="0">
                <a:solidFill>
                  <a:srgbClr val="C00000"/>
                </a:solidFill>
              </a:endParaRPr>
            </a:p>
          </p:txBody>
        </p:sp>
        <p:cxnSp>
          <p:nvCxnSpPr>
            <p:cNvPr id="56" name="Connector: Curved 55">
              <a:extLst>
                <a:ext uri="{FF2B5EF4-FFF2-40B4-BE49-F238E27FC236}">
                  <a16:creationId xmlns:a16="http://schemas.microsoft.com/office/drawing/2014/main" id="{1FEBDC53-854D-4793-9FFD-B0251D3E7A52}"/>
                </a:ext>
              </a:extLst>
            </p:cNvPr>
            <p:cNvCxnSpPr>
              <a:cxnSpLocks/>
            </p:cNvCxnSpPr>
            <p:nvPr/>
          </p:nvCxnSpPr>
          <p:spPr>
            <a:xfrm>
              <a:off x="6789990" y="5083632"/>
              <a:ext cx="745574" cy="727816"/>
            </a:xfrm>
            <a:prstGeom prst="curvedConnector3">
              <a:avLst>
                <a:gd name="adj1" fmla="val 24450"/>
              </a:avLst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or: Curved 56">
              <a:extLst>
                <a:ext uri="{FF2B5EF4-FFF2-40B4-BE49-F238E27FC236}">
                  <a16:creationId xmlns:a16="http://schemas.microsoft.com/office/drawing/2014/main" id="{58FC938B-CBEC-4442-9544-ABCCA4C18AE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225742" y="5247712"/>
              <a:ext cx="755182" cy="369054"/>
            </a:xfrm>
            <a:prstGeom prst="curvedConnector3">
              <a:avLst>
                <a:gd name="adj1" fmla="val 36126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2C5CCAF-7DD6-48ED-8E66-488A64AED13D}"/>
                </a:ext>
              </a:extLst>
            </p:cNvPr>
            <p:cNvSpPr txBox="1"/>
            <p:nvPr/>
          </p:nvSpPr>
          <p:spPr>
            <a:xfrm>
              <a:off x="4601472" y="4993398"/>
              <a:ext cx="15075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kern="0" dirty="0"/>
                <a:t>If </a:t>
              </a:r>
              <a:r>
                <a:rPr lang="en-US" sz="1400" dirty="0">
                  <a:solidFill>
                    <a:srgbClr val="00B050"/>
                  </a:solidFill>
                </a:rPr>
                <a:t>C</a:t>
              </a:r>
              <a:r>
                <a:rPr lang="en-US" sz="1400" dirty="0"/>
                <a:t> is reachable from </a:t>
              </a:r>
              <a:r>
                <a:rPr lang="en-US" sz="1400" kern="0" dirty="0">
                  <a:solidFill>
                    <a:srgbClr val="00B050"/>
                  </a:solidFill>
                </a:rPr>
                <a:t>C</a:t>
              </a:r>
              <a:r>
                <a:rPr lang="en-US" sz="1400" kern="0" baseline="-25000" dirty="0">
                  <a:solidFill>
                    <a:srgbClr val="00B050"/>
                  </a:solidFill>
                </a:rPr>
                <a:t>0</a:t>
              </a:r>
              <a:r>
                <a:rPr lang="en-US" sz="1400" dirty="0"/>
                <a:t> </a:t>
              </a:r>
              <a:endParaRPr lang="en-US" sz="1400" dirty="0">
                <a:solidFill>
                  <a:srgbClr val="00B050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0BFCAD2-B6DE-4696-A0E1-678EF79AC458}"/>
                </a:ext>
              </a:extLst>
            </p:cNvPr>
            <p:cNvSpPr txBox="1"/>
            <p:nvPr/>
          </p:nvSpPr>
          <p:spPr>
            <a:xfrm>
              <a:off x="5681451" y="6342942"/>
              <a:ext cx="5469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C00000"/>
                  </a:solidFill>
                </a:rPr>
                <a:t>not </a:t>
              </a:r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endParaRPr lang="en-US" sz="1200" dirty="0">
                <a:solidFill>
                  <a:srgbClr val="00B050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F1E88A5-E906-4B38-B7E7-510F7E6DC0EF}"/>
                </a:ext>
              </a:extLst>
            </p:cNvPr>
            <p:cNvSpPr txBox="1"/>
            <p:nvPr/>
          </p:nvSpPr>
          <p:spPr>
            <a:xfrm>
              <a:off x="6738511" y="6326023"/>
              <a:ext cx="5469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C00000"/>
                  </a:solidFill>
                </a:rPr>
                <a:t>not </a:t>
              </a:r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endParaRPr lang="en-US" sz="1200" dirty="0">
                <a:solidFill>
                  <a:srgbClr val="00B050"/>
                </a:solidFill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61B1422-2265-4AB7-9960-B40C61C4CE51}"/>
                </a:ext>
              </a:extLst>
            </p:cNvPr>
            <p:cNvSpPr txBox="1"/>
            <p:nvPr/>
          </p:nvSpPr>
          <p:spPr>
            <a:xfrm>
              <a:off x="7288208" y="6326024"/>
              <a:ext cx="5469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>
                  <a:solidFill>
                    <a:srgbClr val="C00000"/>
                  </a:solidFill>
                </a:rPr>
                <a:t>not </a:t>
              </a:r>
              <a:r>
                <a:rPr lang="en-US" sz="1200" kern="0" dirty="0">
                  <a:solidFill>
                    <a:srgbClr val="00B050"/>
                  </a:solidFill>
                </a:rPr>
                <a:t>C</a:t>
              </a:r>
              <a:endParaRPr lang="en-US" sz="1200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6488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C44A7863-B037-4793-B016-5B4F3CF3FF49}"/>
              </a:ext>
            </a:extLst>
          </p:cNvPr>
          <p:cNvSpPr txBox="1">
            <a:spLocks/>
          </p:cNvSpPr>
          <p:nvPr/>
        </p:nvSpPr>
        <p:spPr bwMode="auto">
          <a:xfrm>
            <a:off x="676357" y="2188242"/>
            <a:ext cx="7690247" cy="752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Construct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for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: to verify </a:t>
            </a:r>
            <a:r>
              <a:rPr lang="en-US" sz="2000" kern="0" dirty="0">
                <a:solidFill>
                  <a:srgbClr val="C00000"/>
                </a:solidFill>
              </a:rPr>
              <a:t>y </a:t>
            </a:r>
            <a:r>
              <a:rPr lang="el-GR" sz="2000" kern="0" dirty="0">
                <a:solidFill>
                  <a:srgbClr val="C00000"/>
                </a:solidFill>
              </a:rPr>
              <a:t>ϵ</a:t>
            </a:r>
            <a:r>
              <a:rPr lang="en-US" sz="2000" kern="0" dirty="0">
                <a:solidFill>
                  <a:srgbClr val="C00000"/>
                </a:solidFill>
              </a:rPr>
              <a:t> Ǭ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checks that in T</a:t>
            </a:r>
            <a:r>
              <a:rPr lang="en-US" sz="2000" kern="0" baseline="-25000" dirty="0">
                <a:solidFill>
                  <a:srgbClr val="33CC33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), every config.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not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. 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8E44613-E4E3-48DD-A007-7BF2F7B523B5}"/>
              </a:ext>
            </a:extLst>
          </p:cNvPr>
          <p:cNvSpPr txBox="1"/>
          <p:nvPr/>
        </p:nvSpPr>
        <p:spPr>
          <a:xfrm>
            <a:off x="682469" y="3009915"/>
            <a:ext cx="7512247" cy="36933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kern="0" dirty="0"/>
              <a:t>If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is not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, every path of T</a:t>
            </a:r>
            <a:r>
              <a:rPr lang="en-US" sz="1800" kern="0" baseline="-25000" dirty="0">
                <a:solidFill>
                  <a:srgbClr val="33CC33"/>
                </a:solidFill>
              </a:rPr>
              <a:t>M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C00000"/>
                </a:solidFill>
              </a:rPr>
              <a:t>y</a:t>
            </a:r>
            <a:r>
              <a:rPr lang="en-US" sz="1800" kern="0" dirty="0"/>
              <a:t>) is correct. </a:t>
            </a:r>
            <a:endParaRPr lang="en-US" sz="18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916D0F3-1665-4A2F-BC18-A59C6896C540}"/>
              </a:ext>
            </a:extLst>
          </p:cNvPr>
          <p:cNvSpPr txBox="1"/>
          <p:nvPr/>
        </p:nvSpPr>
        <p:spPr>
          <a:xfrm>
            <a:off x="676356" y="4338503"/>
            <a:ext cx="7512247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kern="0" dirty="0"/>
              <a:t>Actually, to conclude </a:t>
            </a:r>
            <a:r>
              <a:rPr lang="en-US" sz="1800" kern="0" dirty="0" err="1">
                <a:solidFill>
                  <a:srgbClr val="00B050"/>
                </a:solidFill>
              </a:rPr>
              <a:t>C</a:t>
            </a:r>
            <a:r>
              <a:rPr lang="en-US" sz="18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1800" kern="0" dirty="0"/>
              <a:t> is not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, </a:t>
            </a:r>
            <a:r>
              <a:rPr lang="en-US" sz="1800" kern="0" dirty="0">
                <a:solidFill>
                  <a:srgbClr val="C00000"/>
                </a:solidFill>
              </a:rPr>
              <a:t>Ḿ</a:t>
            </a:r>
            <a:r>
              <a:rPr lang="en-US" sz="1800" kern="0" dirty="0"/>
              <a:t> must ensure that for </a:t>
            </a:r>
            <a:r>
              <a:rPr lang="en-US" sz="1800" kern="0" dirty="0">
                <a:solidFill>
                  <a:srgbClr val="FF0000"/>
                </a:solidFill>
              </a:rPr>
              <a:t>every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, it is on the correct path in T</a:t>
            </a:r>
            <a:r>
              <a:rPr lang="en-US" sz="1800" kern="0" baseline="-25000" dirty="0">
                <a:solidFill>
                  <a:srgbClr val="33CC33"/>
                </a:solidFill>
              </a:rPr>
              <a:t>M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C00000"/>
                </a:solidFill>
              </a:rPr>
              <a:t>y</a:t>
            </a:r>
            <a:r>
              <a:rPr lang="en-US" sz="1800" kern="0" dirty="0"/>
              <a:t>). </a:t>
            </a:r>
            <a:endParaRPr lang="en-US" sz="1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FAC629-EBCA-455C-8D97-139CDCDF19C1}"/>
              </a:ext>
            </a:extLst>
          </p:cNvPr>
          <p:cNvSpPr txBox="1"/>
          <p:nvPr/>
        </p:nvSpPr>
        <p:spPr>
          <a:xfrm>
            <a:off x="676357" y="3478004"/>
            <a:ext cx="7512247" cy="646331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kern="0" dirty="0"/>
              <a:t>If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is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, then there is at least one path in T</a:t>
            </a:r>
            <a:r>
              <a:rPr lang="en-US" sz="1800" kern="0" baseline="-25000" dirty="0">
                <a:solidFill>
                  <a:srgbClr val="33CC33"/>
                </a:solidFill>
              </a:rPr>
              <a:t>M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C00000"/>
                </a:solidFill>
              </a:rPr>
              <a:t>y</a:t>
            </a:r>
            <a:r>
              <a:rPr lang="en-US" sz="1800" kern="0" dirty="0"/>
              <a:t>) that concludes correctly. But, </a:t>
            </a:r>
            <a:r>
              <a:rPr lang="en-US" sz="1800" kern="0" dirty="0">
                <a:solidFill>
                  <a:srgbClr val="C00000"/>
                </a:solidFill>
              </a:rPr>
              <a:t>Ḿ </a:t>
            </a:r>
            <a:r>
              <a:rPr lang="en-US" sz="1800" kern="0" dirty="0"/>
              <a:t>would not know if it is on the correct path.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839126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C44A7863-B037-4793-B016-5B4F3CF3FF49}"/>
              </a:ext>
            </a:extLst>
          </p:cNvPr>
          <p:cNvSpPr txBox="1">
            <a:spLocks/>
          </p:cNvSpPr>
          <p:nvPr/>
        </p:nvSpPr>
        <p:spPr bwMode="auto">
          <a:xfrm>
            <a:off x="676357" y="2188242"/>
            <a:ext cx="7690247" cy="752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Construct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for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: to verify </a:t>
            </a:r>
            <a:r>
              <a:rPr lang="en-US" sz="2000" kern="0" dirty="0">
                <a:solidFill>
                  <a:srgbClr val="C00000"/>
                </a:solidFill>
              </a:rPr>
              <a:t>y </a:t>
            </a:r>
            <a:r>
              <a:rPr lang="el-GR" sz="2000" kern="0" dirty="0">
                <a:solidFill>
                  <a:srgbClr val="C00000"/>
                </a:solidFill>
              </a:rPr>
              <a:t>ϵ</a:t>
            </a:r>
            <a:r>
              <a:rPr lang="en-US" sz="2000" kern="0" dirty="0">
                <a:solidFill>
                  <a:srgbClr val="C00000"/>
                </a:solidFill>
              </a:rPr>
              <a:t> Ǭ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checks that in T</a:t>
            </a:r>
            <a:r>
              <a:rPr lang="en-US" sz="2000" kern="0" baseline="-25000" dirty="0">
                <a:solidFill>
                  <a:srgbClr val="33CC33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), every config.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reachable from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not </a:t>
            </a:r>
            <a:r>
              <a:rPr lang="en-US" sz="2000" kern="0" dirty="0" err="1">
                <a:solidFill>
                  <a:srgbClr val="00B050"/>
                </a:solidFill>
              </a:rPr>
              <a:t>C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2000" kern="0" dirty="0"/>
              <a:t>. 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8E44613-E4E3-48DD-A007-7BF2F7B523B5}"/>
              </a:ext>
            </a:extLst>
          </p:cNvPr>
          <p:cNvSpPr txBox="1"/>
          <p:nvPr/>
        </p:nvSpPr>
        <p:spPr>
          <a:xfrm>
            <a:off x="682469" y="3009915"/>
            <a:ext cx="7512247" cy="36933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kern="0" dirty="0"/>
              <a:t>If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is not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, every path of T</a:t>
            </a:r>
            <a:r>
              <a:rPr lang="en-US" sz="1800" kern="0" baseline="-25000" dirty="0">
                <a:solidFill>
                  <a:srgbClr val="33CC33"/>
                </a:solidFill>
              </a:rPr>
              <a:t>M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C00000"/>
                </a:solidFill>
              </a:rPr>
              <a:t>y</a:t>
            </a:r>
            <a:r>
              <a:rPr lang="en-US" sz="1800" kern="0" dirty="0"/>
              <a:t>) is correct. </a:t>
            </a:r>
            <a:endParaRPr lang="en-US" sz="18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016D892-E27F-40E1-9ADD-B5F7DC6B8415}"/>
              </a:ext>
            </a:extLst>
          </p:cNvPr>
          <p:cNvSpPr txBox="1"/>
          <p:nvPr/>
        </p:nvSpPr>
        <p:spPr>
          <a:xfrm>
            <a:off x="676356" y="5290666"/>
            <a:ext cx="7512247" cy="830997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kern="0" dirty="0"/>
              <a:t>We can do this, </a:t>
            </a:r>
            <a:r>
              <a:rPr lang="en-US" b="1" kern="0" dirty="0"/>
              <a:t>IF</a:t>
            </a:r>
            <a:r>
              <a:rPr lang="en-US" kern="0" dirty="0"/>
              <a:t> we know the exact number of configurations reachable from </a:t>
            </a:r>
            <a:r>
              <a:rPr lang="en-US" kern="0" dirty="0">
                <a:solidFill>
                  <a:srgbClr val="00B050"/>
                </a:solidFill>
              </a:rPr>
              <a:t>C</a:t>
            </a:r>
            <a:r>
              <a:rPr lang="en-US" kern="0" baseline="-25000" dirty="0">
                <a:solidFill>
                  <a:srgbClr val="00B050"/>
                </a:solidFill>
              </a:rPr>
              <a:t>0</a:t>
            </a:r>
            <a:r>
              <a:rPr lang="en-US" kern="0" dirty="0"/>
              <a:t>! </a:t>
            </a:r>
            <a:endParaRPr lang="en-US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C680B2E-EB24-4590-B903-D22E1E50FB26}"/>
              </a:ext>
            </a:extLst>
          </p:cNvPr>
          <p:cNvSpPr txBox="1"/>
          <p:nvPr/>
        </p:nvSpPr>
        <p:spPr>
          <a:xfrm>
            <a:off x="676357" y="3478004"/>
            <a:ext cx="7512247" cy="646331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kern="0" dirty="0"/>
              <a:t>If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 is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, then there is at least one path in T</a:t>
            </a:r>
            <a:r>
              <a:rPr lang="en-US" sz="1800" kern="0" baseline="-25000" dirty="0">
                <a:solidFill>
                  <a:srgbClr val="33CC33"/>
                </a:solidFill>
              </a:rPr>
              <a:t>M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C00000"/>
                </a:solidFill>
              </a:rPr>
              <a:t>y</a:t>
            </a:r>
            <a:r>
              <a:rPr lang="en-US" sz="1800" kern="0" dirty="0"/>
              <a:t>) that concludes correctly. But, </a:t>
            </a:r>
            <a:r>
              <a:rPr lang="en-US" sz="1800" kern="0" dirty="0">
                <a:solidFill>
                  <a:srgbClr val="C00000"/>
                </a:solidFill>
              </a:rPr>
              <a:t>Ḿ </a:t>
            </a:r>
            <a:r>
              <a:rPr lang="en-US" sz="1800" kern="0" dirty="0"/>
              <a:t>would not know if it is on the correct path. </a:t>
            </a:r>
            <a:endParaRPr lang="en-US" sz="18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D26AE39-C1D7-4CC2-BAF9-4C7783818D26}"/>
              </a:ext>
            </a:extLst>
          </p:cNvPr>
          <p:cNvSpPr txBox="1"/>
          <p:nvPr/>
        </p:nvSpPr>
        <p:spPr>
          <a:xfrm>
            <a:off x="676356" y="4338503"/>
            <a:ext cx="7512247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kern="0" dirty="0"/>
              <a:t>Actually, to conclude </a:t>
            </a:r>
            <a:r>
              <a:rPr lang="en-US" sz="1800" kern="0" dirty="0" err="1">
                <a:solidFill>
                  <a:srgbClr val="00B050"/>
                </a:solidFill>
              </a:rPr>
              <a:t>C</a:t>
            </a:r>
            <a:r>
              <a:rPr lang="en-US" sz="18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1800" kern="0" dirty="0"/>
              <a:t> is not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, </a:t>
            </a:r>
            <a:r>
              <a:rPr lang="en-US" sz="1800" kern="0" dirty="0">
                <a:solidFill>
                  <a:srgbClr val="C00000"/>
                </a:solidFill>
              </a:rPr>
              <a:t>Ḿ</a:t>
            </a:r>
            <a:r>
              <a:rPr lang="en-US" sz="1800" kern="0" dirty="0"/>
              <a:t> must ensure that for </a:t>
            </a:r>
            <a:r>
              <a:rPr lang="en-US" sz="1800" kern="0" dirty="0">
                <a:solidFill>
                  <a:srgbClr val="FF0000"/>
                </a:solidFill>
              </a:rPr>
              <a:t>every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dirty="0"/>
              <a:t>, it is on the correct path in T</a:t>
            </a:r>
            <a:r>
              <a:rPr lang="en-US" sz="1800" kern="0" baseline="-25000" dirty="0">
                <a:solidFill>
                  <a:srgbClr val="33CC33"/>
                </a:solidFill>
              </a:rPr>
              <a:t>M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C00000"/>
                </a:solidFill>
              </a:rPr>
              <a:t>y</a:t>
            </a:r>
            <a:r>
              <a:rPr lang="en-US" sz="1800" kern="0" dirty="0"/>
              <a:t>).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963585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63702B3-7C20-4C67-8562-A3B3DE968CB5}"/>
              </a:ext>
            </a:extLst>
          </p:cNvPr>
          <p:cNvSpPr txBox="1">
            <a:spLocks/>
          </p:cNvSpPr>
          <p:nvPr/>
        </p:nvSpPr>
        <p:spPr bwMode="auto">
          <a:xfrm>
            <a:off x="878887" y="2203531"/>
            <a:ext cx="7386224" cy="42490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Suppose in T</a:t>
            </a:r>
            <a:r>
              <a:rPr lang="en-US" sz="2000" kern="0" baseline="-25000" dirty="0">
                <a:solidFill>
                  <a:srgbClr val="33CC33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 the number of configs reachable from</a:t>
            </a:r>
            <a:r>
              <a:rPr lang="en-US" sz="2000" kern="0" dirty="0">
                <a:solidFill>
                  <a:srgbClr val="00B050"/>
                </a:solidFill>
              </a:rPr>
              <a:t> 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dirty="0"/>
              <a:t>.</a:t>
            </a:r>
            <a:endParaRPr lang="en-US" sz="2000" kern="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2834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14A3A2B-3274-4FE9-A7DD-1A40BC149445}"/>
              </a:ext>
            </a:extLst>
          </p:cNvPr>
          <p:cNvSpPr txBox="1">
            <a:spLocks/>
          </p:cNvSpPr>
          <p:nvPr/>
        </p:nvSpPr>
        <p:spPr bwMode="auto">
          <a:xfrm>
            <a:off x="643137" y="2591802"/>
            <a:ext cx="7438943" cy="1020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checks </a:t>
            </a:r>
            <a:r>
              <a:rPr lang="en-US" sz="2000" kern="0" dirty="0">
                <a:solidFill>
                  <a:srgbClr val="FF0000"/>
                </a:solidFill>
              </a:rPr>
              <a:t>every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,. For each C, checks if C is reachable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, and, </a:t>
            </a:r>
            <a:r>
              <a:rPr lang="en-US" sz="2000" kern="0" dirty="0">
                <a:solidFill>
                  <a:srgbClr val="FF0000"/>
                </a:solidFill>
              </a:rPr>
              <a:t>remembers the number </a:t>
            </a:r>
            <a:r>
              <a:rPr lang="en-US" sz="2000" kern="0" dirty="0">
                <a:solidFill>
                  <a:srgbClr val="FFC000"/>
                </a:solidFill>
              </a:rPr>
              <a:t>K’</a:t>
            </a:r>
            <a:r>
              <a:rPr lang="en-US" sz="2000" kern="0" dirty="0">
                <a:solidFill>
                  <a:srgbClr val="FF0000"/>
                </a:solidFill>
              </a:rPr>
              <a:t> of reachable configs in its checks</a:t>
            </a:r>
            <a:r>
              <a:rPr lang="en-US" sz="2000" kern="0" dirty="0"/>
              <a:t>. If </a:t>
            </a:r>
            <a:r>
              <a:rPr lang="en-US" sz="2000" kern="0" dirty="0">
                <a:solidFill>
                  <a:srgbClr val="FFC000"/>
                </a:solidFill>
              </a:rPr>
              <a:t>K’</a:t>
            </a:r>
            <a:r>
              <a:rPr lang="en-US" sz="2000" kern="0" dirty="0"/>
              <a:t> =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dirty="0"/>
              <a:t>, then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is on the correct path for every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. Otherwise not.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952F47E-93F0-4B6E-80A1-37EBFC756717}"/>
              </a:ext>
            </a:extLst>
          </p:cNvPr>
          <p:cNvSpPr txBox="1">
            <a:spLocks/>
          </p:cNvSpPr>
          <p:nvPr/>
        </p:nvSpPr>
        <p:spPr bwMode="auto">
          <a:xfrm>
            <a:off x="878887" y="2203531"/>
            <a:ext cx="7386224" cy="42490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Suppose in T</a:t>
            </a:r>
            <a:r>
              <a:rPr lang="en-US" sz="2000" kern="0" baseline="-25000" dirty="0">
                <a:solidFill>
                  <a:srgbClr val="33CC33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 the number of configs reachable from</a:t>
            </a:r>
            <a:r>
              <a:rPr lang="en-US" sz="2000" kern="0" dirty="0">
                <a:solidFill>
                  <a:srgbClr val="00B050"/>
                </a:solidFill>
              </a:rPr>
              <a:t> 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dirty="0"/>
              <a:t>.</a:t>
            </a:r>
            <a:endParaRPr lang="en-US" sz="2000" kern="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2151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14A3A2B-3274-4FE9-A7DD-1A40BC149445}"/>
              </a:ext>
            </a:extLst>
          </p:cNvPr>
          <p:cNvSpPr txBox="1">
            <a:spLocks/>
          </p:cNvSpPr>
          <p:nvPr/>
        </p:nvSpPr>
        <p:spPr bwMode="auto">
          <a:xfrm>
            <a:off x="643137" y="2591802"/>
            <a:ext cx="7438943" cy="1020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checks </a:t>
            </a:r>
            <a:r>
              <a:rPr lang="en-US" sz="2000" kern="0" dirty="0">
                <a:solidFill>
                  <a:srgbClr val="FF0000"/>
                </a:solidFill>
              </a:rPr>
              <a:t>every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,. For each C, checks if C is reachable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, and, </a:t>
            </a:r>
            <a:r>
              <a:rPr lang="en-US" sz="2000" kern="0" dirty="0">
                <a:solidFill>
                  <a:srgbClr val="FF0000"/>
                </a:solidFill>
              </a:rPr>
              <a:t>remembers the number </a:t>
            </a:r>
            <a:r>
              <a:rPr lang="en-US" sz="2000" kern="0" dirty="0">
                <a:solidFill>
                  <a:srgbClr val="FFC000"/>
                </a:solidFill>
              </a:rPr>
              <a:t>K’</a:t>
            </a:r>
            <a:r>
              <a:rPr lang="en-US" sz="2000" kern="0" dirty="0">
                <a:solidFill>
                  <a:srgbClr val="FF0000"/>
                </a:solidFill>
              </a:rPr>
              <a:t> of reachable configs in its checks</a:t>
            </a:r>
            <a:r>
              <a:rPr lang="en-US" sz="2000" kern="0" dirty="0"/>
              <a:t>. If </a:t>
            </a:r>
            <a:r>
              <a:rPr lang="en-US" sz="2000" kern="0" dirty="0">
                <a:solidFill>
                  <a:srgbClr val="FFC000"/>
                </a:solidFill>
              </a:rPr>
              <a:t>K’</a:t>
            </a:r>
            <a:r>
              <a:rPr lang="en-US" sz="2000" kern="0" dirty="0"/>
              <a:t> =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dirty="0"/>
              <a:t>, then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is on the correct path for every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. Otherwise not.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778E973-D5D2-429D-957F-A8BFB1BD078E}"/>
              </a:ext>
            </a:extLst>
          </p:cNvPr>
          <p:cNvGrpSpPr/>
          <p:nvPr/>
        </p:nvGrpSpPr>
        <p:grpSpPr>
          <a:xfrm>
            <a:off x="41946" y="3612096"/>
            <a:ext cx="8813266" cy="2859647"/>
            <a:chOff x="-23230" y="3907750"/>
            <a:chExt cx="8813266" cy="2859647"/>
          </a:xfrm>
        </p:grpSpPr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AA632B6A-6664-49C9-BAF9-E9CD927736F8}"/>
                </a:ext>
              </a:extLst>
            </p:cNvPr>
            <p:cNvSpPr/>
            <p:nvPr/>
          </p:nvSpPr>
          <p:spPr>
            <a:xfrm>
              <a:off x="1928300" y="4199638"/>
              <a:ext cx="5144552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17B9D02-232A-45E3-BC68-53F21DD423D6}"/>
                </a:ext>
              </a:extLst>
            </p:cNvPr>
            <p:cNvSpPr txBox="1"/>
            <p:nvPr/>
          </p:nvSpPr>
          <p:spPr>
            <a:xfrm>
              <a:off x="4229566" y="4306785"/>
              <a:ext cx="561106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T</a:t>
              </a:r>
              <a:r>
                <a:rPr lang="en-US" sz="1100" baseline="-25000" dirty="0">
                  <a:solidFill>
                    <a:srgbClr val="00B050"/>
                  </a:solidFill>
                </a:rPr>
                <a:t>M</a:t>
              </a:r>
              <a:r>
                <a:rPr lang="en-US" sz="1100" dirty="0"/>
                <a:t>(</a:t>
              </a:r>
              <a:r>
                <a:rPr lang="en-US" sz="1100" dirty="0">
                  <a:solidFill>
                    <a:srgbClr val="C00000"/>
                  </a:solidFill>
                </a:rPr>
                <a:t>y</a:t>
              </a:r>
              <a:r>
                <a:rPr lang="en-US" sz="1100" dirty="0"/>
                <a:t>)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DEEEC3C-CCF7-4FC9-8674-AD74F6947E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22513" y="4141871"/>
              <a:ext cx="2758047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B8B068E-7E3D-47D8-8A87-E289280D3C65}"/>
                </a:ext>
              </a:extLst>
            </p:cNvPr>
            <p:cNvCxnSpPr>
              <a:cxnSpLocks/>
            </p:cNvCxnSpPr>
            <p:nvPr/>
          </p:nvCxnSpPr>
          <p:spPr>
            <a:xfrm>
              <a:off x="4480555" y="4141871"/>
              <a:ext cx="2798084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2DEBAD4-A96E-4679-90B4-C4282F6725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22513" y="4564355"/>
              <a:ext cx="6589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EA0BFFF-4113-4DA3-BDC8-EE233D088DEB}"/>
                </a:ext>
              </a:extLst>
            </p:cNvPr>
            <p:cNvCxnSpPr>
              <a:cxnSpLocks/>
            </p:cNvCxnSpPr>
            <p:nvPr/>
          </p:nvCxnSpPr>
          <p:spPr>
            <a:xfrm>
              <a:off x="7278639" y="4551720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851BC3C-5985-4CFA-BA99-212B8767903F}"/>
                </a:ext>
              </a:extLst>
            </p:cNvPr>
            <p:cNvCxnSpPr>
              <a:cxnSpLocks/>
            </p:cNvCxnSpPr>
            <p:nvPr/>
          </p:nvCxnSpPr>
          <p:spPr>
            <a:xfrm>
              <a:off x="1722513" y="4779060"/>
              <a:ext cx="5556126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CF80E8A-5268-4844-B9AA-C97AEC32F7D8}"/>
                </a:ext>
              </a:extLst>
            </p:cNvPr>
            <p:cNvSpPr txBox="1"/>
            <p:nvPr/>
          </p:nvSpPr>
          <p:spPr>
            <a:xfrm>
              <a:off x="6408784" y="4549307"/>
              <a:ext cx="76696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3</a:t>
              </a:r>
              <a:endParaRPr lang="en-US" sz="1100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78BC17C-31B7-4399-9917-98B14915BC8F}"/>
                </a:ext>
              </a:extLst>
            </p:cNvPr>
            <p:cNvSpPr txBox="1"/>
            <p:nvPr/>
          </p:nvSpPr>
          <p:spPr>
            <a:xfrm>
              <a:off x="2290208" y="4558608"/>
              <a:ext cx="76696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1</a:t>
              </a:r>
              <a:endParaRPr lang="en-US" sz="1100" dirty="0"/>
            </a:p>
          </p:txBody>
        </p:sp>
        <p:sp>
          <p:nvSpPr>
            <p:cNvPr id="68" name="Isosceles Triangle 67">
              <a:extLst>
                <a:ext uri="{FF2B5EF4-FFF2-40B4-BE49-F238E27FC236}">
                  <a16:creationId xmlns:a16="http://schemas.microsoft.com/office/drawing/2014/main" id="{DD125072-A73E-47F5-940B-67E2BE124E0D}"/>
                </a:ext>
              </a:extLst>
            </p:cNvPr>
            <p:cNvSpPr/>
            <p:nvPr/>
          </p:nvSpPr>
          <p:spPr>
            <a:xfrm>
              <a:off x="1071058" y="4846031"/>
              <a:ext cx="2695146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3B6B1F2-C0D4-4016-A964-90242C157B59}"/>
                </a:ext>
              </a:extLst>
            </p:cNvPr>
            <p:cNvSpPr txBox="1"/>
            <p:nvPr/>
          </p:nvSpPr>
          <p:spPr>
            <a:xfrm>
              <a:off x="2114190" y="4962316"/>
              <a:ext cx="540857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T</a:t>
              </a:r>
              <a:r>
                <a:rPr lang="en-US" sz="1100" baseline="-25000" dirty="0">
                  <a:solidFill>
                    <a:srgbClr val="00B050"/>
                  </a:solidFill>
                </a:rPr>
                <a:t>M</a:t>
              </a:r>
              <a:r>
                <a:rPr lang="en-US" sz="1100" dirty="0"/>
                <a:t>(</a:t>
              </a:r>
              <a:r>
                <a:rPr lang="en-US" sz="1100" dirty="0">
                  <a:solidFill>
                    <a:srgbClr val="C00000"/>
                  </a:solidFill>
                </a:rPr>
                <a:t>y</a:t>
              </a:r>
              <a:r>
                <a:rPr lang="en-US" sz="1100" dirty="0"/>
                <a:t>)</a:t>
              </a:r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D9511A3-A110-4AD6-8755-D8ED0E8D9F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3250" y="4788264"/>
              <a:ext cx="144489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DA3A7D2-5DD5-4D2D-B137-BCB50E14AD12}"/>
                </a:ext>
              </a:extLst>
            </p:cNvPr>
            <p:cNvCxnSpPr>
              <a:cxnSpLocks/>
            </p:cNvCxnSpPr>
            <p:nvPr/>
          </p:nvCxnSpPr>
          <p:spPr>
            <a:xfrm>
              <a:off x="2408143" y="4788264"/>
              <a:ext cx="1465870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4B7978AC-839D-41B0-80D5-BC5C657F62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3250" y="5210748"/>
              <a:ext cx="3452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CD5E05B-FDCD-4CC4-AC02-969D875E6A52}"/>
                </a:ext>
              </a:extLst>
            </p:cNvPr>
            <p:cNvCxnSpPr>
              <a:cxnSpLocks/>
            </p:cNvCxnSpPr>
            <p:nvPr/>
          </p:nvCxnSpPr>
          <p:spPr>
            <a:xfrm>
              <a:off x="3874013" y="5198113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2714266-D5F6-4055-A6B5-17A715F460E9}"/>
                </a:ext>
              </a:extLst>
            </p:cNvPr>
            <p:cNvCxnSpPr>
              <a:cxnSpLocks/>
            </p:cNvCxnSpPr>
            <p:nvPr/>
          </p:nvCxnSpPr>
          <p:spPr>
            <a:xfrm>
              <a:off x="963250" y="5425453"/>
              <a:ext cx="2910763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1DCD8F9-5FD6-4C1F-BDA4-1FE23C1442C4}"/>
                </a:ext>
              </a:extLst>
            </p:cNvPr>
            <p:cNvSpPr txBox="1"/>
            <p:nvPr/>
          </p:nvSpPr>
          <p:spPr>
            <a:xfrm>
              <a:off x="3347808" y="5194860"/>
              <a:ext cx="4017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3</a:t>
              </a:r>
              <a:endParaRPr lang="en-US" sz="1100" dirty="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28D9850-50DA-4A8C-92D3-EA80FA61828E}"/>
                </a:ext>
              </a:extLst>
            </p:cNvPr>
            <p:cNvSpPr txBox="1"/>
            <p:nvPr/>
          </p:nvSpPr>
          <p:spPr>
            <a:xfrm>
              <a:off x="1241760" y="5194404"/>
              <a:ext cx="4017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1</a:t>
              </a:r>
              <a:endParaRPr lang="en-US" sz="1100" dirty="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4AC6406-2E14-4C6C-AF31-ED9E2D65E5BA}"/>
                </a:ext>
              </a:extLst>
            </p:cNvPr>
            <p:cNvSpPr txBox="1"/>
            <p:nvPr/>
          </p:nvSpPr>
          <p:spPr>
            <a:xfrm>
              <a:off x="-23230" y="5880128"/>
              <a:ext cx="6543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Test </a:t>
              </a:r>
            </a:p>
            <a:p>
              <a:r>
                <a:rPr lang="en-US" sz="1100" dirty="0"/>
                <a:t>(</a:t>
              </a:r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0</a:t>
              </a:r>
              <a:r>
                <a:rPr lang="en-US" sz="1100" dirty="0"/>
                <a:t>,</a:t>
              </a:r>
              <a:r>
                <a:rPr lang="en-US" sz="1100" kern="0" dirty="0">
                  <a:solidFill>
                    <a:srgbClr val="00B050"/>
                  </a:solidFill>
                </a:rPr>
                <a:t> 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4</a:t>
              </a:r>
              <a:r>
                <a:rPr lang="en-US" sz="1100" kern="0" dirty="0"/>
                <a:t>)</a:t>
              </a:r>
              <a:endParaRPr lang="en-US" sz="1100" dirty="0"/>
            </a:p>
          </p:txBody>
        </p:sp>
        <p:sp>
          <p:nvSpPr>
            <p:cNvPr id="90" name="Isosceles Triangle 89">
              <a:extLst>
                <a:ext uri="{FF2B5EF4-FFF2-40B4-BE49-F238E27FC236}">
                  <a16:creationId xmlns:a16="http://schemas.microsoft.com/office/drawing/2014/main" id="{2386BC53-E419-43E8-BDA6-C8D28B8B741E}"/>
                </a:ext>
              </a:extLst>
            </p:cNvPr>
            <p:cNvSpPr/>
            <p:nvPr/>
          </p:nvSpPr>
          <p:spPr>
            <a:xfrm>
              <a:off x="352172" y="6126763"/>
              <a:ext cx="943583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CB3CA1D-A366-469A-9FDD-3F674F29059D}"/>
                </a:ext>
              </a:extLst>
            </p:cNvPr>
            <p:cNvSpPr txBox="1"/>
            <p:nvPr/>
          </p:nvSpPr>
          <p:spPr>
            <a:xfrm>
              <a:off x="647198" y="6263960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791D0D64-1AFD-47F5-AED0-0896676088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4428" y="6068996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04CAA533-0FA9-486C-8761-F03A669DF687}"/>
                </a:ext>
              </a:extLst>
            </p:cNvPr>
            <p:cNvCxnSpPr>
              <a:cxnSpLocks/>
            </p:cNvCxnSpPr>
            <p:nvPr/>
          </p:nvCxnSpPr>
          <p:spPr>
            <a:xfrm>
              <a:off x="820292" y="6068996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805F92D2-9FFA-4512-9E35-B8254E34D8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4429" y="6462905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D4DC1870-E927-43D7-8370-BB97105043CA}"/>
                </a:ext>
              </a:extLst>
            </p:cNvPr>
            <p:cNvCxnSpPr>
              <a:cxnSpLocks/>
            </p:cNvCxnSpPr>
            <p:nvPr/>
          </p:nvCxnSpPr>
          <p:spPr>
            <a:xfrm>
              <a:off x="1333500" y="6478845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3FC49016-D550-455F-B14A-2457000C9FD4}"/>
                </a:ext>
              </a:extLst>
            </p:cNvPr>
            <p:cNvCxnSpPr>
              <a:cxnSpLocks/>
            </p:cNvCxnSpPr>
            <p:nvPr/>
          </p:nvCxnSpPr>
          <p:spPr>
            <a:xfrm>
              <a:off x="314429" y="6687135"/>
              <a:ext cx="1019071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037790F-0D26-429D-B9D4-536FB40EC517}"/>
                </a:ext>
              </a:extLst>
            </p:cNvPr>
            <p:cNvSpPr txBox="1"/>
            <p:nvPr/>
          </p:nvSpPr>
          <p:spPr>
            <a:xfrm>
              <a:off x="919175" y="6485117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4D536CB-B222-4C4D-80CA-75781DD4BAA0}"/>
                </a:ext>
              </a:extLst>
            </p:cNvPr>
            <p:cNvSpPr txBox="1"/>
            <p:nvPr/>
          </p:nvSpPr>
          <p:spPr>
            <a:xfrm>
              <a:off x="542595" y="6494186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179" name="Isosceles Triangle 178">
              <a:extLst>
                <a:ext uri="{FF2B5EF4-FFF2-40B4-BE49-F238E27FC236}">
                  <a16:creationId xmlns:a16="http://schemas.microsoft.com/office/drawing/2014/main" id="{9F1F60C3-9943-408C-87AB-0C303AC9BE15}"/>
                </a:ext>
              </a:extLst>
            </p:cNvPr>
            <p:cNvSpPr/>
            <p:nvPr/>
          </p:nvSpPr>
          <p:spPr>
            <a:xfrm>
              <a:off x="1414286" y="6137950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F2846DD2-36E7-4F0F-856F-688C6A2BB330}"/>
                </a:ext>
              </a:extLst>
            </p:cNvPr>
            <p:cNvSpPr txBox="1"/>
            <p:nvPr/>
          </p:nvSpPr>
          <p:spPr>
            <a:xfrm>
              <a:off x="1709312" y="6275147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15A4830D-65AC-41F7-B368-A7C727AA0D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76542" y="6080183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000F1E87-B6B7-4716-A407-8EE77A80C742}"/>
                </a:ext>
              </a:extLst>
            </p:cNvPr>
            <p:cNvCxnSpPr>
              <a:cxnSpLocks/>
            </p:cNvCxnSpPr>
            <p:nvPr/>
          </p:nvCxnSpPr>
          <p:spPr>
            <a:xfrm>
              <a:off x="1882406" y="6080183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EC27E245-4C70-4D04-9200-EFCF9D272E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76542" y="6474092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B5C898D4-940A-44F1-9E3F-EABD6E23491E}"/>
                </a:ext>
              </a:extLst>
            </p:cNvPr>
            <p:cNvCxnSpPr>
              <a:cxnSpLocks/>
            </p:cNvCxnSpPr>
            <p:nvPr/>
          </p:nvCxnSpPr>
          <p:spPr>
            <a:xfrm>
              <a:off x="2395614" y="6490032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581ED79D-C582-465E-9C76-4C10D84C85EE}"/>
                </a:ext>
              </a:extLst>
            </p:cNvPr>
            <p:cNvCxnSpPr>
              <a:cxnSpLocks/>
            </p:cNvCxnSpPr>
            <p:nvPr/>
          </p:nvCxnSpPr>
          <p:spPr>
            <a:xfrm>
              <a:off x="1376542" y="6698322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F1B49FAF-7C14-4B3E-9B47-B8CD1D291A1A}"/>
                </a:ext>
              </a:extLst>
            </p:cNvPr>
            <p:cNvSpPr txBox="1"/>
            <p:nvPr/>
          </p:nvSpPr>
          <p:spPr>
            <a:xfrm>
              <a:off x="1981289" y="6496304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7E5D6460-5EB1-4887-A1BA-1E68C53E9AB9}"/>
                </a:ext>
              </a:extLst>
            </p:cNvPr>
            <p:cNvSpPr txBox="1"/>
            <p:nvPr/>
          </p:nvSpPr>
          <p:spPr>
            <a:xfrm>
              <a:off x="1604709" y="6505373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190" name="Isosceles Triangle 189">
              <a:extLst>
                <a:ext uri="{FF2B5EF4-FFF2-40B4-BE49-F238E27FC236}">
                  <a16:creationId xmlns:a16="http://schemas.microsoft.com/office/drawing/2014/main" id="{84D99747-34FE-4B75-81B1-A71B556A4A0D}"/>
                </a:ext>
              </a:extLst>
            </p:cNvPr>
            <p:cNvSpPr/>
            <p:nvPr/>
          </p:nvSpPr>
          <p:spPr>
            <a:xfrm>
              <a:off x="2488839" y="6145813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4FD031A9-5CC6-42DD-BF74-A3368F07E3EB}"/>
                </a:ext>
              </a:extLst>
            </p:cNvPr>
            <p:cNvSpPr txBox="1"/>
            <p:nvPr/>
          </p:nvSpPr>
          <p:spPr>
            <a:xfrm>
              <a:off x="2783865" y="6283010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7B27AB6E-FD52-48F4-BA07-FB037DF299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51095" y="6088046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91245809-5AC1-49B6-AD84-4A411D5AB5AA}"/>
                </a:ext>
              </a:extLst>
            </p:cNvPr>
            <p:cNvCxnSpPr>
              <a:cxnSpLocks/>
            </p:cNvCxnSpPr>
            <p:nvPr/>
          </p:nvCxnSpPr>
          <p:spPr>
            <a:xfrm>
              <a:off x="2956959" y="6088046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064F329E-3461-455F-AD56-4DDEDF5451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51095" y="6481955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43DC21FE-CFD6-48E7-BA82-1CD762EBA77F}"/>
                </a:ext>
              </a:extLst>
            </p:cNvPr>
            <p:cNvCxnSpPr>
              <a:cxnSpLocks/>
            </p:cNvCxnSpPr>
            <p:nvPr/>
          </p:nvCxnSpPr>
          <p:spPr>
            <a:xfrm>
              <a:off x="3470167" y="6497895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FA8CC8F7-0A75-4236-91B7-2033AE6F3FF0}"/>
                </a:ext>
              </a:extLst>
            </p:cNvPr>
            <p:cNvCxnSpPr>
              <a:cxnSpLocks/>
            </p:cNvCxnSpPr>
            <p:nvPr/>
          </p:nvCxnSpPr>
          <p:spPr>
            <a:xfrm>
              <a:off x="2451095" y="6706185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A6CABE7E-972D-4156-A2DF-A90DFDFA8A69}"/>
                </a:ext>
              </a:extLst>
            </p:cNvPr>
            <p:cNvSpPr txBox="1"/>
            <p:nvPr/>
          </p:nvSpPr>
          <p:spPr>
            <a:xfrm>
              <a:off x="3055842" y="6504167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4B475F0B-4200-4AD5-B6E8-C4EEAE96A877}"/>
                </a:ext>
              </a:extLst>
            </p:cNvPr>
            <p:cNvSpPr txBox="1"/>
            <p:nvPr/>
          </p:nvSpPr>
          <p:spPr>
            <a:xfrm>
              <a:off x="2679262" y="6513236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00" name="Isosceles Triangle 199">
              <a:extLst>
                <a:ext uri="{FF2B5EF4-FFF2-40B4-BE49-F238E27FC236}">
                  <a16:creationId xmlns:a16="http://schemas.microsoft.com/office/drawing/2014/main" id="{90EFF4D7-F011-46A0-AAB4-688484D7F011}"/>
                </a:ext>
              </a:extLst>
            </p:cNvPr>
            <p:cNvSpPr/>
            <p:nvPr/>
          </p:nvSpPr>
          <p:spPr>
            <a:xfrm>
              <a:off x="3550953" y="6157000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5C9FC3EF-DB94-4C41-83CC-54B01B79D8CC}"/>
                </a:ext>
              </a:extLst>
            </p:cNvPr>
            <p:cNvSpPr txBox="1"/>
            <p:nvPr/>
          </p:nvSpPr>
          <p:spPr>
            <a:xfrm>
              <a:off x="3845979" y="6294197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77AC6CBA-AEF4-4DEA-A610-F9DE363F41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13209" y="6099233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650A309D-E693-4186-BED2-309634F767AE}"/>
                </a:ext>
              </a:extLst>
            </p:cNvPr>
            <p:cNvCxnSpPr>
              <a:cxnSpLocks/>
            </p:cNvCxnSpPr>
            <p:nvPr/>
          </p:nvCxnSpPr>
          <p:spPr>
            <a:xfrm>
              <a:off x="4019073" y="6099233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F515A8BF-B807-4C90-82D9-ED3CED3109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13209" y="6493142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643529AB-4285-49F4-A63C-D6873ED49C3D}"/>
                </a:ext>
              </a:extLst>
            </p:cNvPr>
            <p:cNvCxnSpPr>
              <a:cxnSpLocks/>
            </p:cNvCxnSpPr>
            <p:nvPr/>
          </p:nvCxnSpPr>
          <p:spPr>
            <a:xfrm>
              <a:off x="4532281" y="6509082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4745DD26-E831-4848-80AF-FD1C11004B2D}"/>
                </a:ext>
              </a:extLst>
            </p:cNvPr>
            <p:cNvCxnSpPr>
              <a:cxnSpLocks/>
            </p:cNvCxnSpPr>
            <p:nvPr/>
          </p:nvCxnSpPr>
          <p:spPr>
            <a:xfrm>
              <a:off x="3513209" y="6717372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F371D090-446A-4477-8F5D-BCBAF3ABDDAD}"/>
                </a:ext>
              </a:extLst>
            </p:cNvPr>
            <p:cNvSpPr txBox="1"/>
            <p:nvPr/>
          </p:nvSpPr>
          <p:spPr>
            <a:xfrm>
              <a:off x="4117956" y="6515354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73CB0CE9-D44F-4297-889B-12B93872E4AF}"/>
                </a:ext>
              </a:extLst>
            </p:cNvPr>
            <p:cNvSpPr txBox="1"/>
            <p:nvPr/>
          </p:nvSpPr>
          <p:spPr>
            <a:xfrm>
              <a:off x="3741376" y="6524423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11" name="Isosceles Triangle 210">
              <a:extLst>
                <a:ext uri="{FF2B5EF4-FFF2-40B4-BE49-F238E27FC236}">
                  <a16:creationId xmlns:a16="http://schemas.microsoft.com/office/drawing/2014/main" id="{08F5B4C1-6C58-4100-880E-18961561D46D}"/>
                </a:ext>
              </a:extLst>
            </p:cNvPr>
            <p:cNvSpPr/>
            <p:nvPr/>
          </p:nvSpPr>
          <p:spPr>
            <a:xfrm>
              <a:off x="4619452" y="6154293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83FDDA82-F28E-47B3-92D9-5780AF111944}"/>
                </a:ext>
              </a:extLst>
            </p:cNvPr>
            <p:cNvSpPr txBox="1"/>
            <p:nvPr/>
          </p:nvSpPr>
          <p:spPr>
            <a:xfrm>
              <a:off x="4914478" y="6291490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AD2F2040-569E-4392-BEE7-B241448F46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81708" y="6096526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95EA439A-A8DB-478F-8F2C-672379B7C7C7}"/>
                </a:ext>
              </a:extLst>
            </p:cNvPr>
            <p:cNvCxnSpPr>
              <a:cxnSpLocks/>
            </p:cNvCxnSpPr>
            <p:nvPr/>
          </p:nvCxnSpPr>
          <p:spPr>
            <a:xfrm>
              <a:off x="5087572" y="6096526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4E02B235-A1AD-424C-91F3-74607AC565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81708" y="6490435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B4B10BBB-BE18-4349-B7DB-25FBE2DD568C}"/>
                </a:ext>
              </a:extLst>
            </p:cNvPr>
            <p:cNvCxnSpPr>
              <a:cxnSpLocks/>
            </p:cNvCxnSpPr>
            <p:nvPr/>
          </p:nvCxnSpPr>
          <p:spPr>
            <a:xfrm>
              <a:off x="5600780" y="6506375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E849BD6A-E41B-43E8-8413-876C690DB564}"/>
                </a:ext>
              </a:extLst>
            </p:cNvPr>
            <p:cNvCxnSpPr>
              <a:cxnSpLocks/>
            </p:cNvCxnSpPr>
            <p:nvPr/>
          </p:nvCxnSpPr>
          <p:spPr>
            <a:xfrm>
              <a:off x="4581708" y="6714665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8F27AFD9-5F67-4842-946D-196BE47009D9}"/>
                </a:ext>
              </a:extLst>
            </p:cNvPr>
            <p:cNvSpPr txBox="1"/>
            <p:nvPr/>
          </p:nvSpPr>
          <p:spPr>
            <a:xfrm>
              <a:off x="5186455" y="6512647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BB14AF37-12FD-41F6-A498-CD00D674E9AB}"/>
                </a:ext>
              </a:extLst>
            </p:cNvPr>
            <p:cNvSpPr txBox="1"/>
            <p:nvPr/>
          </p:nvSpPr>
          <p:spPr>
            <a:xfrm>
              <a:off x="4809875" y="6521716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21" name="Isosceles Triangle 220">
              <a:extLst>
                <a:ext uri="{FF2B5EF4-FFF2-40B4-BE49-F238E27FC236}">
                  <a16:creationId xmlns:a16="http://schemas.microsoft.com/office/drawing/2014/main" id="{CC4F9DDF-CEE6-40AE-9D5E-7B729BAF2606}"/>
                </a:ext>
              </a:extLst>
            </p:cNvPr>
            <p:cNvSpPr/>
            <p:nvPr/>
          </p:nvSpPr>
          <p:spPr>
            <a:xfrm>
              <a:off x="5681566" y="6165480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1BC6F1B5-6161-408F-885F-71DD175EE21D}"/>
                </a:ext>
              </a:extLst>
            </p:cNvPr>
            <p:cNvSpPr txBox="1"/>
            <p:nvPr/>
          </p:nvSpPr>
          <p:spPr>
            <a:xfrm>
              <a:off x="5976592" y="6302677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46D18018-F6FF-49EE-89B7-DA897111CC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43822" y="6107713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3D17D084-A0B7-47D8-83C8-34832CB45E66}"/>
                </a:ext>
              </a:extLst>
            </p:cNvPr>
            <p:cNvCxnSpPr>
              <a:cxnSpLocks/>
            </p:cNvCxnSpPr>
            <p:nvPr/>
          </p:nvCxnSpPr>
          <p:spPr>
            <a:xfrm>
              <a:off x="6149686" y="6107713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22A0AC5C-133A-4D12-80D8-BCBC2ADCA7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43822" y="6501622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94392CDB-FBC6-4AE3-BFBD-98F394B2D923}"/>
                </a:ext>
              </a:extLst>
            </p:cNvPr>
            <p:cNvCxnSpPr>
              <a:cxnSpLocks/>
            </p:cNvCxnSpPr>
            <p:nvPr/>
          </p:nvCxnSpPr>
          <p:spPr>
            <a:xfrm>
              <a:off x="6662894" y="6517562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9AB58A8-6980-47B5-8E08-AEDE024A52A6}"/>
                </a:ext>
              </a:extLst>
            </p:cNvPr>
            <p:cNvCxnSpPr>
              <a:cxnSpLocks/>
            </p:cNvCxnSpPr>
            <p:nvPr/>
          </p:nvCxnSpPr>
          <p:spPr>
            <a:xfrm>
              <a:off x="5643822" y="6725852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98AC20E2-8F22-49A5-A2F4-0B0A6C4C8F3B}"/>
                </a:ext>
              </a:extLst>
            </p:cNvPr>
            <p:cNvSpPr txBox="1"/>
            <p:nvPr/>
          </p:nvSpPr>
          <p:spPr>
            <a:xfrm>
              <a:off x="6248569" y="6523834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90F0074E-FB5D-49BD-A5CD-2BE6A1421516}"/>
                </a:ext>
              </a:extLst>
            </p:cNvPr>
            <p:cNvSpPr txBox="1"/>
            <p:nvPr/>
          </p:nvSpPr>
          <p:spPr>
            <a:xfrm>
              <a:off x="5871989" y="6532903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31" name="Isosceles Triangle 230">
              <a:extLst>
                <a:ext uri="{FF2B5EF4-FFF2-40B4-BE49-F238E27FC236}">
                  <a16:creationId xmlns:a16="http://schemas.microsoft.com/office/drawing/2014/main" id="{957588CA-85E7-4D07-8EEB-1D3F2C53BC2D}"/>
                </a:ext>
              </a:extLst>
            </p:cNvPr>
            <p:cNvSpPr/>
            <p:nvPr/>
          </p:nvSpPr>
          <p:spPr>
            <a:xfrm>
              <a:off x="6746594" y="6173343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CC7FFC10-487C-4388-91C8-737DCC78AEF4}"/>
                </a:ext>
              </a:extLst>
            </p:cNvPr>
            <p:cNvSpPr txBox="1"/>
            <p:nvPr/>
          </p:nvSpPr>
          <p:spPr>
            <a:xfrm>
              <a:off x="7041620" y="6310540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66BBC0A3-980A-4329-BA72-643C85CD8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08850" y="6115576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AEB38B3A-DD69-48ED-85AE-3A8918079ECF}"/>
                </a:ext>
              </a:extLst>
            </p:cNvPr>
            <p:cNvCxnSpPr>
              <a:cxnSpLocks/>
            </p:cNvCxnSpPr>
            <p:nvPr/>
          </p:nvCxnSpPr>
          <p:spPr>
            <a:xfrm>
              <a:off x="7214714" y="6115576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D83E55FE-8B3C-47C6-9D24-9FB98BD850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08850" y="6509485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FB0CDE2E-9F6A-4D5E-9EE2-A493164554E6}"/>
                </a:ext>
              </a:extLst>
            </p:cNvPr>
            <p:cNvCxnSpPr>
              <a:cxnSpLocks/>
            </p:cNvCxnSpPr>
            <p:nvPr/>
          </p:nvCxnSpPr>
          <p:spPr>
            <a:xfrm>
              <a:off x="7727922" y="6525425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4EE5DBE1-53E2-45F1-9104-19BAD446B2AE}"/>
                </a:ext>
              </a:extLst>
            </p:cNvPr>
            <p:cNvCxnSpPr>
              <a:cxnSpLocks/>
            </p:cNvCxnSpPr>
            <p:nvPr/>
          </p:nvCxnSpPr>
          <p:spPr>
            <a:xfrm>
              <a:off x="6708850" y="6733715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66DB3CD6-94FF-48D8-B024-233F0C050D30}"/>
                </a:ext>
              </a:extLst>
            </p:cNvPr>
            <p:cNvSpPr txBox="1"/>
            <p:nvPr/>
          </p:nvSpPr>
          <p:spPr>
            <a:xfrm>
              <a:off x="7313597" y="6531697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5B2A00A2-35C2-481D-839B-6F72EB3EFDBE}"/>
                </a:ext>
              </a:extLst>
            </p:cNvPr>
            <p:cNvSpPr txBox="1"/>
            <p:nvPr/>
          </p:nvSpPr>
          <p:spPr>
            <a:xfrm>
              <a:off x="6937017" y="6540766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41" name="Isosceles Triangle 240">
              <a:extLst>
                <a:ext uri="{FF2B5EF4-FFF2-40B4-BE49-F238E27FC236}">
                  <a16:creationId xmlns:a16="http://schemas.microsoft.com/office/drawing/2014/main" id="{988DD3C9-41C6-430C-A53B-56651438CA66}"/>
                </a:ext>
              </a:extLst>
            </p:cNvPr>
            <p:cNvSpPr/>
            <p:nvPr/>
          </p:nvSpPr>
          <p:spPr>
            <a:xfrm>
              <a:off x="7808708" y="6184530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9423C746-DE87-49FF-BC4D-A8693E0A2540}"/>
                </a:ext>
              </a:extLst>
            </p:cNvPr>
            <p:cNvSpPr txBox="1"/>
            <p:nvPr/>
          </p:nvSpPr>
          <p:spPr>
            <a:xfrm>
              <a:off x="8103734" y="6321727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FC90AC67-AD75-45EF-88CF-BBC5F33DE5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70964" y="6126763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039F0075-6976-4F07-82FD-1293B2619BC4}"/>
                </a:ext>
              </a:extLst>
            </p:cNvPr>
            <p:cNvCxnSpPr>
              <a:cxnSpLocks/>
            </p:cNvCxnSpPr>
            <p:nvPr/>
          </p:nvCxnSpPr>
          <p:spPr>
            <a:xfrm>
              <a:off x="8276828" y="6126763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A9EADE27-9048-4565-8156-650E6ACAD8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70964" y="6520672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E3631641-2CEF-4709-A79C-5744922C94A9}"/>
                </a:ext>
              </a:extLst>
            </p:cNvPr>
            <p:cNvCxnSpPr>
              <a:cxnSpLocks/>
            </p:cNvCxnSpPr>
            <p:nvPr/>
          </p:nvCxnSpPr>
          <p:spPr>
            <a:xfrm>
              <a:off x="8790036" y="6536612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C73EC2E6-2DEA-417F-B492-72C7AC3AFEF5}"/>
                </a:ext>
              </a:extLst>
            </p:cNvPr>
            <p:cNvCxnSpPr>
              <a:cxnSpLocks/>
            </p:cNvCxnSpPr>
            <p:nvPr/>
          </p:nvCxnSpPr>
          <p:spPr>
            <a:xfrm>
              <a:off x="7770964" y="6744902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D44EB6D4-AC66-43A5-A8E8-D87933AC6733}"/>
                </a:ext>
              </a:extLst>
            </p:cNvPr>
            <p:cNvSpPr txBox="1"/>
            <p:nvPr/>
          </p:nvSpPr>
          <p:spPr>
            <a:xfrm>
              <a:off x="8375711" y="6542884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18400716-679B-49F3-A850-5FE20EDC5F79}"/>
                </a:ext>
              </a:extLst>
            </p:cNvPr>
            <p:cNvSpPr txBox="1"/>
            <p:nvPr/>
          </p:nvSpPr>
          <p:spPr>
            <a:xfrm>
              <a:off x="7999131" y="6551953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52" name="Isosceles Triangle 251">
              <a:extLst>
                <a:ext uri="{FF2B5EF4-FFF2-40B4-BE49-F238E27FC236}">
                  <a16:creationId xmlns:a16="http://schemas.microsoft.com/office/drawing/2014/main" id="{C33945C3-7680-4E19-B107-EB518FBDA2F8}"/>
                </a:ext>
              </a:extLst>
            </p:cNvPr>
            <p:cNvSpPr/>
            <p:nvPr/>
          </p:nvSpPr>
          <p:spPr>
            <a:xfrm>
              <a:off x="632000" y="5487690"/>
              <a:ext cx="1491273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AA3A4A8E-F1C1-4D6D-A02C-7D50A60DC51C}"/>
                </a:ext>
              </a:extLst>
            </p:cNvPr>
            <p:cNvSpPr txBox="1"/>
            <p:nvPr/>
          </p:nvSpPr>
          <p:spPr>
            <a:xfrm>
              <a:off x="1098270" y="5624887"/>
              <a:ext cx="451695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F5275D1B-B9A7-4870-8A6A-E023981E38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2348" y="5429923"/>
              <a:ext cx="799487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2AD058E7-F931-4765-BFC7-CA7DBBDA6BFF}"/>
                </a:ext>
              </a:extLst>
            </p:cNvPr>
            <p:cNvCxnSpPr>
              <a:cxnSpLocks/>
            </p:cNvCxnSpPr>
            <p:nvPr/>
          </p:nvCxnSpPr>
          <p:spPr>
            <a:xfrm>
              <a:off x="1371833" y="5429923"/>
              <a:ext cx="811093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1E443CE9-47E5-43FA-A0D8-43EB69714B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2349" y="5823832"/>
              <a:ext cx="1909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D0BAEBB3-62B4-4E42-A68A-1C559B6E1CAE}"/>
                </a:ext>
              </a:extLst>
            </p:cNvPr>
            <p:cNvCxnSpPr>
              <a:cxnSpLocks/>
            </p:cNvCxnSpPr>
            <p:nvPr/>
          </p:nvCxnSpPr>
          <p:spPr>
            <a:xfrm>
              <a:off x="2182926" y="5839772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AE3207A2-100C-4B8B-9DA8-F1BBBB4C9B98}"/>
                </a:ext>
              </a:extLst>
            </p:cNvPr>
            <p:cNvCxnSpPr>
              <a:cxnSpLocks/>
            </p:cNvCxnSpPr>
            <p:nvPr/>
          </p:nvCxnSpPr>
          <p:spPr>
            <a:xfrm>
              <a:off x="572349" y="6048062"/>
              <a:ext cx="1610577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F402D8BB-FA74-4D73-AE65-4AD106B57189}"/>
                </a:ext>
              </a:extLst>
            </p:cNvPr>
            <p:cNvSpPr txBox="1"/>
            <p:nvPr/>
          </p:nvSpPr>
          <p:spPr>
            <a:xfrm>
              <a:off x="1766237" y="5846044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A65430CE-A018-4851-BE74-A13855AEEE98}"/>
                </a:ext>
              </a:extLst>
            </p:cNvPr>
            <p:cNvSpPr txBox="1"/>
            <p:nvPr/>
          </p:nvSpPr>
          <p:spPr>
            <a:xfrm>
              <a:off x="713876" y="5855113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63" name="Isosceles Triangle 262">
              <a:extLst>
                <a:ext uri="{FF2B5EF4-FFF2-40B4-BE49-F238E27FC236}">
                  <a16:creationId xmlns:a16="http://schemas.microsoft.com/office/drawing/2014/main" id="{7D393FBA-D1DB-497A-B913-4BF2D837F4A8}"/>
                </a:ext>
              </a:extLst>
            </p:cNvPr>
            <p:cNvSpPr/>
            <p:nvPr/>
          </p:nvSpPr>
          <p:spPr>
            <a:xfrm>
              <a:off x="2765921" y="5516942"/>
              <a:ext cx="1491273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6D8458FB-A31A-498E-9C04-9EF69F07E9DF}"/>
                </a:ext>
              </a:extLst>
            </p:cNvPr>
            <p:cNvSpPr txBox="1"/>
            <p:nvPr/>
          </p:nvSpPr>
          <p:spPr>
            <a:xfrm>
              <a:off x="3232192" y="5654138"/>
              <a:ext cx="465032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8A25E4C3-BCDE-4E84-B113-86EE0E509E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06269" y="5459175"/>
              <a:ext cx="799487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23EA8203-240B-4A4B-9E85-58D6B6E00DCC}"/>
                </a:ext>
              </a:extLst>
            </p:cNvPr>
            <p:cNvCxnSpPr>
              <a:cxnSpLocks/>
            </p:cNvCxnSpPr>
            <p:nvPr/>
          </p:nvCxnSpPr>
          <p:spPr>
            <a:xfrm>
              <a:off x="3505754" y="5459175"/>
              <a:ext cx="811093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E58C387B-5E01-48AF-82D5-20B09D4DFF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06270" y="5853084"/>
              <a:ext cx="1909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EB76CE7B-F690-45B7-B0A9-CA6C9CE2BF2F}"/>
                </a:ext>
              </a:extLst>
            </p:cNvPr>
            <p:cNvCxnSpPr>
              <a:cxnSpLocks/>
            </p:cNvCxnSpPr>
            <p:nvPr/>
          </p:nvCxnSpPr>
          <p:spPr>
            <a:xfrm>
              <a:off x="4316847" y="5869024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B84094F8-D568-410C-9A1F-6FFE7CF80E17}"/>
                </a:ext>
              </a:extLst>
            </p:cNvPr>
            <p:cNvCxnSpPr>
              <a:cxnSpLocks/>
            </p:cNvCxnSpPr>
            <p:nvPr/>
          </p:nvCxnSpPr>
          <p:spPr>
            <a:xfrm>
              <a:off x="2706270" y="6077314"/>
              <a:ext cx="1610577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F36067F1-CF71-4E6C-8486-798AFF960F8F}"/>
                </a:ext>
              </a:extLst>
            </p:cNvPr>
            <p:cNvSpPr txBox="1"/>
            <p:nvPr/>
          </p:nvSpPr>
          <p:spPr>
            <a:xfrm>
              <a:off x="3890633" y="5875296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FA54E31E-77F4-4E3A-A9B6-550C9A415A04}"/>
                </a:ext>
              </a:extLst>
            </p:cNvPr>
            <p:cNvSpPr txBox="1"/>
            <p:nvPr/>
          </p:nvSpPr>
          <p:spPr>
            <a:xfrm>
              <a:off x="2847797" y="5884365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A3695E78-E874-4875-A5B2-35D7C39900B1}"/>
                </a:ext>
              </a:extLst>
            </p:cNvPr>
            <p:cNvSpPr txBox="1"/>
            <p:nvPr/>
          </p:nvSpPr>
          <p:spPr>
            <a:xfrm>
              <a:off x="96330" y="5308978"/>
              <a:ext cx="6543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Test </a:t>
              </a:r>
            </a:p>
            <a:p>
              <a:r>
                <a:rPr lang="en-US" sz="1100" dirty="0"/>
                <a:t>(</a:t>
              </a:r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0</a:t>
              </a:r>
              <a:r>
                <a:rPr lang="en-US" sz="1100" dirty="0"/>
                <a:t>,</a:t>
              </a:r>
              <a:r>
                <a:rPr lang="en-US" sz="1100" kern="0" dirty="0">
                  <a:solidFill>
                    <a:srgbClr val="00B050"/>
                  </a:solidFill>
                </a:rPr>
                <a:t> 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3</a:t>
              </a:r>
              <a:r>
                <a:rPr lang="en-US" sz="1100" kern="0" dirty="0"/>
                <a:t>)</a:t>
              </a:r>
              <a:endParaRPr lang="en-US" sz="1100" dirty="0"/>
            </a:p>
          </p:txBody>
        </p:sp>
        <p:sp>
          <p:nvSpPr>
            <p:cNvPr id="274" name="Isosceles Triangle 273">
              <a:extLst>
                <a:ext uri="{FF2B5EF4-FFF2-40B4-BE49-F238E27FC236}">
                  <a16:creationId xmlns:a16="http://schemas.microsoft.com/office/drawing/2014/main" id="{3C4E4736-669C-423B-BB1E-2AFC5EB47EA8}"/>
                </a:ext>
              </a:extLst>
            </p:cNvPr>
            <p:cNvSpPr/>
            <p:nvPr/>
          </p:nvSpPr>
          <p:spPr>
            <a:xfrm>
              <a:off x="4865738" y="5516942"/>
              <a:ext cx="1491273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5E4A41D1-4D04-426E-9250-E5E2F4A6C351}"/>
                </a:ext>
              </a:extLst>
            </p:cNvPr>
            <p:cNvSpPr txBox="1"/>
            <p:nvPr/>
          </p:nvSpPr>
          <p:spPr>
            <a:xfrm>
              <a:off x="5332008" y="5654139"/>
              <a:ext cx="447229" cy="21488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7B743B4A-7BA4-4EA2-82B3-B83D647602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06086" y="5459175"/>
              <a:ext cx="799487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286D04A9-1B15-431F-90FB-0E6A7C3B7308}"/>
                </a:ext>
              </a:extLst>
            </p:cNvPr>
            <p:cNvCxnSpPr>
              <a:cxnSpLocks/>
            </p:cNvCxnSpPr>
            <p:nvPr/>
          </p:nvCxnSpPr>
          <p:spPr>
            <a:xfrm>
              <a:off x="5605571" y="5459175"/>
              <a:ext cx="811093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94219CF5-CC27-45DA-A410-2C7B66C8E9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06087" y="5853084"/>
              <a:ext cx="1909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484DE5F9-530A-4E33-B8D9-BEF9A1842C49}"/>
                </a:ext>
              </a:extLst>
            </p:cNvPr>
            <p:cNvCxnSpPr>
              <a:cxnSpLocks/>
            </p:cNvCxnSpPr>
            <p:nvPr/>
          </p:nvCxnSpPr>
          <p:spPr>
            <a:xfrm>
              <a:off x="6416664" y="5869024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C4727E29-627E-4504-B0AB-4CA6485432D2}"/>
                </a:ext>
              </a:extLst>
            </p:cNvPr>
            <p:cNvCxnSpPr>
              <a:cxnSpLocks/>
            </p:cNvCxnSpPr>
            <p:nvPr/>
          </p:nvCxnSpPr>
          <p:spPr>
            <a:xfrm>
              <a:off x="4806087" y="6077314"/>
              <a:ext cx="1610577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E006E826-11F6-4184-BDB4-BB3E01A9D471}"/>
                </a:ext>
              </a:extLst>
            </p:cNvPr>
            <p:cNvSpPr txBox="1"/>
            <p:nvPr/>
          </p:nvSpPr>
          <p:spPr>
            <a:xfrm>
              <a:off x="6028550" y="5875296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076E1901-F928-406C-A13E-724D486F55A0}"/>
                </a:ext>
              </a:extLst>
            </p:cNvPr>
            <p:cNvSpPr txBox="1"/>
            <p:nvPr/>
          </p:nvSpPr>
          <p:spPr>
            <a:xfrm>
              <a:off x="4966664" y="5884365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84" name="Isosceles Triangle 283">
              <a:extLst>
                <a:ext uri="{FF2B5EF4-FFF2-40B4-BE49-F238E27FC236}">
                  <a16:creationId xmlns:a16="http://schemas.microsoft.com/office/drawing/2014/main" id="{61A75A42-E9C2-46AD-936B-5610A7FE1D63}"/>
                </a:ext>
              </a:extLst>
            </p:cNvPr>
            <p:cNvSpPr/>
            <p:nvPr/>
          </p:nvSpPr>
          <p:spPr>
            <a:xfrm>
              <a:off x="6910195" y="5536505"/>
              <a:ext cx="149127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C95FC96C-A526-4A66-9B24-494B2838F4ED}"/>
                </a:ext>
              </a:extLst>
            </p:cNvPr>
            <p:cNvSpPr txBox="1"/>
            <p:nvPr/>
          </p:nvSpPr>
          <p:spPr>
            <a:xfrm>
              <a:off x="7376466" y="5673701"/>
              <a:ext cx="45648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86F5B181-8DDB-4322-8D30-9AFEF209B0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50543" y="5478738"/>
              <a:ext cx="799487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AE7FB488-DECF-4C4F-A35E-10DBD81D0ECF}"/>
                </a:ext>
              </a:extLst>
            </p:cNvPr>
            <p:cNvCxnSpPr>
              <a:cxnSpLocks/>
            </p:cNvCxnSpPr>
            <p:nvPr/>
          </p:nvCxnSpPr>
          <p:spPr>
            <a:xfrm>
              <a:off x="7650029" y="5478738"/>
              <a:ext cx="811093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20B0A1F1-2A6A-474F-B7B3-21B7DE6C88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50544" y="5872647"/>
              <a:ext cx="1909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11859ADC-2DD2-4022-B62C-A16F5EB1FAAC}"/>
                </a:ext>
              </a:extLst>
            </p:cNvPr>
            <p:cNvCxnSpPr>
              <a:cxnSpLocks/>
            </p:cNvCxnSpPr>
            <p:nvPr/>
          </p:nvCxnSpPr>
          <p:spPr>
            <a:xfrm>
              <a:off x="8461121" y="5888587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87761D66-5FDD-4D50-9FBE-2708BFBB0EB1}"/>
                </a:ext>
              </a:extLst>
            </p:cNvPr>
            <p:cNvCxnSpPr>
              <a:cxnSpLocks/>
            </p:cNvCxnSpPr>
            <p:nvPr/>
          </p:nvCxnSpPr>
          <p:spPr>
            <a:xfrm>
              <a:off x="6850544" y="6096877"/>
              <a:ext cx="1610578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B7A4B62A-EB1B-4556-B4DC-090E042C8FBA}"/>
                </a:ext>
              </a:extLst>
            </p:cNvPr>
            <p:cNvSpPr txBox="1"/>
            <p:nvPr/>
          </p:nvSpPr>
          <p:spPr>
            <a:xfrm>
              <a:off x="8158732" y="5894859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A9943B10-E9F6-4CF6-900C-10C0D9E4EA82}"/>
                </a:ext>
              </a:extLst>
            </p:cNvPr>
            <p:cNvSpPr txBox="1"/>
            <p:nvPr/>
          </p:nvSpPr>
          <p:spPr>
            <a:xfrm>
              <a:off x="7077796" y="5903928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0EA46C89-9084-4E53-989B-141DA16F3EE9}"/>
                </a:ext>
              </a:extLst>
            </p:cNvPr>
            <p:cNvSpPr txBox="1"/>
            <p:nvPr/>
          </p:nvSpPr>
          <p:spPr>
            <a:xfrm>
              <a:off x="723798" y="4593765"/>
              <a:ext cx="6543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Test </a:t>
              </a:r>
            </a:p>
            <a:p>
              <a:r>
                <a:rPr lang="en-US" sz="1100" dirty="0"/>
                <a:t>(</a:t>
              </a:r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0</a:t>
              </a:r>
              <a:r>
                <a:rPr lang="en-US" sz="1100" dirty="0"/>
                <a:t>,</a:t>
              </a:r>
              <a:r>
                <a:rPr lang="en-US" sz="1100" kern="0" dirty="0">
                  <a:solidFill>
                    <a:srgbClr val="00B050"/>
                  </a:solidFill>
                </a:rPr>
                <a:t> 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2</a:t>
              </a:r>
              <a:r>
                <a:rPr lang="en-US" sz="1100" kern="0" dirty="0"/>
                <a:t>)</a:t>
              </a:r>
              <a:endParaRPr lang="en-US" sz="1100" dirty="0"/>
            </a:p>
          </p:txBody>
        </p:sp>
        <p:sp>
          <p:nvSpPr>
            <p:cNvPr id="305" name="Isosceles Triangle 304">
              <a:extLst>
                <a:ext uri="{FF2B5EF4-FFF2-40B4-BE49-F238E27FC236}">
                  <a16:creationId xmlns:a16="http://schemas.microsoft.com/office/drawing/2014/main" id="{8942F7E0-2D9E-46F4-8D8A-83BD1C461C68}"/>
                </a:ext>
              </a:extLst>
            </p:cNvPr>
            <p:cNvSpPr/>
            <p:nvPr/>
          </p:nvSpPr>
          <p:spPr>
            <a:xfrm>
              <a:off x="5230319" y="4865877"/>
              <a:ext cx="2695146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DA863073-6F57-4B66-808D-93882AEB5A37}"/>
                </a:ext>
              </a:extLst>
            </p:cNvPr>
            <p:cNvSpPr txBox="1"/>
            <p:nvPr/>
          </p:nvSpPr>
          <p:spPr>
            <a:xfrm>
              <a:off x="6273450" y="4982162"/>
              <a:ext cx="535709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T</a:t>
              </a:r>
              <a:r>
                <a:rPr lang="en-US" sz="1100" baseline="-25000" dirty="0">
                  <a:solidFill>
                    <a:srgbClr val="00B050"/>
                  </a:solidFill>
                </a:rPr>
                <a:t>M</a:t>
              </a:r>
              <a:r>
                <a:rPr lang="en-US" sz="1100" dirty="0"/>
                <a:t>(</a:t>
              </a:r>
              <a:r>
                <a:rPr lang="en-US" sz="1100" dirty="0">
                  <a:solidFill>
                    <a:srgbClr val="C00000"/>
                  </a:solidFill>
                </a:rPr>
                <a:t>y</a:t>
              </a:r>
              <a:r>
                <a:rPr lang="en-US" sz="1100" dirty="0"/>
                <a:t>)</a:t>
              </a:r>
            </a:p>
          </p:txBody>
        </p: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2D947C8F-8027-4BFD-8DA5-34FC0AD466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2511" y="4808110"/>
              <a:ext cx="144489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62FD41EE-980A-4726-92AD-0B4E900A9FC8}"/>
                </a:ext>
              </a:extLst>
            </p:cNvPr>
            <p:cNvCxnSpPr>
              <a:cxnSpLocks/>
            </p:cNvCxnSpPr>
            <p:nvPr/>
          </p:nvCxnSpPr>
          <p:spPr>
            <a:xfrm>
              <a:off x="6567404" y="4808110"/>
              <a:ext cx="1465870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AF87C132-BC9D-45B6-86F0-44C8BF097E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2511" y="5230594"/>
              <a:ext cx="3452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2F2A6442-A01E-452D-9826-67274616589E}"/>
                </a:ext>
              </a:extLst>
            </p:cNvPr>
            <p:cNvCxnSpPr>
              <a:cxnSpLocks/>
            </p:cNvCxnSpPr>
            <p:nvPr/>
          </p:nvCxnSpPr>
          <p:spPr>
            <a:xfrm>
              <a:off x="8033274" y="5217959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A1CAF516-4121-43AA-BCB2-FC4C0435F551}"/>
                </a:ext>
              </a:extLst>
            </p:cNvPr>
            <p:cNvCxnSpPr>
              <a:cxnSpLocks/>
            </p:cNvCxnSpPr>
            <p:nvPr/>
          </p:nvCxnSpPr>
          <p:spPr>
            <a:xfrm>
              <a:off x="5122511" y="5445299"/>
              <a:ext cx="2910763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383A971C-C5DC-4353-B285-AFBC7CAA8D83}"/>
                </a:ext>
              </a:extLst>
            </p:cNvPr>
            <p:cNvSpPr txBox="1"/>
            <p:nvPr/>
          </p:nvSpPr>
          <p:spPr>
            <a:xfrm>
              <a:off x="7497544" y="5214706"/>
              <a:ext cx="4017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3</a:t>
              </a:r>
              <a:endParaRPr lang="en-US" sz="1100" dirty="0"/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8C818D41-301A-4B96-AA4B-4135C7CA323B}"/>
                </a:ext>
              </a:extLst>
            </p:cNvPr>
            <p:cNvSpPr txBox="1"/>
            <p:nvPr/>
          </p:nvSpPr>
          <p:spPr>
            <a:xfrm>
              <a:off x="5477222" y="5214250"/>
              <a:ext cx="4017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1</a:t>
              </a:r>
              <a:endParaRPr lang="en-US" sz="1100" dirty="0"/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FEE66640-2106-46D2-8D2F-E434916F4379}"/>
                </a:ext>
              </a:extLst>
            </p:cNvPr>
            <p:cNvSpPr txBox="1"/>
            <p:nvPr/>
          </p:nvSpPr>
          <p:spPr>
            <a:xfrm>
              <a:off x="2180363" y="3907750"/>
              <a:ext cx="6543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Test </a:t>
              </a:r>
            </a:p>
            <a:p>
              <a:r>
                <a:rPr lang="en-US" sz="1100" dirty="0"/>
                <a:t>(</a:t>
              </a:r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0</a:t>
              </a:r>
              <a:r>
                <a:rPr lang="en-US" sz="1100" dirty="0"/>
                <a:t>,</a:t>
              </a:r>
              <a:r>
                <a:rPr lang="en-US" sz="1100" kern="0" dirty="0">
                  <a:solidFill>
                    <a:srgbClr val="00B050"/>
                  </a:solidFill>
                </a:rPr>
                <a:t> 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1</a:t>
              </a:r>
              <a:r>
                <a:rPr lang="en-US" sz="1100" kern="0" dirty="0"/>
                <a:t>)</a:t>
              </a:r>
              <a:endParaRPr lang="en-US" sz="1100" dirty="0"/>
            </a:p>
          </p:txBody>
        </p:sp>
      </p:grpSp>
      <p:sp>
        <p:nvSpPr>
          <p:cNvPr id="156" name="TextBox 155">
            <a:extLst>
              <a:ext uri="{FF2B5EF4-FFF2-40B4-BE49-F238E27FC236}">
                <a16:creationId xmlns:a16="http://schemas.microsoft.com/office/drawing/2014/main" id="{A569FEE6-2327-46D7-AFC9-64CB1AFD2970}"/>
              </a:ext>
            </a:extLst>
          </p:cNvPr>
          <p:cNvSpPr txBox="1"/>
          <p:nvPr/>
        </p:nvSpPr>
        <p:spPr>
          <a:xfrm>
            <a:off x="7240922" y="3715337"/>
            <a:ext cx="8210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K = 2</a:t>
            </a:r>
          </a:p>
        </p:txBody>
      </p:sp>
      <p:sp>
        <p:nvSpPr>
          <p:cNvPr id="148" name="Content Placeholder 2">
            <a:extLst>
              <a:ext uri="{FF2B5EF4-FFF2-40B4-BE49-F238E27FC236}">
                <a16:creationId xmlns:a16="http://schemas.microsoft.com/office/drawing/2014/main" id="{F2CA4782-710F-4502-85D6-51A4D95AD254}"/>
              </a:ext>
            </a:extLst>
          </p:cNvPr>
          <p:cNvSpPr txBox="1">
            <a:spLocks/>
          </p:cNvSpPr>
          <p:nvPr/>
        </p:nvSpPr>
        <p:spPr bwMode="auto">
          <a:xfrm>
            <a:off x="878887" y="2203531"/>
            <a:ext cx="7386224" cy="42490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Suppose in T</a:t>
            </a:r>
            <a:r>
              <a:rPr lang="en-US" sz="2000" kern="0" baseline="-25000" dirty="0">
                <a:solidFill>
                  <a:srgbClr val="33CC33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 the number of configs reachable from</a:t>
            </a:r>
            <a:r>
              <a:rPr lang="en-US" sz="2000" kern="0" dirty="0">
                <a:solidFill>
                  <a:srgbClr val="00B050"/>
                </a:solidFill>
              </a:rPr>
              <a:t> 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dirty="0"/>
              <a:t>.</a:t>
            </a:r>
            <a:endParaRPr lang="en-US" sz="2000" kern="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642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14A3A2B-3274-4FE9-A7DD-1A40BC149445}"/>
              </a:ext>
            </a:extLst>
          </p:cNvPr>
          <p:cNvSpPr txBox="1">
            <a:spLocks/>
          </p:cNvSpPr>
          <p:nvPr/>
        </p:nvSpPr>
        <p:spPr bwMode="auto">
          <a:xfrm>
            <a:off x="643137" y="2591802"/>
            <a:ext cx="7438943" cy="1020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checks </a:t>
            </a:r>
            <a:r>
              <a:rPr lang="en-US" sz="2000" kern="0" dirty="0">
                <a:solidFill>
                  <a:srgbClr val="FF0000"/>
                </a:solidFill>
              </a:rPr>
              <a:t>every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,. For each C, checks if C is reachable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, and, </a:t>
            </a:r>
            <a:r>
              <a:rPr lang="en-US" sz="2000" kern="0" dirty="0">
                <a:solidFill>
                  <a:srgbClr val="FF0000"/>
                </a:solidFill>
              </a:rPr>
              <a:t>remembers the number </a:t>
            </a:r>
            <a:r>
              <a:rPr lang="en-US" sz="2000" kern="0" dirty="0">
                <a:solidFill>
                  <a:srgbClr val="FFC000"/>
                </a:solidFill>
              </a:rPr>
              <a:t>K’</a:t>
            </a:r>
            <a:r>
              <a:rPr lang="en-US" sz="2000" kern="0" dirty="0">
                <a:solidFill>
                  <a:srgbClr val="FF0000"/>
                </a:solidFill>
              </a:rPr>
              <a:t> of reachable configs in its checks</a:t>
            </a:r>
            <a:r>
              <a:rPr lang="en-US" sz="2000" kern="0" dirty="0"/>
              <a:t>. If </a:t>
            </a:r>
            <a:r>
              <a:rPr lang="en-US" sz="2000" kern="0" dirty="0">
                <a:solidFill>
                  <a:srgbClr val="FFC000"/>
                </a:solidFill>
              </a:rPr>
              <a:t>K’</a:t>
            </a:r>
            <a:r>
              <a:rPr lang="en-US" sz="2000" kern="0" dirty="0"/>
              <a:t> =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dirty="0"/>
              <a:t>, then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is on the correct path for every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. Otherwise not.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778E973-D5D2-429D-957F-A8BFB1BD078E}"/>
              </a:ext>
            </a:extLst>
          </p:cNvPr>
          <p:cNvGrpSpPr/>
          <p:nvPr/>
        </p:nvGrpSpPr>
        <p:grpSpPr>
          <a:xfrm>
            <a:off x="41946" y="3612096"/>
            <a:ext cx="8813266" cy="2859647"/>
            <a:chOff x="-23230" y="3907750"/>
            <a:chExt cx="8813266" cy="2859647"/>
          </a:xfrm>
        </p:grpSpPr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AA632B6A-6664-49C9-BAF9-E9CD927736F8}"/>
                </a:ext>
              </a:extLst>
            </p:cNvPr>
            <p:cNvSpPr/>
            <p:nvPr/>
          </p:nvSpPr>
          <p:spPr>
            <a:xfrm>
              <a:off x="1928300" y="4199638"/>
              <a:ext cx="5144552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17B9D02-232A-45E3-BC68-53F21DD423D6}"/>
                </a:ext>
              </a:extLst>
            </p:cNvPr>
            <p:cNvSpPr txBox="1"/>
            <p:nvPr/>
          </p:nvSpPr>
          <p:spPr>
            <a:xfrm>
              <a:off x="4229566" y="4306785"/>
              <a:ext cx="561106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T</a:t>
              </a:r>
              <a:r>
                <a:rPr lang="en-US" sz="1100" baseline="-25000" dirty="0">
                  <a:solidFill>
                    <a:srgbClr val="00B050"/>
                  </a:solidFill>
                </a:rPr>
                <a:t>M</a:t>
              </a:r>
              <a:r>
                <a:rPr lang="en-US" sz="1100" dirty="0"/>
                <a:t>(</a:t>
              </a:r>
              <a:r>
                <a:rPr lang="en-US" sz="1100" dirty="0">
                  <a:solidFill>
                    <a:srgbClr val="C00000"/>
                  </a:solidFill>
                </a:rPr>
                <a:t>y</a:t>
              </a:r>
              <a:r>
                <a:rPr lang="en-US" sz="1100" dirty="0"/>
                <a:t>)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DEEEC3C-CCF7-4FC9-8674-AD74F6947E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22513" y="4141871"/>
              <a:ext cx="2758047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B8B068E-7E3D-47D8-8A87-E289280D3C65}"/>
                </a:ext>
              </a:extLst>
            </p:cNvPr>
            <p:cNvCxnSpPr>
              <a:cxnSpLocks/>
            </p:cNvCxnSpPr>
            <p:nvPr/>
          </p:nvCxnSpPr>
          <p:spPr>
            <a:xfrm>
              <a:off x="4480555" y="4141871"/>
              <a:ext cx="2798084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2DEBAD4-A96E-4679-90B4-C4282F6725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22513" y="4564355"/>
              <a:ext cx="6589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EA0BFFF-4113-4DA3-BDC8-EE233D088DEB}"/>
                </a:ext>
              </a:extLst>
            </p:cNvPr>
            <p:cNvCxnSpPr>
              <a:cxnSpLocks/>
            </p:cNvCxnSpPr>
            <p:nvPr/>
          </p:nvCxnSpPr>
          <p:spPr>
            <a:xfrm>
              <a:off x="7278639" y="4551720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851BC3C-5985-4CFA-BA99-212B8767903F}"/>
                </a:ext>
              </a:extLst>
            </p:cNvPr>
            <p:cNvCxnSpPr>
              <a:cxnSpLocks/>
            </p:cNvCxnSpPr>
            <p:nvPr/>
          </p:nvCxnSpPr>
          <p:spPr>
            <a:xfrm>
              <a:off x="1722513" y="4779060"/>
              <a:ext cx="5556126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CF80E8A-5268-4844-B9AA-C97AEC32F7D8}"/>
                </a:ext>
              </a:extLst>
            </p:cNvPr>
            <p:cNvSpPr txBox="1"/>
            <p:nvPr/>
          </p:nvSpPr>
          <p:spPr>
            <a:xfrm>
              <a:off x="6408784" y="4549307"/>
              <a:ext cx="76696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3</a:t>
              </a:r>
              <a:endParaRPr lang="en-US" sz="1100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78BC17C-31B7-4399-9917-98B14915BC8F}"/>
                </a:ext>
              </a:extLst>
            </p:cNvPr>
            <p:cNvSpPr txBox="1"/>
            <p:nvPr/>
          </p:nvSpPr>
          <p:spPr>
            <a:xfrm>
              <a:off x="2290208" y="4558608"/>
              <a:ext cx="76696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1</a:t>
              </a:r>
              <a:endParaRPr lang="en-US" sz="1100" dirty="0"/>
            </a:p>
          </p:txBody>
        </p:sp>
        <p:sp>
          <p:nvSpPr>
            <p:cNvPr id="68" name="Isosceles Triangle 67">
              <a:extLst>
                <a:ext uri="{FF2B5EF4-FFF2-40B4-BE49-F238E27FC236}">
                  <a16:creationId xmlns:a16="http://schemas.microsoft.com/office/drawing/2014/main" id="{DD125072-A73E-47F5-940B-67E2BE124E0D}"/>
                </a:ext>
              </a:extLst>
            </p:cNvPr>
            <p:cNvSpPr/>
            <p:nvPr/>
          </p:nvSpPr>
          <p:spPr>
            <a:xfrm>
              <a:off x="1071058" y="4846031"/>
              <a:ext cx="2695146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3B6B1F2-C0D4-4016-A964-90242C157B59}"/>
                </a:ext>
              </a:extLst>
            </p:cNvPr>
            <p:cNvSpPr txBox="1"/>
            <p:nvPr/>
          </p:nvSpPr>
          <p:spPr>
            <a:xfrm>
              <a:off x="2114190" y="4962316"/>
              <a:ext cx="540857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T</a:t>
              </a:r>
              <a:r>
                <a:rPr lang="en-US" sz="1100" baseline="-25000" dirty="0">
                  <a:solidFill>
                    <a:srgbClr val="00B050"/>
                  </a:solidFill>
                </a:rPr>
                <a:t>M</a:t>
              </a:r>
              <a:r>
                <a:rPr lang="en-US" sz="1100" dirty="0"/>
                <a:t>(</a:t>
              </a:r>
              <a:r>
                <a:rPr lang="en-US" sz="1100" dirty="0">
                  <a:solidFill>
                    <a:srgbClr val="C00000"/>
                  </a:solidFill>
                </a:rPr>
                <a:t>y</a:t>
              </a:r>
              <a:r>
                <a:rPr lang="en-US" sz="1100" dirty="0"/>
                <a:t>)</a:t>
              </a:r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D9511A3-A110-4AD6-8755-D8ED0E8D9F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3250" y="4788264"/>
              <a:ext cx="144489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DA3A7D2-5DD5-4D2D-B137-BCB50E14AD12}"/>
                </a:ext>
              </a:extLst>
            </p:cNvPr>
            <p:cNvCxnSpPr>
              <a:cxnSpLocks/>
            </p:cNvCxnSpPr>
            <p:nvPr/>
          </p:nvCxnSpPr>
          <p:spPr>
            <a:xfrm>
              <a:off x="2408143" y="4788264"/>
              <a:ext cx="1465870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4B7978AC-839D-41B0-80D5-BC5C657F62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3250" y="5210748"/>
              <a:ext cx="3452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CD5E05B-FDCD-4CC4-AC02-969D875E6A52}"/>
                </a:ext>
              </a:extLst>
            </p:cNvPr>
            <p:cNvCxnSpPr>
              <a:cxnSpLocks/>
            </p:cNvCxnSpPr>
            <p:nvPr/>
          </p:nvCxnSpPr>
          <p:spPr>
            <a:xfrm>
              <a:off x="3874013" y="5198113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2714266-D5F6-4055-A6B5-17A715F460E9}"/>
                </a:ext>
              </a:extLst>
            </p:cNvPr>
            <p:cNvCxnSpPr>
              <a:cxnSpLocks/>
            </p:cNvCxnSpPr>
            <p:nvPr/>
          </p:nvCxnSpPr>
          <p:spPr>
            <a:xfrm>
              <a:off x="963250" y="5425453"/>
              <a:ext cx="2910763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1DCD8F9-5FD6-4C1F-BDA4-1FE23C1442C4}"/>
                </a:ext>
              </a:extLst>
            </p:cNvPr>
            <p:cNvSpPr txBox="1"/>
            <p:nvPr/>
          </p:nvSpPr>
          <p:spPr>
            <a:xfrm>
              <a:off x="3347808" y="5194860"/>
              <a:ext cx="4017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3</a:t>
              </a:r>
              <a:endParaRPr lang="en-US" sz="1100" dirty="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28D9850-50DA-4A8C-92D3-EA80FA61828E}"/>
                </a:ext>
              </a:extLst>
            </p:cNvPr>
            <p:cNvSpPr txBox="1"/>
            <p:nvPr/>
          </p:nvSpPr>
          <p:spPr>
            <a:xfrm>
              <a:off x="1241760" y="5194404"/>
              <a:ext cx="4017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1</a:t>
              </a:r>
              <a:endParaRPr lang="en-US" sz="1100" dirty="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4AC6406-2E14-4C6C-AF31-ED9E2D65E5BA}"/>
                </a:ext>
              </a:extLst>
            </p:cNvPr>
            <p:cNvSpPr txBox="1"/>
            <p:nvPr/>
          </p:nvSpPr>
          <p:spPr>
            <a:xfrm>
              <a:off x="-23230" y="5880128"/>
              <a:ext cx="6543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Test </a:t>
              </a:r>
            </a:p>
            <a:p>
              <a:r>
                <a:rPr lang="en-US" sz="1100" dirty="0"/>
                <a:t>(</a:t>
              </a:r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0</a:t>
              </a:r>
              <a:r>
                <a:rPr lang="en-US" sz="1100" dirty="0"/>
                <a:t>,</a:t>
              </a:r>
              <a:r>
                <a:rPr lang="en-US" sz="1100" kern="0" dirty="0">
                  <a:solidFill>
                    <a:srgbClr val="00B050"/>
                  </a:solidFill>
                </a:rPr>
                <a:t> 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4</a:t>
              </a:r>
              <a:r>
                <a:rPr lang="en-US" sz="1100" kern="0" dirty="0"/>
                <a:t>)</a:t>
              </a:r>
              <a:endParaRPr lang="en-US" sz="1100" dirty="0"/>
            </a:p>
          </p:txBody>
        </p:sp>
        <p:sp>
          <p:nvSpPr>
            <p:cNvPr id="90" name="Isosceles Triangle 89">
              <a:extLst>
                <a:ext uri="{FF2B5EF4-FFF2-40B4-BE49-F238E27FC236}">
                  <a16:creationId xmlns:a16="http://schemas.microsoft.com/office/drawing/2014/main" id="{2386BC53-E419-43E8-BDA6-C8D28B8B741E}"/>
                </a:ext>
              </a:extLst>
            </p:cNvPr>
            <p:cNvSpPr/>
            <p:nvPr/>
          </p:nvSpPr>
          <p:spPr>
            <a:xfrm>
              <a:off x="352172" y="6126763"/>
              <a:ext cx="943583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CB3CA1D-A366-469A-9FDD-3F674F29059D}"/>
                </a:ext>
              </a:extLst>
            </p:cNvPr>
            <p:cNvSpPr txBox="1"/>
            <p:nvPr/>
          </p:nvSpPr>
          <p:spPr>
            <a:xfrm>
              <a:off x="647198" y="6263960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791D0D64-1AFD-47F5-AED0-0896676088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4428" y="6068996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04CAA533-0FA9-486C-8761-F03A669DF687}"/>
                </a:ext>
              </a:extLst>
            </p:cNvPr>
            <p:cNvCxnSpPr>
              <a:cxnSpLocks/>
            </p:cNvCxnSpPr>
            <p:nvPr/>
          </p:nvCxnSpPr>
          <p:spPr>
            <a:xfrm>
              <a:off x="820292" y="6068996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805F92D2-9FFA-4512-9E35-B8254E34D8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4429" y="6462905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D4DC1870-E927-43D7-8370-BB97105043CA}"/>
                </a:ext>
              </a:extLst>
            </p:cNvPr>
            <p:cNvCxnSpPr>
              <a:cxnSpLocks/>
            </p:cNvCxnSpPr>
            <p:nvPr/>
          </p:nvCxnSpPr>
          <p:spPr>
            <a:xfrm>
              <a:off x="1333500" y="6478845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3FC49016-D550-455F-B14A-2457000C9FD4}"/>
                </a:ext>
              </a:extLst>
            </p:cNvPr>
            <p:cNvCxnSpPr>
              <a:cxnSpLocks/>
            </p:cNvCxnSpPr>
            <p:nvPr/>
          </p:nvCxnSpPr>
          <p:spPr>
            <a:xfrm>
              <a:off x="314429" y="6687135"/>
              <a:ext cx="1019071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037790F-0D26-429D-B9D4-536FB40EC517}"/>
                </a:ext>
              </a:extLst>
            </p:cNvPr>
            <p:cNvSpPr txBox="1"/>
            <p:nvPr/>
          </p:nvSpPr>
          <p:spPr>
            <a:xfrm>
              <a:off x="919175" y="6485117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4D536CB-B222-4C4D-80CA-75781DD4BAA0}"/>
                </a:ext>
              </a:extLst>
            </p:cNvPr>
            <p:cNvSpPr txBox="1"/>
            <p:nvPr/>
          </p:nvSpPr>
          <p:spPr>
            <a:xfrm>
              <a:off x="542595" y="6494186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179" name="Isosceles Triangle 178">
              <a:extLst>
                <a:ext uri="{FF2B5EF4-FFF2-40B4-BE49-F238E27FC236}">
                  <a16:creationId xmlns:a16="http://schemas.microsoft.com/office/drawing/2014/main" id="{9F1F60C3-9943-408C-87AB-0C303AC9BE15}"/>
                </a:ext>
              </a:extLst>
            </p:cNvPr>
            <p:cNvSpPr/>
            <p:nvPr/>
          </p:nvSpPr>
          <p:spPr>
            <a:xfrm>
              <a:off x="1414286" y="6137950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F2846DD2-36E7-4F0F-856F-688C6A2BB330}"/>
                </a:ext>
              </a:extLst>
            </p:cNvPr>
            <p:cNvSpPr txBox="1"/>
            <p:nvPr/>
          </p:nvSpPr>
          <p:spPr>
            <a:xfrm>
              <a:off x="1709312" y="6275147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15A4830D-65AC-41F7-B368-A7C727AA0D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76542" y="6080183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000F1E87-B6B7-4716-A407-8EE77A80C742}"/>
                </a:ext>
              </a:extLst>
            </p:cNvPr>
            <p:cNvCxnSpPr>
              <a:cxnSpLocks/>
            </p:cNvCxnSpPr>
            <p:nvPr/>
          </p:nvCxnSpPr>
          <p:spPr>
            <a:xfrm>
              <a:off x="1882406" y="6080183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EC27E245-4C70-4D04-9200-EFCF9D272E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76542" y="6474092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B5C898D4-940A-44F1-9E3F-EABD6E23491E}"/>
                </a:ext>
              </a:extLst>
            </p:cNvPr>
            <p:cNvCxnSpPr>
              <a:cxnSpLocks/>
            </p:cNvCxnSpPr>
            <p:nvPr/>
          </p:nvCxnSpPr>
          <p:spPr>
            <a:xfrm>
              <a:off x="2395614" y="6490032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581ED79D-C582-465E-9C76-4C10D84C85EE}"/>
                </a:ext>
              </a:extLst>
            </p:cNvPr>
            <p:cNvCxnSpPr>
              <a:cxnSpLocks/>
            </p:cNvCxnSpPr>
            <p:nvPr/>
          </p:nvCxnSpPr>
          <p:spPr>
            <a:xfrm>
              <a:off x="1376542" y="6698322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F1B49FAF-7C14-4B3E-9B47-B8CD1D291A1A}"/>
                </a:ext>
              </a:extLst>
            </p:cNvPr>
            <p:cNvSpPr txBox="1"/>
            <p:nvPr/>
          </p:nvSpPr>
          <p:spPr>
            <a:xfrm>
              <a:off x="1981289" y="6496304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7E5D6460-5EB1-4887-A1BA-1E68C53E9AB9}"/>
                </a:ext>
              </a:extLst>
            </p:cNvPr>
            <p:cNvSpPr txBox="1"/>
            <p:nvPr/>
          </p:nvSpPr>
          <p:spPr>
            <a:xfrm>
              <a:off x="1604709" y="6505373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190" name="Isosceles Triangle 189">
              <a:extLst>
                <a:ext uri="{FF2B5EF4-FFF2-40B4-BE49-F238E27FC236}">
                  <a16:creationId xmlns:a16="http://schemas.microsoft.com/office/drawing/2014/main" id="{84D99747-34FE-4B75-81B1-A71B556A4A0D}"/>
                </a:ext>
              </a:extLst>
            </p:cNvPr>
            <p:cNvSpPr/>
            <p:nvPr/>
          </p:nvSpPr>
          <p:spPr>
            <a:xfrm>
              <a:off x="2488839" y="6145813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4FD031A9-5CC6-42DD-BF74-A3368F07E3EB}"/>
                </a:ext>
              </a:extLst>
            </p:cNvPr>
            <p:cNvSpPr txBox="1"/>
            <p:nvPr/>
          </p:nvSpPr>
          <p:spPr>
            <a:xfrm>
              <a:off x="2783865" y="6283010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7B27AB6E-FD52-48F4-BA07-FB037DF299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51095" y="6088046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91245809-5AC1-49B6-AD84-4A411D5AB5AA}"/>
                </a:ext>
              </a:extLst>
            </p:cNvPr>
            <p:cNvCxnSpPr>
              <a:cxnSpLocks/>
            </p:cNvCxnSpPr>
            <p:nvPr/>
          </p:nvCxnSpPr>
          <p:spPr>
            <a:xfrm>
              <a:off x="2956959" y="6088046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064F329E-3461-455F-AD56-4DDEDF5451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51095" y="6481955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43DC21FE-CFD6-48E7-BA82-1CD762EBA77F}"/>
                </a:ext>
              </a:extLst>
            </p:cNvPr>
            <p:cNvCxnSpPr>
              <a:cxnSpLocks/>
            </p:cNvCxnSpPr>
            <p:nvPr/>
          </p:nvCxnSpPr>
          <p:spPr>
            <a:xfrm>
              <a:off x="3470167" y="6497895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FA8CC8F7-0A75-4236-91B7-2033AE6F3FF0}"/>
                </a:ext>
              </a:extLst>
            </p:cNvPr>
            <p:cNvCxnSpPr>
              <a:cxnSpLocks/>
            </p:cNvCxnSpPr>
            <p:nvPr/>
          </p:nvCxnSpPr>
          <p:spPr>
            <a:xfrm>
              <a:off x="2451095" y="6706185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A6CABE7E-972D-4156-A2DF-A90DFDFA8A69}"/>
                </a:ext>
              </a:extLst>
            </p:cNvPr>
            <p:cNvSpPr txBox="1"/>
            <p:nvPr/>
          </p:nvSpPr>
          <p:spPr>
            <a:xfrm>
              <a:off x="3055842" y="6504167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4B475F0B-4200-4AD5-B6E8-C4EEAE96A877}"/>
                </a:ext>
              </a:extLst>
            </p:cNvPr>
            <p:cNvSpPr txBox="1"/>
            <p:nvPr/>
          </p:nvSpPr>
          <p:spPr>
            <a:xfrm>
              <a:off x="2679262" y="6513236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00" name="Isosceles Triangle 199">
              <a:extLst>
                <a:ext uri="{FF2B5EF4-FFF2-40B4-BE49-F238E27FC236}">
                  <a16:creationId xmlns:a16="http://schemas.microsoft.com/office/drawing/2014/main" id="{90EFF4D7-F011-46A0-AAB4-688484D7F011}"/>
                </a:ext>
              </a:extLst>
            </p:cNvPr>
            <p:cNvSpPr/>
            <p:nvPr/>
          </p:nvSpPr>
          <p:spPr>
            <a:xfrm>
              <a:off x="3550953" y="6157000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5C9FC3EF-DB94-4C41-83CC-54B01B79D8CC}"/>
                </a:ext>
              </a:extLst>
            </p:cNvPr>
            <p:cNvSpPr txBox="1"/>
            <p:nvPr/>
          </p:nvSpPr>
          <p:spPr>
            <a:xfrm>
              <a:off x="3845979" y="6294197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77AC6CBA-AEF4-4DEA-A610-F9DE363F41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13209" y="6099233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650A309D-E693-4186-BED2-309634F767AE}"/>
                </a:ext>
              </a:extLst>
            </p:cNvPr>
            <p:cNvCxnSpPr>
              <a:cxnSpLocks/>
            </p:cNvCxnSpPr>
            <p:nvPr/>
          </p:nvCxnSpPr>
          <p:spPr>
            <a:xfrm>
              <a:off x="4019073" y="6099233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F515A8BF-B807-4C90-82D9-ED3CED3109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13209" y="6493142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643529AB-4285-49F4-A63C-D6873ED49C3D}"/>
                </a:ext>
              </a:extLst>
            </p:cNvPr>
            <p:cNvCxnSpPr>
              <a:cxnSpLocks/>
            </p:cNvCxnSpPr>
            <p:nvPr/>
          </p:nvCxnSpPr>
          <p:spPr>
            <a:xfrm>
              <a:off x="4532281" y="6509082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4745DD26-E831-4848-80AF-FD1C11004B2D}"/>
                </a:ext>
              </a:extLst>
            </p:cNvPr>
            <p:cNvCxnSpPr>
              <a:cxnSpLocks/>
            </p:cNvCxnSpPr>
            <p:nvPr/>
          </p:nvCxnSpPr>
          <p:spPr>
            <a:xfrm>
              <a:off x="3513209" y="6717372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F371D090-446A-4477-8F5D-BCBAF3ABDDAD}"/>
                </a:ext>
              </a:extLst>
            </p:cNvPr>
            <p:cNvSpPr txBox="1"/>
            <p:nvPr/>
          </p:nvSpPr>
          <p:spPr>
            <a:xfrm>
              <a:off x="4117956" y="6515354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73CB0CE9-D44F-4297-889B-12B93872E4AF}"/>
                </a:ext>
              </a:extLst>
            </p:cNvPr>
            <p:cNvSpPr txBox="1"/>
            <p:nvPr/>
          </p:nvSpPr>
          <p:spPr>
            <a:xfrm>
              <a:off x="3741376" y="6524423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11" name="Isosceles Triangle 210">
              <a:extLst>
                <a:ext uri="{FF2B5EF4-FFF2-40B4-BE49-F238E27FC236}">
                  <a16:creationId xmlns:a16="http://schemas.microsoft.com/office/drawing/2014/main" id="{08F5B4C1-6C58-4100-880E-18961561D46D}"/>
                </a:ext>
              </a:extLst>
            </p:cNvPr>
            <p:cNvSpPr/>
            <p:nvPr/>
          </p:nvSpPr>
          <p:spPr>
            <a:xfrm>
              <a:off x="4619452" y="6154293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83FDDA82-F28E-47B3-92D9-5780AF111944}"/>
                </a:ext>
              </a:extLst>
            </p:cNvPr>
            <p:cNvSpPr txBox="1"/>
            <p:nvPr/>
          </p:nvSpPr>
          <p:spPr>
            <a:xfrm>
              <a:off x="4914478" y="6291490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AD2F2040-569E-4392-BEE7-B241448F46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81708" y="6096526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95EA439A-A8DB-478F-8F2C-672379B7C7C7}"/>
                </a:ext>
              </a:extLst>
            </p:cNvPr>
            <p:cNvCxnSpPr>
              <a:cxnSpLocks/>
            </p:cNvCxnSpPr>
            <p:nvPr/>
          </p:nvCxnSpPr>
          <p:spPr>
            <a:xfrm>
              <a:off x="5087572" y="6096526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4E02B235-A1AD-424C-91F3-74607AC565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81708" y="6490435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B4B10BBB-BE18-4349-B7DB-25FBE2DD568C}"/>
                </a:ext>
              </a:extLst>
            </p:cNvPr>
            <p:cNvCxnSpPr>
              <a:cxnSpLocks/>
            </p:cNvCxnSpPr>
            <p:nvPr/>
          </p:nvCxnSpPr>
          <p:spPr>
            <a:xfrm>
              <a:off x="5600780" y="6506375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E849BD6A-E41B-43E8-8413-876C690DB564}"/>
                </a:ext>
              </a:extLst>
            </p:cNvPr>
            <p:cNvCxnSpPr>
              <a:cxnSpLocks/>
            </p:cNvCxnSpPr>
            <p:nvPr/>
          </p:nvCxnSpPr>
          <p:spPr>
            <a:xfrm>
              <a:off x="4581708" y="6714665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8F27AFD9-5F67-4842-946D-196BE47009D9}"/>
                </a:ext>
              </a:extLst>
            </p:cNvPr>
            <p:cNvSpPr txBox="1"/>
            <p:nvPr/>
          </p:nvSpPr>
          <p:spPr>
            <a:xfrm>
              <a:off x="5186455" y="6512647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BB14AF37-12FD-41F6-A498-CD00D674E9AB}"/>
                </a:ext>
              </a:extLst>
            </p:cNvPr>
            <p:cNvSpPr txBox="1"/>
            <p:nvPr/>
          </p:nvSpPr>
          <p:spPr>
            <a:xfrm>
              <a:off x="4809875" y="6521716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21" name="Isosceles Triangle 220">
              <a:extLst>
                <a:ext uri="{FF2B5EF4-FFF2-40B4-BE49-F238E27FC236}">
                  <a16:creationId xmlns:a16="http://schemas.microsoft.com/office/drawing/2014/main" id="{CC4F9DDF-CEE6-40AE-9D5E-7B729BAF2606}"/>
                </a:ext>
              </a:extLst>
            </p:cNvPr>
            <p:cNvSpPr/>
            <p:nvPr/>
          </p:nvSpPr>
          <p:spPr>
            <a:xfrm>
              <a:off x="5681566" y="6165480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1BC6F1B5-6161-408F-885F-71DD175EE21D}"/>
                </a:ext>
              </a:extLst>
            </p:cNvPr>
            <p:cNvSpPr txBox="1"/>
            <p:nvPr/>
          </p:nvSpPr>
          <p:spPr>
            <a:xfrm>
              <a:off x="5976592" y="6302677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46D18018-F6FF-49EE-89B7-DA897111CC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43822" y="6107713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3D17D084-A0B7-47D8-83C8-34832CB45E66}"/>
                </a:ext>
              </a:extLst>
            </p:cNvPr>
            <p:cNvCxnSpPr>
              <a:cxnSpLocks/>
            </p:cNvCxnSpPr>
            <p:nvPr/>
          </p:nvCxnSpPr>
          <p:spPr>
            <a:xfrm>
              <a:off x="6149686" y="6107713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22A0AC5C-133A-4D12-80D8-BCBC2ADCA7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43822" y="6501622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94392CDB-FBC6-4AE3-BFBD-98F394B2D923}"/>
                </a:ext>
              </a:extLst>
            </p:cNvPr>
            <p:cNvCxnSpPr>
              <a:cxnSpLocks/>
            </p:cNvCxnSpPr>
            <p:nvPr/>
          </p:nvCxnSpPr>
          <p:spPr>
            <a:xfrm>
              <a:off x="6662894" y="6517562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9AB58A8-6980-47B5-8E08-AEDE024A52A6}"/>
                </a:ext>
              </a:extLst>
            </p:cNvPr>
            <p:cNvCxnSpPr>
              <a:cxnSpLocks/>
            </p:cNvCxnSpPr>
            <p:nvPr/>
          </p:nvCxnSpPr>
          <p:spPr>
            <a:xfrm>
              <a:off x="5643822" y="6725852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98AC20E2-8F22-49A5-A2F4-0B0A6C4C8F3B}"/>
                </a:ext>
              </a:extLst>
            </p:cNvPr>
            <p:cNvSpPr txBox="1"/>
            <p:nvPr/>
          </p:nvSpPr>
          <p:spPr>
            <a:xfrm>
              <a:off x="6248569" y="6523834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90F0074E-FB5D-49BD-A5CD-2BE6A1421516}"/>
                </a:ext>
              </a:extLst>
            </p:cNvPr>
            <p:cNvSpPr txBox="1"/>
            <p:nvPr/>
          </p:nvSpPr>
          <p:spPr>
            <a:xfrm>
              <a:off x="5871989" y="6532903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31" name="Isosceles Triangle 230">
              <a:extLst>
                <a:ext uri="{FF2B5EF4-FFF2-40B4-BE49-F238E27FC236}">
                  <a16:creationId xmlns:a16="http://schemas.microsoft.com/office/drawing/2014/main" id="{957588CA-85E7-4D07-8EEB-1D3F2C53BC2D}"/>
                </a:ext>
              </a:extLst>
            </p:cNvPr>
            <p:cNvSpPr/>
            <p:nvPr/>
          </p:nvSpPr>
          <p:spPr>
            <a:xfrm>
              <a:off x="6746594" y="6173343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CC7FFC10-487C-4388-91C8-737DCC78AEF4}"/>
                </a:ext>
              </a:extLst>
            </p:cNvPr>
            <p:cNvSpPr txBox="1"/>
            <p:nvPr/>
          </p:nvSpPr>
          <p:spPr>
            <a:xfrm>
              <a:off x="7041620" y="6310540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66BBC0A3-980A-4329-BA72-643C85CD8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08850" y="6115576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AEB38B3A-DD69-48ED-85AE-3A8918079ECF}"/>
                </a:ext>
              </a:extLst>
            </p:cNvPr>
            <p:cNvCxnSpPr>
              <a:cxnSpLocks/>
            </p:cNvCxnSpPr>
            <p:nvPr/>
          </p:nvCxnSpPr>
          <p:spPr>
            <a:xfrm>
              <a:off x="7214714" y="6115576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D83E55FE-8B3C-47C6-9D24-9FB98BD850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08850" y="6509485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FB0CDE2E-9F6A-4D5E-9EE2-A493164554E6}"/>
                </a:ext>
              </a:extLst>
            </p:cNvPr>
            <p:cNvCxnSpPr>
              <a:cxnSpLocks/>
            </p:cNvCxnSpPr>
            <p:nvPr/>
          </p:nvCxnSpPr>
          <p:spPr>
            <a:xfrm>
              <a:off x="7727922" y="6525425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4EE5DBE1-53E2-45F1-9104-19BAD446B2AE}"/>
                </a:ext>
              </a:extLst>
            </p:cNvPr>
            <p:cNvCxnSpPr>
              <a:cxnSpLocks/>
            </p:cNvCxnSpPr>
            <p:nvPr/>
          </p:nvCxnSpPr>
          <p:spPr>
            <a:xfrm>
              <a:off x="6708850" y="6733715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66DB3CD6-94FF-48D8-B024-233F0C050D30}"/>
                </a:ext>
              </a:extLst>
            </p:cNvPr>
            <p:cNvSpPr txBox="1"/>
            <p:nvPr/>
          </p:nvSpPr>
          <p:spPr>
            <a:xfrm>
              <a:off x="7313597" y="6531697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5B2A00A2-35C2-481D-839B-6F72EB3EFDBE}"/>
                </a:ext>
              </a:extLst>
            </p:cNvPr>
            <p:cNvSpPr txBox="1"/>
            <p:nvPr/>
          </p:nvSpPr>
          <p:spPr>
            <a:xfrm>
              <a:off x="6937017" y="6540766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41" name="Isosceles Triangle 240">
              <a:extLst>
                <a:ext uri="{FF2B5EF4-FFF2-40B4-BE49-F238E27FC236}">
                  <a16:creationId xmlns:a16="http://schemas.microsoft.com/office/drawing/2014/main" id="{988DD3C9-41C6-430C-A53B-56651438CA66}"/>
                </a:ext>
              </a:extLst>
            </p:cNvPr>
            <p:cNvSpPr/>
            <p:nvPr/>
          </p:nvSpPr>
          <p:spPr>
            <a:xfrm>
              <a:off x="7808708" y="6184530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9423C746-DE87-49FF-BC4D-A8693E0A2540}"/>
                </a:ext>
              </a:extLst>
            </p:cNvPr>
            <p:cNvSpPr txBox="1"/>
            <p:nvPr/>
          </p:nvSpPr>
          <p:spPr>
            <a:xfrm>
              <a:off x="8103734" y="6321727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FC90AC67-AD75-45EF-88CF-BBC5F33DE5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70964" y="6126763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039F0075-6976-4F07-82FD-1293B2619BC4}"/>
                </a:ext>
              </a:extLst>
            </p:cNvPr>
            <p:cNvCxnSpPr>
              <a:cxnSpLocks/>
            </p:cNvCxnSpPr>
            <p:nvPr/>
          </p:nvCxnSpPr>
          <p:spPr>
            <a:xfrm>
              <a:off x="8276828" y="6126763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A9EADE27-9048-4565-8156-650E6ACAD8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70964" y="6520672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E3631641-2CEF-4709-A79C-5744922C94A9}"/>
                </a:ext>
              </a:extLst>
            </p:cNvPr>
            <p:cNvCxnSpPr>
              <a:cxnSpLocks/>
            </p:cNvCxnSpPr>
            <p:nvPr/>
          </p:nvCxnSpPr>
          <p:spPr>
            <a:xfrm>
              <a:off x="8790036" y="6536612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C73EC2E6-2DEA-417F-B492-72C7AC3AFEF5}"/>
                </a:ext>
              </a:extLst>
            </p:cNvPr>
            <p:cNvCxnSpPr>
              <a:cxnSpLocks/>
            </p:cNvCxnSpPr>
            <p:nvPr/>
          </p:nvCxnSpPr>
          <p:spPr>
            <a:xfrm>
              <a:off x="7770964" y="6744902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D44EB6D4-AC66-43A5-A8E8-D87933AC6733}"/>
                </a:ext>
              </a:extLst>
            </p:cNvPr>
            <p:cNvSpPr txBox="1"/>
            <p:nvPr/>
          </p:nvSpPr>
          <p:spPr>
            <a:xfrm>
              <a:off x="8375711" y="6542884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18400716-679B-49F3-A850-5FE20EDC5F79}"/>
                </a:ext>
              </a:extLst>
            </p:cNvPr>
            <p:cNvSpPr txBox="1"/>
            <p:nvPr/>
          </p:nvSpPr>
          <p:spPr>
            <a:xfrm>
              <a:off x="7999131" y="6551953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52" name="Isosceles Triangle 251">
              <a:extLst>
                <a:ext uri="{FF2B5EF4-FFF2-40B4-BE49-F238E27FC236}">
                  <a16:creationId xmlns:a16="http://schemas.microsoft.com/office/drawing/2014/main" id="{C33945C3-7680-4E19-B107-EB518FBDA2F8}"/>
                </a:ext>
              </a:extLst>
            </p:cNvPr>
            <p:cNvSpPr/>
            <p:nvPr/>
          </p:nvSpPr>
          <p:spPr>
            <a:xfrm>
              <a:off x="632000" y="5487690"/>
              <a:ext cx="1491273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AA3A4A8E-F1C1-4D6D-A02C-7D50A60DC51C}"/>
                </a:ext>
              </a:extLst>
            </p:cNvPr>
            <p:cNvSpPr txBox="1"/>
            <p:nvPr/>
          </p:nvSpPr>
          <p:spPr>
            <a:xfrm>
              <a:off x="1098270" y="5624887"/>
              <a:ext cx="451695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F5275D1B-B9A7-4870-8A6A-E023981E38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2348" y="5429923"/>
              <a:ext cx="799487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2AD058E7-F931-4765-BFC7-CA7DBBDA6BFF}"/>
                </a:ext>
              </a:extLst>
            </p:cNvPr>
            <p:cNvCxnSpPr>
              <a:cxnSpLocks/>
            </p:cNvCxnSpPr>
            <p:nvPr/>
          </p:nvCxnSpPr>
          <p:spPr>
            <a:xfrm>
              <a:off x="1371833" y="5429923"/>
              <a:ext cx="811093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1E443CE9-47E5-43FA-A0D8-43EB69714B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2349" y="5823832"/>
              <a:ext cx="1909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D0BAEBB3-62B4-4E42-A68A-1C559B6E1CAE}"/>
                </a:ext>
              </a:extLst>
            </p:cNvPr>
            <p:cNvCxnSpPr>
              <a:cxnSpLocks/>
            </p:cNvCxnSpPr>
            <p:nvPr/>
          </p:nvCxnSpPr>
          <p:spPr>
            <a:xfrm>
              <a:off x="2182926" y="5839772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AE3207A2-100C-4B8B-9DA8-F1BBBB4C9B98}"/>
                </a:ext>
              </a:extLst>
            </p:cNvPr>
            <p:cNvCxnSpPr>
              <a:cxnSpLocks/>
            </p:cNvCxnSpPr>
            <p:nvPr/>
          </p:nvCxnSpPr>
          <p:spPr>
            <a:xfrm>
              <a:off x="572349" y="6048062"/>
              <a:ext cx="1610577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F402D8BB-FA74-4D73-AE65-4AD106B57189}"/>
                </a:ext>
              </a:extLst>
            </p:cNvPr>
            <p:cNvSpPr txBox="1"/>
            <p:nvPr/>
          </p:nvSpPr>
          <p:spPr>
            <a:xfrm>
              <a:off x="1766237" y="5846044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A65430CE-A018-4851-BE74-A13855AEEE98}"/>
                </a:ext>
              </a:extLst>
            </p:cNvPr>
            <p:cNvSpPr txBox="1"/>
            <p:nvPr/>
          </p:nvSpPr>
          <p:spPr>
            <a:xfrm>
              <a:off x="713876" y="5855113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63" name="Isosceles Triangle 262">
              <a:extLst>
                <a:ext uri="{FF2B5EF4-FFF2-40B4-BE49-F238E27FC236}">
                  <a16:creationId xmlns:a16="http://schemas.microsoft.com/office/drawing/2014/main" id="{7D393FBA-D1DB-497A-B913-4BF2D837F4A8}"/>
                </a:ext>
              </a:extLst>
            </p:cNvPr>
            <p:cNvSpPr/>
            <p:nvPr/>
          </p:nvSpPr>
          <p:spPr>
            <a:xfrm>
              <a:off x="2765921" y="5516942"/>
              <a:ext cx="1491273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6D8458FB-A31A-498E-9C04-9EF69F07E9DF}"/>
                </a:ext>
              </a:extLst>
            </p:cNvPr>
            <p:cNvSpPr txBox="1"/>
            <p:nvPr/>
          </p:nvSpPr>
          <p:spPr>
            <a:xfrm>
              <a:off x="3232192" y="5654138"/>
              <a:ext cx="465032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8A25E4C3-BCDE-4E84-B113-86EE0E509E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06269" y="5459175"/>
              <a:ext cx="799487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23EA8203-240B-4A4B-9E85-58D6B6E00DCC}"/>
                </a:ext>
              </a:extLst>
            </p:cNvPr>
            <p:cNvCxnSpPr>
              <a:cxnSpLocks/>
            </p:cNvCxnSpPr>
            <p:nvPr/>
          </p:nvCxnSpPr>
          <p:spPr>
            <a:xfrm>
              <a:off x="3505754" y="5459175"/>
              <a:ext cx="811093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E58C387B-5E01-48AF-82D5-20B09D4DFF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06270" y="5853084"/>
              <a:ext cx="1909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EB76CE7B-F690-45B7-B0A9-CA6C9CE2BF2F}"/>
                </a:ext>
              </a:extLst>
            </p:cNvPr>
            <p:cNvCxnSpPr>
              <a:cxnSpLocks/>
            </p:cNvCxnSpPr>
            <p:nvPr/>
          </p:nvCxnSpPr>
          <p:spPr>
            <a:xfrm>
              <a:off x="4316847" y="5869024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B84094F8-D568-410C-9A1F-6FFE7CF80E17}"/>
                </a:ext>
              </a:extLst>
            </p:cNvPr>
            <p:cNvCxnSpPr>
              <a:cxnSpLocks/>
            </p:cNvCxnSpPr>
            <p:nvPr/>
          </p:nvCxnSpPr>
          <p:spPr>
            <a:xfrm>
              <a:off x="2706270" y="6077314"/>
              <a:ext cx="1610577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F36067F1-CF71-4E6C-8486-798AFF960F8F}"/>
                </a:ext>
              </a:extLst>
            </p:cNvPr>
            <p:cNvSpPr txBox="1"/>
            <p:nvPr/>
          </p:nvSpPr>
          <p:spPr>
            <a:xfrm>
              <a:off x="3890633" y="5875296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FA54E31E-77F4-4E3A-A9B6-550C9A415A04}"/>
                </a:ext>
              </a:extLst>
            </p:cNvPr>
            <p:cNvSpPr txBox="1"/>
            <p:nvPr/>
          </p:nvSpPr>
          <p:spPr>
            <a:xfrm>
              <a:off x="2847797" y="5884365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A3695E78-E874-4875-A5B2-35D7C39900B1}"/>
                </a:ext>
              </a:extLst>
            </p:cNvPr>
            <p:cNvSpPr txBox="1"/>
            <p:nvPr/>
          </p:nvSpPr>
          <p:spPr>
            <a:xfrm>
              <a:off x="96330" y="5308978"/>
              <a:ext cx="6543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Test </a:t>
              </a:r>
            </a:p>
            <a:p>
              <a:r>
                <a:rPr lang="en-US" sz="1100" dirty="0"/>
                <a:t>(</a:t>
              </a:r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0</a:t>
              </a:r>
              <a:r>
                <a:rPr lang="en-US" sz="1100" dirty="0"/>
                <a:t>,</a:t>
              </a:r>
              <a:r>
                <a:rPr lang="en-US" sz="1100" kern="0" dirty="0">
                  <a:solidFill>
                    <a:srgbClr val="00B050"/>
                  </a:solidFill>
                </a:rPr>
                <a:t> 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3</a:t>
              </a:r>
              <a:r>
                <a:rPr lang="en-US" sz="1100" kern="0" dirty="0"/>
                <a:t>)</a:t>
              </a:r>
              <a:endParaRPr lang="en-US" sz="1100" dirty="0"/>
            </a:p>
          </p:txBody>
        </p:sp>
        <p:sp>
          <p:nvSpPr>
            <p:cNvPr id="274" name="Isosceles Triangle 273">
              <a:extLst>
                <a:ext uri="{FF2B5EF4-FFF2-40B4-BE49-F238E27FC236}">
                  <a16:creationId xmlns:a16="http://schemas.microsoft.com/office/drawing/2014/main" id="{3C4E4736-669C-423B-BB1E-2AFC5EB47EA8}"/>
                </a:ext>
              </a:extLst>
            </p:cNvPr>
            <p:cNvSpPr/>
            <p:nvPr/>
          </p:nvSpPr>
          <p:spPr>
            <a:xfrm>
              <a:off x="4865738" y="5516942"/>
              <a:ext cx="1491273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5E4A41D1-4D04-426E-9250-E5E2F4A6C351}"/>
                </a:ext>
              </a:extLst>
            </p:cNvPr>
            <p:cNvSpPr txBox="1"/>
            <p:nvPr/>
          </p:nvSpPr>
          <p:spPr>
            <a:xfrm>
              <a:off x="5332008" y="5654139"/>
              <a:ext cx="447229" cy="21488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7B743B4A-7BA4-4EA2-82B3-B83D647602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06086" y="5459175"/>
              <a:ext cx="799487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286D04A9-1B15-431F-90FB-0E6A7C3B7308}"/>
                </a:ext>
              </a:extLst>
            </p:cNvPr>
            <p:cNvCxnSpPr>
              <a:cxnSpLocks/>
            </p:cNvCxnSpPr>
            <p:nvPr/>
          </p:nvCxnSpPr>
          <p:spPr>
            <a:xfrm>
              <a:off x="5605571" y="5459175"/>
              <a:ext cx="811093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94219CF5-CC27-45DA-A410-2C7B66C8E9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06087" y="5853084"/>
              <a:ext cx="1909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484DE5F9-530A-4E33-B8D9-BEF9A1842C49}"/>
                </a:ext>
              </a:extLst>
            </p:cNvPr>
            <p:cNvCxnSpPr>
              <a:cxnSpLocks/>
            </p:cNvCxnSpPr>
            <p:nvPr/>
          </p:nvCxnSpPr>
          <p:spPr>
            <a:xfrm>
              <a:off x="6416664" y="5869024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C4727E29-627E-4504-B0AB-4CA6485432D2}"/>
                </a:ext>
              </a:extLst>
            </p:cNvPr>
            <p:cNvCxnSpPr>
              <a:cxnSpLocks/>
            </p:cNvCxnSpPr>
            <p:nvPr/>
          </p:nvCxnSpPr>
          <p:spPr>
            <a:xfrm>
              <a:off x="4806087" y="6077314"/>
              <a:ext cx="1610577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E006E826-11F6-4184-BDB4-BB3E01A9D471}"/>
                </a:ext>
              </a:extLst>
            </p:cNvPr>
            <p:cNvSpPr txBox="1"/>
            <p:nvPr/>
          </p:nvSpPr>
          <p:spPr>
            <a:xfrm>
              <a:off x="6028550" y="5875296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076E1901-F928-406C-A13E-724D486F55A0}"/>
                </a:ext>
              </a:extLst>
            </p:cNvPr>
            <p:cNvSpPr txBox="1"/>
            <p:nvPr/>
          </p:nvSpPr>
          <p:spPr>
            <a:xfrm>
              <a:off x="4966664" y="5884365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84" name="Isosceles Triangle 283">
              <a:extLst>
                <a:ext uri="{FF2B5EF4-FFF2-40B4-BE49-F238E27FC236}">
                  <a16:creationId xmlns:a16="http://schemas.microsoft.com/office/drawing/2014/main" id="{61A75A42-E9C2-46AD-936B-5610A7FE1D63}"/>
                </a:ext>
              </a:extLst>
            </p:cNvPr>
            <p:cNvSpPr/>
            <p:nvPr/>
          </p:nvSpPr>
          <p:spPr>
            <a:xfrm>
              <a:off x="6910195" y="5536505"/>
              <a:ext cx="149127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C95FC96C-A526-4A66-9B24-494B2838F4ED}"/>
                </a:ext>
              </a:extLst>
            </p:cNvPr>
            <p:cNvSpPr txBox="1"/>
            <p:nvPr/>
          </p:nvSpPr>
          <p:spPr>
            <a:xfrm>
              <a:off x="7376466" y="5673701"/>
              <a:ext cx="45648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86F5B181-8DDB-4322-8D30-9AFEF209B0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50543" y="5478738"/>
              <a:ext cx="799487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AE7FB488-DECF-4C4F-A35E-10DBD81D0ECF}"/>
                </a:ext>
              </a:extLst>
            </p:cNvPr>
            <p:cNvCxnSpPr>
              <a:cxnSpLocks/>
            </p:cNvCxnSpPr>
            <p:nvPr/>
          </p:nvCxnSpPr>
          <p:spPr>
            <a:xfrm>
              <a:off x="7650029" y="5478738"/>
              <a:ext cx="811093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20B0A1F1-2A6A-474F-B7B3-21B7DE6C88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50544" y="5872647"/>
              <a:ext cx="1909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11859ADC-2DD2-4022-B62C-A16F5EB1FAAC}"/>
                </a:ext>
              </a:extLst>
            </p:cNvPr>
            <p:cNvCxnSpPr>
              <a:cxnSpLocks/>
            </p:cNvCxnSpPr>
            <p:nvPr/>
          </p:nvCxnSpPr>
          <p:spPr>
            <a:xfrm>
              <a:off x="8461121" y="5888587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87761D66-5FDD-4D50-9FBE-2708BFBB0EB1}"/>
                </a:ext>
              </a:extLst>
            </p:cNvPr>
            <p:cNvCxnSpPr>
              <a:cxnSpLocks/>
            </p:cNvCxnSpPr>
            <p:nvPr/>
          </p:nvCxnSpPr>
          <p:spPr>
            <a:xfrm>
              <a:off x="6850544" y="6096877"/>
              <a:ext cx="1610578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B7A4B62A-EB1B-4556-B4DC-090E042C8FBA}"/>
                </a:ext>
              </a:extLst>
            </p:cNvPr>
            <p:cNvSpPr txBox="1"/>
            <p:nvPr/>
          </p:nvSpPr>
          <p:spPr>
            <a:xfrm>
              <a:off x="8158732" y="5894859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A9943B10-E9F6-4CF6-900C-10C0D9E4EA82}"/>
                </a:ext>
              </a:extLst>
            </p:cNvPr>
            <p:cNvSpPr txBox="1"/>
            <p:nvPr/>
          </p:nvSpPr>
          <p:spPr>
            <a:xfrm>
              <a:off x="7077796" y="5903928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0EA46C89-9084-4E53-989B-141DA16F3EE9}"/>
                </a:ext>
              </a:extLst>
            </p:cNvPr>
            <p:cNvSpPr txBox="1"/>
            <p:nvPr/>
          </p:nvSpPr>
          <p:spPr>
            <a:xfrm>
              <a:off x="723798" y="4593765"/>
              <a:ext cx="6543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Test </a:t>
              </a:r>
            </a:p>
            <a:p>
              <a:r>
                <a:rPr lang="en-US" sz="1100" dirty="0"/>
                <a:t>(</a:t>
              </a:r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0</a:t>
              </a:r>
              <a:r>
                <a:rPr lang="en-US" sz="1100" dirty="0"/>
                <a:t>,</a:t>
              </a:r>
              <a:r>
                <a:rPr lang="en-US" sz="1100" kern="0" dirty="0">
                  <a:solidFill>
                    <a:srgbClr val="00B050"/>
                  </a:solidFill>
                </a:rPr>
                <a:t> 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2</a:t>
              </a:r>
              <a:r>
                <a:rPr lang="en-US" sz="1100" kern="0" dirty="0"/>
                <a:t>)</a:t>
              </a:r>
              <a:endParaRPr lang="en-US" sz="1100" dirty="0"/>
            </a:p>
          </p:txBody>
        </p:sp>
        <p:sp>
          <p:nvSpPr>
            <p:cNvPr id="305" name="Isosceles Triangle 304">
              <a:extLst>
                <a:ext uri="{FF2B5EF4-FFF2-40B4-BE49-F238E27FC236}">
                  <a16:creationId xmlns:a16="http://schemas.microsoft.com/office/drawing/2014/main" id="{8942F7E0-2D9E-46F4-8D8A-83BD1C461C68}"/>
                </a:ext>
              </a:extLst>
            </p:cNvPr>
            <p:cNvSpPr/>
            <p:nvPr/>
          </p:nvSpPr>
          <p:spPr>
            <a:xfrm>
              <a:off x="5230319" y="4865877"/>
              <a:ext cx="2695146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DA863073-6F57-4B66-808D-93882AEB5A37}"/>
                </a:ext>
              </a:extLst>
            </p:cNvPr>
            <p:cNvSpPr txBox="1"/>
            <p:nvPr/>
          </p:nvSpPr>
          <p:spPr>
            <a:xfrm>
              <a:off x="6273450" y="4982162"/>
              <a:ext cx="535709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T</a:t>
              </a:r>
              <a:r>
                <a:rPr lang="en-US" sz="1100" baseline="-25000" dirty="0">
                  <a:solidFill>
                    <a:srgbClr val="00B050"/>
                  </a:solidFill>
                </a:rPr>
                <a:t>M</a:t>
              </a:r>
              <a:r>
                <a:rPr lang="en-US" sz="1100" dirty="0"/>
                <a:t>(</a:t>
              </a:r>
              <a:r>
                <a:rPr lang="en-US" sz="1100" dirty="0">
                  <a:solidFill>
                    <a:srgbClr val="C00000"/>
                  </a:solidFill>
                </a:rPr>
                <a:t>y</a:t>
              </a:r>
              <a:r>
                <a:rPr lang="en-US" sz="1100" dirty="0"/>
                <a:t>)</a:t>
              </a:r>
            </a:p>
          </p:txBody>
        </p: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2D947C8F-8027-4BFD-8DA5-34FC0AD466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2511" y="4808110"/>
              <a:ext cx="144489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62FD41EE-980A-4726-92AD-0B4E900A9FC8}"/>
                </a:ext>
              </a:extLst>
            </p:cNvPr>
            <p:cNvCxnSpPr>
              <a:cxnSpLocks/>
            </p:cNvCxnSpPr>
            <p:nvPr/>
          </p:nvCxnSpPr>
          <p:spPr>
            <a:xfrm>
              <a:off x="6567404" y="4808110"/>
              <a:ext cx="1465870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AF87C132-BC9D-45B6-86F0-44C8BF097E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2511" y="5230594"/>
              <a:ext cx="3452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2F2A6442-A01E-452D-9826-67274616589E}"/>
                </a:ext>
              </a:extLst>
            </p:cNvPr>
            <p:cNvCxnSpPr>
              <a:cxnSpLocks/>
            </p:cNvCxnSpPr>
            <p:nvPr/>
          </p:nvCxnSpPr>
          <p:spPr>
            <a:xfrm>
              <a:off x="8033274" y="5217959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A1CAF516-4121-43AA-BCB2-FC4C0435F551}"/>
                </a:ext>
              </a:extLst>
            </p:cNvPr>
            <p:cNvCxnSpPr>
              <a:cxnSpLocks/>
            </p:cNvCxnSpPr>
            <p:nvPr/>
          </p:nvCxnSpPr>
          <p:spPr>
            <a:xfrm>
              <a:off x="5122511" y="5445299"/>
              <a:ext cx="2910763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383A971C-C5DC-4353-B285-AFBC7CAA8D83}"/>
                </a:ext>
              </a:extLst>
            </p:cNvPr>
            <p:cNvSpPr txBox="1"/>
            <p:nvPr/>
          </p:nvSpPr>
          <p:spPr>
            <a:xfrm>
              <a:off x="7497544" y="5214706"/>
              <a:ext cx="4017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3</a:t>
              </a:r>
              <a:endParaRPr lang="en-US" sz="1100" dirty="0"/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8C818D41-301A-4B96-AA4B-4135C7CA323B}"/>
                </a:ext>
              </a:extLst>
            </p:cNvPr>
            <p:cNvSpPr txBox="1"/>
            <p:nvPr/>
          </p:nvSpPr>
          <p:spPr>
            <a:xfrm>
              <a:off x="5477222" y="5214250"/>
              <a:ext cx="4017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1</a:t>
              </a:r>
              <a:endParaRPr lang="en-US" sz="1100" dirty="0"/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FEE66640-2106-46D2-8D2F-E434916F4379}"/>
                </a:ext>
              </a:extLst>
            </p:cNvPr>
            <p:cNvSpPr txBox="1"/>
            <p:nvPr/>
          </p:nvSpPr>
          <p:spPr>
            <a:xfrm>
              <a:off x="2180363" y="3907750"/>
              <a:ext cx="6543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Test </a:t>
              </a:r>
            </a:p>
            <a:p>
              <a:r>
                <a:rPr lang="en-US" sz="1100" dirty="0"/>
                <a:t>(</a:t>
              </a:r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0</a:t>
              </a:r>
              <a:r>
                <a:rPr lang="en-US" sz="1100" dirty="0"/>
                <a:t>,</a:t>
              </a:r>
              <a:r>
                <a:rPr lang="en-US" sz="1100" kern="0" dirty="0">
                  <a:solidFill>
                    <a:srgbClr val="00B050"/>
                  </a:solidFill>
                </a:rPr>
                <a:t> 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1</a:t>
              </a:r>
              <a:r>
                <a:rPr lang="en-US" sz="1100" kern="0" dirty="0"/>
                <a:t>)</a:t>
              </a:r>
              <a:endParaRPr lang="en-US" sz="1100" dirty="0"/>
            </a:p>
          </p:txBody>
        </p:sp>
      </p:grp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9D94254-550A-412A-827A-530BF322CC55}"/>
              </a:ext>
            </a:extLst>
          </p:cNvPr>
          <p:cNvCxnSpPr>
            <a:stCxn id="13" idx="0"/>
          </p:cNvCxnSpPr>
          <p:nvPr/>
        </p:nvCxnSpPr>
        <p:spPr>
          <a:xfrm flipH="1">
            <a:off x="2572712" y="3903984"/>
            <a:ext cx="1993040" cy="40466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Straight Connector 314">
            <a:extLst>
              <a:ext uri="{FF2B5EF4-FFF2-40B4-BE49-F238E27FC236}">
                <a16:creationId xmlns:a16="http://schemas.microsoft.com/office/drawing/2014/main" id="{453558EF-5CC4-46E1-B8A5-5758D9691F32}"/>
              </a:ext>
            </a:extLst>
          </p:cNvPr>
          <p:cNvCxnSpPr>
            <a:cxnSpLocks/>
          </p:cNvCxnSpPr>
          <p:nvPr/>
        </p:nvCxnSpPr>
        <p:spPr>
          <a:xfrm>
            <a:off x="2515735" y="4504763"/>
            <a:ext cx="988980" cy="4508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" name="Straight Connector 316">
            <a:extLst>
              <a:ext uri="{FF2B5EF4-FFF2-40B4-BE49-F238E27FC236}">
                <a16:creationId xmlns:a16="http://schemas.microsoft.com/office/drawing/2014/main" id="{32B1E51E-7E06-4C9C-9AB2-42B1ACC8C24E}"/>
              </a:ext>
            </a:extLst>
          </p:cNvPr>
          <p:cNvCxnSpPr>
            <a:cxnSpLocks/>
          </p:cNvCxnSpPr>
          <p:nvPr/>
        </p:nvCxnSpPr>
        <p:spPr>
          <a:xfrm flipH="1">
            <a:off x="2979648" y="5162317"/>
            <a:ext cx="641540" cy="49601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Straight Connector 318">
            <a:extLst>
              <a:ext uri="{FF2B5EF4-FFF2-40B4-BE49-F238E27FC236}">
                <a16:creationId xmlns:a16="http://schemas.microsoft.com/office/drawing/2014/main" id="{B5CB8D3E-D4B2-437E-BAA2-D7541E9F88CE}"/>
              </a:ext>
            </a:extLst>
          </p:cNvPr>
          <p:cNvCxnSpPr>
            <a:cxnSpLocks/>
            <a:endCxn id="198" idx="0"/>
          </p:cNvCxnSpPr>
          <p:nvPr/>
        </p:nvCxnSpPr>
        <p:spPr>
          <a:xfrm flipH="1">
            <a:off x="2848013" y="5800405"/>
            <a:ext cx="192392" cy="4171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Straight Connector 323">
            <a:extLst>
              <a:ext uri="{FF2B5EF4-FFF2-40B4-BE49-F238E27FC236}">
                <a16:creationId xmlns:a16="http://schemas.microsoft.com/office/drawing/2014/main" id="{093B9B79-4AF5-4DA1-BB93-EA4AF351F256}"/>
              </a:ext>
            </a:extLst>
          </p:cNvPr>
          <p:cNvCxnSpPr>
            <a:cxnSpLocks/>
            <a:stCxn id="13" idx="0"/>
          </p:cNvCxnSpPr>
          <p:nvPr/>
        </p:nvCxnSpPr>
        <p:spPr>
          <a:xfrm>
            <a:off x="4565752" y="3903984"/>
            <a:ext cx="2066828" cy="3888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7" name="Straight Connector 326">
            <a:extLst>
              <a:ext uri="{FF2B5EF4-FFF2-40B4-BE49-F238E27FC236}">
                <a16:creationId xmlns:a16="http://schemas.microsoft.com/office/drawing/2014/main" id="{828CE842-4CD7-4EC1-BF77-082DCA6D31F9}"/>
              </a:ext>
            </a:extLst>
          </p:cNvPr>
          <p:cNvCxnSpPr>
            <a:cxnSpLocks/>
            <a:stCxn id="305" idx="0"/>
          </p:cNvCxnSpPr>
          <p:nvPr/>
        </p:nvCxnSpPr>
        <p:spPr>
          <a:xfrm flipH="1">
            <a:off x="5667098" y="4570223"/>
            <a:ext cx="975970" cy="38647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Straight Connector 330">
            <a:extLst>
              <a:ext uri="{FF2B5EF4-FFF2-40B4-BE49-F238E27FC236}">
                <a16:creationId xmlns:a16="http://schemas.microsoft.com/office/drawing/2014/main" id="{A8A47C91-D528-40AE-B483-D3E89DA2E3A5}"/>
              </a:ext>
            </a:extLst>
          </p:cNvPr>
          <p:cNvCxnSpPr>
            <a:cxnSpLocks/>
          </p:cNvCxnSpPr>
          <p:nvPr/>
        </p:nvCxnSpPr>
        <p:spPr>
          <a:xfrm>
            <a:off x="5682466" y="5170398"/>
            <a:ext cx="513346" cy="47521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Straight Connector 335">
            <a:extLst>
              <a:ext uri="{FF2B5EF4-FFF2-40B4-BE49-F238E27FC236}">
                <a16:creationId xmlns:a16="http://schemas.microsoft.com/office/drawing/2014/main" id="{CAF7AF3B-1C49-4216-95AE-7C16C5C2EE1D}"/>
              </a:ext>
            </a:extLst>
          </p:cNvPr>
          <p:cNvCxnSpPr>
            <a:cxnSpLocks/>
          </p:cNvCxnSpPr>
          <p:nvPr/>
        </p:nvCxnSpPr>
        <p:spPr>
          <a:xfrm>
            <a:off x="6187590" y="5819053"/>
            <a:ext cx="333305" cy="49779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51D84624-37F9-4C06-9766-337CDB143797}"/>
              </a:ext>
            </a:extLst>
          </p:cNvPr>
          <p:cNvSpPr txBox="1"/>
          <p:nvPr/>
        </p:nvSpPr>
        <p:spPr>
          <a:xfrm>
            <a:off x="7240922" y="3715337"/>
            <a:ext cx="8210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K = 2</a:t>
            </a:r>
          </a:p>
        </p:txBody>
      </p:sp>
      <p:sp>
        <p:nvSpPr>
          <p:cNvPr id="156" name="Content Placeholder 2">
            <a:extLst>
              <a:ext uri="{FF2B5EF4-FFF2-40B4-BE49-F238E27FC236}">
                <a16:creationId xmlns:a16="http://schemas.microsoft.com/office/drawing/2014/main" id="{7D5AB5BC-2D14-4BD4-A54D-2BA0DB07EB0D}"/>
              </a:ext>
            </a:extLst>
          </p:cNvPr>
          <p:cNvSpPr txBox="1">
            <a:spLocks/>
          </p:cNvSpPr>
          <p:nvPr/>
        </p:nvSpPr>
        <p:spPr bwMode="auto">
          <a:xfrm>
            <a:off x="878887" y="2203531"/>
            <a:ext cx="7386224" cy="42490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Suppose in T</a:t>
            </a:r>
            <a:r>
              <a:rPr lang="en-US" sz="2000" kern="0" baseline="-25000" dirty="0">
                <a:solidFill>
                  <a:srgbClr val="33CC33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 the number of configs reachable from</a:t>
            </a:r>
            <a:r>
              <a:rPr lang="en-US" sz="2000" kern="0" dirty="0">
                <a:solidFill>
                  <a:srgbClr val="00B050"/>
                </a:solidFill>
              </a:rPr>
              <a:t> 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dirty="0"/>
              <a:t>.</a:t>
            </a:r>
            <a:endParaRPr lang="en-US" sz="2000" kern="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1500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14A3A2B-3274-4FE9-A7DD-1A40BC149445}"/>
              </a:ext>
            </a:extLst>
          </p:cNvPr>
          <p:cNvSpPr txBox="1">
            <a:spLocks/>
          </p:cNvSpPr>
          <p:nvPr/>
        </p:nvSpPr>
        <p:spPr bwMode="auto">
          <a:xfrm>
            <a:off x="643137" y="2591802"/>
            <a:ext cx="7438943" cy="1020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checks </a:t>
            </a:r>
            <a:r>
              <a:rPr lang="en-US" sz="2000" kern="0" dirty="0">
                <a:solidFill>
                  <a:srgbClr val="FF0000"/>
                </a:solidFill>
              </a:rPr>
              <a:t>every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,. For each C, checks if C is reachable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, and, </a:t>
            </a:r>
            <a:r>
              <a:rPr lang="en-US" sz="2000" kern="0" dirty="0">
                <a:solidFill>
                  <a:srgbClr val="FF0000"/>
                </a:solidFill>
              </a:rPr>
              <a:t>remembers the number </a:t>
            </a:r>
            <a:r>
              <a:rPr lang="en-US" sz="2000" kern="0" dirty="0">
                <a:solidFill>
                  <a:srgbClr val="FFC000"/>
                </a:solidFill>
              </a:rPr>
              <a:t>K’</a:t>
            </a:r>
            <a:r>
              <a:rPr lang="en-US" sz="2000" kern="0" dirty="0">
                <a:solidFill>
                  <a:srgbClr val="FF0000"/>
                </a:solidFill>
              </a:rPr>
              <a:t> of reachable configs in its checks</a:t>
            </a:r>
            <a:r>
              <a:rPr lang="en-US" sz="2000" kern="0" dirty="0"/>
              <a:t>. If </a:t>
            </a:r>
            <a:r>
              <a:rPr lang="en-US" sz="2000" kern="0" dirty="0">
                <a:solidFill>
                  <a:srgbClr val="FFC000"/>
                </a:solidFill>
              </a:rPr>
              <a:t>K’</a:t>
            </a:r>
            <a:r>
              <a:rPr lang="en-US" sz="2000" kern="0" dirty="0"/>
              <a:t> =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dirty="0"/>
              <a:t>, then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is on the correct path for every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. Otherwise not.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778E973-D5D2-429D-957F-A8BFB1BD078E}"/>
              </a:ext>
            </a:extLst>
          </p:cNvPr>
          <p:cNvGrpSpPr/>
          <p:nvPr/>
        </p:nvGrpSpPr>
        <p:grpSpPr>
          <a:xfrm>
            <a:off x="41946" y="3612096"/>
            <a:ext cx="8813266" cy="2859647"/>
            <a:chOff x="-23230" y="3907750"/>
            <a:chExt cx="8813266" cy="2859647"/>
          </a:xfrm>
        </p:grpSpPr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AA632B6A-6664-49C9-BAF9-E9CD927736F8}"/>
                </a:ext>
              </a:extLst>
            </p:cNvPr>
            <p:cNvSpPr/>
            <p:nvPr/>
          </p:nvSpPr>
          <p:spPr>
            <a:xfrm>
              <a:off x="1928300" y="4199638"/>
              <a:ext cx="5144552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17B9D02-232A-45E3-BC68-53F21DD423D6}"/>
                </a:ext>
              </a:extLst>
            </p:cNvPr>
            <p:cNvSpPr txBox="1"/>
            <p:nvPr/>
          </p:nvSpPr>
          <p:spPr>
            <a:xfrm>
              <a:off x="4229566" y="4306785"/>
              <a:ext cx="561106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T</a:t>
              </a:r>
              <a:r>
                <a:rPr lang="en-US" sz="1100" baseline="-25000" dirty="0">
                  <a:solidFill>
                    <a:srgbClr val="00B050"/>
                  </a:solidFill>
                </a:rPr>
                <a:t>M</a:t>
              </a:r>
              <a:r>
                <a:rPr lang="en-US" sz="1100" dirty="0"/>
                <a:t>(</a:t>
              </a:r>
              <a:r>
                <a:rPr lang="en-US" sz="1100" dirty="0">
                  <a:solidFill>
                    <a:srgbClr val="C00000"/>
                  </a:solidFill>
                </a:rPr>
                <a:t>y</a:t>
              </a:r>
              <a:r>
                <a:rPr lang="en-US" sz="1100" dirty="0"/>
                <a:t>)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DEEEC3C-CCF7-4FC9-8674-AD74F6947E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22513" y="4141871"/>
              <a:ext cx="2758047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B8B068E-7E3D-47D8-8A87-E289280D3C65}"/>
                </a:ext>
              </a:extLst>
            </p:cNvPr>
            <p:cNvCxnSpPr>
              <a:cxnSpLocks/>
            </p:cNvCxnSpPr>
            <p:nvPr/>
          </p:nvCxnSpPr>
          <p:spPr>
            <a:xfrm>
              <a:off x="4480555" y="4141871"/>
              <a:ext cx="2798084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2DEBAD4-A96E-4679-90B4-C4282F6725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22513" y="4564355"/>
              <a:ext cx="6589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EA0BFFF-4113-4DA3-BDC8-EE233D088DEB}"/>
                </a:ext>
              </a:extLst>
            </p:cNvPr>
            <p:cNvCxnSpPr>
              <a:cxnSpLocks/>
            </p:cNvCxnSpPr>
            <p:nvPr/>
          </p:nvCxnSpPr>
          <p:spPr>
            <a:xfrm>
              <a:off x="7278639" y="4551720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851BC3C-5985-4CFA-BA99-212B8767903F}"/>
                </a:ext>
              </a:extLst>
            </p:cNvPr>
            <p:cNvCxnSpPr>
              <a:cxnSpLocks/>
            </p:cNvCxnSpPr>
            <p:nvPr/>
          </p:nvCxnSpPr>
          <p:spPr>
            <a:xfrm>
              <a:off x="1722513" y="4779060"/>
              <a:ext cx="5556126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CF80E8A-5268-4844-B9AA-C97AEC32F7D8}"/>
                </a:ext>
              </a:extLst>
            </p:cNvPr>
            <p:cNvSpPr txBox="1"/>
            <p:nvPr/>
          </p:nvSpPr>
          <p:spPr>
            <a:xfrm>
              <a:off x="6408784" y="4549307"/>
              <a:ext cx="76696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3</a:t>
              </a:r>
              <a:endParaRPr lang="en-US" sz="1100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78BC17C-31B7-4399-9917-98B14915BC8F}"/>
                </a:ext>
              </a:extLst>
            </p:cNvPr>
            <p:cNvSpPr txBox="1"/>
            <p:nvPr/>
          </p:nvSpPr>
          <p:spPr>
            <a:xfrm>
              <a:off x="2290208" y="4558608"/>
              <a:ext cx="76696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1</a:t>
              </a:r>
              <a:endParaRPr lang="en-US" sz="1100" dirty="0"/>
            </a:p>
          </p:txBody>
        </p:sp>
        <p:sp>
          <p:nvSpPr>
            <p:cNvPr id="68" name="Isosceles Triangle 67">
              <a:extLst>
                <a:ext uri="{FF2B5EF4-FFF2-40B4-BE49-F238E27FC236}">
                  <a16:creationId xmlns:a16="http://schemas.microsoft.com/office/drawing/2014/main" id="{DD125072-A73E-47F5-940B-67E2BE124E0D}"/>
                </a:ext>
              </a:extLst>
            </p:cNvPr>
            <p:cNvSpPr/>
            <p:nvPr/>
          </p:nvSpPr>
          <p:spPr>
            <a:xfrm>
              <a:off x="1071058" y="4846031"/>
              <a:ext cx="2695146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3B6B1F2-C0D4-4016-A964-90242C157B59}"/>
                </a:ext>
              </a:extLst>
            </p:cNvPr>
            <p:cNvSpPr txBox="1"/>
            <p:nvPr/>
          </p:nvSpPr>
          <p:spPr>
            <a:xfrm>
              <a:off x="2114190" y="4962316"/>
              <a:ext cx="540857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T</a:t>
              </a:r>
              <a:r>
                <a:rPr lang="en-US" sz="1100" baseline="-25000" dirty="0">
                  <a:solidFill>
                    <a:srgbClr val="00B050"/>
                  </a:solidFill>
                </a:rPr>
                <a:t>M</a:t>
              </a:r>
              <a:r>
                <a:rPr lang="en-US" sz="1100" dirty="0"/>
                <a:t>(</a:t>
              </a:r>
              <a:r>
                <a:rPr lang="en-US" sz="1100" dirty="0">
                  <a:solidFill>
                    <a:srgbClr val="C00000"/>
                  </a:solidFill>
                </a:rPr>
                <a:t>y</a:t>
              </a:r>
              <a:r>
                <a:rPr lang="en-US" sz="1100" dirty="0"/>
                <a:t>)</a:t>
              </a:r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D9511A3-A110-4AD6-8755-D8ED0E8D9F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3250" y="4788264"/>
              <a:ext cx="144489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DA3A7D2-5DD5-4D2D-B137-BCB50E14AD12}"/>
                </a:ext>
              </a:extLst>
            </p:cNvPr>
            <p:cNvCxnSpPr>
              <a:cxnSpLocks/>
            </p:cNvCxnSpPr>
            <p:nvPr/>
          </p:nvCxnSpPr>
          <p:spPr>
            <a:xfrm>
              <a:off x="2408143" y="4788264"/>
              <a:ext cx="1465870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4B7978AC-839D-41B0-80D5-BC5C657F62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3250" y="5210748"/>
              <a:ext cx="3452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CD5E05B-FDCD-4CC4-AC02-969D875E6A52}"/>
                </a:ext>
              </a:extLst>
            </p:cNvPr>
            <p:cNvCxnSpPr>
              <a:cxnSpLocks/>
            </p:cNvCxnSpPr>
            <p:nvPr/>
          </p:nvCxnSpPr>
          <p:spPr>
            <a:xfrm>
              <a:off x="3874013" y="5198113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2714266-D5F6-4055-A6B5-17A715F460E9}"/>
                </a:ext>
              </a:extLst>
            </p:cNvPr>
            <p:cNvCxnSpPr>
              <a:cxnSpLocks/>
            </p:cNvCxnSpPr>
            <p:nvPr/>
          </p:nvCxnSpPr>
          <p:spPr>
            <a:xfrm>
              <a:off x="963250" y="5425453"/>
              <a:ext cx="2910763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1DCD8F9-5FD6-4C1F-BDA4-1FE23C1442C4}"/>
                </a:ext>
              </a:extLst>
            </p:cNvPr>
            <p:cNvSpPr txBox="1"/>
            <p:nvPr/>
          </p:nvSpPr>
          <p:spPr>
            <a:xfrm>
              <a:off x="3347808" y="5194860"/>
              <a:ext cx="4017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3</a:t>
              </a:r>
              <a:endParaRPr lang="en-US" sz="1100" dirty="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28D9850-50DA-4A8C-92D3-EA80FA61828E}"/>
                </a:ext>
              </a:extLst>
            </p:cNvPr>
            <p:cNvSpPr txBox="1"/>
            <p:nvPr/>
          </p:nvSpPr>
          <p:spPr>
            <a:xfrm>
              <a:off x="1241760" y="5194404"/>
              <a:ext cx="4017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1</a:t>
              </a:r>
              <a:endParaRPr lang="en-US" sz="1100" dirty="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4AC6406-2E14-4C6C-AF31-ED9E2D65E5BA}"/>
                </a:ext>
              </a:extLst>
            </p:cNvPr>
            <p:cNvSpPr txBox="1"/>
            <p:nvPr/>
          </p:nvSpPr>
          <p:spPr>
            <a:xfrm>
              <a:off x="-23230" y="5880128"/>
              <a:ext cx="6543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Test </a:t>
              </a:r>
            </a:p>
            <a:p>
              <a:r>
                <a:rPr lang="en-US" sz="1100" dirty="0"/>
                <a:t>(</a:t>
              </a:r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0</a:t>
              </a:r>
              <a:r>
                <a:rPr lang="en-US" sz="1100" dirty="0"/>
                <a:t>,</a:t>
              </a:r>
              <a:r>
                <a:rPr lang="en-US" sz="1100" kern="0" dirty="0">
                  <a:solidFill>
                    <a:srgbClr val="00B050"/>
                  </a:solidFill>
                </a:rPr>
                <a:t> 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4</a:t>
              </a:r>
              <a:r>
                <a:rPr lang="en-US" sz="1100" kern="0" dirty="0"/>
                <a:t>)</a:t>
              </a:r>
              <a:endParaRPr lang="en-US" sz="1100" dirty="0"/>
            </a:p>
          </p:txBody>
        </p:sp>
        <p:sp>
          <p:nvSpPr>
            <p:cNvPr id="90" name="Isosceles Triangle 89">
              <a:extLst>
                <a:ext uri="{FF2B5EF4-FFF2-40B4-BE49-F238E27FC236}">
                  <a16:creationId xmlns:a16="http://schemas.microsoft.com/office/drawing/2014/main" id="{2386BC53-E419-43E8-BDA6-C8D28B8B741E}"/>
                </a:ext>
              </a:extLst>
            </p:cNvPr>
            <p:cNvSpPr/>
            <p:nvPr/>
          </p:nvSpPr>
          <p:spPr>
            <a:xfrm>
              <a:off x="352172" y="6126763"/>
              <a:ext cx="943583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CB3CA1D-A366-469A-9FDD-3F674F29059D}"/>
                </a:ext>
              </a:extLst>
            </p:cNvPr>
            <p:cNvSpPr txBox="1"/>
            <p:nvPr/>
          </p:nvSpPr>
          <p:spPr>
            <a:xfrm>
              <a:off x="647198" y="6263960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791D0D64-1AFD-47F5-AED0-0896676088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4428" y="6068996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04CAA533-0FA9-486C-8761-F03A669DF687}"/>
                </a:ext>
              </a:extLst>
            </p:cNvPr>
            <p:cNvCxnSpPr>
              <a:cxnSpLocks/>
            </p:cNvCxnSpPr>
            <p:nvPr/>
          </p:nvCxnSpPr>
          <p:spPr>
            <a:xfrm>
              <a:off x="820292" y="6068996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805F92D2-9FFA-4512-9E35-B8254E34D8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4429" y="6462905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D4DC1870-E927-43D7-8370-BB97105043CA}"/>
                </a:ext>
              </a:extLst>
            </p:cNvPr>
            <p:cNvCxnSpPr>
              <a:cxnSpLocks/>
            </p:cNvCxnSpPr>
            <p:nvPr/>
          </p:nvCxnSpPr>
          <p:spPr>
            <a:xfrm>
              <a:off x="1333500" y="6478845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3FC49016-D550-455F-B14A-2457000C9FD4}"/>
                </a:ext>
              </a:extLst>
            </p:cNvPr>
            <p:cNvCxnSpPr>
              <a:cxnSpLocks/>
            </p:cNvCxnSpPr>
            <p:nvPr/>
          </p:nvCxnSpPr>
          <p:spPr>
            <a:xfrm>
              <a:off x="314429" y="6687135"/>
              <a:ext cx="1019071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037790F-0D26-429D-B9D4-536FB40EC517}"/>
                </a:ext>
              </a:extLst>
            </p:cNvPr>
            <p:cNvSpPr txBox="1"/>
            <p:nvPr/>
          </p:nvSpPr>
          <p:spPr>
            <a:xfrm>
              <a:off x="919175" y="6485117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4D536CB-B222-4C4D-80CA-75781DD4BAA0}"/>
                </a:ext>
              </a:extLst>
            </p:cNvPr>
            <p:cNvSpPr txBox="1"/>
            <p:nvPr/>
          </p:nvSpPr>
          <p:spPr>
            <a:xfrm>
              <a:off x="542595" y="6494186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179" name="Isosceles Triangle 178">
              <a:extLst>
                <a:ext uri="{FF2B5EF4-FFF2-40B4-BE49-F238E27FC236}">
                  <a16:creationId xmlns:a16="http://schemas.microsoft.com/office/drawing/2014/main" id="{9F1F60C3-9943-408C-87AB-0C303AC9BE15}"/>
                </a:ext>
              </a:extLst>
            </p:cNvPr>
            <p:cNvSpPr/>
            <p:nvPr/>
          </p:nvSpPr>
          <p:spPr>
            <a:xfrm>
              <a:off x="1414286" y="6137950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F2846DD2-36E7-4F0F-856F-688C6A2BB330}"/>
                </a:ext>
              </a:extLst>
            </p:cNvPr>
            <p:cNvSpPr txBox="1"/>
            <p:nvPr/>
          </p:nvSpPr>
          <p:spPr>
            <a:xfrm>
              <a:off x="1709312" y="6275147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15A4830D-65AC-41F7-B368-A7C727AA0D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76542" y="6080183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000F1E87-B6B7-4716-A407-8EE77A80C742}"/>
                </a:ext>
              </a:extLst>
            </p:cNvPr>
            <p:cNvCxnSpPr>
              <a:cxnSpLocks/>
            </p:cNvCxnSpPr>
            <p:nvPr/>
          </p:nvCxnSpPr>
          <p:spPr>
            <a:xfrm>
              <a:off x="1882406" y="6080183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EC27E245-4C70-4D04-9200-EFCF9D272E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76542" y="6474092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B5C898D4-940A-44F1-9E3F-EABD6E23491E}"/>
                </a:ext>
              </a:extLst>
            </p:cNvPr>
            <p:cNvCxnSpPr>
              <a:cxnSpLocks/>
            </p:cNvCxnSpPr>
            <p:nvPr/>
          </p:nvCxnSpPr>
          <p:spPr>
            <a:xfrm>
              <a:off x="2395614" y="6490032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581ED79D-C582-465E-9C76-4C10D84C85EE}"/>
                </a:ext>
              </a:extLst>
            </p:cNvPr>
            <p:cNvCxnSpPr>
              <a:cxnSpLocks/>
            </p:cNvCxnSpPr>
            <p:nvPr/>
          </p:nvCxnSpPr>
          <p:spPr>
            <a:xfrm>
              <a:off x="1376542" y="6698322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F1B49FAF-7C14-4B3E-9B47-B8CD1D291A1A}"/>
                </a:ext>
              </a:extLst>
            </p:cNvPr>
            <p:cNvSpPr txBox="1"/>
            <p:nvPr/>
          </p:nvSpPr>
          <p:spPr>
            <a:xfrm>
              <a:off x="1981289" y="6496304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7E5D6460-5EB1-4887-A1BA-1E68C53E9AB9}"/>
                </a:ext>
              </a:extLst>
            </p:cNvPr>
            <p:cNvSpPr txBox="1"/>
            <p:nvPr/>
          </p:nvSpPr>
          <p:spPr>
            <a:xfrm>
              <a:off x="1604709" y="6505373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190" name="Isosceles Triangle 189">
              <a:extLst>
                <a:ext uri="{FF2B5EF4-FFF2-40B4-BE49-F238E27FC236}">
                  <a16:creationId xmlns:a16="http://schemas.microsoft.com/office/drawing/2014/main" id="{84D99747-34FE-4B75-81B1-A71B556A4A0D}"/>
                </a:ext>
              </a:extLst>
            </p:cNvPr>
            <p:cNvSpPr/>
            <p:nvPr/>
          </p:nvSpPr>
          <p:spPr>
            <a:xfrm>
              <a:off x="2488839" y="6145813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4FD031A9-5CC6-42DD-BF74-A3368F07E3EB}"/>
                </a:ext>
              </a:extLst>
            </p:cNvPr>
            <p:cNvSpPr txBox="1"/>
            <p:nvPr/>
          </p:nvSpPr>
          <p:spPr>
            <a:xfrm>
              <a:off x="2783865" y="6283010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7B27AB6E-FD52-48F4-BA07-FB037DF299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51095" y="6088046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91245809-5AC1-49B6-AD84-4A411D5AB5AA}"/>
                </a:ext>
              </a:extLst>
            </p:cNvPr>
            <p:cNvCxnSpPr>
              <a:cxnSpLocks/>
            </p:cNvCxnSpPr>
            <p:nvPr/>
          </p:nvCxnSpPr>
          <p:spPr>
            <a:xfrm>
              <a:off x="2956959" y="6088046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064F329E-3461-455F-AD56-4DDEDF5451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51095" y="6481955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43DC21FE-CFD6-48E7-BA82-1CD762EBA77F}"/>
                </a:ext>
              </a:extLst>
            </p:cNvPr>
            <p:cNvCxnSpPr>
              <a:cxnSpLocks/>
            </p:cNvCxnSpPr>
            <p:nvPr/>
          </p:nvCxnSpPr>
          <p:spPr>
            <a:xfrm>
              <a:off x="3470167" y="6497895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FA8CC8F7-0A75-4236-91B7-2033AE6F3FF0}"/>
                </a:ext>
              </a:extLst>
            </p:cNvPr>
            <p:cNvCxnSpPr>
              <a:cxnSpLocks/>
            </p:cNvCxnSpPr>
            <p:nvPr/>
          </p:nvCxnSpPr>
          <p:spPr>
            <a:xfrm>
              <a:off x="2451095" y="6706185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A6CABE7E-972D-4156-A2DF-A90DFDFA8A69}"/>
                </a:ext>
              </a:extLst>
            </p:cNvPr>
            <p:cNvSpPr txBox="1"/>
            <p:nvPr/>
          </p:nvSpPr>
          <p:spPr>
            <a:xfrm>
              <a:off x="3055842" y="6504167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4B475F0B-4200-4AD5-B6E8-C4EEAE96A877}"/>
                </a:ext>
              </a:extLst>
            </p:cNvPr>
            <p:cNvSpPr txBox="1"/>
            <p:nvPr/>
          </p:nvSpPr>
          <p:spPr>
            <a:xfrm>
              <a:off x="2679262" y="6513236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00" name="Isosceles Triangle 199">
              <a:extLst>
                <a:ext uri="{FF2B5EF4-FFF2-40B4-BE49-F238E27FC236}">
                  <a16:creationId xmlns:a16="http://schemas.microsoft.com/office/drawing/2014/main" id="{90EFF4D7-F011-46A0-AAB4-688484D7F011}"/>
                </a:ext>
              </a:extLst>
            </p:cNvPr>
            <p:cNvSpPr/>
            <p:nvPr/>
          </p:nvSpPr>
          <p:spPr>
            <a:xfrm>
              <a:off x="3550953" y="6157000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5C9FC3EF-DB94-4C41-83CC-54B01B79D8CC}"/>
                </a:ext>
              </a:extLst>
            </p:cNvPr>
            <p:cNvSpPr txBox="1"/>
            <p:nvPr/>
          </p:nvSpPr>
          <p:spPr>
            <a:xfrm>
              <a:off x="3845979" y="6294197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77AC6CBA-AEF4-4DEA-A610-F9DE363F41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13209" y="6099233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650A309D-E693-4186-BED2-309634F767AE}"/>
                </a:ext>
              </a:extLst>
            </p:cNvPr>
            <p:cNvCxnSpPr>
              <a:cxnSpLocks/>
            </p:cNvCxnSpPr>
            <p:nvPr/>
          </p:nvCxnSpPr>
          <p:spPr>
            <a:xfrm>
              <a:off x="4019073" y="6099233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F515A8BF-B807-4C90-82D9-ED3CED3109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13209" y="6493142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643529AB-4285-49F4-A63C-D6873ED49C3D}"/>
                </a:ext>
              </a:extLst>
            </p:cNvPr>
            <p:cNvCxnSpPr>
              <a:cxnSpLocks/>
            </p:cNvCxnSpPr>
            <p:nvPr/>
          </p:nvCxnSpPr>
          <p:spPr>
            <a:xfrm>
              <a:off x="4532281" y="6509082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4745DD26-E831-4848-80AF-FD1C11004B2D}"/>
                </a:ext>
              </a:extLst>
            </p:cNvPr>
            <p:cNvCxnSpPr>
              <a:cxnSpLocks/>
            </p:cNvCxnSpPr>
            <p:nvPr/>
          </p:nvCxnSpPr>
          <p:spPr>
            <a:xfrm>
              <a:off x="3513209" y="6717372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F371D090-446A-4477-8F5D-BCBAF3ABDDAD}"/>
                </a:ext>
              </a:extLst>
            </p:cNvPr>
            <p:cNvSpPr txBox="1"/>
            <p:nvPr/>
          </p:nvSpPr>
          <p:spPr>
            <a:xfrm>
              <a:off x="4117956" y="6515354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73CB0CE9-D44F-4297-889B-12B93872E4AF}"/>
                </a:ext>
              </a:extLst>
            </p:cNvPr>
            <p:cNvSpPr txBox="1"/>
            <p:nvPr/>
          </p:nvSpPr>
          <p:spPr>
            <a:xfrm>
              <a:off x="3741376" y="6524423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11" name="Isosceles Triangle 210">
              <a:extLst>
                <a:ext uri="{FF2B5EF4-FFF2-40B4-BE49-F238E27FC236}">
                  <a16:creationId xmlns:a16="http://schemas.microsoft.com/office/drawing/2014/main" id="{08F5B4C1-6C58-4100-880E-18961561D46D}"/>
                </a:ext>
              </a:extLst>
            </p:cNvPr>
            <p:cNvSpPr/>
            <p:nvPr/>
          </p:nvSpPr>
          <p:spPr>
            <a:xfrm>
              <a:off x="4619452" y="6154293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83FDDA82-F28E-47B3-92D9-5780AF111944}"/>
                </a:ext>
              </a:extLst>
            </p:cNvPr>
            <p:cNvSpPr txBox="1"/>
            <p:nvPr/>
          </p:nvSpPr>
          <p:spPr>
            <a:xfrm>
              <a:off x="4914478" y="6291490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AD2F2040-569E-4392-BEE7-B241448F46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81708" y="6096526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95EA439A-A8DB-478F-8F2C-672379B7C7C7}"/>
                </a:ext>
              </a:extLst>
            </p:cNvPr>
            <p:cNvCxnSpPr>
              <a:cxnSpLocks/>
            </p:cNvCxnSpPr>
            <p:nvPr/>
          </p:nvCxnSpPr>
          <p:spPr>
            <a:xfrm>
              <a:off x="5087572" y="6096526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4E02B235-A1AD-424C-91F3-74607AC565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81708" y="6490435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B4B10BBB-BE18-4349-B7DB-25FBE2DD568C}"/>
                </a:ext>
              </a:extLst>
            </p:cNvPr>
            <p:cNvCxnSpPr>
              <a:cxnSpLocks/>
            </p:cNvCxnSpPr>
            <p:nvPr/>
          </p:nvCxnSpPr>
          <p:spPr>
            <a:xfrm>
              <a:off x="5600780" y="6506375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E849BD6A-E41B-43E8-8413-876C690DB564}"/>
                </a:ext>
              </a:extLst>
            </p:cNvPr>
            <p:cNvCxnSpPr>
              <a:cxnSpLocks/>
            </p:cNvCxnSpPr>
            <p:nvPr/>
          </p:nvCxnSpPr>
          <p:spPr>
            <a:xfrm>
              <a:off x="4581708" y="6714665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8F27AFD9-5F67-4842-946D-196BE47009D9}"/>
                </a:ext>
              </a:extLst>
            </p:cNvPr>
            <p:cNvSpPr txBox="1"/>
            <p:nvPr/>
          </p:nvSpPr>
          <p:spPr>
            <a:xfrm>
              <a:off x="5186455" y="6512647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BB14AF37-12FD-41F6-A498-CD00D674E9AB}"/>
                </a:ext>
              </a:extLst>
            </p:cNvPr>
            <p:cNvSpPr txBox="1"/>
            <p:nvPr/>
          </p:nvSpPr>
          <p:spPr>
            <a:xfrm>
              <a:off x="4809875" y="6521716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21" name="Isosceles Triangle 220">
              <a:extLst>
                <a:ext uri="{FF2B5EF4-FFF2-40B4-BE49-F238E27FC236}">
                  <a16:creationId xmlns:a16="http://schemas.microsoft.com/office/drawing/2014/main" id="{CC4F9DDF-CEE6-40AE-9D5E-7B729BAF2606}"/>
                </a:ext>
              </a:extLst>
            </p:cNvPr>
            <p:cNvSpPr/>
            <p:nvPr/>
          </p:nvSpPr>
          <p:spPr>
            <a:xfrm>
              <a:off x="5681566" y="6165480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1BC6F1B5-6161-408F-885F-71DD175EE21D}"/>
                </a:ext>
              </a:extLst>
            </p:cNvPr>
            <p:cNvSpPr txBox="1"/>
            <p:nvPr/>
          </p:nvSpPr>
          <p:spPr>
            <a:xfrm>
              <a:off x="5976592" y="6302677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46D18018-F6FF-49EE-89B7-DA897111CC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43822" y="6107713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3D17D084-A0B7-47D8-83C8-34832CB45E66}"/>
                </a:ext>
              </a:extLst>
            </p:cNvPr>
            <p:cNvCxnSpPr>
              <a:cxnSpLocks/>
            </p:cNvCxnSpPr>
            <p:nvPr/>
          </p:nvCxnSpPr>
          <p:spPr>
            <a:xfrm>
              <a:off x="6149686" y="6107713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22A0AC5C-133A-4D12-80D8-BCBC2ADCA7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43822" y="6501622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94392CDB-FBC6-4AE3-BFBD-98F394B2D923}"/>
                </a:ext>
              </a:extLst>
            </p:cNvPr>
            <p:cNvCxnSpPr>
              <a:cxnSpLocks/>
            </p:cNvCxnSpPr>
            <p:nvPr/>
          </p:nvCxnSpPr>
          <p:spPr>
            <a:xfrm>
              <a:off x="6662894" y="6517562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9AB58A8-6980-47B5-8E08-AEDE024A52A6}"/>
                </a:ext>
              </a:extLst>
            </p:cNvPr>
            <p:cNvCxnSpPr>
              <a:cxnSpLocks/>
            </p:cNvCxnSpPr>
            <p:nvPr/>
          </p:nvCxnSpPr>
          <p:spPr>
            <a:xfrm>
              <a:off x="5643822" y="6725852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98AC20E2-8F22-49A5-A2F4-0B0A6C4C8F3B}"/>
                </a:ext>
              </a:extLst>
            </p:cNvPr>
            <p:cNvSpPr txBox="1"/>
            <p:nvPr/>
          </p:nvSpPr>
          <p:spPr>
            <a:xfrm>
              <a:off x="6248569" y="6523834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90F0074E-FB5D-49BD-A5CD-2BE6A1421516}"/>
                </a:ext>
              </a:extLst>
            </p:cNvPr>
            <p:cNvSpPr txBox="1"/>
            <p:nvPr/>
          </p:nvSpPr>
          <p:spPr>
            <a:xfrm>
              <a:off x="5871989" y="6532903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31" name="Isosceles Triangle 230">
              <a:extLst>
                <a:ext uri="{FF2B5EF4-FFF2-40B4-BE49-F238E27FC236}">
                  <a16:creationId xmlns:a16="http://schemas.microsoft.com/office/drawing/2014/main" id="{957588CA-85E7-4D07-8EEB-1D3F2C53BC2D}"/>
                </a:ext>
              </a:extLst>
            </p:cNvPr>
            <p:cNvSpPr/>
            <p:nvPr/>
          </p:nvSpPr>
          <p:spPr>
            <a:xfrm>
              <a:off x="6746594" y="6173343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CC7FFC10-487C-4388-91C8-737DCC78AEF4}"/>
                </a:ext>
              </a:extLst>
            </p:cNvPr>
            <p:cNvSpPr txBox="1"/>
            <p:nvPr/>
          </p:nvSpPr>
          <p:spPr>
            <a:xfrm>
              <a:off x="7041620" y="6310540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66BBC0A3-980A-4329-BA72-643C85CD8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08850" y="6115576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AEB38B3A-DD69-48ED-85AE-3A8918079ECF}"/>
                </a:ext>
              </a:extLst>
            </p:cNvPr>
            <p:cNvCxnSpPr>
              <a:cxnSpLocks/>
            </p:cNvCxnSpPr>
            <p:nvPr/>
          </p:nvCxnSpPr>
          <p:spPr>
            <a:xfrm>
              <a:off x="7214714" y="6115576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D83E55FE-8B3C-47C6-9D24-9FB98BD850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08850" y="6509485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FB0CDE2E-9F6A-4D5E-9EE2-A493164554E6}"/>
                </a:ext>
              </a:extLst>
            </p:cNvPr>
            <p:cNvCxnSpPr>
              <a:cxnSpLocks/>
            </p:cNvCxnSpPr>
            <p:nvPr/>
          </p:nvCxnSpPr>
          <p:spPr>
            <a:xfrm>
              <a:off x="7727922" y="6525425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4EE5DBE1-53E2-45F1-9104-19BAD446B2AE}"/>
                </a:ext>
              </a:extLst>
            </p:cNvPr>
            <p:cNvCxnSpPr>
              <a:cxnSpLocks/>
            </p:cNvCxnSpPr>
            <p:nvPr/>
          </p:nvCxnSpPr>
          <p:spPr>
            <a:xfrm>
              <a:off x="6708850" y="6733715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66DB3CD6-94FF-48D8-B024-233F0C050D30}"/>
                </a:ext>
              </a:extLst>
            </p:cNvPr>
            <p:cNvSpPr txBox="1"/>
            <p:nvPr/>
          </p:nvSpPr>
          <p:spPr>
            <a:xfrm>
              <a:off x="7313597" y="6531697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5B2A00A2-35C2-481D-839B-6F72EB3EFDBE}"/>
                </a:ext>
              </a:extLst>
            </p:cNvPr>
            <p:cNvSpPr txBox="1"/>
            <p:nvPr/>
          </p:nvSpPr>
          <p:spPr>
            <a:xfrm>
              <a:off x="6937017" y="6540766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41" name="Isosceles Triangle 240">
              <a:extLst>
                <a:ext uri="{FF2B5EF4-FFF2-40B4-BE49-F238E27FC236}">
                  <a16:creationId xmlns:a16="http://schemas.microsoft.com/office/drawing/2014/main" id="{988DD3C9-41C6-430C-A53B-56651438CA66}"/>
                </a:ext>
              </a:extLst>
            </p:cNvPr>
            <p:cNvSpPr/>
            <p:nvPr/>
          </p:nvSpPr>
          <p:spPr>
            <a:xfrm>
              <a:off x="7808708" y="6184530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9423C746-DE87-49FF-BC4D-A8693E0A2540}"/>
                </a:ext>
              </a:extLst>
            </p:cNvPr>
            <p:cNvSpPr txBox="1"/>
            <p:nvPr/>
          </p:nvSpPr>
          <p:spPr>
            <a:xfrm>
              <a:off x="8103734" y="6321727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FC90AC67-AD75-45EF-88CF-BBC5F33DE5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70964" y="6126763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039F0075-6976-4F07-82FD-1293B2619BC4}"/>
                </a:ext>
              </a:extLst>
            </p:cNvPr>
            <p:cNvCxnSpPr>
              <a:cxnSpLocks/>
            </p:cNvCxnSpPr>
            <p:nvPr/>
          </p:nvCxnSpPr>
          <p:spPr>
            <a:xfrm>
              <a:off x="8276828" y="6126763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A9EADE27-9048-4565-8156-650E6ACAD8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70964" y="6520672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E3631641-2CEF-4709-A79C-5744922C94A9}"/>
                </a:ext>
              </a:extLst>
            </p:cNvPr>
            <p:cNvCxnSpPr>
              <a:cxnSpLocks/>
            </p:cNvCxnSpPr>
            <p:nvPr/>
          </p:nvCxnSpPr>
          <p:spPr>
            <a:xfrm>
              <a:off x="8790036" y="6536612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C73EC2E6-2DEA-417F-B492-72C7AC3AFEF5}"/>
                </a:ext>
              </a:extLst>
            </p:cNvPr>
            <p:cNvCxnSpPr>
              <a:cxnSpLocks/>
            </p:cNvCxnSpPr>
            <p:nvPr/>
          </p:nvCxnSpPr>
          <p:spPr>
            <a:xfrm>
              <a:off x="7770964" y="6744902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D44EB6D4-AC66-43A5-A8E8-D87933AC6733}"/>
                </a:ext>
              </a:extLst>
            </p:cNvPr>
            <p:cNvSpPr txBox="1"/>
            <p:nvPr/>
          </p:nvSpPr>
          <p:spPr>
            <a:xfrm>
              <a:off x="8375711" y="6542884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18400716-679B-49F3-A850-5FE20EDC5F79}"/>
                </a:ext>
              </a:extLst>
            </p:cNvPr>
            <p:cNvSpPr txBox="1"/>
            <p:nvPr/>
          </p:nvSpPr>
          <p:spPr>
            <a:xfrm>
              <a:off x="7999131" y="6551953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52" name="Isosceles Triangle 251">
              <a:extLst>
                <a:ext uri="{FF2B5EF4-FFF2-40B4-BE49-F238E27FC236}">
                  <a16:creationId xmlns:a16="http://schemas.microsoft.com/office/drawing/2014/main" id="{C33945C3-7680-4E19-B107-EB518FBDA2F8}"/>
                </a:ext>
              </a:extLst>
            </p:cNvPr>
            <p:cNvSpPr/>
            <p:nvPr/>
          </p:nvSpPr>
          <p:spPr>
            <a:xfrm>
              <a:off x="632000" y="5487690"/>
              <a:ext cx="1491273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AA3A4A8E-F1C1-4D6D-A02C-7D50A60DC51C}"/>
                </a:ext>
              </a:extLst>
            </p:cNvPr>
            <p:cNvSpPr txBox="1"/>
            <p:nvPr/>
          </p:nvSpPr>
          <p:spPr>
            <a:xfrm>
              <a:off x="1098270" y="5624887"/>
              <a:ext cx="451695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F5275D1B-B9A7-4870-8A6A-E023981E38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2348" y="5429923"/>
              <a:ext cx="799487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2AD058E7-F931-4765-BFC7-CA7DBBDA6BFF}"/>
                </a:ext>
              </a:extLst>
            </p:cNvPr>
            <p:cNvCxnSpPr>
              <a:cxnSpLocks/>
            </p:cNvCxnSpPr>
            <p:nvPr/>
          </p:nvCxnSpPr>
          <p:spPr>
            <a:xfrm>
              <a:off x="1371833" y="5429923"/>
              <a:ext cx="811093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1E443CE9-47E5-43FA-A0D8-43EB69714B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2349" y="5823832"/>
              <a:ext cx="1909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D0BAEBB3-62B4-4E42-A68A-1C559B6E1CAE}"/>
                </a:ext>
              </a:extLst>
            </p:cNvPr>
            <p:cNvCxnSpPr>
              <a:cxnSpLocks/>
            </p:cNvCxnSpPr>
            <p:nvPr/>
          </p:nvCxnSpPr>
          <p:spPr>
            <a:xfrm>
              <a:off x="2182926" y="5839772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AE3207A2-100C-4B8B-9DA8-F1BBBB4C9B98}"/>
                </a:ext>
              </a:extLst>
            </p:cNvPr>
            <p:cNvCxnSpPr>
              <a:cxnSpLocks/>
            </p:cNvCxnSpPr>
            <p:nvPr/>
          </p:nvCxnSpPr>
          <p:spPr>
            <a:xfrm>
              <a:off x="572349" y="6048062"/>
              <a:ext cx="1610577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F402D8BB-FA74-4D73-AE65-4AD106B57189}"/>
                </a:ext>
              </a:extLst>
            </p:cNvPr>
            <p:cNvSpPr txBox="1"/>
            <p:nvPr/>
          </p:nvSpPr>
          <p:spPr>
            <a:xfrm>
              <a:off x="1766237" y="5846044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A65430CE-A018-4851-BE74-A13855AEEE98}"/>
                </a:ext>
              </a:extLst>
            </p:cNvPr>
            <p:cNvSpPr txBox="1"/>
            <p:nvPr/>
          </p:nvSpPr>
          <p:spPr>
            <a:xfrm>
              <a:off x="713876" y="5855113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63" name="Isosceles Triangle 262">
              <a:extLst>
                <a:ext uri="{FF2B5EF4-FFF2-40B4-BE49-F238E27FC236}">
                  <a16:creationId xmlns:a16="http://schemas.microsoft.com/office/drawing/2014/main" id="{7D393FBA-D1DB-497A-B913-4BF2D837F4A8}"/>
                </a:ext>
              </a:extLst>
            </p:cNvPr>
            <p:cNvSpPr/>
            <p:nvPr/>
          </p:nvSpPr>
          <p:spPr>
            <a:xfrm>
              <a:off x="2765921" y="5516942"/>
              <a:ext cx="1491273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6D8458FB-A31A-498E-9C04-9EF69F07E9DF}"/>
                </a:ext>
              </a:extLst>
            </p:cNvPr>
            <p:cNvSpPr txBox="1"/>
            <p:nvPr/>
          </p:nvSpPr>
          <p:spPr>
            <a:xfrm>
              <a:off x="3232192" y="5654138"/>
              <a:ext cx="465032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8A25E4C3-BCDE-4E84-B113-86EE0E509E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06269" y="5459175"/>
              <a:ext cx="799487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23EA8203-240B-4A4B-9E85-58D6B6E00DCC}"/>
                </a:ext>
              </a:extLst>
            </p:cNvPr>
            <p:cNvCxnSpPr>
              <a:cxnSpLocks/>
            </p:cNvCxnSpPr>
            <p:nvPr/>
          </p:nvCxnSpPr>
          <p:spPr>
            <a:xfrm>
              <a:off x="3505754" y="5459175"/>
              <a:ext cx="811093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E58C387B-5E01-48AF-82D5-20B09D4DFF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06270" y="5853084"/>
              <a:ext cx="1909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EB76CE7B-F690-45B7-B0A9-CA6C9CE2BF2F}"/>
                </a:ext>
              </a:extLst>
            </p:cNvPr>
            <p:cNvCxnSpPr>
              <a:cxnSpLocks/>
            </p:cNvCxnSpPr>
            <p:nvPr/>
          </p:nvCxnSpPr>
          <p:spPr>
            <a:xfrm>
              <a:off x="4316847" y="5869024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B84094F8-D568-410C-9A1F-6FFE7CF80E17}"/>
                </a:ext>
              </a:extLst>
            </p:cNvPr>
            <p:cNvCxnSpPr>
              <a:cxnSpLocks/>
            </p:cNvCxnSpPr>
            <p:nvPr/>
          </p:nvCxnSpPr>
          <p:spPr>
            <a:xfrm>
              <a:off x="2706270" y="6077314"/>
              <a:ext cx="1610577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F36067F1-CF71-4E6C-8486-798AFF960F8F}"/>
                </a:ext>
              </a:extLst>
            </p:cNvPr>
            <p:cNvSpPr txBox="1"/>
            <p:nvPr/>
          </p:nvSpPr>
          <p:spPr>
            <a:xfrm>
              <a:off x="3890633" y="5875296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FA54E31E-77F4-4E3A-A9B6-550C9A415A04}"/>
                </a:ext>
              </a:extLst>
            </p:cNvPr>
            <p:cNvSpPr txBox="1"/>
            <p:nvPr/>
          </p:nvSpPr>
          <p:spPr>
            <a:xfrm>
              <a:off x="2847797" y="5884365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A3695E78-E874-4875-A5B2-35D7C39900B1}"/>
                </a:ext>
              </a:extLst>
            </p:cNvPr>
            <p:cNvSpPr txBox="1"/>
            <p:nvPr/>
          </p:nvSpPr>
          <p:spPr>
            <a:xfrm>
              <a:off x="96330" y="5308978"/>
              <a:ext cx="6543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Test </a:t>
              </a:r>
            </a:p>
            <a:p>
              <a:r>
                <a:rPr lang="en-US" sz="1100" dirty="0"/>
                <a:t>(</a:t>
              </a:r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0</a:t>
              </a:r>
              <a:r>
                <a:rPr lang="en-US" sz="1100" dirty="0"/>
                <a:t>,</a:t>
              </a:r>
              <a:r>
                <a:rPr lang="en-US" sz="1100" kern="0" dirty="0">
                  <a:solidFill>
                    <a:srgbClr val="00B050"/>
                  </a:solidFill>
                </a:rPr>
                <a:t> 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3</a:t>
              </a:r>
              <a:r>
                <a:rPr lang="en-US" sz="1100" kern="0" dirty="0"/>
                <a:t>)</a:t>
              </a:r>
              <a:endParaRPr lang="en-US" sz="1100" dirty="0"/>
            </a:p>
          </p:txBody>
        </p:sp>
        <p:sp>
          <p:nvSpPr>
            <p:cNvPr id="274" name="Isosceles Triangle 273">
              <a:extLst>
                <a:ext uri="{FF2B5EF4-FFF2-40B4-BE49-F238E27FC236}">
                  <a16:creationId xmlns:a16="http://schemas.microsoft.com/office/drawing/2014/main" id="{3C4E4736-669C-423B-BB1E-2AFC5EB47EA8}"/>
                </a:ext>
              </a:extLst>
            </p:cNvPr>
            <p:cNvSpPr/>
            <p:nvPr/>
          </p:nvSpPr>
          <p:spPr>
            <a:xfrm>
              <a:off x="4865738" y="5516942"/>
              <a:ext cx="1491273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5E4A41D1-4D04-426E-9250-E5E2F4A6C351}"/>
                </a:ext>
              </a:extLst>
            </p:cNvPr>
            <p:cNvSpPr txBox="1"/>
            <p:nvPr/>
          </p:nvSpPr>
          <p:spPr>
            <a:xfrm>
              <a:off x="5332008" y="5654139"/>
              <a:ext cx="447229" cy="21488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7B743B4A-7BA4-4EA2-82B3-B83D647602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06086" y="5459175"/>
              <a:ext cx="799487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286D04A9-1B15-431F-90FB-0E6A7C3B7308}"/>
                </a:ext>
              </a:extLst>
            </p:cNvPr>
            <p:cNvCxnSpPr>
              <a:cxnSpLocks/>
            </p:cNvCxnSpPr>
            <p:nvPr/>
          </p:nvCxnSpPr>
          <p:spPr>
            <a:xfrm>
              <a:off x="5605571" y="5459175"/>
              <a:ext cx="811093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94219CF5-CC27-45DA-A410-2C7B66C8E9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06087" y="5853084"/>
              <a:ext cx="1909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484DE5F9-530A-4E33-B8D9-BEF9A1842C49}"/>
                </a:ext>
              </a:extLst>
            </p:cNvPr>
            <p:cNvCxnSpPr>
              <a:cxnSpLocks/>
            </p:cNvCxnSpPr>
            <p:nvPr/>
          </p:nvCxnSpPr>
          <p:spPr>
            <a:xfrm>
              <a:off x="6416664" y="5869024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C4727E29-627E-4504-B0AB-4CA6485432D2}"/>
                </a:ext>
              </a:extLst>
            </p:cNvPr>
            <p:cNvCxnSpPr>
              <a:cxnSpLocks/>
            </p:cNvCxnSpPr>
            <p:nvPr/>
          </p:nvCxnSpPr>
          <p:spPr>
            <a:xfrm>
              <a:off x="4806087" y="6077314"/>
              <a:ext cx="1610577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E006E826-11F6-4184-BDB4-BB3E01A9D471}"/>
                </a:ext>
              </a:extLst>
            </p:cNvPr>
            <p:cNvSpPr txBox="1"/>
            <p:nvPr/>
          </p:nvSpPr>
          <p:spPr>
            <a:xfrm>
              <a:off x="6028550" y="5875296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076E1901-F928-406C-A13E-724D486F55A0}"/>
                </a:ext>
              </a:extLst>
            </p:cNvPr>
            <p:cNvSpPr txBox="1"/>
            <p:nvPr/>
          </p:nvSpPr>
          <p:spPr>
            <a:xfrm>
              <a:off x="4966664" y="5884365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84" name="Isosceles Triangle 283">
              <a:extLst>
                <a:ext uri="{FF2B5EF4-FFF2-40B4-BE49-F238E27FC236}">
                  <a16:creationId xmlns:a16="http://schemas.microsoft.com/office/drawing/2014/main" id="{61A75A42-E9C2-46AD-936B-5610A7FE1D63}"/>
                </a:ext>
              </a:extLst>
            </p:cNvPr>
            <p:cNvSpPr/>
            <p:nvPr/>
          </p:nvSpPr>
          <p:spPr>
            <a:xfrm>
              <a:off x="6910195" y="5536505"/>
              <a:ext cx="149127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C95FC96C-A526-4A66-9B24-494B2838F4ED}"/>
                </a:ext>
              </a:extLst>
            </p:cNvPr>
            <p:cNvSpPr txBox="1"/>
            <p:nvPr/>
          </p:nvSpPr>
          <p:spPr>
            <a:xfrm>
              <a:off x="7376466" y="5673701"/>
              <a:ext cx="45648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86F5B181-8DDB-4322-8D30-9AFEF209B0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50543" y="5478738"/>
              <a:ext cx="799487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AE7FB488-DECF-4C4F-A35E-10DBD81D0ECF}"/>
                </a:ext>
              </a:extLst>
            </p:cNvPr>
            <p:cNvCxnSpPr>
              <a:cxnSpLocks/>
            </p:cNvCxnSpPr>
            <p:nvPr/>
          </p:nvCxnSpPr>
          <p:spPr>
            <a:xfrm>
              <a:off x="7650029" y="5478738"/>
              <a:ext cx="811093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20B0A1F1-2A6A-474F-B7B3-21B7DE6C88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50544" y="5872647"/>
              <a:ext cx="1909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11859ADC-2DD2-4022-B62C-A16F5EB1FAAC}"/>
                </a:ext>
              </a:extLst>
            </p:cNvPr>
            <p:cNvCxnSpPr>
              <a:cxnSpLocks/>
            </p:cNvCxnSpPr>
            <p:nvPr/>
          </p:nvCxnSpPr>
          <p:spPr>
            <a:xfrm>
              <a:off x="8461121" y="5888587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87761D66-5FDD-4D50-9FBE-2708BFBB0EB1}"/>
                </a:ext>
              </a:extLst>
            </p:cNvPr>
            <p:cNvCxnSpPr>
              <a:cxnSpLocks/>
            </p:cNvCxnSpPr>
            <p:nvPr/>
          </p:nvCxnSpPr>
          <p:spPr>
            <a:xfrm>
              <a:off x="6850544" y="6096877"/>
              <a:ext cx="1610578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B7A4B62A-EB1B-4556-B4DC-090E042C8FBA}"/>
                </a:ext>
              </a:extLst>
            </p:cNvPr>
            <p:cNvSpPr txBox="1"/>
            <p:nvPr/>
          </p:nvSpPr>
          <p:spPr>
            <a:xfrm>
              <a:off x="8158732" y="5894859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A9943B10-E9F6-4CF6-900C-10C0D9E4EA82}"/>
                </a:ext>
              </a:extLst>
            </p:cNvPr>
            <p:cNvSpPr txBox="1"/>
            <p:nvPr/>
          </p:nvSpPr>
          <p:spPr>
            <a:xfrm>
              <a:off x="7077796" y="5903928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0EA46C89-9084-4E53-989B-141DA16F3EE9}"/>
                </a:ext>
              </a:extLst>
            </p:cNvPr>
            <p:cNvSpPr txBox="1"/>
            <p:nvPr/>
          </p:nvSpPr>
          <p:spPr>
            <a:xfrm>
              <a:off x="723798" y="4593765"/>
              <a:ext cx="6543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Test </a:t>
              </a:r>
            </a:p>
            <a:p>
              <a:r>
                <a:rPr lang="en-US" sz="1100" dirty="0"/>
                <a:t>(</a:t>
              </a:r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0</a:t>
              </a:r>
              <a:r>
                <a:rPr lang="en-US" sz="1100" dirty="0"/>
                <a:t>,</a:t>
              </a:r>
              <a:r>
                <a:rPr lang="en-US" sz="1100" kern="0" dirty="0">
                  <a:solidFill>
                    <a:srgbClr val="00B050"/>
                  </a:solidFill>
                </a:rPr>
                <a:t> 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2</a:t>
              </a:r>
              <a:r>
                <a:rPr lang="en-US" sz="1100" kern="0" dirty="0"/>
                <a:t>)</a:t>
              </a:r>
              <a:endParaRPr lang="en-US" sz="1100" dirty="0"/>
            </a:p>
          </p:txBody>
        </p:sp>
        <p:sp>
          <p:nvSpPr>
            <p:cNvPr id="305" name="Isosceles Triangle 304">
              <a:extLst>
                <a:ext uri="{FF2B5EF4-FFF2-40B4-BE49-F238E27FC236}">
                  <a16:creationId xmlns:a16="http://schemas.microsoft.com/office/drawing/2014/main" id="{8942F7E0-2D9E-46F4-8D8A-83BD1C461C68}"/>
                </a:ext>
              </a:extLst>
            </p:cNvPr>
            <p:cNvSpPr/>
            <p:nvPr/>
          </p:nvSpPr>
          <p:spPr>
            <a:xfrm>
              <a:off x="5230319" y="4865877"/>
              <a:ext cx="2695146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DA863073-6F57-4B66-808D-93882AEB5A37}"/>
                </a:ext>
              </a:extLst>
            </p:cNvPr>
            <p:cNvSpPr txBox="1"/>
            <p:nvPr/>
          </p:nvSpPr>
          <p:spPr>
            <a:xfrm>
              <a:off x="6273450" y="4982162"/>
              <a:ext cx="535709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T</a:t>
              </a:r>
              <a:r>
                <a:rPr lang="en-US" sz="1100" baseline="-25000" dirty="0">
                  <a:solidFill>
                    <a:srgbClr val="00B050"/>
                  </a:solidFill>
                </a:rPr>
                <a:t>M</a:t>
              </a:r>
              <a:r>
                <a:rPr lang="en-US" sz="1100" dirty="0"/>
                <a:t>(</a:t>
              </a:r>
              <a:r>
                <a:rPr lang="en-US" sz="1100" dirty="0">
                  <a:solidFill>
                    <a:srgbClr val="C00000"/>
                  </a:solidFill>
                </a:rPr>
                <a:t>y</a:t>
              </a:r>
              <a:r>
                <a:rPr lang="en-US" sz="1100" dirty="0"/>
                <a:t>)</a:t>
              </a:r>
            </a:p>
          </p:txBody>
        </p: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2D947C8F-8027-4BFD-8DA5-34FC0AD466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2511" y="4808110"/>
              <a:ext cx="144489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62FD41EE-980A-4726-92AD-0B4E900A9FC8}"/>
                </a:ext>
              </a:extLst>
            </p:cNvPr>
            <p:cNvCxnSpPr>
              <a:cxnSpLocks/>
            </p:cNvCxnSpPr>
            <p:nvPr/>
          </p:nvCxnSpPr>
          <p:spPr>
            <a:xfrm>
              <a:off x="6567404" y="4808110"/>
              <a:ext cx="1465870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AF87C132-BC9D-45B6-86F0-44C8BF097E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2511" y="5230594"/>
              <a:ext cx="3452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2F2A6442-A01E-452D-9826-67274616589E}"/>
                </a:ext>
              </a:extLst>
            </p:cNvPr>
            <p:cNvCxnSpPr>
              <a:cxnSpLocks/>
            </p:cNvCxnSpPr>
            <p:nvPr/>
          </p:nvCxnSpPr>
          <p:spPr>
            <a:xfrm>
              <a:off x="8033274" y="5217959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A1CAF516-4121-43AA-BCB2-FC4C0435F551}"/>
                </a:ext>
              </a:extLst>
            </p:cNvPr>
            <p:cNvCxnSpPr>
              <a:cxnSpLocks/>
            </p:cNvCxnSpPr>
            <p:nvPr/>
          </p:nvCxnSpPr>
          <p:spPr>
            <a:xfrm>
              <a:off x="5122511" y="5445299"/>
              <a:ext cx="2910763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383A971C-C5DC-4353-B285-AFBC7CAA8D83}"/>
                </a:ext>
              </a:extLst>
            </p:cNvPr>
            <p:cNvSpPr txBox="1"/>
            <p:nvPr/>
          </p:nvSpPr>
          <p:spPr>
            <a:xfrm>
              <a:off x="7497544" y="5214706"/>
              <a:ext cx="4017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3</a:t>
              </a:r>
              <a:endParaRPr lang="en-US" sz="1100" dirty="0"/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8C818D41-301A-4B96-AA4B-4135C7CA323B}"/>
                </a:ext>
              </a:extLst>
            </p:cNvPr>
            <p:cNvSpPr txBox="1"/>
            <p:nvPr/>
          </p:nvSpPr>
          <p:spPr>
            <a:xfrm>
              <a:off x="5477222" y="5214250"/>
              <a:ext cx="4017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1</a:t>
              </a:r>
              <a:endParaRPr lang="en-US" sz="1100" dirty="0"/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FEE66640-2106-46D2-8D2F-E434916F4379}"/>
                </a:ext>
              </a:extLst>
            </p:cNvPr>
            <p:cNvSpPr txBox="1"/>
            <p:nvPr/>
          </p:nvSpPr>
          <p:spPr>
            <a:xfrm>
              <a:off x="2180363" y="3907750"/>
              <a:ext cx="6543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Test </a:t>
              </a:r>
            </a:p>
            <a:p>
              <a:r>
                <a:rPr lang="en-US" sz="1100" dirty="0"/>
                <a:t>(</a:t>
              </a:r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0</a:t>
              </a:r>
              <a:r>
                <a:rPr lang="en-US" sz="1100" dirty="0"/>
                <a:t>,</a:t>
              </a:r>
              <a:r>
                <a:rPr lang="en-US" sz="1100" kern="0" dirty="0">
                  <a:solidFill>
                    <a:srgbClr val="00B050"/>
                  </a:solidFill>
                </a:rPr>
                <a:t> 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1</a:t>
              </a:r>
              <a:r>
                <a:rPr lang="en-US" sz="1100" kern="0" dirty="0"/>
                <a:t>)</a:t>
              </a:r>
              <a:endParaRPr lang="en-US" sz="1100" dirty="0"/>
            </a:p>
          </p:txBody>
        </p:sp>
      </p:grp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9D94254-550A-412A-827A-530BF322CC55}"/>
              </a:ext>
            </a:extLst>
          </p:cNvPr>
          <p:cNvCxnSpPr>
            <a:stCxn id="13" idx="0"/>
          </p:cNvCxnSpPr>
          <p:nvPr/>
        </p:nvCxnSpPr>
        <p:spPr>
          <a:xfrm flipH="1">
            <a:off x="2572712" y="3903984"/>
            <a:ext cx="1993040" cy="40466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Straight Connector 314">
            <a:extLst>
              <a:ext uri="{FF2B5EF4-FFF2-40B4-BE49-F238E27FC236}">
                <a16:creationId xmlns:a16="http://schemas.microsoft.com/office/drawing/2014/main" id="{453558EF-5CC4-46E1-B8A5-5758D9691F32}"/>
              </a:ext>
            </a:extLst>
          </p:cNvPr>
          <p:cNvCxnSpPr>
            <a:cxnSpLocks/>
          </p:cNvCxnSpPr>
          <p:nvPr/>
        </p:nvCxnSpPr>
        <p:spPr>
          <a:xfrm>
            <a:off x="2515735" y="4504763"/>
            <a:ext cx="988980" cy="4508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" name="Straight Connector 316">
            <a:extLst>
              <a:ext uri="{FF2B5EF4-FFF2-40B4-BE49-F238E27FC236}">
                <a16:creationId xmlns:a16="http://schemas.microsoft.com/office/drawing/2014/main" id="{32B1E51E-7E06-4C9C-9AB2-42B1ACC8C24E}"/>
              </a:ext>
            </a:extLst>
          </p:cNvPr>
          <p:cNvCxnSpPr>
            <a:cxnSpLocks/>
          </p:cNvCxnSpPr>
          <p:nvPr/>
        </p:nvCxnSpPr>
        <p:spPr>
          <a:xfrm flipH="1">
            <a:off x="2979648" y="5162317"/>
            <a:ext cx="641540" cy="49601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Straight Connector 318">
            <a:extLst>
              <a:ext uri="{FF2B5EF4-FFF2-40B4-BE49-F238E27FC236}">
                <a16:creationId xmlns:a16="http://schemas.microsoft.com/office/drawing/2014/main" id="{B5CB8D3E-D4B2-437E-BAA2-D7541E9F88CE}"/>
              </a:ext>
            </a:extLst>
          </p:cNvPr>
          <p:cNvCxnSpPr>
            <a:cxnSpLocks/>
            <a:endCxn id="198" idx="0"/>
          </p:cNvCxnSpPr>
          <p:nvPr/>
        </p:nvCxnSpPr>
        <p:spPr>
          <a:xfrm flipH="1">
            <a:off x="2848013" y="5800405"/>
            <a:ext cx="192392" cy="4171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Straight Connector 323">
            <a:extLst>
              <a:ext uri="{FF2B5EF4-FFF2-40B4-BE49-F238E27FC236}">
                <a16:creationId xmlns:a16="http://schemas.microsoft.com/office/drawing/2014/main" id="{093B9B79-4AF5-4DA1-BB93-EA4AF351F256}"/>
              </a:ext>
            </a:extLst>
          </p:cNvPr>
          <p:cNvCxnSpPr>
            <a:cxnSpLocks/>
            <a:stCxn id="13" idx="0"/>
          </p:cNvCxnSpPr>
          <p:nvPr/>
        </p:nvCxnSpPr>
        <p:spPr>
          <a:xfrm>
            <a:off x="4565752" y="3903984"/>
            <a:ext cx="2066828" cy="3888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7" name="Straight Connector 326">
            <a:extLst>
              <a:ext uri="{FF2B5EF4-FFF2-40B4-BE49-F238E27FC236}">
                <a16:creationId xmlns:a16="http://schemas.microsoft.com/office/drawing/2014/main" id="{828CE842-4CD7-4EC1-BF77-082DCA6D31F9}"/>
              </a:ext>
            </a:extLst>
          </p:cNvPr>
          <p:cNvCxnSpPr>
            <a:cxnSpLocks/>
            <a:stCxn id="305" idx="0"/>
          </p:cNvCxnSpPr>
          <p:nvPr/>
        </p:nvCxnSpPr>
        <p:spPr>
          <a:xfrm flipH="1">
            <a:off x="5667098" y="4570223"/>
            <a:ext cx="975970" cy="38647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Straight Connector 330">
            <a:extLst>
              <a:ext uri="{FF2B5EF4-FFF2-40B4-BE49-F238E27FC236}">
                <a16:creationId xmlns:a16="http://schemas.microsoft.com/office/drawing/2014/main" id="{A8A47C91-D528-40AE-B483-D3E89DA2E3A5}"/>
              </a:ext>
            </a:extLst>
          </p:cNvPr>
          <p:cNvCxnSpPr>
            <a:cxnSpLocks/>
          </p:cNvCxnSpPr>
          <p:nvPr/>
        </p:nvCxnSpPr>
        <p:spPr>
          <a:xfrm>
            <a:off x="5682466" y="5170398"/>
            <a:ext cx="513346" cy="47521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Straight Connector 335">
            <a:extLst>
              <a:ext uri="{FF2B5EF4-FFF2-40B4-BE49-F238E27FC236}">
                <a16:creationId xmlns:a16="http://schemas.microsoft.com/office/drawing/2014/main" id="{CAF7AF3B-1C49-4216-95AE-7C16C5C2EE1D}"/>
              </a:ext>
            </a:extLst>
          </p:cNvPr>
          <p:cNvCxnSpPr>
            <a:cxnSpLocks/>
          </p:cNvCxnSpPr>
          <p:nvPr/>
        </p:nvCxnSpPr>
        <p:spPr>
          <a:xfrm>
            <a:off x="6187590" y="5819053"/>
            <a:ext cx="333305" cy="49779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Straight Connector 337">
            <a:extLst>
              <a:ext uri="{FF2B5EF4-FFF2-40B4-BE49-F238E27FC236}">
                <a16:creationId xmlns:a16="http://schemas.microsoft.com/office/drawing/2014/main" id="{B2D13F13-17FE-4C0F-9207-3022BF7A7C67}"/>
              </a:ext>
            </a:extLst>
          </p:cNvPr>
          <p:cNvCxnSpPr/>
          <p:nvPr/>
        </p:nvCxnSpPr>
        <p:spPr>
          <a:xfrm flipH="1">
            <a:off x="2610742" y="3934156"/>
            <a:ext cx="1993040" cy="40466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Straight Connector 338">
            <a:extLst>
              <a:ext uri="{FF2B5EF4-FFF2-40B4-BE49-F238E27FC236}">
                <a16:creationId xmlns:a16="http://schemas.microsoft.com/office/drawing/2014/main" id="{C66E58E1-07F7-40EC-85AE-6585D2C89435}"/>
              </a:ext>
            </a:extLst>
          </p:cNvPr>
          <p:cNvCxnSpPr>
            <a:cxnSpLocks/>
          </p:cNvCxnSpPr>
          <p:nvPr/>
        </p:nvCxnSpPr>
        <p:spPr>
          <a:xfrm flipH="1">
            <a:off x="1437009" y="4479596"/>
            <a:ext cx="1071187" cy="46090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Straight Connector 341">
            <a:extLst>
              <a:ext uri="{FF2B5EF4-FFF2-40B4-BE49-F238E27FC236}">
                <a16:creationId xmlns:a16="http://schemas.microsoft.com/office/drawing/2014/main" id="{E91C6BC3-C37F-4126-9F9B-BB9E4FC63078}"/>
              </a:ext>
            </a:extLst>
          </p:cNvPr>
          <p:cNvCxnSpPr>
            <a:cxnSpLocks/>
          </p:cNvCxnSpPr>
          <p:nvPr/>
        </p:nvCxnSpPr>
        <p:spPr>
          <a:xfrm>
            <a:off x="1414749" y="5141234"/>
            <a:ext cx="513346" cy="47521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Straight Connector 342">
            <a:extLst>
              <a:ext uri="{FF2B5EF4-FFF2-40B4-BE49-F238E27FC236}">
                <a16:creationId xmlns:a16="http://schemas.microsoft.com/office/drawing/2014/main" id="{87C9380B-08EF-4F62-8AAF-76E95E14A8EA}"/>
              </a:ext>
            </a:extLst>
          </p:cNvPr>
          <p:cNvCxnSpPr>
            <a:cxnSpLocks/>
          </p:cNvCxnSpPr>
          <p:nvPr/>
        </p:nvCxnSpPr>
        <p:spPr>
          <a:xfrm flipH="1">
            <a:off x="1763749" y="5827935"/>
            <a:ext cx="192392" cy="41717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5" name="TextBox 344">
            <a:extLst>
              <a:ext uri="{FF2B5EF4-FFF2-40B4-BE49-F238E27FC236}">
                <a16:creationId xmlns:a16="http://schemas.microsoft.com/office/drawing/2014/main" id="{F42180A5-E0D1-46BD-AEDE-D357B86699C4}"/>
              </a:ext>
            </a:extLst>
          </p:cNvPr>
          <p:cNvSpPr txBox="1"/>
          <p:nvPr/>
        </p:nvSpPr>
        <p:spPr>
          <a:xfrm>
            <a:off x="7240922" y="3715337"/>
            <a:ext cx="8210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K = 2</a:t>
            </a:r>
          </a:p>
        </p:txBody>
      </p:sp>
      <p:sp>
        <p:nvSpPr>
          <p:cNvPr id="161" name="Content Placeholder 2">
            <a:extLst>
              <a:ext uri="{FF2B5EF4-FFF2-40B4-BE49-F238E27FC236}">
                <a16:creationId xmlns:a16="http://schemas.microsoft.com/office/drawing/2014/main" id="{EC912A2B-427B-4133-B836-D734F6C433C2}"/>
              </a:ext>
            </a:extLst>
          </p:cNvPr>
          <p:cNvSpPr txBox="1">
            <a:spLocks/>
          </p:cNvSpPr>
          <p:nvPr/>
        </p:nvSpPr>
        <p:spPr bwMode="auto">
          <a:xfrm>
            <a:off x="878887" y="2203531"/>
            <a:ext cx="7386224" cy="42490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Suppose in T</a:t>
            </a:r>
            <a:r>
              <a:rPr lang="en-US" sz="2000" kern="0" baseline="-25000" dirty="0">
                <a:solidFill>
                  <a:srgbClr val="33CC33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 the number of configs reachable from</a:t>
            </a:r>
            <a:r>
              <a:rPr lang="en-US" sz="2000" kern="0" dirty="0">
                <a:solidFill>
                  <a:srgbClr val="00B050"/>
                </a:solidFill>
              </a:rPr>
              <a:t> 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dirty="0"/>
              <a:t>.</a:t>
            </a:r>
            <a:endParaRPr lang="en-US" sz="2000" kern="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0378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14A3A2B-3274-4FE9-A7DD-1A40BC149445}"/>
              </a:ext>
            </a:extLst>
          </p:cNvPr>
          <p:cNvSpPr txBox="1">
            <a:spLocks/>
          </p:cNvSpPr>
          <p:nvPr/>
        </p:nvSpPr>
        <p:spPr bwMode="auto">
          <a:xfrm>
            <a:off x="643137" y="2591802"/>
            <a:ext cx="7438943" cy="1020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checks </a:t>
            </a:r>
            <a:r>
              <a:rPr lang="en-US" sz="2000" kern="0" dirty="0">
                <a:solidFill>
                  <a:srgbClr val="FF0000"/>
                </a:solidFill>
              </a:rPr>
              <a:t>every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,. For each C, checks if C is reachable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, and, </a:t>
            </a:r>
            <a:r>
              <a:rPr lang="en-US" sz="2000" kern="0" dirty="0">
                <a:solidFill>
                  <a:srgbClr val="FF0000"/>
                </a:solidFill>
              </a:rPr>
              <a:t>remembers the number </a:t>
            </a:r>
            <a:r>
              <a:rPr lang="en-US" sz="2000" kern="0" dirty="0">
                <a:solidFill>
                  <a:srgbClr val="FFC000"/>
                </a:solidFill>
              </a:rPr>
              <a:t>K’</a:t>
            </a:r>
            <a:r>
              <a:rPr lang="en-US" sz="2000" kern="0" dirty="0">
                <a:solidFill>
                  <a:srgbClr val="FF0000"/>
                </a:solidFill>
              </a:rPr>
              <a:t> of reachable configs in its checks</a:t>
            </a:r>
            <a:r>
              <a:rPr lang="en-US" sz="2000" kern="0" dirty="0"/>
              <a:t>. If </a:t>
            </a:r>
            <a:r>
              <a:rPr lang="en-US" sz="2000" kern="0" dirty="0">
                <a:solidFill>
                  <a:srgbClr val="FFC000"/>
                </a:solidFill>
              </a:rPr>
              <a:t>K’</a:t>
            </a:r>
            <a:r>
              <a:rPr lang="en-US" sz="2000" kern="0" dirty="0"/>
              <a:t> =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dirty="0"/>
              <a:t>, then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is on the correct path for every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. Otherwise not.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778E973-D5D2-429D-957F-A8BFB1BD078E}"/>
              </a:ext>
            </a:extLst>
          </p:cNvPr>
          <p:cNvGrpSpPr/>
          <p:nvPr/>
        </p:nvGrpSpPr>
        <p:grpSpPr>
          <a:xfrm>
            <a:off x="41946" y="3612096"/>
            <a:ext cx="8813266" cy="2859647"/>
            <a:chOff x="-23230" y="3907750"/>
            <a:chExt cx="8813266" cy="2859647"/>
          </a:xfrm>
        </p:grpSpPr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AA632B6A-6664-49C9-BAF9-E9CD927736F8}"/>
                </a:ext>
              </a:extLst>
            </p:cNvPr>
            <p:cNvSpPr/>
            <p:nvPr/>
          </p:nvSpPr>
          <p:spPr>
            <a:xfrm>
              <a:off x="1928300" y="4199638"/>
              <a:ext cx="5144552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17B9D02-232A-45E3-BC68-53F21DD423D6}"/>
                </a:ext>
              </a:extLst>
            </p:cNvPr>
            <p:cNvSpPr txBox="1"/>
            <p:nvPr/>
          </p:nvSpPr>
          <p:spPr>
            <a:xfrm>
              <a:off x="4229566" y="4306785"/>
              <a:ext cx="561106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T</a:t>
              </a:r>
              <a:r>
                <a:rPr lang="en-US" sz="1100" baseline="-25000" dirty="0">
                  <a:solidFill>
                    <a:srgbClr val="00B050"/>
                  </a:solidFill>
                </a:rPr>
                <a:t>M</a:t>
              </a:r>
              <a:r>
                <a:rPr lang="en-US" sz="1100" dirty="0"/>
                <a:t>(</a:t>
              </a:r>
              <a:r>
                <a:rPr lang="en-US" sz="1100" dirty="0">
                  <a:solidFill>
                    <a:srgbClr val="C00000"/>
                  </a:solidFill>
                </a:rPr>
                <a:t>y</a:t>
              </a:r>
              <a:r>
                <a:rPr lang="en-US" sz="1100" dirty="0"/>
                <a:t>)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DEEEC3C-CCF7-4FC9-8674-AD74F6947E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22513" y="4141871"/>
              <a:ext cx="2758047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B8B068E-7E3D-47D8-8A87-E289280D3C65}"/>
                </a:ext>
              </a:extLst>
            </p:cNvPr>
            <p:cNvCxnSpPr>
              <a:cxnSpLocks/>
            </p:cNvCxnSpPr>
            <p:nvPr/>
          </p:nvCxnSpPr>
          <p:spPr>
            <a:xfrm>
              <a:off x="4480555" y="4141871"/>
              <a:ext cx="2798084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2DEBAD4-A96E-4679-90B4-C4282F6725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22513" y="4564355"/>
              <a:ext cx="6589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EA0BFFF-4113-4DA3-BDC8-EE233D088DEB}"/>
                </a:ext>
              </a:extLst>
            </p:cNvPr>
            <p:cNvCxnSpPr>
              <a:cxnSpLocks/>
            </p:cNvCxnSpPr>
            <p:nvPr/>
          </p:nvCxnSpPr>
          <p:spPr>
            <a:xfrm>
              <a:off x="7278639" y="4551720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851BC3C-5985-4CFA-BA99-212B8767903F}"/>
                </a:ext>
              </a:extLst>
            </p:cNvPr>
            <p:cNvCxnSpPr>
              <a:cxnSpLocks/>
            </p:cNvCxnSpPr>
            <p:nvPr/>
          </p:nvCxnSpPr>
          <p:spPr>
            <a:xfrm>
              <a:off x="1722513" y="4779060"/>
              <a:ext cx="5556126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CF80E8A-5268-4844-B9AA-C97AEC32F7D8}"/>
                </a:ext>
              </a:extLst>
            </p:cNvPr>
            <p:cNvSpPr txBox="1"/>
            <p:nvPr/>
          </p:nvSpPr>
          <p:spPr>
            <a:xfrm>
              <a:off x="6408784" y="4549307"/>
              <a:ext cx="76696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3</a:t>
              </a:r>
              <a:endParaRPr lang="en-US" sz="1100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78BC17C-31B7-4399-9917-98B14915BC8F}"/>
                </a:ext>
              </a:extLst>
            </p:cNvPr>
            <p:cNvSpPr txBox="1"/>
            <p:nvPr/>
          </p:nvSpPr>
          <p:spPr>
            <a:xfrm>
              <a:off x="2290208" y="4558608"/>
              <a:ext cx="76696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1</a:t>
              </a:r>
              <a:endParaRPr lang="en-US" sz="1100" dirty="0"/>
            </a:p>
          </p:txBody>
        </p:sp>
        <p:sp>
          <p:nvSpPr>
            <p:cNvPr id="68" name="Isosceles Triangle 67">
              <a:extLst>
                <a:ext uri="{FF2B5EF4-FFF2-40B4-BE49-F238E27FC236}">
                  <a16:creationId xmlns:a16="http://schemas.microsoft.com/office/drawing/2014/main" id="{DD125072-A73E-47F5-940B-67E2BE124E0D}"/>
                </a:ext>
              </a:extLst>
            </p:cNvPr>
            <p:cNvSpPr/>
            <p:nvPr/>
          </p:nvSpPr>
          <p:spPr>
            <a:xfrm>
              <a:off x="1071058" y="4846031"/>
              <a:ext cx="2695146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3B6B1F2-C0D4-4016-A964-90242C157B59}"/>
                </a:ext>
              </a:extLst>
            </p:cNvPr>
            <p:cNvSpPr txBox="1"/>
            <p:nvPr/>
          </p:nvSpPr>
          <p:spPr>
            <a:xfrm>
              <a:off x="2114190" y="4962316"/>
              <a:ext cx="540857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T</a:t>
              </a:r>
              <a:r>
                <a:rPr lang="en-US" sz="1100" baseline="-25000" dirty="0">
                  <a:solidFill>
                    <a:srgbClr val="00B050"/>
                  </a:solidFill>
                </a:rPr>
                <a:t>M</a:t>
              </a:r>
              <a:r>
                <a:rPr lang="en-US" sz="1100" dirty="0"/>
                <a:t>(</a:t>
              </a:r>
              <a:r>
                <a:rPr lang="en-US" sz="1100" dirty="0">
                  <a:solidFill>
                    <a:srgbClr val="C00000"/>
                  </a:solidFill>
                </a:rPr>
                <a:t>y</a:t>
              </a:r>
              <a:r>
                <a:rPr lang="en-US" sz="1100" dirty="0"/>
                <a:t>)</a:t>
              </a:r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D9511A3-A110-4AD6-8755-D8ED0E8D9F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3250" y="4788264"/>
              <a:ext cx="144489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DA3A7D2-5DD5-4D2D-B137-BCB50E14AD12}"/>
                </a:ext>
              </a:extLst>
            </p:cNvPr>
            <p:cNvCxnSpPr>
              <a:cxnSpLocks/>
            </p:cNvCxnSpPr>
            <p:nvPr/>
          </p:nvCxnSpPr>
          <p:spPr>
            <a:xfrm>
              <a:off x="2408143" y="4788264"/>
              <a:ext cx="1465870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4B7978AC-839D-41B0-80D5-BC5C657F62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3250" y="5210748"/>
              <a:ext cx="3452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CD5E05B-FDCD-4CC4-AC02-969D875E6A52}"/>
                </a:ext>
              </a:extLst>
            </p:cNvPr>
            <p:cNvCxnSpPr>
              <a:cxnSpLocks/>
            </p:cNvCxnSpPr>
            <p:nvPr/>
          </p:nvCxnSpPr>
          <p:spPr>
            <a:xfrm>
              <a:off x="3874013" y="5198113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2714266-D5F6-4055-A6B5-17A715F460E9}"/>
                </a:ext>
              </a:extLst>
            </p:cNvPr>
            <p:cNvCxnSpPr>
              <a:cxnSpLocks/>
            </p:cNvCxnSpPr>
            <p:nvPr/>
          </p:nvCxnSpPr>
          <p:spPr>
            <a:xfrm>
              <a:off x="963250" y="5425453"/>
              <a:ext cx="2910763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1DCD8F9-5FD6-4C1F-BDA4-1FE23C1442C4}"/>
                </a:ext>
              </a:extLst>
            </p:cNvPr>
            <p:cNvSpPr txBox="1"/>
            <p:nvPr/>
          </p:nvSpPr>
          <p:spPr>
            <a:xfrm>
              <a:off x="3347808" y="5194860"/>
              <a:ext cx="4017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3</a:t>
              </a:r>
              <a:endParaRPr lang="en-US" sz="1100" dirty="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28D9850-50DA-4A8C-92D3-EA80FA61828E}"/>
                </a:ext>
              </a:extLst>
            </p:cNvPr>
            <p:cNvSpPr txBox="1"/>
            <p:nvPr/>
          </p:nvSpPr>
          <p:spPr>
            <a:xfrm>
              <a:off x="1241760" y="5194404"/>
              <a:ext cx="4017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1</a:t>
              </a:r>
              <a:endParaRPr lang="en-US" sz="1100" dirty="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4AC6406-2E14-4C6C-AF31-ED9E2D65E5BA}"/>
                </a:ext>
              </a:extLst>
            </p:cNvPr>
            <p:cNvSpPr txBox="1"/>
            <p:nvPr/>
          </p:nvSpPr>
          <p:spPr>
            <a:xfrm>
              <a:off x="-23230" y="5880128"/>
              <a:ext cx="6543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Test </a:t>
              </a:r>
            </a:p>
            <a:p>
              <a:r>
                <a:rPr lang="en-US" sz="1100" dirty="0"/>
                <a:t>(</a:t>
              </a:r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0</a:t>
              </a:r>
              <a:r>
                <a:rPr lang="en-US" sz="1100" dirty="0"/>
                <a:t>,</a:t>
              </a:r>
              <a:r>
                <a:rPr lang="en-US" sz="1100" kern="0" dirty="0">
                  <a:solidFill>
                    <a:srgbClr val="00B050"/>
                  </a:solidFill>
                </a:rPr>
                <a:t> 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4</a:t>
              </a:r>
              <a:r>
                <a:rPr lang="en-US" sz="1100" kern="0" dirty="0"/>
                <a:t>)</a:t>
              </a:r>
              <a:endParaRPr lang="en-US" sz="1100" dirty="0"/>
            </a:p>
          </p:txBody>
        </p:sp>
        <p:sp>
          <p:nvSpPr>
            <p:cNvPr id="90" name="Isosceles Triangle 89">
              <a:extLst>
                <a:ext uri="{FF2B5EF4-FFF2-40B4-BE49-F238E27FC236}">
                  <a16:creationId xmlns:a16="http://schemas.microsoft.com/office/drawing/2014/main" id="{2386BC53-E419-43E8-BDA6-C8D28B8B741E}"/>
                </a:ext>
              </a:extLst>
            </p:cNvPr>
            <p:cNvSpPr/>
            <p:nvPr/>
          </p:nvSpPr>
          <p:spPr>
            <a:xfrm>
              <a:off x="352172" y="6126763"/>
              <a:ext cx="943583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CB3CA1D-A366-469A-9FDD-3F674F29059D}"/>
                </a:ext>
              </a:extLst>
            </p:cNvPr>
            <p:cNvSpPr txBox="1"/>
            <p:nvPr/>
          </p:nvSpPr>
          <p:spPr>
            <a:xfrm>
              <a:off x="647198" y="6263960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791D0D64-1AFD-47F5-AED0-0896676088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4428" y="6068996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04CAA533-0FA9-486C-8761-F03A669DF687}"/>
                </a:ext>
              </a:extLst>
            </p:cNvPr>
            <p:cNvCxnSpPr>
              <a:cxnSpLocks/>
            </p:cNvCxnSpPr>
            <p:nvPr/>
          </p:nvCxnSpPr>
          <p:spPr>
            <a:xfrm>
              <a:off x="820292" y="6068996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805F92D2-9FFA-4512-9E35-B8254E34D8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4429" y="6462905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D4DC1870-E927-43D7-8370-BB97105043CA}"/>
                </a:ext>
              </a:extLst>
            </p:cNvPr>
            <p:cNvCxnSpPr>
              <a:cxnSpLocks/>
            </p:cNvCxnSpPr>
            <p:nvPr/>
          </p:nvCxnSpPr>
          <p:spPr>
            <a:xfrm>
              <a:off x="1333500" y="6478845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3FC49016-D550-455F-B14A-2457000C9FD4}"/>
                </a:ext>
              </a:extLst>
            </p:cNvPr>
            <p:cNvCxnSpPr>
              <a:cxnSpLocks/>
            </p:cNvCxnSpPr>
            <p:nvPr/>
          </p:nvCxnSpPr>
          <p:spPr>
            <a:xfrm>
              <a:off x="314429" y="6687135"/>
              <a:ext cx="1019071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037790F-0D26-429D-B9D4-536FB40EC517}"/>
                </a:ext>
              </a:extLst>
            </p:cNvPr>
            <p:cNvSpPr txBox="1"/>
            <p:nvPr/>
          </p:nvSpPr>
          <p:spPr>
            <a:xfrm>
              <a:off x="919175" y="6485117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4D536CB-B222-4C4D-80CA-75781DD4BAA0}"/>
                </a:ext>
              </a:extLst>
            </p:cNvPr>
            <p:cNvSpPr txBox="1"/>
            <p:nvPr/>
          </p:nvSpPr>
          <p:spPr>
            <a:xfrm>
              <a:off x="542595" y="6494186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179" name="Isosceles Triangle 178">
              <a:extLst>
                <a:ext uri="{FF2B5EF4-FFF2-40B4-BE49-F238E27FC236}">
                  <a16:creationId xmlns:a16="http://schemas.microsoft.com/office/drawing/2014/main" id="{9F1F60C3-9943-408C-87AB-0C303AC9BE15}"/>
                </a:ext>
              </a:extLst>
            </p:cNvPr>
            <p:cNvSpPr/>
            <p:nvPr/>
          </p:nvSpPr>
          <p:spPr>
            <a:xfrm>
              <a:off x="1414286" y="6137950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F2846DD2-36E7-4F0F-856F-688C6A2BB330}"/>
                </a:ext>
              </a:extLst>
            </p:cNvPr>
            <p:cNvSpPr txBox="1"/>
            <p:nvPr/>
          </p:nvSpPr>
          <p:spPr>
            <a:xfrm>
              <a:off x="1709312" y="6275147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15A4830D-65AC-41F7-B368-A7C727AA0D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76542" y="6080183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000F1E87-B6B7-4716-A407-8EE77A80C742}"/>
                </a:ext>
              </a:extLst>
            </p:cNvPr>
            <p:cNvCxnSpPr>
              <a:cxnSpLocks/>
            </p:cNvCxnSpPr>
            <p:nvPr/>
          </p:nvCxnSpPr>
          <p:spPr>
            <a:xfrm>
              <a:off x="1882406" y="6080183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EC27E245-4C70-4D04-9200-EFCF9D272E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76542" y="6474092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B5C898D4-940A-44F1-9E3F-EABD6E23491E}"/>
                </a:ext>
              </a:extLst>
            </p:cNvPr>
            <p:cNvCxnSpPr>
              <a:cxnSpLocks/>
            </p:cNvCxnSpPr>
            <p:nvPr/>
          </p:nvCxnSpPr>
          <p:spPr>
            <a:xfrm>
              <a:off x="2395614" y="6490032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581ED79D-C582-465E-9C76-4C10D84C85EE}"/>
                </a:ext>
              </a:extLst>
            </p:cNvPr>
            <p:cNvCxnSpPr>
              <a:cxnSpLocks/>
            </p:cNvCxnSpPr>
            <p:nvPr/>
          </p:nvCxnSpPr>
          <p:spPr>
            <a:xfrm>
              <a:off x="1376542" y="6698322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F1B49FAF-7C14-4B3E-9B47-B8CD1D291A1A}"/>
                </a:ext>
              </a:extLst>
            </p:cNvPr>
            <p:cNvSpPr txBox="1"/>
            <p:nvPr/>
          </p:nvSpPr>
          <p:spPr>
            <a:xfrm>
              <a:off x="1981289" y="6496304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7E5D6460-5EB1-4887-A1BA-1E68C53E9AB9}"/>
                </a:ext>
              </a:extLst>
            </p:cNvPr>
            <p:cNvSpPr txBox="1"/>
            <p:nvPr/>
          </p:nvSpPr>
          <p:spPr>
            <a:xfrm>
              <a:off x="1604709" y="6505373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190" name="Isosceles Triangle 189">
              <a:extLst>
                <a:ext uri="{FF2B5EF4-FFF2-40B4-BE49-F238E27FC236}">
                  <a16:creationId xmlns:a16="http://schemas.microsoft.com/office/drawing/2014/main" id="{84D99747-34FE-4B75-81B1-A71B556A4A0D}"/>
                </a:ext>
              </a:extLst>
            </p:cNvPr>
            <p:cNvSpPr/>
            <p:nvPr/>
          </p:nvSpPr>
          <p:spPr>
            <a:xfrm>
              <a:off x="2488839" y="6145813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4FD031A9-5CC6-42DD-BF74-A3368F07E3EB}"/>
                </a:ext>
              </a:extLst>
            </p:cNvPr>
            <p:cNvSpPr txBox="1"/>
            <p:nvPr/>
          </p:nvSpPr>
          <p:spPr>
            <a:xfrm>
              <a:off x="2783865" y="6283010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7B27AB6E-FD52-48F4-BA07-FB037DF299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51095" y="6088046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91245809-5AC1-49B6-AD84-4A411D5AB5AA}"/>
                </a:ext>
              </a:extLst>
            </p:cNvPr>
            <p:cNvCxnSpPr>
              <a:cxnSpLocks/>
            </p:cNvCxnSpPr>
            <p:nvPr/>
          </p:nvCxnSpPr>
          <p:spPr>
            <a:xfrm>
              <a:off x="2956959" y="6088046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064F329E-3461-455F-AD56-4DDEDF5451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51095" y="6481955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43DC21FE-CFD6-48E7-BA82-1CD762EBA77F}"/>
                </a:ext>
              </a:extLst>
            </p:cNvPr>
            <p:cNvCxnSpPr>
              <a:cxnSpLocks/>
            </p:cNvCxnSpPr>
            <p:nvPr/>
          </p:nvCxnSpPr>
          <p:spPr>
            <a:xfrm>
              <a:off x="3470167" y="6497895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FA8CC8F7-0A75-4236-91B7-2033AE6F3FF0}"/>
                </a:ext>
              </a:extLst>
            </p:cNvPr>
            <p:cNvCxnSpPr>
              <a:cxnSpLocks/>
            </p:cNvCxnSpPr>
            <p:nvPr/>
          </p:nvCxnSpPr>
          <p:spPr>
            <a:xfrm>
              <a:off x="2451095" y="6706185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A6CABE7E-972D-4156-A2DF-A90DFDFA8A69}"/>
                </a:ext>
              </a:extLst>
            </p:cNvPr>
            <p:cNvSpPr txBox="1"/>
            <p:nvPr/>
          </p:nvSpPr>
          <p:spPr>
            <a:xfrm>
              <a:off x="3055842" y="6504167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4B475F0B-4200-4AD5-B6E8-C4EEAE96A877}"/>
                </a:ext>
              </a:extLst>
            </p:cNvPr>
            <p:cNvSpPr txBox="1"/>
            <p:nvPr/>
          </p:nvSpPr>
          <p:spPr>
            <a:xfrm>
              <a:off x="2679262" y="6513236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00" name="Isosceles Triangle 199">
              <a:extLst>
                <a:ext uri="{FF2B5EF4-FFF2-40B4-BE49-F238E27FC236}">
                  <a16:creationId xmlns:a16="http://schemas.microsoft.com/office/drawing/2014/main" id="{90EFF4D7-F011-46A0-AAB4-688484D7F011}"/>
                </a:ext>
              </a:extLst>
            </p:cNvPr>
            <p:cNvSpPr/>
            <p:nvPr/>
          </p:nvSpPr>
          <p:spPr>
            <a:xfrm>
              <a:off x="3550953" y="6157000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5C9FC3EF-DB94-4C41-83CC-54B01B79D8CC}"/>
                </a:ext>
              </a:extLst>
            </p:cNvPr>
            <p:cNvSpPr txBox="1"/>
            <p:nvPr/>
          </p:nvSpPr>
          <p:spPr>
            <a:xfrm>
              <a:off x="3845979" y="6294197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77AC6CBA-AEF4-4DEA-A610-F9DE363F41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13209" y="6099233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650A309D-E693-4186-BED2-309634F767AE}"/>
                </a:ext>
              </a:extLst>
            </p:cNvPr>
            <p:cNvCxnSpPr>
              <a:cxnSpLocks/>
            </p:cNvCxnSpPr>
            <p:nvPr/>
          </p:nvCxnSpPr>
          <p:spPr>
            <a:xfrm>
              <a:off x="4019073" y="6099233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F515A8BF-B807-4C90-82D9-ED3CED3109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13209" y="6493142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643529AB-4285-49F4-A63C-D6873ED49C3D}"/>
                </a:ext>
              </a:extLst>
            </p:cNvPr>
            <p:cNvCxnSpPr>
              <a:cxnSpLocks/>
            </p:cNvCxnSpPr>
            <p:nvPr/>
          </p:nvCxnSpPr>
          <p:spPr>
            <a:xfrm>
              <a:off x="4532281" y="6509082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4745DD26-E831-4848-80AF-FD1C11004B2D}"/>
                </a:ext>
              </a:extLst>
            </p:cNvPr>
            <p:cNvCxnSpPr>
              <a:cxnSpLocks/>
            </p:cNvCxnSpPr>
            <p:nvPr/>
          </p:nvCxnSpPr>
          <p:spPr>
            <a:xfrm>
              <a:off x="3513209" y="6717372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F371D090-446A-4477-8F5D-BCBAF3ABDDAD}"/>
                </a:ext>
              </a:extLst>
            </p:cNvPr>
            <p:cNvSpPr txBox="1"/>
            <p:nvPr/>
          </p:nvSpPr>
          <p:spPr>
            <a:xfrm>
              <a:off x="4117956" y="6515354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73CB0CE9-D44F-4297-889B-12B93872E4AF}"/>
                </a:ext>
              </a:extLst>
            </p:cNvPr>
            <p:cNvSpPr txBox="1"/>
            <p:nvPr/>
          </p:nvSpPr>
          <p:spPr>
            <a:xfrm>
              <a:off x="3741376" y="6524423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11" name="Isosceles Triangle 210">
              <a:extLst>
                <a:ext uri="{FF2B5EF4-FFF2-40B4-BE49-F238E27FC236}">
                  <a16:creationId xmlns:a16="http://schemas.microsoft.com/office/drawing/2014/main" id="{08F5B4C1-6C58-4100-880E-18961561D46D}"/>
                </a:ext>
              </a:extLst>
            </p:cNvPr>
            <p:cNvSpPr/>
            <p:nvPr/>
          </p:nvSpPr>
          <p:spPr>
            <a:xfrm>
              <a:off x="4619452" y="6154293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83FDDA82-F28E-47B3-92D9-5780AF111944}"/>
                </a:ext>
              </a:extLst>
            </p:cNvPr>
            <p:cNvSpPr txBox="1"/>
            <p:nvPr/>
          </p:nvSpPr>
          <p:spPr>
            <a:xfrm>
              <a:off x="4914478" y="6291490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AD2F2040-569E-4392-BEE7-B241448F46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81708" y="6096526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95EA439A-A8DB-478F-8F2C-672379B7C7C7}"/>
                </a:ext>
              </a:extLst>
            </p:cNvPr>
            <p:cNvCxnSpPr>
              <a:cxnSpLocks/>
            </p:cNvCxnSpPr>
            <p:nvPr/>
          </p:nvCxnSpPr>
          <p:spPr>
            <a:xfrm>
              <a:off x="5087572" y="6096526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4E02B235-A1AD-424C-91F3-74607AC565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81708" y="6490435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B4B10BBB-BE18-4349-B7DB-25FBE2DD568C}"/>
                </a:ext>
              </a:extLst>
            </p:cNvPr>
            <p:cNvCxnSpPr>
              <a:cxnSpLocks/>
            </p:cNvCxnSpPr>
            <p:nvPr/>
          </p:nvCxnSpPr>
          <p:spPr>
            <a:xfrm>
              <a:off x="5600780" y="6506375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E849BD6A-E41B-43E8-8413-876C690DB564}"/>
                </a:ext>
              </a:extLst>
            </p:cNvPr>
            <p:cNvCxnSpPr>
              <a:cxnSpLocks/>
            </p:cNvCxnSpPr>
            <p:nvPr/>
          </p:nvCxnSpPr>
          <p:spPr>
            <a:xfrm>
              <a:off x="4581708" y="6714665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8F27AFD9-5F67-4842-946D-196BE47009D9}"/>
                </a:ext>
              </a:extLst>
            </p:cNvPr>
            <p:cNvSpPr txBox="1"/>
            <p:nvPr/>
          </p:nvSpPr>
          <p:spPr>
            <a:xfrm>
              <a:off x="5186455" y="6512647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BB14AF37-12FD-41F6-A498-CD00D674E9AB}"/>
                </a:ext>
              </a:extLst>
            </p:cNvPr>
            <p:cNvSpPr txBox="1"/>
            <p:nvPr/>
          </p:nvSpPr>
          <p:spPr>
            <a:xfrm>
              <a:off x="4809875" y="6521716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21" name="Isosceles Triangle 220">
              <a:extLst>
                <a:ext uri="{FF2B5EF4-FFF2-40B4-BE49-F238E27FC236}">
                  <a16:creationId xmlns:a16="http://schemas.microsoft.com/office/drawing/2014/main" id="{CC4F9DDF-CEE6-40AE-9D5E-7B729BAF2606}"/>
                </a:ext>
              </a:extLst>
            </p:cNvPr>
            <p:cNvSpPr/>
            <p:nvPr/>
          </p:nvSpPr>
          <p:spPr>
            <a:xfrm>
              <a:off x="5681566" y="6165480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1BC6F1B5-6161-408F-885F-71DD175EE21D}"/>
                </a:ext>
              </a:extLst>
            </p:cNvPr>
            <p:cNvSpPr txBox="1"/>
            <p:nvPr/>
          </p:nvSpPr>
          <p:spPr>
            <a:xfrm>
              <a:off x="5976592" y="6302677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46D18018-F6FF-49EE-89B7-DA897111CC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43822" y="6107713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3D17D084-A0B7-47D8-83C8-34832CB45E66}"/>
                </a:ext>
              </a:extLst>
            </p:cNvPr>
            <p:cNvCxnSpPr>
              <a:cxnSpLocks/>
            </p:cNvCxnSpPr>
            <p:nvPr/>
          </p:nvCxnSpPr>
          <p:spPr>
            <a:xfrm>
              <a:off x="6149686" y="6107713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22A0AC5C-133A-4D12-80D8-BCBC2ADCA7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43822" y="6501622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94392CDB-FBC6-4AE3-BFBD-98F394B2D923}"/>
                </a:ext>
              </a:extLst>
            </p:cNvPr>
            <p:cNvCxnSpPr>
              <a:cxnSpLocks/>
            </p:cNvCxnSpPr>
            <p:nvPr/>
          </p:nvCxnSpPr>
          <p:spPr>
            <a:xfrm>
              <a:off x="6662894" y="6517562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9AB58A8-6980-47B5-8E08-AEDE024A52A6}"/>
                </a:ext>
              </a:extLst>
            </p:cNvPr>
            <p:cNvCxnSpPr>
              <a:cxnSpLocks/>
            </p:cNvCxnSpPr>
            <p:nvPr/>
          </p:nvCxnSpPr>
          <p:spPr>
            <a:xfrm>
              <a:off x="5643822" y="6725852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98AC20E2-8F22-49A5-A2F4-0B0A6C4C8F3B}"/>
                </a:ext>
              </a:extLst>
            </p:cNvPr>
            <p:cNvSpPr txBox="1"/>
            <p:nvPr/>
          </p:nvSpPr>
          <p:spPr>
            <a:xfrm>
              <a:off x="6248569" y="6523834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90F0074E-FB5D-49BD-A5CD-2BE6A1421516}"/>
                </a:ext>
              </a:extLst>
            </p:cNvPr>
            <p:cNvSpPr txBox="1"/>
            <p:nvPr/>
          </p:nvSpPr>
          <p:spPr>
            <a:xfrm>
              <a:off x="5871989" y="6532903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31" name="Isosceles Triangle 230">
              <a:extLst>
                <a:ext uri="{FF2B5EF4-FFF2-40B4-BE49-F238E27FC236}">
                  <a16:creationId xmlns:a16="http://schemas.microsoft.com/office/drawing/2014/main" id="{957588CA-85E7-4D07-8EEB-1D3F2C53BC2D}"/>
                </a:ext>
              </a:extLst>
            </p:cNvPr>
            <p:cNvSpPr/>
            <p:nvPr/>
          </p:nvSpPr>
          <p:spPr>
            <a:xfrm>
              <a:off x="6746594" y="6173343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CC7FFC10-487C-4388-91C8-737DCC78AEF4}"/>
                </a:ext>
              </a:extLst>
            </p:cNvPr>
            <p:cNvSpPr txBox="1"/>
            <p:nvPr/>
          </p:nvSpPr>
          <p:spPr>
            <a:xfrm>
              <a:off x="7041620" y="6310540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66BBC0A3-980A-4329-BA72-643C85CD8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08850" y="6115576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AEB38B3A-DD69-48ED-85AE-3A8918079ECF}"/>
                </a:ext>
              </a:extLst>
            </p:cNvPr>
            <p:cNvCxnSpPr>
              <a:cxnSpLocks/>
            </p:cNvCxnSpPr>
            <p:nvPr/>
          </p:nvCxnSpPr>
          <p:spPr>
            <a:xfrm>
              <a:off x="7214714" y="6115576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D83E55FE-8B3C-47C6-9D24-9FB98BD850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08850" y="6509485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FB0CDE2E-9F6A-4D5E-9EE2-A493164554E6}"/>
                </a:ext>
              </a:extLst>
            </p:cNvPr>
            <p:cNvCxnSpPr>
              <a:cxnSpLocks/>
            </p:cNvCxnSpPr>
            <p:nvPr/>
          </p:nvCxnSpPr>
          <p:spPr>
            <a:xfrm>
              <a:off x="7727922" y="6525425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4EE5DBE1-53E2-45F1-9104-19BAD446B2AE}"/>
                </a:ext>
              </a:extLst>
            </p:cNvPr>
            <p:cNvCxnSpPr>
              <a:cxnSpLocks/>
            </p:cNvCxnSpPr>
            <p:nvPr/>
          </p:nvCxnSpPr>
          <p:spPr>
            <a:xfrm>
              <a:off x="6708850" y="6733715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66DB3CD6-94FF-48D8-B024-233F0C050D30}"/>
                </a:ext>
              </a:extLst>
            </p:cNvPr>
            <p:cNvSpPr txBox="1"/>
            <p:nvPr/>
          </p:nvSpPr>
          <p:spPr>
            <a:xfrm>
              <a:off x="7313597" y="6531697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5B2A00A2-35C2-481D-839B-6F72EB3EFDBE}"/>
                </a:ext>
              </a:extLst>
            </p:cNvPr>
            <p:cNvSpPr txBox="1"/>
            <p:nvPr/>
          </p:nvSpPr>
          <p:spPr>
            <a:xfrm>
              <a:off x="6937017" y="6540766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41" name="Isosceles Triangle 240">
              <a:extLst>
                <a:ext uri="{FF2B5EF4-FFF2-40B4-BE49-F238E27FC236}">
                  <a16:creationId xmlns:a16="http://schemas.microsoft.com/office/drawing/2014/main" id="{988DD3C9-41C6-430C-A53B-56651438CA66}"/>
                </a:ext>
              </a:extLst>
            </p:cNvPr>
            <p:cNvSpPr/>
            <p:nvPr/>
          </p:nvSpPr>
          <p:spPr>
            <a:xfrm>
              <a:off x="7808708" y="6184530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9423C746-DE87-49FF-BC4D-A8693E0A2540}"/>
                </a:ext>
              </a:extLst>
            </p:cNvPr>
            <p:cNvSpPr txBox="1"/>
            <p:nvPr/>
          </p:nvSpPr>
          <p:spPr>
            <a:xfrm>
              <a:off x="8103734" y="6321727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FC90AC67-AD75-45EF-88CF-BBC5F33DE5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70964" y="6126763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039F0075-6976-4F07-82FD-1293B2619BC4}"/>
                </a:ext>
              </a:extLst>
            </p:cNvPr>
            <p:cNvCxnSpPr>
              <a:cxnSpLocks/>
            </p:cNvCxnSpPr>
            <p:nvPr/>
          </p:nvCxnSpPr>
          <p:spPr>
            <a:xfrm>
              <a:off x="8276828" y="6126763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A9EADE27-9048-4565-8156-650E6ACAD8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70964" y="6520672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E3631641-2CEF-4709-A79C-5744922C94A9}"/>
                </a:ext>
              </a:extLst>
            </p:cNvPr>
            <p:cNvCxnSpPr>
              <a:cxnSpLocks/>
            </p:cNvCxnSpPr>
            <p:nvPr/>
          </p:nvCxnSpPr>
          <p:spPr>
            <a:xfrm>
              <a:off x="8790036" y="6536612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C73EC2E6-2DEA-417F-B492-72C7AC3AFEF5}"/>
                </a:ext>
              </a:extLst>
            </p:cNvPr>
            <p:cNvCxnSpPr>
              <a:cxnSpLocks/>
            </p:cNvCxnSpPr>
            <p:nvPr/>
          </p:nvCxnSpPr>
          <p:spPr>
            <a:xfrm>
              <a:off x="7770964" y="6744902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D44EB6D4-AC66-43A5-A8E8-D87933AC6733}"/>
                </a:ext>
              </a:extLst>
            </p:cNvPr>
            <p:cNvSpPr txBox="1"/>
            <p:nvPr/>
          </p:nvSpPr>
          <p:spPr>
            <a:xfrm>
              <a:off x="8375711" y="6542884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18400716-679B-49F3-A850-5FE20EDC5F79}"/>
                </a:ext>
              </a:extLst>
            </p:cNvPr>
            <p:cNvSpPr txBox="1"/>
            <p:nvPr/>
          </p:nvSpPr>
          <p:spPr>
            <a:xfrm>
              <a:off x="7999131" y="6551953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52" name="Isosceles Triangle 251">
              <a:extLst>
                <a:ext uri="{FF2B5EF4-FFF2-40B4-BE49-F238E27FC236}">
                  <a16:creationId xmlns:a16="http://schemas.microsoft.com/office/drawing/2014/main" id="{C33945C3-7680-4E19-B107-EB518FBDA2F8}"/>
                </a:ext>
              </a:extLst>
            </p:cNvPr>
            <p:cNvSpPr/>
            <p:nvPr/>
          </p:nvSpPr>
          <p:spPr>
            <a:xfrm>
              <a:off x="632000" y="5487690"/>
              <a:ext cx="1491273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AA3A4A8E-F1C1-4D6D-A02C-7D50A60DC51C}"/>
                </a:ext>
              </a:extLst>
            </p:cNvPr>
            <p:cNvSpPr txBox="1"/>
            <p:nvPr/>
          </p:nvSpPr>
          <p:spPr>
            <a:xfrm>
              <a:off x="1098270" y="5624887"/>
              <a:ext cx="451695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F5275D1B-B9A7-4870-8A6A-E023981E38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2348" y="5429923"/>
              <a:ext cx="799487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2AD058E7-F931-4765-BFC7-CA7DBBDA6BFF}"/>
                </a:ext>
              </a:extLst>
            </p:cNvPr>
            <p:cNvCxnSpPr>
              <a:cxnSpLocks/>
            </p:cNvCxnSpPr>
            <p:nvPr/>
          </p:nvCxnSpPr>
          <p:spPr>
            <a:xfrm>
              <a:off x="1371833" y="5429923"/>
              <a:ext cx="811093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1E443CE9-47E5-43FA-A0D8-43EB69714B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2349" y="5823832"/>
              <a:ext cx="1909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D0BAEBB3-62B4-4E42-A68A-1C559B6E1CAE}"/>
                </a:ext>
              </a:extLst>
            </p:cNvPr>
            <p:cNvCxnSpPr>
              <a:cxnSpLocks/>
            </p:cNvCxnSpPr>
            <p:nvPr/>
          </p:nvCxnSpPr>
          <p:spPr>
            <a:xfrm>
              <a:off x="2182926" y="5839772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AE3207A2-100C-4B8B-9DA8-F1BBBB4C9B98}"/>
                </a:ext>
              </a:extLst>
            </p:cNvPr>
            <p:cNvCxnSpPr>
              <a:cxnSpLocks/>
            </p:cNvCxnSpPr>
            <p:nvPr/>
          </p:nvCxnSpPr>
          <p:spPr>
            <a:xfrm>
              <a:off x="572349" y="6048062"/>
              <a:ext cx="1610577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F402D8BB-FA74-4D73-AE65-4AD106B57189}"/>
                </a:ext>
              </a:extLst>
            </p:cNvPr>
            <p:cNvSpPr txBox="1"/>
            <p:nvPr/>
          </p:nvSpPr>
          <p:spPr>
            <a:xfrm>
              <a:off x="1766237" y="5846044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A65430CE-A018-4851-BE74-A13855AEEE98}"/>
                </a:ext>
              </a:extLst>
            </p:cNvPr>
            <p:cNvSpPr txBox="1"/>
            <p:nvPr/>
          </p:nvSpPr>
          <p:spPr>
            <a:xfrm>
              <a:off x="713876" y="5855113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63" name="Isosceles Triangle 262">
              <a:extLst>
                <a:ext uri="{FF2B5EF4-FFF2-40B4-BE49-F238E27FC236}">
                  <a16:creationId xmlns:a16="http://schemas.microsoft.com/office/drawing/2014/main" id="{7D393FBA-D1DB-497A-B913-4BF2D837F4A8}"/>
                </a:ext>
              </a:extLst>
            </p:cNvPr>
            <p:cNvSpPr/>
            <p:nvPr/>
          </p:nvSpPr>
          <p:spPr>
            <a:xfrm>
              <a:off x="2765921" y="5516942"/>
              <a:ext cx="1491273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6D8458FB-A31A-498E-9C04-9EF69F07E9DF}"/>
                </a:ext>
              </a:extLst>
            </p:cNvPr>
            <p:cNvSpPr txBox="1"/>
            <p:nvPr/>
          </p:nvSpPr>
          <p:spPr>
            <a:xfrm>
              <a:off x="3232192" y="5654138"/>
              <a:ext cx="465032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8A25E4C3-BCDE-4E84-B113-86EE0E509E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06269" y="5459175"/>
              <a:ext cx="799487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23EA8203-240B-4A4B-9E85-58D6B6E00DCC}"/>
                </a:ext>
              </a:extLst>
            </p:cNvPr>
            <p:cNvCxnSpPr>
              <a:cxnSpLocks/>
            </p:cNvCxnSpPr>
            <p:nvPr/>
          </p:nvCxnSpPr>
          <p:spPr>
            <a:xfrm>
              <a:off x="3505754" y="5459175"/>
              <a:ext cx="811093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E58C387B-5E01-48AF-82D5-20B09D4DFF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06270" y="5853084"/>
              <a:ext cx="1909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EB76CE7B-F690-45B7-B0A9-CA6C9CE2BF2F}"/>
                </a:ext>
              </a:extLst>
            </p:cNvPr>
            <p:cNvCxnSpPr>
              <a:cxnSpLocks/>
            </p:cNvCxnSpPr>
            <p:nvPr/>
          </p:nvCxnSpPr>
          <p:spPr>
            <a:xfrm>
              <a:off x="4316847" y="5869024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B84094F8-D568-410C-9A1F-6FFE7CF80E17}"/>
                </a:ext>
              </a:extLst>
            </p:cNvPr>
            <p:cNvCxnSpPr>
              <a:cxnSpLocks/>
            </p:cNvCxnSpPr>
            <p:nvPr/>
          </p:nvCxnSpPr>
          <p:spPr>
            <a:xfrm>
              <a:off x="2706270" y="6077314"/>
              <a:ext cx="1610577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F36067F1-CF71-4E6C-8486-798AFF960F8F}"/>
                </a:ext>
              </a:extLst>
            </p:cNvPr>
            <p:cNvSpPr txBox="1"/>
            <p:nvPr/>
          </p:nvSpPr>
          <p:spPr>
            <a:xfrm>
              <a:off x="3890633" y="5875296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FA54E31E-77F4-4E3A-A9B6-550C9A415A04}"/>
                </a:ext>
              </a:extLst>
            </p:cNvPr>
            <p:cNvSpPr txBox="1"/>
            <p:nvPr/>
          </p:nvSpPr>
          <p:spPr>
            <a:xfrm>
              <a:off x="2847797" y="5884365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A3695E78-E874-4875-A5B2-35D7C39900B1}"/>
                </a:ext>
              </a:extLst>
            </p:cNvPr>
            <p:cNvSpPr txBox="1"/>
            <p:nvPr/>
          </p:nvSpPr>
          <p:spPr>
            <a:xfrm>
              <a:off x="96330" y="5308978"/>
              <a:ext cx="6543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Test </a:t>
              </a:r>
            </a:p>
            <a:p>
              <a:r>
                <a:rPr lang="en-US" sz="1100" dirty="0"/>
                <a:t>(</a:t>
              </a:r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0</a:t>
              </a:r>
              <a:r>
                <a:rPr lang="en-US" sz="1100" dirty="0"/>
                <a:t>,</a:t>
              </a:r>
              <a:r>
                <a:rPr lang="en-US" sz="1100" kern="0" dirty="0">
                  <a:solidFill>
                    <a:srgbClr val="00B050"/>
                  </a:solidFill>
                </a:rPr>
                <a:t> 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3</a:t>
              </a:r>
              <a:r>
                <a:rPr lang="en-US" sz="1100" kern="0" dirty="0"/>
                <a:t>)</a:t>
              </a:r>
              <a:endParaRPr lang="en-US" sz="1100" dirty="0"/>
            </a:p>
          </p:txBody>
        </p:sp>
        <p:sp>
          <p:nvSpPr>
            <p:cNvPr id="274" name="Isosceles Triangle 273">
              <a:extLst>
                <a:ext uri="{FF2B5EF4-FFF2-40B4-BE49-F238E27FC236}">
                  <a16:creationId xmlns:a16="http://schemas.microsoft.com/office/drawing/2014/main" id="{3C4E4736-669C-423B-BB1E-2AFC5EB47EA8}"/>
                </a:ext>
              </a:extLst>
            </p:cNvPr>
            <p:cNvSpPr/>
            <p:nvPr/>
          </p:nvSpPr>
          <p:spPr>
            <a:xfrm>
              <a:off x="4865738" y="5516942"/>
              <a:ext cx="1491273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5E4A41D1-4D04-426E-9250-E5E2F4A6C351}"/>
                </a:ext>
              </a:extLst>
            </p:cNvPr>
            <p:cNvSpPr txBox="1"/>
            <p:nvPr/>
          </p:nvSpPr>
          <p:spPr>
            <a:xfrm>
              <a:off x="5332008" y="5654139"/>
              <a:ext cx="447229" cy="21488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7B743B4A-7BA4-4EA2-82B3-B83D647602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06086" y="5459175"/>
              <a:ext cx="799487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286D04A9-1B15-431F-90FB-0E6A7C3B7308}"/>
                </a:ext>
              </a:extLst>
            </p:cNvPr>
            <p:cNvCxnSpPr>
              <a:cxnSpLocks/>
            </p:cNvCxnSpPr>
            <p:nvPr/>
          </p:nvCxnSpPr>
          <p:spPr>
            <a:xfrm>
              <a:off x="5605571" y="5459175"/>
              <a:ext cx="811093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94219CF5-CC27-45DA-A410-2C7B66C8E9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06087" y="5853084"/>
              <a:ext cx="1909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484DE5F9-530A-4E33-B8D9-BEF9A1842C49}"/>
                </a:ext>
              </a:extLst>
            </p:cNvPr>
            <p:cNvCxnSpPr>
              <a:cxnSpLocks/>
            </p:cNvCxnSpPr>
            <p:nvPr/>
          </p:nvCxnSpPr>
          <p:spPr>
            <a:xfrm>
              <a:off x="6416664" y="5869024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C4727E29-627E-4504-B0AB-4CA6485432D2}"/>
                </a:ext>
              </a:extLst>
            </p:cNvPr>
            <p:cNvCxnSpPr>
              <a:cxnSpLocks/>
            </p:cNvCxnSpPr>
            <p:nvPr/>
          </p:nvCxnSpPr>
          <p:spPr>
            <a:xfrm>
              <a:off x="4806087" y="6077314"/>
              <a:ext cx="1610577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E006E826-11F6-4184-BDB4-BB3E01A9D471}"/>
                </a:ext>
              </a:extLst>
            </p:cNvPr>
            <p:cNvSpPr txBox="1"/>
            <p:nvPr/>
          </p:nvSpPr>
          <p:spPr>
            <a:xfrm>
              <a:off x="6028550" y="5875296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076E1901-F928-406C-A13E-724D486F55A0}"/>
                </a:ext>
              </a:extLst>
            </p:cNvPr>
            <p:cNvSpPr txBox="1"/>
            <p:nvPr/>
          </p:nvSpPr>
          <p:spPr>
            <a:xfrm>
              <a:off x="4966664" y="5884365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84" name="Isosceles Triangle 283">
              <a:extLst>
                <a:ext uri="{FF2B5EF4-FFF2-40B4-BE49-F238E27FC236}">
                  <a16:creationId xmlns:a16="http://schemas.microsoft.com/office/drawing/2014/main" id="{61A75A42-E9C2-46AD-936B-5610A7FE1D63}"/>
                </a:ext>
              </a:extLst>
            </p:cNvPr>
            <p:cNvSpPr/>
            <p:nvPr/>
          </p:nvSpPr>
          <p:spPr>
            <a:xfrm>
              <a:off x="6910195" y="5536505"/>
              <a:ext cx="149127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C95FC96C-A526-4A66-9B24-494B2838F4ED}"/>
                </a:ext>
              </a:extLst>
            </p:cNvPr>
            <p:cNvSpPr txBox="1"/>
            <p:nvPr/>
          </p:nvSpPr>
          <p:spPr>
            <a:xfrm>
              <a:off x="7376466" y="5673701"/>
              <a:ext cx="45648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86F5B181-8DDB-4322-8D30-9AFEF209B0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50543" y="5478738"/>
              <a:ext cx="799487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AE7FB488-DECF-4C4F-A35E-10DBD81D0ECF}"/>
                </a:ext>
              </a:extLst>
            </p:cNvPr>
            <p:cNvCxnSpPr>
              <a:cxnSpLocks/>
            </p:cNvCxnSpPr>
            <p:nvPr/>
          </p:nvCxnSpPr>
          <p:spPr>
            <a:xfrm>
              <a:off x="7650029" y="5478738"/>
              <a:ext cx="811093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20B0A1F1-2A6A-474F-B7B3-21B7DE6C88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50544" y="5872647"/>
              <a:ext cx="1909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11859ADC-2DD2-4022-B62C-A16F5EB1FAAC}"/>
                </a:ext>
              </a:extLst>
            </p:cNvPr>
            <p:cNvCxnSpPr>
              <a:cxnSpLocks/>
            </p:cNvCxnSpPr>
            <p:nvPr/>
          </p:nvCxnSpPr>
          <p:spPr>
            <a:xfrm>
              <a:off x="8461121" y="5888587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87761D66-5FDD-4D50-9FBE-2708BFBB0EB1}"/>
                </a:ext>
              </a:extLst>
            </p:cNvPr>
            <p:cNvCxnSpPr>
              <a:cxnSpLocks/>
            </p:cNvCxnSpPr>
            <p:nvPr/>
          </p:nvCxnSpPr>
          <p:spPr>
            <a:xfrm>
              <a:off x="6850544" y="6096877"/>
              <a:ext cx="1610578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B7A4B62A-EB1B-4556-B4DC-090E042C8FBA}"/>
                </a:ext>
              </a:extLst>
            </p:cNvPr>
            <p:cNvSpPr txBox="1"/>
            <p:nvPr/>
          </p:nvSpPr>
          <p:spPr>
            <a:xfrm>
              <a:off x="8158732" y="5894859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A9943B10-E9F6-4CF6-900C-10C0D9E4EA82}"/>
                </a:ext>
              </a:extLst>
            </p:cNvPr>
            <p:cNvSpPr txBox="1"/>
            <p:nvPr/>
          </p:nvSpPr>
          <p:spPr>
            <a:xfrm>
              <a:off x="7077796" y="5903928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0EA46C89-9084-4E53-989B-141DA16F3EE9}"/>
                </a:ext>
              </a:extLst>
            </p:cNvPr>
            <p:cNvSpPr txBox="1"/>
            <p:nvPr/>
          </p:nvSpPr>
          <p:spPr>
            <a:xfrm>
              <a:off x="723798" y="4593765"/>
              <a:ext cx="6543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Test </a:t>
              </a:r>
            </a:p>
            <a:p>
              <a:r>
                <a:rPr lang="en-US" sz="1100" dirty="0"/>
                <a:t>(</a:t>
              </a:r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0</a:t>
              </a:r>
              <a:r>
                <a:rPr lang="en-US" sz="1100" dirty="0"/>
                <a:t>,</a:t>
              </a:r>
              <a:r>
                <a:rPr lang="en-US" sz="1100" kern="0" dirty="0">
                  <a:solidFill>
                    <a:srgbClr val="00B050"/>
                  </a:solidFill>
                </a:rPr>
                <a:t> 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2</a:t>
              </a:r>
              <a:r>
                <a:rPr lang="en-US" sz="1100" kern="0" dirty="0"/>
                <a:t>)</a:t>
              </a:r>
              <a:endParaRPr lang="en-US" sz="1100" dirty="0"/>
            </a:p>
          </p:txBody>
        </p:sp>
        <p:sp>
          <p:nvSpPr>
            <p:cNvPr id="305" name="Isosceles Triangle 304">
              <a:extLst>
                <a:ext uri="{FF2B5EF4-FFF2-40B4-BE49-F238E27FC236}">
                  <a16:creationId xmlns:a16="http://schemas.microsoft.com/office/drawing/2014/main" id="{8942F7E0-2D9E-46F4-8D8A-83BD1C461C68}"/>
                </a:ext>
              </a:extLst>
            </p:cNvPr>
            <p:cNvSpPr/>
            <p:nvPr/>
          </p:nvSpPr>
          <p:spPr>
            <a:xfrm>
              <a:off x="5230319" y="4865877"/>
              <a:ext cx="2695146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DA863073-6F57-4B66-808D-93882AEB5A37}"/>
                </a:ext>
              </a:extLst>
            </p:cNvPr>
            <p:cNvSpPr txBox="1"/>
            <p:nvPr/>
          </p:nvSpPr>
          <p:spPr>
            <a:xfrm>
              <a:off x="6273450" y="4982162"/>
              <a:ext cx="535709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T</a:t>
              </a:r>
              <a:r>
                <a:rPr lang="en-US" sz="1100" baseline="-25000" dirty="0">
                  <a:solidFill>
                    <a:srgbClr val="00B050"/>
                  </a:solidFill>
                </a:rPr>
                <a:t>M</a:t>
              </a:r>
              <a:r>
                <a:rPr lang="en-US" sz="1100" dirty="0"/>
                <a:t>(</a:t>
              </a:r>
              <a:r>
                <a:rPr lang="en-US" sz="1100" dirty="0">
                  <a:solidFill>
                    <a:srgbClr val="C00000"/>
                  </a:solidFill>
                </a:rPr>
                <a:t>y</a:t>
              </a:r>
              <a:r>
                <a:rPr lang="en-US" sz="1100" dirty="0"/>
                <a:t>)</a:t>
              </a:r>
            </a:p>
          </p:txBody>
        </p: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2D947C8F-8027-4BFD-8DA5-34FC0AD466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2511" y="4808110"/>
              <a:ext cx="144489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62FD41EE-980A-4726-92AD-0B4E900A9FC8}"/>
                </a:ext>
              </a:extLst>
            </p:cNvPr>
            <p:cNvCxnSpPr>
              <a:cxnSpLocks/>
            </p:cNvCxnSpPr>
            <p:nvPr/>
          </p:nvCxnSpPr>
          <p:spPr>
            <a:xfrm>
              <a:off x="6567404" y="4808110"/>
              <a:ext cx="1465870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AF87C132-BC9D-45B6-86F0-44C8BF097E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2511" y="5230594"/>
              <a:ext cx="3452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2F2A6442-A01E-452D-9826-67274616589E}"/>
                </a:ext>
              </a:extLst>
            </p:cNvPr>
            <p:cNvCxnSpPr>
              <a:cxnSpLocks/>
            </p:cNvCxnSpPr>
            <p:nvPr/>
          </p:nvCxnSpPr>
          <p:spPr>
            <a:xfrm>
              <a:off x="8033274" y="5217959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A1CAF516-4121-43AA-BCB2-FC4C0435F551}"/>
                </a:ext>
              </a:extLst>
            </p:cNvPr>
            <p:cNvCxnSpPr>
              <a:cxnSpLocks/>
            </p:cNvCxnSpPr>
            <p:nvPr/>
          </p:nvCxnSpPr>
          <p:spPr>
            <a:xfrm>
              <a:off x="5122511" y="5445299"/>
              <a:ext cx="2910763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383A971C-C5DC-4353-B285-AFBC7CAA8D83}"/>
                </a:ext>
              </a:extLst>
            </p:cNvPr>
            <p:cNvSpPr txBox="1"/>
            <p:nvPr/>
          </p:nvSpPr>
          <p:spPr>
            <a:xfrm>
              <a:off x="7497544" y="5214706"/>
              <a:ext cx="4017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3</a:t>
              </a:r>
              <a:endParaRPr lang="en-US" sz="1100" dirty="0"/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8C818D41-301A-4B96-AA4B-4135C7CA323B}"/>
                </a:ext>
              </a:extLst>
            </p:cNvPr>
            <p:cNvSpPr txBox="1"/>
            <p:nvPr/>
          </p:nvSpPr>
          <p:spPr>
            <a:xfrm>
              <a:off x="5477222" y="5214250"/>
              <a:ext cx="4017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1</a:t>
              </a:r>
              <a:endParaRPr lang="en-US" sz="1100" dirty="0"/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FEE66640-2106-46D2-8D2F-E434916F4379}"/>
                </a:ext>
              </a:extLst>
            </p:cNvPr>
            <p:cNvSpPr txBox="1"/>
            <p:nvPr/>
          </p:nvSpPr>
          <p:spPr>
            <a:xfrm>
              <a:off x="2180363" y="3907750"/>
              <a:ext cx="6543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Test </a:t>
              </a:r>
            </a:p>
            <a:p>
              <a:r>
                <a:rPr lang="en-US" sz="1100" dirty="0"/>
                <a:t>(</a:t>
              </a:r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0</a:t>
              </a:r>
              <a:r>
                <a:rPr lang="en-US" sz="1100" dirty="0"/>
                <a:t>,</a:t>
              </a:r>
              <a:r>
                <a:rPr lang="en-US" sz="1100" kern="0" dirty="0">
                  <a:solidFill>
                    <a:srgbClr val="00B050"/>
                  </a:solidFill>
                </a:rPr>
                <a:t> 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1</a:t>
              </a:r>
              <a:r>
                <a:rPr lang="en-US" sz="1100" kern="0" dirty="0"/>
                <a:t>)</a:t>
              </a:r>
              <a:endParaRPr lang="en-US" sz="1100" dirty="0"/>
            </a:p>
          </p:txBody>
        </p:sp>
      </p:grp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9D94254-550A-412A-827A-530BF322CC55}"/>
              </a:ext>
            </a:extLst>
          </p:cNvPr>
          <p:cNvCxnSpPr>
            <a:stCxn id="13" idx="0"/>
          </p:cNvCxnSpPr>
          <p:nvPr/>
        </p:nvCxnSpPr>
        <p:spPr>
          <a:xfrm flipH="1">
            <a:off x="2572712" y="3903984"/>
            <a:ext cx="1993040" cy="40466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Straight Connector 314">
            <a:extLst>
              <a:ext uri="{FF2B5EF4-FFF2-40B4-BE49-F238E27FC236}">
                <a16:creationId xmlns:a16="http://schemas.microsoft.com/office/drawing/2014/main" id="{453558EF-5CC4-46E1-B8A5-5758D9691F32}"/>
              </a:ext>
            </a:extLst>
          </p:cNvPr>
          <p:cNvCxnSpPr>
            <a:cxnSpLocks/>
          </p:cNvCxnSpPr>
          <p:nvPr/>
        </p:nvCxnSpPr>
        <p:spPr>
          <a:xfrm>
            <a:off x="2515735" y="4504763"/>
            <a:ext cx="988980" cy="4508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" name="Straight Connector 316">
            <a:extLst>
              <a:ext uri="{FF2B5EF4-FFF2-40B4-BE49-F238E27FC236}">
                <a16:creationId xmlns:a16="http://schemas.microsoft.com/office/drawing/2014/main" id="{32B1E51E-7E06-4C9C-9AB2-42B1ACC8C24E}"/>
              </a:ext>
            </a:extLst>
          </p:cNvPr>
          <p:cNvCxnSpPr>
            <a:cxnSpLocks/>
          </p:cNvCxnSpPr>
          <p:nvPr/>
        </p:nvCxnSpPr>
        <p:spPr>
          <a:xfrm flipH="1">
            <a:off x="2979648" y="5162317"/>
            <a:ext cx="641540" cy="49601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Straight Connector 318">
            <a:extLst>
              <a:ext uri="{FF2B5EF4-FFF2-40B4-BE49-F238E27FC236}">
                <a16:creationId xmlns:a16="http://schemas.microsoft.com/office/drawing/2014/main" id="{B5CB8D3E-D4B2-437E-BAA2-D7541E9F88CE}"/>
              </a:ext>
            </a:extLst>
          </p:cNvPr>
          <p:cNvCxnSpPr>
            <a:cxnSpLocks/>
            <a:endCxn id="198" idx="0"/>
          </p:cNvCxnSpPr>
          <p:nvPr/>
        </p:nvCxnSpPr>
        <p:spPr>
          <a:xfrm flipH="1">
            <a:off x="2848013" y="5800405"/>
            <a:ext cx="192392" cy="4171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Straight Connector 323">
            <a:extLst>
              <a:ext uri="{FF2B5EF4-FFF2-40B4-BE49-F238E27FC236}">
                <a16:creationId xmlns:a16="http://schemas.microsoft.com/office/drawing/2014/main" id="{093B9B79-4AF5-4DA1-BB93-EA4AF351F256}"/>
              </a:ext>
            </a:extLst>
          </p:cNvPr>
          <p:cNvCxnSpPr>
            <a:cxnSpLocks/>
            <a:stCxn id="13" idx="0"/>
          </p:cNvCxnSpPr>
          <p:nvPr/>
        </p:nvCxnSpPr>
        <p:spPr>
          <a:xfrm>
            <a:off x="4565752" y="3903984"/>
            <a:ext cx="2066828" cy="3888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7" name="Straight Connector 326">
            <a:extLst>
              <a:ext uri="{FF2B5EF4-FFF2-40B4-BE49-F238E27FC236}">
                <a16:creationId xmlns:a16="http://schemas.microsoft.com/office/drawing/2014/main" id="{828CE842-4CD7-4EC1-BF77-082DCA6D31F9}"/>
              </a:ext>
            </a:extLst>
          </p:cNvPr>
          <p:cNvCxnSpPr>
            <a:cxnSpLocks/>
            <a:stCxn id="305" idx="0"/>
          </p:cNvCxnSpPr>
          <p:nvPr/>
        </p:nvCxnSpPr>
        <p:spPr>
          <a:xfrm flipH="1">
            <a:off x="5667098" y="4570223"/>
            <a:ext cx="975970" cy="38647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Straight Connector 330">
            <a:extLst>
              <a:ext uri="{FF2B5EF4-FFF2-40B4-BE49-F238E27FC236}">
                <a16:creationId xmlns:a16="http://schemas.microsoft.com/office/drawing/2014/main" id="{A8A47C91-D528-40AE-B483-D3E89DA2E3A5}"/>
              </a:ext>
            </a:extLst>
          </p:cNvPr>
          <p:cNvCxnSpPr>
            <a:cxnSpLocks/>
          </p:cNvCxnSpPr>
          <p:nvPr/>
        </p:nvCxnSpPr>
        <p:spPr>
          <a:xfrm>
            <a:off x="5682466" y="5170398"/>
            <a:ext cx="513346" cy="47521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Straight Connector 335">
            <a:extLst>
              <a:ext uri="{FF2B5EF4-FFF2-40B4-BE49-F238E27FC236}">
                <a16:creationId xmlns:a16="http://schemas.microsoft.com/office/drawing/2014/main" id="{CAF7AF3B-1C49-4216-95AE-7C16C5C2EE1D}"/>
              </a:ext>
            </a:extLst>
          </p:cNvPr>
          <p:cNvCxnSpPr>
            <a:cxnSpLocks/>
          </p:cNvCxnSpPr>
          <p:nvPr/>
        </p:nvCxnSpPr>
        <p:spPr>
          <a:xfrm>
            <a:off x="6187590" y="5819053"/>
            <a:ext cx="333305" cy="49779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Straight Connector 337">
            <a:extLst>
              <a:ext uri="{FF2B5EF4-FFF2-40B4-BE49-F238E27FC236}">
                <a16:creationId xmlns:a16="http://schemas.microsoft.com/office/drawing/2014/main" id="{B2D13F13-17FE-4C0F-9207-3022BF7A7C67}"/>
              </a:ext>
            </a:extLst>
          </p:cNvPr>
          <p:cNvCxnSpPr/>
          <p:nvPr/>
        </p:nvCxnSpPr>
        <p:spPr>
          <a:xfrm flipH="1">
            <a:off x="2610742" y="3934156"/>
            <a:ext cx="1993040" cy="40466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Straight Connector 338">
            <a:extLst>
              <a:ext uri="{FF2B5EF4-FFF2-40B4-BE49-F238E27FC236}">
                <a16:creationId xmlns:a16="http://schemas.microsoft.com/office/drawing/2014/main" id="{C66E58E1-07F7-40EC-85AE-6585D2C89435}"/>
              </a:ext>
            </a:extLst>
          </p:cNvPr>
          <p:cNvCxnSpPr>
            <a:cxnSpLocks/>
          </p:cNvCxnSpPr>
          <p:nvPr/>
        </p:nvCxnSpPr>
        <p:spPr>
          <a:xfrm flipH="1">
            <a:off x="1437009" y="4479596"/>
            <a:ext cx="1071187" cy="46090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Straight Connector 341">
            <a:extLst>
              <a:ext uri="{FF2B5EF4-FFF2-40B4-BE49-F238E27FC236}">
                <a16:creationId xmlns:a16="http://schemas.microsoft.com/office/drawing/2014/main" id="{E91C6BC3-C37F-4126-9F9B-BB9E4FC63078}"/>
              </a:ext>
            </a:extLst>
          </p:cNvPr>
          <p:cNvCxnSpPr>
            <a:cxnSpLocks/>
          </p:cNvCxnSpPr>
          <p:nvPr/>
        </p:nvCxnSpPr>
        <p:spPr>
          <a:xfrm>
            <a:off x="1414749" y="5141234"/>
            <a:ext cx="513346" cy="47521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Straight Connector 342">
            <a:extLst>
              <a:ext uri="{FF2B5EF4-FFF2-40B4-BE49-F238E27FC236}">
                <a16:creationId xmlns:a16="http://schemas.microsoft.com/office/drawing/2014/main" id="{87C9380B-08EF-4F62-8AAF-76E95E14A8EA}"/>
              </a:ext>
            </a:extLst>
          </p:cNvPr>
          <p:cNvCxnSpPr>
            <a:cxnSpLocks/>
          </p:cNvCxnSpPr>
          <p:nvPr/>
        </p:nvCxnSpPr>
        <p:spPr>
          <a:xfrm flipH="1">
            <a:off x="1763749" y="5827935"/>
            <a:ext cx="192392" cy="41717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5" name="TextBox 344">
            <a:extLst>
              <a:ext uri="{FF2B5EF4-FFF2-40B4-BE49-F238E27FC236}">
                <a16:creationId xmlns:a16="http://schemas.microsoft.com/office/drawing/2014/main" id="{F42180A5-E0D1-46BD-AEDE-D357B86699C4}"/>
              </a:ext>
            </a:extLst>
          </p:cNvPr>
          <p:cNvSpPr txBox="1"/>
          <p:nvPr/>
        </p:nvSpPr>
        <p:spPr>
          <a:xfrm>
            <a:off x="7240922" y="3715337"/>
            <a:ext cx="8210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K = 2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1A82B1F-04EE-4E90-8A46-E524C086ECC9}"/>
              </a:ext>
            </a:extLst>
          </p:cNvPr>
          <p:cNvSpPr/>
          <p:nvPr/>
        </p:nvSpPr>
        <p:spPr>
          <a:xfrm>
            <a:off x="1707985" y="6449248"/>
            <a:ext cx="161527" cy="16420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Content Placeholder 2">
            <a:extLst>
              <a:ext uri="{FF2B5EF4-FFF2-40B4-BE49-F238E27FC236}">
                <a16:creationId xmlns:a16="http://schemas.microsoft.com/office/drawing/2014/main" id="{7314FEDC-7DF0-4E99-839E-F51216985F71}"/>
              </a:ext>
            </a:extLst>
          </p:cNvPr>
          <p:cNvSpPr txBox="1">
            <a:spLocks/>
          </p:cNvSpPr>
          <p:nvPr/>
        </p:nvSpPr>
        <p:spPr bwMode="auto">
          <a:xfrm>
            <a:off x="878887" y="2203531"/>
            <a:ext cx="7386224" cy="42490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Suppose in T</a:t>
            </a:r>
            <a:r>
              <a:rPr lang="en-US" sz="2000" kern="0" baseline="-25000" dirty="0">
                <a:solidFill>
                  <a:srgbClr val="33CC33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 the number of configs reachable from</a:t>
            </a:r>
            <a:r>
              <a:rPr lang="en-US" sz="2000" kern="0" dirty="0">
                <a:solidFill>
                  <a:srgbClr val="00B050"/>
                </a:solidFill>
              </a:rPr>
              <a:t> 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dirty="0"/>
              <a:t>.</a:t>
            </a:r>
            <a:endParaRPr lang="en-US" sz="2000" kern="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1360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14A3A2B-3274-4FE9-A7DD-1A40BC149445}"/>
              </a:ext>
            </a:extLst>
          </p:cNvPr>
          <p:cNvSpPr txBox="1">
            <a:spLocks/>
          </p:cNvSpPr>
          <p:nvPr/>
        </p:nvSpPr>
        <p:spPr bwMode="auto">
          <a:xfrm>
            <a:off x="643137" y="2591802"/>
            <a:ext cx="7438943" cy="1020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C00000"/>
                </a:solidFill>
              </a:rPr>
              <a:t>Ḿ </a:t>
            </a:r>
            <a:r>
              <a:rPr lang="en-US" sz="2000" kern="0" dirty="0"/>
              <a:t>checks </a:t>
            </a:r>
            <a:r>
              <a:rPr lang="en-US" sz="2000" kern="0" dirty="0">
                <a:solidFill>
                  <a:srgbClr val="FF0000"/>
                </a:solidFill>
              </a:rPr>
              <a:t>every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,. For each C, checks if C is reachable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, and, </a:t>
            </a:r>
            <a:r>
              <a:rPr lang="en-US" sz="2000" kern="0" dirty="0">
                <a:solidFill>
                  <a:srgbClr val="FF0000"/>
                </a:solidFill>
              </a:rPr>
              <a:t>remembers the number </a:t>
            </a:r>
            <a:r>
              <a:rPr lang="en-US" sz="2000" kern="0" dirty="0">
                <a:solidFill>
                  <a:srgbClr val="FFC000"/>
                </a:solidFill>
              </a:rPr>
              <a:t>K’</a:t>
            </a:r>
            <a:r>
              <a:rPr lang="en-US" sz="2000" kern="0" dirty="0">
                <a:solidFill>
                  <a:srgbClr val="FF0000"/>
                </a:solidFill>
              </a:rPr>
              <a:t> of reachable configs in its checks</a:t>
            </a:r>
            <a:r>
              <a:rPr lang="en-US" sz="2000" kern="0" dirty="0"/>
              <a:t>. If </a:t>
            </a:r>
            <a:r>
              <a:rPr lang="en-US" sz="2000" kern="0" dirty="0">
                <a:solidFill>
                  <a:srgbClr val="FFC000"/>
                </a:solidFill>
              </a:rPr>
              <a:t>K’</a:t>
            </a:r>
            <a:r>
              <a:rPr lang="en-US" sz="2000" kern="0" dirty="0"/>
              <a:t> =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dirty="0"/>
              <a:t>, then </a:t>
            </a:r>
            <a:r>
              <a:rPr lang="en-US" sz="2000" kern="0" dirty="0">
                <a:solidFill>
                  <a:srgbClr val="C00000"/>
                </a:solidFill>
              </a:rPr>
              <a:t>Ḿ</a:t>
            </a:r>
            <a:r>
              <a:rPr lang="en-US" sz="2000" kern="0" dirty="0"/>
              <a:t> is on the correct path for every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. Otherwise not.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778E973-D5D2-429D-957F-A8BFB1BD078E}"/>
              </a:ext>
            </a:extLst>
          </p:cNvPr>
          <p:cNvGrpSpPr/>
          <p:nvPr/>
        </p:nvGrpSpPr>
        <p:grpSpPr>
          <a:xfrm>
            <a:off x="41946" y="3612096"/>
            <a:ext cx="8813266" cy="2859647"/>
            <a:chOff x="-23230" y="3907750"/>
            <a:chExt cx="8813266" cy="2859647"/>
          </a:xfrm>
        </p:grpSpPr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AA632B6A-6664-49C9-BAF9-E9CD927736F8}"/>
                </a:ext>
              </a:extLst>
            </p:cNvPr>
            <p:cNvSpPr/>
            <p:nvPr/>
          </p:nvSpPr>
          <p:spPr>
            <a:xfrm>
              <a:off x="1928300" y="4199638"/>
              <a:ext cx="5144552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17B9D02-232A-45E3-BC68-53F21DD423D6}"/>
                </a:ext>
              </a:extLst>
            </p:cNvPr>
            <p:cNvSpPr txBox="1"/>
            <p:nvPr/>
          </p:nvSpPr>
          <p:spPr>
            <a:xfrm>
              <a:off x="4229566" y="4306785"/>
              <a:ext cx="561106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T</a:t>
              </a:r>
              <a:r>
                <a:rPr lang="en-US" sz="1100" baseline="-25000" dirty="0">
                  <a:solidFill>
                    <a:srgbClr val="00B050"/>
                  </a:solidFill>
                </a:rPr>
                <a:t>M</a:t>
              </a:r>
              <a:r>
                <a:rPr lang="en-US" sz="1100" dirty="0"/>
                <a:t>(</a:t>
              </a:r>
              <a:r>
                <a:rPr lang="en-US" sz="1100" dirty="0">
                  <a:solidFill>
                    <a:srgbClr val="C00000"/>
                  </a:solidFill>
                </a:rPr>
                <a:t>y</a:t>
              </a:r>
              <a:r>
                <a:rPr lang="en-US" sz="1100" dirty="0"/>
                <a:t>)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DEEEC3C-CCF7-4FC9-8674-AD74F6947E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22513" y="4141871"/>
              <a:ext cx="2758047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B8B068E-7E3D-47D8-8A87-E289280D3C65}"/>
                </a:ext>
              </a:extLst>
            </p:cNvPr>
            <p:cNvCxnSpPr>
              <a:cxnSpLocks/>
            </p:cNvCxnSpPr>
            <p:nvPr/>
          </p:nvCxnSpPr>
          <p:spPr>
            <a:xfrm>
              <a:off x="4480555" y="4141871"/>
              <a:ext cx="2798084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2DEBAD4-A96E-4679-90B4-C4282F6725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22513" y="4564355"/>
              <a:ext cx="6589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EA0BFFF-4113-4DA3-BDC8-EE233D088DEB}"/>
                </a:ext>
              </a:extLst>
            </p:cNvPr>
            <p:cNvCxnSpPr>
              <a:cxnSpLocks/>
            </p:cNvCxnSpPr>
            <p:nvPr/>
          </p:nvCxnSpPr>
          <p:spPr>
            <a:xfrm>
              <a:off x="7278639" y="4551720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851BC3C-5985-4CFA-BA99-212B8767903F}"/>
                </a:ext>
              </a:extLst>
            </p:cNvPr>
            <p:cNvCxnSpPr>
              <a:cxnSpLocks/>
            </p:cNvCxnSpPr>
            <p:nvPr/>
          </p:nvCxnSpPr>
          <p:spPr>
            <a:xfrm>
              <a:off x="1722513" y="4779060"/>
              <a:ext cx="5556126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CF80E8A-5268-4844-B9AA-C97AEC32F7D8}"/>
                </a:ext>
              </a:extLst>
            </p:cNvPr>
            <p:cNvSpPr txBox="1"/>
            <p:nvPr/>
          </p:nvSpPr>
          <p:spPr>
            <a:xfrm>
              <a:off x="6408784" y="4549307"/>
              <a:ext cx="76696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3</a:t>
              </a:r>
              <a:endParaRPr lang="en-US" sz="1100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78BC17C-31B7-4399-9917-98B14915BC8F}"/>
                </a:ext>
              </a:extLst>
            </p:cNvPr>
            <p:cNvSpPr txBox="1"/>
            <p:nvPr/>
          </p:nvSpPr>
          <p:spPr>
            <a:xfrm>
              <a:off x="2290208" y="4558608"/>
              <a:ext cx="76696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1</a:t>
              </a:r>
              <a:endParaRPr lang="en-US" sz="1100" dirty="0"/>
            </a:p>
          </p:txBody>
        </p:sp>
        <p:sp>
          <p:nvSpPr>
            <p:cNvPr id="68" name="Isosceles Triangle 67">
              <a:extLst>
                <a:ext uri="{FF2B5EF4-FFF2-40B4-BE49-F238E27FC236}">
                  <a16:creationId xmlns:a16="http://schemas.microsoft.com/office/drawing/2014/main" id="{DD125072-A73E-47F5-940B-67E2BE124E0D}"/>
                </a:ext>
              </a:extLst>
            </p:cNvPr>
            <p:cNvSpPr/>
            <p:nvPr/>
          </p:nvSpPr>
          <p:spPr>
            <a:xfrm>
              <a:off x="1071058" y="4846031"/>
              <a:ext cx="2695146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3B6B1F2-C0D4-4016-A964-90242C157B59}"/>
                </a:ext>
              </a:extLst>
            </p:cNvPr>
            <p:cNvSpPr txBox="1"/>
            <p:nvPr/>
          </p:nvSpPr>
          <p:spPr>
            <a:xfrm>
              <a:off x="2114190" y="4962316"/>
              <a:ext cx="540857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T</a:t>
              </a:r>
              <a:r>
                <a:rPr lang="en-US" sz="1100" baseline="-25000" dirty="0">
                  <a:solidFill>
                    <a:srgbClr val="00B050"/>
                  </a:solidFill>
                </a:rPr>
                <a:t>M</a:t>
              </a:r>
              <a:r>
                <a:rPr lang="en-US" sz="1100" dirty="0"/>
                <a:t>(</a:t>
              </a:r>
              <a:r>
                <a:rPr lang="en-US" sz="1100" dirty="0">
                  <a:solidFill>
                    <a:srgbClr val="C00000"/>
                  </a:solidFill>
                </a:rPr>
                <a:t>y</a:t>
              </a:r>
              <a:r>
                <a:rPr lang="en-US" sz="1100" dirty="0"/>
                <a:t>)</a:t>
              </a:r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D9511A3-A110-4AD6-8755-D8ED0E8D9F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3250" y="4788264"/>
              <a:ext cx="144489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DA3A7D2-5DD5-4D2D-B137-BCB50E14AD12}"/>
                </a:ext>
              </a:extLst>
            </p:cNvPr>
            <p:cNvCxnSpPr>
              <a:cxnSpLocks/>
            </p:cNvCxnSpPr>
            <p:nvPr/>
          </p:nvCxnSpPr>
          <p:spPr>
            <a:xfrm>
              <a:off x="2408143" y="4788264"/>
              <a:ext cx="1465870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4B7978AC-839D-41B0-80D5-BC5C657F62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3250" y="5210748"/>
              <a:ext cx="3452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CD5E05B-FDCD-4CC4-AC02-969D875E6A52}"/>
                </a:ext>
              </a:extLst>
            </p:cNvPr>
            <p:cNvCxnSpPr>
              <a:cxnSpLocks/>
            </p:cNvCxnSpPr>
            <p:nvPr/>
          </p:nvCxnSpPr>
          <p:spPr>
            <a:xfrm>
              <a:off x="3874013" y="5198113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2714266-D5F6-4055-A6B5-17A715F460E9}"/>
                </a:ext>
              </a:extLst>
            </p:cNvPr>
            <p:cNvCxnSpPr>
              <a:cxnSpLocks/>
            </p:cNvCxnSpPr>
            <p:nvPr/>
          </p:nvCxnSpPr>
          <p:spPr>
            <a:xfrm>
              <a:off x="963250" y="5425453"/>
              <a:ext cx="2910763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1DCD8F9-5FD6-4C1F-BDA4-1FE23C1442C4}"/>
                </a:ext>
              </a:extLst>
            </p:cNvPr>
            <p:cNvSpPr txBox="1"/>
            <p:nvPr/>
          </p:nvSpPr>
          <p:spPr>
            <a:xfrm>
              <a:off x="3347808" y="5194860"/>
              <a:ext cx="4017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3</a:t>
              </a:r>
              <a:endParaRPr lang="en-US" sz="1100" dirty="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28D9850-50DA-4A8C-92D3-EA80FA61828E}"/>
                </a:ext>
              </a:extLst>
            </p:cNvPr>
            <p:cNvSpPr txBox="1"/>
            <p:nvPr/>
          </p:nvSpPr>
          <p:spPr>
            <a:xfrm>
              <a:off x="1241760" y="5194404"/>
              <a:ext cx="4017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1</a:t>
              </a:r>
              <a:endParaRPr lang="en-US" sz="1100" dirty="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4AC6406-2E14-4C6C-AF31-ED9E2D65E5BA}"/>
                </a:ext>
              </a:extLst>
            </p:cNvPr>
            <p:cNvSpPr txBox="1"/>
            <p:nvPr/>
          </p:nvSpPr>
          <p:spPr>
            <a:xfrm>
              <a:off x="-23230" y="5880128"/>
              <a:ext cx="6543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Test </a:t>
              </a:r>
            </a:p>
            <a:p>
              <a:r>
                <a:rPr lang="en-US" sz="1100" dirty="0"/>
                <a:t>(</a:t>
              </a:r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0</a:t>
              </a:r>
              <a:r>
                <a:rPr lang="en-US" sz="1100" dirty="0"/>
                <a:t>,</a:t>
              </a:r>
              <a:r>
                <a:rPr lang="en-US" sz="1100" kern="0" dirty="0">
                  <a:solidFill>
                    <a:srgbClr val="00B050"/>
                  </a:solidFill>
                </a:rPr>
                <a:t> 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4</a:t>
              </a:r>
              <a:r>
                <a:rPr lang="en-US" sz="1100" kern="0" dirty="0"/>
                <a:t>)</a:t>
              </a:r>
              <a:endParaRPr lang="en-US" sz="1100" dirty="0"/>
            </a:p>
          </p:txBody>
        </p:sp>
        <p:sp>
          <p:nvSpPr>
            <p:cNvPr id="90" name="Isosceles Triangle 89">
              <a:extLst>
                <a:ext uri="{FF2B5EF4-FFF2-40B4-BE49-F238E27FC236}">
                  <a16:creationId xmlns:a16="http://schemas.microsoft.com/office/drawing/2014/main" id="{2386BC53-E419-43E8-BDA6-C8D28B8B741E}"/>
                </a:ext>
              </a:extLst>
            </p:cNvPr>
            <p:cNvSpPr/>
            <p:nvPr/>
          </p:nvSpPr>
          <p:spPr>
            <a:xfrm>
              <a:off x="352172" y="6126763"/>
              <a:ext cx="943583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CB3CA1D-A366-469A-9FDD-3F674F29059D}"/>
                </a:ext>
              </a:extLst>
            </p:cNvPr>
            <p:cNvSpPr txBox="1"/>
            <p:nvPr/>
          </p:nvSpPr>
          <p:spPr>
            <a:xfrm>
              <a:off x="647198" y="6263960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791D0D64-1AFD-47F5-AED0-0896676088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4428" y="6068996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04CAA533-0FA9-486C-8761-F03A669DF687}"/>
                </a:ext>
              </a:extLst>
            </p:cNvPr>
            <p:cNvCxnSpPr>
              <a:cxnSpLocks/>
            </p:cNvCxnSpPr>
            <p:nvPr/>
          </p:nvCxnSpPr>
          <p:spPr>
            <a:xfrm>
              <a:off x="820292" y="6068996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805F92D2-9FFA-4512-9E35-B8254E34D8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4429" y="6462905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D4DC1870-E927-43D7-8370-BB97105043CA}"/>
                </a:ext>
              </a:extLst>
            </p:cNvPr>
            <p:cNvCxnSpPr>
              <a:cxnSpLocks/>
            </p:cNvCxnSpPr>
            <p:nvPr/>
          </p:nvCxnSpPr>
          <p:spPr>
            <a:xfrm>
              <a:off x="1333500" y="6478845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3FC49016-D550-455F-B14A-2457000C9FD4}"/>
                </a:ext>
              </a:extLst>
            </p:cNvPr>
            <p:cNvCxnSpPr>
              <a:cxnSpLocks/>
            </p:cNvCxnSpPr>
            <p:nvPr/>
          </p:nvCxnSpPr>
          <p:spPr>
            <a:xfrm>
              <a:off x="314429" y="6687135"/>
              <a:ext cx="1019071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037790F-0D26-429D-B9D4-536FB40EC517}"/>
                </a:ext>
              </a:extLst>
            </p:cNvPr>
            <p:cNvSpPr txBox="1"/>
            <p:nvPr/>
          </p:nvSpPr>
          <p:spPr>
            <a:xfrm>
              <a:off x="919175" y="6485117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4D536CB-B222-4C4D-80CA-75781DD4BAA0}"/>
                </a:ext>
              </a:extLst>
            </p:cNvPr>
            <p:cNvSpPr txBox="1"/>
            <p:nvPr/>
          </p:nvSpPr>
          <p:spPr>
            <a:xfrm>
              <a:off x="542595" y="6494186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179" name="Isosceles Triangle 178">
              <a:extLst>
                <a:ext uri="{FF2B5EF4-FFF2-40B4-BE49-F238E27FC236}">
                  <a16:creationId xmlns:a16="http://schemas.microsoft.com/office/drawing/2014/main" id="{9F1F60C3-9943-408C-87AB-0C303AC9BE15}"/>
                </a:ext>
              </a:extLst>
            </p:cNvPr>
            <p:cNvSpPr/>
            <p:nvPr/>
          </p:nvSpPr>
          <p:spPr>
            <a:xfrm>
              <a:off x="1414286" y="6137950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F2846DD2-36E7-4F0F-856F-688C6A2BB330}"/>
                </a:ext>
              </a:extLst>
            </p:cNvPr>
            <p:cNvSpPr txBox="1"/>
            <p:nvPr/>
          </p:nvSpPr>
          <p:spPr>
            <a:xfrm>
              <a:off x="1709312" y="6275147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15A4830D-65AC-41F7-B368-A7C727AA0D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76542" y="6080183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000F1E87-B6B7-4716-A407-8EE77A80C742}"/>
                </a:ext>
              </a:extLst>
            </p:cNvPr>
            <p:cNvCxnSpPr>
              <a:cxnSpLocks/>
            </p:cNvCxnSpPr>
            <p:nvPr/>
          </p:nvCxnSpPr>
          <p:spPr>
            <a:xfrm>
              <a:off x="1882406" y="6080183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EC27E245-4C70-4D04-9200-EFCF9D272E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76542" y="6474092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B5C898D4-940A-44F1-9E3F-EABD6E23491E}"/>
                </a:ext>
              </a:extLst>
            </p:cNvPr>
            <p:cNvCxnSpPr>
              <a:cxnSpLocks/>
            </p:cNvCxnSpPr>
            <p:nvPr/>
          </p:nvCxnSpPr>
          <p:spPr>
            <a:xfrm>
              <a:off x="2395614" y="6490032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581ED79D-C582-465E-9C76-4C10D84C85EE}"/>
                </a:ext>
              </a:extLst>
            </p:cNvPr>
            <p:cNvCxnSpPr>
              <a:cxnSpLocks/>
            </p:cNvCxnSpPr>
            <p:nvPr/>
          </p:nvCxnSpPr>
          <p:spPr>
            <a:xfrm>
              <a:off x="1376542" y="6698322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F1B49FAF-7C14-4B3E-9B47-B8CD1D291A1A}"/>
                </a:ext>
              </a:extLst>
            </p:cNvPr>
            <p:cNvSpPr txBox="1"/>
            <p:nvPr/>
          </p:nvSpPr>
          <p:spPr>
            <a:xfrm>
              <a:off x="1981289" y="6496304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7E5D6460-5EB1-4887-A1BA-1E68C53E9AB9}"/>
                </a:ext>
              </a:extLst>
            </p:cNvPr>
            <p:cNvSpPr txBox="1"/>
            <p:nvPr/>
          </p:nvSpPr>
          <p:spPr>
            <a:xfrm>
              <a:off x="1604709" y="6505373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190" name="Isosceles Triangle 189">
              <a:extLst>
                <a:ext uri="{FF2B5EF4-FFF2-40B4-BE49-F238E27FC236}">
                  <a16:creationId xmlns:a16="http://schemas.microsoft.com/office/drawing/2014/main" id="{84D99747-34FE-4B75-81B1-A71B556A4A0D}"/>
                </a:ext>
              </a:extLst>
            </p:cNvPr>
            <p:cNvSpPr/>
            <p:nvPr/>
          </p:nvSpPr>
          <p:spPr>
            <a:xfrm>
              <a:off x="2488839" y="6145813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4FD031A9-5CC6-42DD-BF74-A3368F07E3EB}"/>
                </a:ext>
              </a:extLst>
            </p:cNvPr>
            <p:cNvSpPr txBox="1"/>
            <p:nvPr/>
          </p:nvSpPr>
          <p:spPr>
            <a:xfrm>
              <a:off x="2783865" y="6283010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7B27AB6E-FD52-48F4-BA07-FB037DF299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51095" y="6088046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91245809-5AC1-49B6-AD84-4A411D5AB5AA}"/>
                </a:ext>
              </a:extLst>
            </p:cNvPr>
            <p:cNvCxnSpPr>
              <a:cxnSpLocks/>
            </p:cNvCxnSpPr>
            <p:nvPr/>
          </p:nvCxnSpPr>
          <p:spPr>
            <a:xfrm>
              <a:off x="2956959" y="6088046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064F329E-3461-455F-AD56-4DDEDF5451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51095" y="6481955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43DC21FE-CFD6-48E7-BA82-1CD762EBA77F}"/>
                </a:ext>
              </a:extLst>
            </p:cNvPr>
            <p:cNvCxnSpPr>
              <a:cxnSpLocks/>
            </p:cNvCxnSpPr>
            <p:nvPr/>
          </p:nvCxnSpPr>
          <p:spPr>
            <a:xfrm>
              <a:off x="3470167" y="6497895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FA8CC8F7-0A75-4236-91B7-2033AE6F3FF0}"/>
                </a:ext>
              </a:extLst>
            </p:cNvPr>
            <p:cNvCxnSpPr>
              <a:cxnSpLocks/>
            </p:cNvCxnSpPr>
            <p:nvPr/>
          </p:nvCxnSpPr>
          <p:spPr>
            <a:xfrm>
              <a:off x="2451095" y="6706185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A6CABE7E-972D-4156-A2DF-A90DFDFA8A69}"/>
                </a:ext>
              </a:extLst>
            </p:cNvPr>
            <p:cNvSpPr txBox="1"/>
            <p:nvPr/>
          </p:nvSpPr>
          <p:spPr>
            <a:xfrm>
              <a:off x="3055842" y="6504167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4B475F0B-4200-4AD5-B6E8-C4EEAE96A877}"/>
                </a:ext>
              </a:extLst>
            </p:cNvPr>
            <p:cNvSpPr txBox="1"/>
            <p:nvPr/>
          </p:nvSpPr>
          <p:spPr>
            <a:xfrm>
              <a:off x="2679262" y="6513236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00" name="Isosceles Triangle 199">
              <a:extLst>
                <a:ext uri="{FF2B5EF4-FFF2-40B4-BE49-F238E27FC236}">
                  <a16:creationId xmlns:a16="http://schemas.microsoft.com/office/drawing/2014/main" id="{90EFF4D7-F011-46A0-AAB4-688484D7F011}"/>
                </a:ext>
              </a:extLst>
            </p:cNvPr>
            <p:cNvSpPr/>
            <p:nvPr/>
          </p:nvSpPr>
          <p:spPr>
            <a:xfrm>
              <a:off x="3550953" y="6157000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5C9FC3EF-DB94-4C41-83CC-54B01B79D8CC}"/>
                </a:ext>
              </a:extLst>
            </p:cNvPr>
            <p:cNvSpPr txBox="1"/>
            <p:nvPr/>
          </p:nvSpPr>
          <p:spPr>
            <a:xfrm>
              <a:off x="3845979" y="6294197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77AC6CBA-AEF4-4DEA-A610-F9DE363F41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13209" y="6099233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650A309D-E693-4186-BED2-309634F767AE}"/>
                </a:ext>
              </a:extLst>
            </p:cNvPr>
            <p:cNvCxnSpPr>
              <a:cxnSpLocks/>
            </p:cNvCxnSpPr>
            <p:nvPr/>
          </p:nvCxnSpPr>
          <p:spPr>
            <a:xfrm>
              <a:off x="4019073" y="6099233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F515A8BF-B807-4C90-82D9-ED3CED3109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13209" y="6493142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643529AB-4285-49F4-A63C-D6873ED49C3D}"/>
                </a:ext>
              </a:extLst>
            </p:cNvPr>
            <p:cNvCxnSpPr>
              <a:cxnSpLocks/>
            </p:cNvCxnSpPr>
            <p:nvPr/>
          </p:nvCxnSpPr>
          <p:spPr>
            <a:xfrm>
              <a:off x="4532281" y="6509082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4745DD26-E831-4848-80AF-FD1C11004B2D}"/>
                </a:ext>
              </a:extLst>
            </p:cNvPr>
            <p:cNvCxnSpPr>
              <a:cxnSpLocks/>
            </p:cNvCxnSpPr>
            <p:nvPr/>
          </p:nvCxnSpPr>
          <p:spPr>
            <a:xfrm>
              <a:off x="3513209" y="6717372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F371D090-446A-4477-8F5D-BCBAF3ABDDAD}"/>
                </a:ext>
              </a:extLst>
            </p:cNvPr>
            <p:cNvSpPr txBox="1"/>
            <p:nvPr/>
          </p:nvSpPr>
          <p:spPr>
            <a:xfrm>
              <a:off x="4117956" y="6515354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73CB0CE9-D44F-4297-889B-12B93872E4AF}"/>
                </a:ext>
              </a:extLst>
            </p:cNvPr>
            <p:cNvSpPr txBox="1"/>
            <p:nvPr/>
          </p:nvSpPr>
          <p:spPr>
            <a:xfrm>
              <a:off x="3741376" y="6524423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11" name="Isosceles Triangle 210">
              <a:extLst>
                <a:ext uri="{FF2B5EF4-FFF2-40B4-BE49-F238E27FC236}">
                  <a16:creationId xmlns:a16="http://schemas.microsoft.com/office/drawing/2014/main" id="{08F5B4C1-6C58-4100-880E-18961561D46D}"/>
                </a:ext>
              </a:extLst>
            </p:cNvPr>
            <p:cNvSpPr/>
            <p:nvPr/>
          </p:nvSpPr>
          <p:spPr>
            <a:xfrm>
              <a:off x="4619452" y="6154293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83FDDA82-F28E-47B3-92D9-5780AF111944}"/>
                </a:ext>
              </a:extLst>
            </p:cNvPr>
            <p:cNvSpPr txBox="1"/>
            <p:nvPr/>
          </p:nvSpPr>
          <p:spPr>
            <a:xfrm>
              <a:off x="4914478" y="6291490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AD2F2040-569E-4392-BEE7-B241448F46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81708" y="6096526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95EA439A-A8DB-478F-8F2C-672379B7C7C7}"/>
                </a:ext>
              </a:extLst>
            </p:cNvPr>
            <p:cNvCxnSpPr>
              <a:cxnSpLocks/>
            </p:cNvCxnSpPr>
            <p:nvPr/>
          </p:nvCxnSpPr>
          <p:spPr>
            <a:xfrm>
              <a:off x="5087572" y="6096526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4E02B235-A1AD-424C-91F3-74607AC565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81708" y="6490435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B4B10BBB-BE18-4349-B7DB-25FBE2DD568C}"/>
                </a:ext>
              </a:extLst>
            </p:cNvPr>
            <p:cNvCxnSpPr>
              <a:cxnSpLocks/>
            </p:cNvCxnSpPr>
            <p:nvPr/>
          </p:nvCxnSpPr>
          <p:spPr>
            <a:xfrm>
              <a:off x="5600780" y="6506375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E849BD6A-E41B-43E8-8413-876C690DB564}"/>
                </a:ext>
              </a:extLst>
            </p:cNvPr>
            <p:cNvCxnSpPr>
              <a:cxnSpLocks/>
            </p:cNvCxnSpPr>
            <p:nvPr/>
          </p:nvCxnSpPr>
          <p:spPr>
            <a:xfrm>
              <a:off x="4581708" y="6714665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8F27AFD9-5F67-4842-946D-196BE47009D9}"/>
                </a:ext>
              </a:extLst>
            </p:cNvPr>
            <p:cNvSpPr txBox="1"/>
            <p:nvPr/>
          </p:nvSpPr>
          <p:spPr>
            <a:xfrm>
              <a:off x="5186455" y="6512647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BB14AF37-12FD-41F6-A498-CD00D674E9AB}"/>
                </a:ext>
              </a:extLst>
            </p:cNvPr>
            <p:cNvSpPr txBox="1"/>
            <p:nvPr/>
          </p:nvSpPr>
          <p:spPr>
            <a:xfrm>
              <a:off x="4809875" y="6521716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21" name="Isosceles Triangle 220">
              <a:extLst>
                <a:ext uri="{FF2B5EF4-FFF2-40B4-BE49-F238E27FC236}">
                  <a16:creationId xmlns:a16="http://schemas.microsoft.com/office/drawing/2014/main" id="{CC4F9DDF-CEE6-40AE-9D5E-7B729BAF2606}"/>
                </a:ext>
              </a:extLst>
            </p:cNvPr>
            <p:cNvSpPr/>
            <p:nvPr/>
          </p:nvSpPr>
          <p:spPr>
            <a:xfrm>
              <a:off x="5681566" y="6165480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1BC6F1B5-6161-408F-885F-71DD175EE21D}"/>
                </a:ext>
              </a:extLst>
            </p:cNvPr>
            <p:cNvSpPr txBox="1"/>
            <p:nvPr/>
          </p:nvSpPr>
          <p:spPr>
            <a:xfrm>
              <a:off x="5976592" y="6302677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46D18018-F6FF-49EE-89B7-DA897111CC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43822" y="6107713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3D17D084-A0B7-47D8-83C8-34832CB45E66}"/>
                </a:ext>
              </a:extLst>
            </p:cNvPr>
            <p:cNvCxnSpPr>
              <a:cxnSpLocks/>
            </p:cNvCxnSpPr>
            <p:nvPr/>
          </p:nvCxnSpPr>
          <p:spPr>
            <a:xfrm>
              <a:off x="6149686" y="6107713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22A0AC5C-133A-4D12-80D8-BCBC2ADCA7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43822" y="6501622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94392CDB-FBC6-4AE3-BFBD-98F394B2D923}"/>
                </a:ext>
              </a:extLst>
            </p:cNvPr>
            <p:cNvCxnSpPr>
              <a:cxnSpLocks/>
            </p:cNvCxnSpPr>
            <p:nvPr/>
          </p:nvCxnSpPr>
          <p:spPr>
            <a:xfrm>
              <a:off x="6662894" y="6517562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9AB58A8-6980-47B5-8E08-AEDE024A52A6}"/>
                </a:ext>
              </a:extLst>
            </p:cNvPr>
            <p:cNvCxnSpPr>
              <a:cxnSpLocks/>
            </p:cNvCxnSpPr>
            <p:nvPr/>
          </p:nvCxnSpPr>
          <p:spPr>
            <a:xfrm>
              <a:off x="5643822" y="6725852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98AC20E2-8F22-49A5-A2F4-0B0A6C4C8F3B}"/>
                </a:ext>
              </a:extLst>
            </p:cNvPr>
            <p:cNvSpPr txBox="1"/>
            <p:nvPr/>
          </p:nvSpPr>
          <p:spPr>
            <a:xfrm>
              <a:off x="6248569" y="6523834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90F0074E-FB5D-49BD-A5CD-2BE6A1421516}"/>
                </a:ext>
              </a:extLst>
            </p:cNvPr>
            <p:cNvSpPr txBox="1"/>
            <p:nvPr/>
          </p:nvSpPr>
          <p:spPr>
            <a:xfrm>
              <a:off x="5871989" y="6532903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31" name="Isosceles Triangle 230">
              <a:extLst>
                <a:ext uri="{FF2B5EF4-FFF2-40B4-BE49-F238E27FC236}">
                  <a16:creationId xmlns:a16="http://schemas.microsoft.com/office/drawing/2014/main" id="{957588CA-85E7-4D07-8EEB-1D3F2C53BC2D}"/>
                </a:ext>
              </a:extLst>
            </p:cNvPr>
            <p:cNvSpPr/>
            <p:nvPr/>
          </p:nvSpPr>
          <p:spPr>
            <a:xfrm>
              <a:off x="6746594" y="6173343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CC7FFC10-487C-4388-91C8-737DCC78AEF4}"/>
                </a:ext>
              </a:extLst>
            </p:cNvPr>
            <p:cNvSpPr txBox="1"/>
            <p:nvPr/>
          </p:nvSpPr>
          <p:spPr>
            <a:xfrm>
              <a:off x="7041620" y="6310540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66BBC0A3-980A-4329-BA72-643C85CD8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08850" y="6115576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AEB38B3A-DD69-48ED-85AE-3A8918079ECF}"/>
                </a:ext>
              </a:extLst>
            </p:cNvPr>
            <p:cNvCxnSpPr>
              <a:cxnSpLocks/>
            </p:cNvCxnSpPr>
            <p:nvPr/>
          </p:nvCxnSpPr>
          <p:spPr>
            <a:xfrm>
              <a:off x="7214714" y="6115576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D83E55FE-8B3C-47C6-9D24-9FB98BD850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08850" y="6509485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FB0CDE2E-9F6A-4D5E-9EE2-A493164554E6}"/>
                </a:ext>
              </a:extLst>
            </p:cNvPr>
            <p:cNvCxnSpPr>
              <a:cxnSpLocks/>
            </p:cNvCxnSpPr>
            <p:nvPr/>
          </p:nvCxnSpPr>
          <p:spPr>
            <a:xfrm>
              <a:off x="7727922" y="6525425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4EE5DBE1-53E2-45F1-9104-19BAD446B2AE}"/>
                </a:ext>
              </a:extLst>
            </p:cNvPr>
            <p:cNvCxnSpPr>
              <a:cxnSpLocks/>
            </p:cNvCxnSpPr>
            <p:nvPr/>
          </p:nvCxnSpPr>
          <p:spPr>
            <a:xfrm>
              <a:off x="6708850" y="6733715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66DB3CD6-94FF-48D8-B024-233F0C050D30}"/>
                </a:ext>
              </a:extLst>
            </p:cNvPr>
            <p:cNvSpPr txBox="1"/>
            <p:nvPr/>
          </p:nvSpPr>
          <p:spPr>
            <a:xfrm>
              <a:off x="7313597" y="6531697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5B2A00A2-35C2-481D-839B-6F72EB3EFDBE}"/>
                </a:ext>
              </a:extLst>
            </p:cNvPr>
            <p:cNvSpPr txBox="1"/>
            <p:nvPr/>
          </p:nvSpPr>
          <p:spPr>
            <a:xfrm>
              <a:off x="6937017" y="6540766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41" name="Isosceles Triangle 240">
              <a:extLst>
                <a:ext uri="{FF2B5EF4-FFF2-40B4-BE49-F238E27FC236}">
                  <a16:creationId xmlns:a16="http://schemas.microsoft.com/office/drawing/2014/main" id="{988DD3C9-41C6-430C-A53B-56651438CA66}"/>
                </a:ext>
              </a:extLst>
            </p:cNvPr>
            <p:cNvSpPr/>
            <p:nvPr/>
          </p:nvSpPr>
          <p:spPr>
            <a:xfrm>
              <a:off x="7808708" y="6184530"/>
              <a:ext cx="94358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9423C746-DE87-49FF-BC4D-A8693E0A2540}"/>
                </a:ext>
              </a:extLst>
            </p:cNvPr>
            <p:cNvSpPr txBox="1"/>
            <p:nvPr/>
          </p:nvSpPr>
          <p:spPr>
            <a:xfrm>
              <a:off x="8103734" y="6321727"/>
              <a:ext cx="3141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FC90AC67-AD75-45EF-88CF-BBC5F33DE5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70964" y="6126763"/>
              <a:ext cx="50586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039F0075-6976-4F07-82FD-1293B2619BC4}"/>
                </a:ext>
              </a:extLst>
            </p:cNvPr>
            <p:cNvCxnSpPr>
              <a:cxnSpLocks/>
            </p:cNvCxnSpPr>
            <p:nvPr/>
          </p:nvCxnSpPr>
          <p:spPr>
            <a:xfrm>
              <a:off x="8276828" y="6126763"/>
              <a:ext cx="513208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A9EADE27-9048-4565-8156-650E6ACAD8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70964" y="6520672"/>
              <a:ext cx="1208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E3631641-2CEF-4709-A79C-5744922C94A9}"/>
                </a:ext>
              </a:extLst>
            </p:cNvPr>
            <p:cNvCxnSpPr>
              <a:cxnSpLocks/>
            </p:cNvCxnSpPr>
            <p:nvPr/>
          </p:nvCxnSpPr>
          <p:spPr>
            <a:xfrm>
              <a:off x="8790036" y="6536612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C73EC2E6-2DEA-417F-B492-72C7AC3AFEF5}"/>
                </a:ext>
              </a:extLst>
            </p:cNvPr>
            <p:cNvCxnSpPr>
              <a:cxnSpLocks/>
            </p:cNvCxnSpPr>
            <p:nvPr/>
          </p:nvCxnSpPr>
          <p:spPr>
            <a:xfrm>
              <a:off x="7770964" y="6744902"/>
              <a:ext cx="101907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D44EB6D4-AC66-43A5-A8E8-D87933AC6733}"/>
                </a:ext>
              </a:extLst>
            </p:cNvPr>
            <p:cNvSpPr txBox="1"/>
            <p:nvPr/>
          </p:nvSpPr>
          <p:spPr>
            <a:xfrm>
              <a:off x="8375711" y="6542884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18400716-679B-49F3-A850-5FE20EDC5F79}"/>
                </a:ext>
              </a:extLst>
            </p:cNvPr>
            <p:cNvSpPr txBox="1"/>
            <p:nvPr/>
          </p:nvSpPr>
          <p:spPr>
            <a:xfrm>
              <a:off x="7999131" y="6551953"/>
              <a:ext cx="20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52" name="Isosceles Triangle 251">
              <a:extLst>
                <a:ext uri="{FF2B5EF4-FFF2-40B4-BE49-F238E27FC236}">
                  <a16:creationId xmlns:a16="http://schemas.microsoft.com/office/drawing/2014/main" id="{C33945C3-7680-4E19-B107-EB518FBDA2F8}"/>
                </a:ext>
              </a:extLst>
            </p:cNvPr>
            <p:cNvSpPr/>
            <p:nvPr/>
          </p:nvSpPr>
          <p:spPr>
            <a:xfrm>
              <a:off x="632000" y="5487690"/>
              <a:ext cx="1491273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AA3A4A8E-F1C1-4D6D-A02C-7D50A60DC51C}"/>
                </a:ext>
              </a:extLst>
            </p:cNvPr>
            <p:cNvSpPr txBox="1"/>
            <p:nvPr/>
          </p:nvSpPr>
          <p:spPr>
            <a:xfrm>
              <a:off x="1098270" y="5624887"/>
              <a:ext cx="451695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F5275D1B-B9A7-4870-8A6A-E023981E38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2348" y="5429923"/>
              <a:ext cx="799487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2AD058E7-F931-4765-BFC7-CA7DBBDA6BFF}"/>
                </a:ext>
              </a:extLst>
            </p:cNvPr>
            <p:cNvCxnSpPr>
              <a:cxnSpLocks/>
            </p:cNvCxnSpPr>
            <p:nvPr/>
          </p:nvCxnSpPr>
          <p:spPr>
            <a:xfrm>
              <a:off x="1371833" y="5429923"/>
              <a:ext cx="811093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1E443CE9-47E5-43FA-A0D8-43EB69714B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2349" y="5823832"/>
              <a:ext cx="1909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D0BAEBB3-62B4-4E42-A68A-1C559B6E1CAE}"/>
                </a:ext>
              </a:extLst>
            </p:cNvPr>
            <p:cNvCxnSpPr>
              <a:cxnSpLocks/>
            </p:cNvCxnSpPr>
            <p:nvPr/>
          </p:nvCxnSpPr>
          <p:spPr>
            <a:xfrm>
              <a:off x="2182926" y="5839772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AE3207A2-100C-4B8B-9DA8-F1BBBB4C9B98}"/>
                </a:ext>
              </a:extLst>
            </p:cNvPr>
            <p:cNvCxnSpPr>
              <a:cxnSpLocks/>
            </p:cNvCxnSpPr>
            <p:nvPr/>
          </p:nvCxnSpPr>
          <p:spPr>
            <a:xfrm>
              <a:off x="572349" y="6048062"/>
              <a:ext cx="1610577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F402D8BB-FA74-4D73-AE65-4AD106B57189}"/>
                </a:ext>
              </a:extLst>
            </p:cNvPr>
            <p:cNvSpPr txBox="1"/>
            <p:nvPr/>
          </p:nvSpPr>
          <p:spPr>
            <a:xfrm>
              <a:off x="1766237" y="5846044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A65430CE-A018-4851-BE74-A13855AEEE98}"/>
                </a:ext>
              </a:extLst>
            </p:cNvPr>
            <p:cNvSpPr txBox="1"/>
            <p:nvPr/>
          </p:nvSpPr>
          <p:spPr>
            <a:xfrm>
              <a:off x="713876" y="5855113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63" name="Isosceles Triangle 262">
              <a:extLst>
                <a:ext uri="{FF2B5EF4-FFF2-40B4-BE49-F238E27FC236}">
                  <a16:creationId xmlns:a16="http://schemas.microsoft.com/office/drawing/2014/main" id="{7D393FBA-D1DB-497A-B913-4BF2D837F4A8}"/>
                </a:ext>
              </a:extLst>
            </p:cNvPr>
            <p:cNvSpPr/>
            <p:nvPr/>
          </p:nvSpPr>
          <p:spPr>
            <a:xfrm>
              <a:off x="2765921" y="5516942"/>
              <a:ext cx="1491273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6D8458FB-A31A-498E-9C04-9EF69F07E9DF}"/>
                </a:ext>
              </a:extLst>
            </p:cNvPr>
            <p:cNvSpPr txBox="1"/>
            <p:nvPr/>
          </p:nvSpPr>
          <p:spPr>
            <a:xfrm>
              <a:off x="3232192" y="5654138"/>
              <a:ext cx="465032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8A25E4C3-BCDE-4E84-B113-86EE0E509E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06269" y="5459175"/>
              <a:ext cx="799487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23EA8203-240B-4A4B-9E85-58D6B6E00DCC}"/>
                </a:ext>
              </a:extLst>
            </p:cNvPr>
            <p:cNvCxnSpPr>
              <a:cxnSpLocks/>
            </p:cNvCxnSpPr>
            <p:nvPr/>
          </p:nvCxnSpPr>
          <p:spPr>
            <a:xfrm>
              <a:off x="3505754" y="5459175"/>
              <a:ext cx="811093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E58C387B-5E01-48AF-82D5-20B09D4DFF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06270" y="5853084"/>
              <a:ext cx="1909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EB76CE7B-F690-45B7-B0A9-CA6C9CE2BF2F}"/>
                </a:ext>
              </a:extLst>
            </p:cNvPr>
            <p:cNvCxnSpPr>
              <a:cxnSpLocks/>
            </p:cNvCxnSpPr>
            <p:nvPr/>
          </p:nvCxnSpPr>
          <p:spPr>
            <a:xfrm>
              <a:off x="4316847" y="5869024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B84094F8-D568-410C-9A1F-6FFE7CF80E17}"/>
                </a:ext>
              </a:extLst>
            </p:cNvPr>
            <p:cNvCxnSpPr>
              <a:cxnSpLocks/>
            </p:cNvCxnSpPr>
            <p:nvPr/>
          </p:nvCxnSpPr>
          <p:spPr>
            <a:xfrm>
              <a:off x="2706270" y="6077314"/>
              <a:ext cx="1610577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F36067F1-CF71-4E6C-8486-798AFF960F8F}"/>
                </a:ext>
              </a:extLst>
            </p:cNvPr>
            <p:cNvSpPr txBox="1"/>
            <p:nvPr/>
          </p:nvSpPr>
          <p:spPr>
            <a:xfrm>
              <a:off x="3890633" y="5875296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FA54E31E-77F4-4E3A-A9B6-550C9A415A04}"/>
                </a:ext>
              </a:extLst>
            </p:cNvPr>
            <p:cNvSpPr txBox="1"/>
            <p:nvPr/>
          </p:nvSpPr>
          <p:spPr>
            <a:xfrm>
              <a:off x="2847797" y="5884365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A3695E78-E874-4875-A5B2-35D7C39900B1}"/>
                </a:ext>
              </a:extLst>
            </p:cNvPr>
            <p:cNvSpPr txBox="1"/>
            <p:nvPr/>
          </p:nvSpPr>
          <p:spPr>
            <a:xfrm>
              <a:off x="96330" y="5308978"/>
              <a:ext cx="6543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Test </a:t>
              </a:r>
            </a:p>
            <a:p>
              <a:r>
                <a:rPr lang="en-US" sz="1100" dirty="0"/>
                <a:t>(</a:t>
              </a:r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0</a:t>
              </a:r>
              <a:r>
                <a:rPr lang="en-US" sz="1100" dirty="0"/>
                <a:t>,</a:t>
              </a:r>
              <a:r>
                <a:rPr lang="en-US" sz="1100" kern="0" dirty="0">
                  <a:solidFill>
                    <a:srgbClr val="00B050"/>
                  </a:solidFill>
                </a:rPr>
                <a:t> 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3</a:t>
              </a:r>
              <a:r>
                <a:rPr lang="en-US" sz="1100" kern="0" dirty="0"/>
                <a:t>)</a:t>
              </a:r>
              <a:endParaRPr lang="en-US" sz="1100" dirty="0"/>
            </a:p>
          </p:txBody>
        </p:sp>
        <p:sp>
          <p:nvSpPr>
            <p:cNvPr id="274" name="Isosceles Triangle 273">
              <a:extLst>
                <a:ext uri="{FF2B5EF4-FFF2-40B4-BE49-F238E27FC236}">
                  <a16:creationId xmlns:a16="http://schemas.microsoft.com/office/drawing/2014/main" id="{3C4E4736-669C-423B-BB1E-2AFC5EB47EA8}"/>
                </a:ext>
              </a:extLst>
            </p:cNvPr>
            <p:cNvSpPr/>
            <p:nvPr/>
          </p:nvSpPr>
          <p:spPr>
            <a:xfrm>
              <a:off x="4865738" y="5516942"/>
              <a:ext cx="1491273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5E4A41D1-4D04-426E-9250-E5E2F4A6C351}"/>
                </a:ext>
              </a:extLst>
            </p:cNvPr>
            <p:cNvSpPr txBox="1"/>
            <p:nvPr/>
          </p:nvSpPr>
          <p:spPr>
            <a:xfrm>
              <a:off x="5332008" y="5654139"/>
              <a:ext cx="447229" cy="21488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7B743B4A-7BA4-4EA2-82B3-B83D647602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06086" y="5459175"/>
              <a:ext cx="799487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286D04A9-1B15-431F-90FB-0E6A7C3B7308}"/>
                </a:ext>
              </a:extLst>
            </p:cNvPr>
            <p:cNvCxnSpPr>
              <a:cxnSpLocks/>
            </p:cNvCxnSpPr>
            <p:nvPr/>
          </p:nvCxnSpPr>
          <p:spPr>
            <a:xfrm>
              <a:off x="5605571" y="5459175"/>
              <a:ext cx="811093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94219CF5-CC27-45DA-A410-2C7B66C8E9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06087" y="5853084"/>
              <a:ext cx="1909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484DE5F9-530A-4E33-B8D9-BEF9A1842C49}"/>
                </a:ext>
              </a:extLst>
            </p:cNvPr>
            <p:cNvCxnSpPr>
              <a:cxnSpLocks/>
            </p:cNvCxnSpPr>
            <p:nvPr/>
          </p:nvCxnSpPr>
          <p:spPr>
            <a:xfrm>
              <a:off x="6416664" y="5869024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C4727E29-627E-4504-B0AB-4CA6485432D2}"/>
                </a:ext>
              </a:extLst>
            </p:cNvPr>
            <p:cNvCxnSpPr>
              <a:cxnSpLocks/>
            </p:cNvCxnSpPr>
            <p:nvPr/>
          </p:nvCxnSpPr>
          <p:spPr>
            <a:xfrm>
              <a:off x="4806087" y="6077314"/>
              <a:ext cx="1610577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E006E826-11F6-4184-BDB4-BB3E01A9D471}"/>
                </a:ext>
              </a:extLst>
            </p:cNvPr>
            <p:cNvSpPr txBox="1"/>
            <p:nvPr/>
          </p:nvSpPr>
          <p:spPr>
            <a:xfrm>
              <a:off x="6028550" y="5875296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076E1901-F928-406C-A13E-724D486F55A0}"/>
                </a:ext>
              </a:extLst>
            </p:cNvPr>
            <p:cNvSpPr txBox="1"/>
            <p:nvPr/>
          </p:nvSpPr>
          <p:spPr>
            <a:xfrm>
              <a:off x="4966664" y="5884365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84" name="Isosceles Triangle 283">
              <a:extLst>
                <a:ext uri="{FF2B5EF4-FFF2-40B4-BE49-F238E27FC236}">
                  <a16:creationId xmlns:a16="http://schemas.microsoft.com/office/drawing/2014/main" id="{61A75A42-E9C2-46AD-936B-5610A7FE1D63}"/>
                </a:ext>
              </a:extLst>
            </p:cNvPr>
            <p:cNvSpPr/>
            <p:nvPr/>
          </p:nvSpPr>
          <p:spPr>
            <a:xfrm>
              <a:off x="6910195" y="5536505"/>
              <a:ext cx="1491274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C95FC96C-A526-4A66-9B24-494B2838F4ED}"/>
                </a:ext>
              </a:extLst>
            </p:cNvPr>
            <p:cNvSpPr txBox="1"/>
            <p:nvPr/>
          </p:nvSpPr>
          <p:spPr>
            <a:xfrm>
              <a:off x="7376466" y="5673701"/>
              <a:ext cx="45648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T</a:t>
              </a:r>
              <a:r>
                <a:rPr lang="en-US" sz="800" baseline="-25000" dirty="0">
                  <a:solidFill>
                    <a:srgbClr val="00B050"/>
                  </a:solidFill>
                </a:rPr>
                <a:t>M</a:t>
              </a:r>
              <a:r>
                <a:rPr lang="en-US" sz="800" dirty="0"/>
                <a:t>(</a:t>
              </a:r>
              <a:r>
                <a:rPr lang="en-US" sz="800" dirty="0">
                  <a:solidFill>
                    <a:srgbClr val="C00000"/>
                  </a:solidFill>
                </a:rPr>
                <a:t>y</a:t>
              </a:r>
              <a:r>
                <a:rPr lang="en-US" sz="800" dirty="0"/>
                <a:t>)</a:t>
              </a:r>
            </a:p>
          </p:txBody>
        </p: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86F5B181-8DDB-4322-8D30-9AFEF209B0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50543" y="5478738"/>
              <a:ext cx="799487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AE7FB488-DECF-4C4F-A35E-10DBD81D0ECF}"/>
                </a:ext>
              </a:extLst>
            </p:cNvPr>
            <p:cNvCxnSpPr>
              <a:cxnSpLocks/>
            </p:cNvCxnSpPr>
            <p:nvPr/>
          </p:nvCxnSpPr>
          <p:spPr>
            <a:xfrm>
              <a:off x="7650029" y="5478738"/>
              <a:ext cx="811093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20B0A1F1-2A6A-474F-B7B3-21B7DE6C88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50544" y="5872647"/>
              <a:ext cx="1909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11859ADC-2DD2-4022-B62C-A16F5EB1FAAC}"/>
                </a:ext>
              </a:extLst>
            </p:cNvPr>
            <p:cNvCxnSpPr>
              <a:cxnSpLocks/>
            </p:cNvCxnSpPr>
            <p:nvPr/>
          </p:nvCxnSpPr>
          <p:spPr>
            <a:xfrm>
              <a:off x="8461121" y="5888587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87761D66-5FDD-4D50-9FBE-2708BFBB0EB1}"/>
                </a:ext>
              </a:extLst>
            </p:cNvPr>
            <p:cNvCxnSpPr>
              <a:cxnSpLocks/>
            </p:cNvCxnSpPr>
            <p:nvPr/>
          </p:nvCxnSpPr>
          <p:spPr>
            <a:xfrm>
              <a:off x="6850544" y="6096877"/>
              <a:ext cx="1610578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B7A4B62A-EB1B-4556-B4DC-090E042C8FBA}"/>
                </a:ext>
              </a:extLst>
            </p:cNvPr>
            <p:cNvSpPr txBox="1"/>
            <p:nvPr/>
          </p:nvSpPr>
          <p:spPr>
            <a:xfrm>
              <a:off x="8158732" y="5894859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3</a:t>
              </a:r>
              <a:endParaRPr lang="en-US" sz="800" dirty="0"/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A9943B10-E9F6-4CF6-900C-10C0D9E4EA82}"/>
                </a:ext>
              </a:extLst>
            </p:cNvPr>
            <p:cNvSpPr txBox="1"/>
            <p:nvPr/>
          </p:nvSpPr>
          <p:spPr>
            <a:xfrm>
              <a:off x="7077796" y="5903928"/>
              <a:ext cx="327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kern="0" dirty="0">
                  <a:solidFill>
                    <a:srgbClr val="00B050"/>
                  </a:solidFill>
                </a:rPr>
                <a:t>C</a:t>
              </a:r>
              <a:r>
                <a:rPr lang="en-US" sz="800" kern="0" baseline="-25000" dirty="0">
                  <a:solidFill>
                    <a:srgbClr val="00B050"/>
                  </a:solidFill>
                </a:rPr>
                <a:t>1</a:t>
              </a:r>
              <a:endParaRPr lang="en-US" sz="800" dirty="0"/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0EA46C89-9084-4E53-989B-141DA16F3EE9}"/>
                </a:ext>
              </a:extLst>
            </p:cNvPr>
            <p:cNvSpPr txBox="1"/>
            <p:nvPr/>
          </p:nvSpPr>
          <p:spPr>
            <a:xfrm>
              <a:off x="723798" y="4593765"/>
              <a:ext cx="6543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Test </a:t>
              </a:r>
            </a:p>
            <a:p>
              <a:r>
                <a:rPr lang="en-US" sz="1100" dirty="0"/>
                <a:t>(</a:t>
              </a:r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0</a:t>
              </a:r>
              <a:r>
                <a:rPr lang="en-US" sz="1100" dirty="0"/>
                <a:t>,</a:t>
              </a:r>
              <a:r>
                <a:rPr lang="en-US" sz="1100" kern="0" dirty="0">
                  <a:solidFill>
                    <a:srgbClr val="00B050"/>
                  </a:solidFill>
                </a:rPr>
                <a:t> 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2</a:t>
              </a:r>
              <a:r>
                <a:rPr lang="en-US" sz="1100" kern="0" dirty="0"/>
                <a:t>)</a:t>
              </a:r>
              <a:endParaRPr lang="en-US" sz="1100" dirty="0"/>
            </a:p>
          </p:txBody>
        </p:sp>
        <p:sp>
          <p:nvSpPr>
            <p:cNvPr id="305" name="Isosceles Triangle 304">
              <a:extLst>
                <a:ext uri="{FF2B5EF4-FFF2-40B4-BE49-F238E27FC236}">
                  <a16:creationId xmlns:a16="http://schemas.microsoft.com/office/drawing/2014/main" id="{8942F7E0-2D9E-46F4-8D8A-83BD1C461C68}"/>
                </a:ext>
              </a:extLst>
            </p:cNvPr>
            <p:cNvSpPr/>
            <p:nvPr/>
          </p:nvSpPr>
          <p:spPr>
            <a:xfrm>
              <a:off x="5230319" y="4865877"/>
              <a:ext cx="2695146" cy="4046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DA863073-6F57-4B66-808D-93882AEB5A37}"/>
                </a:ext>
              </a:extLst>
            </p:cNvPr>
            <p:cNvSpPr txBox="1"/>
            <p:nvPr/>
          </p:nvSpPr>
          <p:spPr>
            <a:xfrm>
              <a:off x="6273450" y="4982162"/>
              <a:ext cx="535709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T</a:t>
              </a:r>
              <a:r>
                <a:rPr lang="en-US" sz="1100" baseline="-25000" dirty="0">
                  <a:solidFill>
                    <a:srgbClr val="00B050"/>
                  </a:solidFill>
                </a:rPr>
                <a:t>M</a:t>
              </a:r>
              <a:r>
                <a:rPr lang="en-US" sz="1100" dirty="0"/>
                <a:t>(</a:t>
              </a:r>
              <a:r>
                <a:rPr lang="en-US" sz="1100" dirty="0">
                  <a:solidFill>
                    <a:srgbClr val="C00000"/>
                  </a:solidFill>
                </a:rPr>
                <a:t>y</a:t>
              </a:r>
              <a:r>
                <a:rPr lang="en-US" sz="1100" dirty="0"/>
                <a:t>)</a:t>
              </a:r>
            </a:p>
          </p:txBody>
        </p: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2D947C8F-8027-4BFD-8DA5-34FC0AD466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2511" y="4808110"/>
              <a:ext cx="1444895" cy="4098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62FD41EE-980A-4726-92AD-0B4E900A9FC8}"/>
                </a:ext>
              </a:extLst>
            </p:cNvPr>
            <p:cNvCxnSpPr>
              <a:cxnSpLocks/>
            </p:cNvCxnSpPr>
            <p:nvPr/>
          </p:nvCxnSpPr>
          <p:spPr>
            <a:xfrm>
              <a:off x="6567404" y="4808110"/>
              <a:ext cx="1465870" cy="410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AF87C132-BC9D-45B6-86F0-44C8BF097E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2511" y="5230594"/>
              <a:ext cx="3452" cy="2147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2F2A6442-A01E-452D-9826-67274616589E}"/>
                </a:ext>
              </a:extLst>
            </p:cNvPr>
            <p:cNvCxnSpPr>
              <a:cxnSpLocks/>
            </p:cNvCxnSpPr>
            <p:nvPr/>
          </p:nvCxnSpPr>
          <p:spPr>
            <a:xfrm>
              <a:off x="8033274" y="5217959"/>
              <a:ext cx="0" cy="22734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A1CAF516-4121-43AA-BCB2-FC4C0435F551}"/>
                </a:ext>
              </a:extLst>
            </p:cNvPr>
            <p:cNvCxnSpPr>
              <a:cxnSpLocks/>
            </p:cNvCxnSpPr>
            <p:nvPr/>
          </p:nvCxnSpPr>
          <p:spPr>
            <a:xfrm>
              <a:off x="5122511" y="5445299"/>
              <a:ext cx="2910763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383A971C-C5DC-4353-B285-AFBC7CAA8D83}"/>
                </a:ext>
              </a:extLst>
            </p:cNvPr>
            <p:cNvSpPr txBox="1"/>
            <p:nvPr/>
          </p:nvSpPr>
          <p:spPr>
            <a:xfrm>
              <a:off x="7497544" y="5214706"/>
              <a:ext cx="4017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3</a:t>
              </a:r>
              <a:endParaRPr lang="en-US" sz="1100" dirty="0"/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8C818D41-301A-4B96-AA4B-4135C7CA323B}"/>
                </a:ext>
              </a:extLst>
            </p:cNvPr>
            <p:cNvSpPr txBox="1"/>
            <p:nvPr/>
          </p:nvSpPr>
          <p:spPr>
            <a:xfrm>
              <a:off x="5477222" y="5214250"/>
              <a:ext cx="4017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1</a:t>
              </a:r>
              <a:endParaRPr lang="en-US" sz="1100" dirty="0"/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FEE66640-2106-46D2-8D2F-E434916F4379}"/>
                </a:ext>
              </a:extLst>
            </p:cNvPr>
            <p:cNvSpPr txBox="1"/>
            <p:nvPr/>
          </p:nvSpPr>
          <p:spPr>
            <a:xfrm>
              <a:off x="2180363" y="3907750"/>
              <a:ext cx="6543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Test </a:t>
              </a:r>
            </a:p>
            <a:p>
              <a:r>
                <a:rPr lang="en-US" sz="1100" dirty="0"/>
                <a:t>(</a:t>
              </a:r>
              <a:r>
                <a:rPr lang="en-US" sz="1100" kern="0" dirty="0">
                  <a:solidFill>
                    <a:srgbClr val="00B050"/>
                  </a:solidFill>
                </a:rPr>
                <a:t>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0</a:t>
              </a:r>
              <a:r>
                <a:rPr lang="en-US" sz="1100" dirty="0"/>
                <a:t>,</a:t>
              </a:r>
              <a:r>
                <a:rPr lang="en-US" sz="1100" kern="0" dirty="0">
                  <a:solidFill>
                    <a:srgbClr val="00B050"/>
                  </a:solidFill>
                </a:rPr>
                <a:t> C</a:t>
              </a:r>
              <a:r>
                <a:rPr lang="en-US" sz="1100" kern="0" baseline="-25000" dirty="0">
                  <a:solidFill>
                    <a:srgbClr val="00B050"/>
                  </a:solidFill>
                </a:rPr>
                <a:t>1</a:t>
              </a:r>
              <a:r>
                <a:rPr lang="en-US" sz="1100" kern="0" dirty="0"/>
                <a:t>)</a:t>
              </a:r>
              <a:endParaRPr lang="en-US" sz="1100" dirty="0"/>
            </a:p>
          </p:txBody>
        </p:sp>
      </p:grp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9D94254-550A-412A-827A-530BF322CC55}"/>
              </a:ext>
            </a:extLst>
          </p:cNvPr>
          <p:cNvCxnSpPr>
            <a:stCxn id="13" idx="0"/>
          </p:cNvCxnSpPr>
          <p:nvPr/>
        </p:nvCxnSpPr>
        <p:spPr>
          <a:xfrm flipH="1">
            <a:off x="2572712" y="3903984"/>
            <a:ext cx="1993040" cy="40466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Straight Connector 314">
            <a:extLst>
              <a:ext uri="{FF2B5EF4-FFF2-40B4-BE49-F238E27FC236}">
                <a16:creationId xmlns:a16="http://schemas.microsoft.com/office/drawing/2014/main" id="{453558EF-5CC4-46E1-B8A5-5758D9691F32}"/>
              </a:ext>
            </a:extLst>
          </p:cNvPr>
          <p:cNvCxnSpPr>
            <a:cxnSpLocks/>
          </p:cNvCxnSpPr>
          <p:nvPr/>
        </p:nvCxnSpPr>
        <p:spPr>
          <a:xfrm>
            <a:off x="2515735" y="4504763"/>
            <a:ext cx="988980" cy="4508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" name="Straight Connector 316">
            <a:extLst>
              <a:ext uri="{FF2B5EF4-FFF2-40B4-BE49-F238E27FC236}">
                <a16:creationId xmlns:a16="http://schemas.microsoft.com/office/drawing/2014/main" id="{32B1E51E-7E06-4C9C-9AB2-42B1ACC8C24E}"/>
              </a:ext>
            </a:extLst>
          </p:cNvPr>
          <p:cNvCxnSpPr>
            <a:cxnSpLocks/>
          </p:cNvCxnSpPr>
          <p:nvPr/>
        </p:nvCxnSpPr>
        <p:spPr>
          <a:xfrm flipH="1">
            <a:off x="2979648" y="5162317"/>
            <a:ext cx="641540" cy="49601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Straight Connector 318">
            <a:extLst>
              <a:ext uri="{FF2B5EF4-FFF2-40B4-BE49-F238E27FC236}">
                <a16:creationId xmlns:a16="http://schemas.microsoft.com/office/drawing/2014/main" id="{B5CB8D3E-D4B2-437E-BAA2-D7541E9F88CE}"/>
              </a:ext>
            </a:extLst>
          </p:cNvPr>
          <p:cNvCxnSpPr>
            <a:cxnSpLocks/>
            <a:endCxn id="198" idx="0"/>
          </p:cNvCxnSpPr>
          <p:nvPr/>
        </p:nvCxnSpPr>
        <p:spPr>
          <a:xfrm flipH="1">
            <a:off x="2848013" y="5800405"/>
            <a:ext cx="192392" cy="4171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Straight Connector 323">
            <a:extLst>
              <a:ext uri="{FF2B5EF4-FFF2-40B4-BE49-F238E27FC236}">
                <a16:creationId xmlns:a16="http://schemas.microsoft.com/office/drawing/2014/main" id="{093B9B79-4AF5-4DA1-BB93-EA4AF351F256}"/>
              </a:ext>
            </a:extLst>
          </p:cNvPr>
          <p:cNvCxnSpPr>
            <a:cxnSpLocks/>
            <a:stCxn id="13" idx="0"/>
          </p:cNvCxnSpPr>
          <p:nvPr/>
        </p:nvCxnSpPr>
        <p:spPr>
          <a:xfrm>
            <a:off x="4565752" y="3903984"/>
            <a:ext cx="2066828" cy="3888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7" name="Straight Connector 326">
            <a:extLst>
              <a:ext uri="{FF2B5EF4-FFF2-40B4-BE49-F238E27FC236}">
                <a16:creationId xmlns:a16="http://schemas.microsoft.com/office/drawing/2014/main" id="{828CE842-4CD7-4EC1-BF77-082DCA6D31F9}"/>
              </a:ext>
            </a:extLst>
          </p:cNvPr>
          <p:cNvCxnSpPr>
            <a:cxnSpLocks/>
            <a:stCxn id="305" idx="0"/>
          </p:cNvCxnSpPr>
          <p:nvPr/>
        </p:nvCxnSpPr>
        <p:spPr>
          <a:xfrm flipH="1">
            <a:off x="5667098" y="4570223"/>
            <a:ext cx="975970" cy="38647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Straight Connector 330">
            <a:extLst>
              <a:ext uri="{FF2B5EF4-FFF2-40B4-BE49-F238E27FC236}">
                <a16:creationId xmlns:a16="http://schemas.microsoft.com/office/drawing/2014/main" id="{A8A47C91-D528-40AE-B483-D3E89DA2E3A5}"/>
              </a:ext>
            </a:extLst>
          </p:cNvPr>
          <p:cNvCxnSpPr>
            <a:cxnSpLocks/>
          </p:cNvCxnSpPr>
          <p:nvPr/>
        </p:nvCxnSpPr>
        <p:spPr>
          <a:xfrm>
            <a:off x="5682466" y="5170398"/>
            <a:ext cx="513346" cy="47521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Straight Connector 335">
            <a:extLst>
              <a:ext uri="{FF2B5EF4-FFF2-40B4-BE49-F238E27FC236}">
                <a16:creationId xmlns:a16="http://schemas.microsoft.com/office/drawing/2014/main" id="{CAF7AF3B-1C49-4216-95AE-7C16C5C2EE1D}"/>
              </a:ext>
            </a:extLst>
          </p:cNvPr>
          <p:cNvCxnSpPr>
            <a:cxnSpLocks/>
          </p:cNvCxnSpPr>
          <p:nvPr/>
        </p:nvCxnSpPr>
        <p:spPr>
          <a:xfrm>
            <a:off x="6187590" y="5819053"/>
            <a:ext cx="333305" cy="49779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Straight Connector 337">
            <a:extLst>
              <a:ext uri="{FF2B5EF4-FFF2-40B4-BE49-F238E27FC236}">
                <a16:creationId xmlns:a16="http://schemas.microsoft.com/office/drawing/2014/main" id="{B2D13F13-17FE-4C0F-9207-3022BF7A7C67}"/>
              </a:ext>
            </a:extLst>
          </p:cNvPr>
          <p:cNvCxnSpPr/>
          <p:nvPr/>
        </p:nvCxnSpPr>
        <p:spPr>
          <a:xfrm flipH="1">
            <a:off x="2610742" y="3934156"/>
            <a:ext cx="1993040" cy="40466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Straight Connector 338">
            <a:extLst>
              <a:ext uri="{FF2B5EF4-FFF2-40B4-BE49-F238E27FC236}">
                <a16:creationId xmlns:a16="http://schemas.microsoft.com/office/drawing/2014/main" id="{C66E58E1-07F7-40EC-85AE-6585D2C89435}"/>
              </a:ext>
            </a:extLst>
          </p:cNvPr>
          <p:cNvCxnSpPr>
            <a:cxnSpLocks/>
          </p:cNvCxnSpPr>
          <p:nvPr/>
        </p:nvCxnSpPr>
        <p:spPr>
          <a:xfrm flipH="1">
            <a:off x="1437009" y="4479596"/>
            <a:ext cx="1071187" cy="46090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Straight Connector 341">
            <a:extLst>
              <a:ext uri="{FF2B5EF4-FFF2-40B4-BE49-F238E27FC236}">
                <a16:creationId xmlns:a16="http://schemas.microsoft.com/office/drawing/2014/main" id="{E91C6BC3-C37F-4126-9F9B-BB9E4FC63078}"/>
              </a:ext>
            </a:extLst>
          </p:cNvPr>
          <p:cNvCxnSpPr>
            <a:cxnSpLocks/>
          </p:cNvCxnSpPr>
          <p:nvPr/>
        </p:nvCxnSpPr>
        <p:spPr>
          <a:xfrm>
            <a:off x="1414749" y="5141234"/>
            <a:ext cx="513346" cy="47521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Straight Connector 342">
            <a:extLst>
              <a:ext uri="{FF2B5EF4-FFF2-40B4-BE49-F238E27FC236}">
                <a16:creationId xmlns:a16="http://schemas.microsoft.com/office/drawing/2014/main" id="{87C9380B-08EF-4F62-8AAF-76E95E14A8EA}"/>
              </a:ext>
            </a:extLst>
          </p:cNvPr>
          <p:cNvCxnSpPr>
            <a:cxnSpLocks/>
          </p:cNvCxnSpPr>
          <p:nvPr/>
        </p:nvCxnSpPr>
        <p:spPr>
          <a:xfrm flipH="1">
            <a:off x="1763749" y="5827935"/>
            <a:ext cx="192392" cy="41717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5" name="TextBox 344">
            <a:extLst>
              <a:ext uri="{FF2B5EF4-FFF2-40B4-BE49-F238E27FC236}">
                <a16:creationId xmlns:a16="http://schemas.microsoft.com/office/drawing/2014/main" id="{F42180A5-E0D1-46BD-AEDE-D357B86699C4}"/>
              </a:ext>
            </a:extLst>
          </p:cNvPr>
          <p:cNvSpPr txBox="1"/>
          <p:nvPr/>
        </p:nvSpPr>
        <p:spPr>
          <a:xfrm>
            <a:off x="7240922" y="3715337"/>
            <a:ext cx="8210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K = 2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1A82B1F-04EE-4E90-8A46-E524C086ECC9}"/>
              </a:ext>
            </a:extLst>
          </p:cNvPr>
          <p:cNvSpPr/>
          <p:nvPr/>
        </p:nvSpPr>
        <p:spPr>
          <a:xfrm>
            <a:off x="1707985" y="6449248"/>
            <a:ext cx="161527" cy="16420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D0D2E34F-8A04-4512-9208-8C7CAA1A678A}"/>
              </a:ext>
            </a:extLst>
          </p:cNvPr>
          <p:cNvSpPr/>
          <p:nvPr/>
        </p:nvSpPr>
        <p:spPr>
          <a:xfrm>
            <a:off x="4241606" y="6449248"/>
            <a:ext cx="161527" cy="16420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DC8F7D16-808A-4BBB-B119-75E93DF0A0EF}"/>
              </a:ext>
            </a:extLst>
          </p:cNvPr>
          <p:cNvSpPr/>
          <p:nvPr/>
        </p:nvSpPr>
        <p:spPr>
          <a:xfrm>
            <a:off x="3868965" y="6449248"/>
            <a:ext cx="161527" cy="16420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E2920739-CB04-47D2-9E45-8900590E0AC0}"/>
              </a:ext>
            </a:extLst>
          </p:cNvPr>
          <p:cNvSpPr/>
          <p:nvPr/>
        </p:nvSpPr>
        <p:spPr>
          <a:xfrm>
            <a:off x="2107685" y="6449248"/>
            <a:ext cx="161527" cy="16420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Content Placeholder 2">
            <a:extLst>
              <a:ext uri="{FF2B5EF4-FFF2-40B4-BE49-F238E27FC236}">
                <a16:creationId xmlns:a16="http://schemas.microsoft.com/office/drawing/2014/main" id="{030AE1FA-CC13-4922-821F-EE39D442B00C}"/>
              </a:ext>
            </a:extLst>
          </p:cNvPr>
          <p:cNvSpPr txBox="1">
            <a:spLocks/>
          </p:cNvSpPr>
          <p:nvPr/>
        </p:nvSpPr>
        <p:spPr bwMode="auto">
          <a:xfrm>
            <a:off x="878887" y="2203531"/>
            <a:ext cx="7386224" cy="42490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Suppose in T</a:t>
            </a:r>
            <a:r>
              <a:rPr lang="en-US" sz="2000" kern="0" baseline="-25000" dirty="0">
                <a:solidFill>
                  <a:srgbClr val="33CC33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 the number of configs reachable from</a:t>
            </a:r>
            <a:r>
              <a:rPr lang="en-US" sz="2000" kern="0" dirty="0">
                <a:solidFill>
                  <a:srgbClr val="00B050"/>
                </a:solidFill>
              </a:rPr>
              <a:t> 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dirty="0"/>
              <a:t>.</a:t>
            </a:r>
            <a:endParaRPr lang="en-US" sz="2000" kern="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8592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344" name="Content Placeholder 2">
            <a:extLst>
              <a:ext uri="{FF2B5EF4-FFF2-40B4-BE49-F238E27FC236}">
                <a16:creationId xmlns:a16="http://schemas.microsoft.com/office/drawing/2014/main" id="{72C26362-D598-4ACD-AEF9-4678581296F2}"/>
              </a:ext>
            </a:extLst>
          </p:cNvPr>
          <p:cNvSpPr txBox="1">
            <a:spLocks/>
          </p:cNvSpPr>
          <p:nvPr/>
        </p:nvSpPr>
        <p:spPr bwMode="auto">
          <a:xfrm>
            <a:off x="878887" y="2203531"/>
            <a:ext cx="7386224" cy="42490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Suppose in T</a:t>
            </a:r>
            <a:r>
              <a:rPr lang="en-US" sz="2000" kern="0" baseline="-25000" dirty="0">
                <a:solidFill>
                  <a:srgbClr val="33CC33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 the number of configs reachable from</a:t>
            </a:r>
            <a:r>
              <a:rPr lang="en-US" sz="2000" kern="0" dirty="0">
                <a:solidFill>
                  <a:srgbClr val="00B050"/>
                </a:solidFill>
              </a:rPr>
              <a:t> 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dirty="0"/>
              <a:t>.</a:t>
            </a:r>
            <a:endParaRPr lang="en-US" sz="2000" kern="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5584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344" name="Content Placeholder 2">
            <a:extLst>
              <a:ext uri="{FF2B5EF4-FFF2-40B4-BE49-F238E27FC236}">
                <a16:creationId xmlns:a16="http://schemas.microsoft.com/office/drawing/2014/main" id="{72C26362-D598-4ACD-AEF9-4678581296F2}"/>
              </a:ext>
            </a:extLst>
          </p:cNvPr>
          <p:cNvSpPr txBox="1">
            <a:spLocks/>
          </p:cNvSpPr>
          <p:nvPr/>
        </p:nvSpPr>
        <p:spPr bwMode="auto">
          <a:xfrm>
            <a:off x="878887" y="2203531"/>
            <a:ext cx="7386224" cy="42490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Suppose in T</a:t>
            </a:r>
            <a:r>
              <a:rPr lang="en-US" sz="2000" kern="0" baseline="-25000" dirty="0">
                <a:solidFill>
                  <a:srgbClr val="33CC33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 the number of configs reachable from</a:t>
            </a:r>
            <a:r>
              <a:rPr lang="en-US" sz="2000" kern="0" dirty="0">
                <a:solidFill>
                  <a:srgbClr val="00B050"/>
                </a:solidFill>
              </a:rPr>
              <a:t> 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dirty="0"/>
              <a:t>.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166" name="Content Placeholder 2">
            <a:extLst>
              <a:ext uri="{FF2B5EF4-FFF2-40B4-BE49-F238E27FC236}">
                <a16:creationId xmlns:a16="http://schemas.microsoft.com/office/drawing/2014/main" id="{F1DB7907-4639-40A0-BD58-970A58ABDFB8}"/>
              </a:ext>
            </a:extLst>
          </p:cNvPr>
          <p:cNvSpPr txBox="1">
            <a:spLocks/>
          </p:cNvSpPr>
          <p:nvPr/>
        </p:nvSpPr>
        <p:spPr bwMode="auto">
          <a:xfrm>
            <a:off x="2020623" y="2728725"/>
            <a:ext cx="5001721" cy="2405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u="sng" kern="0" dirty="0">
                <a:solidFill>
                  <a:srgbClr val="FF0000"/>
                </a:solidFill>
              </a:rPr>
              <a:t>Algorithm I (K).</a:t>
            </a:r>
          </a:p>
          <a:p>
            <a:pPr marL="0" indent="0">
              <a:buNone/>
            </a:pPr>
            <a:r>
              <a:rPr lang="en-US" sz="1400" kern="0" dirty="0"/>
              <a:t>\\ knowing </a:t>
            </a:r>
            <a:r>
              <a:rPr lang="en-US" sz="1400" kern="0" dirty="0">
                <a:solidFill>
                  <a:srgbClr val="FF0000"/>
                </a:solidFill>
              </a:rPr>
              <a:t>K</a:t>
            </a:r>
          </a:p>
          <a:p>
            <a:pPr marL="0" indent="0">
              <a:buNone/>
            </a:pPr>
            <a:r>
              <a:rPr lang="en-US" sz="1400" kern="0" dirty="0"/>
              <a:t>1.</a:t>
            </a:r>
            <a:r>
              <a:rPr lang="en-US" sz="1400" kern="0" dirty="0">
                <a:solidFill>
                  <a:srgbClr val="FFC000"/>
                </a:solidFill>
              </a:rPr>
              <a:t>  K’</a:t>
            </a:r>
            <a:r>
              <a:rPr lang="en-US" sz="1400" kern="0" dirty="0"/>
              <a:t> = 0; </a:t>
            </a:r>
          </a:p>
          <a:p>
            <a:pPr marL="0" indent="0">
              <a:buNone/>
            </a:pPr>
            <a:r>
              <a:rPr lang="en-US" sz="1400" kern="0" dirty="0"/>
              <a:t>2.  For (each config.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dirty="0"/>
              <a:t>) Do</a:t>
            </a:r>
          </a:p>
          <a:p>
            <a:pPr marL="0" indent="0">
              <a:buNone/>
            </a:pPr>
            <a:r>
              <a:rPr lang="en-US" sz="1400" kern="0" dirty="0"/>
              <a:t>         If (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dirty="0"/>
              <a:t> is reachable from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kern="0" dirty="0"/>
              <a:t>) \\ simulate </a:t>
            </a:r>
            <a:r>
              <a:rPr lang="en-US" sz="1400" kern="0" dirty="0">
                <a:solidFill>
                  <a:srgbClr val="00B050"/>
                </a:solidFill>
              </a:rPr>
              <a:t>M</a:t>
            </a:r>
            <a:r>
              <a:rPr lang="en-US" sz="1400" kern="0" dirty="0"/>
              <a:t> on </a:t>
            </a:r>
            <a:r>
              <a:rPr lang="en-US" sz="1400" kern="0" dirty="0">
                <a:solidFill>
                  <a:srgbClr val="C00000"/>
                </a:solidFill>
              </a:rPr>
              <a:t>y</a:t>
            </a:r>
          </a:p>
          <a:p>
            <a:pPr marL="0" indent="0">
              <a:buNone/>
            </a:pPr>
            <a:r>
              <a:rPr lang="en-US" sz="1400" kern="0" dirty="0"/>
              <a:t>             If (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dirty="0"/>
              <a:t> = </a:t>
            </a:r>
            <a:r>
              <a:rPr lang="en-US" sz="1400" kern="0" dirty="0" err="1">
                <a:solidFill>
                  <a:srgbClr val="00B050"/>
                </a:solidFill>
              </a:rPr>
              <a:t>C</a:t>
            </a:r>
            <a:r>
              <a:rPr lang="en-US" sz="14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1400" kern="0" dirty="0"/>
              <a:t>) return (NO) \\ </a:t>
            </a:r>
            <a:r>
              <a:rPr lang="en-US" sz="1400" kern="0" dirty="0">
                <a:solidFill>
                  <a:srgbClr val="C00000"/>
                </a:solidFill>
              </a:rPr>
              <a:t>y</a:t>
            </a:r>
            <a:r>
              <a:rPr lang="en-US" sz="1400" kern="0" dirty="0"/>
              <a:t> is not in </a:t>
            </a:r>
            <a:r>
              <a:rPr lang="en-US" sz="1400" kern="0" dirty="0">
                <a:solidFill>
                  <a:srgbClr val="C00000"/>
                </a:solidFill>
              </a:rPr>
              <a:t>Ǭ</a:t>
            </a:r>
            <a:endParaRPr lang="en-US" sz="1400" kern="0" dirty="0"/>
          </a:p>
          <a:p>
            <a:pPr marL="0" indent="0">
              <a:buNone/>
            </a:pPr>
            <a:r>
              <a:rPr lang="en-US" sz="1400" kern="0" dirty="0"/>
              <a:t>             </a:t>
            </a:r>
            <a:r>
              <a:rPr lang="en-US" sz="1400" kern="0" dirty="0">
                <a:solidFill>
                  <a:srgbClr val="FFC000"/>
                </a:solidFill>
              </a:rPr>
              <a:t>K’</a:t>
            </a:r>
            <a:r>
              <a:rPr lang="en-US" sz="1400" kern="0" dirty="0"/>
              <a:t> = </a:t>
            </a:r>
            <a:r>
              <a:rPr lang="en-US" sz="1400" kern="0" dirty="0">
                <a:solidFill>
                  <a:srgbClr val="FFC000"/>
                </a:solidFill>
              </a:rPr>
              <a:t>K’</a:t>
            </a:r>
            <a:r>
              <a:rPr lang="en-US" sz="1400" kern="0" dirty="0"/>
              <a:t> + 1;</a:t>
            </a:r>
          </a:p>
          <a:p>
            <a:pPr>
              <a:buAutoNum type="arabicPeriod" startAt="3"/>
            </a:pPr>
            <a:r>
              <a:rPr lang="en-US" sz="1400" kern="0" dirty="0"/>
              <a:t>If (</a:t>
            </a:r>
            <a:r>
              <a:rPr lang="en-US" sz="1400" kern="0" dirty="0">
                <a:solidFill>
                  <a:srgbClr val="FFC000"/>
                </a:solidFill>
              </a:rPr>
              <a:t>K’</a:t>
            </a:r>
            <a:r>
              <a:rPr lang="en-US" sz="1400" kern="0" dirty="0"/>
              <a:t> = </a:t>
            </a:r>
            <a:r>
              <a:rPr lang="en-US" sz="1400" kern="0" dirty="0">
                <a:solidFill>
                  <a:srgbClr val="FF0000"/>
                </a:solidFill>
              </a:rPr>
              <a:t>K</a:t>
            </a:r>
            <a:r>
              <a:rPr lang="en-US" sz="1400" kern="0" dirty="0"/>
              <a:t>) return (YES) \\ </a:t>
            </a:r>
            <a:r>
              <a:rPr lang="en-US" sz="1400" kern="0" dirty="0" err="1">
                <a:solidFill>
                  <a:srgbClr val="00B050"/>
                </a:solidFill>
              </a:rPr>
              <a:t>C</a:t>
            </a:r>
            <a:r>
              <a:rPr lang="en-US" sz="14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1400" kern="0" dirty="0"/>
              <a:t> is not reachable</a:t>
            </a:r>
          </a:p>
          <a:p>
            <a:pPr marL="0" indent="0">
              <a:buNone/>
            </a:pPr>
            <a:r>
              <a:rPr lang="en-US" sz="1400" kern="0" dirty="0"/>
              <a:t>      Else return (NO) \\ I did something wrong</a:t>
            </a:r>
          </a:p>
          <a:p>
            <a:pPr marL="0" indent="0">
              <a:buNone/>
            </a:pPr>
            <a:endParaRPr lang="en-US" sz="1400" kern="0" dirty="0"/>
          </a:p>
        </p:txBody>
      </p:sp>
    </p:spTree>
    <p:extLst>
      <p:ext uri="{BB962C8B-B14F-4D97-AF65-F5344CB8AC3E}">
        <p14:creationId xmlns:p14="http://schemas.microsoft.com/office/powerpoint/2010/main" val="15697274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344" name="Content Placeholder 2">
            <a:extLst>
              <a:ext uri="{FF2B5EF4-FFF2-40B4-BE49-F238E27FC236}">
                <a16:creationId xmlns:a16="http://schemas.microsoft.com/office/drawing/2014/main" id="{72C26362-D598-4ACD-AEF9-4678581296F2}"/>
              </a:ext>
            </a:extLst>
          </p:cNvPr>
          <p:cNvSpPr txBox="1">
            <a:spLocks/>
          </p:cNvSpPr>
          <p:nvPr/>
        </p:nvSpPr>
        <p:spPr bwMode="auto">
          <a:xfrm>
            <a:off x="878887" y="2203531"/>
            <a:ext cx="7386224" cy="42490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Suppose in T</a:t>
            </a:r>
            <a:r>
              <a:rPr lang="en-US" sz="2000" kern="0" baseline="-25000" dirty="0">
                <a:solidFill>
                  <a:srgbClr val="33CC33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 the number of configs reachable from</a:t>
            </a:r>
            <a:r>
              <a:rPr lang="en-US" sz="2000" kern="0" dirty="0">
                <a:solidFill>
                  <a:srgbClr val="00B050"/>
                </a:solidFill>
              </a:rPr>
              <a:t> 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dirty="0"/>
              <a:t>.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166" name="Content Placeholder 2">
            <a:extLst>
              <a:ext uri="{FF2B5EF4-FFF2-40B4-BE49-F238E27FC236}">
                <a16:creationId xmlns:a16="http://schemas.microsoft.com/office/drawing/2014/main" id="{F1DB7907-4639-40A0-BD58-970A58ABDFB8}"/>
              </a:ext>
            </a:extLst>
          </p:cNvPr>
          <p:cNvSpPr txBox="1">
            <a:spLocks/>
          </p:cNvSpPr>
          <p:nvPr/>
        </p:nvSpPr>
        <p:spPr bwMode="auto">
          <a:xfrm>
            <a:off x="2020623" y="2728725"/>
            <a:ext cx="5001721" cy="2405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u="sng" kern="0" dirty="0">
                <a:solidFill>
                  <a:srgbClr val="FF0000"/>
                </a:solidFill>
              </a:rPr>
              <a:t>Algorithm I (K).</a:t>
            </a:r>
          </a:p>
          <a:p>
            <a:pPr marL="0" indent="0">
              <a:buNone/>
            </a:pPr>
            <a:r>
              <a:rPr lang="en-US" sz="1400" kern="0" dirty="0"/>
              <a:t>\\ knowing </a:t>
            </a:r>
            <a:r>
              <a:rPr lang="en-US" sz="1400" kern="0" dirty="0">
                <a:solidFill>
                  <a:srgbClr val="FF0000"/>
                </a:solidFill>
              </a:rPr>
              <a:t>K</a:t>
            </a:r>
          </a:p>
          <a:p>
            <a:pPr marL="0" indent="0">
              <a:buNone/>
            </a:pPr>
            <a:r>
              <a:rPr lang="en-US" sz="1400" kern="0" dirty="0"/>
              <a:t>1.</a:t>
            </a:r>
            <a:r>
              <a:rPr lang="en-US" sz="1400" kern="0" dirty="0">
                <a:solidFill>
                  <a:srgbClr val="FFC000"/>
                </a:solidFill>
              </a:rPr>
              <a:t>  K’</a:t>
            </a:r>
            <a:r>
              <a:rPr lang="en-US" sz="1400" kern="0" dirty="0"/>
              <a:t> = 0; </a:t>
            </a:r>
          </a:p>
          <a:p>
            <a:pPr marL="0" indent="0">
              <a:buNone/>
            </a:pPr>
            <a:r>
              <a:rPr lang="en-US" sz="1400" kern="0" dirty="0"/>
              <a:t>2.  For (each config.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dirty="0"/>
              <a:t>) Do</a:t>
            </a:r>
          </a:p>
          <a:p>
            <a:pPr marL="0" indent="0">
              <a:buNone/>
            </a:pPr>
            <a:r>
              <a:rPr lang="en-US" sz="1400" kern="0" dirty="0"/>
              <a:t>         If (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dirty="0"/>
              <a:t> is reachable from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kern="0" dirty="0"/>
              <a:t>) \\ simulate </a:t>
            </a:r>
            <a:r>
              <a:rPr lang="en-US" sz="1400" kern="0" dirty="0">
                <a:solidFill>
                  <a:srgbClr val="00B050"/>
                </a:solidFill>
              </a:rPr>
              <a:t>M</a:t>
            </a:r>
            <a:r>
              <a:rPr lang="en-US" sz="1400" kern="0" dirty="0"/>
              <a:t> on </a:t>
            </a:r>
            <a:r>
              <a:rPr lang="en-US" sz="1400" kern="0" dirty="0">
                <a:solidFill>
                  <a:srgbClr val="C00000"/>
                </a:solidFill>
              </a:rPr>
              <a:t>y</a:t>
            </a:r>
          </a:p>
          <a:p>
            <a:pPr marL="0" indent="0">
              <a:buNone/>
            </a:pPr>
            <a:r>
              <a:rPr lang="en-US" sz="1400" kern="0" dirty="0"/>
              <a:t>             If (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dirty="0"/>
              <a:t> = </a:t>
            </a:r>
            <a:r>
              <a:rPr lang="en-US" sz="1400" kern="0" dirty="0" err="1">
                <a:solidFill>
                  <a:srgbClr val="00B050"/>
                </a:solidFill>
              </a:rPr>
              <a:t>C</a:t>
            </a:r>
            <a:r>
              <a:rPr lang="en-US" sz="14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1400" kern="0" dirty="0"/>
              <a:t>) return (NO) \\ </a:t>
            </a:r>
            <a:r>
              <a:rPr lang="en-US" sz="1400" kern="0" dirty="0">
                <a:solidFill>
                  <a:srgbClr val="C00000"/>
                </a:solidFill>
              </a:rPr>
              <a:t>y</a:t>
            </a:r>
            <a:r>
              <a:rPr lang="en-US" sz="1400" kern="0" dirty="0"/>
              <a:t> is not in </a:t>
            </a:r>
            <a:r>
              <a:rPr lang="en-US" sz="1400" kern="0" dirty="0">
                <a:solidFill>
                  <a:srgbClr val="C00000"/>
                </a:solidFill>
              </a:rPr>
              <a:t>Ǭ</a:t>
            </a:r>
            <a:endParaRPr lang="en-US" sz="1400" kern="0" dirty="0"/>
          </a:p>
          <a:p>
            <a:pPr marL="0" indent="0">
              <a:buNone/>
            </a:pPr>
            <a:r>
              <a:rPr lang="en-US" sz="1400" kern="0" dirty="0"/>
              <a:t>             </a:t>
            </a:r>
            <a:r>
              <a:rPr lang="en-US" sz="1400" kern="0" dirty="0">
                <a:solidFill>
                  <a:srgbClr val="FFC000"/>
                </a:solidFill>
              </a:rPr>
              <a:t>K’</a:t>
            </a:r>
            <a:r>
              <a:rPr lang="en-US" sz="1400" kern="0" dirty="0"/>
              <a:t> = </a:t>
            </a:r>
            <a:r>
              <a:rPr lang="en-US" sz="1400" kern="0" dirty="0">
                <a:solidFill>
                  <a:srgbClr val="FFC000"/>
                </a:solidFill>
              </a:rPr>
              <a:t>K’</a:t>
            </a:r>
            <a:r>
              <a:rPr lang="en-US" sz="1400" kern="0" dirty="0"/>
              <a:t> + 1;</a:t>
            </a:r>
          </a:p>
          <a:p>
            <a:pPr>
              <a:buAutoNum type="arabicPeriod" startAt="3"/>
            </a:pPr>
            <a:r>
              <a:rPr lang="en-US" sz="1400" kern="0" dirty="0"/>
              <a:t>If (</a:t>
            </a:r>
            <a:r>
              <a:rPr lang="en-US" sz="1400" kern="0" dirty="0">
                <a:solidFill>
                  <a:srgbClr val="FFC000"/>
                </a:solidFill>
              </a:rPr>
              <a:t>K’</a:t>
            </a:r>
            <a:r>
              <a:rPr lang="en-US" sz="1400" kern="0" dirty="0"/>
              <a:t> = </a:t>
            </a:r>
            <a:r>
              <a:rPr lang="en-US" sz="1400" kern="0" dirty="0">
                <a:solidFill>
                  <a:srgbClr val="FF0000"/>
                </a:solidFill>
              </a:rPr>
              <a:t>K</a:t>
            </a:r>
            <a:r>
              <a:rPr lang="en-US" sz="1400" kern="0" dirty="0"/>
              <a:t>) return (YES) \\ </a:t>
            </a:r>
            <a:r>
              <a:rPr lang="en-US" sz="1400" kern="0" dirty="0" err="1">
                <a:solidFill>
                  <a:srgbClr val="00B050"/>
                </a:solidFill>
              </a:rPr>
              <a:t>C</a:t>
            </a:r>
            <a:r>
              <a:rPr lang="en-US" sz="14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1400" kern="0" dirty="0"/>
              <a:t> is not reachable</a:t>
            </a:r>
          </a:p>
          <a:p>
            <a:pPr marL="0" indent="0">
              <a:buNone/>
            </a:pPr>
            <a:r>
              <a:rPr lang="en-US" sz="1400" kern="0" dirty="0"/>
              <a:t>      Else return (NO) \\ I did something wrong</a:t>
            </a:r>
          </a:p>
          <a:p>
            <a:pPr marL="0" indent="0">
              <a:buNone/>
            </a:pPr>
            <a:endParaRPr lang="en-US" sz="1400" kern="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7052470-CAEC-4330-A83B-99A480D48F45}"/>
              </a:ext>
            </a:extLst>
          </p:cNvPr>
          <p:cNvSpPr txBox="1">
            <a:spLocks/>
          </p:cNvSpPr>
          <p:nvPr/>
        </p:nvSpPr>
        <p:spPr bwMode="auto">
          <a:xfrm>
            <a:off x="7123377" y="3150044"/>
            <a:ext cx="1667566" cy="74523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But how can we know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dirty="0"/>
              <a:t>?</a:t>
            </a:r>
            <a:endParaRPr lang="en-US" sz="2000" kern="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9991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344" name="Content Placeholder 2">
            <a:extLst>
              <a:ext uri="{FF2B5EF4-FFF2-40B4-BE49-F238E27FC236}">
                <a16:creationId xmlns:a16="http://schemas.microsoft.com/office/drawing/2014/main" id="{72C26362-D598-4ACD-AEF9-4678581296F2}"/>
              </a:ext>
            </a:extLst>
          </p:cNvPr>
          <p:cNvSpPr txBox="1">
            <a:spLocks/>
          </p:cNvSpPr>
          <p:nvPr/>
        </p:nvSpPr>
        <p:spPr bwMode="auto">
          <a:xfrm>
            <a:off x="878887" y="2203531"/>
            <a:ext cx="7386224" cy="42490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Suppose in T</a:t>
            </a:r>
            <a:r>
              <a:rPr lang="en-US" sz="2000" kern="0" baseline="-25000" dirty="0">
                <a:solidFill>
                  <a:srgbClr val="33CC33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 the number of configs reachable from</a:t>
            </a:r>
            <a:r>
              <a:rPr lang="en-US" sz="2000" kern="0" dirty="0">
                <a:solidFill>
                  <a:srgbClr val="00B050"/>
                </a:solidFill>
              </a:rPr>
              <a:t> 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dirty="0"/>
              <a:t>.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166" name="Content Placeholder 2">
            <a:extLst>
              <a:ext uri="{FF2B5EF4-FFF2-40B4-BE49-F238E27FC236}">
                <a16:creationId xmlns:a16="http://schemas.microsoft.com/office/drawing/2014/main" id="{F1DB7907-4639-40A0-BD58-970A58ABDFB8}"/>
              </a:ext>
            </a:extLst>
          </p:cNvPr>
          <p:cNvSpPr txBox="1">
            <a:spLocks/>
          </p:cNvSpPr>
          <p:nvPr/>
        </p:nvSpPr>
        <p:spPr bwMode="auto">
          <a:xfrm>
            <a:off x="2020623" y="2728725"/>
            <a:ext cx="5001721" cy="2405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u="sng" kern="0" dirty="0">
                <a:solidFill>
                  <a:srgbClr val="FF0000"/>
                </a:solidFill>
              </a:rPr>
              <a:t>Algorithm I (K).</a:t>
            </a:r>
          </a:p>
          <a:p>
            <a:pPr marL="0" indent="0">
              <a:buNone/>
            </a:pPr>
            <a:r>
              <a:rPr lang="en-US" sz="1400" kern="0" dirty="0"/>
              <a:t>\\ knowing </a:t>
            </a:r>
            <a:r>
              <a:rPr lang="en-US" sz="1400" kern="0" dirty="0">
                <a:solidFill>
                  <a:srgbClr val="FF0000"/>
                </a:solidFill>
              </a:rPr>
              <a:t>K</a:t>
            </a:r>
          </a:p>
          <a:p>
            <a:pPr marL="0" indent="0">
              <a:buNone/>
            </a:pPr>
            <a:r>
              <a:rPr lang="en-US" sz="1400" kern="0" dirty="0"/>
              <a:t>1.</a:t>
            </a:r>
            <a:r>
              <a:rPr lang="en-US" sz="1400" kern="0" dirty="0">
                <a:solidFill>
                  <a:srgbClr val="FFC000"/>
                </a:solidFill>
              </a:rPr>
              <a:t>  K’</a:t>
            </a:r>
            <a:r>
              <a:rPr lang="en-US" sz="1400" kern="0" dirty="0"/>
              <a:t> = 0; </a:t>
            </a:r>
          </a:p>
          <a:p>
            <a:pPr marL="0" indent="0">
              <a:buNone/>
            </a:pPr>
            <a:r>
              <a:rPr lang="en-US" sz="1400" kern="0" dirty="0"/>
              <a:t>2.  For (each config.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dirty="0"/>
              <a:t>) Do</a:t>
            </a:r>
          </a:p>
          <a:p>
            <a:pPr marL="0" indent="0">
              <a:buNone/>
            </a:pPr>
            <a:r>
              <a:rPr lang="en-US" sz="1400" kern="0" dirty="0"/>
              <a:t>         If (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dirty="0"/>
              <a:t> is reachable from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kern="0" dirty="0"/>
              <a:t>) \\ simulate </a:t>
            </a:r>
            <a:r>
              <a:rPr lang="en-US" sz="1400" kern="0" dirty="0">
                <a:solidFill>
                  <a:srgbClr val="00B050"/>
                </a:solidFill>
              </a:rPr>
              <a:t>M</a:t>
            </a:r>
            <a:r>
              <a:rPr lang="en-US" sz="1400" kern="0" dirty="0"/>
              <a:t> on </a:t>
            </a:r>
            <a:r>
              <a:rPr lang="en-US" sz="1400" kern="0" dirty="0">
                <a:solidFill>
                  <a:srgbClr val="C00000"/>
                </a:solidFill>
              </a:rPr>
              <a:t>y</a:t>
            </a:r>
          </a:p>
          <a:p>
            <a:pPr marL="0" indent="0">
              <a:buNone/>
            </a:pPr>
            <a:r>
              <a:rPr lang="en-US" sz="1400" kern="0" dirty="0"/>
              <a:t>             If (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dirty="0"/>
              <a:t> = </a:t>
            </a:r>
            <a:r>
              <a:rPr lang="en-US" sz="1400" kern="0" dirty="0" err="1">
                <a:solidFill>
                  <a:srgbClr val="00B050"/>
                </a:solidFill>
              </a:rPr>
              <a:t>C</a:t>
            </a:r>
            <a:r>
              <a:rPr lang="en-US" sz="14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1400" kern="0" dirty="0"/>
              <a:t>) return (NO) \\ </a:t>
            </a:r>
            <a:r>
              <a:rPr lang="en-US" sz="1400" kern="0" dirty="0">
                <a:solidFill>
                  <a:srgbClr val="C00000"/>
                </a:solidFill>
              </a:rPr>
              <a:t>y</a:t>
            </a:r>
            <a:r>
              <a:rPr lang="en-US" sz="1400" kern="0" dirty="0"/>
              <a:t> is not in </a:t>
            </a:r>
            <a:r>
              <a:rPr lang="en-US" sz="1400" kern="0" dirty="0">
                <a:solidFill>
                  <a:srgbClr val="C00000"/>
                </a:solidFill>
              </a:rPr>
              <a:t>Ǭ</a:t>
            </a:r>
            <a:endParaRPr lang="en-US" sz="1400" kern="0" dirty="0"/>
          </a:p>
          <a:p>
            <a:pPr marL="0" indent="0">
              <a:buNone/>
            </a:pPr>
            <a:r>
              <a:rPr lang="en-US" sz="1400" kern="0" dirty="0"/>
              <a:t>             </a:t>
            </a:r>
            <a:r>
              <a:rPr lang="en-US" sz="1400" kern="0" dirty="0">
                <a:solidFill>
                  <a:srgbClr val="FFC000"/>
                </a:solidFill>
              </a:rPr>
              <a:t>K’</a:t>
            </a:r>
            <a:r>
              <a:rPr lang="en-US" sz="1400" kern="0" dirty="0"/>
              <a:t> = </a:t>
            </a:r>
            <a:r>
              <a:rPr lang="en-US" sz="1400" kern="0" dirty="0">
                <a:solidFill>
                  <a:srgbClr val="FFC000"/>
                </a:solidFill>
              </a:rPr>
              <a:t>K’</a:t>
            </a:r>
            <a:r>
              <a:rPr lang="en-US" sz="1400" kern="0" dirty="0"/>
              <a:t> + 1;</a:t>
            </a:r>
          </a:p>
          <a:p>
            <a:pPr>
              <a:buAutoNum type="arabicPeriod" startAt="3"/>
            </a:pPr>
            <a:r>
              <a:rPr lang="en-US" sz="1400" kern="0" dirty="0"/>
              <a:t>If (</a:t>
            </a:r>
            <a:r>
              <a:rPr lang="en-US" sz="1400" kern="0" dirty="0">
                <a:solidFill>
                  <a:srgbClr val="FFC000"/>
                </a:solidFill>
              </a:rPr>
              <a:t>K’</a:t>
            </a:r>
            <a:r>
              <a:rPr lang="en-US" sz="1400" kern="0" dirty="0"/>
              <a:t> = </a:t>
            </a:r>
            <a:r>
              <a:rPr lang="en-US" sz="1400" kern="0" dirty="0">
                <a:solidFill>
                  <a:srgbClr val="FF0000"/>
                </a:solidFill>
              </a:rPr>
              <a:t>K</a:t>
            </a:r>
            <a:r>
              <a:rPr lang="en-US" sz="1400" kern="0" dirty="0"/>
              <a:t>) return (YES) \\ </a:t>
            </a:r>
            <a:r>
              <a:rPr lang="en-US" sz="1400" kern="0" dirty="0" err="1">
                <a:solidFill>
                  <a:srgbClr val="00B050"/>
                </a:solidFill>
              </a:rPr>
              <a:t>C</a:t>
            </a:r>
            <a:r>
              <a:rPr lang="en-US" sz="14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1400" kern="0" dirty="0"/>
              <a:t> is not reachable</a:t>
            </a:r>
          </a:p>
          <a:p>
            <a:pPr marL="0" indent="0">
              <a:buNone/>
            </a:pPr>
            <a:r>
              <a:rPr lang="en-US" sz="1400" kern="0" dirty="0"/>
              <a:t>      Else return (NO) \\ I did something wrong</a:t>
            </a:r>
          </a:p>
          <a:p>
            <a:pPr marL="0" indent="0">
              <a:buNone/>
            </a:pPr>
            <a:endParaRPr lang="en-US" sz="1400" kern="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7052470-CAEC-4330-A83B-99A480D48F45}"/>
              </a:ext>
            </a:extLst>
          </p:cNvPr>
          <p:cNvSpPr txBox="1">
            <a:spLocks/>
          </p:cNvSpPr>
          <p:nvPr/>
        </p:nvSpPr>
        <p:spPr bwMode="auto">
          <a:xfrm>
            <a:off x="7123377" y="3150044"/>
            <a:ext cx="1667566" cy="74523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But how can we know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dirty="0"/>
              <a:t>?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F55C1C8-D8D8-4219-A940-CDAD0F1484AC}"/>
              </a:ext>
            </a:extLst>
          </p:cNvPr>
          <p:cNvSpPr txBox="1">
            <a:spLocks/>
          </p:cNvSpPr>
          <p:nvPr/>
        </p:nvSpPr>
        <p:spPr bwMode="auto">
          <a:xfrm>
            <a:off x="774501" y="5240047"/>
            <a:ext cx="7607888" cy="42490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Let </a:t>
            </a:r>
            <a:r>
              <a:rPr lang="en-US" sz="1800" kern="0" dirty="0" err="1">
                <a:solidFill>
                  <a:srgbClr val="FF0000"/>
                </a:solidFill>
              </a:rPr>
              <a:t>K</a:t>
            </a:r>
            <a:r>
              <a:rPr lang="en-US" sz="18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800" kern="0" dirty="0"/>
              <a:t> be the number of configs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 in ≤ h steps of </a:t>
            </a:r>
            <a:r>
              <a:rPr lang="en-US" sz="1800" kern="0" dirty="0">
                <a:solidFill>
                  <a:srgbClr val="00B050"/>
                </a:solidFill>
              </a:rPr>
              <a:t>M </a:t>
            </a:r>
            <a:r>
              <a:rPr lang="en-US" sz="1800" kern="0" dirty="0"/>
              <a:t>on </a:t>
            </a:r>
            <a:r>
              <a:rPr lang="en-US" sz="1800" kern="0" dirty="0">
                <a:solidFill>
                  <a:srgbClr val="C00000"/>
                </a:solidFill>
              </a:rPr>
              <a:t>y</a:t>
            </a:r>
            <a:r>
              <a:rPr lang="en-US" sz="1800" kern="0" dirty="0"/>
              <a:t> </a:t>
            </a:r>
            <a:endParaRPr lang="en-US" sz="1800" kern="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980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344" name="Content Placeholder 2">
            <a:extLst>
              <a:ext uri="{FF2B5EF4-FFF2-40B4-BE49-F238E27FC236}">
                <a16:creationId xmlns:a16="http://schemas.microsoft.com/office/drawing/2014/main" id="{72C26362-D598-4ACD-AEF9-4678581296F2}"/>
              </a:ext>
            </a:extLst>
          </p:cNvPr>
          <p:cNvSpPr txBox="1">
            <a:spLocks/>
          </p:cNvSpPr>
          <p:nvPr/>
        </p:nvSpPr>
        <p:spPr bwMode="auto">
          <a:xfrm>
            <a:off x="878887" y="2203531"/>
            <a:ext cx="7386224" cy="42490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Suppose in T</a:t>
            </a:r>
            <a:r>
              <a:rPr lang="en-US" sz="2000" kern="0" baseline="-25000" dirty="0">
                <a:solidFill>
                  <a:srgbClr val="33CC33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 the number of configs reachable from</a:t>
            </a:r>
            <a:r>
              <a:rPr lang="en-US" sz="2000" kern="0" dirty="0">
                <a:solidFill>
                  <a:srgbClr val="00B050"/>
                </a:solidFill>
              </a:rPr>
              <a:t> 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dirty="0"/>
              <a:t>.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166" name="Content Placeholder 2">
            <a:extLst>
              <a:ext uri="{FF2B5EF4-FFF2-40B4-BE49-F238E27FC236}">
                <a16:creationId xmlns:a16="http://schemas.microsoft.com/office/drawing/2014/main" id="{F1DB7907-4639-40A0-BD58-970A58ABDFB8}"/>
              </a:ext>
            </a:extLst>
          </p:cNvPr>
          <p:cNvSpPr txBox="1">
            <a:spLocks/>
          </p:cNvSpPr>
          <p:nvPr/>
        </p:nvSpPr>
        <p:spPr bwMode="auto">
          <a:xfrm>
            <a:off x="2020623" y="2728725"/>
            <a:ext cx="5001721" cy="2405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u="sng" kern="0" dirty="0">
                <a:solidFill>
                  <a:srgbClr val="FF0000"/>
                </a:solidFill>
              </a:rPr>
              <a:t>Algorithm I (K).</a:t>
            </a:r>
          </a:p>
          <a:p>
            <a:pPr marL="0" indent="0">
              <a:buNone/>
            </a:pPr>
            <a:r>
              <a:rPr lang="en-US" sz="1400" kern="0" dirty="0"/>
              <a:t>\\ knowing </a:t>
            </a:r>
            <a:r>
              <a:rPr lang="en-US" sz="1400" kern="0" dirty="0">
                <a:solidFill>
                  <a:srgbClr val="FF0000"/>
                </a:solidFill>
              </a:rPr>
              <a:t>K</a:t>
            </a:r>
          </a:p>
          <a:p>
            <a:pPr marL="0" indent="0">
              <a:buNone/>
            </a:pPr>
            <a:r>
              <a:rPr lang="en-US" sz="1400" kern="0" dirty="0"/>
              <a:t>1.</a:t>
            </a:r>
            <a:r>
              <a:rPr lang="en-US" sz="1400" kern="0" dirty="0">
                <a:solidFill>
                  <a:srgbClr val="FFC000"/>
                </a:solidFill>
              </a:rPr>
              <a:t>  K’</a:t>
            </a:r>
            <a:r>
              <a:rPr lang="en-US" sz="1400" kern="0" dirty="0"/>
              <a:t> = 0; </a:t>
            </a:r>
          </a:p>
          <a:p>
            <a:pPr marL="0" indent="0">
              <a:buNone/>
            </a:pPr>
            <a:r>
              <a:rPr lang="en-US" sz="1400" kern="0" dirty="0"/>
              <a:t>2.  For (each config.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dirty="0"/>
              <a:t>) Do</a:t>
            </a:r>
          </a:p>
          <a:p>
            <a:pPr marL="0" indent="0">
              <a:buNone/>
            </a:pPr>
            <a:r>
              <a:rPr lang="en-US" sz="1400" kern="0" dirty="0"/>
              <a:t>         If (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dirty="0"/>
              <a:t> is reachable from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kern="0" dirty="0"/>
              <a:t>) \\ simulate </a:t>
            </a:r>
            <a:r>
              <a:rPr lang="en-US" sz="1400" kern="0" dirty="0">
                <a:solidFill>
                  <a:srgbClr val="00B050"/>
                </a:solidFill>
              </a:rPr>
              <a:t>M</a:t>
            </a:r>
            <a:r>
              <a:rPr lang="en-US" sz="1400" kern="0" dirty="0"/>
              <a:t> on </a:t>
            </a:r>
            <a:r>
              <a:rPr lang="en-US" sz="1400" kern="0" dirty="0">
                <a:solidFill>
                  <a:srgbClr val="C00000"/>
                </a:solidFill>
              </a:rPr>
              <a:t>y</a:t>
            </a:r>
          </a:p>
          <a:p>
            <a:pPr marL="0" indent="0">
              <a:buNone/>
            </a:pPr>
            <a:r>
              <a:rPr lang="en-US" sz="1400" kern="0" dirty="0"/>
              <a:t>             If (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dirty="0"/>
              <a:t> = </a:t>
            </a:r>
            <a:r>
              <a:rPr lang="en-US" sz="1400" kern="0" dirty="0" err="1">
                <a:solidFill>
                  <a:srgbClr val="00B050"/>
                </a:solidFill>
              </a:rPr>
              <a:t>C</a:t>
            </a:r>
            <a:r>
              <a:rPr lang="en-US" sz="14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1400" kern="0" dirty="0"/>
              <a:t>) return (NO) \\ </a:t>
            </a:r>
            <a:r>
              <a:rPr lang="en-US" sz="1400" kern="0" dirty="0">
                <a:solidFill>
                  <a:srgbClr val="C00000"/>
                </a:solidFill>
              </a:rPr>
              <a:t>y</a:t>
            </a:r>
            <a:r>
              <a:rPr lang="en-US" sz="1400" kern="0" dirty="0"/>
              <a:t> is not in </a:t>
            </a:r>
            <a:r>
              <a:rPr lang="en-US" sz="1400" kern="0" dirty="0">
                <a:solidFill>
                  <a:srgbClr val="C00000"/>
                </a:solidFill>
              </a:rPr>
              <a:t>Ǭ</a:t>
            </a:r>
            <a:endParaRPr lang="en-US" sz="1400" kern="0" dirty="0"/>
          </a:p>
          <a:p>
            <a:pPr marL="0" indent="0">
              <a:buNone/>
            </a:pPr>
            <a:r>
              <a:rPr lang="en-US" sz="1400" kern="0" dirty="0"/>
              <a:t>             </a:t>
            </a:r>
            <a:r>
              <a:rPr lang="en-US" sz="1400" kern="0" dirty="0">
                <a:solidFill>
                  <a:srgbClr val="FFC000"/>
                </a:solidFill>
              </a:rPr>
              <a:t>K’</a:t>
            </a:r>
            <a:r>
              <a:rPr lang="en-US" sz="1400" kern="0" dirty="0"/>
              <a:t> = </a:t>
            </a:r>
            <a:r>
              <a:rPr lang="en-US" sz="1400" kern="0" dirty="0">
                <a:solidFill>
                  <a:srgbClr val="FFC000"/>
                </a:solidFill>
              </a:rPr>
              <a:t>K’</a:t>
            </a:r>
            <a:r>
              <a:rPr lang="en-US" sz="1400" kern="0" dirty="0"/>
              <a:t> + 1;</a:t>
            </a:r>
          </a:p>
          <a:p>
            <a:pPr>
              <a:buAutoNum type="arabicPeriod" startAt="3"/>
            </a:pPr>
            <a:r>
              <a:rPr lang="en-US" sz="1400" kern="0" dirty="0"/>
              <a:t>If (</a:t>
            </a:r>
            <a:r>
              <a:rPr lang="en-US" sz="1400" kern="0" dirty="0">
                <a:solidFill>
                  <a:srgbClr val="FFC000"/>
                </a:solidFill>
              </a:rPr>
              <a:t>K’</a:t>
            </a:r>
            <a:r>
              <a:rPr lang="en-US" sz="1400" kern="0" dirty="0"/>
              <a:t> = </a:t>
            </a:r>
            <a:r>
              <a:rPr lang="en-US" sz="1400" kern="0" dirty="0">
                <a:solidFill>
                  <a:srgbClr val="FF0000"/>
                </a:solidFill>
              </a:rPr>
              <a:t>K</a:t>
            </a:r>
            <a:r>
              <a:rPr lang="en-US" sz="1400" kern="0" dirty="0"/>
              <a:t>) return (YES) \\ </a:t>
            </a:r>
            <a:r>
              <a:rPr lang="en-US" sz="1400" kern="0" dirty="0" err="1">
                <a:solidFill>
                  <a:srgbClr val="00B050"/>
                </a:solidFill>
              </a:rPr>
              <a:t>C</a:t>
            </a:r>
            <a:r>
              <a:rPr lang="en-US" sz="14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1400" kern="0" dirty="0"/>
              <a:t> is not reachable</a:t>
            </a:r>
          </a:p>
          <a:p>
            <a:pPr marL="0" indent="0">
              <a:buNone/>
            </a:pPr>
            <a:r>
              <a:rPr lang="en-US" sz="1400" kern="0" dirty="0"/>
              <a:t>      Else return (NO) \\ I did something wrong</a:t>
            </a:r>
          </a:p>
          <a:p>
            <a:pPr marL="0" indent="0">
              <a:buNone/>
            </a:pPr>
            <a:endParaRPr lang="en-US" sz="1400" kern="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7052470-CAEC-4330-A83B-99A480D48F45}"/>
              </a:ext>
            </a:extLst>
          </p:cNvPr>
          <p:cNvSpPr txBox="1">
            <a:spLocks/>
          </p:cNvSpPr>
          <p:nvPr/>
        </p:nvSpPr>
        <p:spPr bwMode="auto">
          <a:xfrm>
            <a:off x="7123377" y="3150044"/>
            <a:ext cx="1667566" cy="74523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But how can we know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dirty="0"/>
              <a:t>?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F55C1C8-D8D8-4219-A940-CDAD0F1484AC}"/>
              </a:ext>
            </a:extLst>
          </p:cNvPr>
          <p:cNvSpPr txBox="1">
            <a:spLocks/>
          </p:cNvSpPr>
          <p:nvPr/>
        </p:nvSpPr>
        <p:spPr bwMode="auto">
          <a:xfrm>
            <a:off x="774501" y="5240047"/>
            <a:ext cx="7607888" cy="42490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Let </a:t>
            </a:r>
            <a:r>
              <a:rPr lang="en-US" sz="1800" kern="0" dirty="0" err="1">
                <a:solidFill>
                  <a:srgbClr val="FF0000"/>
                </a:solidFill>
              </a:rPr>
              <a:t>K</a:t>
            </a:r>
            <a:r>
              <a:rPr lang="en-US" sz="18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800" kern="0" dirty="0"/>
              <a:t> be the number of configs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 in ≤ h steps of </a:t>
            </a:r>
            <a:r>
              <a:rPr lang="en-US" sz="1800" kern="0" dirty="0">
                <a:solidFill>
                  <a:srgbClr val="00B050"/>
                </a:solidFill>
              </a:rPr>
              <a:t>M </a:t>
            </a:r>
            <a:r>
              <a:rPr lang="en-US" sz="1800" kern="0" dirty="0"/>
              <a:t>on </a:t>
            </a:r>
            <a:r>
              <a:rPr lang="en-US" sz="1800" kern="0" dirty="0">
                <a:solidFill>
                  <a:srgbClr val="C00000"/>
                </a:solidFill>
              </a:rPr>
              <a:t>y</a:t>
            </a:r>
            <a:r>
              <a:rPr lang="en-US" sz="1800" kern="0" dirty="0"/>
              <a:t> </a:t>
            </a:r>
            <a:endParaRPr lang="en-US" sz="1800" kern="0" dirty="0">
              <a:solidFill>
                <a:srgbClr val="FFC00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43E3736-0122-4C8A-A460-69D33DE6B2BB}"/>
              </a:ext>
            </a:extLst>
          </p:cNvPr>
          <p:cNvSpPr txBox="1">
            <a:spLocks/>
          </p:cNvSpPr>
          <p:nvPr/>
        </p:nvSpPr>
        <p:spPr bwMode="auto">
          <a:xfrm>
            <a:off x="828371" y="5664951"/>
            <a:ext cx="7386224" cy="42490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If you give me </a:t>
            </a:r>
            <a:r>
              <a:rPr lang="en-US" sz="2000" kern="0" dirty="0" err="1">
                <a:solidFill>
                  <a:srgbClr val="FF0000"/>
                </a:solidFill>
              </a:rPr>
              <a:t>K</a:t>
            </a:r>
            <a:r>
              <a:rPr lang="en-US" sz="20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2000" kern="0" dirty="0"/>
              <a:t>, then I know how to compute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baseline="-25000" dirty="0">
                <a:solidFill>
                  <a:srgbClr val="FF0000"/>
                </a:solidFill>
              </a:rPr>
              <a:t>h+1</a:t>
            </a:r>
          </a:p>
        </p:txBody>
      </p:sp>
    </p:spTree>
    <p:extLst>
      <p:ext uri="{BB962C8B-B14F-4D97-AF65-F5344CB8AC3E}">
        <p14:creationId xmlns:p14="http://schemas.microsoft.com/office/powerpoint/2010/main" val="19382662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344" name="Content Placeholder 2">
            <a:extLst>
              <a:ext uri="{FF2B5EF4-FFF2-40B4-BE49-F238E27FC236}">
                <a16:creationId xmlns:a16="http://schemas.microsoft.com/office/drawing/2014/main" id="{72C26362-D598-4ACD-AEF9-4678581296F2}"/>
              </a:ext>
            </a:extLst>
          </p:cNvPr>
          <p:cNvSpPr txBox="1">
            <a:spLocks/>
          </p:cNvSpPr>
          <p:nvPr/>
        </p:nvSpPr>
        <p:spPr bwMode="auto">
          <a:xfrm>
            <a:off x="878887" y="2203531"/>
            <a:ext cx="7386224" cy="42490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Suppose in T</a:t>
            </a:r>
            <a:r>
              <a:rPr lang="en-US" sz="2000" kern="0" baseline="-25000" dirty="0">
                <a:solidFill>
                  <a:srgbClr val="33CC33"/>
                </a:solidFill>
              </a:rPr>
              <a:t>M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) the number of configs reachable from</a:t>
            </a:r>
            <a:r>
              <a:rPr lang="en-US" sz="2000" kern="0" dirty="0">
                <a:solidFill>
                  <a:srgbClr val="00B050"/>
                </a:solidFill>
              </a:rPr>
              <a:t> C</a:t>
            </a:r>
            <a:r>
              <a:rPr lang="en-US" sz="2000" kern="0" baseline="-25000" dirty="0">
                <a:solidFill>
                  <a:srgbClr val="00B050"/>
                </a:solidFill>
              </a:rPr>
              <a:t>0</a:t>
            </a:r>
            <a:r>
              <a:rPr lang="en-US" sz="2000" kern="0" dirty="0"/>
              <a:t> is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dirty="0"/>
              <a:t>.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166" name="Content Placeholder 2">
            <a:extLst>
              <a:ext uri="{FF2B5EF4-FFF2-40B4-BE49-F238E27FC236}">
                <a16:creationId xmlns:a16="http://schemas.microsoft.com/office/drawing/2014/main" id="{F1DB7907-4639-40A0-BD58-970A58ABDFB8}"/>
              </a:ext>
            </a:extLst>
          </p:cNvPr>
          <p:cNvSpPr txBox="1">
            <a:spLocks/>
          </p:cNvSpPr>
          <p:nvPr/>
        </p:nvSpPr>
        <p:spPr bwMode="auto">
          <a:xfrm>
            <a:off x="2020623" y="2728725"/>
            <a:ext cx="5001721" cy="2405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u="sng" kern="0" dirty="0">
                <a:solidFill>
                  <a:srgbClr val="FF0000"/>
                </a:solidFill>
              </a:rPr>
              <a:t>Algorithm I (K).</a:t>
            </a:r>
          </a:p>
          <a:p>
            <a:pPr marL="0" indent="0">
              <a:buNone/>
            </a:pPr>
            <a:r>
              <a:rPr lang="en-US" sz="1400" kern="0" dirty="0"/>
              <a:t>\\ knowing </a:t>
            </a:r>
            <a:r>
              <a:rPr lang="en-US" sz="1400" kern="0" dirty="0">
                <a:solidFill>
                  <a:srgbClr val="FF0000"/>
                </a:solidFill>
              </a:rPr>
              <a:t>K</a:t>
            </a:r>
          </a:p>
          <a:p>
            <a:pPr marL="0" indent="0">
              <a:buNone/>
            </a:pPr>
            <a:r>
              <a:rPr lang="en-US" sz="1400" kern="0" dirty="0"/>
              <a:t>1.</a:t>
            </a:r>
            <a:r>
              <a:rPr lang="en-US" sz="1400" kern="0" dirty="0">
                <a:solidFill>
                  <a:srgbClr val="FFC000"/>
                </a:solidFill>
              </a:rPr>
              <a:t>  K’</a:t>
            </a:r>
            <a:r>
              <a:rPr lang="en-US" sz="1400" kern="0" dirty="0"/>
              <a:t> = 0; </a:t>
            </a:r>
          </a:p>
          <a:p>
            <a:pPr marL="0" indent="0">
              <a:buNone/>
            </a:pPr>
            <a:r>
              <a:rPr lang="en-US" sz="1400" kern="0" dirty="0"/>
              <a:t>2.  For (each config.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dirty="0"/>
              <a:t>) Do</a:t>
            </a:r>
          </a:p>
          <a:p>
            <a:pPr marL="0" indent="0">
              <a:buNone/>
            </a:pPr>
            <a:r>
              <a:rPr lang="en-US" sz="1400" kern="0" dirty="0"/>
              <a:t>         If (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dirty="0"/>
              <a:t> is reachable from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kern="0" dirty="0"/>
              <a:t>) \\ simulate </a:t>
            </a:r>
            <a:r>
              <a:rPr lang="en-US" sz="1400" kern="0" dirty="0">
                <a:solidFill>
                  <a:srgbClr val="00B050"/>
                </a:solidFill>
              </a:rPr>
              <a:t>M</a:t>
            </a:r>
            <a:r>
              <a:rPr lang="en-US" sz="1400" kern="0" dirty="0"/>
              <a:t> on </a:t>
            </a:r>
            <a:r>
              <a:rPr lang="en-US" sz="1400" kern="0" dirty="0">
                <a:solidFill>
                  <a:srgbClr val="C00000"/>
                </a:solidFill>
              </a:rPr>
              <a:t>y</a:t>
            </a:r>
          </a:p>
          <a:p>
            <a:pPr marL="0" indent="0">
              <a:buNone/>
            </a:pPr>
            <a:r>
              <a:rPr lang="en-US" sz="1400" kern="0" dirty="0"/>
              <a:t>             If (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dirty="0"/>
              <a:t> = </a:t>
            </a:r>
            <a:r>
              <a:rPr lang="en-US" sz="1400" kern="0" dirty="0" err="1">
                <a:solidFill>
                  <a:srgbClr val="00B050"/>
                </a:solidFill>
              </a:rPr>
              <a:t>C</a:t>
            </a:r>
            <a:r>
              <a:rPr lang="en-US" sz="14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1400" kern="0" dirty="0"/>
              <a:t>) return (NO) \\ </a:t>
            </a:r>
            <a:r>
              <a:rPr lang="en-US" sz="1400" kern="0" dirty="0">
                <a:solidFill>
                  <a:srgbClr val="C00000"/>
                </a:solidFill>
              </a:rPr>
              <a:t>y</a:t>
            </a:r>
            <a:r>
              <a:rPr lang="en-US" sz="1400" kern="0" dirty="0"/>
              <a:t> is not in </a:t>
            </a:r>
            <a:r>
              <a:rPr lang="en-US" sz="1400" kern="0" dirty="0">
                <a:solidFill>
                  <a:srgbClr val="C00000"/>
                </a:solidFill>
              </a:rPr>
              <a:t>Ǭ</a:t>
            </a:r>
            <a:endParaRPr lang="en-US" sz="1400" kern="0" dirty="0"/>
          </a:p>
          <a:p>
            <a:pPr marL="0" indent="0">
              <a:buNone/>
            </a:pPr>
            <a:r>
              <a:rPr lang="en-US" sz="1400" kern="0" dirty="0"/>
              <a:t>             </a:t>
            </a:r>
            <a:r>
              <a:rPr lang="en-US" sz="1400" kern="0" dirty="0">
                <a:solidFill>
                  <a:srgbClr val="FFC000"/>
                </a:solidFill>
              </a:rPr>
              <a:t>K’</a:t>
            </a:r>
            <a:r>
              <a:rPr lang="en-US" sz="1400" kern="0" dirty="0"/>
              <a:t> = </a:t>
            </a:r>
            <a:r>
              <a:rPr lang="en-US" sz="1400" kern="0" dirty="0">
                <a:solidFill>
                  <a:srgbClr val="FFC000"/>
                </a:solidFill>
              </a:rPr>
              <a:t>K’</a:t>
            </a:r>
            <a:r>
              <a:rPr lang="en-US" sz="1400" kern="0" dirty="0"/>
              <a:t> + 1;</a:t>
            </a:r>
          </a:p>
          <a:p>
            <a:pPr>
              <a:buAutoNum type="arabicPeriod" startAt="3"/>
            </a:pPr>
            <a:r>
              <a:rPr lang="en-US" sz="1400" kern="0" dirty="0"/>
              <a:t>If (</a:t>
            </a:r>
            <a:r>
              <a:rPr lang="en-US" sz="1400" kern="0" dirty="0">
                <a:solidFill>
                  <a:srgbClr val="FFC000"/>
                </a:solidFill>
              </a:rPr>
              <a:t>K’</a:t>
            </a:r>
            <a:r>
              <a:rPr lang="en-US" sz="1400" kern="0" dirty="0"/>
              <a:t> = </a:t>
            </a:r>
            <a:r>
              <a:rPr lang="en-US" sz="1400" kern="0" dirty="0">
                <a:solidFill>
                  <a:srgbClr val="FF0000"/>
                </a:solidFill>
              </a:rPr>
              <a:t>K</a:t>
            </a:r>
            <a:r>
              <a:rPr lang="en-US" sz="1400" kern="0" dirty="0"/>
              <a:t>) return (YES) \\ </a:t>
            </a:r>
            <a:r>
              <a:rPr lang="en-US" sz="1400" kern="0" dirty="0" err="1">
                <a:solidFill>
                  <a:srgbClr val="00B050"/>
                </a:solidFill>
              </a:rPr>
              <a:t>C</a:t>
            </a:r>
            <a:r>
              <a:rPr lang="en-US" sz="14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1400" kern="0" dirty="0"/>
              <a:t> is not reachable</a:t>
            </a:r>
          </a:p>
          <a:p>
            <a:pPr marL="0" indent="0">
              <a:buNone/>
            </a:pPr>
            <a:r>
              <a:rPr lang="en-US" sz="1400" kern="0" dirty="0"/>
              <a:t>      Else return (NO) \\ I did something wrong</a:t>
            </a:r>
          </a:p>
          <a:p>
            <a:pPr marL="0" indent="0">
              <a:buNone/>
            </a:pPr>
            <a:endParaRPr lang="en-US" sz="1400" kern="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7052470-CAEC-4330-A83B-99A480D48F45}"/>
              </a:ext>
            </a:extLst>
          </p:cNvPr>
          <p:cNvSpPr txBox="1">
            <a:spLocks/>
          </p:cNvSpPr>
          <p:nvPr/>
        </p:nvSpPr>
        <p:spPr bwMode="auto">
          <a:xfrm>
            <a:off x="7123377" y="3150044"/>
            <a:ext cx="1667566" cy="74523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But how can we know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dirty="0"/>
              <a:t>?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F55C1C8-D8D8-4219-A940-CDAD0F1484AC}"/>
              </a:ext>
            </a:extLst>
          </p:cNvPr>
          <p:cNvSpPr txBox="1">
            <a:spLocks/>
          </p:cNvSpPr>
          <p:nvPr/>
        </p:nvSpPr>
        <p:spPr bwMode="auto">
          <a:xfrm>
            <a:off x="774501" y="5240047"/>
            <a:ext cx="7607888" cy="42490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Let </a:t>
            </a:r>
            <a:r>
              <a:rPr lang="en-US" sz="1800" kern="0" dirty="0" err="1">
                <a:solidFill>
                  <a:srgbClr val="FF0000"/>
                </a:solidFill>
              </a:rPr>
              <a:t>K</a:t>
            </a:r>
            <a:r>
              <a:rPr lang="en-US" sz="18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800" kern="0" dirty="0"/>
              <a:t> be the number of configs reachable from </a:t>
            </a:r>
            <a:r>
              <a:rPr lang="en-US" sz="1800" kern="0" dirty="0">
                <a:solidFill>
                  <a:srgbClr val="00B050"/>
                </a:solidFill>
              </a:rPr>
              <a:t>C</a:t>
            </a:r>
            <a:r>
              <a:rPr lang="en-US" sz="1800" kern="0" baseline="-25000" dirty="0">
                <a:solidFill>
                  <a:srgbClr val="00B050"/>
                </a:solidFill>
              </a:rPr>
              <a:t>0</a:t>
            </a:r>
            <a:r>
              <a:rPr lang="en-US" sz="1800" kern="0" dirty="0"/>
              <a:t> in ≤ h steps of </a:t>
            </a:r>
            <a:r>
              <a:rPr lang="en-US" sz="1800" kern="0" dirty="0">
                <a:solidFill>
                  <a:srgbClr val="00B050"/>
                </a:solidFill>
              </a:rPr>
              <a:t>M </a:t>
            </a:r>
            <a:r>
              <a:rPr lang="en-US" sz="1800" kern="0" dirty="0"/>
              <a:t>on </a:t>
            </a:r>
            <a:r>
              <a:rPr lang="en-US" sz="1800" kern="0" dirty="0">
                <a:solidFill>
                  <a:srgbClr val="C00000"/>
                </a:solidFill>
              </a:rPr>
              <a:t>y</a:t>
            </a:r>
            <a:r>
              <a:rPr lang="en-US" sz="1800" kern="0" dirty="0"/>
              <a:t> </a:t>
            </a:r>
            <a:endParaRPr lang="en-US" sz="1800" kern="0" dirty="0">
              <a:solidFill>
                <a:srgbClr val="FFC00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43E3736-0122-4C8A-A460-69D33DE6B2BB}"/>
              </a:ext>
            </a:extLst>
          </p:cNvPr>
          <p:cNvSpPr txBox="1">
            <a:spLocks/>
          </p:cNvSpPr>
          <p:nvPr/>
        </p:nvSpPr>
        <p:spPr bwMode="auto">
          <a:xfrm>
            <a:off x="828371" y="5664951"/>
            <a:ext cx="7386224" cy="42490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If you give me </a:t>
            </a:r>
            <a:r>
              <a:rPr lang="en-US" sz="2000" kern="0" dirty="0" err="1">
                <a:solidFill>
                  <a:srgbClr val="FF0000"/>
                </a:solidFill>
              </a:rPr>
              <a:t>K</a:t>
            </a:r>
            <a:r>
              <a:rPr lang="en-US" sz="20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2000" kern="0" dirty="0"/>
              <a:t>, then I know how to compute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baseline="-25000" dirty="0">
                <a:solidFill>
                  <a:srgbClr val="FF0000"/>
                </a:solidFill>
              </a:rPr>
              <a:t>h+1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A7B7F46-E9BD-445F-877F-91677FA294A4}"/>
              </a:ext>
            </a:extLst>
          </p:cNvPr>
          <p:cNvSpPr txBox="1">
            <a:spLocks/>
          </p:cNvSpPr>
          <p:nvPr/>
        </p:nvSpPr>
        <p:spPr bwMode="auto">
          <a:xfrm>
            <a:off x="828371" y="6197908"/>
            <a:ext cx="5753404" cy="42490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Note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baseline="-25000" dirty="0">
                <a:solidFill>
                  <a:srgbClr val="FF0000"/>
                </a:solidFill>
              </a:rPr>
              <a:t>0</a:t>
            </a:r>
            <a:r>
              <a:rPr lang="en-US" sz="2000" kern="0" dirty="0"/>
              <a:t> = 1, and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dirty="0"/>
              <a:t> =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baseline="-25000" dirty="0">
                <a:solidFill>
                  <a:srgbClr val="FF0000"/>
                </a:solidFill>
              </a:rPr>
              <a:t>N</a:t>
            </a:r>
            <a:r>
              <a:rPr lang="en-US" sz="2000" kern="0" dirty="0"/>
              <a:t>, where N = 2</a:t>
            </a:r>
            <a:r>
              <a:rPr lang="en-US" sz="2000" kern="0" baseline="30000" dirty="0"/>
              <a:t>O(s(n))</a:t>
            </a:r>
            <a:r>
              <a:rPr lang="en-US" sz="2000" kern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146708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166" name="Content Placeholder 2">
            <a:extLst>
              <a:ext uri="{FF2B5EF4-FFF2-40B4-BE49-F238E27FC236}">
                <a16:creationId xmlns:a16="http://schemas.microsoft.com/office/drawing/2014/main" id="{F1DB7907-4639-40A0-BD58-970A58ABDFB8}"/>
              </a:ext>
            </a:extLst>
          </p:cNvPr>
          <p:cNvSpPr txBox="1">
            <a:spLocks/>
          </p:cNvSpPr>
          <p:nvPr/>
        </p:nvSpPr>
        <p:spPr bwMode="auto">
          <a:xfrm>
            <a:off x="2020623" y="2728724"/>
            <a:ext cx="5001721" cy="3208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u="sng" kern="0" dirty="0">
                <a:solidFill>
                  <a:srgbClr val="FF0000"/>
                </a:solidFill>
              </a:rPr>
              <a:t>Algorithm II (</a:t>
            </a:r>
            <a:r>
              <a:rPr lang="en-US" sz="1400" kern="0" dirty="0" err="1">
                <a:solidFill>
                  <a:srgbClr val="FF0000"/>
                </a:solidFill>
              </a:rPr>
              <a:t>K</a:t>
            </a:r>
            <a:r>
              <a:rPr lang="en-US" sz="14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400" u="sng" kern="0" dirty="0">
                <a:solidFill>
                  <a:srgbClr val="FF0000"/>
                </a:solidFill>
              </a:rPr>
              <a:t>).</a:t>
            </a:r>
          </a:p>
          <a:p>
            <a:pPr marL="0" indent="0">
              <a:buNone/>
            </a:pPr>
            <a:r>
              <a:rPr lang="en-US" sz="1400" kern="0" dirty="0"/>
              <a:t>\\ knowing </a:t>
            </a:r>
            <a:r>
              <a:rPr lang="en-US" sz="1400" kern="0" dirty="0" err="1">
                <a:solidFill>
                  <a:srgbClr val="FF0000"/>
                </a:solidFill>
              </a:rPr>
              <a:t>K</a:t>
            </a:r>
            <a:r>
              <a:rPr lang="en-US" sz="1400" kern="0" baseline="-25000" dirty="0" err="1">
                <a:solidFill>
                  <a:srgbClr val="FF0000"/>
                </a:solidFill>
              </a:rPr>
              <a:t>h</a:t>
            </a:r>
            <a:endParaRPr lang="en-US" sz="1400" kern="0" baseline="-25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400" kern="0" dirty="0"/>
              <a:t>1.</a:t>
            </a:r>
            <a:r>
              <a:rPr lang="en-US" sz="1400" kern="0" dirty="0">
                <a:solidFill>
                  <a:srgbClr val="FFC000"/>
                </a:solidFill>
              </a:rPr>
              <a:t>  </a:t>
            </a:r>
            <a:r>
              <a:rPr lang="en-US" sz="1400" kern="0" dirty="0">
                <a:solidFill>
                  <a:srgbClr val="FF0000"/>
                </a:solidFill>
              </a:rPr>
              <a:t>K</a:t>
            </a:r>
            <a:r>
              <a:rPr lang="en-US" sz="1400" kern="0" baseline="-25000" dirty="0">
                <a:solidFill>
                  <a:srgbClr val="FF0000"/>
                </a:solidFill>
              </a:rPr>
              <a:t>h+1</a:t>
            </a:r>
            <a:r>
              <a:rPr lang="en-US" sz="1400" kern="0" baseline="-25000" dirty="0"/>
              <a:t> </a:t>
            </a:r>
            <a:r>
              <a:rPr lang="en-US" sz="1400" kern="0" dirty="0"/>
              <a:t>= 0; </a:t>
            </a:r>
          </a:p>
          <a:p>
            <a:pPr marL="0" indent="0">
              <a:buNone/>
            </a:pPr>
            <a:r>
              <a:rPr lang="en-US" sz="1400" kern="0" dirty="0"/>
              <a:t>2.  For (each config.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dirty="0"/>
              <a:t>) Do \\ check if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dirty="0"/>
              <a:t> is for </a:t>
            </a:r>
            <a:r>
              <a:rPr lang="en-US" sz="1400" kern="0" dirty="0">
                <a:solidFill>
                  <a:srgbClr val="FF0000"/>
                </a:solidFill>
              </a:rPr>
              <a:t>K</a:t>
            </a:r>
            <a:r>
              <a:rPr lang="en-US" sz="1400" kern="0" baseline="-25000" dirty="0">
                <a:solidFill>
                  <a:srgbClr val="FF0000"/>
                </a:solidFill>
              </a:rPr>
              <a:t>h+1</a:t>
            </a:r>
            <a:endParaRPr lang="en-US" sz="1400" kern="0" dirty="0"/>
          </a:p>
          <a:p>
            <a:pPr marL="0" indent="0">
              <a:buNone/>
            </a:pPr>
            <a:r>
              <a:rPr lang="en-US" sz="1400" kern="0" dirty="0"/>
              <a:t>2.1   </a:t>
            </a:r>
            <a:r>
              <a:rPr lang="en-US" sz="1400" kern="0" dirty="0" err="1">
                <a:solidFill>
                  <a:srgbClr val="FFC000"/>
                </a:solidFill>
              </a:rPr>
              <a:t>K</a:t>
            </a:r>
            <a:r>
              <a:rPr lang="en-US" sz="14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400" kern="0" dirty="0">
                <a:solidFill>
                  <a:srgbClr val="FFC000"/>
                </a:solidFill>
              </a:rPr>
              <a:t>’</a:t>
            </a:r>
            <a:r>
              <a:rPr lang="en-US" sz="1400" kern="0" dirty="0"/>
              <a:t> = 0; </a:t>
            </a:r>
          </a:p>
          <a:p>
            <a:pPr marL="0" indent="0">
              <a:buNone/>
            </a:pPr>
            <a:r>
              <a:rPr lang="en-US" sz="1400" kern="0" dirty="0"/>
              <a:t>2.2   For (each config. </a:t>
            </a:r>
            <a:r>
              <a:rPr lang="en-US" sz="1400" kern="0" dirty="0">
                <a:solidFill>
                  <a:srgbClr val="00B050"/>
                </a:solidFill>
              </a:rPr>
              <a:t>C’</a:t>
            </a:r>
            <a:r>
              <a:rPr lang="en-US" sz="1400" kern="0" dirty="0"/>
              <a:t>) Do \\ collect for </a:t>
            </a:r>
            <a:r>
              <a:rPr lang="en-US" sz="1400" kern="0" dirty="0" err="1">
                <a:solidFill>
                  <a:srgbClr val="FF0000"/>
                </a:solidFill>
              </a:rPr>
              <a:t>K</a:t>
            </a:r>
            <a:r>
              <a:rPr lang="en-US" sz="1400" kern="0" baseline="-25000" dirty="0" err="1">
                <a:solidFill>
                  <a:srgbClr val="FF0000"/>
                </a:solidFill>
              </a:rPr>
              <a:t>h</a:t>
            </a:r>
            <a:endParaRPr lang="en-US" sz="1400" kern="0" dirty="0"/>
          </a:p>
          <a:p>
            <a:pPr marL="0" indent="0">
              <a:buNone/>
            </a:pPr>
            <a:r>
              <a:rPr lang="en-US" sz="1400" kern="0" dirty="0"/>
              <a:t>2.2.1    If (</a:t>
            </a:r>
            <a:r>
              <a:rPr lang="en-US" sz="1400" kern="0" dirty="0">
                <a:solidFill>
                  <a:srgbClr val="00B050"/>
                </a:solidFill>
              </a:rPr>
              <a:t>C’</a:t>
            </a:r>
            <a:r>
              <a:rPr lang="en-US" sz="1400" kern="0" dirty="0"/>
              <a:t> is reachable from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baseline="-25000" dirty="0">
                <a:solidFill>
                  <a:srgbClr val="00B050"/>
                </a:solidFill>
              </a:rPr>
              <a:t>0</a:t>
            </a:r>
            <a:r>
              <a:rPr lang="en-US" sz="1400" kern="0" dirty="0"/>
              <a:t> in ≤ h steps)</a:t>
            </a:r>
          </a:p>
          <a:p>
            <a:pPr marL="0" indent="0">
              <a:buNone/>
            </a:pPr>
            <a:r>
              <a:rPr lang="en-US" sz="1400" kern="0" dirty="0"/>
              <a:t>                </a:t>
            </a:r>
            <a:r>
              <a:rPr lang="en-US" sz="1400" kern="0" dirty="0" err="1">
                <a:solidFill>
                  <a:srgbClr val="FFC000"/>
                </a:solidFill>
              </a:rPr>
              <a:t>K</a:t>
            </a:r>
            <a:r>
              <a:rPr lang="en-US" sz="14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400" kern="0" dirty="0">
                <a:solidFill>
                  <a:srgbClr val="FFC000"/>
                </a:solidFill>
              </a:rPr>
              <a:t>’</a:t>
            </a:r>
            <a:r>
              <a:rPr lang="en-US" sz="1400" kern="0" dirty="0"/>
              <a:t> = </a:t>
            </a:r>
            <a:r>
              <a:rPr lang="en-US" sz="1400" kern="0" dirty="0" err="1">
                <a:solidFill>
                  <a:srgbClr val="FFC000"/>
                </a:solidFill>
              </a:rPr>
              <a:t>K</a:t>
            </a:r>
            <a:r>
              <a:rPr lang="en-US" sz="14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400" kern="0" dirty="0">
                <a:solidFill>
                  <a:srgbClr val="FFC000"/>
                </a:solidFill>
              </a:rPr>
              <a:t>’</a:t>
            </a:r>
            <a:r>
              <a:rPr lang="en-US" sz="1400" kern="0" dirty="0"/>
              <a:t> + 1; </a:t>
            </a:r>
          </a:p>
          <a:p>
            <a:pPr marL="0" indent="0">
              <a:buNone/>
            </a:pPr>
            <a:r>
              <a:rPr lang="en-US" sz="1400" kern="0" dirty="0"/>
              <a:t>                If (</a:t>
            </a:r>
            <a:r>
              <a:rPr lang="en-US" sz="1400" kern="0" dirty="0">
                <a:solidFill>
                  <a:srgbClr val="00B050"/>
                </a:solidFill>
              </a:rPr>
              <a:t>C’</a:t>
            </a:r>
            <a:r>
              <a:rPr lang="en-US" sz="1400" kern="0" dirty="0"/>
              <a:t> </a:t>
            </a:r>
            <a:r>
              <a:rPr lang="en-US" sz="1400" kern="0" dirty="0">
                <a:latin typeface="Abadi" panose="020B0604020104020204" pitchFamily="34" charset="0"/>
              </a:rPr>
              <a:t>→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dirty="0"/>
              <a:t>) </a:t>
            </a:r>
            <a:r>
              <a:rPr lang="en-US" sz="1400" kern="0" dirty="0">
                <a:solidFill>
                  <a:srgbClr val="FF0000"/>
                </a:solidFill>
              </a:rPr>
              <a:t>K</a:t>
            </a:r>
            <a:r>
              <a:rPr lang="en-US" sz="1400" kern="0" baseline="-25000" dirty="0">
                <a:solidFill>
                  <a:srgbClr val="FF0000"/>
                </a:solidFill>
              </a:rPr>
              <a:t>h+1</a:t>
            </a:r>
            <a:r>
              <a:rPr lang="en-US" sz="1400" kern="0" baseline="-25000" dirty="0"/>
              <a:t> </a:t>
            </a:r>
            <a:r>
              <a:rPr lang="en-US" sz="1400" kern="0" dirty="0"/>
              <a:t>= </a:t>
            </a:r>
            <a:r>
              <a:rPr lang="en-US" sz="1400" kern="0" dirty="0">
                <a:solidFill>
                  <a:srgbClr val="FF0000"/>
                </a:solidFill>
              </a:rPr>
              <a:t>K</a:t>
            </a:r>
            <a:r>
              <a:rPr lang="en-US" sz="1400" kern="0" baseline="-25000" dirty="0">
                <a:solidFill>
                  <a:srgbClr val="FF0000"/>
                </a:solidFill>
              </a:rPr>
              <a:t>h+1</a:t>
            </a:r>
            <a:r>
              <a:rPr lang="en-US" sz="1400" kern="0" dirty="0"/>
              <a:t>+1; </a:t>
            </a:r>
            <a:r>
              <a:rPr lang="en-US" sz="1400" kern="0" dirty="0" err="1"/>
              <a:t>goto</a:t>
            </a:r>
            <a:r>
              <a:rPr lang="en-US" sz="1400" kern="0" dirty="0"/>
              <a:t> next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dirty="0"/>
              <a:t> in step 2;</a:t>
            </a:r>
          </a:p>
          <a:p>
            <a:pPr marL="0" indent="0">
              <a:buNone/>
            </a:pPr>
            <a:r>
              <a:rPr lang="en-US" sz="1400" kern="0" dirty="0"/>
              <a:t>2.3   If (</a:t>
            </a:r>
            <a:r>
              <a:rPr lang="en-US" sz="1400" kern="0" dirty="0" err="1">
                <a:solidFill>
                  <a:srgbClr val="FFC000"/>
                </a:solidFill>
              </a:rPr>
              <a:t>K</a:t>
            </a:r>
            <a:r>
              <a:rPr lang="en-US" sz="14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400" kern="0" dirty="0">
                <a:solidFill>
                  <a:srgbClr val="FFC000"/>
                </a:solidFill>
              </a:rPr>
              <a:t>’</a:t>
            </a:r>
            <a:r>
              <a:rPr lang="en-US" sz="1400" kern="0" dirty="0"/>
              <a:t> ≠ </a:t>
            </a:r>
            <a:r>
              <a:rPr lang="en-US" sz="1400" kern="0" dirty="0" err="1">
                <a:solidFill>
                  <a:srgbClr val="FF0000"/>
                </a:solidFill>
              </a:rPr>
              <a:t>K</a:t>
            </a:r>
            <a:r>
              <a:rPr lang="en-US" sz="14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400" kern="0" dirty="0"/>
              <a:t>) return (NO) \\ did something wrong</a:t>
            </a:r>
          </a:p>
          <a:p>
            <a:pPr marL="0" indent="0">
              <a:buNone/>
            </a:pPr>
            <a:r>
              <a:rPr lang="en-US" sz="1400" kern="0" dirty="0"/>
              <a:t>        \\ If (</a:t>
            </a:r>
            <a:r>
              <a:rPr lang="en-US" sz="1400" kern="0" dirty="0" err="1">
                <a:solidFill>
                  <a:srgbClr val="FFC000"/>
                </a:solidFill>
              </a:rPr>
              <a:t>K</a:t>
            </a:r>
            <a:r>
              <a:rPr lang="en-US" sz="14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400" kern="0" dirty="0">
                <a:solidFill>
                  <a:srgbClr val="FFC000"/>
                </a:solidFill>
              </a:rPr>
              <a:t>’</a:t>
            </a:r>
            <a:r>
              <a:rPr lang="en-US" sz="1400" kern="0" dirty="0"/>
              <a:t> = </a:t>
            </a:r>
            <a:r>
              <a:rPr lang="en-US" sz="1400" kern="0" dirty="0" err="1">
                <a:solidFill>
                  <a:srgbClr val="FF0000"/>
                </a:solidFill>
              </a:rPr>
              <a:t>K</a:t>
            </a:r>
            <a:r>
              <a:rPr lang="en-US" sz="14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400" kern="0" dirty="0"/>
              <a:t>): we have correctly checked </a:t>
            </a:r>
            <a:r>
              <a:rPr lang="en-US" sz="1400" kern="0" dirty="0">
                <a:solidFill>
                  <a:srgbClr val="00B050"/>
                </a:solidFill>
              </a:rPr>
              <a:t>C</a:t>
            </a:r>
            <a:r>
              <a:rPr lang="en-US" sz="1400" kern="0" dirty="0"/>
              <a:t> for </a:t>
            </a:r>
            <a:r>
              <a:rPr lang="en-US" sz="1400" kern="0" dirty="0">
                <a:solidFill>
                  <a:srgbClr val="FF0000"/>
                </a:solidFill>
              </a:rPr>
              <a:t>K</a:t>
            </a:r>
            <a:r>
              <a:rPr lang="en-US" sz="1400" kern="0" baseline="-25000" dirty="0">
                <a:solidFill>
                  <a:srgbClr val="FF0000"/>
                </a:solidFill>
              </a:rPr>
              <a:t>h+1</a:t>
            </a:r>
          </a:p>
          <a:p>
            <a:pPr marL="0" indent="0">
              <a:buNone/>
            </a:pPr>
            <a:r>
              <a:rPr lang="en-US" sz="1400" kern="0" dirty="0"/>
              <a:t>3.   Return (</a:t>
            </a:r>
            <a:r>
              <a:rPr lang="en-US" sz="1400" kern="0" dirty="0">
                <a:solidFill>
                  <a:srgbClr val="FF0000"/>
                </a:solidFill>
              </a:rPr>
              <a:t>K</a:t>
            </a:r>
            <a:r>
              <a:rPr lang="en-US" sz="1400" kern="0" baseline="-25000" dirty="0">
                <a:solidFill>
                  <a:srgbClr val="FF0000"/>
                </a:solidFill>
              </a:rPr>
              <a:t>h+1</a:t>
            </a:r>
            <a:r>
              <a:rPr lang="en-US" sz="1400" kern="0" dirty="0"/>
              <a:t>)</a:t>
            </a:r>
            <a:r>
              <a:rPr lang="en-US" sz="1400" kern="0" baseline="-25000" dirty="0">
                <a:solidFill>
                  <a:srgbClr val="FF0000"/>
                </a:solidFill>
              </a:rPr>
              <a:t> </a:t>
            </a:r>
            <a:r>
              <a:rPr lang="en-US" sz="1400" kern="0" dirty="0"/>
              <a:t> </a:t>
            </a:r>
          </a:p>
          <a:p>
            <a:pPr marL="0" indent="0">
              <a:buNone/>
            </a:pPr>
            <a:endParaRPr lang="en-US" sz="1400" kern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0FEF517-CF2C-4FB8-ADD3-FF537520F1BC}"/>
              </a:ext>
            </a:extLst>
          </p:cNvPr>
          <p:cNvSpPr txBox="1">
            <a:spLocks/>
          </p:cNvSpPr>
          <p:nvPr/>
        </p:nvSpPr>
        <p:spPr bwMode="auto">
          <a:xfrm>
            <a:off x="878887" y="2203531"/>
            <a:ext cx="7386224" cy="42490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If you give me </a:t>
            </a:r>
            <a:r>
              <a:rPr lang="en-US" sz="2000" kern="0" dirty="0" err="1">
                <a:solidFill>
                  <a:srgbClr val="FF0000"/>
                </a:solidFill>
              </a:rPr>
              <a:t>K</a:t>
            </a:r>
            <a:r>
              <a:rPr lang="en-US" sz="20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2000" kern="0" dirty="0"/>
              <a:t>, then I know how to compute </a:t>
            </a:r>
            <a:r>
              <a:rPr lang="en-US" sz="2000" kern="0" dirty="0">
                <a:solidFill>
                  <a:srgbClr val="FF0000"/>
                </a:solidFill>
              </a:rPr>
              <a:t>K</a:t>
            </a:r>
            <a:r>
              <a:rPr lang="en-US" sz="2000" kern="0" baseline="-25000" dirty="0">
                <a:solidFill>
                  <a:srgbClr val="FF0000"/>
                </a:solidFill>
              </a:rPr>
              <a:t>h+1</a:t>
            </a:r>
          </a:p>
        </p:txBody>
      </p:sp>
    </p:spTree>
    <p:extLst>
      <p:ext uri="{BB962C8B-B14F-4D97-AF65-F5344CB8AC3E}">
        <p14:creationId xmlns:p14="http://schemas.microsoft.com/office/powerpoint/2010/main" val="17150777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166" name="Content Placeholder 2">
            <a:extLst>
              <a:ext uri="{FF2B5EF4-FFF2-40B4-BE49-F238E27FC236}">
                <a16:creationId xmlns:a16="http://schemas.microsoft.com/office/drawing/2014/main" id="{F1DB7907-4639-40A0-BD58-970A58ABDFB8}"/>
              </a:ext>
            </a:extLst>
          </p:cNvPr>
          <p:cNvSpPr txBox="1">
            <a:spLocks/>
          </p:cNvSpPr>
          <p:nvPr/>
        </p:nvSpPr>
        <p:spPr bwMode="auto">
          <a:xfrm>
            <a:off x="774501" y="4166999"/>
            <a:ext cx="3549849" cy="225285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000" u="sng" kern="0" dirty="0">
                <a:solidFill>
                  <a:srgbClr val="FF0000"/>
                </a:solidFill>
              </a:rPr>
              <a:t>Algorithm II (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000" u="sng" kern="0" dirty="0">
                <a:solidFill>
                  <a:srgbClr val="FF0000"/>
                </a:solidFill>
              </a:rPr>
              <a:t>).</a:t>
            </a:r>
          </a:p>
          <a:p>
            <a:pPr marL="0" indent="0">
              <a:buNone/>
            </a:pPr>
            <a:r>
              <a:rPr lang="en-US" sz="1000" kern="0" dirty="0"/>
              <a:t>\\ knowing 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endParaRPr lang="en-US" sz="1000" kern="0" baseline="-25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000" kern="0" dirty="0"/>
              <a:t>1.</a:t>
            </a:r>
            <a:r>
              <a:rPr lang="en-US" sz="1000" kern="0" dirty="0">
                <a:solidFill>
                  <a:srgbClr val="FFC000"/>
                </a:solidFill>
              </a:rPr>
              <a:t> 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r>
              <a:rPr lang="en-US" sz="1000" kern="0" baseline="-25000" dirty="0"/>
              <a:t> </a:t>
            </a:r>
            <a:r>
              <a:rPr lang="en-US" sz="1000" kern="0" dirty="0"/>
              <a:t>= 0; </a:t>
            </a:r>
          </a:p>
          <a:p>
            <a:pPr marL="0" indent="0">
              <a:buNone/>
            </a:pPr>
            <a:r>
              <a:rPr lang="en-US" sz="1000" kern="0" dirty="0"/>
              <a:t>2.  For (each config.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) Do \\ check if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is for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endParaRPr lang="en-US" sz="1000" kern="0" dirty="0"/>
          </a:p>
          <a:p>
            <a:pPr marL="0" indent="0">
              <a:buNone/>
            </a:pPr>
            <a:r>
              <a:rPr lang="en-US" sz="1000" kern="0" dirty="0"/>
              <a:t>2.1   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= 0; </a:t>
            </a:r>
          </a:p>
          <a:p>
            <a:pPr marL="0" indent="0">
              <a:buNone/>
            </a:pPr>
            <a:r>
              <a:rPr lang="en-US" sz="1000" kern="0" dirty="0"/>
              <a:t>2.2   For (each config. </a:t>
            </a:r>
            <a:r>
              <a:rPr lang="en-US" sz="1000" kern="0" dirty="0">
                <a:solidFill>
                  <a:srgbClr val="00B050"/>
                </a:solidFill>
              </a:rPr>
              <a:t>C’</a:t>
            </a:r>
            <a:r>
              <a:rPr lang="en-US" sz="1000" kern="0" dirty="0"/>
              <a:t>) Do \\ collect for 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endParaRPr lang="en-US" sz="1000" kern="0" dirty="0"/>
          </a:p>
          <a:p>
            <a:pPr marL="0" indent="0">
              <a:buNone/>
            </a:pPr>
            <a:r>
              <a:rPr lang="en-US" sz="1000" kern="0" dirty="0"/>
              <a:t>2.2.1    If (</a:t>
            </a:r>
            <a:r>
              <a:rPr lang="en-US" sz="1000" kern="0" dirty="0">
                <a:solidFill>
                  <a:srgbClr val="00B050"/>
                </a:solidFill>
              </a:rPr>
              <a:t>C’</a:t>
            </a:r>
            <a:r>
              <a:rPr lang="en-US" sz="1000" kern="0" dirty="0"/>
              <a:t> is reachable from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baseline="-25000" dirty="0">
                <a:solidFill>
                  <a:srgbClr val="00B050"/>
                </a:solidFill>
              </a:rPr>
              <a:t>0</a:t>
            </a:r>
            <a:r>
              <a:rPr lang="en-US" sz="1000" kern="0" dirty="0"/>
              <a:t> in ≤ h steps)</a:t>
            </a:r>
          </a:p>
          <a:p>
            <a:pPr marL="0" indent="0">
              <a:buNone/>
            </a:pPr>
            <a:r>
              <a:rPr lang="en-US" sz="1000" kern="0" dirty="0"/>
              <a:t>               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= 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+ 1; </a:t>
            </a:r>
          </a:p>
          <a:p>
            <a:pPr marL="0" indent="0">
              <a:buNone/>
            </a:pPr>
            <a:r>
              <a:rPr lang="en-US" sz="1000" kern="0" dirty="0"/>
              <a:t>               If (</a:t>
            </a:r>
            <a:r>
              <a:rPr lang="en-US" sz="1000" kern="0" dirty="0">
                <a:solidFill>
                  <a:srgbClr val="00B050"/>
                </a:solidFill>
              </a:rPr>
              <a:t>C’</a:t>
            </a:r>
            <a:r>
              <a:rPr lang="en-US" sz="1000" kern="0" dirty="0"/>
              <a:t> </a:t>
            </a:r>
            <a:r>
              <a:rPr lang="en-US" sz="1000" kern="0" dirty="0">
                <a:latin typeface="Abadi" panose="020B0604020104020204" pitchFamily="34" charset="0"/>
              </a:rPr>
              <a:t>→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)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r>
              <a:rPr lang="en-US" sz="1000" kern="0" baseline="-25000" dirty="0"/>
              <a:t> </a:t>
            </a:r>
            <a:r>
              <a:rPr lang="en-US" sz="1000" kern="0" dirty="0"/>
              <a:t>=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r>
              <a:rPr lang="en-US" sz="1000" kern="0" dirty="0"/>
              <a:t>+1; </a:t>
            </a:r>
            <a:r>
              <a:rPr lang="en-US" sz="1000" kern="0" dirty="0" err="1"/>
              <a:t>goto</a:t>
            </a:r>
            <a:r>
              <a:rPr lang="en-US" sz="1000" kern="0" dirty="0"/>
              <a:t> next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in step 2;</a:t>
            </a:r>
          </a:p>
          <a:p>
            <a:pPr marL="0" indent="0">
              <a:buNone/>
            </a:pPr>
            <a:r>
              <a:rPr lang="en-US" sz="1000" kern="0" dirty="0"/>
              <a:t>2.3   If (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≠ 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000" kern="0" dirty="0"/>
              <a:t>) return (NO) \\ did something wrong</a:t>
            </a:r>
          </a:p>
          <a:p>
            <a:pPr marL="0" indent="0">
              <a:buNone/>
            </a:pPr>
            <a:r>
              <a:rPr lang="en-US" sz="1000" kern="0" dirty="0"/>
              <a:t>        \\ If (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= 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000" kern="0" dirty="0"/>
              <a:t>): we have correctly checked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for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</a:p>
          <a:p>
            <a:pPr marL="0" indent="0">
              <a:buNone/>
            </a:pPr>
            <a:r>
              <a:rPr lang="en-US" sz="1000" kern="0" dirty="0"/>
              <a:t>3.   Return (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r>
              <a:rPr lang="en-US" sz="1000" kern="0" dirty="0"/>
              <a:t>)</a:t>
            </a:r>
            <a:r>
              <a:rPr lang="en-US" sz="1000" kern="0" baseline="-25000" dirty="0">
                <a:solidFill>
                  <a:srgbClr val="FF0000"/>
                </a:solidFill>
              </a:rPr>
              <a:t> </a:t>
            </a:r>
            <a:r>
              <a:rPr lang="en-US" sz="1000" kern="0" dirty="0"/>
              <a:t> </a:t>
            </a:r>
          </a:p>
          <a:p>
            <a:pPr marL="0" indent="0">
              <a:buNone/>
            </a:pPr>
            <a:endParaRPr lang="en-US" sz="1000" kern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62DDDBC-E9E8-41B4-BA34-CFC2B0D88A64}"/>
              </a:ext>
            </a:extLst>
          </p:cNvPr>
          <p:cNvSpPr txBox="1">
            <a:spLocks/>
          </p:cNvSpPr>
          <p:nvPr/>
        </p:nvSpPr>
        <p:spPr bwMode="auto">
          <a:xfrm>
            <a:off x="774501" y="2303307"/>
            <a:ext cx="3549849" cy="174578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000" u="sng" kern="0" dirty="0">
                <a:solidFill>
                  <a:srgbClr val="FF0000"/>
                </a:solidFill>
              </a:rPr>
              <a:t>Algorithm I (K).</a:t>
            </a:r>
          </a:p>
          <a:p>
            <a:pPr marL="0" indent="0">
              <a:buNone/>
            </a:pPr>
            <a:r>
              <a:rPr lang="en-US" sz="1000" kern="0" dirty="0"/>
              <a:t>\\ knowing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</a:p>
          <a:p>
            <a:pPr marL="0" indent="0">
              <a:buNone/>
            </a:pPr>
            <a:r>
              <a:rPr lang="en-US" sz="1000" kern="0" dirty="0"/>
              <a:t>1.</a:t>
            </a:r>
            <a:r>
              <a:rPr lang="en-US" sz="1000" kern="0" dirty="0">
                <a:solidFill>
                  <a:srgbClr val="FFC000"/>
                </a:solidFill>
              </a:rPr>
              <a:t>  K’</a:t>
            </a:r>
            <a:r>
              <a:rPr lang="en-US" sz="1000" kern="0" dirty="0"/>
              <a:t> = 0; </a:t>
            </a:r>
          </a:p>
          <a:p>
            <a:pPr marL="0" indent="0">
              <a:buNone/>
            </a:pPr>
            <a:r>
              <a:rPr lang="en-US" sz="1000" kern="0" dirty="0"/>
              <a:t>2.  For (each config.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) Do</a:t>
            </a:r>
          </a:p>
          <a:p>
            <a:pPr marL="0" indent="0">
              <a:buNone/>
            </a:pPr>
            <a:r>
              <a:rPr lang="en-US" sz="1000" kern="0" dirty="0"/>
              <a:t>         If (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is reachable from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baseline="-25000" dirty="0">
                <a:solidFill>
                  <a:srgbClr val="00B050"/>
                </a:solidFill>
              </a:rPr>
              <a:t>0</a:t>
            </a:r>
            <a:r>
              <a:rPr lang="en-US" sz="1000" kern="0" dirty="0"/>
              <a:t>) \\ simulate </a:t>
            </a:r>
            <a:r>
              <a:rPr lang="en-US" sz="1000" kern="0" dirty="0">
                <a:solidFill>
                  <a:srgbClr val="00B050"/>
                </a:solidFill>
              </a:rPr>
              <a:t>M</a:t>
            </a:r>
            <a:r>
              <a:rPr lang="en-US" sz="1000" kern="0" dirty="0"/>
              <a:t> on </a:t>
            </a:r>
            <a:r>
              <a:rPr lang="en-US" sz="1000" kern="0" dirty="0">
                <a:solidFill>
                  <a:srgbClr val="C00000"/>
                </a:solidFill>
              </a:rPr>
              <a:t>y</a:t>
            </a:r>
          </a:p>
          <a:p>
            <a:pPr marL="0" indent="0">
              <a:buNone/>
            </a:pPr>
            <a:r>
              <a:rPr lang="en-US" sz="1000" kern="0" dirty="0"/>
              <a:t>             If (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= </a:t>
            </a:r>
            <a:r>
              <a:rPr lang="en-US" sz="1000" kern="0" dirty="0" err="1">
                <a:solidFill>
                  <a:srgbClr val="00B050"/>
                </a:solidFill>
              </a:rPr>
              <a:t>C</a:t>
            </a:r>
            <a:r>
              <a:rPr lang="en-US" sz="1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1000" kern="0" dirty="0"/>
              <a:t>) return (NO) \\ </a:t>
            </a:r>
            <a:r>
              <a:rPr lang="en-US" sz="1000" kern="0" dirty="0">
                <a:solidFill>
                  <a:srgbClr val="C00000"/>
                </a:solidFill>
              </a:rPr>
              <a:t>y</a:t>
            </a:r>
            <a:r>
              <a:rPr lang="en-US" sz="1000" kern="0" dirty="0"/>
              <a:t> is not in </a:t>
            </a:r>
            <a:r>
              <a:rPr lang="en-US" sz="1000" kern="0" dirty="0">
                <a:solidFill>
                  <a:srgbClr val="C00000"/>
                </a:solidFill>
              </a:rPr>
              <a:t>Ǭ</a:t>
            </a:r>
            <a:endParaRPr lang="en-US" sz="1000" kern="0" dirty="0"/>
          </a:p>
          <a:p>
            <a:pPr marL="0" indent="0">
              <a:buNone/>
            </a:pPr>
            <a:r>
              <a:rPr lang="en-US" sz="1000" kern="0" dirty="0"/>
              <a:t>             </a:t>
            </a:r>
            <a:r>
              <a:rPr lang="en-US" sz="1000" kern="0" dirty="0">
                <a:solidFill>
                  <a:srgbClr val="FFC000"/>
                </a:solidFill>
              </a:rPr>
              <a:t>K’</a:t>
            </a:r>
            <a:r>
              <a:rPr lang="en-US" sz="1000" kern="0" dirty="0"/>
              <a:t> = </a:t>
            </a:r>
            <a:r>
              <a:rPr lang="en-US" sz="1000" kern="0" dirty="0">
                <a:solidFill>
                  <a:srgbClr val="FFC000"/>
                </a:solidFill>
              </a:rPr>
              <a:t>K’</a:t>
            </a:r>
            <a:r>
              <a:rPr lang="en-US" sz="1000" kern="0" dirty="0"/>
              <a:t> + 1;</a:t>
            </a:r>
          </a:p>
          <a:p>
            <a:pPr>
              <a:buAutoNum type="arabicPeriod" startAt="3"/>
            </a:pPr>
            <a:r>
              <a:rPr lang="en-US" sz="1000" kern="0" dirty="0"/>
              <a:t>If (</a:t>
            </a:r>
            <a:r>
              <a:rPr lang="en-US" sz="1000" kern="0" dirty="0">
                <a:solidFill>
                  <a:srgbClr val="FFC000"/>
                </a:solidFill>
              </a:rPr>
              <a:t>K’</a:t>
            </a:r>
            <a:r>
              <a:rPr lang="en-US" sz="1000" kern="0" dirty="0"/>
              <a:t> =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dirty="0"/>
              <a:t>) return (YES) \\ </a:t>
            </a:r>
            <a:r>
              <a:rPr lang="en-US" sz="1000" kern="0" dirty="0" err="1">
                <a:solidFill>
                  <a:srgbClr val="00B050"/>
                </a:solidFill>
              </a:rPr>
              <a:t>C</a:t>
            </a:r>
            <a:r>
              <a:rPr lang="en-US" sz="1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1000" kern="0" dirty="0"/>
              <a:t> is not reachable</a:t>
            </a:r>
          </a:p>
          <a:p>
            <a:pPr marL="0" indent="0">
              <a:buNone/>
            </a:pPr>
            <a:r>
              <a:rPr lang="en-US" sz="1000" kern="0" dirty="0"/>
              <a:t>     Else return (NO) \\ I did something wrong</a:t>
            </a:r>
          </a:p>
          <a:p>
            <a:pPr marL="0" indent="0">
              <a:buNone/>
            </a:pPr>
            <a:endParaRPr lang="en-US" sz="1000" kern="0" dirty="0"/>
          </a:p>
        </p:txBody>
      </p:sp>
    </p:spTree>
    <p:extLst>
      <p:ext uri="{BB962C8B-B14F-4D97-AF65-F5344CB8AC3E}">
        <p14:creationId xmlns:p14="http://schemas.microsoft.com/office/powerpoint/2010/main" val="536566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62DDDBC-E9E8-41B4-BA34-CFC2B0D88A64}"/>
              </a:ext>
            </a:extLst>
          </p:cNvPr>
          <p:cNvSpPr txBox="1">
            <a:spLocks/>
          </p:cNvSpPr>
          <p:nvPr/>
        </p:nvSpPr>
        <p:spPr bwMode="auto">
          <a:xfrm>
            <a:off x="774501" y="2303307"/>
            <a:ext cx="3549849" cy="174578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000" u="sng" kern="0" dirty="0">
                <a:solidFill>
                  <a:srgbClr val="FF0000"/>
                </a:solidFill>
              </a:rPr>
              <a:t>Algorithm I (K).</a:t>
            </a:r>
          </a:p>
          <a:p>
            <a:pPr marL="0" indent="0">
              <a:buNone/>
            </a:pPr>
            <a:r>
              <a:rPr lang="en-US" sz="1000" kern="0" dirty="0"/>
              <a:t>\\ knowing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</a:p>
          <a:p>
            <a:pPr marL="0" indent="0">
              <a:buNone/>
            </a:pPr>
            <a:r>
              <a:rPr lang="en-US" sz="1000" kern="0" dirty="0"/>
              <a:t>1.</a:t>
            </a:r>
            <a:r>
              <a:rPr lang="en-US" sz="1000" kern="0" dirty="0">
                <a:solidFill>
                  <a:srgbClr val="FFC000"/>
                </a:solidFill>
              </a:rPr>
              <a:t>  K’</a:t>
            </a:r>
            <a:r>
              <a:rPr lang="en-US" sz="1000" kern="0" dirty="0"/>
              <a:t> = 0; </a:t>
            </a:r>
          </a:p>
          <a:p>
            <a:pPr marL="0" indent="0">
              <a:buNone/>
            </a:pPr>
            <a:r>
              <a:rPr lang="en-US" sz="1000" kern="0" dirty="0"/>
              <a:t>2.  For (each config.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) Do</a:t>
            </a:r>
          </a:p>
          <a:p>
            <a:pPr marL="0" indent="0">
              <a:buNone/>
            </a:pPr>
            <a:r>
              <a:rPr lang="en-US" sz="1000" kern="0" dirty="0"/>
              <a:t>         If (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is reachable from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baseline="-25000" dirty="0">
                <a:solidFill>
                  <a:srgbClr val="00B050"/>
                </a:solidFill>
              </a:rPr>
              <a:t>0</a:t>
            </a:r>
            <a:r>
              <a:rPr lang="en-US" sz="1000" kern="0" dirty="0"/>
              <a:t>) \\ simulate </a:t>
            </a:r>
            <a:r>
              <a:rPr lang="en-US" sz="1000" kern="0" dirty="0">
                <a:solidFill>
                  <a:srgbClr val="00B050"/>
                </a:solidFill>
              </a:rPr>
              <a:t>M</a:t>
            </a:r>
            <a:r>
              <a:rPr lang="en-US" sz="1000" kern="0" dirty="0"/>
              <a:t> on </a:t>
            </a:r>
            <a:r>
              <a:rPr lang="en-US" sz="1000" kern="0" dirty="0">
                <a:solidFill>
                  <a:srgbClr val="C00000"/>
                </a:solidFill>
              </a:rPr>
              <a:t>y</a:t>
            </a:r>
          </a:p>
          <a:p>
            <a:pPr marL="0" indent="0">
              <a:buNone/>
            </a:pPr>
            <a:r>
              <a:rPr lang="en-US" sz="1000" kern="0" dirty="0"/>
              <a:t>             If (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= </a:t>
            </a:r>
            <a:r>
              <a:rPr lang="en-US" sz="1000" kern="0" dirty="0" err="1">
                <a:solidFill>
                  <a:srgbClr val="00B050"/>
                </a:solidFill>
              </a:rPr>
              <a:t>C</a:t>
            </a:r>
            <a:r>
              <a:rPr lang="en-US" sz="1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1000" kern="0" dirty="0"/>
              <a:t>) return (NO) \\ </a:t>
            </a:r>
            <a:r>
              <a:rPr lang="en-US" sz="1000" kern="0" dirty="0">
                <a:solidFill>
                  <a:srgbClr val="C00000"/>
                </a:solidFill>
              </a:rPr>
              <a:t>y</a:t>
            </a:r>
            <a:r>
              <a:rPr lang="en-US" sz="1000" kern="0" dirty="0"/>
              <a:t> is not in </a:t>
            </a:r>
            <a:r>
              <a:rPr lang="en-US" sz="1000" kern="0" dirty="0">
                <a:solidFill>
                  <a:srgbClr val="C00000"/>
                </a:solidFill>
              </a:rPr>
              <a:t>Ǭ</a:t>
            </a:r>
            <a:endParaRPr lang="en-US" sz="1000" kern="0" dirty="0"/>
          </a:p>
          <a:p>
            <a:pPr marL="0" indent="0">
              <a:buNone/>
            </a:pPr>
            <a:r>
              <a:rPr lang="en-US" sz="1000" kern="0" dirty="0"/>
              <a:t>             </a:t>
            </a:r>
            <a:r>
              <a:rPr lang="en-US" sz="1000" kern="0" dirty="0">
                <a:solidFill>
                  <a:srgbClr val="FFC000"/>
                </a:solidFill>
              </a:rPr>
              <a:t>K’</a:t>
            </a:r>
            <a:r>
              <a:rPr lang="en-US" sz="1000" kern="0" dirty="0"/>
              <a:t> = </a:t>
            </a:r>
            <a:r>
              <a:rPr lang="en-US" sz="1000" kern="0" dirty="0">
                <a:solidFill>
                  <a:srgbClr val="FFC000"/>
                </a:solidFill>
              </a:rPr>
              <a:t>K’</a:t>
            </a:r>
            <a:r>
              <a:rPr lang="en-US" sz="1000" kern="0" dirty="0"/>
              <a:t> + 1;</a:t>
            </a:r>
          </a:p>
          <a:p>
            <a:pPr>
              <a:buAutoNum type="arabicPeriod" startAt="3"/>
            </a:pPr>
            <a:r>
              <a:rPr lang="en-US" sz="1000" kern="0" dirty="0"/>
              <a:t>If (</a:t>
            </a:r>
            <a:r>
              <a:rPr lang="en-US" sz="1000" kern="0" dirty="0">
                <a:solidFill>
                  <a:srgbClr val="FFC000"/>
                </a:solidFill>
              </a:rPr>
              <a:t>K’</a:t>
            </a:r>
            <a:r>
              <a:rPr lang="en-US" sz="1000" kern="0" dirty="0"/>
              <a:t> =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dirty="0"/>
              <a:t>) return (YES) \\ </a:t>
            </a:r>
            <a:r>
              <a:rPr lang="en-US" sz="1000" kern="0" dirty="0" err="1">
                <a:solidFill>
                  <a:srgbClr val="00B050"/>
                </a:solidFill>
              </a:rPr>
              <a:t>C</a:t>
            </a:r>
            <a:r>
              <a:rPr lang="en-US" sz="1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1000" kern="0" dirty="0"/>
              <a:t> is not reachable</a:t>
            </a:r>
          </a:p>
          <a:p>
            <a:pPr marL="0" indent="0">
              <a:buNone/>
            </a:pPr>
            <a:r>
              <a:rPr lang="en-US" sz="1000" kern="0" dirty="0"/>
              <a:t>     Else return (NO) \\ I did something wrong</a:t>
            </a:r>
          </a:p>
          <a:p>
            <a:pPr marL="0" indent="0">
              <a:buNone/>
            </a:pPr>
            <a:endParaRPr lang="en-US" sz="1000" kern="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9C7233-2D69-4012-BC80-C7D7BBFEEEC1}"/>
              </a:ext>
            </a:extLst>
          </p:cNvPr>
          <p:cNvSpPr txBox="1">
            <a:spLocks/>
          </p:cNvSpPr>
          <p:nvPr/>
        </p:nvSpPr>
        <p:spPr bwMode="auto">
          <a:xfrm>
            <a:off x="4448579" y="2241004"/>
            <a:ext cx="3971926" cy="217344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1600" u="sng" kern="0" dirty="0"/>
              <a:t>(</a:t>
            </a:r>
            <a:r>
              <a:rPr lang="en-US" sz="1600" u="sng" kern="0" dirty="0">
                <a:solidFill>
                  <a:srgbClr val="00B050"/>
                </a:solidFill>
              </a:rPr>
              <a:t>M</a:t>
            </a:r>
            <a:r>
              <a:rPr lang="en-US" sz="1600" u="sng" kern="0" dirty="0"/>
              <a:t>,</a:t>
            </a:r>
            <a:r>
              <a:rPr lang="en-US" sz="1600" u="sng" kern="0" dirty="0">
                <a:solidFill>
                  <a:srgbClr val="FF0000"/>
                </a:solidFill>
              </a:rPr>
              <a:t> </a:t>
            </a:r>
            <a:r>
              <a:rPr lang="en-US" sz="1600" u="sng" kern="0" dirty="0">
                <a:solidFill>
                  <a:srgbClr val="C00000"/>
                </a:solidFill>
              </a:rPr>
              <a:t>y</a:t>
            </a:r>
            <a:r>
              <a:rPr lang="en-US" sz="1600" u="sng" kern="0" dirty="0"/>
              <a:t>)</a:t>
            </a:r>
          </a:p>
          <a:p>
            <a:pPr marL="0" indent="0">
              <a:buNone/>
            </a:pPr>
            <a:r>
              <a:rPr lang="en-US" sz="1600" kern="0" dirty="0"/>
              <a:t>\\ </a:t>
            </a:r>
            <a:r>
              <a:rPr lang="en-US" sz="1600" kern="0" dirty="0">
                <a:solidFill>
                  <a:srgbClr val="00B050"/>
                </a:solidFill>
              </a:rPr>
              <a:t>M</a:t>
            </a:r>
            <a:r>
              <a:rPr lang="en-US" sz="1600" kern="0" dirty="0"/>
              <a:t> is the O(s(n))-space TM accepting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</a:p>
          <a:p>
            <a:pPr marL="0" indent="0">
              <a:buNone/>
            </a:pPr>
            <a:r>
              <a:rPr lang="en-US" sz="1600" kern="0" dirty="0"/>
              <a:t>\\ assume that M runs in time N = 2</a:t>
            </a:r>
            <a:r>
              <a:rPr lang="en-US" sz="1600" kern="0" baseline="30000" dirty="0"/>
              <a:t>O(s(n)) </a:t>
            </a:r>
            <a:endParaRPr lang="en-US" sz="1600" kern="0" dirty="0"/>
          </a:p>
          <a:p>
            <a:pPr marL="0" indent="0">
              <a:buNone/>
            </a:pPr>
            <a:r>
              <a:rPr lang="en-US" sz="1600" kern="0" dirty="0"/>
              <a:t>1.</a:t>
            </a:r>
            <a:r>
              <a:rPr lang="en-US" sz="1600" kern="0" dirty="0">
                <a:solidFill>
                  <a:srgbClr val="FFC000"/>
                </a:solidFill>
              </a:rPr>
              <a:t>  </a:t>
            </a:r>
            <a:r>
              <a:rPr lang="en-US" sz="1600" kern="0" dirty="0">
                <a:solidFill>
                  <a:srgbClr val="FF0000"/>
                </a:solidFill>
              </a:rPr>
              <a:t>K</a:t>
            </a:r>
            <a:r>
              <a:rPr lang="en-US" sz="1600" kern="0" baseline="-25000" dirty="0">
                <a:solidFill>
                  <a:srgbClr val="FF0000"/>
                </a:solidFill>
              </a:rPr>
              <a:t>0</a:t>
            </a:r>
            <a:r>
              <a:rPr lang="en-US" sz="1600" kern="0" baseline="-25000" dirty="0"/>
              <a:t> </a:t>
            </a:r>
            <a:r>
              <a:rPr lang="en-US" sz="1600" kern="0" dirty="0"/>
              <a:t>= 1; </a:t>
            </a:r>
          </a:p>
          <a:p>
            <a:pPr marL="228600" indent="-228600">
              <a:buAutoNum type="arabicPeriod" startAt="2"/>
            </a:pPr>
            <a:r>
              <a:rPr lang="en-US" sz="1600" kern="0" dirty="0"/>
              <a:t> For (h = 0; h++; h &lt; N) Do</a:t>
            </a:r>
          </a:p>
          <a:p>
            <a:pPr marL="0" indent="0">
              <a:buNone/>
            </a:pPr>
            <a:r>
              <a:rPr lang="en-US" sz="1600" kern="0" dirty="0"/>
              <a:t>        </a:t>
            </a:r>
            <a:r>
              <a:rPr lang="en-US" sz="1600" kern="0" dirty="0">
                <a:solidFill>
                  <a:srgbClr val="FF0000"/>
                </a:solidFill>
              </a:rPr>
              <a:t>K</a:t>
            </a:r>
            <a:r>
              <a:rPr lang="en-US" sz="1600" kern="0" baseline="-25000" dirty="0">
                <a:solidFill>
                  <a:srgbClr val="FF0000"/>
                </a:solidFill>
              </a:rPr>
              <a:t>h+1 </a:t>
            </a:r>
            <a:r>
              <a:rPr lang="en-US" sz="1600" kern="0" dirty="0"/>
              <a:t>= Algorithm II (</a:t>
            </a:r>
            <a:r>
              <a:rPr lang="en-US" sz="1600" kern="0" dirty="0" err="1">
                <a:solidFill>
                  <a:srgbClr val="FF0000"/>
                </a:solidFill>
              </a:rPr>
              <a:t>K</a:t>
            </a:r>
            <a:r>
              <a:rPr lang="en-US" sz="16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600" kern="0" dirty="0"/>
              <a:t>);</a:t>
            </a:r>
          </a:p>
          <a:p>
            <a:pPr marL="0" indent="0">
              <a:buNone/>
            </a:pPr>
            <a:r>
              <a:rPr lang="en-US" sz="1600" kern="0" dirty="0"/>
              <a:t>3.  Algorithm I (</a:t>
            </a:r>
            <a:r>
              <a:rPr lang="en-US" sz="1600" kern="0" dirty="0">
                <a:solidFill>
                  <a:srgbClr val="FF0000"/>
                </a:solidFill>
              </a:rPr>
              <a:t>K</a:t>
            </a:r>
            <a:r>
              <a:rPr lang="en-US" sz="1600" kern="0" baseline="-25000" dirty="0">
                <a:solidFill>
                  <a:srgbClr val="FF0000"/>
                </a:solidFill>
              </a:rPr>
              <a:t>N</a:t>
            </a:r>
            <a:r>
              <a:rPr lang="en-US" sz="1600" kern="0" dirty="0"/>
              <a:t>).</a:t>
            </a:r>
          </a:p>
          <a:p>
            <a:pPr marL="0" indent="0">
              <a:buNone/>
            </a:pPr>
            <a:endParaRPr lang="en-US" sz="1600" kern="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91C86B2-DAE7-4604-95F3-3F2DDE90E290}"/>
              </a:ext>
            </a:extLst>
          </p:cNvPr>
          <p:cNvSpPr txBox="1">
            <a:spLocks/>
          </p:cNvSpPr>
          <p:nvPr/>
        </p:nvSpPr>
        <p:spPr bwMode="auto">
          <a:xfrm>
            <a:off x="774501" y="4166999"/>
            <a:ext cx="3549849" cy="225285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000" u="sng" kern="0" dirty="0">
                <a:solidFill>
                  <a:srgbClr val="FF0000"/>
                </a:solidFill>
              </a:rPr>
              <a:t>Algorithm II (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000" u="sng" kern="0" dirty="0">
                <a:solidFill>
                  <a:srgbClr val="FF0000"/>
                </a:solidFill>
              </a:rPr>
              <a:t>).</a:t>
            </a:r>
          </a:p>
          <a:p>
            <a:pPr marL="0" indent="0">
              <a:buNone/>
            </a:pPr>
            <a:r>
              <a:rPr lang="en-US" sz="1000" kern="0" dirty="0"/>
              <a:t>\\ knowing 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endParaRPr lang="en-US" sz="1000" kern="0" baseline="-25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000" kern="0" dirty="0"/>
              <a:t>1.</a:t>
            </a:r>
            <a:r>
              <a:rPr lang="en-US" sz="1000" kern="0" dirty="0">
                <a:solidFill>
                  <a:srgbClr val="FFC000"/>
                </a:solidFill>
              </a:rPr>
              <a:t> 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r>
              <a:rPr lang="en-US" sz="1000" kern="0" baseline="-25000" dirty="0"/>
              <a:t> </a:t>
            </a:r>
            <a:r>
              <a:rPr lang="en-US" sz="1000" kern="0" dirty="0"/>
              <a:t>= 0; </a:t>
            </a:r>
          </a:p>
          <a:p>
            <a:pPr marL="0" indent="0">
              <a:buNone/>
            </a:pPr>
            <a:r>
              <a:rPr lang="en-US" sz="1000" kern="0" dirty="0"/>
              <a:t>2.  For (each config.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) Do \\ check if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is for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endParaRPr lang="en-US" sz="1000" kern="0" dirty="0"/>
          </a:p>
          <a:p>
            <a:pPr marL="0" indent="0">
              <a:buNone/>
            </a:pPr>
            <a:r>
              <a:rPr lang="en-US" sz="1000" kern="0" dirty="0"/>
              <a:t>2.1   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= 0; </a:t>
            </a:r>
          </a:p>
          <a:p>
            <a:pPr marL="0" indent="0">
              <a:buNone/>
            </a:pPr>
            <a:r>
              <a:rPr lang="en-US" sz="1000" kern="0" dirty="0"/>
              <a:t>2.2   For (each config. </a:t>
            </a:r>
            <a:r>
              <a:rPr lang="en-US" sz="1000" kern="0" dirty="0">
                <a:solidFill>
                  <a:srgbClr val="00B050"/>
                </a:solidFill>
              </a:rPr>
              <a:t>C’</a:t>
            </a:r>
            <a:r>
              <a:rPr lang="en-US" sz="1000" kern="0" dirty="0"/>
              <a:t>) Do \\ collect for 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endParaRPr lang="en-US" sz="1000" kern="0" dirty="0"/>
          </a:p>
          <a:p>
            <a:pPr marL="0" indent="0">
              <a:buNone/>
            </a:pPr>
            <a:r>
              <a:rPr lang="en-US" sz="1000" kern="0" dirty="0"/>
              <a:t>2.2.1    If (</a:t>
            </a:r>
            <a:r>
              <a:rPr lang="en-US" sz="1000" kern="0" dirty="0">
                <a:solidFill>
                  <a:srgbClr val="00B050"/>
                </a:solidFill>
              </a:rPr>
              <a:t>C’</a:t>
            </a:r>
            <a:r>
              <a:rPr lang="en-US" sz="1000" kern="0" dirty="0"/>
              <a:t> is reachable from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baseline="-25000" dirty="0">
                <a:solidFill>
                  <a:srgbClr val="00B050"/>
                </a:solidFill>
              </a:rPr>
              <a:t>0</a:t>
            </a:r>
            <a:r>
              <a:rPr lang="en-US" sz="1000" kern="0" dirty="0"/>
              <a:t> in ≤ h steps)</a:t>
            </a:r>
          </a:p>
          <a:p>
            <a:pPr marL="0" indent="0">
              <a:buNone/>
            </a:pPr>
            <a:r>
              <a:rPr lang="en-US" sz="1000" kern="0" dirty="0"/>
              <a:t>               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= 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+ 1; </a:t>
            </a:r>
          </a:p>
          <a:p>
            <a:pPr marL="0" indent="0">
              <a:buNone/>
            </a:pPr>
            <a:r>
              <a:rPr lang="en-US" sz="1000" kern="0" dirty="0"/>
              <a:t>               If (</a:t>
            </a:r>
            <a:r>
              <a:rPr lang="en-US" sz="1000" kern="0" dirty="0">
                <a:solidFill>
                  <a:srgbClr val="00B050"/>
                </a:solidFill>
              </a:rPr>
              <a:t>C’</a:t>
            </a:r>
            <a:r>
              <a:rPr lang="en-US" sz="1000" kern="0" dirty="0"/>
              <a:t> </a:t>
            </a:r>
            <a:r>
              <a:rPr lang="en-US" sz="1000" kern="0" dirty="0">
                <a:latin typeface="Abadi" panose="020B0604020104020204" pitchFamily="34" charset="0"/>
              </a:rPr>
              <a:t>→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)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r>
              <a:rPr lang="en-US" sz="1000" kern="0" baseline="-25000" dirty="0"/>
              <a:t> </a:t>
            </a:r>
            <a:r>
              <a:rPr lang="en-US" sz="1000" kern="0" dirty="0"/>
              <a:t>=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r>
              <a:rPr lang="en-US" sz="1000" kern="0" dirty="0"/>
              <a:t>+1; </a:t>
            </a:r>
            <a:r>
              <a:rPr lang="en-US" sz="1000" kern="0" dirty="0" err="1"/>
              <a:t>goto</a:t>
            </a:r>
            <a:r>
              <a:rPr lang="en-US" sz="1000" kern="0" dirty="0"/>
              <a:t> next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in step 2;</a:t>
            </a:r>
          </a:p>
          <a:p>
            <a:pPr marL="0" indent="0">
              <a:buNone/>
            </a:pPr>
            <a:r>
              <a:rPr lang="en-US" sz="1000" kern="0" dirty="0"/>
              <a:t>2.3   If (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≠ 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000" kern="0" dirty="0"/>
              <a:t>) return (NO) \\ did something wrong</a:t>
            </a:r>
          </a:p>
          <a:p>
            <a:pPr marL="0" indent="0">
              <a:buNone/>
            </a:pPr>
            <a:r>
              <a:rPr lang="en-US" sz="1000" kern="0" dirty="0"/>
              <a:t>        \\ If (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= 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000" kern="0" dirty="0"/>
              <a:t>): we have correctly checked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for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</a:p>
          <a:p>
            <a:pPr marL="0" indent="0">
              <a:buNone/>
            </a:pPr>
            <a:r>
              <a:rPr lang="en-US" sz="1000" kern="0" dirty="0"/>
              <a:t>3.   Return (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r>
              <a:rPr lang="en-US" sz="1000" kern="0" dirty="0"/>
              <a:t>)</a:t>
            </a:r>
            <a:r>
              <a:rPr lang="en-US" sz="1000" kern="0" baseline="-25000" dirty="0">
                <a:solidFill>
                  <a:srgbClr val="FF0000"/>
                </a:solidFill>
              </a:rPr>
              <a:t> </a:t>
            </a:r>
            <a:r>
              <a:rPr lang="en-US" sz="1000" kern="0" dirty="0"/>
              <a:t> </a:t>
            </a:r>
          </a:p>
          <a:p>
            <a:pPr marL="0" indent="0">
              <a:buNone/>
            </a:pPr>
            <a:endParaRPr lang="en-US" sz="1000" kern="0" dirty="0"/>
          </a:p>
        </p:txBody>
      </p:sp>
    </p:spTree>
    <p:extLst>
      <p:ext uri="{BB962C8B-B14F-4D97-AF65-F5344CB8AC3E}">
        <p14:creationId xmlns:p14="http://schemas.microsoft.com/office/powerpoint/2010/main" val="297934256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62DDDBC-E9E8-41B4-BA34-CFC2B0D88A64}"/>
              </a:ext>
            </a:extLst>
          </p:cNvPr>
          <p:cNvSpPr txBox="1">
            <a:spLocks/>
          </p:cNvSpPr>
          <p:nvPr/>
        </p:nvSpPr>
        <p:spPr bwMode="auto">
          <a:xfrm>
            <a:off x="774501" y="2303307"/>
            <a:ext cx="3549849" cy="174578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000" u="sng" kern="0" dirty="0">
                <a:solidFill>
                  <a:srgbClr val="FF0000"/>
                </a:solidFill>
              </a:rPr>
              <a:t>Algorithm I (K).</a:t>
            </a:r>
          </a:p>
          <a:p>
            <a:pPr marL="0" indent="0">
              <a:buNone/>
            </a:pPr>
            <a:r>
              <a:rPr lang="en-US" sz="1000" kern="0" dirty="0"/>
              <a:t>\\ knowing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</a:p>
          <a:p>
            <a:pPr marL="0" indent="0">
              <a:buNone/>
            </a:pPr>
            <a:r>
              <a:rPr lang="en-US" sz="1000" kern="0" dirty="0"/>
              <a:t>1.</a:t>
            </a:r>
            <a:r>
              <a:rPr lang="en-US" sz="1000" kern="0" dirty="0">
                <a:solidFill>
                  <a:srgbClr val="FFC000"/>
                </a:solidFill>
              </a:rPr>
              <a:t>  K’</a:t>
            </a:r>
            <a:r>
              <a:rPr lang="en-US" sz="1000" kern="0" dirty="0"/>
              <a:t> = 0; </a:t>
            </a:r>
          </a:p>
          <a:p>
            <a:pPr marL="0" indent="0">
              <a:buNone/>
            </a:pPr>
            <a:r>
              <a:rPr lang="en-US" sz="1000" kern="0" dirty="0"/>
              <a:t>2.  For (each config.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) Do</a:t>
            </a:r>
          </a:p>
          <a:p>
            <a:pPr marL="0" indent="0">
              <a:buNone/>
            </a:pPr>
            <a:r>
              <a:rPr lang="en-US" sz="1000" kern="0" dirty="0"/>
              <a:t>         If (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is reachable from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baseline="-25000" dirty="0">
                <a:solidFill>
                  <a:srgbClr val="00B050"/>
                </a:solidFill>
              </a:rPr>
              <a:t>0</a:t>
            </a:r>
            <a:r>
              <a:rPr lang="en-US" sz="1000" kern="0" dirty="0"/>
              <a:t>) \\ simulate </a:t>
            </a:r>
            <a:r>
              <a:rPr lang="en-US" sz="1000" kern="0" dirty="0">
                <a:solidFill>
                  <a:srgbClr val="00B050"/>
                </a:solidFill>
              </a:rPr>
              <a:t>M</a:t>
            </a:r>
            <a:r>
              <a:rPr lang="en-US" sz="1000" kern="0" dirty="0"/>
              <a:t> on </a:t>
            </a:r>
            <a:r>
              <a:rPr lang="en-US" sz="1000" kern="0" dirty="0">
                <a:solidFill>
                  <a:srgbClr val="C00000"/>
                </a:solidFill>
              </a:rPr>
              <a:t>y</a:t>
            </a:r>
          </a:p>
          <a:p>
            <a:pPr marL="0" indent="0">
              <a:buNone/>
            </a:pPr>
            <a:r>
              <a:rPr lang="en-US" sz="1000" kern="0" dirty="0"/>
              <a:t>             If (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= </a:t>
            </a:r>
            <a:r>
              <a:rPr lang="en-US" sz="1000" kern="0" dirty="0" err="1">
                <a:solidFill>
                  <a:srgbClr val="00B050"/>
                </a:solidFill>
              </a:rPr>
              <a:t>C</a:t>
            </a:r>
            <a:r>
              <a:rPr lang="en-US" sz="1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1000" kern="0" dirty="0"/>
              <a:t>) return (NO) \\ </a:t>
            </a:r>
            <a:r>
              <a:rPr lang="en-US" sz="1000" kern="0" dirty="0">
                <a:solidFill>
                  <a:srgbClr val="C00000"/>
                </a:solidFill>
              </a:rPr>
              <a:t>y</a:t>
            </a:r>
            <a:r>
              <a:rPr lang="en-US" sz="1000" kern="0" dirty="0"/>
              <a:t> is not in </a:t>
            </a:r>
            <a:r>
              <a:rPr lang="en-US" sz="1000" kern="0" dirty="0">
                <a:solidFill>
                  <a:srgbClr val="C00000"/>
                </a:solidFill>
              </a:rPr>
              <a:t>Ǭ</a:t>
            </a:r>
            <a:endParaRPr lang="en-US" sz="1000" kern="0" dirty="0"/>
          </a:p>
          <a:p>
            <a:pPr marL="0" indent="0">
              <a:buNone/>
            </a:pPr>
            <a:r>
              <a:rPr lang="en-US" sz="1000" kern="0" dirty="0"/>
              <a:t>             </a:t>
            </a:r>
            <a:r>
              <a:rPr lang="en-US" sz="1000" kern="0" dirty="0">
                <a:solidFill>
                  <a:srgbClr val="FFC000"/>
                </a:solidFill>
              </a:rPr>
              <a:t>K’</a:t>
            </a:r>
            <a:r>
              <a:rPr lang="en-US" sz="1000" kern="0" dirty="0"/>
              <a:t> = </a:t>
            </a:r>
            <a:r>
              <a:rPr lang="en-US" sz="1000" kern="0" dirty="0">
                <a:solidFill>
                  <a:srgbClr val="FFC000"/>
                </a:solidFill>
              </a:rPr>
              <a:t>K’</a:t>
            </a:r>
            <a:r>
              <a:rPr lang="en-US" sz="1000" kern="0" dirty="0"/>
              <a:t> + 1;</a:t>
            </a:r>
          </a:p>
          <a:p>
            <a:pPr>
              <a:buAutoNum type="arabicPeriod" startAt="3"/>
            </a:pPr>
            <a:r>
              <a:rPr lang="en-US" sz="1000" kern="0" dirty="0"/>
              <a:t>If (</a:t>
            </a:r>
            <a:r>
              <a:rPr lang="en-US" sz="1000" kern="0" dirty="0">
                <a:solidFill>
                  <a:srgbClr val="FFC000"/>
                </a:solidFill>
              </a:rPr>
              <a:t>K’</a:t>
            </a:r>
            <a:r>
              <a:rPr lang="en-US" sz="1000" kern="0" dirty="0"/>
              <a:t> =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dirty="0"/>
              <a:t>) return (YES) \\ </a:t>
            </a:r>
            <a:r>
              <a:rPr lang="en-US" sz="1000" kern="0" dirty="0" err="1">
                <a:solidFill>
                  <a:srgbClr val="00B050"/>
                </a:solidFill>
              </a:rPr>
              <a:t>C</a:t>
            </a:r>
            <a:r>
              <a:rPr lang="en-US" sz="1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1000" kern="0" dirty="0"/>
              <a:t> is not reachable</a:t>
            </a:r>
          </a:p>
          <a:p>
            <a:pPr marL="0" indent="0">
              <a:buNone/>
            </a:pPr>
            <a:r>
              <a:rPr lang="en-US" sz="1000" kern="0" dirty="0"/>
              <a:t>     Else return (NO) \\ I did something wrong</a:t>
            </a:r>
          </a:p>
          <a:p>
            <a:pPr marL="0" indent="0">
              <a:buNone/>
            </a:pPr>
            <a:endParaRPr lang="en-US" sz="1000" kern="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9C7233-2D69-4012-BC80-C7D7BBFEEEC1}"/>
              </a:ext>
            </a:extLst>
          </p:cNvPr>
          <p:cNvSpPr txBox="1">
            <a:spLocks/>
          </p:cNvSpPr>
          <p:nvPr/>
        </p:nvSpPr>
        <p:spPr bwMode="auto">
          <a:xfrm>
            <a:off x="4448579" y="2241004"/>
            <a:ext cx="3971926" cy="217344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1600" u="sng" kern="0" dirty="0"/>
              <a:t>(</a:t>
            </a:r>
            <a:r>
              <a:rPr lang="en-US" sz="1600" u="sng" kern="0" dirty="0">
                <a:solidFill>
                  <a:srgbClr val="00B050"/>
                </a:solidFill>
              </a:rPr>
              <a:t>M</a:t>
            </a:r>
            <a:r>
              <a:rPr lang="en-US" sz="1600" u="sng" kern="0" dirty="0"/>
              <a:t>,</a:t>
            </a:r>
            <a:r>
              <a:rPr lang="en-US" sz="1600" u="sng" kern="0" dirty="0">
                <a:solidFill>
                  <a:srgbClr val="FF0000"/>
                </a:solidFill>
              </a:rPr>
              <a:t> </a:t>
            </a:r>
            <a:r>
              <a:rPr lang="en-US" sz="1600" u="sng" kern="0" dirty="0">
                <a:solidFill>
                  <a:srgbClr val="C00000"/>
                </a:solidFill>
              </a:rPr>
              <a:t>y</a:t>
            </a:r>
            <a:r>
              <a:rPr lang="en-US" sz="1600" u="sng" kern="0" dirty="0"/>
              <a:t>)</a:t>
            </a:r>
          </a:p>
          <a:p>
            <a:pPr marL="0" indent="0">
              <a:buNone/>
            </a:pPr>
            <a:r>
              <a:rPr lang="en-US" sz="1600" kern="0" dirty="0"/>
              <a:t>\\ </a:t>
            </a:r>
            <a:r>
              <a:rPr lang="en-US" sz="1600" kern="0" dirty="0">
                <a:solidFill>
                  <a:srgbClr val="00B050"/>
                </a:solidFill>
              </a:rPr>
              <a:t>M</a:t>
            </a:r>
            <a:r>
              <a:rPr lang="en-US" sz="1600" kern="0" dirty="0"/>
              <a:t> is the O(s(n))-space TM accepting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</a:p>
          <a:p>
            <a:pPr marL="0" indent="0">
              <a:buNone/>
            </a:pPr>
            <a:r>
              <a:rPr lang="en-US" sz="1600" kern="0" dirty="0"/>
              <a:t>\\ assume that M runs in time N = 2</a:t>
            </a:r>
            <a:r>
              <a:rPr lang="en-US" sz="1600" kern="0" baseline="30000" dirty="0"/>
              <a:t>O(s(n)) </a:t>
            </a:r>
            <a:endParaRPr lang="en-US" sz="1600" kern="0" dirty="0"/>
          </a:p>
          <a:p>
            <a:pPr marL="0" indent="0">
              <a:buNone/>
            </a:pPr>
            <a:r>
              <a:rPr lang="en-US" sz="1600" kern="0" dirty="0"/>
              <a:t>1.</a:t>
            </a:r>
            <a:r>
              <a:rPr lang="en-US" sz="1600" kern="0" dirty="0">
                <a:solidFill>
                  <a:srgbClr val="FFC000"/>
                </a:solidFill>
              </a:rPr>
              <a:t>  </a:t>
            </a:r>
            <a:r>
              <a:rPr lang="en-US" sz="1600" kern="0" dirty="0">
                <a:solidFill>
                  <a:srgbClr val="FF0000"/>
                </a:solidFill>
              </a:rPr>
              <a:t>K</a:t>
            </a:r>
            <a:r>
              <a:rPr lang="en-US" sz="1600" kern="0" baseline="-25000" dirty="0">
                <a:solidFill>
                  <a:srgbClr val="FF0000"/>
                </a:solidFill>
              </a:rPr>
              <a:t>0</a:t>
            </a:r>
            <a:r>
              <a:rPr lang="en-US" sz="1600" kern="0" baseline="-25000" dirty="0"/>
              <a:t> </a:t>
            </a:r>
            <a:r>
              <a:rPr lang="en-US" sz="1600" kern="0" dirty="0"/>
              <a:t>= 1; </a:t>
            </a:r>
          </a:p>
          <a:p>
            <a:pPr marL="228600" indent="-228600">
              <a:buAutoNum type="arabicPeriod" startAt="2"/>
            </a:pPr>
            <a:r>
              <a:rPr lang="en-US" sz="1600" kern="0" dirty="0"/>
              <a:t> For (h = 0; h++; h &lt; N) Do</a:t>
            </a:r>
          </a:p>
          <a:p>
            <a:pPr marL="0" indent="0">
              <a:buNone/>
            </a:pPr>
            <a:r>
              <a:rPr lang="en-US" sz="1600" kern="0" dirty="0"/>
              <a:t>        </a:t>
            </a:r>
            <a:r>
              <a:rPr lang="en-US" sz="1600" kern="0" dirty="0">
                <a:solidFill>
                  <a:srgbClr val="FF0000"/>
                </a:solidFill>
              </a:rPr>
              <a:t>K</a:t>
            </a:r>
            <a:r>
              <a:rPr lang="en-US" sz="1600" kern="0" baseline="-25000" dirty="0">
                <a:solidFill>
                  <a:srgbClr val="FF0000"/>
                </a:solidFill>
              </a:rPr>
              <a:t>h+1 </a:t>
            </a:r>
            <a:r>
              <a:rPr lang="en-US" sz="1600" kern="0" dirty="0"/>
              <a:t>= Algorithm II (</a:t>
            </a:r>
            <a:r>
              <a:rPr lang="en-US" sz="1600" kern="0" dirty="0" err="1">
                <a:solidFill>
                  <a:srgbClr val="FF0000"/>
                </a:solidFill>
              </a:rPr>
              <a:t>K</a:t>
            </a:r>
            <a:r>
              <a:rPr lang="en-US" sz="16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600" kern="0" dirty="0"/>
              <a:t>);</a:t>
            </a:r>
          </a:p>
          <a:p>
            <a:pPr marL="0" indent="0">
              <a:buNone/>
            </a:pPr>
            <a:r>
              <a:rPr lang="en-US" sz="1600" kern="0" dirty="0"/>
              <a:t>3.  Algorithm I (</a:t>
            </a:r>
            <a:r>
              <a:rPr lang="en-US" sz="1600" kern="0" dirty="0">
                <a:solidFill>
                  <a:srgbClr val="FF0000"/>
                </a:solidFill>
              </a:rPr>
              <a:t>K</a:t>
            </a:r>
            <a:r>
              <a:rPr lang="en-US" sz="1600" kern="0" baseline="-25000" dirty="0">
                <a:solidFill>
                  <a:srgbClr val="FF0000"/>
                </a:solidFill>
              </a:rPr>
              <a:t>N</a:t>
            </a:r>
            <a:r>
              <a:rPr lang="en-US" sz="1600" kern="0" dirty="0"/>
              <a:t>).</a:t>
            </a:r>
          </a:p>
          <a:p>
            <a:pPr marL="0" indent="0">
              <a:buNone/>
            </a:pPr>
            <a:endParaRPr lang="en-US" sz="1600" kern="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7DC951A-B849-46F7-B543-A79B5E0162DA}"/>
              </a:ext>
            </a:extLst>
          </p:cNvPr>
          <p:cNvSpPr txBox="1">
            <a:spLocks/>
          </p:cNvSpPr>
          <p:nvPr/>
        </p:nvSpPr>
        <p:spPr bwMode="auto">
          <a:xfrm>
            <a:off x="4819652" y="4395397"/>
            <a:ext cx="3257550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Space complexity: </a:t>
            </a:r>
            <a:r>
              <a:rPr lang="en-US" sz="2000" kern="0" dirty="0"/>
              <a:t>O(s(n)).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F0352C9-2778-4D9C-9FE1-95683E88DBB0}"/>
              </a:ext>
            </a:extLst>
          </p:cNvPr>
          <p:cNvSpPr txBox="1">
            <a:spLocks/>
          </p:cNvSpPr>
          <p:nvPr/>
        </p:nvSpPr>
        <p:spPr bwMode="auto">
          <a:xfrm>
            <a:off x="774501" y="4166999"/>
            <a:ext cx="3549849" cy="225285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000" u="sng" kern="0" dirty="0">
                <a:solidFill>
                  <a:srgbClr val="FF0000"/>
                </a:solidFill>
              </a:rPr>
              <a:t>Algorithm II (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000" u="sng" kern="0" dirty="0">
                <a:solidFill>
                  <a:srgbClr val="FF0000"/>
                </a:solidFill>
              </a:rPr>
              <a:t>).</a:t>
            </a:r>
          </a:p>
          <a:p>
            <a:pPr marL="0" indent="0">
              <a:buNone/>
            </a:pPr>
            <a:r>
              <a:rPr lang="en-US" sz="1000" kern="0" dirty="0"/>
              <a:t>\\ knowing 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endParaRPr lang="en-US" sz="1000" kern="0" baseline="-25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000" kern="0" dirty="0"/>
              <a:t>1.</a:t>
            </a:r>
            <a:r>
              <a:rPr lang="en-US" sz="1000" kern="0" dirty="0">
                <a:solidFill>
                  <a:srgbClr val="FFC000"/>
                </a:solidFill>
              </a:rPr>
              <a:t> 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r>
              <a:rPr lang="en-US" sz="1000" kern="0" baseline="-25000" dirty="0"/>
              <a:t> </a:t>
            </a:r>
            <a:r>
              <a:rPr lang="en-US" sz="1000" kern="0" dirty="0"/>
              <a:t>= 0; </a:t>
            </a:r>
          </a:p>
          <a:p>
            <a:pPr marL="0" indent="0">
              <a:buNone/>
            </a:pPr>
            <a:r>
              <a:rPr lang="en-US" sz="1000" kern="0" dirty="0"/>
              <a:t>2.  For (each config.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) Do \\ check if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is for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endParaRPr lang="en-US" sz="1000" kern="0" dirty="0"/>
          </a:p>
          <a:p>
            <a:pPr marL="0" indent="0">
              <a:buNone/>
            </a:pPr>
            <a:r>
              <a:rPr lang="en-US" sz="1000" kern="0" dirty="0"/>
              <a:t>2.1   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= 0; </a:t>
            </a:r>
          </a:p>
          <a:p>
            <a:pPr marL="0" indent="0">
              <a:buNone/>
            </a:pPr>
            <a:r>
              <a:rPr lang="en-US" sz="1000" kern="0" dirty="0"/>
              <a:t>2.2   For (each config. </a:t>
            </a:r>
            <a:r>
              <a:rPr lang="en-US" sz="1000" kern="0" dirty="0">
                <a:solidFill>
                  <a:srgbClr val="00B050"/>
                </a:solidFill>
              </a:rPr>
              <a:t>C’</a:t>
            </a:r>
            <a:r>
              <a:rPr lang="en-US" sz="1000" kern="0" dirty="0"/>
              <a:t>) Do \\ collect for 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endParaRPr lang="en-US" sz="1000" kern="0" dirty="0"/>
          </a:p>
          <a:p>
            <a:pPr marL="0" indent="0">
              <a:buNone/>
            </a:pPr>
            <a:r>
              <a:rPr lang="en-US" sz="1000" kern="0" dirty="0"/>
              <a:t>2.2.1    If (</a:t>
            </a:r>
            <a:r>
              <a:rPr lang="en-US" sz="1000" kern="0" dirty="0">
                <a:solidFill>
                  <a:srgbClr val="00B050"/>
                </a:solidFill>
              </a:rPr>
              <a:t>C’</a:t>
            </a:r>
            <a:r>
              <a:rPr lang="en-US" sz="1000" kern="0" dirty="0"/>
              <a:t> is reachable from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baseline="-25000" dirty="0">
                <a:solidFill>
                  <a:srgbClr val="00B050"/>
                </a:solidFill>
              </a:rPr>
              <a:t>0</a:t>
            </a:r>
            <a:r>
              <a:rPr lang="en-US" sz="1000" kern="0" dirty="0"/>
              <a:t> in ≤ h steps)</a:t>
            </a:r>
          </a:p>
          <a:p>
            <a:pPr marL="0" indent="0">
              <a:buNone/>
            </a:pPr>
            <a:r>
              <a:rPr lang="en-US" sz="1000" kern="0" dirty="0"/>
              <a:t>               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= 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+ 1; </a:t>
            </a:r>
          </a:p>
          <a:p>
            <a:pPr marL="0" indent="0">
              <a:buNone/>
            </a:pPr>
            <a:r>
              <a:rPr lang="en-US" sz="1000" kern="0" dirty="0"/>
              <a:t>               If (</a:t>
            </a:r>
            <a:r>
              <a:rPr lang="en-US" sz="1000" kern="0" dirty="0">
                <a:solidFill>
                  <a:srgbClr val="00B050"/>
                </a:solidFill>
              </a:rPr>
              <a:t>C’</a:t>
            </a:r>
            <a:r>
              <a:rPr lang="en-US" sz="1000" kern="0" dirty="0"/>
              <a:t> </a:t>
            </a:r>
            <a:r>
              <a:rPr lang="en-US" sz="1000" kern="0" dirty="0">
                <a:latin typeface="Abadi" panose="020B0604020104020204" pitchFamily="34" charset="0"/>
              </a:rPr>
              <a:t>→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)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r>
              <a:rPr lang="en-US" sz="1000" kern="0" baseline="-25000" dirty="0"/>
              <a:t> </a:t>
            </a:r>
            <a:r>
              <a:rPr lang="en-US" sz="1000" kern="0" dirty="0"/>
              <a:t>=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r>
              <a:rPr lang="en-US" sz="1000" kern="0" dirty="0"/>
              <a:t>+1; </a:t>
            </a:r>
            <a:r>
              <a:rPr lang="en-US" sz="1000" kern="0" dirty="0" err="1"/>
              <a:t>goto</a:t>
            </a:r>
            <a:r>
              <a:rPr lang="en-US" sz="1000" kern="0" dirty="0"/>
              <a:t> next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in step 2;</a:t>
            </a:r>
          </a:p>
          <a:p>
            <a:pPr marL="0" indent="0">
              <a:buNone/>
            </a:pPr>
            <a:r>
              <a:rPr lang="en-US" sz="1000" kern="0" dirty="0"/>
              <a:t>2.3   If (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≠ 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000" kern="0" dirty="0"/>
              <a:t>) return (NO) \\ did something wrong</a:t>
            </a:r>
          </a:p>
          <a:p>
            <a:pPr marL="0" indent="0">
              <a:buNone/>
            </a:pPr>
            <a:r>
              <a:rPr lang="en-US" sz="1000" kern="0" dirty="0"/>
              <a:t>        \\ If (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= 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000" kern="0" dirty="0"/>
              <a:t>): we have correctly checked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for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</a:p>
          <a:p>
            <a:pPr marL="0" indent="0">
              <a:buNone/>
            </a:pPr>
            <a:r>
              <a:rPr lang="en-US" sz="1000" kern="0" dirty="0"/>
              <a:t>3.   Return (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r>
              <a:rPr lang="en-US" sz="1000" kern="0" dirty="0"/>
              <a:t>)</a:t>
            </a:r>
            <a:r>
              <a:rPr lang="en-US" sz="1000" kern="0" baseline="-25000" dirty="0">
                <a:solidFill>
                  <a:srgbClr val="FF0000"/>
                </a:solidFill>
              </a:rPr>
              <a:t> </a:t>
            </a:r>
            <a:r>
              <a:rPr lang="en-US" sz="1000" kern="0" dirty="0"/>
              <a:t> </a:t>
            </a:r>
          </a:p>
          <a:p>
            <a:pPr marL="0" indent="0">
              <a:buNone/>
            </a:pPr>
            <a:endParaRPr lang="en-US" sz="1000" kern="0" dirty="0"/>
          </a:p>
        </p:txBody>
      </p:sp>
    </p:spTree>
    <p:extLst>
      <p:ext uri="{BB962C8B-B14F-4D97-AF65-F5344CB8AC3E}">
        <p14:creationId xmlns:p14="http://schemas.microsoft.com/office/powerpoint/2010/main" val="29990727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62DDDBC-E9E8-41B4-BA34-CFC2B0D88A64}"/>
              </a:ext>
            </a:extLst>
          </p:cNvPr>
          <p:cNvSpPr txBox="1">
            <a:spLocks/>
          </p:cNvSpPr>
          <p:nvPr/>
        </p:nvSpPr>
        <p:spPr bwMode="auto">
          <a:xfrm>
            <a:off x="774501" y="2303307"/>
            <a:ext cx="3549849" cy="174578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000" u="sng" kern="0" dirty="0">
                <a:solidFill>
                  <a:srgbClr val="FF0000"/>
                </a:solidFill>
              </a:rPr>
              <a:t>Algorithm I (K).</a:t>
            </a:r>
          </a:p>
          <a:p>
            <a:pPr marL="0" indent="0">
              <a:buNone/>
            </a:pPr>
            <a:r>
              <a:rPr lang="en-US" sz="1000" kern="0" dirty="0"/>
              <a:t>\\ knowing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</a:p>
          <a:p>
            <a:pPr marL="0" indent="0">
              <a:buNone/>
            </a:pPr>
            <a:r>
              <a:rPr lang="en-US" sz="1000" kern="0" dirty="0"/>
              <a:t>1.</a:t>
            </a:r>
            <a:r>
              <a:rPr lang="en-US" sz="1000" kern="0" dirty="0">
                <a:solidFill>
                  <a:srgbClr val="FFC000"/>
                </a:solidFill>
              </a:rPr>
              <a:t>  K’</a:t>
            </a:r>
            <a:r>
              <a:rPr lang="en-US" sz="1000" kern="0" dirty="0"/>
              <a:t> = 0; </a:t>
            </a:r>
          </a:p>
          <a:p>
            <a:pPr marL="0" indent="0">
              <a:buNone/>
            </a:pPr>
            <a:r>
              <a:rPr lang="en-US" sz="1000" kern="0" dirty="0"/>
              <a:t>2.  For (each config.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) Do</a:t>
            </a:r>
          </a:p>
          <a:p>
            <a:pPr marL="0" indent="0">
              <a:buNone/>
            </a:pPr>
            <a:r>
              <a:rPr lang="en-US" sz="1000" kern="0" dirty="0"/>
              <a:t>         If (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is reachable from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baseline="-25000" dirty="0">
                <a:solidFill>
                  <a:srgbClr val="00B050"/>
                </a:solidFill>
              </a:rPr>
              <a:t>0</a:t>
            </a:r>
            <a:r>
              <a:rPr lang="en-US" sz="1000" kern="0" dirty="0"/>
              <a:t>) \\ simulate </a:t>
            </a:r>
            <a:r>
              <a:rPr lang="en-US" sz="1000" kern="0" dirty="0">
                <a:solidFill>
                  <a:srgbClr val="00B050"/>
                </a:solidFill>
              </a:rPr>
              <a:t>M</a:t>
            </a:r>
            <a:r>
              <a:rPr lang="en-US" sz="1000" kern="0" dirty="0"/>
              <a:t> on </a:t>
            </a:r>
            <a:r>
              <a:rPr lang="en-US" sz="1000" kern="0" dirty="0">
                <a:solidFill>
                  <a:srgbClr val="C00000"/>
                </a:solidFill>
              </a:rPr>
              <a:t>y</a:t>
            </a:r>
          </a:p>
          <a:p>
            <a:pPr marL="0" indent="0">
              <a:buNone/>
            </a:pPr>
            <a:r>
              <a:rPr lang="en-US" sz="1000" kern="0" dirty="0"/>
              <a:t>             If (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= </a:t>
            </a:r>
            <a:r>
              <a:rPr lang="en-US" sz="1000" kern="0" dirty="0" err="1">
                <a:solidFill>
                  <a:srgbClr val="00B050"/>
                </a:solidFill>
              </a:rPr>
              <a:t>C</a:t>
            </a:r>
            <a:r>
              <a:rPr lang="en-US" sz="1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1000" kern="0" dirty="0"/>
              <a:t>) return (NO) \\ </a:t>
            </a:r>
            <a:r>
              <a:rPr lang="en-US" sz="1000" kern="0" dirty="0">
                <a:solidFill>
                  <a:srgbClr val="C00000"/>
                </a:solidFill>
              </a:rPr>
              <a:t>y</a:t>
            </a:r>
            <a:r>
              <a:rPr lang="en-US" sz="1000" kern="0" dirty="0"/>
              <a:t> is not in </a:t>
            </a:r>
            <a:r>
              <a:rPr lang="en-US" sz="1000" kern="0" dirty="0">
                <a:solidFill>
                  <a:srgbClr val="C00000"/>
                </a:solidFill>
              </a:rPr>
              <a:t>Ǭ</a:t>
            </a:r>
            <a:endParaRPr lang="en-US" sz="1000" kern="0" dirty="0"/>
          </a:p>
          <a:p>
            <a:pPr marL="0" indent="0">
              <a:buNone/>
            </a:pPr>
            <a:r>
              <a:rPr lang="en-US" sz="1000" kern="0" dirty="0"/>
              <a:t>             </a:t>
            </a:r>
            <a:r>
              <a:rPr lang="en-US" sz="1000" kern="0" dirty="0">
                <a:solidFill>
                  <a:srgbClr val="FFC000"/>
                </a:solidFill>
              </a:rPr>
              <a:t>K’</a:t>
            </a:r>
            <a:r>
              <a:rPr lang="en-US" sz="1000" kern="0" dirty="0"/>
              <a:t> = </a:t>
            </a:r>
            <a:r>
              <a:rPr lang="en-US" sz="1000" kern="0" dirty="0">
                <a:solidFill>
                  <a:srgbClr val="FFC000"/>
                </a:solidFill>
              </a:rPr>
              <a:t>K’</a:t>
            </a:r>
            <a:r>
              <a:rPr lang="en-US" sz="1000" kern="0" dirty="0"/>
              <a:t> + 1;</a:t>
            </a:r>
          </a:p>
          <a:p>
            <a:pPr>
              <a:buAutoNum type="arabicPeriod" startAt="3"/>
            </a:pPr>
            <a:r>
              <a:rPr lang="en-US" sz="1000" kern="0" dirty="0"/>
              <a:t>If (</a:t>
            </a:r>
            <a:r>
              <a:rPr lang="en-US" sz="1000" kern="0" dirty="0">
                <a:solidFill>
                  <a:srgbClr val="FFC000"/>
                </a:solidFill>
              </a:rPr>
              <a:t>K’</a:t>
            </a:r>
            <a:r>
              <a:rPr lang="en-US" sz="1000" kern="0" dirty="0"/>
              <a:t> =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dirty="0"/>
              <a:t>) return (YES) \\ </a:t>
            </a:r>
            <a:r>
              <a:rPr lang="en-US" sz="1000" kern="0" dirty="0" err="1">
                <a:solidFill>
                  <a:srgbClr val="00B050"/>
                </a:solidFill>
              </a:rPr>
              <a:t>C</a:t>
            </a:r>
            <a:r>
              <a:rPr lang="en-US" sz="1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1000" kern="0" dirty="0"/>
              <a:t> is not reachable</a:t>
            </a:r>
          </a:p>
          <a:p>
            <a:pPr marL="0" indent="0">
              <a:buNone/>
            </a:pPr>
            <a:r>
              <a:rPr lang="en-US" sz="1000" kern="0" dirty="0"/>
              <a:t>     Else return (NO) \\ I did something wrong</a:t>
            </a:r>
          </a:p>
          <a:p>
            <a:pPr marL="0" indent="0">
              <a:buNone/>
            </a:pPr>
            <a:endParaRPr lang="en-US" sz="1000" kern="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9C7233-2D69-4012-BC80-C7D7BBFEEEC1}"/>
              </a:ext>
            </a:extLst>
          </p:cNvPr>
          <p:cNvSpPr txBox="1">
            <a:spLocks/>
          </p:cNvSpPr>
          <p:nvPr/>
        </p:nvSpPr>
        <p:spPr bwMode="auto">
          <a:xfrm>
            <a:off x="4448579" y="2241004"/>
            <a:ext cx="3971926" cy="217344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1600" u="sng" kern="0" dirty="0"/>
              <a:t>(</a:t>
            </a:r>
            <a:r>
              <a:rPr lang="en-US" sz="1600" u="sng" kern="0" dirty="0">
                <a:solidFill>
                  <a:srgbClr val="00B050"/>
                </a:solidFill>
              </a:rPr>
              <a:t>M</a:t>
            </a:r>
            <a:r>
              <a:rPr lang="en-US" sz="1600" u="sng" kern="0" dirty="0"/>
              <a:t>,</a:t>
            </a:r>
            <a:r>
              <a:rPr lang="en-US" sz="1600" u="sng" kern="0" dirty="0">
                <a:solidFill>
                  <a:srgbClr val="FF0000"/>
                </a:solidFill>
              </a:rPr>
              <a:t> </a:t>
            </a:r>
            <a:r>
              <a:rPr lang="en-US" sz="1600" u="sng" kern="0" dirty="0">
                <a:solidFill>
                  <a:srgbClr val="C00000"/>
                </a:solidFill>
              </a:rPr>
              <a:t>y</a:t>
            </a:r>
            <a:r>
              <a:rPr lang="en-US" sz="1600" u="sng" kern="0" dirty="0"/>
              <a:t>)</a:t>
            </a:r>
          </a:p>
          <a:p>
            <a:pPr marL="0" indent="0">
              <a:buNone/>
            </a:pPr>
            <a:r>
              <a:rPr lang="en-US" sz="1600" kern="0" dirty="0"/>
              <a:t>\\ </a:t>
            </a:r>
            <a:r>
              <a:rPr lang="en-US" sz="1600" kern="0" dirty="0">
                <a:solidFill>
                  <a:srgbClr val="00B050"/>
                </a:solidFill>
              </a:rPr>
              <a:t>M</a:t>
            </a:r>
            <a:r>
              <a:rPr lang="en-US" sz="1600" kern="0" dirty="0"/>
              <a:t> is the O(s(n))-space TM accepting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</a:p>
          <a:p>
            <a:pPr marL="0" indent="0">
              <a:buNone/>
            </a:pPr>
            <a:r>
              <a:rPr lang="en-US" sz="1600" kern="0" dirty="0"/>
              <a:t>\\ assume that M runs in time N = 2</a:t>
            </a:r>
            <a:r>
              <a:rPr lang="en-US" sz="1600" kern="0" baseline="30000" dirty="0"/>
              <a:t>O(s(n)) </a:t>
            </a:r>
            <a:endParaRPr lang="en-US" sz="1600" kern="0" dirty="0"/>
          </a:p>
          <a:p>
            <a:pPr marL="0" indent="0">
              <a:buNone/>
            </a:pPr>
            <a:r>
              <a:rPr lang="en-US" sz="1600" kern="0" dirty="0"/>
              <a:t>1.</a:t>
            </a:r>
            <a:r>
              <a:rPr lang="en-US" sz="1600" kern="0" dirty="0">
                <a:solidFill>
                  <a:srgbClr val="FFC000"/>
                </a:solidFill>
              </a:rPr>
              <a:t>  </a:t>
            </a:r>
            <a:r>
              <a:rPr lang="en-US" sz="1600" kern="0" dirty="0">
                <a:solidFill>
                  <a:srgbClr val="FF0000"/>
                </a:solidFill>
              </a:rPr>
              <a:t>K</a:t>
            </a:r>
            <a:r>
              <a:rPr lang="en-US" sz="1600" kern="0" baseline="-25000" dirty="0">
                <a:solidFill>
                  <a:srgbClr val="FF0000"/>
                </a:solidFill>
              </a:rPr>
              <a:t>0</a:t>
            </a:r>
            <a:r>
              <a:rPr lang="en-US" sz="1600" kern="0" baseline="-25000" dirty="0"/>
              <a:t> </a:t>
            </a:r>
            <a:r>
              <a:rPr lang="en-US" sz="1600" kern="0" dirty="0"/>
              <a:t>= 1; </a:t>
            </a:r>
          </a:p>
          <a:p>
            <a:pPr marL="228600" indent="-228600">
              <a:buAutoNum type="arabicPeriod" startAt="2"/>
            </a:pPr>
            <a:r>
              <a:rPr lang="en-US" sz="1600" kern="0" dirty="0"/>
              <a:t> For (h = 0; h++; h &lt; N) Do</a:t>
            </a:r>
          </a:p>
          <a:p>
            <a:pPr marL="0" indent="0">
              <a:buNone/>
            </a:pPr>
            <a:r>
              <a:rPr lang="en-US" sz="1600" kern="0" dirty="0"/>
              <a:t>        </a:t>
            </a:r>
            <a:r>
              <a:rPr lang="en-US" sz="1600" kern="0" dirty="0">
                <a:solidFill>
                  <a:srgbClr val="FF0000"/>
                </a:solidFill>
              </a:rPr>
              <a:t>K</a:t>
            </a:r>
            <a:r>
              <a:rPr lang="en-US" sz="1600" kern="0" baseline="-25000" dirty="0">
                <a:solidFill>
                  <a:srgbClr val="FF0000"/>
                </a:solidFill>
              </a:rPr>
              <a:t>h+1 </a:t>
            </a:r>
            <a:r>
              <a:rPr lang="en-US" sz="1600" kern="0" dirty="0"/>
              <a:t>= Algorithm II (</a:t>
            </a:r>
            <a:r>
              <a:rPr lang="en-US" sz="1600" kern="0" dirty="0" err="1">
                <a:solidFill>
                  <a:srgbClr val="FF0000"/>
                </a:solidFill>
              </a:rPr>
              <a:t>K</a:t>
            </a:r>
            <a:r>
              <a:rPr lang="en-US" sz="16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600" kern="0" dirty="0"/>
              <a:t>);</a:t>
            </a:r>
          </a:p>
          <a:p>
            <a:pPr marL="0" indent="0">
              <a:buNone/>
            </a:pPr>
            <a:r>
              <a:rPr lang="en-US" sz="1600" kern="0" dirty="0"/>
              <a:t>3.  Algorithm I (</a:t>
            </a:r>
            <a:r>
              <a:rPr lang="en-US" sz="1600" kern="0" dirty="0">
                <a:solidFill>
                  <a:srgbClr val="FF0000"/>
                </a:solidFill>
              </a:rPr>
              <a:t>K</a:t>
            </a:r>
            <a:r>
              <a:rPr lang="en-US" sz="1600" kern="0" baseline="-25000" dirty="0">
                <a:solidFill>
                  <a:srgbClr val="FF0000"/>
                </a:solidFill>
              </a:rPr>
              <a:t>N</a:t>
            </a:r>
            <a:r>
              <a:rPr lang="en-US" sz="1600" kern="0" dirty="0"/>
              <a:t>).</a:t>
            </a:r>
          </a:p>
          <a:p>
            <a:pPr marL="0" indent="0">
              <a:buNone/>
            </a:pPr>
            <a:endParaRPr lang="en-US" sz="1600" kern="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7DC951A-B849-46F7-B543-A79B5E0162DA}"/>
              </a:ext>
            </a:extLst>
          </p:cNvPr>
          <p:cNvSpPr txBox="1">
            <a:spLocks/>
          </p:cNvSpPr>
          <p:nvPr/>
        </p:nvSpPr>
        <p:spPr bwMode="auto">
          <a:xfrm>
            <a:off x="4819652" y="4395397"/>
            <a:ext cx="3257550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Space complexity: </a:t>
            </a:r>
            <a:r>
              <a:rPr lang="en-US" sz="2000" kern="0" dirty="0"/>
              <a:t>O(s(n)).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315D9A4-E1F6-48F9-9605-5DD9136CF471}"/>
              </a:ext>
            </a:extLst>
          </p:cNvPr>
          <p:cNvSpPr txBox="1">
            <a:spLocks/>
          </p:cNvSpPr>
          <p:nvPr/>
        </p:nvSpPr>
        <p:spPr bwMode="auto">
          <a:xfrm>
            <a:off x="4734700" y="4829936"/>
            <a:ext cx="4152497" cy="1868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Thus, if </a:t>
            </a:r>
            <a:r>
              <a:rPr lang="en-US" sz="1800" kern="0" dirty="0">
                <a:solidFill>
                  <a:srgbClr val="00B050"/>
                </a:solidFill>
              </a:rPr>
              <a:t>Q</a:t>
            </a:r>
            <a:r>
              <a:rPr lang="en-US" sz="1800" kern="0" dirty="0"/>
              <a:t> </a:t>
            </a:r>
            <a:r>
              <a:rPr lang="el-GR" sz="1800" kern="0" dirty="0"/>
              <a:t>ϵ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FFC000"/>
                </a:solidFill>
              </a:rPr>
              <a:t>NSPACE(s(n))</a:t>
            </a:r>
            <a:r>
              <a:rPr lang="en-US" sz="1800" kern="0" dirty="0"/>
              <a:t>,</a:t>
            </a:r>
            <a:r>
              <a:rPr lang="en-US" sz="1800" kern="0" dirty="0">
                <a:solidFill>
                  <a:srgbClr val="FFC000"/>
                </a:solidFill>
              </a:rPr>
              <a:t> </a:t>
            </a:r>
            <a:r>
              <a:rPr lang="en-US" sz="1800" kern="0" dirty="0"/>
              <a:t>then         </a:t>
            </a:r>
            <a:r>
              <a:rPr lang="en-US" sz="1800" kern="0" dirty="0">
                <a:solidFill>
                  <a:srgbClr val="C00000"/>
                </a:solidFill>
              </a:rPr>
              <a:t>Ǭ</a:t>
            </a:r>
            <a:r>
              <a:rPr lang="en-US" sz="1800" kern="0" dirty="0"/>
              <a:t> </a:t>
            </a:r>
            <a:r>
              <a:rPr lang="el-GR" sz="1800" kern="0" dirty="0"/>
              <a:t>ϵ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FFC000"/>
                </a:solidFill>
              </a:rPr>
              <a:t>NSPACE(s(n))</a:t>
            </a:r>
            <a:r>
              <a:rPr lang="en-US" sz="1800" kern="0" dirty="0"/>
              <a:t>,</a:t>
            </a:r>
            <a:r>
              <a:rPr lang="en-US" sz="1800" kern="0" dirty="0">
                <a:solidFill>
                  <a:srgbClr val="FFC000"/>
                </a:solidFill>
              </a:rPr>
              <a:t> </a:t>
            </a:r>
            <a:endParaRPr lang="en-US" sz="1800" kern="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E01A86-2F4B-489F-8256-C02A2F772D66}"/>
              </a:ext>
            </a:extLst>
          </p:cNvPr>
          <p:cNvSpPr txBox="1">
            <a:spLocks/>
          </p:cNvSpPr>
          <p:nvPr/>
        </p:nvSpPr>
        <p:spPr bwMode="auto">
          <a:xfrm>
            <a:off x="774501" y="4166999"/>
            <a:ext cx="3549849" cy="225285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000" u="sng" kern="0" dirty="0">
                <a:solidFill>
                  <a:srgbClr val="FF0000"/>
                </a:solidFill>
              </a:rPr>
              <a:t>Algorithm II (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000" u="sng" kern="0" dirty="0">
                <a:solidFill>
                  <a:srgbClr val="FF0000"/>
                </a:solidFill>
              </a:rPr>
              <a:t>).</a:t>
            </a:r>
          </a:p>
          <a:p>
            <a:pPr marL="0" indent="0">
              <a:buNone/>
            </a:pPr>
            <a:r>
              <a:rPr lang="en-US" sz="1000" kern="0" dirty="0"/>
              <a:t>\\ knowing 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endParaRPr lang="en-US" sz="1000" kern="0" baseline="-25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000" kern="0" dirty="0"/>
              <a:t>1.</a:t>
            </a:r>
            <a:r>
              <a:rPr lang="en-US" sz="1000" kern="0" dirty="0">
                <a:solidFill>
                  <a:srgbClr val="FFC000"/>
                </a:solidFill>
              </a:rPr>
              <a:t> 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r>
              <a:rPr lang="en-US" sz="1000" kern="0" baseline="-25000" dirty="0"/>
              <a:t> </a:t>
            </a:r>
            <a:r>
              <a:rPr lang="en-US" sz="1000" kern="0" dirty="0"/>
              <a:t>= 0; </a:t>
            </a:r>
          </a:p>
          <a:p>
            <a:pPr marL="0" indent="0">
              <a:buNone/>
            </a:pPr>
            <a:r>
              <a:rPr lang="en-US" sz="1000" kern="0" dirty="0"/>
              <a:t>2.  For (each config.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) Do \\ check if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is for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endParaRPr lang="en-US" sz="1000" kern="0" dirty="0"/>
          </a:p>
          <a:p>
            <a:pPr marL="0" indent="0">
              <a:buNone/>
            </a:pPr>
            <a:r>
              <a:rPr lang="en-US" sz="1000" kern="0" dirty="0"/>
              <a:t>2.1   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= 0; </a:t>
            </a:r>
          </a:p>
          <a:p>
            <a:pPr marL="0" indent="0">
              <a:buNone/>
            </a:pPr>
            <a:r>
              <a:rPr lang="en-US" sz="1000" kern="0" dirty="0"/>
              <a:t>2.2   For (each config. </a:t>
            </a:r>
            <a:r>
              <a:rPr lang="en-US" sz="1000" kern="0" dirty="0">
                <a:solidFill>
                  <a:srgbClr val="00B050"/>
                </a:solidFill>
              </a:rPr>
              <a:t>C’</a:t>
            </a:r>
            <a:r>
              <a:rPr lang="en-US" sz="1000" kern="0" dirty="0"/>
              <a:t>) Do \\ collect for 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endParaRPr lang="en-US" sz="1000" kern="0" dirty="0"/>
          </a:p>
          <a:p>
            <a:pPr marL="0" indent="0">
              <a:buNone/>
            </a:pPr>
            <a:r>
              <a:rPr lang="en-US" sz="1000" kern="0" dirty="0"/>
              <a:t>2.2.1    If (</a:t>
            </a:r>
            <a:r>
              <a:rPr lang="en-US" sz="1000" kern="0" dirty="0">
                <a:solidFill>
                  <a:srgbClr val="00B050"/>
                </a:solidFill>
              </a:rPr>
              <a:t>C’</a:t>
            </a:r>
            <a:r>
              <a:rPr lang="en-US" sz="1000" kern="0" dirty="0"/>
              <a:t> is reachable from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baseline="-25000" dirty="0">
                <a:solidFill>
                  <a:srgbClr val="00B050"/>
                </a:solidFill>
              </a:rPr>
              <a:t>0</a:t>
            </a:r>
            <a:r>
              <a:rPr lang="en-US" sz="1000" kern="0" dirty="0"/>
              <a:t> in ≤ h steps)</a:t>
            </a:r>
          </a:p>
          <a:p>
            <a:pPr marL="0" indent="0">
              <a:buNone/>
            </a:pPr>
            <a:r>
              <a:rPr lang="en-US" sz="1000" kern="0" dirty="0"/>
              <a:t>               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= 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+ 1; </a:t>
            </a:r>
          </a:p>
          <a:p>
            <a:pPr marL="0" indent="0">
              <a:buNone/>
            </a:pPr>
            <a:r>
              <a:rPr lang="en-US" sz="1000" kern="0" dirty="0"/>
              <a:t>               If (</a:t>
            </a:r>
            <a:r>
              <a:rPr lang="en-US" sz="1000" kern="0" dirty="0">
                <a:solidFill>
                  <a:srgbClr val="00B050"/>
                </a:solidFill>
              </a:rPr>
              <a:t>C’</a:t>
            </a:r>
            <a:r>
              <a:rPr lang="en-US" sz="1000" kern="0" dirty="0"/>
              <a:t> </a:t>
            </a:r>
            <a:r>
              <a:rPr lang="en-US" sz="1000" kern="0" dirty="0">
                <a:latin typeface="Abadi" panose="020B0604020104020204" pitchFamily="34" charset="0"/>
              </a:rPr>
              <a:t>→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)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r>
              <a:rPr lang="en-US" sz="1000" kern="0" baseline="-25000" dirty="0"/>
              <a:t> </a:t>
            </a:r>
            <a:r>
              <a:rPr lang="en-US" sz="1000" kern="0" dirty="0"/>
              <a:t>=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r>
              <a:rPr lang="en-US" sz="1000" kern="0" dirty="0"/>
              <a:t>+1; </a:t>
            </a:r>
            <a:r>
              <a:rPr lang="en-US" sz="1000" kern="0" dirty="0" err="1"/>
              <a:t>goto</a:t>
            </a:r>
            <a:r>
              <a:rPr lang="en-US" sz="1000" kern="0" dirty="0"/>
              <a:t> next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in step 2;</a:t>
            </a:r>
          </a:p>
          <a:p>
            <a:pPr marL="0" indent="0">
              <a:buNone/>
            </a:pPr>
            <a:r>
              <a:rPr lang="en-US" sz="1000" kern="0" dirty="0"/>
              <a:t>2.3   If (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≠ 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000" kern="0" dirty="0"/>
              <a:t>) return (NO) \\ did something wrong</a:t>
            </a:r>
          </a:p>
          <a:p>
            <a:pPr marL="0" indent="0">
              <a:buNone/>
            </a:pPr>
            <a:r>
              <a:rPr lang="en-US" sz="1000" kern="0" dirty="0"/>
              <a:t>        \\ If (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= 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000" kern="0" dirty="0"/>
              <a:t>): we have correctly checked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for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</a:p>
          <a:p>
            <a:pPr marL="0" indent="0">
              <a:buNone/>
            </a:pPr>
            <a:r>
              <a:rPr lang="en-US" sz="1000" kern="0" dirty="0"/>
              <a:t>3.   Return (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r>
              <a:rPr lang="en-US" sz="1000" kern="0" dirty="0"/>
              <a:t>)</a:t>
            </a:r>
            <a:r>
              <a:rPr lang="en-US" sz="1000" kern="0" baseline="-25000" dirty="0">
                <a:solidFill>
                  <a:srgbClr val="FF0000"/>
                </a:solidFill>
              </a:rPr>
              <a:t> </a:t>
            </a:r>
            <a:r>
              <a:rPr lang="en-US" sz="1000" kern="0" dirty="0"/>
              <a:t> </a:t>
            </a:r>
          </a:p>
          <a:p>
            <a:pPr marL="0" indent="0">
              <a:buNone/>
            </a:pPr>
            <a:endParaRPr lang="en-US" sz="1000" kern="0" dirty="0"/>
          </a:p>
        </p:txBody>
      </p:sp>
    </p:spTree>
    <p:extLst>
      <p:ext uri="{BB962C8B-B14F-4D97-AF65-F5344CB8AC3E}">
        <p14:creationId xmlns:p14="http://schemas.microsoft.com/office/powerpoint/2010/main" val="20029012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62DDDBC-E9E8-41B4-BA34-CFC2B0D88A64}"/>
              </a:ext>
            </a:extLst>
          </p:cNvPr>
          <p:cNvSpPr txBox="1">
            <a:spLocks/>
          </p:cNvSpPr>
          <p:nvPr/>
        </p:nvSpPr>
        <p:spPr bwMode="auto">
          <a:xfrm>
            <a:off x="774501" y="2303307"/>
            <a:ext cx="3549849" cy="174578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000" u="sng" kern="0" dirty="0">
                <a:solidFill>
                  <a:srgbClr val="FF0000"/>
                </a:solidFill>
              </a:rPr>
              <a:t>Algorithm I (K).</a:t>
            </a:r>
          </a:p>
          <a:p>
            <a:pPr marL="0" indent="0">
              <a:buNone/>
            </a:pPr>
            <a:r>
              <a:rPr lang="en-US" sz="1000" kern="0" dirty="0"/>
              <a:t>\\ knowing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</a:p>
          <a:p>
            <a:pPr marL="0" indent="0">
              <a:buNone/>
            </a:pPr>
            <a:r>
              <a:rPr lang="en-US" sz="1000" kern="0" dirty="0"/>
              <a:t>1.</a:t>
            </a:r>
            <a:r>
              <a:rPr lang="en-US" sz="1000" kern="0" dirty="0">
                <a:solidFill>
                  <a:srgbClr val="FFC000"/>
                </a:solidFill>
              </a:rPr>
              <a:t>  K’</a:t>
            </a:r>
            <a:r>
              <a:rPr lang="en-US" sz="1000" kern="0" dirty="0"/>
              <a:t> = 0; </a:t>
            </a:r>
          </a:p>
          <a:p>
            <a:pPr marL="0" indent="0">
              <a:buNone/>
            </a:pPr>
            <a:r>
              <a:rPr lang="en-US" sz="1000" kern="0" dirty="0"/>
              <a:t>2.  For (each config.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) Do</a:t>
            </a:r>
          </a:p>
          <a:p>
            <a:pPr marL="0" indent="0">
              <a:buNone/>
            </a:pPr>
            <a:r>
              <a:rPr lang="en-US" sz="1000" kern="0" dirty="0"/>
              <a:t>         If (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is reachable from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baseline="-25000" dirty="0">
                <a:solidFill>
                  <a:srgbClr val="00B050"/>
                </a:solidFill>
              </a:rPr>
              <a:t>0</a:t>
            </a:r>
            <a:r>
              <a:rPr lang="en-US" sz="1000" kern="0" dirty="0"/>
              <a:t>) \\ simulate </a:t>
            </a:r>
            <a:r>
              <a:rPr lang="en-US" sz="1000" kern="0" dirty="0">
                <a:solidFill>
                  <a:srgbClr val="00B050"/>
                </a:solidFill>
              </a:rPr>
              <a:t>M</a:t>
            </a:r>
            <a:r>
              <a:rPr lang="en-US" sz="1000" kern="0" dirty="0"/>
              <a:t> on </a:t>
            </a:r>
            <a:r>
              <a:rPr lang="en-US" sz="1000" kern="0" dirty="0">
                <a:solidFill>
                  <a:srgbClr val="C00000"/>
                </a:solidFill>
              </a:rPr>
              <a:t>y</a:t>
            </a:r>
          </a:p>
          <a:p>
            <a:pPr marL="0" indent="0">
              <a:buNone/>
            </a:pPr>
            <a:r>
              <a:rPr lang="en-US" sz="1000" kern="0" dirty="0"/>
              <a:t>             If (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= </a:t>
            </a:r>
            <a:r>
              <a:rPr lang="en-US" sz="1000" kern="0" dirty="0" err="1">
                <a:solidFill>
                  <a:srgbClr val="00B050"/>
                </a:solidFill>
              </a:rPr>
              <a:t>C</a:t>
            </a:r>
            <a:r>
              <a:rPr lang="en-US" sz="1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1000" kern="0" dirty="0"/>
              <a:t>) return (NO) \\ </a:t>
            </a:r>
            <a:r>
              <a:rPr lang="en-US" sz="1000" kern="0" dirty="0">
                <a:solidFill>
                  <a:srgbClr val="C00000"/>
                </a:solidFill>
              </a:rPr>
              <a:t>y</a:t>
            </a:r>
            <a:r>
              <a:rPr lang="en-US" sz="1000" kern="0" dirty="0"/>
              <a:t> is not in </a:t>
            </a:r>
            <a:r>
              <a:rPr lang="en-US" sz="1000" kern="0" dirty="0">
                <a:solidFill>
                  <a:srgbClr val="C00000"/>
                </a:solidFill>
              </a:rPr>
              <a:t>Ǭ</a:t>
            </a:r>
            <a:endParaRPr lang="en-US" sz="1000" kern="0" dirty="0"/>
          </a:p>
          <a:p>
            <a:pPr marL="0" indent="0">
              <a:buNone/>
            </a:pPr>
            <a:r>
              <a:rPr lang="en-US" sz="1000" kern="0" dirty="0"/>
              <a:t>             </a:t>
            </a:r>
            <a:r>
              <a:rPr lang="en-US" sz="1000" kern="0" dirty="0">
                <a:solidFill>
                  <a:srgbClr val="FFC000"/>
                </a:solidFill>
              </a:rPr>
              <a:t>K’</a:t>
            </a:r>
            <a:r>
              <a:rPr lang="en-US" sz="1000" kern="0" dirty="0"/>
              <a:t> = </a:t>
            </a:r>
            <a:r>
              <a:rPr lang="en-US" sz="1000" kern="0" dirty="0">
                <a:solidFill>
                  <a:srgbClr val="FFC000"/>
                </a:solidFill>
              </a:rPr>
              <a:t>K’</a:t>
            </a:r>
            <a:r>
              <a:rPr lang="en-US" sz="1000" kern="0" dirty="0"/>
              <a:t> + 1;</a:t>
            </a:r>
          </a:p>
          <a:p>
            <a:pPr>
              <a:buAutoNum type="arabicPeriod" startAt="3"/>
            </a:pPr>
            <a:r>
              <a:rPr lang="en-US" sz="1000" kern="0" dirty="0"/>
              <a:t>If (</a:t>
            </a:r>
            <a:r>
              <a:rPr lang="en-US" sz="1000" kern="0" dirty="0">
                <a:solidFill>
                  <a:srgbClr val="FFC000"/>
                </a:solidFill>
              </a:rPr>
              <a:t>K’</a:t>
            </a:r>
            <a:r>
              <a:rPr lang="en-US" sz="1000" kern="0" dirty="0"/>
              <a:t> =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dirty="0"/>
              <a:t>) return (YES) \\ </a:t>
            </a:r>
            <a:r>
              <a:rPr lang="en-US" sz="1000" kern="0" dirty="0" err="1">
                <a:solidFill>
                  <a:srgbClr val="00B050"/>
                </a:solidFill>
              </a:rPr>
              <a:t>C</a:t>
            </a:r>
            <a:r>
              <a:rPr lang="en-US" sz="1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1000" kern="0" dirty="0"/>
              <a:t> is not reachable</a:t>
            </a:r>
          </a:p>
          <a:p>
            <a:pPr marL="0" indent="0">
              <a:buNone/>
            </a:pPr>
            <a:r>
              <a:rPr lang="en-US" sz="1000" kern="0" dirty="0"/>
              <a:t>     Else return (NO) \\ I did something wrong</a:t>
            </a:r>
          </a:p>
          <a:p>
            <a:pPr marL="0" indent="0">
              <a:buNone/>
            </a:pPr>
            <a:endParaRPr lang="en-US" sz="1000" kern="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9C7233-2D69-4012-BC80-C7D7BBFEEEC1}"/>
              </a:ext>
            </a:extLst>
          </p:cNvPr>
          <p:cNvSpPr txBox="1">
            <a:spLocks/>
          </p:cNvSpPr>
          <p:nvPr/>
        </p:nvSpPr>
        <p:spPr bwMode="auto">
          <a:xfrm>
            <a:off x="4448579" y="2241004"/>
            <a:ext cx="3971926" cy="217344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1600" u="sng" kern="0" dirty="0"/>
              <a:t>(</a:t>
            </a:r>
            <a:r>
              <a:rPr lang="en-US" sz="1600" u="sng" kern="0" dirty="0">
                <a:solidFill>
                  <a:srgbClr val="00B050"/>
                </a:solidFill>
              </a:rPr>
              <a:t>M</a:t>
            </a:r>
            <a:r>
              <a:rPr lang="en-US" sz="1600" u="sng" kern="0" dirty="0"/>
              <a:t>,</a:t>
            </a:r>
            <a:r>
              <a:rPr lang="en-US" sz="1600" u="sng" kern="0" dirty="0">
                <a:solidFill>
                  <a:srgbClr val="FF0000"/>
                </a:solidFill>
              </a:rPr>
              <a:t> </a:t>
            </a:r>
            <a:r>
              <a:rPr lang="en-US" sz="1600" u="sng" kern="0" dirty="0">
                <a:solidFill>
                  <a:srgbClr val="C00000"/>
                </a:solidFill>
              </a:rPr>
              <a:t>y</a:t>
            </a:r>
            <a:r>
              <a:rPr lang="en-US" sz="1600" u="sng" kern="0" dirty="0"/>
              <a:t>)</a:t>
            </a:r>
          </a:p>
          <a:p>
            <a:pPr marL="0" indent="0">
              <a:buNone/>
            </a:pPr>
            <a:r>
              <a:rPr lang="en-US" sz="1600" kern="0" dirty="0"/>
              <a:t>\\ </a:t>
            </a:r>
            <a:r>
              <a:rPr lang="en-US" sz="1600" kern="0" dirty="0">
                <a:solidFill>
                  <a:srgbClr val="00B050"/>
                </a:solidFill>
              </a:rPr>
              <a:t>M</a:t>
            </a:r>
            <a:r>
              <a:rPr lang="en-US" sz="1600" kern="0" dirty="0"/>
              <a:t> is the O(s(n))-space TM accepting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</a:p>
          <a:p>
            <a:pPr marL="0" indent="0">
              <a:buNone/>
            </a:pPr>
            <a:r>
              <a:rPr lang="en-US" sz="1600" kern="0" dirty="0"/>
              <a:t>\\ assume that M runs in time N = 2</a:t>
            </a:r>
            <a:r>
              <a:rPr lang="en-US" sz="1600" kern="0" baseline="30000" dirty="0"/>
              <a:t>O(s(n)) </a:t>
            </a:r>
            <a:endParaRPr lang="en-US" sz="1600" kern="0" dirty="0"/>
          </a:p>
          <a:p>
            <a:pPr marL="0" indent="0">
              <a:buNone/>
            </a:pPr>
            <a:r>
              <a:rPr lang="en-US" sz="1600" kern="0" dirty="0"/>
              <a:t>1.</a:t>
            </a:r>
            <a:r>
              <a:rPr lang="en-US" sz="1600" kern="0" dirty="0">
                <a:solidFill>
                  <a:srgbClr val="FFC000"/>
                </a:solidFill>
              </a:rPr>
              <a:t>  </a:t>
            </a:r>
            <a:r>
              <a:rPr lang="en-US" sz="1600" kern="0" dirty="0">
                <a:solidFill>
                  <a:srgbClr val="FF0000"/>
                </a:solidFill>
              </a:rPr>
              <a:t>K</a:t>
            </a:r>
            <a:r>
              <a:rPr lang="en-US" sz="1600" kern="0" baseline="-25000" dirty="0">
                <a:solidFill>
                  <a:srgbClr val="FF0000"/>
                </a:solidFill>
              </a:rPr>
              <a:t>0</a:t>
            </a:r>
            <a:r>
              <a:rPr lang="en-US" sz="1600" kern="0" baseline="-25000" dirty="0"/>
              <a:t> </a:t>
            </a:r>
            <a:r>
              <a:rPr lang="en-US" sz="1600" kern="0" dirty="0"/>
              <a:t>= 1; </a:t>
            </a:r>
          </a:p>
          <a:p>
            <a:pPr marL="228600" indent="-228600">
              <a:buAutoNum type="arabicPeriod" startAt="2"/>
            </a:pPr>
            <a:r>
              <a:rPr lang="en-US" sz="1600" kern="0" dirty="0"/>
              <a:t> For (h = 0; h++; h &lt; N) Do</a:t>
            </a:r>
          </a:p>
          <a:p>
            <a:pPr marL="0" indent="0">
              <a:buNone/>
            </a:pPr>
            <a:r>
              <a:rPr lang="en-US" sz="1600" kern="0" dirty="0"/>
              <a:t>        </a:t>
            </a:r>
            <a:r>
              <a:rPr lang="en-US" sz="1600" kern="0" dirty="0">
                <a:solidFill>
                  <a:srgbClr val="FF0000"/>
                </a:solidFill>
              </a:rPr>
              <a:t>K</a:t>
            </a:r>
            <a:r>
              <a:rPr lang="en-US" sz="1600" kern="0" baseline="-25000" dirty="0">
                <a:solidFill>
                  <a:srgbClr val="FF0000"/>
                </a:solidFill>
              </a:rPr>
              <a:t>h+1 </a:t>
            </a:r>
            <a:r>
              <a:rPr lang="en-US" sz="1600" kern="0" dirty="0"/>
              <a:t>= Algorithm II (</a:t>
            </a:r>
            <a:r>
              <a:rPr lang="en-US" sz="1600" kern="0" dirty="0" err="1">
                <a:solidFill>
                  <a:srgbClr val="FF0000"/>
                </a:solidFill>
              </a:rPr>
              <a:t>K</a:t>
            </a:r>
            <a:r>
              <a:rPr lang="en-US" sz="16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600" kern="0" dirty="0"/>
              <a:t>);</a:t>
            </a:r>
          </a:p>
          <a:p>
            <a:pPr marL="0" indent="0">
              <a:buNone/>
            </a:pPr>
            <a:r>
              <a:rPr lang="en-US" sz="1600" kern="0" dirty="0"/>
              <a:t>3.  Algorithm I (</a:t>
            </a:r>
            <a:r>
              <a:rPr lang="en-US" sz="1600" kern="0" dirty="0">
                <a:solidFill>
                  <a:srgbClr val="FF0000"/>
                </a:solidFill>
              </a:rPr>
              <a:t>K</a:t>
            </a:r>
            <a:r>
              <a:rPr lang="en-US" sz="1600" kern="0" baseline="-25000" dirty="0">
                <a:solidFill>
                  <a:srgbClr val="FF0000"/>
                </a:solidFill>
              </a:rPr>
              <a:t>N</a:t>
            </a:r>
            <a:r>
              <a:rPr lang="en-US" sz="1600" kern="0" dirty="0"/>
              <a:t>).</a:t>
            </a:r>
          </a:p>
          <a:p>
            <a:pPr marL="0" indent="0">
              <a:buNone/>
            </a:pPr>
            <a:endParaRPr lang="en-US" sz="1600" kern="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7DC951A-B849-46F7-B543-A79B5E0162DA}"/>
              </a:ext>
            </a:extLst>
          </p:cNvPr>
          <p:cNvSpPr txBox="1">
            <a:spLocks/>
          </p:cNvSpPr>
          <p:nvPr/>
        </p:nvSpPr>
        <p:spPr bwMode="auto">
          <a:xfrm>
            <a:off x="4819652" y="4395397"/>
            <a:ext cx="3257550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Space complexity: </a:t>
            </a:r>
            <a:r>
              <a:rPr lang="en-US" sz="2000" kern="0" dirty="0"/>
              <a:t>O(s(n)).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315D9A4-E1F6-48F9-9605-5DD9136CF471}"/>
              </a:ext>
            </a:extLst>
          </p:cNvPr>
          <p:cNvSpPr txBox="1">
            <a:spLocks/>
          </p:cNvSpPr>
          <p:nvPr/>
        </p:nvSpPr>
        <p:spPr bwMode="auto">
          <a:xfrm>
            <a:off x="4734700" y="4829936"/>
            <a:ext cx="4152497" cy="1868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Thus, if </a:t>
            </a:r>
            <a:r>
              <a:rPr lang="en-US" sz="1800" kern="0" dirty="0">
                <a:solidFill>
                  <a:srgbClr val="00B050"/>
                </a:solidFill>
              </a:rPr>
              <a:t>Q</a:t>
            </a:r>
            <a:r>
              <a:rPr lang="en-US" sz="1800" kern="0" dirty="0"/>
              <a:t> </a:t>
            </a:r>
            <a:r>
              <a:rPr lang="el-GR" sz="1800" kern="0" dirty="0"/>
              <a:t>ϵ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FFC000"/>
                </a:solidFill>
              </a:rPr>
              <a:t>NSPACE(s(n))</a:t>
            </a:r>
            <a:r>
              <a:rPr lang="en-US" sz="1800" kern="0" dirty="0"/>
              <a:t>,</a:t>
            </a:r>
            <a:r>
              <a:rPr lang="en-US" sz="1800" kern="0" dirty="0">
                <a:solidFill>
                  <a:srgbClr val="FFC000"/>
                </a:solidFill>
              </a:rPr>
              <a:t> </a:t>
            </a:r>
            <a:r>
              <a:rPr lang="en-US" sz="1800" kern="0" dirty="0"/>
              <a:t>then         </a:t>
            </a:r>
            <a:r>
              <a:rPr lang="en-US" sz="1800" kern="0" dirty="0">
                <a:solidFill>
                  <a:srgbClr val="C00000"/>
                </a:solidFill>
              </a:rPr>
              <a:t>Ǭ</a:t>
            </a:r>
            <a:r>
              <a:rPr lang="en-US" sz="1800" kern="0" dirty="0"/>
              <a:t> </a:t>
            </a:r>
            <a:r>
              <a:rPr lang="el-GR" sz="1800" kern="0" dirty="0"/>
              <a:t>ϵ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FFC000"/>
                </a:solidFill>
              </a:rPr>
              <a:t>NSPACE(s(n))</a:t>
            </a:r>
            <a:r>
              <a:rPr lang="en-US" sz="1800" kern="0" dirty="0"/>
              <a:t>,</a:t>
            </a:r>
            <a:r>
              <a:rPr lang="en-US" sz="1800" kern="0" dirty="0">
                <a:solidFill>
                  <a:srgbClr val="FFC000"/>
                </a:solidFill>
              </a:rPr>
              <a:t> </a:t>
            </a:r>
            <a:r>
              <a:rPr lang="en-US" sz="1800" kern="0" dirty="0"/>
              <a:t>so </a:t>
            </a:r>
          </a:p>
          <a:p>
            <a:pPr marL="0" indent="0">
              <a:buNone/>
            </a:pPr>
            <a:r>
              <a:rPr lang="en-US" sz="1800" kern="0" dirty="0">
                <a:solidFill>
                  <a:srgbClr val="C00000"/>
                </a:solidFill>
              </a:rPr>
              <a:t>Q</a:t>
            </a:r>
            <a:r>
              <a:rPr lang="en-US" sz="1800" kern="0" dirty="0"/>
              <a:t> = </a:t>
            </a:r>
            <a:r>
              <a:rPr lang="en-US" sz="1800" kern="0" dirty="0">
                <a:solidFill>
                  <a:srgbClr val="00B050"/>
                </a:solidFill>
              </a:rPr>
              <a:t>Q</a:t>
            </a:r>
            <a:r>
              <a:rPr lang="en-US" sz="1800" kern="0" dirty="0"/>
              <a:t> </a:t>
            </a:r>
            <a:r>
              <a:rPr lang="el-GR" sz="1800" kern="0" dirty="0"/>
              <a:t>ϵ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FFC000"/>
                </a:solidFill>
              </a:rPr>
              <a:t>co-NSPACE(s(n))</a:t>
            </a:r>
            <a:r>
              <a:rPr lang="en-US" sz="1800" kern="0" dirty="0"/>
              <a:t>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3109AD-F821-4A46-B2A1-E5D1300C8CED}"/>
              </a:ext>
            </a:extLst>
          </p:cNvPr>
          <p:cNvSpPr txBox="1"/>
          <p:nvPr/>
        </p:nvSpPr>
        <p:spPr>
          <a:xfrm>
            <a:off x="4744225" y="5320756"/>
            <a:ext cx="3337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=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8A699AE-D3A3-437F-AC87-F89660E674A3}"/>
              </a:ext>
            </a:extLst>
          </p:cNvPr>
          <p:cNvSpPr txBox="1">
            <a:spLocks/>
          </p:cNvSpPr>
          <p:nvPr/>
        </p:nvSpPr>
        <p:spPr bwMode="auto">
          <a:xfrm>
            <a:off x="774501" y="4166999"/>
            <a:ext cx="3549849" cy="225285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000" u="sng" kern="0" dirty="0">
                <a:solidFill>
                  <a:srgbClr val="FF0000"/>
                </a:solidFill>
              </a:rPr>
              <a:t>Algorithm II (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000" u="sng" kern="0" dirty="0">
                <a:solidFill>
                  <a:srgbClr val="FF0000"/>
                </a:solidFill>
              </a:rPr>
              <a:t>).</a:t>
            </a:r>
          </a:p>
          <a:p>
            <a:pPr marL="0" indent="0">
              <a:buNone/>
            </a:pPr>
            <a:r>
              <a:rPr lang="en-US" sz="1000" kern="0" dirty="0"/>
              <a:t>\\ knowing 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endParaRPr lang="en-US" sz="1000" kern="0" baseline="-25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000" kern="0" dirty="0"/>
              <a:t>1.</a:t>
            </a:r>
            <a:r>
              <a:rPr lang="en-US" sz="1000" kern="0" dirty="0">
                <a:solidFill>
                  <a:srgbClr val="FFC000"/>
                </a:solidFill>
              </a:rPr>
              <a:t> 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r>
              <a:rPr lang="en-US" sz="1000" kern="0" baseline="-25000" dirty="0"/>
              <a:t> </a:t>
            </a:r>
            <a:r>
              <a:rPr lang="en-US" sz="1000" kern="0" dirty="0"/>
              <a:t>= 0; </a:t>
            </a:r>
          </a:p>
          <a:p>
            <a:pPr marL="0" indent="0">
              <a:buNone/>
            </a:pPr>
            <a:r>
              <a:rPr lang="en-US" sz="1000" kern="0" dirty="0"/>
              <a:t>2.  For (each config.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) Do \\ check if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is for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endParaRPr lang="en-US" sz="1000" kern="0" dirty="0"/>
          </a:p>
          <a:p>
            <a:pPr marL="0" indent="0">
              <a:buNone/>
            </a:pPr>
            <a:r>
              <a:rPr lang="en-US" sz="1000" kern="0" dirty="0"/>
              <a:t>2.1   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= 0; </a:t>
            </a:r>
          </a:p>
          <a:p>
            <a:pPr marL="0" indent="0">
              <a:buNone/>
            </a:pPr>
            <a:r>
              <a:rPr lang="en-US" sz="1000" kern="0" dirty="0"/>
              <a:t>2.2   For (each config. </a:t>
            </a:r>
            <a:r>
              <a:rPr lang="en-US" sz="1000" kern="0" dirty="0">
                <a:solidFill>
                  <a:srgbClr val="00B050"/>
                </a:solidFill>
              </a:rPr>
              <a:t>C’</a:t>
            </a:r>
            <a:r>
              <a:rPr lang="en-US" sz="1000" kern="0" dirty="0"/>
              <a:t>) Do \\ collect for 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endParaRPr lang="en-US" sz="1000" kern="0" dirty="0"/>
          </a:p>
          <a:p>
            <a:pPr marL="0" indent="0">
              <a:buNone/>
            </a:pPr>
            <a:r>
              <a:rPr lang="en-US" sz="1000" kern="0" dirty="0"/>
              <a:t>2.2.1    If (</a:t>
            </a:r>
            <a:r>
              <a:rPr lang="en-US" sz="1000" kern="0" dirty="0">
                <a:solidFill>
                  <a:srgbClr val="00B050"/>
                </a:solidFill>
              </a:rPr>
              <a:t>C’</a:t>
            </a:r>
            <a:r>
              <a:rPr lang="en-US" sz="1000" kern="0" dirty="0"/>
              <a:t> is reachable from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baseline="-25000" dirty="0">
                <a:solidFill>
                  <a:srgbClr val="00B050"/>
                </a:solidFill>
              </a:rPr>
              <a:t>0</a:t>
            </a:r>
            <a:r>
              <a:rPr lang="en-US" sz="1000" kern="0" dirty="0"/>
              <a:t> in ≤ h steps)</a:t>
            </a:r>
          </a:p>
          <a:p>
            <a:pPr marL="0" indent="0">
              <a:buNone/>
            </a:pPr>
            <a:r>
              <a:rPr lang="en-US" sz="1000" kern="0" dirty="0"/>
              <a:t>               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= 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+ 1; </a:t>
            </a:r>
          </a:p>
          <a:p>
            <a:pPr marL="0" indent="0">
              <a:buNone/>
            </a:pPr>
            <a:r>
              <a:rPr lang="en-US" sz="1000" kern="0" dirty="0"/>
              <a:t>               If (</a:t>
            </a:r>
            <a:r>
              <a:rPr lang="en-US" sz="1000" kern="0" dirty="0">
                <a:solidFill>
                  <a:srgbClr val="00B050"/>
                </a:solidFill>
              </a:rPr>
              <a:t>C’</a:t>
            </a:r>
            <a:r>
              <a:rPr lang="en-US" sz="1000" kern="0" dirty="0"/>
              <a:t> </a:t>
            </a:r>
            <a:r>
              <a:rPr lang="en-US" sz="1000" kern="0" dirty="0">
                <a:latin typeface="Abadi" panose="020B0604020104020204" pitchFamily="34" charset="0"/>
              </a:rPr>
              <a:t>→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)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r>
              <a:rPr lang="en-US" sz="1000" kern="0" baseline="-25000" dirty="0"/>
              <a:t> </a:t>
            </a:r>
            <a:r>
              <a:rPr lang="en-US" sz="1000" kern="0" dirty="0"/>
              <a:t>=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r>
              <a:rPr lang="en-US" sz="1000" kern="0" dirty="0"/>
              <a:t>+1; </a:t>
            </a:r>
            <a:r>
              <a:rPr lang="en-US" sz="1000" kern="0" dirty="0" err="1"/>
              <a:t>goto</a:t>
            </a:r>
            <a:r>
              <a:rPr lang="en-US" sz="1000" kern="0" dirty="0"/>
              <a:t> next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in step 2;</a:t>
            </a:r>
          </a:p>
          <a:p>
            <a:pPr marL="0" indent="0">
              <a:buNone/>
            </a:pPr>
            <a:r>
              <a:rPr lang="en-US" sz="1000" kern="0" dirty="0"/>
              <a:t>2.3   If (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≠ 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000" kern="0" dirty="0"/>
              <a:t>) return (NO) \\ did something wrong</a:t>
            </a:r>
          </a:p>
          <a:p>
            <a:pPr marL="0" indent="0">
              <a:buNone/>
            </a:pPr>
            <a:r>
              <a:rPr lang="en-US" sz="1000" kern="0" dirty="0"/>
              <a:t>        \\ If (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= 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000" kern="0" dirty="0"/>
              <a:t>): we have correctly checked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for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</a:p>
          <a:p>
            <a:pPr marL="0" indent="0">
              <a:buNone/>
            </a:pPr>
            <a:r>
              <a:rPr lang="en-US" sz="1000" kern="0" dirty="0"/>
              <a:t>3.   Return (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r>
              <a:rPr lang="en-US" sz="1000" kern="0" dirty="0"/>
              <a:t>)</a:t>
            </a:r>
            <a:r>
              <a:rPr lang="en-US" sz="1000" kern="0" baseline="-25000" dirty="0">
                <a:solidFill>
                  <a:srgbClr val="FF0000"/>
                </a:solidFill>
              </a:rPr>
              <a:t> </a:t>
            </a:r>
            <a:r>
              <a:rPr lang="en-US" sz="1000" kern="0" dirty="0"/>
              <a:t> </a:t>
            </a:r>
          </a:p>
          <a:p>
            <a:pPr marL="0" indent="0">
              <a:buNone/>
            </a:pPr>
            <a:endParaRPr lang="en-US" sz="1000" kern="0" dirty="0"/>
          </a:p>
        </p:txBody>
      </p:sp>
    </p:spTree>
    <p:extLst>
      <p:ext uri="{BB962C8B-B14F-4D97-AF65-F5344CB8AC3E}">
        <p14:creationId xmlns:p14="http://schemas.microsoft.com/office/powerpoint/2010/main" val="39014352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62DDDBC-E9E8-41B4-BA34-CFC2B0D88A64}"/>
              </a:ext>
            </a:extLst>
          </p:cNvPr>
          <p:cNvSpPr txBox="1">
            <a:spLocks/>
          </p:cNvSpPr>
          <p:nvPr/>
        </p:nvSpPr>
        <p:spPr bwMode="auto">
          <a:xfrm>
            <a:off x="774501" y="2303307"/>
            <a:ext cx="3549849" cy="174578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000" u="sng" kern="0" dirty="0">
                <a:solidFill>
                  <a:srgbClr val="FF0000"/>
                </a:solidFill>
              </a:rPr>
              <a:t>Algorithm I (K).</a:t>
            </a:r>
          </a:p>
          <a:p>
            <a:pPr marL="0" indent="0">
              <a:buNone/>
            </a:pPr>
            <a:r>
              <a:rPr lang="en-US" sz="1000" kern="0" dirty="0"/>
              <a:t>\\ knowing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</a:p>
          <a:p>
            <a:pPr marL="0" indent="0">
              <a:buNone/>
            </a:pPr>
            <a:r>
              <a:rPr lang="en-US" sz="1000" kern="0" dirty="0"/>
              <a:t>1.</a:t>
            </a:r>
            <a:r>
              <a:rPr lang="en-US" sz="1000" kern="0" dirty="0">
                <a:solidFill>
                  <a:srgbClr val="FFC000"/>
                </a:solidFill>
              </a:rPr>
              <a:t>  K’</a:t>
            </a:r>
            <a:r>
              <a:rPr lang="en-US" sz="1000" kern="0" dirty="0"/>
              <a:t> = 0; </a:t>
            </a:r>
          </a:p>
          <a:p>
            <a:pPr marL="0" indent="0">
              <a:buNone/>
            </a:pPr>
            <a:r>
              <a:rPr lang="en-US" sz="1000" kern="0" dirty="0"/>
              <a:t>2.  For (each config.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) Do</a:t>
            </a:r>
          </a:p>
          <a:p>
            <a:pPr marL="0" indent="0">
              <a:buNone/>
            </a:pPr>
            <a:r>
              <a:rPr lang="en-US" sz="1000" kern="0" dirty="0"/>
              <a:t>         If (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is reachable from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baseline="-25000" dirty="0">
                <a:solidFill>
                  <a:srgbClr val="00B050"/>
                </a:solidFill>
              </a:rPr>
              <a:t>0</a:t>
            </a:r>
            <a:r>
              <a:rPr lang="en-US" sz="1000" kern="0" dirty="0"/>
              <a:t>) \\ simulate </a:t>
            </a:r>
            <a:r>
              <a:rPr lang="en-US" sz="1000" kern="0" dirty="0">
                <a:solidFill>
                  <a:srgbClr val="00B050"/>
                </a:solidFill>
              </a:rPr>
              <a:t>M</a:t>
            </a:r>
            <a:r>
              <a:rPr lang="en-US" sz="1000" kern="0" dirty="0"/>
              <a:t> on </a:t>
            </a:r>
            <a:r>
              <a:rPr lang="en-US" sz="1000" kern="0" dirty="0">
                <a:solidFill>
                  <a:srgbClr val="C00000"/>
                </a:solidFill>
              </a:rPr>
              <a:t>y</a:t>
            </a:r>
          </a:p>
          <a:p>
            <a:pPr marL="0" indent="0">
              <a:buNone/>
            </a:pPr>
            <a:r>
              <a:rPr lang="en-US" sz="1000" kern="0" dirty="0"/>
              <a:t>             If (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= </a:t>
            </a:r>
            <a:r>
              <a:rPr lang="en-US" sz="1000" kern="0" dirty="0" err="1">
                <a:solidFill>
                  <a:srgbClr val="00B050"/>
                </a:solidFill>
              </a:rPr>
              <a:t>C</a:t>
            </a:r>
            <a:r>
              <a:rPr lang="en-US" sz="1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1000" kern="0" dirty="0"/>
              <a:t>) return (NO) \\ </a:t>
            </a:r>
            <a:r>
              <a:rPr lang="en-US" sz="1000" kern="0" dirty="0">
                <a:solidFill>
                  <a:srgbClr val="C00000"/>
                </a:solidFill>
              </a:rPr>
              <a:t>y</a:t>
            </a:r>
            <a:r>
              <a:rPr lang="en-US" sz="1000" kern="0" dirty="0"/>
              <a:t> is not in </a:t>
            </a:r>
            <a:r>
              <a:rPr lang="en-US" sz="1000" kern="0" dirty="0">
                <a:solidFill>
                  <a:srgbClr val="C00000"/>
                </a:solidFill>
              </a:rPr>
              <a:t>Ǭ</a:t>
            </a:r>
            <a:endParaRPr lang="en-US" sz="1000" kern="0" dirty="0"/>
          </a:p>
          <a:p>
            <a:pPr marL="0" indent="0">
              <a:buNone/>
            </a:pPr>
            <a:r>
              <a:rPr lang="en-US" sz="1000" kern="0" dirty="0"/>
              <a:t>             </a:t>
            </a:r>
            <a:r>
              <a:rPr lang="en-US" sz="1000" kern="0" dirty="0">
                <a:solidFill>
                  <a:srgbClr val="FFC000"/>
                </a:solidFill>
              </a:rPr>
              <a:t>K’</a:t>
            </a:r>
            <a:r>
              <a:rPr lang="en-US" sz="1000" kern="0" dirty="0"/>
              <a:t> = </a:t>
            </a:r>
            <a:r>
              <a:rPr lang="en-US" sz="1000" kern="0" dirty="0">
                <a:solidFill>
                  <a:srgbClr val="FFC000"/>
                </a:solidFill>
              </a:rPr>
              <a:t>K’</a:t>
            </a:r>
            <a:r>
              <a:rPr lang="en-US" sz="1000" kern="0" dirty="0"/>
              <a:t> + 1;</a:t>
            </a:r>
          </a:p>
          <a:p>
            <a:pPr>
              <a:buAutoNum type="arabicPeriod" startAt="3"/>
            </a:pPr>
            <a:r>
              <a:rPr lang="en-US" sz="1000" kern="0" dirty="0"/>
              <a:t>If (</a:t>
            </a:r>
            <a:r>
              <a:rPr lang="en-US" sz="1000" kern="0" dirty="0">
                <a:solidFill>
                  <a:srgbClr val="FFC000"/>
                </a:solidFill>
              </a:rPr>
              <a:t>K’</a:t>
            </a:r>
            <a:r>
              <a:rPr lang="en-US" sz="1000" kern="0" dirty="0"/>
              <a:t> =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dirty="0"/>
              <a:t>) return (YES) \\ </a:t>
            </a:r>
            <a:r>
              <a:rPr lang="en-US" sz="1000" kern="0" dirty="0" err="1">
                <a:solidFill>
                  <a:srgbClr val="00B050"/>
                </a:solidFill>
              </a:rPr>
              <a:t>C</a:t>
            </a:r>
            <a:r>
              <a:rPr lang="en-US" sz="1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1000" kern="0" dirty="0"/>
              <a:t> is not reachable</a:t>
            </a:r>
          </a:p>
          <a:p>
            <a:pPr marL="0" indent="0">
              <a:buNone/>
            </a:pPr>
            <a:r>
              <a:rPr lang="en-US" sz="1000" kern="0" dirty="0"/>
              <a:t>     Else return (NO) \\ I did something wrong</a:t>
            </a:r>
          </a:p>
          <a:p>
            <a:pPr marL="0" indent="0">
              <a:buNone/>
            </a:pPr>
            <a:endParaRPr lang="en-US" sz="1000" kern="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9C7233-2D69-4012-BC80-C7D7BBFEEEC1}"/>
              </a:ext>
            </a:extLst>
          </p:cNvPr>
          <p:cNvSpPr txBox="1">
            <a:spLocks/>
          </p:cNvSpPr>
          <p:nvPr/>
        </p:nvSpPr>
        <p:spPr bwMode="auto">
          <a:xfrm>
            <a:off x="4448579" y="2241004"/>
            <a:ext cx="3971926" cy="217344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1600" u="sng" kern="0" dirty="0"/>
              <a:t>(</a:t>
            </a:r>
            <a:r>
              <a:rPr lang="en-US" sz="1600" u="sng" kern="0" dirty="0">
                <a:solidFill>
                  <a:srgbClr val="00B050"/>
                </a:solidFill>
              </a:rPr>
              <a:t>M</a:t>
            </a:r>
            <a:r>
              <a:rPr lang="en-US" sz="1600" u="sng" kern="0" dirty="0"/>
              <a:t>,</a:t>
            </a:r>
            <a:r>
              <a:rPr lang="en-US" sz="1600" u="sng" kern="0" dirty="0">
                <a:solidFill>
                  <a:srgbClr val="FF0000"/>
                </a:solidFill>
              </a:rPr>
              <a:t> </a:t>
            </a:r>
            <a:r>
              <a:rPr lang="en-US" sz="1600" u="sng" kern="0" dirty="0">
                <a:solidFill>
                  <a:srgbClr val="C00000"/>
                </a:solidFill>
              </a:rPr>
              <a:t>y</a:t>
            </a:r>
            <a:r>
              <a:rPr lang="en-US" sz="1600" u="sng" kern="0" dirty="0"/>
              <a:t>)</a:t>
            </a:r>
          </a:p>
          <a:p>
            <a:pPr marL="0" indent="0">
              <a:buNone/>
            </a:pPr>
            <a:r>
              <a:rPr lang="en-US" sz="1600" kern="0" dirty="0"/>
              <a:t>\\ </a:t>
            </a:r>
            <a:r>
              <a:rPr lang="en-US" sz="1600" kern="0" dirty="0">
                <a:solidFill>
                  <a:srgbClr val="00B050"/>
                </a:solidFill>
              </a:rPr>
              <a:t>M</a:t>
            </a:r>
            <a:r>
              <a:rPr lang="en-US" sz="1600" kern="0" dirty="0"/>
              <a:t> is the O(s(n))-space TM accepting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</a:p>
          <a:p>
            <a:pPr marL="0" indent="0">
              <a:buNone/>
            </a:pPr>
            <a:r>
              <a:rPr lang="en-US" sz="1600" kern="0" dirty="0"/>
              <a:t>\\ assume that M runs in time N = 2</a:t>
            </a:r>
            <a:r>
              <a:rPr lang="en-US" sz="1600" kern="0" baseline="30000" dirty="0"/>
              <a:t>O(s(n)) </a:t>
            </a:r>
            <a:endParaRPr lang="en-US" sz="1600" kern="0" dirty="0"/>
          </a:p>
          <a:p>
            <a:pPr marL="0" indent="0">
              <a:buNone/>
            </a:pPr>
            <a:r>
              <a:rPr lang="en-US" sz="1600" kern="0" dirty="0"/>
              <a:t>1.</a:t>
            </a:r>
            <a:r>
              <a:rPr lang="en-US" sz="1600" kern="0" dirty="0">
                <a:solidFill>
                  <a:srgbClr val="FFC000"/>
                </a:solidFill>
              </a:rPr>
              <a:t>  </a:t>
            </a:r>
            <a:r>
              <a:rPr lang="en-US" sz="1600" kern="0" dirty="0">
                <a:solidFill>
                  <a:srgbClr val="FF0000"/>
                </a:solidFill>
              </a:rPr>
              <a:t>K</a:t>
            </a:r>
            <a:r>
              <a:rPr lang="en-US" sz="1600" kern="0" baseline="-25000" dirty="0">
                <a:solidFill>
                  <a:srgbClr val="FF0000"/>
                </a:solidFill>
              </a:rPr>
              <a:t>0</a:t>
            </a:r>
            <a:r>
              <a:rPr lang="en-US" sz="1600" kern="0" baseline="-25000" dirty="0"/>
              <a:t> </a:t>
            </a:r>
            <a:r>
              <a:rPr lang="en-US" sz="1600" kern="0" dirty="0"/>
              <a:t>= 1; </a:t>
            </a:r>
          </a:p>
          <a:p>
            <a:pPr marL="228600" indent="-228600">
              <a:buAutoNum type="arabicPeriod" startAt="2"/>
            </a:pPr>
            <a:r>
              <a:rPr lang="en-US" sz="1600" kern="0" dirty="0"/>
              <a:t> For (h = 0; h++; h &lt; N) Do</a:t>
            </a:r>
          </a:p>
          <a:p>
            <a:pPr marL="0" indent="0">
              <a:buNone/>
            </a:pPr>
            <a:r>
              <a:rPr lang="en-US" sz="1600" kern="0" dirty="0"/>
              <a:t>        </a:t>
            </a:r>
            <a:r>
              <a:rPr lang="en-US" sz="1600" kern="0" dirty="0">
                <a:solidFill>
                  <a:srgbClr val="FF0000"/>
                </a:solidFill>
              </a:rPr>
              <a:t>K</a:t>
            </a:r>
            <a:r>
              <a:rPr lang="en-US" sz="1600" kern="0" baseline="-25000" dirty="0">
                <a:solidFill>
                  <a:srgbClr val="FF0000"/>
                </a:solidFill>
              </a:rPr>
              <a:t>h+1 </a:t>
            </a:r>
            <a:r>
              <a:rPr lang="en-US" sz="1600" kern="0" dirty="0"/>
              <a:t>= Algorithm II (</a:t>
            </a:r>
            <a:r>
              <a:rPr lang="en-US" sz="1600" kern="0" dirty="0" err="1">
                <a:solidFill>
                  <a:srgbClr val="FF0000"/>
                </a:solidFill>
              </a:rPr>
              <a:t>K</a:t>
            </a:r>
            <a:r>
              <a:rPr lang="en-US" sz="16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600" kern="0" dirty="0"/>
              <a:t>);</a:t>
            </a:r>
          </a:p>
          <a:p>
            <a:pPr marL="0" indent="0">
              <a:buNone/>
            </a:pPr>
            <a:r>
              <a:rPr lang="en-US" sz="1600" kern="0" dirty="0"/>
              <a:t>3.  Algorithm I (</a:t>
            </a:r>
            <a:r>
              <a:rPr lang="en-US" sz="1600" kern="0" dirty="0">
                <a:solidFill>
                  <a:srgbClr val="FF0000"/>
                </a:solidFill>
              </a:rPr>
              <a:t>K</a:t>
            </a:r>
            <a:r>
              <a:rPr lang="en-US" sz="1600" kern="0" baseline="-25000" dirty="0">
                <a:solidFill>
                  <a:srgbClr val="FF0000"/>
                </a:solidFill>
              </a:rPr>
              <a:t>N</a:t>
            </a:r>
            <a:r>
              <a:rPr lang="en-US" sz="1600" kern="0" dirty="0"/>
              <a:t>).</a:t>
            </a:r>
          </a:p>
          <a:p>
            <a:pPr marL="0" indent="0">
              <a:buNone/>
            </a:pPr>
            <a:endParaRPr lang="en-US" sz="1600" kern="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7DC951A-B849-46F7-B543-A79B5E0162DA}"/>
              </a:ext>
            </a:extLst>
          </p:cNvPr>
          <p:cNvSpPr txBox="1">
            <a:spLocks/>
          </p:cNvSpPr>
          <p:nvPr/>
        </p:nvSpPr>
        <p:spPr bwMode="auto">
          <a:xfrm>
            <a:off x="4819652" y="4395397"/>
            <a:ext cx="3257550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Space complexity: </a:t>
            </a:r>
            <a:r>
              <a:rPr lang="en-US" sz="2000" kern="0" dirty="0"/>
              <a:t>O(s(n)).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7315D9A4-E1F6-48F9-9605-5DD9136CF47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734700" y="4829936"/>
                <a:ext cx="4152497" cy="18682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Thus, if </a:t>
                </a:r>
                <a:r>
                  <a:rPr lang="en-US" sz="18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C000"/>
                    </a:solidFill>
                  </a:rPr>
                  <a:t>NSPACE(s(n))</a:t>
                </a:r>
                <a:r>
                  <a:rPr lang="en-US" sz="1800" kern="0" dirty="0"/>
                  <a:t>,</a:t>
                </a:r>
                <a:r>
                  <a:rPr lang="en-US" sz="1800" kern="0" dirty="0">
                    <a:solidFill>
                      <a:srgbClr val="FFC000"/>
                    </a:solidFill>
                  </a:rPr>
                  <a:t> </a:t>
                </a:r>
                <a:r>
                  <a:rPr lang="en-US" sz="1800" kern="0" dirty="0"/>
                  <a:t>then         </a:t>
                </a:r>
                <a:r>
                  <a:rPr lang="en-US" sz="1800" kern="0" dirty="0">
                    <a:solidFill>
                      <a:srgbClr val="C00000"/>
                    </a:solidFill>
                  </a:rPr>
                  <a:t>Ǭ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C000"/>
                    </a:solidFill>
                  </a:rPr>
                  <a:t>NSPACE(s(n))</a:t>
                </a:r>
                <a:r>
                  <a:rPr lang="en-US" sz="1800" kern="0" dirty="0"/>
                  <a:t>,</a:t>
                </a:r>
                <a:r>
                  <a:rPr lang="en-US" sz="1800" kern="0" dirty="0">
                    <a:solidFill>
                      <a:srgbClr val="FFC000"/>
                    </a:solidFill>
                  </a:rPr>
                  <a:t> </a:t>
                </a:r>
                <a:r>
                  <a:rPr lang="en-US" sz="1800" kern="0" dirty="0"/>
                  <a:t>so </a:t>
                </a:r>
              </a:p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C00000"/>
                    </a:solidFill>
                  </a:rPr>
                  <a:t>Q</a:t>
                </a:r>
                <a:r>
                  <a:rPr lang="en-US" sz="1800" kern="0" dirty="0"/>
                  <a:t> = </a:t>
                </a:r>
                <a:r>
                  <a:rPr lang="en-US" sz="18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C000"/>
                    </a:solidFill>
                  </a:rPr>
                  <a:t>co-NSPACE(s(n))</a:t>
                </a:r>
                <a:r>
                  <a:rPr lang="en-US" sz="1800" kern="0" dirty="0"/>
                  <a:t>, i.e., </a:t>
                </a:r>
              </a:p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1800" kern="0" dirty="0">
                    <a:solidFill>
                      <a:srgbClr val="FFC000"/>
                    </a:solidFill>
                  </a:rPr>
                  <a:t>NSPACE(s(n)) 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800" kern="0" dirty="0">
                    <a:solidFill>
                      <a:srgbClr val="FFCC00"/>
                    </a:solidFill>
                  </a:rPr>
                  <a:t> </a:t>
                </a:r>
                <a:r>
                  <a:rPr lang="en-US" sz="1800" kern="0" dirty="0">
                    <a:solidFill>
                      <a:srgbClr val="FFC000"/>
                    </a:solidFill>
                  </a:rPr>
                  <a:t>co-NSPACE(s(n))</a:t>
                </a:r>
                <a:r>
                  <a:rPr lang="en-US" sz="1800" kern="0" dirty="0"/>
                  <a:t>.</a:t>
                </a:r>
                <a:r>
                  <a:rPr lang="en-US" sz="1800" kern="0" dirty="0">
                    <a:solidFill>
                      <a:srgbClr val="FFC000"/>
                    </a:solidFill>
                  </a:rPr>
                  <a:t> </a:t>
                </a:r>
                <a:endParaRPr lang="en-US" sz="1800" kern="0" dirty="0"/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7315D9A4-E1F6-48F9-9605-5DD9136CF4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4700" y="4829936"/>
                <a:ext cx="4152497" cy="1868299"/>
              </a:xfrm>
              <a:prstGeom prst="rect">
                <a:avLst/>
              </a:prstGeom>
              <a:blipFill>
                <a:blip r:embed="rId3"/>
                <a:stretch>
                  <a:fillRect l="-1322" t="-162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7F3109AD-F821-4A46-B2A1-E5D1300C8CED}"/>
              </a:ext>
            </a:extLst>
          </p:cNvPr>
          <p:cNvSpPr txBox="1"/>
          <p:nvPr/>
        </p:nvSpPr>
        <p:spPr>
          <a:xfrm>
            <a:off x="4744225" y="5320756"/>
            <a:ext cx="3337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=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A71180E-4923-463F-9339-F9D804C3CF25}"/>
              </a:ext>
            </a:extLst>
          </p:cNvPr>
          <p:cNvSpPr txBox="1">
            <a:spLocks/>
          </p:cNvSpPr>
          <p:nvPr/>
        </p:nvSpPr>
        <p:spPr bwMode="auto">
          <a:xfrm>
            <a:off x="774501" y="4166999"/>
            <a:ext cx="3549849" cy="225285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000" u="sng" kern="0" dirty="0">
                <a:solidFill>
                  <a:srgbClr val="FF0000"/>
                </a:solidFill>
              </a:rPr>
              <a:t>Algorithm II (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000" u="sng" kern="0" dirty="0">
                <a:solidFill>
                  <a:srgbClr val="FF0000"/>
                </a:solidFill>
              </a:rPr>
              <a:t>).</a:t>
            </a:r>
          </a:p>
          <a:p>
            <a:pPr marL="0" indent="0">
              <a:buNone/>
            </a:pPr>
            <a:r>
              <a:rPr lang="en-US" sz="1000" kern="0" dirty="0"/>
              <a:t>\\ knowing 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endParaRPr lang="en-US" sz="1000" kern="0" baseline="-25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000" kern="0" dirty="0"/>
              <a:t>1.</a:t>
            </a:r>
            <a:r>
              <a:rPr lang="en-US" sz="1000" kern="0" dirty="0">
                <a:solidFill>
                  <a:srgbClr val="FFC000"/>
                </a:solidFill>
              </a:rPr>
              <a:t> 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r>
              <a:rPr lang="en-US" sz="1000" kern="0" baseline="-25000" dirty="0"/>
              <a:t> </a:t>
            </a:r>
            <a:r>
              <a:rPr lang="en-US" sz="1000" kern="0" dirty="0"/>
              <a:t>= 0; </a:t>
            </a:r>
          </a:p>
          <a:p>
            <a:pPr marL="0" indent="0">
              <a:buNone/>
            </a:pPr>
            <a:r>
              <a:rPr lang="en-US" sz="1000" kern="0" dirty="0"/>
              <a:t>2.  For (each config.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) Do \\ check if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is for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endParaRPr lang="en-US" sz="1000" kern="0" dirty="0"/>
          </a:p>
          <a:p>
            <a:pPr marL="0" indent="0">
              <a:buNone/>
            </a:pPr>
            <a:r>
              <a:rPr lang="en-US" sz="1000" kern="0" dirty="0"/>
              <a:t>2.1   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= 0; </a:t>
            </a:r>
          </a:p>
          <a:p>
            <a:pPr marL="0" indent="0">
              <a:buNone/>
            </a:pPr>
            <a:r>
              <a:rPr lang="en-US" sz="1000" kern="0" dirty="0"/>
              <a:t>2.2   For (each config. </a:t>
            </a:r>
            <a:r>
              <a:rPr lang="en-US" sz="1000" kern="0" dirty="0">
                <a:solidFill>
                  <a:srgbClr val="00B050"/>
                </a:solidFill>
              </a:rPr>
              <a:t>C’</a:t>
            </a:r>
            <a:r>
              <a:rPr lang="en-US" sz="1000" kern="0" dirty="0"/>
              <a:t>) Do \\ collect for 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endParaRPr lang="en-US" sz="1000" kern="0" dirty="0"/>
          </a:p>
          <a:p>
            <a:pPr marL="0" indent="0">
              <a:buNone/>
            </a:pPr>
            <a:r>
              <a:rPr lang="en-US" sz="1000" kern="0" dirty="0"/>
              <a:t>2.2.1    If (</a:t>
            </a:r>
            <a:r>
              <a:rPr lang="en-US" sz="1000" kern="0" dirty="0">
                <a:solidFill>
                  <a:srgbClr val="00B050"/>
                </a:solidFill>
              </a:rPr>
              <a:t>C’</a:t>
            </a:r>
            <a:r>
              <a:rPr lang="en-US" sz="1000" kern="0" dirty="0"/>
              <a:t> is reachable from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baseline="-25000" dirty="0">
                <a:solidFill>
                  <a:srgbClr val="00B050"/>
                </a:solidFill>
              </a:rPr>
              <a:t>0</a:t>
            </a:r>
            <a:r>
              <a:rPr lang="en-US" sz="1000" kern="0" dirty="0"/>
              <a:t> in ≤ h steps)</a:t>
            </a:r>
          </a:p>
          <a:p>
            <a:pPr marL="0" indent="0">
              <a:buNone/>
            </a:pPr>
            <a:r>
              <a:rPr lang="en-US" sz="1000" kern="0" dirty="0"/>
              <a:t>               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= 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+ 1; </a:t>
            </a:r>
          </a:p>
          <a:p>
            <a:pPr marL="0" indent="0">
              <a:buNone/>
            </a:pPr>
            <a:r>
              <a:rPr lang="en-US" sz="1000" kern="0" dirty="0"/>
              <a:t>               If (</a:t>
            </a:r>
            <a:r>
              <a:rPr lang="en-US" sz="1000" kern="0" dirty="0">
                <a:solidFill>
                  <a:srgbClr val="00B050"/>
                </a:solidFill>
              </a:rPr>
              <a:t>C’</a:t>
            </a:r>
            <a:r>
              <a:rPr lang="en-US" sz="1000" kern="0" dirty="0"/>
              <a:t> </a:t>
            </a:r>
            <a:r>
              <a:rPr lang="en-US" sz="1000" kern="0" dirty="0">
                <a:latin typeface="Abadi" panose="020B0604020104020204" pitchFamily="34" charset="0"/>
              </a:rPr>
              <a:t>→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)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r>
              <a:rPr lang="en-US" sz="1000" kern="0" baseline="-25000" dirty="0"/>
              <a:t> </a:t>
            </a:r>
            <a:r>
              <a:rPr lang="en-US" sz="1000" kern="0" dirty="0"/>
              <a:t>=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r>
              <a:rPr lang="en-US" sz="1000" kern="0" dirty="0"/>
              <a:t>+1; </a:t>
            </a:r>
            <a:r>
              <a:rPr lang="en-US" sz="1000" kern="0" dirty="0" err="1"/>
              <a:t>goto</a:t>
            </a:r>
            <a:r>
              <a:rPr lang="en-US" sz="1000" kern="0" dirty="0"/>
              <a:t> next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in step 2;</a:t>
            </a:r>
          </a:p>
          <a:p>
            <a:pPr marL="0" indent="0">
              <a:buNone/>
            </a:pPr>
            <a:r>
              <a:rPr lang="en-US" sz="1000" kern="0" dirty="0"/>
              <a:t>2.3   If (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≠ 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000" kern="0" dirty="0"/>
              <a:t>) return (NO) \\ did something wrong</a:t>
            </a:r>
          </a:p>
          <a:p>
            <a:pPr marL="0" indent="0">
              <a:buNone/>
            </a:pPr>
            <a:r>
              <a:rPr lang="en-US" sz="1000" kern="0" dirty="0"/>
              <a:t>        \\ If (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= 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000" kern="0" dirty="0"/>
              <a:t>): we have correctly checked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for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</a:p>
          <a:p>
            <a:pPr marL="0" indent="0">
              <a:buNone/>
            </a:pPr>
            <a:r>
              <a:rPr lang="en-US" sz="1000" kern="0" dirty="0"/>
              <a:t>3.   Return (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r>
              <a:rPr lang="en-US" sz="1000" kern="0" dirty="0"/>
              <a:t>)</a:t>
            </a:r>
            <a:r>
              <a:rPr lang="en-US" sz="1000" kern="0" baseline="-25000" dirty="0">
                <a:solidFill>
                  <a:srgbClr val="FF0000"/>
                </a:solidFill>
              </a:rPr>
              <a:t> </a:t>
            </a:r>
            <a:r>
              <a:rPr lang="en-US" sz="1000" kern="0" dirty="0"/>
              <a:t> </a:t>
            </a:r>
          </a:p>
          <a:p>
            <a:pPr marL="0" indent="0">
              <a:buNone/>
            </a:pPr>
            <a:endParaRPr lang="en-US" sz="1000" kern="0" dirty="0"/>
          </a:p>
        </p:txBody>
      </p:sp>
    </p:spTree>
    <p:extLst>
      <p:ext uri="{BB962C8B-B14F-4D97-AF65-F5344CB8AC3E}">
        <p14:creationId xmlns:p14="http://schemas.microsoft.com/office/powerpoint/2010/main" val="35816719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1115E9-C3A1-498E-8948-70F3A8866508}"/>
              </a:ext>
            </a:extLst>
          </p:cNvPr>
          <p:cNvSpPr txBox="1">
            <a:spLocks/>
          </p:cNvSpPr>
          <p:nvPr/>
        </p:nvSpPr>
        <p:spPr bwMode="auto">
          <a:xfrm>
            <a:off x="774501" y="921276"/>
            <a:ext cx="7594997" cy="7452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2000" kern="0" dirty="0">
                <a:solidFill>
                  <a:srgbClr val="FF0000"/>
                </a:solidFill>
              </a:rPr>
              <a:t> Theorem </a:t>
            </a:r>
            <a:r>
              <a:rPr lang="en-US" sz="2000" kern="0" dirty="0">
                <a:solidFill>
                  <a:srgbClr val="33CC33"/>
                </a:solidFill>
              </a:rPr>
              <a:t>(Gödel Prize)</a:t>
            </a:r>
            <a:r>
              <a:rPr lang="en-US" sz="2000" kern="0" dirty="0"/>
              <a:t>.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CC00"/>
                </a:solidFill>
              </a:rPr>
              <a:t>NSPACE(s(n))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C00"/>
                </a:solidFill>
              </a:rPr>
              <a:t> co-NSPACE(s(n))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DC844B-900D-47A8-8455-E48ABC7447E3}"/>
              </a:ext>
            </a:extLst>
          </p:cNvPr>
          <p:cNvSpPr txBox="1">
            <a:spLocks/>
          </p:cNvSpPr>
          <p:nvPr/>
        </p:nvSpPr>
        <p:spPr bwMode="auto">
          <a:xfrm>
            <a:off x="676361" y="1768992"/>
            <a:ext cx="769024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accepted by a </a:t>
            </a:r>
            <a:r>
              <a:rPr lang="en-US" sz="2000" kern="0" dirty="0" err="1"/>
              <a:t>nondet</a:t>
            </a:r>
            <a:r>
              <a:rPr lang="en-US" sz="2000" kern="0" dirty="0"/>
              <a:t>. O(s(n))-space TM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dirty="0"/>
              <a:t>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62DDDBC-E9E8-41B4-BA34-CFC2B0D88A64}"/>
              </a:ext>
            </a:extLst>
          </p:cNvPr>
          <p:cNvSpPr txBox="1">
            <a:spLocks/>
          </p:cNvSpPr>
          <p:nvPr/>
        </p:nvSpPr>
        <p:spPr bwMode="auto">
          <a:xfrm>
            <a:off x="774501" y="2303307"/>
            <a:ext cx="3549849" cy="174578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000" u="sng" kern="0" dirty="0">
                <a:solidFill>
                  <a:srgbClr val="FF0000"/>
                </a:solidFill>
              </a:rPr>
              <a:t>Algorithm I (K).</a:t>
            </a:r>
          </a:p>
          <a:p>
            <a:pPr marL="0" indent="0">
              <a:buNone/>
            </a:pPr>
            <a:r>
              <a:rPr lang="en-US" sz="1000" kern="0" dirty="0"/>
              <a:t>\\ knowing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</a:p>
          <a:p>
            <a:pPr marL="0" indent="0">
              <a:buNone/>
            </a:pPr>
            <a:r>
              <a:rPr lang="en-US" sz="1000" kern="0" dirty="0"/>
              <a:t>1.</a:t>
            </a:r>
            <a:r>
              <a:rPr lang="en-US" sz="1000" kern="0" dirty="0">
                <a:solidFill>
                  <a:srgbClr val="FFC000"/>
                </a:solidFill>
              </a:rPr>
              <a:t>  K’</a:t>
            </a:r>
            <a:r>
              <a:rPr lang="en-US" sz="1000" kern="0" dirty="0"/>
              <a:t> = 0; </a:t>
            </a:r>
          </a:p>
          <a:p>
            <a:pPr marL="0" indent="0">
              <a:buNone/>
            </a:pPr>
            <a:r>
              <a:rPr lang="en-US" sz="1000" kern="0" dirty="0"/>
              <a:t>2.  For (each config.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) Do</a:t>
            </a:r>
          </a:p>
          <a:p>
            <a:pPr marL="0" indent="0">
              <a:buNone/>
            </a:pPr>
            <a:r>
              <a:rPr lang="en-US" sz="1000" kern="0" dirty="0"/>
              <a:t>         If (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is reachable from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baseline="-25000" dirty="0">
                <a:solidFill>
                  <a:srgbClr val="00B050"/>
                </a:solidFill>
              </a:rPr>
              <a:t>0</a:t>
            </a:r>
            <a:r>
              <a:rPr lang="en-US" sz="1000" kern="0" dirty="0"/>
              <a:t>) \\ simulate </a:t>
            </a:r>
            <a:r>
              <a:rPr lang="en-US" sz="1000" kern="0" dirty="0">
                <a:solidFill>
                  <a:srgbClr val="00B050"/>
                </a:solidFill>
              </a:rPr>
              <a:t>M</a:t>
            </a:r>
            <a:r>
              <a:rPr lang="en-US" sz="1000" kern="0" dirty="0"/>
              <a:t> on </a:t>
            </a:r>
            <a:r>
              <a:rPr lang="en-US" sz="1000" kern="0" dirty="0">
                <a:solidFill>
                  <a:srgbClr val="C00000"/>
                </a:solidFill>
              </a:rPr>
              <a:t>y</a:t>
            </a:r>
          </a:p>
          <a:p>
            <a:pPr marL="0" indent="0">
              <a:buNone/>
            </a:pPr>
            <a:r>
              <a:rPr lang="en-US" sz="1000" kern="0" dirty="0"/>
              <a:t>             If (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= </a:t>
            </a:r>
            <a:r>
              <a:rPr lang="en-US" sz="1000" kern="0" dirty="0" err="1">
                <a:solidFill>
                  <a:srgbClr val="00B050"/>
                </a:solidFill>
              </a:rPr>
              <a:t>C</a:t>
            </a:r>
            <a:r>
              <a:rPr lang="en-US" sz="1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1000" kern="0" dirty="0"/>
              <a:t>) return (NO) \\ </a:t>
            </a:r>
            <a:r>
              <a:rPr lang="en-US" sz="1000" kern="0" dirty="0">
                <a:solidFill>
                  <a:srgbClr val="C00000"/>
                </a:solidFill>
              </a:rPr>
              <a:t>y</a:t>
            </a:r>
            <a:r>
              <a:rPr lang="en-US" sz="1000" kern="0" dirty="0"/>
              <a:t> is not in </a:t>
            </a:r>
            <a:r>
              <a:rPr lang="en-US" sz="1000" kern="0" dirty="0">
                <a:solidFill>
                  <a:srgbClr val="C00000"/>
                </a:solidFill>
              </a:rPr>
              <a:t>Ǭ</a:t>
            </a:r>
            <a:endParaRPr lang="en-US" sz="1000" kern="0" dirty="0"/>
          </a:p>
          <a:p>
            <a:pPr marL="0" indent="0">
              <a:buNone/>
            </a:pPr>
            <a:r>
              <a:rPr lang="en-US" sz="1000" kern="0" dirty="0"/>
              <a:t>             </a:t>
            </a:r>
            <a:r>
              <a:rPr lang="en-US" sz="1000" kern="0" dirty="0">
                <a:solidFill>
                  <a:srgbClr val="FFC000"/>
                </a:solidFill>
              </a:rPr>
              <a:t>K’</a:t>
            </a:r>
            <a:r>
              <a:rPr lang="en-US" sz="1000" kern="0" dirty="0"/>
              <a:t> = </a:t>
            </a:r>
            <a:r>
              <a:rPr lang="en-US" sz="1000" kern="0" dirty="0">
                <a:solidFill>
                  <a:srgbClr val="FFC000"/>
                </a:solidFill>
              </a:rPr>
              <a:t>K’</a:t>
            </a:r>
            <a:r>
              <a:rPr lang="en-US" sz="1000" kern="0" dirty="0"/>
              <a:t> + 1;</a:t>
            </a:r>
          </a:p>
          <a:p>
            <a:pPr>
              <a:buAutoNum type="arabicPeriod" startAt="3"/>
            </a:pPr>
            <a:r>
              <a:rPr lang="en-US" sz="1000" kern="0" dirty="0"/>
              <a:t>If (</a:t>
            </a:r>
            <a:r>
              <a:rPr lang="en-US" sz="1000" kern="0" dirty="0">
                <a:solidFill>
                  <a:srgbClr val="FFC000"/>
                </a:solidFill>
              </a:rPr>
              <a:t>K’</a:t>
            </a:r>
            <a:r>
              <a:rPr lang="en-US" sz="1000" kern="0" dirty="0"/>
              <a:t> =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dirty="0"/>
              <a:t>) return (YES) \\ </a:t>
            </a:r>
            <a:r>
              <a:rPr lang="en-US" sz="1000" kern="0" dirty="0" err="1">
                <a:solidFill>
                  <a:srgbClr val="00B050"/>
                </a:solidFill>
              </a:rPr>
              <a:t>C</a:t>
            </a:r>
            <a:r>
              <a:rPr lang="en-US" sz="1000" kern="0" baseline="-25000" dirty="0" err="1">
                <a:solidFill>
                  <a:srgbClr val="00B050"/>
                </a:solidFill>
              </a:rPr>
              <a:t>acc</a:t>
            </a:r>
            <a:r>
              <a:rPr lang="en-US" sz="1000" kern="0" dirty="0"/>
              <a:t> is not reachable</a:t>
            </a:r>
          </a:p>
          <a:p>
            <a:pPr marL="0" indent="0">
              <a:buNone/>
            </a:pPr>
            <a:r>
              <a:rPr lang="en-US" sz="1000" kern="0" dirty="0"/>
              <a:t>     Else return (NO) \\ I did something wrong</a:t>
            </a:r>
          </a:p>
          <a:p>
            <a:pPr marL="0" indent="0">
              <a:buNone/>
            </a:pPr>
            <a:endParaRPr lang="en-US" sz="1000" kern="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9C7233-2D69-4012-BC80-C7D7BBFEEEC1}"/>
              </a:ext>
            </a:extLst>
          </p:cNvPr>
          <p:cNvSpPr txBox="1">
            <a:spLocks/>
          </p:cNvSpPr>
          <p:nvPr/>
        </p:nvSpPr>
        <p:spPr bwMode="auto">
          <a:xfrm>
            <a:off x="4448579" y="2241004"/>
            <a:ext cx="3971926" cy="217344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 err="1">
                <a:solidFill>
                  <a:srgbClr val="FF0000"/>
                </a:solidFill>
              </a:rPr>
              <a:t>Immerman-Szelepcsenyi</a:t>
            </a:r>
            <a:r>
              <a:rPr lang="en-US" sz="1600" u="sng" kern="0" dirty="0"/>
              <a:t>(</a:t>
            </a:r>
            <a:r>
              <a:rPr lang="en-US" sz="1600" u="sng" kern="0" dirty="0">
                <a:solidFill>
                  <a:srgbClr val="00B050"/>
                </a:solidFill>
              </a:rPr>
              <a:t>M</a:t>
            </a:r>
            <a:r>
              <a:rPr lang="en-US" sz="1600" u="sng" kern="0" dirty="0"/>
              <a:t>,</a:t>
            </a:r>
            <a:r>
              <a:rPr lang="en-US" sz="1600" u="sng" kern="0" dirty="0">
                <a:solidFill>
                  <a:srgbClr val="FF0000"/>
                </a:solidFill>
              </a:rPr>
              <a:t> </a:t>
            </a:r>
            <a:r>
              <a:rPr lang="en-US" sz="1600" u="sng" kern="0" dirty="0">
                <a:solidFill>
                  <a:srgbClr val="C00000"/>
                </a:solidFill>
              </a:rPr>
              <a:t>y</a:t>
            </a:r>
            <a:r>
              <a:rPr lang="en-US" sz="1600" u="sng" kern="0" dirty="0"/>
              <a:t>)</a:t>
            </a:r>
          </a:p>
          <a:p>
            <a:pPr marL="0" indent="0">
              <a:buNone/>
            </a:pPr>
            <a:r>
              <a:rPr lang="en-US" sz="1600" kern="0" dirty="0"/>
              <a:t>\\ </a:t>
            </a:r>
            <a:r>
              <a:rPr lang="en-US" sz="1600" kern="0" dirty="0">
                <a:solidFill>
                  <a:srgbClr val="00B050"/>
                </a:solidFill>
              </a:rPr>
              <a:t>M</a:t>
            </a:r>
            <a:r>
              <a:rPr lang="en-US" sz="1600" kern="0" dirty="0"/>
              <a:t> is the O(s(n))-space TM accepting </a:t>
            </a:r>
            <a:r>
              <a:rPr lang="en-US" sz="1600" kern="0" dirty="0">
                <a:solidFill>
                  <a:srgbClr val="00B050"/>
                </a:solidFill>
              </a:rPr>
              <a:t>Q</a:t>
            </a:r>
          </a:p>
          <a:p>
            <a:pPr marL="0" indent="0">
              <a:buNone/>
            </a:pPr>
            <a:r>
              <a:rPr lang="en-US" sz="1600" kern="0" dirty="0"/>
              <a:t>\\ assume that M runs in time N = 2</a:t>
            </a:r>
            <a:r>
              <a:rPr lang="en-US" sz="1600" kern="0" baseline="30000" dirty="0"/>
              <a:t>O(s(n)) </a:t>
            </a:r>
            <a:endParaRPr lang="en-US" sz="1600" kern="0" dirty="0"/>
          </a:p>
          <a:p>
            <a:pPr marL="0" indent="0">
              <a:buNone/>
            </a:pPr>
            <a:r>
              <a:rPr lang="en-US" sz="1600" kern="0" dirty="0"/>
              <a:t>1.</a:t>
            </a:r>
            <a:r>
              <a:rPr lang="en-US" sz="1600" kern="0" dirty="0">
                <a:solidFill>
                  <a:srgbClr val="FFC000"/>
                </a:solidFill>
              </a:rPr>
              <a:t>  </a:t>
            </a:r>
            <a:r>
              <a:rPr lang="en-US" sz="1600" kern="0" dirty="0">
                <a:solidFill>
                  <a:srgbClr val="FF0000"/>
                </a:solidFill>
              </a:rPr>
              <a:t>K</a:t>
            </a:r>
            <a:r>
              <a:rPr lang="en-US" sz="1600" kern="0" baseline="-25000" dirty="0">
                <a:solidFill>
                  <a:srgbClr val="FF0000"/>
                </a:solidFill>
              </a:rPr>
              <a:t>0</a:t>
            </a:r>
            <a:r>
              <a:rPr lang="en-US" sz="1600" kern="0" baseline="-25000" dirty="0"/>
              <a:t> </a:t>
            </a:r>
            <a:r>
              <a:rPr lang="en-US" sz="1600" kern="0" dirty="0"/>
              <a:t>= 1; </a:t>
            </a:r>
          </a:p>
          <a:p>
            <a:pPr marL="228600" indent="-228600">
              <a:buAutoNum type="arabicPeriod" startAt="2"/>
            </a:pPr>
            <a:r>
              <a:rPr lang="en-US" sz="1600" kern="0" dirty="0"/>
              <a:t> For (h = 0; h++; h &lt; N) Do</a:t>
            </a:r>
          </a:p>
          <a:p>
            <a:pPr marL="0" indent="0">
              <a:buNone/>
            </a:pPr>
            <a:r>
              <a:rPr lang="en-US" sz="1600" kern="0" dirty="0"/>
              <a:t>        </a:t>
            </a:r>
            <a:r>
              <a:rPr lang="en-US" sz="1600" kern="0" dirty="0">
                <a:solidFill>
                  <a:srgbClr val="FF0000"/>
                </a:solidFill>
              </a:rPr>
              <a:t>K</a:t>
            </a:r>
            <a:r>
              <a:rPr lang="en-US" sz="1600" kern="0" baseline="-25000" dirty="0">
                <a:solidFill>
                  <a:srgbClr val="FF0000"/>
                </a:solidFill>
              </a:rPr>
              <a:t>h+1 </a:t>
            </a:r>
            <a:r>
              <a:rPr lang="en-US" sz="1600" kern="0" dirty="0"/>
              <a:t>= Algorithm II (</a:t>
            </a:r>
            <a:r>
              <a:rPr lang="en-US" sz="1600" kern="0" dirty="0" err="1">
                <a:solidFill>
                  <a:srgbClr val="FF0000"/>
                </a:solidFill>
              </a:rPr>
              <a:t>K</a:t>
            </a:r>
            <a:r>
              <a:rPr lang="en-US" sz="16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600" kern="0" dirty="0"/>
              <a:t>);</a:t>
            </a:r>
          </a:p>
          <a:p>
            <a:pPr marL="0" indent="0">
              <a:buNone/>
            </a:pPr>
            <a:r>
              <a:rPr lang="en-US" sz="1600" kern="0" dirty="0"/>
              <a:t>3.  Algorithm I (</a:t>
            </a:r>
            <a:r>
              <a:rPr lang="en-US" sz="1600" kern="0" dirty="0">
                <a:solidFill>
                  <a:srgbClr val="FF0000"/>
                </a:solidFill>
              </a:rPr>
              <a:t>K</a:t>
            </a:r>
            <a:r>
              <a:rPr lang="en-US" sz="1600" kern="0" baseline="-25000" dirty="0">
                <a:solidFill>
                  <a:srgbClr val="FF0000"/>
                </a:solidFill>
              </a:rPr>
              <a:t>N</a:t>
            </a:r>
            <a:r>
              <a:rPr lang="en-US" sz="1600" kern="0" dirty="0"/>
              <a:t>).</a:t>
            </a:r>
          </a:p>
          <a:p>
            <a:pPr marL="0" indent="0">
              <a:buNone/>
            </a:pPr>
            <a:endParaRPr lang="en-US" sz="1600" kern="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7DC951A-B849-46F7-B543-A79B5E0162DA}"/>
              </a:ext>
            </a:extLst>
          </p:cNvPr>
          <p:cNvSpPr txBox="1">
            <a:spLocks/>
          </p:cNvSpPr>
          <p:nvPr/>
        </p:nvSpPr>
        <p:spPr bwMode="auto">
          <a:xfrm>
            <a:off x="4819652" y="4395397"/>
            <a:ext cx="3257550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Space complexity: </a:t>
            </a:r>
            <a:r>
              <a:rPr lang="en-US" sz="2000" kern="0" dirty="0"/>
              <a:t>O(s(n)). </a:t>
            </a:r>
            <a:endParaRPr lang="en-US" sz="1600" kern="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7315D9A4-E1F6-48F9-9605-5DD9136CF47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734700" y="4829936"/>
                <a:ext cx="4152497" cy="18682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Thus, if </a:t>
                </a:r>
                <a:r>
                  <a:rPr lang="en-US" sz="18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C000"/>
                    </a:solidFill>
                  </a:rPr>
                  <a:t>NSPACE(s(n))</a:t>
                </a:r>
                <a:r>
                  <a:rPr lang="en-US" sz="1800" kern="0" dirty="0"/>
                  <a:t>,</a:t>
                </a:r>
                <a:r>
                  <a:rPr lang="en-US" sz="1800" kern="0" dirty="0">
                    <a:solidFill>
                      <a:srgbClr val="FFC000"/>
                    </a:solidFill>
                  </a:rPr>
                  <a:t> </a:t>
                </a:r>
                <a:r>
                  <a:rPr lang="en-US" sz="1800" kern="0" dirty="0"/>
                  <a:t>then         </a:t>
                </a:r>
                <a:r>
                  <a:rPr lang="en-US" sz="1800" kern="0" dirty="0">
                    <a:solidFill>
                      <a:srgbClr val="C00000"/>
                    </a:solidFill>
                  </a:rPr>
                  <a:t>Ǭ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C000"/>
                    </a:solidFill>
                  </a:rPr>
                  <a:t>NSPACE(s(n))</a:t>
                </a:r>
                <a:r>
                  <a:rPr lang="en-US" sz="1800" kern="0" dirty="0"/>
                  <a:t>,</a:t>
                </a:r>
                <a:r>
                  <a:rPr lang="en-US" sz="1800" kern="0" dirty="0">
                    <a:solidFill>
                      <a:srgbClr val="FFC000"/>
                    </a:solidFill>
                  </a:rPr>
                  <a:t> </a:t>
                </a:r>
                <a:r>
                  <a:rPr lang="en-US" sz="1800" kern="0" dirty="0"/>
                  <a:t>so </a:t>
                </a:r>
              </a:p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C00000"/>
                    </a:solidFill>
                  </a:rPr>
                  <a:t>Q</a:t>
                </a:r>
                <a:r>
                  <a:rPr lang="en-US" sz="1800" kern="0" dirty="0"/>
                  <a:t> = </a:t>
                </a:r>
                <a:r>
                  <a:rPr lang="en-US" sz="18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C000"/>
                    </a:solidFill>
                  </a:rPr>
                  <a:t>co-NSPACE(s(n))</a:t>
                </a:r>
                <a:r>
                  <a:rPr lang="en-US" sz="1800" kern="0" dirty="0"/>
                  <a:t>, i.e., </a:t>
                </a:r>
              </a:p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1800" kern="0" dirty="0">
                    <a:solidFill>
                      <a:srgbClr val="FFC000"/>
                    </a:solidFill>
                  </a:rPr>
                  <a:t>NSPACE(s(n)) 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800" kern="0" dirty="0">
                    <a:solidFill>
                      <a:srgbClr val="FFCC00"/>
                    </a:solidFill>
                  </a:rPr>
                  <a:t> </a:t>
                </a:r>
                <a:r>
                  <a:rPr lang="en-US" sz="1800" kern="0" dirty="0">
                    <a:solidFill>
                      <a:srgbClr val="FFC000"/>
                    </a:solidFill>
                  </a:rPr>
                  <a:t>co-NSPACE(s(n))</a:t>
                </a:r>
                <a:r>
                  <a:rPr lang="en-US" sz="1800" kern="0" dirty="0"/>
                  <a:t>.</a:t>
                </a:r>
                <a:r>
                  <a:rPr lang="en-US" sz="1800" kern="0" dirty="0">
                    <a:solidFill>
                      <a:srgbClr val="FFC000"/>
                    </a:solidFill>
                  </a:rPr>
                  <a:t> </a:t>
                </a:r>
                <a:r>
                  <a:rPr lang="en-US" sz="1800" kern="0" dirty="0"/>
                  <a:t>Now it is easy to show</a:t>
                </a:r>
              </a:p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FFC000"/>
                    </a:solidFill>
                  </a:rPr>
                  <a:t>NSPACE(s(n)) </a:t>
                </a:r>
                <a:r>
                  <a:rPr lang="en-US" sz="1800" kern="0" dirty="0"/>
                  <a:t>=</a:t>
                </a:r>
                <a:r>
                  <a:rPr lang="en-US" sz="1800" kern="0" dirty="0">
                    <a:solidFill>
                      <a:srgbClr val="FFC000"/>
                    </a:solidFill>
                  </a:rPr>
                  <a:t> co-NSPACE(s(n))</a:t>
                </a:r>
                <a:r>
                  <a:rPr lang="en-US" sz="1800" kern="0" dirty="0"/>
                  <a:t>.</a:t>
                </a: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7315D9A4-E1F6-48F9-9605-5DD9136CF4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4700" y="4829936"/>
                <a:ext cx="4152497" cy="1868299"/>
              </a:xfrm>
              <a:prstGeom prst="rect">
                <a:avLst/>
              </a:prstGeom>
              <a:blipFill>
                <a:blip r:embed="rId3"/>
                <a:stretch>
                  <a:fillRect l="-1322" t="-1629" b="-684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7F3109AD-F821-4A46-B2A1-E5D1300C8CED}"/>
              </a:ext>
            </a:extLst>
          </p:cNvPr>
          <p:cNvSpPr txBox="1"/>
          <p:nvPr/>
        </p:nvSpPr>
        <p:spPr>
          <a:xfrm>
            <a:off x="4744225" y="5320756"/>
            <a:ext cx="3337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=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BFDAC12-F65C-480E-809E-31FDC3887C01}"/>
              </a:ext>
            </a:extLst>
          </p:cNvPr>
          <p:cNvSpPr txBox="1">
            <a:spLocks/>
          </p:cNvSpPr>
          <p:nvPr/>
        </p:nvSpPr>
        <p:spPr bwMode="auto">
          <a:xfrm>
            <a:off x="774501" y="4166999"/>
            <a:ext cx="3549849" cy="225285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000" u="sng" kern="0" dirty="0">
                <a:solidFill>
                  <a:srgbClr val="FF0000"/>
                </a:solidFill>
              </a:rPr>
              <a:t>Algorithm II (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000" u="sng" kern="0" dirty="0">
                <a:solidFill>
                  <a:srgbClr val="FF0000"/>
                </a:solidFill>
              </a:rPr>
              <a:t>).</a:t>
            </a:r>
          </a:p>
          <a:p>
            <a:pPr marL="0" indent="0">
              <a:buNone/>
            </a:pPr>
            <a:r>
              <a:rPr lang="en-US" sz="1000" kern="0" dirty="0"/>
              <a:t>\\ knowing 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endParaRPr lang="en-US" sz="1000" kern="0" baseline="-25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000" kern="0" dirty="0"/>
              <a:t>1.</a:t>
            </a:r>
            <a:r>
              <a:rPr lang="en-US" sz="1000" kern="0" dirty="0">
                <a:solidFill>
                  <a:srgbClr val="FFC000"/>
                </a:solidFill>
              </a:rPr>
              <a:t> 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r>
              <a:rPr lang="en-US" sz="1000" kern="0" baseline="-25000" dirty="0"/>
              <a:t> </a:t>
            </a:r>
            <a:r>
              <a:rPr lang="en-US" sz="1000" kern="0" dirty="0"/>
              <a:t>= 0; </a:t>
            </a:r>
          </a:p>
          <a:p>
            <a:pPr marL="0" indent="0">
              <a:buNone/>
            </a:pPr>
            <a:r>
              <a:rPr lang="en-US" sz="1000" kern="0" dirty="0"/>
              <a:t>2.  For (each config.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) Do \\ check if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is for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endParaRPr lang="en-US" sz="1000" kern="0" dirty="0"/>
          </a:p>
          <a:p>
            <a:pPr marL="0" indent="0">
              <a:buNone/>
            </a:pPr>
            <a:r>
              <a:rPr lang="en-US" sz="1000" kern="0" dirty="0"/>
              <a:t>2.1   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= 0; </a:t>
            </a:r>
          </a:p>
          <a:p>
            <a:pPr marL="0" indent="0">
              <a:buNone/>
            </a:pPr>
            <a:r>
              <a:rPr lang="en-US" sz="1000" kern="0" dirty="0"/>
              <a:t>2.2   For (each config. </a:t>
            </a:r>
            <a:r>
              <a:rPr lang="en-US" sz="1000" kern="0" dirty="0">
                <a:solidFill>
                  <a:srgbClr val="00B050"/>
                </a:solidFill>
              </a:rPr>
              <a:t>C’</a:t>
            </a:r>
            <a:r>
              <a:rPr lang="en-US" sz="1000" kern="0" dirty="0"/>
              <a:t>) Do \\ collect for 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endParaRPr lang="en-US" sz="1000" kern="0" dirty="0"/>
          </a:p>
          <a:p>
            <a:pPr marL="0" indent="0">
              <a:buNone/>
            </a:pPr>
            <a:r>
              <a:rPr lang="en-US" sz="1000" kern="0" dirty="0"/>
              <a:t>2.2.1    If (</a:t>
            </a:r>
            <a:r>
              <a:rPr lang="en-US" sz="1000" kern="0" dirty="0">
                <a:solidFill>
                  <a:srgbClr val="00B050"/>
                </a:solidFill>
              </a:rPr>
              <a:t>C’</a:t>
            </a:r>
            <a:r>
              <a:rPr lang="en-US" sz="1000" kern="0" dirty="0"/>
              <a:t> is reachable from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baseline="-25000" dirty="0">
                <a:solidFill>
                  <a:srgbClr val="00B050"/>
                </a:solidFill>
              </a:rPr>
              <a:t>0</a:t>
            </a:r>
            <a:r>
              <a:rPr lang="en-US" sz="1000" kern="0" dirty="0"/>
              <a:t> in ≤ h steps)</a:t>
            </a:r>
          </a:p>
          <a:p>
            <a:pPr marL="0" indent="0">
              <a:buNone/>
            </a:pPr>
            <a:r>
              <a:rPr lang="en-US" sz="1000" kern="0" dirty="0"/>
              <a:t>               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= 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+ 1; </a:t>
            </a:r>
          </a:p>
          <a:p>
            <a:pPr marL="0" indent="0">
              <a:buNone/>
            </a:pPr>
            <a:r>
              <a:rPr lang="en-US" sz="1000" kern="0" dirty="0"/>
              <a:t>               If (</a:t>
            </a:r>
            <a:r>
              <a:rPr lang="en-US" sz="1000" kern="0" dirty="0">
                <a:solidFill>
                  <a:srgbClr val="00B050"/>
                </a:solidFill>
              </a:rPr>
              <a:t>C’</a:t>
            </a:r>
            <a:r>
              <a:rPr lang="en-US" sz="1000" kern="0" dirty="0"/>
              <a:t> </a:t>
            </a:r>
            <a:r>
              <a:rPr lang="en-US" sz="1000" kern="0" dirty="0">
                <a:latin typeface="Abadi" panose="020B0604020104020204" pitchFamily="34" charset="0"/>
              </a:rPr>
              <a:t>→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)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r>
              <a:rPr lang="en-US" sz="1000" kern="0" baseline="-25000" dirty="0"/>
              <a:t> </a:t>
            </a:r>
            <a:r>
              <a:rPr lang="en-US" sz="1000" kern="0" dirty="0"/>
              <a:t>=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r>
              <a:rPr lang="en-US" sz="1000" kern="0" dirty="0"/>
              <a:t>+1; </a:t>
            </a:r>
            <a:r>
              <a:rPr lang="en-US" sz="1000" kern="0" dirty="0" err="1"/>
              <a:t>goto</a:t>
            </a:r>
            <a:r>
              <a:rPr lang="en-US" sz="1000" kern="0" dirty="0"/>
              <a:t> next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in step 2;</a:t>
            </a:r>
          </a:p>
          <a:p>
            <a:pPr marL="0" indent="0">
              <a:buNone/>
            </a:pPr>
            <a:r>
              <a:rPr lang="en-US" sz="1000" kern="0" dirty="0"/>
              <a:t>2.3   If (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≠ 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000" kern="0" dirty="0"/>
              <a:t>) return (NO) \\ did something wrong</a:t>
            </a:r>
          </a:p>
          <a:p>
            <a:pPr marL="0" indent="0">
              <a:buNone/>
            </a:pPr>
            <a:r>
              <a:rPr lang="en-US" sz="1000" kern="0" dirty="0"/>
              <a:t>        \\ If (</a:t>
            </a:r>
            <a:r>
              <a:rPr lang="en-US" sz="1000" kern="0" dirty="0" err="1">
                <a:solidFill>
                  <a:srgbClr val="FFC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C000"/>
                </a:solidFill>
              </a:rPr>
              <a:t>h</a:t>
            </a:r>
            <a:r>
              <a:rPr lang="en-US" sz="1000" kern="0" dirty="0">
                <a:solidFill>
                  <a:srgbClr val="FFC000"/>
                </a:solidFill>
              </a:rPr>
              <a:t>’</a:t>
            </a:r>
            <a:r>
              <a:rPr lang="en-US" sz="1000" kern="0" dirty="0"/>
              <a:t> = </a:t>
            </a:r>
            <a:r>
              <a:rPr lang="en-US" sz="1000" kern="0" dirty="0" err="1">
                <a:solidFill>
                  <a:srgbClr val="FF0000"/>
                </a:solidFill>
              </a:rPr>
              <a:t>K</a:t>
            </a:r>
            <a:r>
              <a:rPr lang="en-US" sz="10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000" kern="0" dirty="0"/>
              <a:t>): we have correctly checked </a:t>
            </a:r>
            <a:r>
              <a:rPr lang="en-US" sz="1000" kern="0" dirty="0">
                <a:solidFill>
                  <a:srgbClr val="00B050"/>
                </a:solidFill>
              </a:rPr>
              <a:t>C</a:t>
            </a:r>
            <a:r>
              <a:rPr lang="en-US" sz="1000" kern="0" dirty="0"/>
              <a:t> for 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</a:p>
          <a:p>
            <a:pPr marL="0" indent="0">
              <a:buNone/>
            </a:pPr>
            <a:r>
              <a:rPr lang="en-US" sz="1000" kern="0" dirty="0"/>
              <a:t>3.   Return (</a:t>
            </a:r>
            <a:r>
              <a:rPr lang="en-US" sz="1000" kern="0" dirty="0">
                <a:solidFill>
                  <a:srgbClr val="FF0000"/>
                </a:solidFill>
              </a:rPr>
              <a:t>K</a:t>
            </a:r>
            <a:r>
              <a:rPr lang="en-US" sz="1000" kern="0" baseline="-25000" dirty="0">
                <a:solidFill>
                  <a:srgbClr val="FF0000"/>
                </a:solidFill>
              </a:rPr>
              <a:t>h+1</a:t>
            </a:r>
            <a:r>
              <a:rPr lang="en-US" sz="1000" kern="0" dirty="0"/>
              <a:t>)</a:t>
            </a:r>
            <a:r>
              <a:rPr lang="en-US" sz="1000" kern="0" baseline="-25000" dirty="0">
                <a:solidFill>
                  <a:srgbClr val="FF0000"/>
                </a:solidFill>
              </a:rPr>
              <a:t> </a:t>
            </a:r>
            <a:r>
              <a:rPr lang="en-US" sz="1000" kern="0" dirty="0"/>
              <a:t> </a:t>
            </a:r>
          </a:p>
          <a:p>
            <a:pPr marL="0" indent="0">
              <a:buNone/>
            </a:pPr>
            <a:endParaRPr lang="en-US" sz="1000" kern="0" dirty="0"/>
          </a:p>
        </p:txBody>
      </p:sp>
    </p:spTree>
    <p:extLst>
      <p:ext uri="{BB962C8B-B14F-4D97-AF65-F5344CB8AC3E}">
        <p14:creationId xmlns:p14="http://schemas.microsoft.com/office/powerpoint/2010/main" val="427490949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9338</TotalTime>
  <Words>10539</Words>
  <Application>Microsoft Office PowerPoint</Application>
  <PresentationFormat>On-screen Show (4:3)</PresentationFormat>
  <Paragraphs>1199</Paragraphs>
  <Slides>59</Slides>
  <Notes>59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7" baseType="lpstr">
      <vt:lpstr>ＭＳ Ｐゴシック</vt:lpstr>
      <vt:lpstr>宋体</vt:lpstr>
      <vt:lpstr>Abadi</vt:lpstr>
      <vt:lpstr>Arial</vt:lpstr>
      <vt:lpstr>Cambria Math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792</cp:revision>
  <cp:lastPrinted>2001-01-16T17:12:14Z</cp:lastPrinted>
  <dcterms:created xsi:type="dcterms:W3CDTF">1999-07-13T19:55:20Z</dcterms:created>
  <dcterms:modified xsi:type="dcterms:W3CDTF">2020-10-14T14:28:05Z</dcterms:modified>
</cp:coreProperties>
</file>