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3" r:id="rId2"/>
    <p:sldId id="1333" r:id="rId3"/>
    <p:sldId id="1486" r:id="rId4"/>
    <p:sldId id="1336" r:id="rId5"/>
    <p:sldId id="1359" r:id="rId6"/>
    <p:sldId id="1358" r:id="rId7"/>
    <p:sldId id="1357" r:id="rId8"/>
    <p:sldId id="1356" r:id="rId9"/>
    <p:sldId id="1355" r:id="rId10"/>
    <p:sldId id="1354" r:id="rId11"/>
    <p:sldId id="1353" r:id="rId12"/>
    <p:sldId id="1352" r:id="rId13"/>
    <p:sldId id="1351" r:id="rId14"/>
    <p:sldId id="1362" r:id="rId15"/>
    <p:sldId id="1361" r:id="rId16"/>
    <p:sldId id="1363" r:id="rId17"/>
    <p:sldId id="1364" r:id="rId18"/>
    <p:sldId id="1366" r:id="rId19"/>
    <p:sldId id="1360" r:id="rId20"/>
    <p:sldId id="1374" r:id="rId21"/>
    <p:sldId id="1376" r:id="rId22"/>
    <p:sldId id="1377" r:id="rId23"/>
    <p:sldId id="1373" r:id="rId24"/>
    <p:sldId id="1372" r:id="rId25"/>
    <p:sldId id="1371" r:id="rId26"/>
    <p:sldId id="1370" r:id="rId27"/>
    <p:sldId id="1369" r:id="rId28"/>
    <p:sldId id="1368" r:id="rId29"/>
    <p:sldId id="1367" r:id="rId3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3300"/>
    <a:srgbClr val="33CC33"/>
    <a:srgbClr val="FF0000"/>
    <a:srgbClr val="FFCCCC"/>
    <a:srgbClr val="FFFFCC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594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1492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934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1266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1201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5061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6654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2725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027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3993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4072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778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7307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9632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2380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3976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1113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1592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7514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42210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9638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97442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3387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43673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32196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0059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54684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454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image" Target="../media/image50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image" Target="../media/image50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image" Target="../media/image50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69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70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69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70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69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70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69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71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70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15: Polynomial-Time Hierarchy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9E558-30CF-43E3-BF10-5AEE3B263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545603"/>
              </p:ext>
            </p:extLst>
          </p:nvPr>
        </p:nvGraphicFramePr>
        <p:xfrm>
          <a:off x="1107879" y="2510110"/>
          <a:ext cx="336887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87">
                  <a:extLst>
                    <a:ext uri="{9D8B030D-6E8A-4147-A177-3AD203B41FA5}">
                      <a16:colId xmlns:a16="http://schemas.microsoft.com/office/drawing/2014/main" val="223199646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513451629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43488521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3320855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419498334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243798466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029802042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225230631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983087338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785224873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94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F814087-B10D-428E-935A-A8EE4EF02F13}"/>
              </a:ext>
            </a:extLst>
          </p:cNvPr>
          <p:cNvSpPr/>
          <p:nvPr/>
        </p:nvSpPr>
        <p:spPr>
          <a:xfrm>
            <a:off x="3210130" y="3190830"/>
            <a:ext cx="885825" cy="4095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18CDFE-E16C-46CB-BF3C-6DDC933BC685}"/>
              </a:ext>
            </a:extLst>
          </p:cNvPr>
          <p:cNvCxnSpPr>
            <a:cxnSpLocks/>
          </p:cNvCxnSpPr>
          <p:nvPr/>
        </p:nvCxnSpPr>
        <p:spPr>
          <a:xfrm flipV="1">
            <a:off x="3653043" y="2988265"/>
            <a:ext cx="0" cy="193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A4E5C-A69B-463A-988E-A419FF999361}"/>
              </a:ext>
            </a:extLst>
          </p:cNvPr>
          <p:cNvCxnSpPr>
            <a:cxnSpLocks/>
          </p:cNvCxnSpPr>
          <p:nvPr/>
        </p:nvCxnSpPr>
        <p:spPr>
          <a:xfrm flipH="1">
            <a:off x="2447929" y="2990805"/>
            <a:ext cx="1205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D55051-BDC1-448E-8932-25F98654F380}"/>
              </a:ext>
            </a:extLst>
          </p:cNvPr>
          <p:cNvCxnSpPr/>
          <p:nvPr/>
        </p:nvCxnSpPr>
        <p:spPr>
          <a:xfrm flipV="1">
            <a:off x="2447929" y="2753315"/>
            <a:ext cx="0" cy="23495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A7608B-46A1-4677-BACB-00D50E1EE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214066"/>
              </p:ext>
            </p:extLst>
          </p:nvPr>
        </p:nvGraphicFramePr>
        <p:xfrm>
          <a:off x="1107879" y="3781442"/>
          <a:ext cx="2933704" cy="28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>
                  <a:extLst>
                    <a:ext uri="{9D8B030D-6E8A-4147-A177-3AD203B41FA5}">
                      <a16:colId xmlns:a16="http://schemas.microsoft.com/office/drawing/2014/main" val="3151155003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854536449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2012545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274934324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7033619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3143671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2209464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208005817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5647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20AB3-C4C4-4F82-B1A2-38F9389BD644}"/>
              </a:ext>
            </a:extLst>
          </p:cNvPr>
          <p:cNvCxnSpPr>
            <a:cxnSpLocks/>
          </p:cNvCxnSpPr>
          <p:nvPr/>
        </p:nvCxnSpPr>
        <p:spPr>
          <a:xfrm flipV="1">
            <a:off x="2031804" y="3400381"/>
            <a:ext cx="1178326" cy="6875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11DBA5-E4E7-419E-B5A7-1BFACE38C5AD}"/>
              </a:ext>
            </a:extLst>
          </p:cNvPr>
          <p:cNvCxnSpPr>
            <a:cxnSpLocks/>
          </p:cNvCxnSpPr>
          <p:nvPr/>
        </p:nvCxnSpPr>
        <p:spPr>
          <a:xfrm>
            <a:off x="2031804" y="3407256"/>
            <a:ext cx="0" cy="374186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9FD5AA-D82F-4B06-A3B7-70A8C558E6DF}"/>
              </a:ext>
            </a:extLst>
          </p:cNvPr>
          <p:cNvSpPr/>
          <p:nvPr/>
        </p:nvSpPr>
        <p:spPr>
          <a:xfrm>
            <a:off x="4476749" y="2510110"/>
            <a:ext cx="504825" cy="27432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4D75E7C-3461-4CDA-896E-04591DCF25E5}"/>
              </a:ext>
            </a:extLst>
          </p:cNvPr>
          <p:cNvSpPr/>
          <p:nvPr/>
        </p:nvSpPr>
        <p:spPr>
          <a:xfrm>
            <a:off x="4041583" y="3781442"/>
            <a:ext cx="504825" cy="288925"/>
          </a:xfrm>
          <a:prstGeom prst="rightArrow">
            <a:avLst/>
          </a:prstGeom>
          <a:solidFill>
            <a:srgbClr val="FFCCCC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A1231D-61B7-48F8-ACB0-FFF0AFFA4A2A}"/>
              </a:ext>
            </a:extLst>
          </p:cNvPr>
          <p:cNvSpPr txBox="1"/>
          <p:nvPr/>
        </p:nvSpPr>
        <p:spPr>
          <a:xfrm>
            <a:off x="2350754" y="2198996"/>
            <a:ext cx="1111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 tape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22999-AFD4-452E-8524-850E7A624B51}"/>
              </a:ext>
            </a:extLst>
          </p:cNvPr>
          <p:cNvSpPr txBox="1"/>
          <p:nvPr/>
        </p:nvSpPr>
        <p:spPr>
          <a:xfrm>
            <a:off x="1731744" y="4016330"/>
            <a:ext cx="1685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oracle tape for </a:t>
            </a:r>
            <a:r>
              <a:rPr lang="en-US" sz="1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009D9B4-19FC-473D-A46A-D1684DC61255}"/>
              </a:ext>
            </a:extLst>
          </p:cNvPr>
          <p:cNvSpPr txBox="1">
            <a:spLocks/>
          </p:cNvSpPr>
          <p:nvPr/>
        </p:nvSpPr>
        <p:spPr bwMode="auto">
          <a:xfrm>
            <a:off x="741162" y="1087357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B9593039-E3F0-49B6-A197-19D9AE367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</p:spTree>
    <p:extLst>
      <p:ext uri="{BB962C8B-B14F-4D97-AF65-F5344CB8AC3E}">
        <p14:creationId xmlns:p14="http://schemas.microsoft.com/office/powerpoint/2010/main" val="320868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C5A23B-689D-4B29-80E4-D225CAB0D790}"/>
              </a:ext>
            </a:extLst>
          </p:cNvPr>
          <p:cNvSpPr txBox="1">
            <a:spLocks/>
          </p:cNvSpPr>
          <p:nvPr/>
        </p:nvSpPr>
        <p:spPr bwMode="auto">
          <a:xfrm>
            <a:off x="715878" y="1017907"/>
            <a:ext cx="7428882" cy="11160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Let </a:t>
            </a:r>
            <a:r>
              <a:rPr lang="en-US" sz="1600" kern="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 be a complexity class. A language </a:t>
            </a:r>
            <a:r>
              <a:rPr lang="en-US" sz="1600" kern="0" dirty="0">
                <a:solidFill>
                  <a:srgbClr val="00B05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baseline="3000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 (resp.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baseline="3000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) if </a:t>
            </a:r>
            <a:r>
              <a:rPr lang="en-US" sz="1600" kern="0" dirty="0">
                <a:solidFill>
                  <a:srgbClr val="00B050"/>
                </a:solidFill>
              </a:rPr>
              <a:t>L</a:t>
            </a:r>
            <a:r>
              <a:rPr lang="en-US" sz="1600" kern="0" dirty="0"/>
              <a:t> is accepted by a deterministic (resp. nondeterministic) poly-time oracle TM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baseline="30000" dirty="0">
                <a:solidFill>
                  <a:srgbClr val="FFC000"/>
                </a:solidFill>
              </a:rPr>
              <a:t>A</a:t>
            </a:r>
            <a:r>
              <a:rPr lang="en-US" sz="1600" kern="0" dirty="0"/>
              <a:t>, where </a:t>
            </a:r>
            <a:r>
              <a:rPr lang="en-US" sz="1600" kern="0" dirty="0">
                <a:solidFill>
                  <a:srgbClr val="FFC000"/>
                </a:solidFill>
              </a:rPr>
              <a:t>A</a:t>
            </a:r>
            <a:r>
              <a:rPr lang="en-US" sz="1600" kern="0" dirty="0"/>
              <a:t> is a language in </a:t>
            </a:r>
            <a:r>
              <a:rPr lang="en-US" sz="1600" kern="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. The computational cost spent on the oracle is not counted.		</a:t>
            </a:r>
          </a:p>
        </p:txBody>
      </p:sp>
    </p:spTree>
    <p:extLst>
      <p:ext uri="{BB962C8B-B14F-4D97-AF65-F5344CB8AC3E}">
        <p14:creationId xmlns:p14="http://schemas.microsoft.com/office/powerpoint/2010/main" val="2986349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8171" y="2706673"/>
                <a:ext cx="2705104" cy="288861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4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-25000" dirty="0"/>
                  <a:t>  </a:t>
                </a:r>
                <a:r>
                  <a:rPr lang="en-US" sz="2400" dirty="0"/>
                  <a:t>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</a:t>
                </a:r>
                <a:endParaRPr lang="en-US" sz="2400" kern="0" dirty="0"/>
              </a:p>
              <a:p>
                <a:pPr marL="0" indent="0">
                  <a:buNone/>
                </a:pPr>
                <a:r>
                  <a:rPr lang="en-US" sz="2400" kern="0" dirty="0"/>
                  <a:t>for k ≥ 0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-25000" dirty="0"/>
                  <a:t> </a:t>
                </a:r>
                <a:r>
                  <a:rPr lang="en-US" sz="2400" dirty="0"/>
                  <a:t>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30000" dirty="0"/>
                  <a:t> 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-25000" dirty="0"/>
                  <a:t> </a:t>
                </a:r>
                <a:r>
                  <a:rPr lang="en-US" sz="2400" dirty="0"/>
                  <a:t>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:endParaRPr lang="en-US" sz="24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4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4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8171" y="2706673"/>
                <a:ext cx="2705104" cy="2888613"/>
              </a:xfrm>
              <a:prstGeom prst="rect">
                <a:avLst/>
              </a:prstGeom>
              <a:blipFill>
                <a:blip r:embed="rId3"/>
                <a:stretch>
                  <a:fillRect l="-3371" t="-1471" b="-1891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047C829-1168-4903-942C-230BBC8E8A54}"/>
              </a:ext>
            </a:extLst>
          </p:cNvPr>
          <p:cNvSpPr/>
          <p:nvPr/>
        </p:nvSpPr>
        <p:spPr>
          <a:xfrm>
            <a:off x="3653911" y="2906298"/>
            <a:ext cx="2009775" cy="268930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061260-7252-41AE-AF26-A21983787CD9}"/>
              </a:ext>
            </a:extLst>
          </p:cNvPr>
          <p:cNvCxnSpPr/>
          <p:nvPr/>
        </p:nvCxnSpPr>
        <p:spPr>
          <a:xfrm>
            <a:off x="3655400" y="2706673"/>
            <a:ext cx="0" cy="28886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AE30D4-CAB1-4FE4-B511-D295DBF790B7}"/>
              </a:ext>
            </a:extLst>
          </p:cNvPr>
          <p:cNvCxnSpPr/>
          <p:nvPr/>
        </p:nvCxnSpPr>
        <p:spPr>
          <a:xfrm>
            <a:off x="5663686" y="2719372"/>
            <a:ext cx="0" cy="28886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C1C8C4-FA57-423D-9A42-364FD54F7F87}"/>
              </a:ext>
            </a:extLst>
          </p:cNvPr>
          <p:cNvCxnSpPr/>
          <p:nvPr/>
        </p:nvCxnSpPr>
        <p:spPr>
          <a:xfrm>
            <a:off x="3653911" y="5595286"/>
            <a:ext cx="20097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49A18A-7EE5-42F4-9B6C-85869BFDE995}"/>
              </a:ext>
            </a:extLst>
          </p:cNvPr>
          <p:cNvCxnSpPr/>
          <p:nvPr/>
        </p:nvCxnSpPr>
        <p:spPr>
          <a:xfrm flipV="1">
            <a:off x="3653911" y="4487449"/>
            <a:ext cx="2009775" cy="657225"/>
          </a:xfrm>
          <a:prstGeom prst="line">
            <a:avLst/>
          </a:prstGeom>
          <a:ln w="285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2970BE-4291-47BB-B7A7-0056B1188C53}"/>
              </a:ext>
            </a:extLst>
          </p:cNvPr>
          <p:cNvCxnSpPr/>
          <p:nvPr/>
        </p:nvCxnSpPr>
        <p:spPr>
          <a:xfrm flipH="1" flipV="1">
            <a:off x="3653911" y="4487450"/>
            <a:ext cx="2009774" cy="6572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3F61FC0-87A9-460E-96F5-B459D9BDC34E}"/>
              </a:ext>
            </a:extLst>
          </p:cNvPr>
          <p:cNvCxnSpPr/>
          <p:nvPr/>
        </p:nvCxnSpPr>
        <p:spPr>
          <a:xfrm flipH="1" flipV="1">
            <a:off x="3653907" y="2877109"/>
            <a:ext cx="2009774" cy="6572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42C7F81-8883-4B58-8E40-42DF462D322C}"/>
              </a:ext>
            </a:extLst>
          </p:cNvPr>
          <p:cNvCxnSpPr/>
          <p:nvPr/>
        </p:nvCxnSpPr>
        <p:spPr>
          <a:xfrm flipH="1" flipV="1">
            <a:off x="3653910" y="3685798"/>
            <a:ext cx="2009774" cy="6572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51B1D4C-B3FC-4FC3-833F-5DCA70BB3E3D}"/>
              </a:ext>
            </a:extLst>
          </p:cNvPr>
          <p:cNvCxnSpPr/>
          <p:nvPr/>
        </p:nvCxnSpPr>
        <p:spPr>
          <a:xfrm flipV="1">
            <a:off x="3653906" y="2877107"/>
            <a:ext cx="2009775" cy="657225"/>
          </a:xfrm>
          <a:prstGeom prst="line">
            <a:avLst/>
          </a:prstGeom>
          <a:ln w="285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9BFD48A-8E22-412E-A87D-20CD1C9D6AD5}"/>
              </a:ext>
            </a:extLst>
          </p:cNvPr>
          <p:cNvCxnSpPr/>
          <p:nvPr/>
        </p:nvCxnSpPr>
        <p:spPr>
          <a:xfrm flipV="1">
            <a:off x="3653907" y="3671713"/>
            <a:ext cx="2009775" cy="657225"/>
          </a:xfrm>
          <a:prstGeom prst="line">
            <a:avLst/>
          </a:prstGeom>
          <a:ln w="285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582F43-0856-4F33-BA26-BE49FBD2C252}"/>
                  </a:ext>
                </a:extLst>
              </p:cNvPr>
              <p:cNvSpPr txBox="1"/>
              <p:nvPr/>
            </p:nvSpPr>
            <p:spPr>
              <a:xfrm>
                <a:off x="3600230" y="2959198"/>
                <a:ext cx="54559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582F43-0856-4F33-BA26-BE49FBD2C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230" y="2959198"/>
                <a:ext cx="545599" cy="431337"/>
              </a:xfrm>
              <a:prstGeom prst="rect">
                <a:avLst/>
              </a:prstGeom>
              <a:blipFill>
                <a:blip r:embed="rId4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69FDC2-EF8A-48EC-AD23-7071435391CE}"/>
                  </a:ext>
                </a:extLst>
              </p:cNvPr>
              <p:cNvSpPr txBox="1"/>
              <p:nvPr/>
            </p:nvSpPr>
            <p:spPr>
              <a:xfrm>
                <a:off x="5120650" y="2965774"/>
                <a:ext cx="57765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69FDC2-EF8A-48EC-AD23-707143539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650" y="2965774"/>
                <a:ext cx="577659" cy="431337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F3DE36-02A8-4D4E-9569-7DBC142C2C5A}"/>
                  </a:ext>
                </a:extLst>
              </p:cNvPr>
              <p:cNvSpPr txBox="1"/>
              <p:nvPr/>
            </p:nvSpPr>
            <p:spPr>
              <a:xfrm>
                <a:off x="4375244" y="3250395"/>
                <a:ext cx="539891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F3DE36-02A8-4D4E-9569-7DBC142C2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244" y="3250395"/>
                <a:ext cx="539891" cy="431337"/>
              </a:xfrm>
              <a:prstGeom prst="rect">
                <a:avLst/>
              </a:prstGeom>
              <a:blipFill>
                <a:blip r:embed="rId6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E37B1F0-7A28-46BF-BAF4-5BF24C9F29A5}"/>
                  </a:ext>
                </a:extLst>
              </p:cNvPr>
              <p:cNvSpPr txBox="1"/>
              <p:nvPr/>
            </p:nvSpPr>
            <p:spPr>
              <a:xfrm>
                <a:off x="3619280" y="3791314"/>
                <a:ext cx="54559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E37B1F0-7A28-46BF-BAF4-5BF24C9F2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280" y="3791314"/>
                <a:ext cx="545599" cy="431337"/>
              </a:xfrm>
              <a:prstGeom prst="rect">
                <a:avLst/>
              </a:prstGeom>
              <a:blipFill>
                <a:blip r:embed="rId7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BA5B16-AD88-435A-84F1-04B483D9AF2B}"/>
                  </a:ext>
                </a:extLst>
              </p:cNvPr>
              <p:cNvSpPr txBox="1"/>
              <p:nvPr/>
            </p:nvSpPr>
            <p:spPr>
              <a:xfrm>
                <a:off x="3627269" y="4600003"/>
                <a:ext cx="54559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BA5B16-AD88-435A-84F1-04B483D9A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269" y="4600003"/>
                <a:ext cx="545599" cy="431337"/>
              </a:xfrm>
              <a:prstGeom prst="rect">
                <a:avLst/>
              </a:prstGeom>
              <a:blipFill>
                <a:blip r:embed="rId8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2A89738-D629-45E6-A6A9-31C01A175DFE}"/>
                  </a:ext>
                </a:extLst>
              </p:cNvPr>
              <p:cNvSpPr txBox="1"/>
              <p:nvPr/>
            </p:nvSpPr>
            <p:spPr>
              <a:xfrm>
                <a:off x="5120650" y="3795222"/>
                <a:ext cx="57765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2A89738-D629-45E6-A6A9-31C01A175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650" y="3795222"/>
                <a:ext cx="577659" cy="431337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98EB74F-5D06-4E4F-99B8-7C242B6FC79D}"/>
                  </a:ext>
                </a:extLst>
              </p:cNvPr>
              <p:cNvSpPr txBox="1"/>
              <p:nvPr/>
            </p:nvSpPr>
            <p:spPr>
              <a:xfrm>
                <a:off x="5112668" y="4595319"/>
                <a:ext cx="57765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98EB74F-5D06-4E4F-99B8-7C242B6FC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668" y="4595319"/>
                <a:ext cx="577659" cy="431337"/>
              </a:xfrm>
              <a:prstGeom prst="rect">
                <a:avLst/>
              </a:prstGeom>
              <a:blipFill>
                <a:blip r:embed="rId10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7BD5F36-1D3D-42D8-A4C9-FD86215E9D06}"/>
                  </a:ext>
                </a:extLst>
              </p:cNvPr>
              <p:cNvSpPr txBox="1"/>
              <p:nvPr/>
            </p:nvSpPr>
            <p:spPr>
              <a:xfrm>
                <a:off x="4326827" y="4020881"/>
                <a:ext cx="539891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7BD5F36-1D3D-42D8-A4C9-FD86215E9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827" y="4020881"/>
                <a:ext cx="539891" cy="431337"/>
              </a:xfrm>
              <a:prstGeom prst="rect">
                <a:avLst/>
              </a:prstGeom>
              <a:blipFill>
                <a:blip r:embed="rId11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48744F-B441-4368-ADFC-3C0C31A0B301}"/>
                  </a:ext>
                </a:extLst>
              </p:cNvPr>
              <p:cNvSpPr txBox="1"/>
              <p:nvPr/>
            </p:nvSpPr>
            <p:spPr>
              <a:xfrm>
                <a:off x="4173596" y="5195534"/>
                <a:ext cx="947054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48744F-B441-4368-ADFC-3C0C31A0B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596" y="5195534"/>
                <a:ext cx="947054" cy="429092"/>
              </a:xfrm>
              <a:prstGeom prst="rect">
                <a:avLst/>
              </a:prstGeom>
              <a:blipFill>
                <a:blip r:embed="rId12"/>
                <a:stretch>
                  <a:fillRect l="-7097" t="-4225" b="-19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CFF8923-7CAC-4156-9D85-830656B3833A}"/>
              </a:ext>
            </a:extLst>
          </p:cNvPr>
          <p:cNvCxnSpPr>
            <a:cxnSpLocks/>
          </p:cNvCxnSpPr>
          <p:nvPr/>
        </p:nvCxnSpPr>
        <p:spPr>
          <a:xfrm flipH="1" flipV="1">
            <a:off x="4645190" y="3259920"/>
            <a:ext cx="989788" cy="31961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2777532-9B1F-422F-A500-233B623A7E53}"/>
              </a:ext>
            </a:extLst>
          </p:cNvPr>
          <p:cNvCxnSpPr>
            <a:cxnSpLocks/>
          </p:cNvCxnSpPr>
          <p:nvPr/>
        </p:nvCxnSpPr>
        <p:spPr>
          <a:xfrm flipH="1" flipV="1">
            <a:off x="4647553" y="4061710"/>
            <a:ext cx="989788" cy="31961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D10DC0-3F66-4E9F-BCAB-AD5A4325B537}"/>
              </a:ext>
            </a:extLst>
          </p:cNvPr>
          <p:cNvCxnSpPr>
            <a:cxnSpLocks/>
          </p:cNvCxnSpPr>
          <p:nvPr/>
        </p:nvCxnSpPr>
        <p:spPr>
          <a:xfrm flipH="1" flipV="1">
            <a:off x="4680865" y="4878516"/>
            <a:ext cx="989788" cy="31961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11D0D69-547F-4121-9D55-F818B684B8F3}"/>
              </a:ext>
            </a:extLst>
          </p:cNvPr>
          <p:cNvCxnSpPr>
            <a:cxnSpLocks/>
          </p:cNvCxnSpPr>
          <p:nvPr/>
        </p:nvCxnSpPr>
        <p:spPr>
          <a:xfrm flipV="1">
            <a:off x="3653906" y="3259920"/>
            <a:ext cx="991284" cy="34110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7AB0926-D59D-49BB-A101-922E09749622}"/>
              </a:ext>
            </a:extLst>
          </p:cNvPr>
          <p:cNvCxnSpPr>
            <a:cxnSpLocks/>
          </p:cNvCxnSpPr>
          <p:nvPr/>
        </p:nvCxnSpPr>
        <p:spPr>
          <a:xfrm flipV="1">
            <a:off x="3645832" y="4050965"/>
            <a:ext cx="991284" cy="34110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543971A-BAB4-4B16-AA95-611112CDFC63}"/>
              </a:ext>
            </a:extLst>
          </p:cNvPr>
          <p:cNvCxnSpPr>
            <a:cxnSpLocks/>
          </p:cNvCxnSpPr>
          <p:nvPr/>
        </p:nvCxnSpPr>
        <p:spPr>
          <a:xfrm flipV="1">
            <a:off x="3662941" y="4860113"/>
            <a:ext cx="991284" cy="34110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70A8803-95B2-4B53-80CF-B5064362AE0B}"/>
                  </a:ext>
                </a:extLst>
              </p:cNvPr>
              <p:cNvSpPr txBox="1"/>
              <p:nvPr/>
            </p:nvSpPr>
            <p:spPr>
              <a:xfrm rot="13332497">
                <a:off x="6549327" y="3850127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70A8803-95B2-4B53-80CF-B5064362AE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332497">
                <a:off x="6549327" y="3850127"/>
                <a:ext cx="51007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DE04F2B-A63A-47C6-AB3B-F5D8254DD4D5}"/>
                  </a:ext>
                </a:extLst>
              </p:cNvPr>
              <p:cNvSpPr txBox="1"/>
              <p:nvPr/>
            </p:nvSpPr>
            <p:spPr>
              <a:xfrm rot="19310300">
                <a:off x="7403716" y="3803693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DE04F2B-A63A-47C6-AB3B-F5D8254DD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10300">
                <a:off x="7403716" y="3803693"/>
                <a:ext cx="51007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DCF5900-2B0E-487C-A7DE-6AC2185480C3}"/>
                  </a:ext>
                </a:extLst>
              </p:cNvPr>
              <p:cNvSpPr txBox="1"/>
              <p:nvPr/>
            </p:nvSpPr>
            <p:spPr>
              <a:xfrm rot="13251426">
                <a:off x="7453407" y="4334397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DCF5900-2B0E-487C-A7DE-6AC218548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251426">
                <a:off x="7453407" y="4334397"/>
                <a:ext cx="51007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69395BB-9FDD-44D7-A609-815472F1702F}"/>
                  </a:ext>
                </a:extLst>
              </p:cNvPr>
              <p:cNvSpPr txBox="1"/>
              <p:nvPr/>
            </p:nvSpPr>
            <p:spPr>
              <a:xfrm rot="18915192">
                <a:off x="6540992" y="4294757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69395BB-9FDD-44D7-A609-815472F17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15192">
                <a:off x="6540992" y="4294757"/>
                <a:ext cx="51007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6986D91-E261-4971-A190-442C46E5BFE2}"/>
                  </a:ext>
                </a:extLst>
              </p:cNvPr>
              <p:cNvSpPr txBox="1"/>
              <p:nvPr/>
            </p:nvSpPr>
            <p:spPr>
              <a:xfrm rot="13219402">
                <a:off x="6660492" y="4861108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6986D91-E261-4971-A190-442C46E5B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219402">
                <a:off x="6660492" y="4861108"/>
                <a:ext cx="510076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583134B-E0F3-4199-AB69-56805C5F2940}"/>
                  </a:ext>
                </a:extLst>
              </p:cNvPr>
              <p:cNvSpPr txBox="1"/>
              <p:nvPr/>
            </p:nvSpPr>
            <p:spPr>
              <a:xfrm rot="19509706">
                <a:off x="7395230" y="4851577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583134B-E0F3-4199-AB69-56805C5F2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09706">
                <a:off x="7395230" y="4851577"/>
                <a:ext cx="51007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5F4C81A-D6E3-46C0-8155-FF3320556C30}"/>
                  </a:ext>
                </a:extLst>
              </p:cNvPr>
              <p:cNvSpPr txBox="1"/>
              <p:nvPr/>
            </p:nvSpPr>
            <p:spPr>
              <a:xfrm>
                <a:off x="7758174" y="4662847"/>
                <a:ext cx="1177182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dirty="0"/>
                  <a:t>=</a:t>
                </a:r>
                <a:r>
                  <a:rPr lang="en-US" sz="1800" dirty="0">
                    <a:solidFill>
                      <a:srgbClr val="FF0000"/>
                    </a:solidFill>
                  </a:rPr>
                  <a:t>coNP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5F4C81A-D6E3-46C0-8155-FF3320556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174" y="4662847"/>
                <a:ext cx="1177182" cy="429092"/>
              </a:xfrm>
              <a:prstGeom prst="rect">
                <a:avLst/>
              </a:prstGeom>
              <a:blipFill>
                <a:blip r:embed="rId19"/>
                <a:stretch>
                  <a:fillRect r="-4663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5367116-DD96-408A-BCAA-7BD5DF91DE91}"/>
                  </a:ext>
                </a:extLst>
              </p:cNvPr>
              <p:cNvSpPr txBox="1"/>
              <p:nvPr/>
            </p:nvSpPr>
            <p:spPr>
              <a:xfrm>
                <a:off x="5924622" y="4662847"/>
                <a:ext cx="91428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dirty="0"/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5367116-DD96-408A-BCAA-7BD5DF91D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622" y="4662847"/>
                <a:ext cx="914289" cy="429092"/>
              </a:xfrm>
              <a:prstGeom prst="rect">
                <a:avLst/>
              </a:prstGeom>
              <a:blipFill>
                <a:blip r:embed="rId20"/>
                <a:stretch>
                  <a:fillRect l="-6000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EFD5B2-79C5-4CB1-ADA6-DD8CA0A36C78}"/>
                  </a:ext>
                </a:extLst>
              </p:cNvPr>
              <p:cNvSpPr txBox="1"/>
              <p:nvPr/>
            </p:nvSpPr>
            <p:spPr>
              <a:xfrm>
                <a:off x="6995215" y="4105682"/>
                <a:ext cx="539891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EFD5B2-79C5-4CB1-ADA6-DD8CA0A36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215" y="4105682"/>
                <a:ext cx="539891" cy="431337"/>
              </a:xfrm>
              <a:prstGeom prst="rect">
                <a:avLst/>
              </a:prstGeom>
              <a:blipFill>
                <a:blip r:embed="rId21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8DE6ADE-AE19-4AAB-A79F-DF239DB1E000}"/>
                  </a:ext>
                </a:extLst>
              </p:cNvPr>
              <p:cNvSpPr txBox="1"/>
              <p:nvPr/>
            </p:nvSpPr>
            <p:spPr>
              <a:xfrm>
                <a:off x="6219176" y="3674583"/>
                <a:ext cx="54559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8DE6ADE-AE19-4AAB-A79F-DF239DB1E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176" y="3674583"/>
                <a:ext cx="545599" cy="431337"/>
              </a:xfrm>
              <a:prstGeom prst="rect">
                <a:avLst/>
              </a:prstGeom>
              <a:blipFill>
                <a:blip r:embed="rId22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6616DF7-B7AD-4594-8A82-A23081514CD3}"/>
                  </a:ext>
                </a:extLst>
              </p:cNvPr>
              <p:cNvSpPr txBox="1"/>
              <p:nvPr/>
            </p:nvSpPr>
            <p:spPr>
              <a:xfrm>
                <a:off x="7746518" y="3658745"/>
                <a:ext cx="57765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6616DF7-B7AD-4594-8A82-A23081514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518" y="3658745"/>
                <a:ext cx="577659" cy="431337"/>
              </a:xfrm>
              <a:prstGeom prst="rect">
                <a:avLst/>
              </a:prstGeom>
              <a:blipFill>
                <a:blip r:embed="rId23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6705905-F6EC-41EF-975F-68EB98D16892}"/>
                  </a:ext>
                </a:extLst>
              </p:cNvPr>
              <p:cNvSpPr txBox="1"/>
              <p:nvPr/>
            </p:nvSpPr>
            <p:spPr>
              <a:xfrm rot="18915192">
                <a:off x="6484180" y="3368223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6705905-F6EC-41EF-975F-68EB98D16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15192">
                <a:off x="6484180" y="3368223"/>
                <a:ext cx="510076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4F1E45D-8C64-415E-8451-E33974898EB8}"/>
                  </a:ext>
                </a:extLst>
              </p:cNvPr>
              <p:cNvSpPr txBox="1"/>
              <p:nvPr/>
            </p:nvSpPr>
            <p:spPr>
              <a:xfrm rot="13251426">
                <a:off x="7423608" y="3386368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4F1E45D-8C64-415E-8451-E33974898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251426">
                <a:off x="7423608" y="3386368"/>
                <a:ext cx="510076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73539B5-5B70-4428-B1A9-A2F735F22F64}"/>
                  </a:ext>
                </a:extLst>
              </p:cNvPr>
              <p:cNvSpPr txBox="1"/>
              <p:nvPr/>
            </p:nvSpPr>
            <p:spPr>
              <a:xfrm>
                <a:off x="6989314" y="3171949"/>
                <a:ext cx="539891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73539B5-5B70-4428-B1A9-A2F735F22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314" y="3171949"/>
                <a:ext cx="539891" cy="431337"/>
              </a:xfrm>
              <a:prstGeom prst="rect">
                <a:avLst/>
              </a:prstGeom>
              <a:blipFill>
                <a:blip r:embed="rId26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4CAB6F-A68D-46A9-BDD4-812EA6517234}"/>
                  </a:ext>
                </a:extLst>
              </p:cNvPr>
              <p:cNvSpPr txBox="1"/>
              <p:nvPr/>
            </p:nvSpPr>
            <p:spPr>
              <a:xfrm rot="13332497">
                <a:off x="6556713" y="2994761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4CAB6F-A68D-46A9-BDD4-812EA6517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332497">
                <a:off x="6556713" y="2994761"/>
                <a:ext cx="510076" cy="46166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BCABC45-03E9-43AA-AFDE-20098351DC68}"/>
                  </a:ext>
                </a:extLst>
              </p:cNvPr>
              <p:cNvSpPr txBox="1"/>
              <p:nvPr/>
            </p:nvSpPr>
            <p:spPr>
              <a:xfrm rot="19310300">
                <a:off x="7386461" y="2935258"/>
                <a:ext cx="510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BCABC45-03E9-43AA-AFDE-20098351D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10300">
                <a:off x="7386461" y="2935258"/>
                <a:ext cx="510076" cy="46166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86DC08-BB0F-4E5C-B13C-319F1E1E5E7D}"/>
                  </a:ext>
                </a:extLst>
              </p:cNvPr>
              <p:cNvSpPr txBox="1"/>
              <p:nvPr/>
            </p:nvSpPr>
            <p:spPr>
              <a:xfrm>
                <a:off x="6217585" y="2813169"/>
                <a:ext cx="54559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86DC08-BB0F-4E5C-B13C-319F1E1E5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585" y="2813169"/>
                <a:ext cx="545599" cy="431337"/>
              </a:xfrm>
              <a:prstGeom prst="rect">
                <a:avLst/>
              </a:prstGeom>
              <a:blipFill>
                <a:blip r:embed="rId29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F7935C7-F476-4C98-B418-CB373729F387}"/>
                  </a:ext>
                </a:extLst>
              </p:cNvPr>
              <p:cNvSpPr txBox="1"/>
              <p:nvPr/>
            </p:nvSpPr>
            <p:spPr>
              <a:xfrm>
                <a:off x="7733718" y="2802230"/>
                <a:ext cx="577659" cy="431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F7935C7-F476-4C98-B418-CB373729F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718" y="2802230"/>
                <a:ext cx="577659" cy="431337"/>
              </a:xfrm>
              <a:prstGeom prst="rect">
                <a:avLst/>
              </a:prstGeom>
              <a:blipFill>
                <a:blip r:embed="rId30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AB7EF83-6044-4C8B-9020-9DA1EC4B2E73}"/>
                  </a:ext>
                </a:extLst>
              </p:cNvPr>
              <p:cNvSpPr txBox="1"/>
              <p:nvPr/>
            </p:nvSpPr>
            <p:spPr>
              <a:xfrm>
                <a:off x="6891016" y="5195899"/>
                <a:ext cx="947054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AB7EF83-6044-4C8B-9020-9DA1EC4B2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016" y="5195899"/>
                <a:ext cx="947054" cy="429092"/>
              </a:xfrm>
              <a:prstGeom prst="rect">
                <a:avLst/>
              </a:prstGeom>
              <a:blipFill>
                <a:blip r:embed="rId31"/>
                <a:stretch>
                  <a:fillRect l="-6410" t="-4225" b="-19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C053865-F461-45F3-9589-3421D3210743}"/>
              </a:ext>
            </a:extLst>
          </p:cNvPr>
          <p:cNvSpPr txBox="1"/>
          <p:nvPr/>
        </p:nvSpPr>
        <p:spPr>
          <a:xfrm>
            <a:off x="7061343" y="2716003"/>
            <a:ext cx="274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⁝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B1F6E5-A502-4126-B670-BB584914DE22}"/>
              </a:ext>
            </a:extLst>
          </p:cNvPr>
          <p:cNvSpPr txBox="1"/>
          <p:nvPr/>
        </p:nvSpPr>
        <p:spPr>
          <a:xfrm>
            <a:off x="4542943" y="2734008"/>
            <a:ext cx="274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⁝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C5A23B-689D-4B29-80E4-D225CAB0D790}"/>
              </a:ext>
            </a:extLst>
          </p:cNvPr>
          <p:cNvSpPr txBox="1">
            <a:spLocks/>
          </p:cNvSpPr>
          <p:nvPr/>
        </p:nvSpPr>
        <p:spPr bwMode="auto">
          <a:xfrm>
            <a:off x="715878" y="1017907"/>
            <a:ext cx="7428882" cy="11160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Let </a:t>
            </a:r>
            <a:r>
              <a:rPr lang="en-US" sz="1600" kern="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 be a complexity class. A language </a:t>
            </a:r>
            <a:r>
              <a:rPr lang="en-US" sz="1600" kern="0" dirty="0">
                <a:solidFill>
                  <a:srgbClr val="00B05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baseline="3000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 (resp.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baseline="3000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) if </a:t>
            </a:r>
            <a:r>
              <a:rPr lang="en-US" sz="1600" kern="0" dirty="0">
                <a:solidFill>
                  <a:srgbClr val="00B050"/>
                </a:solidFill>
              </a:rPr>
              <a:t>L</a:t>
            </a:r>
            <a:r>
              <a:rPr lang="en-US" sz="1600" kern="0" dirty="0"/>
              <a:t> is accepted by a deterministic (resp. nondeterministic) poly-time oracle TM </a:t>
            </a:r>
            <a:r>
              <a:rPr lang="en-US" sz="1600" kern="0" dirty="0">
                <a:solidFill>
                  <a:srgbClr val="00B050"/>
                </a:solidFill>
              </a:rPr>
              <a:t>M</a:t>
            </a:r>
            <a:r>
              <a:rPr lang="en-US" sz="1600" kern="0" baseline="30000" dirty="0">
                <a:solidFill>
                  <a:srgbClr val="FFC000"/>
                </a:solidFill>
              </a:rPr>
              <a:t>A</a:t>
            </a:r>
            <a:r>
              <a:rPr lang="en-US" sz="1600" kern="0" dirty="0"/>
              <a:t>, where </a:t>
            </a:r>
            <a:r>
              <a:rPr lang="en-US" sz="1600" kern="0" dirty="0">
                <a:solidFill>
                  <a:srgbClr val="FFC000"/>
                </a:solidFill>
              </a:rPr>
              <a:t>A</a:t>
            </a:r>
            <a:r>
              <a:rPr lang="en-US" sz="1600" kern="0" dirty="0"/>
              <a:t> is a language in </a:t>
            </a:r>
            <a:r>
              <a:rPr lang="en-US" sz="1600" kern="0" dirty="0">
                <a:solidFill>
                  <a:srgbClr val="00B0F0"/>
                </a:solidFill>
              </a:rPr>
              <a:t>C</a:t>
            </a:r>
            <a:r>
              <a:rPr lang="en-US" sz="1600" kern="0" dirty="0"/>
              <a:t>. The computational cost spent on the oracle is not counted.	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31AABE-AA65-459C-83F7-738DDC6783C8}"/>
              </a:ext>
            </a:extLst>
          </p:cNvPr>
          <p:cNvCxnSpPr/>
          <p:nvPr/>
        </p:nvCxnSpPr>
        <p:spPr>
          <a:xfrm>
            <a:off x="3662941" y="5241303"/>
            <a:ext cx="20007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45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124197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1241977"/>
              </a:xfrm>
              <a:prstGeom prst="rect">
                <a:avLst/>
              </a:prstGeom>
              <a:blipFill>
                <a:blip r:embed="rId3"/>
                <a:stretch>
                  <a:fillRect l="-1015" t="-2427" b="-339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268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5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7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blipFill>
                <a:blip r:embed="rId4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2011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blipFill>
                <a:blip r:embed="rId4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76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blipFill>
                <a:blip r:embed="rId4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</a:t>
                </a:r>
                <a:r>
                  <a:rPr lang="en-US" sz="1600" dirty="0"/>
                  <a:t>(</a:t>
                </a:r>
                <a:r>
                  <a:rPr lang="en-US" sz="1600" dirty="0">
                    <a:solidFill>
                      <a:srgbClr val="00B050"/>
                    </a:solidFill>
                  </a:rPr>
                  <a:t>the poly-time hierarchy collapses</a:t>
                </a:r>
                <a:r>
                  <a:rPr lang="en-US" sz="1600" dirty="0"/>
                  <a:t>)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6667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1256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blipFill>
                <a:blip r:embed="rId4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</a:t>
                </a:r>
                <a:r>
                  <a:rPr lang="en-US" sz="1600" dirty="0"/>
                  <a:t>(</a:t>
                </a:r>
                <a:r>
                  <a:rPr lang="en-US" sz="1600" dirty="0">
                    <a:solidFill>
                      <a:srgbClr val="00B050"/>
                    </a:solidFill>
                  </a:rPr>
                  <a:t>the poly-time hierarchy collapses</a:t>
                </a:r>
                <a:r>
                  <a:rPr lang="en-US" sz="1600" dirty="0"/>
                  <a:t>)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6667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4AB8D50B-DB51-4BA2-82EE-7CAF806E2DB3}"/>
              </a:ext>
            </a:extLst>
          </p:cNvPr>
          <p:cNvSpPr txBox="1">
            <a:spLocks/>
          </p:cNvSpPr>
          <p:nvPr/>
        </p:nvSpPr>
        <p:spPr bwMode="auto">
          <a:xfrm>
            <a:off x="697055" y="4908714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In particular, 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</a:t>
            </a:r>
            <a:r>
              <a:rPr lang="en-US" sz="2000" dirty="0"/>
              <a:t>=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, then </a:t>
            </a:r>
            <a:r>
              <a:rPr lang="en-US" sz="2000" dirty="0">
                <a:solidFill>
                  <a:srgbClr val="FF0000"/>
                </a:solidFill>
              </a:rPr>
              <a:t>PH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</a:t>
            </a:r>
            <a:r>
              <a:rPr lang="en-US" sz="2000" dirty="0"/>
              <a:t>.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186531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blipFill>
                <a:blip r:embed="rId4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</a:t>
                </a:r>
                <a:r>
                  <a:rPr lang="en-US" sz="1600" dirty="0"/>
                  <a:t>(</a:t>
                </a:r>
                <a:r>
                  <a:rPr lang="en-US" sz="1600" dirty="0">
                    <a:solidFill>
                      <a:srgbClr val="00B050"/>
                    </a:solidFill>
                  </a:rPr>
                  <a:t>the poly-time hierarchy collapses</a:t>
                </a:r>
                <a:r>
                  <a:rPr lang="en-US" sz="1600" dirty="0"/>
                  <a:t>)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6667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4AB8D50B-DB51-4BA2-82EE-7CAF806E2DB3}"/>
              </a:ext>
            </a:extLst>
          </p:cNvPr>
          <p:cNvSpPr txBox="1">
            <a:spLocks/>
          </p:cNvSpPr>
          <p:nvPr/>
        </p:nvSpPr>
        <p:spPr bwMode="auto">
          <a:xfrm>
            <a:off x="697055" y="4908714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In particular, 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</a:t>
            </a:r>
            <a:r>
              <a:rPr lang="en-US" sz="2000" dirty="0"/>
              <a:t>=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, then </a:t>
            </a:r>
            <a:r>
              <a:rPr lang="en-US" sz="2000" dirty="0">
                <a:solidFill>
                  <a:srgbClr val="FF0000"/>
                </a:solidFill>
              </a:rPr>
              <a:t>PH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</a:t>
            </a:r>
            <a:r>
              <a:rPr lang="en-US" sz="2000" dirty="0"/>
              <a:t>.</a:t>
            </a:r>
            <a:endParaRPr lang="en-US" sz="1600" kern="0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41E8067-9CB2-4608-B175-AF731D75A0DE}"/>
              </a:ext>
            </a:extLst>
          </p:cNvPr>
          <p:cNvSpPr txBox="1">
            <a:spLocks/>
          </p:cNvSpPr>
          <p:nvPr/>
        </p:nvSpPr>
        <p:spPr bwMode="auto">
          <a:xfrm>
            <a:off x="697055" y="5379557"/>
            <a:ext cx="7359290" cy="67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If </a:t>
            </a:r>
            <a:r>
              <a:rPr lang="en-US" sz="2000" kern="0" dirty="0">
                <a:solidFill>
                  <a:srgbClr val="FF0000"/>
                </a:solidFill>
              </a:rPr>
              <a:t>PH</a:t>
            </a:r>
            <a:r>
              <a:rPr lang="en-US" sz="2000" kern="0" dirty="0"/>
              <a:t> has a complete problem (under poly-time reduction), then </a:t>
            </a:r>
            <a:r>
              <a:rPr lang="en-US" sz="2000" dirty="0">
                <a:solidFill>
                  <a:srgbClr val="FF0000"/>
                </a:solidFill>
              </a:rPr>
              <a:t>PH</a:t>
            </a:r>
            <a:r>
              <a:rPr lang="en-US" sz="2000" dirty="0"/>
              <a:t> collapses. 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39535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r>
                  <a:rPr lang="en-US" sz="2000" kern="0" dirty="0"/>
                  <a:t> </a:t>
                </a:r>
              </a:p>
            </p:txBody>
          </p:sp>
        </mc:Choice>
        <mc:Fallback xmlns="">
          <p:sp>
            <p:nvSpPr>
              <p:cNvPr id="61" name="Content Placeholder 2">
                <a:extLst>
                  <a:ext uri="{FF2B5EF4-FFF2-40B4-BE49-F238E27FC236}">
                    <a16:creationId xmlns:a16="http://schemas.microsoft.com/office/drawing/2014/main" id="{A6BD1D58-2350-46BE-8772-67B8DC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420014"/>
                <a:ext cx="7594997" cy="457358"/>
              </a:xfrm>
              <a:prstGeom prst="rect">
                <a:avLst/>
              </a:prstGeom>
              <a:blipFill>
                <a:blip r:embed="rId4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 </a:t>
                </a:r>
                <a:endParaRPr lang="en-US" sz="2000" kern="0" dirty="0"/>
              </a:p>
            </p:txBody>
          </p:sp>
        </mc:Choice>
        <mc:Fallback xmlns="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6989A261-A706-4784-A9E2-80E5D49FD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0857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</a:t>
                </a:r>
                <a:r>
                  <a:rPr lang="en-US" sz="1600" dirty="0"/>
                  <a:t>(</a:t>
                </a:r>
                <a:r>
                  <a:rPr lang="en-US" sz="1600" dirty="0">
                    <a:solidFill>
                      <a:srgbClr val="00B050"/>
                    </a:solidFill>
                  </a:rPr>
                  <a:t>the poly-time hierarchy collapses</a:t>
                </a:r>
                <a:r>
                  <a:rPr lang="en-US" sz="1600" dirty="0"/>
                  <a:t>)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6C493174-7C59-4FC9-B6E5-959459602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055" y="4394973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6667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4AB8D50B-DB51-4BA2-82EE-7CAF806E2DB3}"/>
              </a:ext>
            </a:extLst>
          </p:cNvPr>
          <p:cNvSpPr txBox="1">
            <a:spLocks/>
          </p:cNvSpPr>
          <p:nvPr/>
        </p:nvSpPr>
        <p:spPr bwMode="auto">
          <a:xfrm>
            <a:off x="697055" y="4908714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In particular, 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</a:t>
            </a:r>
            <a:r>
              <a:rPr lang="en-US" sz="2000" dirty="0"/>
              <a:t>=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, then </a:t>
            </a:r>
            <a:r>
              <a:rPr lang="en-US" sz="2000" dirty="0">
                <a:solidFill>
                  <a:srgbClr val="FF0000"/>
                </a:solidFill>
              </a:rPr>
              <a:t>PH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</a:t>
            </a:r>
            <a:r>
              <a:rPr lang="en-US" sz="2000" dirty="0"/>
              <a:t>.</a:t>
            </a:r>
            <a:endParaRPr lang="en-US" sz="1600" kern="0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41E8067-9CB2-4608-B175-AF731D75A0DE}"/>
              </a:ext>
            </a:extLst>
          </p:cNvPr>
          <p:cNvSpPr txBox="1">
            <a:spLocks/>
          </p:cNvSpPr>
          <p:nvPr/>
        </p:nvSpPr>
        <p:spPr bwMode="auto">
          <a:xfrm>
            <a:off x="697055" y="5379557"/>
            <a:ext cx="7359290" cy="67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If </a:t>
            </a:r>
            <a:r>
              <a:rPr lang="en-US" sz="2000" kern="0" dirty="0">
                <a:solidFill>
                  <a:srgbClr val="FF0000"/>
                </a:solidFill>
              </a:rPr>
              <a:t>PH</a:t>
            </a:r>
            <a:r>
              <a:rPr lang="en-US" sz="2000" kern="0" dirty="0"/>
              <a:t> has a complete problem (under poly-time reduction), then </a:t>
            </a:r>
            <a:r>
              <a:rPr lang="en-US" sz="2000" dirty="0">
                <a:solidFill>
                  <a:srgbClr val="FF0000"/>
                </a:solidFill>
              </a:rPr>
              <a:t>PH</a:t>
            </a:r>
            <a:r>
              <a:rPr lang="en-US" sz="2000" dirty="0"/>
              <a:t> collapses. </a:t>
            </a:r>
            <a:endParaRPr lang="en-US" sz="1600" kern="0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C436EEF-E666-4123-948C-97FF09462F2A}"/>
              </a:ext>
            </a:extLst>
          </p:cNvPr>
          <p:cNvSpPr txBox="1">
            <a:spLocks/>
          </p:cNvSpPr>
          <p:nvPr/>
        </p:nvSpPr>
        <p:spPr bwMode="auto">
          <a:xfrm>
            <a:off x="860061" y="6125510"/>
            <a:ext cx="7013404" cy="43955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It is commonly believed that </a:t>
            </a:r>
            <a:r>
              <a:rPr lang="en-US" sz="2400" dirty="0">
                <a:solidFill>
                  <a:srgbClr val="FF0000"/>
                </a:solidFill>
              </a:rPr>
              <a:t>PH</a:t>
            </a:r>
            <a:r>
              <a:rPr lang="en-US" sz="2400" dirty="0"/>
              <a:t> does not collapse. 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442590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A = { x |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A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  (</a:t>
                </a:r>
                <a:r>
                  <a:rPr lang="en-US" altLang="zh-CN" sz="2000" kern="0" dirty="0" err="1">
                    <a:solidFill>
                      <a:srgbClr val="FFC000"/>
                    </a:solidFill>
                  </a:rPr>
                  <a:t>QBF</a:t>
                </a:r>
                <a:r>
                  <a:rPr lang="en-US" altLang="zh-CN" sz="2000" kern="0" baseline="-25000" dirty="0" err="1">
                    <a:solidFill>
                      <a:srgbClr val="FFC000"/>
                    </a:solidFill>
                  </a:rPr>
                  <a:t>k</a:t>
                </a:r>
                <a:r>
                  <a:rPr lang="en-US" altLang="zh-CN" sz="2000" kern="0" dirty="0"/>
                  <a:t>)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blipFill>
                <a:blip r:embed="rId4"/>
                <a:stretch>
                  <a:fillRect l="-780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</a:t>
                </a:r>
                <a:r>
                  <a:rPr lang="en-US" altLang="zh-CN" sz="2000" kern="0" dirty="0"/>
                  <a:t>B</a:t>
                </a:r>
                <a:r>
                  <a:rPr lang="en-US" sz="20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B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33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A = { x |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A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  (</a:t>
                </a:r>
                <a:r>
                  <a:rPr lang="en-US" altLang="zh-CN" sz="2000" kern="0" dirty="0" err="1">
                    <a:solidFill>
                      <a:srgbClr val="FFC000"/>
                    </a:solidFill>
                  </a:rPr>
                  <a:t>QBF</a:t>
                </a:r>
                <a:r>
                  <a:rPr lang="en-US" altLang="zh-CN" sz="2000" kern="0" baseline="-25000" dirty="0" err="1">
                    <a:solidFill>
                      <a:srgbClr val="FFC000"/>
                    </a:solidFill>
                  </a:rPr>
                  <a:t>k</a:t>
                </a:r>
                <a:r>
                  <a:rPr lang="en-US" altLang="zh-CN" sz="2000" kern="0" dirty="0"/>
                  <a:t>)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blipFill>
                <a:blip r:embed="rId4"/>
                <a:stretch>
                  <a:fillRect l="-780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</a:t>
                </a:r>
                <a:r>
                  <a:rPr lang="en-US" altLang="zh-CN" sz="2000" kern="0" dirty="0"/>
                  <a:t>B</a:t>
                </a:r>
                <a:r>
                  <a:rPr lang="en-US" sz="20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B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B75443-CB41-4F1C-B2FA-F173DCA24241}"/>
              </a:ext>
            </a:extLst>
          </p:cNvPr>
          <p:cNvSpPr txBox="1">
            <a:spLocks/>
          </p:cNvSpPr>
          <p:nvPr/>
        </p:nvSpPr>
        <p:spPr bwMode="auto">
          <a:xfrm>
            <a:off x="677807" y="4719422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Recall: </a:t>
            </a:r>
            <a:r>
              <a:rPr lang="en-US" sz="2000" kern="0" dirty="0"/>
              <a:t>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39FE78A-2019-49C9-A2F5-D3D683EAC9A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986634" y="5083847"/>
                <a:ext cx="4635547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: 	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8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8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8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8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8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800" kern="0" dirty="0"/>
                  <a:t>: 	</a:t>
                </a:r>
                <a:r>
                  <a:rPr lang="en-US" sz="18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8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dirty="0" err="1"/>
                  <a:t>y</a:t>
                </a:r>
                <a:r>
                  <a:rPr lang="en-US" sz="1800" kern="0" baseline="-25000" dirty="0" err="1"/>
                  <a:t>|y</a:t>
                </a:r>
                <a:r>
                  <a:rPr lang="en-US" sz="1800" kern="0" baseline="-25000" dirty="0"/>
                  <a:t>|≤p(|x|) </a:t>
                </a:r>
                <a:r>
                  <a:rPr lang="en-US" sz="18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800" kern="0" dirty="0">
                    <a:solidFill>
                      <a:schemeClr val="tx1"/>
                    </a:solidFill>
                  </a:rPr>
                  <a:t> </a:t>
                </a:r>
                <a:endParaRPr lang="en-US" sz="1800" kern="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39FE78A-2019-49C9-A2F5-D3D683EAC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6634" y="5083847"/>
                <a:ext cx="4635547" cy="678895"/>
              </a:xfrm>
              <a:prstGeom prst="rect">
                <a:avLst/>
              </a:prstGeom>
              <a:blipFill>
                <a:blip r:embed="rId6"/>
                <a:stretch>
                  <a:fillRect l="-1050" t="-4425" b="-15929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8863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A = { x |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A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  (</a:t>
                </a:r>
                <a:r>
                  <a:rPr lang="en-US" altLang="zh-CN" sz="2000" kern="0" dirty="0" err="1">
                    <a:solidFill>
                      <a:srgbClr val="FFC000"/>
                    </a:solidFill>
                  </a:rPr>
                  <a:t>QBF</a:t>
                </a:r>
                <a:r>
                  <a:rPr lang="en-US" altLang="zh-CN" sz="2000" kern="0" baseline="-25000" dirty="0" err="1">
                    <a:solidFill>
                      <a:srgbClr val="FFC000"/>
                    </a:solidFill>
                  </a:rPr>
                  <a:t>k</a:t>
                </a:r>
                <a:r>
                  <a:rPr lang="en-US" altLang="zh-CN" sz="2000" kern="0" dirty="0"/>
                  <a:t>)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blipFill>
                <a:blip r:embed="rId4"/>
                <a:stretch>
                  <a:fillRect l="-780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</a:t>
                </a:r>
                <a:r>
                  <a:rPr lang="en-US" altLang="zh-CN" sz="2000" kern="0" dirty="0"/>
                  <a:t>B</a:t>
                </a:r>
                <a:r>
                  <a:rPr lang="en-US" sz="20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B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600" kern="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5333" b="-14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452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A = { x |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A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  (</a:t>
                </a:r>
                <a:r>
                  <a:rPr lang="en-US" altLang="zh-CN" sz="2000" kern="0" dirty="0" err="1">
                    <a:solidFill>
                      <a:srgbClr val="FFC000"/>
                    </a:solidFill>
                  </a:rPr>
                  <a:t>QBF</a:t>
                </a:r>
                <a:r>
                  <a:rPr lang="en-US" altLang="zh-CN" sz="2000" kern="0" baseline="-25000" dirty="0" err="1">
                    <a:solidFill>
                      <a:srgbClr val="FFC000"/>
                    </a:solidFill>
                  </a:rPr>
                  <a:t>k</a:t>
                </a:r>
                <a:r>
                  <a:rPr lang="en-US" altLang="zh-CN" sz="2000" kern="0" dirty="0"/>
                  <a:t>)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blipFill>
                <a:blip r:embed="rId4"/>
                <a:stretch>
                  <a:fillRect l="-780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</a:t>
                </a:r>
                <a:r>
                  <a:rPr lang="en-US" altLang="zh-CN" sz="2000" kern="0" dirty="0"/>
                  <a:t>B</a:t>
                </a:r>
                <a:r>
                  <a:rPr lang="en-US" sz="20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B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600" kern="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5333" b="-14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F1A6F2F3-357F-4F49-AE27-103C0F6D21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83610" y="5661087"/>
                <a:ext cx="3393679" cy="45735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600" kern="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F1A6F2F3-357F-4F49-AE27-103C0F6D2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3610" y="5661087"/>
                <a:ext cx="3393679" cy="457358"/>
              </a:xfrm>
              <a:prstGeom prst="rect">
                <a:avLst/>
              </a:prstGeom>
              <a:blipFill>
                <a:blip r:embed="rId7"/>
                <a:stretch>
                  <a:fillRect l="-1789" t="-3896" b="-1168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7755F50-313D-4266-BA63-6B59FABE5BCC}"/>
              </a:ext>
            </a:extLst>
          </p:cNvPr>
          <p:cNvSpPr txBox="1">
            <a:spLocks/>
          </p:cNvSpPr>
          <p:nvPr/>
        </p:nvSpPr>
        <p:spPr bwMode="auto">
          <a:xfrm>
            <a:off x="651080" y="5203729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Recall: </a:t>
            </a:r>
            <a:r>
              <a:rPr lang="en-US" sz="2000" kern="0" dirty="0"/>
              <a:t>	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94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A = { x |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A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  (</a:t>
                </a:r>
                <a:r>
                  <a:rPr lang="en-US" altLang="zh-CN" sz="2000" kern="0" dirty="0" err="1">
                    <a:solidFill>
                      <a:srgbClr val="FFC000"/>
                    </a:solidFill>
                  </a:rPr>
                  <a:t>QBF</a:t>
                </a:r>
                <a:r>
                  <a:rPr lang="en-US" altLang="zh-CN" sz="2000" kern="0" baseline="-25000" dirty="0" err="1">
                    <a:solidFill>
                      <a:srgbClr val="FFC000"/>
                    </a:solidFill>
                  </a:rPr>
                  <a:t>k</a:t>
                </a:r>
                <a:r>
                  <a:rPr lang="en-US" altLang="zh-CN" sz="2000" kern="0" dirty="0"/>
                  <a:t>)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blipFill>
                <a:blip r:embed="rId4"/>
                <a:stretch>
                  <a:fillRect l="-780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</a:t>
                </a:r>
                <a:r>
                  <a:rPr lang="en-US" altLang="zh-CN" sz="2000" kern="0" dirty="0"/>
                  <a:t>B</a:t>
                </a:r>
                <a:r>
                  <a:rPr lang="en-US" sz="20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B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600" kern="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5333" b="-14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022E4F4-3DB7-462D-BA5E-B6AFE8F9F52D}"/>
              </a:ext>
            </a:extLst>
          </p:cNvPr>
          <p:cNvSpPr txBox="1">
            <a:spLocks/>
          </p:cNvSpPr>
          <p:nvPr/>
        </p:nvSpPr>
        <p:spPr bwMode="auto">
          <a:xfrm>
            <a:off x="677807" y="5229567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-complete problem </a:t>
            </a:r>
            <a:r>
              <a:rPr lang="en-US" sz="2000" kern="0" dirty="0">
                <a:solidFill>
                  <a:srgbClr val="FFC000"/>
                </a:solidFill>
              </a:rPr>
              <a:t>QBF</a:t>
            </a:r>
            <a:r>
              <a:rPr lang="en-US" sz="2000" kern="0" dirty="0"/>
              <a:t>: 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A464D9A2-3532-4F75-BDAB-639F5379181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183132" y="5629175"/>
                <a:ext cx="7036219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QBF</a:t>
                </a:r>
                <a:r>
                  <a:rPr lang="en-US" sz="2000" kern="0" dirty="0"/>
                  <a:t> = {</a:t>
                </a:r>
                <a14:m>
                  <m:oMath xmlns:m="http://schemas.openxmlformats.org/officeDocument/2006/math">
                    <m:r>
                      <a:rPr lang="en-US" sz="2000" b="0" i="0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/>
                  <a:t>x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dirty="0"/>
                  <a:t>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(x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= 1 } </a:t>
                </a:r>
                <a:r>
                  <a:rPr lang="en-US" altLang="zh-CN" sz="2000" kern="0" dirty="0"/>
                  <a:t> 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A464D9A2-3532-4F75-BDAB-639F53791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3132" y="5629175"/>
                <a:ext cx="7036219" cy="457358"/>
              </a:xfrm>
              <a:prstGeom prst="rect">
                <a:avLst/>
              </a:prstGeom>
              <a:blipFill>
                <a:blip r:embed="rId7"/>
                <a:stretch>
                  <a:fillRect t="-6667" b="-10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324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Polynomial-Time Hierarchy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u="sng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endParaRPr lang="en-US" sz="2000" kern="0" dirty="0"/>
              </a:p>
              <a:p>
                <a:pPr marL="0" indent="0">
                  <a:buNone/>
                </a:pPr>
                <a:r>
                  <a:rPr lang="en-US" sz="2000" kern="0" dirty="0"/>
                  <a:t>for k ≥ 0,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/>
                  <a:t>= </a:t>
                </a:r>
                <a:r>
                  <a:rPr lang="en-US" sz="2000" dirty="0">
                    <a:solidFill>
                      <a:srgbClr val="FF0000"/>
                    </a:solidFill>
                  </a:rPr>
                  <a:t>co-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C000"/>
                    </a:solidFill>
                  </a:rPr>
                  <a:t>The polynomial-time hierarchy </a:t>
                </a:r>
                <a:r>
                  <a:rPr lang="en-US" sz="2000" kern="0" dirty="0"/>
                  <a:t>(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)</a:t>
                </a:r>
              </a:p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00B050"/>
                    </a:solidFill>
                  </a:rPr>
                  <a:t>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6FBFCC2B-19B6-4821-A3A8-2B6405A2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958" y="914082"/>
                <a:ext cx="5992501" cy="2117875"/>
              </a:xfrm>
              <a:prstGeom prst="rect">
                <a:avLst/>
              </a:prstGeom>
              <a:blipFill>
                <a:blip r:embed="rId3"/>
                <a:stretch>
                  <a:fillRect l="-1015" t="-1433" b="-601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AB5A960-A6C1-4966-B4B9-AAF6A046EB0B}"/>
              </a:ext>
            </a:extLst>
          </p:cNvPr>
          <p:cNvSpPr txBox="1">
            <a:spLocks/>
          </p:cNvSpPr>
          <p:nvPr/>
        </p:nvSpPr>
        <p:spPr bwMode="auto">
          <a:xfrm>
            <a:off x="677807" y="3058906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00B0F0"/>
                </a:solidFill>
              </a:rPr>
              <a:t>Basic Facts:</a:t>
            </a:r>
            <a:r>
              <a:rPr lang="en-US" sz="2000" kern="0" dirty="0"/>
              <a:t>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A = { x |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A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  (</a:t>
                </a:r>
                <a:r>
                  <a:rPr lang="en-US" altLang="zh-CN" sz="2000" kern="0" dirty="0" err="1">
                    <a:solidFill>
                      <a:srgbClr val="FFC000"/>
                    </a:solidFill>
                  </a:rPr>
                  <a:t>QBF</a:t>
                </a:r>
                <a:r>
                  <a:rPr lang="en-US" altLang="zh-CN" sz="2000" kern="0" baseline="-25000" dirty="0" err="1">
                    <a:solidFill>
                      <a:srgbClr val="FFC000"/>
                    </a:solidFill>
                  </a:rPr>
                  <a:t>k</a:t>
                </a:r>
                <a:r>
                  <a:rPr lang="en-US" altLang="zh-CN" sz="2000" kern="0" dirty="0"/>
                  <a:t>)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1AD6E6E7-4C3B-4407-BDCB-5C7AF1F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3549956"/>
                <a:ext cx="7811675" cy="457358"/>
              </a:xfrm>
              <a:prstGeom prst="rect">
                <a:avLst/>
              </a:prstGeom>
              <a:blipFill>
                <a:blip r:embed="rId4"/>
                <a:stretch>
                  <a:fillRect l="-780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:  </a:t>
                </a:r>
                <a:r>
                  <a:rPr lang="en-US" altLang="zh-CN" sz="2000" kern="0" dirty="0"/>
                  <a:t>B</a:t>
                </a:r>
                <a:r>
                  <a:rPr lang="en-US" sz="20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baseline="-25000" dirty="0"/>
                  <a:t>p</a:t>
                </a:r>
                <a:r>
                  <a:rPr lang="en-US" sz="2000" kern="0" dirty="0"/>
                  <a:t>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</a:t>
                </a:r>
                <a:r>
                  <a:rPr lang="en-US" sz="2000" kern="0" baseline="-25000" dirty="0" err="1"/>
                  <a:t>p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B</a:t>
                </a:r>
                <a:r>
                  <a:rPr lang="en-US" sz="2000" kern="0" dirty="0"/>
                  <a:t>(x, y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y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y</a:t>
                </a:r>
                <a:r>
                  <a:rPr lang="en-US" sz="2000" kern="0" baseline="-25000" dirty="0" err="1"/>
                  <a:t>k</a:t>
                </a:r>
                <a:r>
                  <a:rPr lang="en-US" sz="2000" kern="0" dirty="0"/>
                  <a:t>) = 1 </a:t>
                </a:r>
                <a:r>
                  <a:rPr lang="en-US" altLang="zh-CN" sz="2000" kern="0" dirty="0"/>
                  <a:t>}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DE17A7D-400D-4952-9968-46C57D86B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135493"/>
                <a:ext cx="7594997" cy="457358"/>
              </a:xfrm>
              <a:prstGeom prst="rect">
                <a:avLst/>
              </a:prstGeom>
              <a:blipFill>
                <a:blip r:embed="rId5"/>
                <a:stretch>
                  <a:fillRect l="-803" t="-4000" b="-1333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/>
                  <a:t>If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then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US" sz="1600" kern="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3684386-03B1-44E8-BC7E-45EB63FFD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4721030"/>
                <a:ext cx="7594997" cy="457358"/>
              </a:xfrm>
              <a:prstGeom prst="rect">
                <a:avLst/>
              </a:prstGeom>
              <a:blipFill>
                <a:blip r:embed="rId6"/>
                <a:stretch>
                  <a:fillRect l="-883" t="-5333" b="-14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022E4F4-3DB7-462D-BA5E-B6AFE8F9F52D}"/>
              </a:ext>
            </a:extLst>
          </p:cNvPr>
          <p:cNvSpPr txBox="1">
            <a:spLocks/>
          </p:cNvSpPr>
          <p:nvPr/>
        </p:nvSpPr>
        <p:spPr bwMode="auto">
          <a:xfrm>
            <a:off x="677807" y="5229567"/>
            <a:ext cx="7594997" cy="45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-complete problem </a:t>
            </a:r>
            <a:r>
              <a:rPr lang="en-US" sz="2000" kern="0" dirty="0">
                <a:solidFill>
                  <a:srgbClr val="FFC000"/>
                </a:solidFill>
              </a:rPr>
              <a:t>QBF</a:t>
            </a:r>
            <a:r>
              <a:rPr lang="en-US" sz="2000" kern="0" dirty="0"/>
              <a:t>:  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A464D9A2-3532-4F75-BDAB-639F5379181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183132" y="5629175"/>
                <a:ext cx="7036219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 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QBF</a:t>
                </a:r>
                <a:r>
                  <a:rPr lang="en-US" sz="2000" kern="0" dirty="0"/>
                  <a:t> = {</a:t>
                </a:r>
                <a14:m>
                  <m:oMath xmlns:m="http://schemas.openxmlformats.org/officeDocument/2006/math">
                    <m:r>
                      <a:rPr lang="en-US" sz="2000" b="0" i="0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/>
                  <a:t>x</a:t>
                </a:r>
                <a:r>
                  <a:rPr lang="en-US" sz="2000" kern="0" baseline="-25000" dirty="0"/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kern="0" dirty="0"/>
                  <a:t>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 ⸱⸱⸱ </a:t>
                </a:r>
                <a:r>
                  <a:rPr lang="en-US" sz="2000" kern="0" dirty="0" err="1"/>
                  <a:t>Qx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F</a:t>
                </a:r>
                <a:r>
                  <a:rPr lang="en-US" sz="2000" kern="0" baseline="-25000" dirty="0"/>
                  <a:t> </a:t>
                </a:r>
                <a:r>
                  <a:rPr lang="en-US" sz="2000" kern="0" dirty="0"/>
                  <a:t>(x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 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kern="0" dirty="0" err="1"/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= 1 } </a:t>
                </a:r>
                <a:r>
                  <a:rPr lang="en-US" altLang="zh-CN" sz="2000" kern="0" dirty="0"/>
                  <a:t> </a:t>
                </a:r>
                <a:r>
                  <a:rPr lang="en-US" sz="2000" kern="0" dirty="0"/>
                  <a:t>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A464D9A2-3532-4F75-BDAB-639F53791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3132" y="5629175"/>
                <a:ext cx="7036219" cy="457358"/>
              </a:xfrm>
              <a:prstGeom prst="rect">
                <a:avLst/>
              </a:prstGeom>
              <a:blipFill>
                <a:blip r:embed="rId7"/>
                <a:stretch>
                  <a:fillRect t="-6667" b="-10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2F5C288-6612-4E0E-BD11-45B163B650D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7" y="6105783"/>
                <a:ext cx="7594997" cy="457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Thus,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PH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  	</a:t>
                </a: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2F5C288-6612-4E0E-BD11-45B163B65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7" y="6105783"/>
                <a:ext cx="7594997" cy="457358"/>
              </a:xfrm>
              <a:prstGeom prst="rect">
                <a:avLst/>
              </a:prstGeom>
              <a:blipFill>
                <a:blip r:embed="rId8"/>
                <a:stretch>
                  <a:fillRect l="-803" t="-8000" b="-1066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884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</p:spTree>
    <p:extLst>
      <p:ext uri="{BB962C8B-B14F-4D97-AF65-F5344CB8AC3E}">
        <p14:creationId xmlns:p14="http://schemas.microsoft.com/office/powerpoint/2010/main" val="2415185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8CB5636-6DF2-4FAE-999A-305D5180FD0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8361" y="96159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rgbClr val="00B05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0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0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baseline="3000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  <a:endParaRPr lang="en-US" sz="20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8CB5636-6DF2-4FAE-999A-305D5180F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361" y="96159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858" t="-6667" b="-12000"/>
                </a:stretch>
              </a:blipFill>
              <a:ln w="9525">
                <a:solidFill>
                  <a:srgbClr val="00B05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37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8CB5636-6DF2-4FAE-999A-305D5180FD0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8361" y="96159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rgbClr val="00B05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0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0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baseline="3000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  <a:endParaRPr lang="en-US" sz="20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8CB5636-6DF2-4FAE-999A-305D5180F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361" y="96159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858" t="-6667" b="-12000"/>
                </a:stretch>
              </a:blipFill>
              <a:ln w="9525">
                <a:solidFill>
                  <a:srgbClr val="00B05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55BE37-4BB6-4FB0-A9E4-A4DC137876F8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44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0802A0-35C4-4F9E-97B8-EC83875972E7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C8CB5636-6DF2-4FAE-999A-305D5180FD0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C8CB5636-6DF2-4FAE-999A-305D5180FD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3"/>
                  <a:stretch>
                    <a:fillRect l="-858" t="-6667" b="-12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8F58704-E7AE-4CEE-927C-D3C463893C24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4746735D-6741-4E14-9DDA-F3E2BB8E6487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4746735D-6741-4E14-9DDA-F3E2BB8E64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B372D2-575B-4C6F-9CFA-CFFA66AFBCAB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A68EDE75-5CB1-48AA-9AE4-31A13ED02AB6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A68EDE75-5CB1-48AA-9AE4-31A13ED02A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D7B7E306-6803-45AC-B892-669B43BB65D3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D7B7E306-6803-45AC-B892-669B43BB65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19EDB8A-DC32-4A38-97D5-03AD30FBD60F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19EDB8A-DC32-4A38-97D5-03AD30FBD60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728B4C7A-94B9-4D61-B643-43B91F597BD2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728B4C7A-94B9-4D61-B643-43B91F597BD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707DFB0A-E0DC-4A14-A3EA-333CBD2F359C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707DFB0A-E0DC-4A14-A3EA-333CBD2F35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F9AD59B-6E84-4AE8-89EC-4E2980E14AEF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F9AD59B-6E84-4AE8-89EC-4E2980E14A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EB993D5F-28A3-4C20-8D6E-C2582AE312B2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EB993D5F-28A3-4C20-8D6E-C2582AE312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B1A1328C-5DE2-4EDD-9C6B-8597B15BD7D4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B1A1328C-5DE2-4EDD-9C6B-8597B15BD7D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A8F4A46-7262-4334-A0CF-66F7AEFC9720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A8F4A46-7262-4334-A0CF-66F7AEFC97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CF8E2A1D-F285-453D-8AB9-56266F6042EA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CF8E2A1D-F285-453D-8AB9-56266F6042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027E988-7143-471F-9688-947E4BEE3C31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027E988-7143-471F-9688-947E4BEE3C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6BA04B8-F7BD-4F24-99DA-62ECEF40EE55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6BA04B8-F7BD-4F24-99DA-62ECEF40EE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2093F957-7E6C-4775-9C9A-114CA8050090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2093F957-7E6C-4775-9C9A-114CA805009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F2188208-4A20-4D8B-B9EC-1AD40B768B7C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F2188208-4A20-4D8B-B9EC-1AD40B768B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D8367149-2AF9-4868-B2AA-864260F0E253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D8367149-2AF9-4868-B2AA-864260F0E25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C37B6790-340C-427B-AE0D-C0FEA38FBAF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C37B6790-340C-427B-AE0D-C0FEA38FBA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A2EC9B-E369-49E6-81A4-A757C56E3192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13BAD908-2178-4A7A-AF97-CD12AAEF0A65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13BAD908-2178-4A7A-AF97-CD12AAEF0A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AB07878A-31B3-479F-A3D5-361C4EEF6F26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AB07878A-31B3-479F-A3D5-361C4EEF6F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8093EF-A943-4FEA-9286-69BB96D96D96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3565FA6-D325-44BE-BFBA-FDB437BA7B52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1C8075E-FA72-471D-9901-91C380206BB3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918679D-B5CD-4297-B2D5-BFCC027FB89C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33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262136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?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D55B0F-D97E-447E-9A07-C50DDD2EE554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Content Placeholder 2">
                  <a:extLst>
                    <a:ext uri="{FF2B5EF4-FFF2-40B4-BE49-F238E27FC236}">
                      <a16:creationId xmlns:a16="http://schemas.microsoft.com/office/drawing/2014/main" id="{70344083-46DF-4AF4-A7F3-CB8A5459672B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Content Placeholder 2">
                  <a:extLst>
                    <a:ext uri="{FF2B5EF4-FFF2-40B4-BE49-F238E27FC236}">
                      <a16:creationId xmlns:a16="http://schemas.microsoft.com/office/drawing/2014/main" id="{70344083-46DF-4AF4-A7F3-CB8A545967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3"/>
                  <a:stretch>
                    <a:fillRect l="-858" t="-6667" b="-12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D79AC8D-2B06-416D-A42E-D46DC817FA73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A11CEE19-7AAE-423C-AAF9-D869754B96D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A11CEE19-7AAE-423C-AAF9-D869754B96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B2F5281-7CEB-467A-A432-BF49B74F0D79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43CCB0BF-4D5C-4514-9D73-ACEC3F6CA327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43CCB0BF-4D5C-4514-9D73-ACEC3F6CA3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D66B166-D6A5-4490-9765-C3601EED6B64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D66B166-D6A5-4490-9765-C3601EED6B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180FCBAD-2577-44B3-8018-D42BBCA56C2D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180FCBAD-2577-44B3-8018-D42BBCA56C2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3D593B4B-5543-41D4-A851-B551421B3ABC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3D593B4B-5543-41D4-A851-B551421B3A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7D757D37-3C1F-46A8-9A92-929948E1C685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7D757D37-3C1F-46A8-9A92-929948E1C68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D10751D6-C18B-457C-ABDA-D9E15B5CC63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D10751D6-C18B-457C-ABDA-D9E15B5CC6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73386269-46B1-48EA-AF7D-ECEB791DBBCF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73386269-46B1-48EA-AF7D-ECEB791DBBC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4D02251-419E-4F3A-89BF-1268FD97B5C9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4D02251-419E-4F3A-89BF-1268FD97B5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2118F9F4-70B9-42D0-AFFA-0799B54EEB09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2118F9F4-70B9-42D0-AFFA-0799B54EEB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99FA3766-765F-4695-8613-6E9269A51FC4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99FA3766-765F-4695-8613-6E9269A51FC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09118EF2-FB79-4D5C-92C8-ED35B1F1661D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09118EF2-FB79-4D5C-92C8-ED35B1F1661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114BD00A-FE6F-45DE-A10A-1E497DD31E92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114BD00A-FE6F-45DE-A10A-1E497DD31E9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E28C4961-6643-4945-93AF-1D70262C8D65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E28C4961-6643-4945-93AF-1D70262C8D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2EB8B2B1-0C71-4195-AA17-D967D6A3D543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2EB8B2B1-0C71-4195-AA17-D967D6A3D5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2741C0EE-0B6A-4785-8CE1-49E72270B863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2741C0EE-0B6A-4785-8CE1-49E72270B86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39E18E32-4B61-4E16-8318-1ED128887C7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39E18E32-4B61-4E16-8318-1ED128887C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DD67853-FB96-457C-AF90-E3F42E644D06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10044A9-5B2F-4D41-86A7-8491693CB7A0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10044A9-5B2F-4D41-86A7-8491693CB7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329472F0-EF12-4FB6-BD3B-1022FF1A6AC8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329472F0-EF12-4FB6-BD3B-1022FF1A6AC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3B973DF-CE20-4E2B-A881-09A405ADE4E9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40D644E-546F-44E7-BDD0-80ADB870092C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19D639D-2D7E-40A2-9ECC-DDDB475A09B1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AB6217AE-425F-47D7-8AE9-C8C013857799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54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262136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337FEA8-C76E-4A41-94B2-2CD391BD8A0F}"/>
              </a:ext>
            </a:extLst>
          </p:cNvPr>
          <p:cNvSpPr txBox="1">
            <a:spLocks/>
          </p:cNvSpPr>
          <p:nvPr/>
        </p:nvSpPr>
        <p:spPr bwMode="auto">
          <a:xfrm>
            <a:off x="677807" y="312445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 err="1">
                <a:solidFill>
                  <a:srgbClr val="FF0000"/>
                </a:solidFill>
              </a:rPr>
              <a:t>coNP</a:t>
            </a:r>
            <a:r>
              <a:rPr lang="en-US" sz="2400" kern="0" dirty="0"/>
              <a:t>?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DDCC57-CE69-4FAD-AFE2-22A59055EC4B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ontent Placeholder 2">
                  <a:extLst>
                    <a:ext uri="{FF2B5EF4-FFF2-40B4-BE49-F238E27FC236}">
                      <a16:creationId xmlns:a16="http://schemas.microsoft.com/office/drawing/2014/main" id="{EACEF200-A4D2-4763-99BC-BFBDA825898F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Content Placeholder 2">
                  <a:extLst>
                    <a:ext uri="{FF2B5EF4-FFF2-40B4-BE49-F238E27FC236}">
                      <a16:creationId xmlns:a16="http://schemas.microsoft.com/office/drawing/2014/main" id="{EACEF200-A4D2-4763-99BC-BFBDA82589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3"/>
                  <a:stretch>
                    <a:fillRect l="-858" t="-6667" b="-12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FE0DFFB-37D1-435C-B7B2-3CF8290619F8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CB08FBAD-6791-4D92-8F56-F02BBB854336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CB08FBAD-6791-4D92-8F56-F02BBB85433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6E63AF2-C077-47FF-91B8-ADEC52F6B768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064AC9A3-CEA5-45F3-BE74-8D69FE5CD636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064AC9A3-CEA5-45F3-BE74-8D69FE5CD63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96D98100-EC9B-4481-A256-1211CAC8824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96D98100-EC9B-4481-A256-1211CAC8824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29786F2-7D7F-4610-94DC-2CB39BD04B9B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29786F2-7D7F-4610-94DC-2CB39BD04B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6C23D00-CF04-492D-BED6-5036B835FC39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6C23D00-CF04-492D-BED6-5036B835FC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A4BF3498-CEDF-4B81-A9A3-2313AC1FA9E1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A4BF3498-CEDF-4B81-A9A3-2313AC1FA9E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15AB9CD0-8B8F-4572-9D92-0A3B28CE39BB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15AB9CD0-8B8F-4572-9D92-0A3B28CE39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E8FCFDA-A39D-4A85-8C0E-CCAFEE363FE7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E8FCFDA-A39D-4A85-8C0E-CCAFEE363F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A0E69A4C-866F-465B-854C-72DB10A1D2B8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A0E69A4C-866F-465B-854C-72DB10A1D2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B86E892D-EF31-4A88-8A21-45E90384E2E7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B86E892D-EF31-4A88-8A21-45E90384E2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8AC65C1A-F27A-43CE-9F60-B1F20212607D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8AC65C1A-F27A-43CE-9F60-B1F2021260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A2D18658-5F13-4FC8-AA74-F04D2FB16C8D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A2D18658-5F13-4FC8-AA74-F04D2FB16C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1E7A2056-F523-426B-9403-8E877A79D277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1E7A2056-F523-426B-9403-8E877A79D27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C57911F4-3A75-4979-A632-5BF7340EDD9B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C57911F4-3A75-4979-A632-5BF7340EDD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75990962-3AA3-4EB7-9DAD-0576184FC653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75990962-3AA3-4EB7-9DAD-0576184FC65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17369F91-4C7B-4900-89AA-AC53122CB1B2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17369F91-4C7B-4900-89AA-AC53122CB1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CF5D589B-FD10-4D2E-8C41-5AF396091BB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CF5D589B-FD10-4D2E-8C41-5AF396091B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9C7E291-3992-453D-BD77-2D9DFDFC80A8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36C0C40-FEEB-4266-B00C-301C78D714BA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36C0C40-FEEB-4266-B00C-301C78D714B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7C43939-4EF7-4121-8BDC-9DF18A866050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7C43939-4EF7-4121-8BDC-9DF18A8660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51AC18D-B95F-4D93-9604-5812F7DDC50A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3427A11-7D0E-475F-9330-EC6AD53A6776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583D5F0-94E9-4D45-94DA-35943D655753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D3BA347-A06B-4C51-982E-7512F9F8CE1F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20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262136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337FEA8-C76E-4A41-94B2-2CD391BD8A0F}"/>
              </a:ext>
            </a:extLst>
          </p:cNvPr>
          <p:cNvSpPr txBox="1">
            <a:spLocks/>
          </p:cNvSpPr>
          <p:nvPr/>
        </p:nvSpPr>
        <p:spPr bwMode="auto">
          <a:xfrm>
            <a:off x="677807" y="312445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 err="1">
                <a:solidFill>
                  <a:srgbClr val="FF0000"/>
                </a:solidFill>
              </a:rPr>
              <a:t>coNP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blipFill>
                <a:blip r:embed="rId3"/>
                <a:stretch>
                  <a:fillRect t="-6122" b="-20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blipFill>
                <a:blip r:embed="rId4"/>
                <a:stretch>
                  <a:fillRect t="-560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5F4DBE2A-8969-4D43-BBAE-019F44766128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ontent Placeholder 2">
                  <a:extLst>
                    <a:ext uri="{FF2B5EF4-FFF2-40B4-BE49-F238E27FC236}">
                      <a16:creationId xmlns:a16="http://schemas.microsoft.com/office/drawing/2014/main" id="{45BC2F65-3C6B-4DD3-A75C-591510007FD7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Content Placeholder 2">
                  <a:extLst>
                    <a:ext uri="{FF2B5EF4-FFF2-40B4-BE49-F238E27FC236}">
                      <a16:creationId xmlns:a16="http://schemas.microsoft.com/office/drawing/2014/main" id="{45BC2F65-3C6B-4DD3-A75C-591510007F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5"/>
                  <a:stretch>
                    <a:fillRect l="-858" t="-6667" b="-12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8C12298-5F36-4A51-A87A-023856DA4233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A9CE3C7C-676E-4E3B-B07C-5294154B5EA5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A9CE3C7C-676E-4E3B-B07C-5294154B5E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F9C9848-2946-46C3-BAFA-D5712DA54D80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1437BCB0-6D65-4028-B3D1-00B79678FECD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1437BCB0-6D65-4028-B3D1-00B79678FEC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037E0D96-0F72-45A0-9B0E-F2C7DD18F3A4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037E0D96-0F72-45A0-9B0E-F2C7DD18F3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E81AAD1-C057-4278-B950-5F607C6D0329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E81AAD1-C057-4278-B950-5F607C6D03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9326F3F4-083C-45F9-86AE-98072E1484CB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9326F3F4-083C-45F9-86AE-98072E1484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D9AECA0-FD87-448C-ADB5-42E4D775C97F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D9AECA0-FD87-448C-ADB5-42E4D775C9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38365653-FCAF-4D99-BA59-FBC0A5EB23F3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38365653-FCAF-4D99-BA59-FBC0A5EB23F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71BF2E5-7174-4E0B-9566-0D9330B283B6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71BF2E5-7174-4E0B-9566-0D9330B283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3ED63F-E2C8-458B-89AA-57E64E4B27D7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3ED63F-E2C8-458B-89AA-57E64E4B27D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9871862F-2ED8-44D3-9266-3DE5B870920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9871862F-2ED8-44D3-9266-3DE5B87092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5780AE10-60C3-4890-897C-2D6A7B596D20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5780AE10-60C3-4890-897C-2D6A7B596D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FC6A7C0A-5B41-4E3F-838B-2D4FBAFE3927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FC6A7C0A-5B41-4E3F-838B-2D4FBAFE39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37FD4716-388B-4F37-B4CE-AAA670851F19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37FD4716-388B-4F37-B4CE-AAA670851F1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D4E1AA64-27F0-4683-95C1-CC7C5FCA25B9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D4E1AA64-27F0-4683-95C1-CC7C5FCA25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CC8D224F-C7AE-4AC1-A29A-0ECF49CDC2C0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CC8D224F-C7AE-4AC1-A29A-0ECF49CDC2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E649F6A-BB35-4756-BF30-5C09EE43DFE0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E649F6A-BB35-4756-BF30-5C09EE43DFE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93658A6F-545F-4C87-B0A7-8713A2712E56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93658A6F-545F-4C87-B0A7-8713A2712E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A900722-156E-420E-A7DC-69366BFD80CB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7D612755-9668-459A-AF06-F382E1107714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7D612755-9668-459A-AF06-F382E11077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39018252-454E-4C7B-B49E-98EB0F57464F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39018252-454E-4C7B-B49E-98EB0F5746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59FC6D6-BE7E-45FE-BBE3-171E11674BBD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C963EC7-AA9B-4479-930D-B78C379FB0F7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263E401-8424-449A-BFEA-5ADFFDC6D892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9CFBF89-CEBC-489F-838F-1EF45C19EEB3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47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262136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337FEA8-C76E-4A41-94B2-2CD391BD8A0F}"/>
              </a:ext>
            </a:extLst>
          </p:cNvPr>
          <p:cNvSpPr txBox="1">
            <a:spLocks/>
          </p:cNvSpPr>
          <p:nvPr/>
        </p:nvSpPr>
        <p:spPr bwMode="auto">
          <a:xfrm>
            <a:off x="677807" y="312445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 err="1">
                <a:solidFill>
                  <a:srgbClr val="FF0000"/>
                </a:solidFill>
              </a:rPr>
              <a:t>coNP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blipFill>
                <a:blip r:embed="rId3"/>
                <a:stretch>
                  <a:fillRect t="-6122" b="-20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blipFill>
                <a:blip r:embed="rId4"/>
                <a:stretch>
                  <a:fillRect t="-560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9127350B-FAFC-4516-81C3-1CBCB0EF532C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ontent Placeholder 2">
                  <a:extLst>
                    <a:ext uri="{FF2B5EF4-FFF2-40B4-BE49-F238E27FC236}">
                      <a16:creationId xmlns:a16="http://schemas.microsoft.com/office/drawing/2014/main" id="{9D179D85-ADB2-4EE6-8BB6-AE0C96B3F408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Content Placeholder 2">
                  <a:extLst>
                    <a:ext uri="{FF2B5EF4-FFF2-40B4-BE49-F238E27FC236}">
                      <a16:creationId xmlns:a16="http://schemas.microsoft.com/office/drawing/2014/main" id="{9D179D85-ADB2-4EE6-8BB6-AE0C96B3F4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5"/>
                  <a:stretch>
                    <a:fillRect l="-858" t="-6667" b="-12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DB5F223-E047-46F8-9B8A-5F67E6842432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038F5C7-C0A1-4562-BC6E-BFD3921EFC4C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038F5C7-C0A1-4562-BC6E-BFD3921EFC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80A735F-0E61-4EBC-917F-F30E326E0C5A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1A0BC6ED-4562-4EEA-89EC-B02EC4E5696D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1A0BC6ED-4562-4EEA-89EC-B02EC4E569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9D3B8C96-69E1-471C-B0AF-B0CB085AEF7F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9D3B8C96-69E1-471C-B0AF-B0CB085AEF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35D2BC1-E0B8-4A68-B5B3-F061A615FD2D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35D2BC1-E0B8-4A68-B5B3-F061A615FD2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B2B66B5A-C898-4720-9D68-7CE5A5C90033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B2B66B5A-C898-4720-9D68-7CE5A5C900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46DCC50-2D24-48CA-8A5B-08154E431EBF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46DCC50-2D24-48CA-8A5B-08154E431EB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1C48969-D0C9-46A3-8F64-B2EA518DEA9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1C48969-D0C9-46A3-8F64-B2EA518DEA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71DEA70-CBA5-49C0-BC52-B827D662F4DB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71DEA70-CBA5-49C0-BC52-B827D662F4D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A394D446-8C79-40D4-90F6-02581B3AC435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A394D446-8C79-40D4-90F6-02581B3AC43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8948C962-BADB-451F-83AE-40EC50F97C5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8948C962-BADB-451F-83AE-40EC50F97C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6860129D-7A5C-4542-9B90-3F4BE098E643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6860129D-7A5C-4542-9B90-3F4BE098E6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AD704CD-5145-43B1-AD7B-2947E17B0F90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AD704CD-5145-43B1-AD7B-2947E17B0F9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0764C06-6D88-446E-A84F-BAE667C06F73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0764C06-6D88-446E-A84F-BAE667C06F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E6088D50-DF60-48EA-A913-7DB0329923D1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E6088D50-DF60-48EA-A913-7DB0329923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F5CF60FE-3911-4EAD-A60C-A4D16FB50DBB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F5CF60FE-3911-4EAD-A60C-A4D16FB50D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3AA4E760-D107-4A60-A2A3-CC2693001F08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3AA4E760-D107-4A60-A2A3-CC2693001F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69E8F455-52EB-47FB-B73F-AA1B2CD173B8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69E8F455-52EB-47FB-B73F-AA1B2CD173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7A9BBF-A2F3-4C02-A188-ED3FD7B0650D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6B649B42-2815-43FD-BF8C-593EE5EAFC8D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6B649B42-2815-43FD-BF8C-593EE5EAFC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54D5B0AF-D018-4063-8061-54E55B1038F8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54D5B0AF-D018-4063-8061-54E55B1038F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0593557-2106-4C32-8BEB-F348150BFC4E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8809DEC-F118-43D0-8A93-C5EB49A47342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C7E4E58-29E1-4CAB-9663-2E5D472000B5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094182C-B364-4340-B0F8-262ADB50067C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E0E41D-36D3-48BB-99E1-A0305E356F13}"/>
              </a:ext>
            </a:extLst>
          </p:cNvPr>
          <p:cNvGrpSpPr/>
          <p:nvPr/>
        </p:nvGrpSpPr>
        <p:grpSpPr>
          <a:xfrm>
            <a:off x="4207967" y="3741139"/>
            <a:ext cx="3182537" cy="830997"/>
            <a:chOff x="4207967" y="3741139"/>
            <a:chExt cx="3182537" cy="83099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16776F-726D-4AF6-9795-9BE0905F8C21}"/>
                </a:ext>
              </a:extLst>
            </p:cNvPr>
            <p:cNvSpPr txBox="1"/>
            <p:nvPr/>
          </p:nvSpPr>
          <p:spPr>
            <a:xfrm>
              <a:off x="4734841" y="4007159"/>
              <a:ext cx="265566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does the PH collapse?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504207-C9E1-4033-BB9B-9E06604242BB}"/>
                </a:ext>
              </a:extLst>
            </p:cNvPr>
            <p:cNvSpPr txBox="1"/>
            <p:nvPr/>
          </p:nvSpPr>
          <p:spPr>
            <a:xfrm>
              <a:off x="4207967" y="3741139"/>
              <a:ext cx="48122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7812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262136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337FEA8-C76E-4A41-94B2-2CD391BD8A0F}"/>
              </a:ext>
            </a:extLst>
          </p:cNvPr>
          <p:cNvSpPr txBox="1">
            <a:spLocks/>
          </p:cNvSpPr>
          <p:nvPr/>
        </p:nvSpPr>
        <p:spPr bwMode="auto">
          <a:xfrm>
            <a:off x="677807" y="312445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 err="1">
                <a:solidFill>
                  <a:srgbClr val="FF0000"/>
                </a:solidFill>
              </a:rPr>
              <a:t>coNP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blipFill>
                <a:blip r:embed="rId3"/>
                <a:stretch>
                  <a:fillRect t="-6122" b="-20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blipFill>
                <a:blip r:embed="rId4"/>
                <a:stretch>
                  <a:fillRect t="-560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427B178-0854-4549-B067-BE66356B1453}"/>
              </a:ext>
            </a:extLst>
          </p:cNvPr>
          <p:cNvSpPr txBox="1">
            <a:spLocks/>
          </p:cNvSpPr>
          <p:nvPr/>
        </p:nvSpPr>
        <p:spPr bwMode="auto">
          <a:xfrm>
            <a:off x="654940" y="4823325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PH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PSPACE</a:t>
            </a:r>
            <a:r>
              <a:rPr lang="en-US" sz="2400" kern="0" dirty="0"/>
              <a:t>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EDA338-3198-4CA5-BE3E-2B922585F89D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Content Placeholder 2">
                  <a:extLst>
                    <a:ext uri="{FF2B5EF4-FFF2-40B4-BE49-F238E27FC236}">
                      <a16:creationId xmlns:a16="http://schemas.microsoft.com/office/drawing/2014/main" id="{4B150F5E-C215-4E28-9996-FD52CC1AA32C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Content Placeholder 2">
                  <a:extLst>
                    <a:ext uri="{FF2B5EF4-FFF2-40B4-BE49-F238E27FC236}">
                      <a16:creationId xmlns:a16="http://schemas.microsoft.com/office/drawing/2014/main" id="{4B150F5E-C215-4E28-9996-FD52CC1AA3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5"/>
                  <a:stretch>
                    <a:fillRect l="-858" t="-6667" b="-12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4D80F75-12CD-4224-AEA7-0975C4D67804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7690618-AE8D-44D9-9B61-78D86D6717F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7690618-AE8D-44D9-9B61-78D86D6717F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19D603A-396B-41F5-BDD4-3E3A4001D01C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EC825198-C2DD-440A-B601-A3C554BE2B94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EC825198-C2DD-440A-B601-A3C554BE2B9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66DCB994-E6DE-4085-BEAC-8555F535EBCE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66DCB994-E6DE-4085-BEAC-8555F535EB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978B5F53-CBB7-4668-BDD3-A607CFCFEA97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978B5F53-CBB7-4668-BDD3-A607CFCFEA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4F4FFF0A-BC31-436C-BDDD-A2CFFDE7095C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4F4FFF0A-BC31-436C-BDDD-A2CFFDE709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25AB537C-D03F-4CA1-A9D2-00BB1631E4AC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25AB537C-D03F-4CA1-A9D2-00BB1631E4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240EB734-7A15-44B1-BF6F-982D277E1C06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240EB734-7A15-44B1-BF6F-982D277E1C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8C711528-F984-440B-922D-AE6F3948FF92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8C711528-F984-440B-922D-AE6F3948FF9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DD607EA4-638D-4544-BE02-6F0CE6A2A97D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DD607EA4-638D-4544-BE02-6F0CE6A2A9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3CC768B-242F-4997-AB4D-8E758B3BA547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3CC768B-242F-4997-AB4D-8E758B3BA5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44616FEF-E493-438E-9900-F03BC087C039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44616FEF-E493-438E-9900-F03BC087C0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F48DF92-E6DD-4F29-BA05-30EF66042803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F48DF92-E6DD-4F29-BA05-30EF6604280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E9857BDB-EFCF-410A-9930-FA5C8E6C3E3D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E9857BDB-EFCF-410A-9930-FA5C8E6C3E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B907BF62-8FD4-49FD-B586-7A367DFDE9B1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B907BF62-8FD4-49FD-B586-7A367DFDE9B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B73F6B25-7DC2-4E99-8D13-5C4C97F79643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B73F6B25-7DC2-4E99-8D13-5C4C97F796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5D650903-E65C-4E40-9498-BC0FEC260F65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5D650903-E65C-4E40-9498-BC0FEC260F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1D55CEA-3995-4BAA-9BA1-0E774ECEEC2A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1D55CEA-3995-4BAA-9BA1-0E774ECEEC2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1F7502C-2A41-4B0B-A1E0-D7BA493E1BC7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0FBB339C-B50A-48EC-BDB6-91D448B18A95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0FBB339C-B50A-48EC-BDB6-91D448B18A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98ADCC2C-BC82-4FBD-A7B1-3C079DABC2B2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98ADCC2C-BC82-4FBD-A7B1-3C079DABC2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DE33EA7-F6CA-4A96-AFC3-8B3F18404F6B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6CC5CA4-9585-4BD0-86F2-D6068CB56D5D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A630E36-F0CC-4D8D-9041-94EA7A2020A3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C769BBE4-68AE-4F27-B9AF-311135620B00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40090A6-1FD9-453E-BF15-97DA3C76A814}"/>
              </a:ext>
            </a:extLst>
          </p:cNvPr>
          <p:cNvGrpSpPr/>
          <p:nvPr/>
        </p:nvGrpSpPr>
        <p:grpSpPr>
          <a:xfrm>
            <a:off x="4207967" y="3741139"/>
            <a:ext cx="3182537" cy="830997"/>
            <a:chOff x="4207967" y="3741139"/>
            <a:chExt cx="3182537" cy="83099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8F168F9-AC09-472D-BDAE-967F4C53DCAB}"/>
                </a:ext>
              </a:extLst>
            </p:cNvPr>
            <p:cNvSpPr txBox="1"/>
            <p:nvPr/>
          </p:nvSpPr>
          <p:spPr>
            <a:xfrm>
              <a:off x="4734841" y="4007159"/>
              <a:ext cx="265566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does the PH collapse?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A6769B2-1A46-452E-93A1-D114AF57BF6D}"/>
                </a:ext>
              </a:extLst>
            </p:cNvPr>
            <p:cNvSpPr txBox="1"/>
            <p:nvPr/>
          </p:nvSpPr>
          <p:spPr>
            <a:xfrm>
              <a:off x="4207967" y="3741139"/>
              <a:ext cx="48122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6364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Major Open Problems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677807" y="262136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337FEA8-C76E-4A41-94B2-2CD391BD8A0F}"/>
              </a:ext>
            </a:extLst>
          </p:cNvPr>
          <p:cNvSpPr txBox="1">
            <a:spLocks/>
          </p:cNvSpPr>
          <p:nvPr/>
        </p:nvSpPr>
        <p:spPr bwMode="auto">
          <a:xfrm>
            <a:off x="677807" y="3124452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 err="1">
                <a:solidFill>
                  <a:srgbClr val="FF0000"/>
                </a:solidFill>
              </a:rPr>
              <a:t>coNP</a:t>
            </a:r>
            <a:r>
              <a:rPr lang="en-US" sz="2400" kern="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679B424-CE43-484B-A257-ACA18DFE4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3653548"/>
                <a:ext cx="7587277" cy="581400"/>
              </a:xfrm>
              <a:prstGeom prst="rect">
                <a:avLst/>
              </a:prstGeom>
              <a:blipFill>
                <a:blip r:embed="rId3"/>
                <a:stretch>
                  <a:fillRect t="-6122" b="-20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/>
                  <a:t> for some k?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1C6DCD0B-F2FF-4327-B1F0-3E6BF24C8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940" y="4247567"/>
                <a:ext cx="7587277" cy="640655"/>
              </a:xfrm>
              <a:prstGeom prst="rect">
                <a:avLst/>
              </a:prstGeom>
              <a:blipFill>
                <a:blip r:embed="rId4"/>
                <a:stretch>
                  <a:fillRect t="-560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427B178-0854-4549-B067-BE66356B1453}"/>
              </a:ext>
            </a:extLst>
          </p:cNvPr>
          <p:cNvSpPr txBox="1">
            <a:spLocks/>
          </p:cNvSpPr>
          <p:nvPr/>
        </p:nvSpPr>
        <p:spPr bwMode="auto">
          <a:xfrm>
            <a:off x="654940" y="4823325"/>
            <a:ext cx="7587277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PH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PSPACE</a:t>
            </a:r>
            <a:r>
              <a:rPr lang="en-US" sz="2400" kern="0" dirty="0"/>
              <a:t>?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2216E2B5-A0EE-44B9-8AC1-D585949A8B0A}"/>
              </a:ext>
            </a:extLst>
          </p:cNvPr>
          <p:cNvSpPr txBox="1">
            <a:spLocks/>
          </p:cNvSpPr>
          <p:nvPr/>
        </p:nvSpPr>
        <p:spPr bwMode="auto">
          <a:xfrm>
            <a:off x="711198" y="5427246"/>
            <a:ext cx="7587277" cy="1154276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believe that the answers to all questions above are “NO”. Thus, any conjecture that implies an equality above is regarded as “unlikely.”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D01F3FB-FC74-43BC-BE79-DA6F920782DD}"/>
              </a:ext>
            </a:extLst>
          </p:cNvPr>
          <p:cNvGrpSpPr/>
          <p:nvPr/>
        </p:nvGrpSpPr>
        <p:grpSpPr>
          <a:xfrm>
            <a:off x="560437" y="961593"/>
            <a:ext cx="7874026" cy="1538094"/>
            <a:chOff x="560437" y="961593"/>
            <a:chExt cx="7874026" cy="1538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ontent Placeholder 2">
                  <a:extLst>
                    <a:ext uri="{FF2B5EF4-FFF2-40B4-BE49-F238E27FC236}">
                      <a16:creationId xmlns:a16="http://schemas.microsoft.com/office/drawing/2014/main" id="{36C081A7-27F0-4317-91A2-DFED4D43B7D4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1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NL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b="0" i="0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sz="20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  <m:r>
                        <a:rPr lang="en-US" sz="2000" ker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NC</a:t>
                  </a:r>
                  <a:r>
                    <a:rPr lang="en-US" sz="2000" kern="0" baseline="-25000" dirty="0">
                      <a:solidFill>
                        <a:srgbClr val="FF0000"/>
                      </a:solidFill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 </m:t>
                      </m:r>
                    </m:oMath>
                  </a14:m>
                  <a:r>
                    <a:rPr lang="en-US" sz="2000" kern="0" baseline="30000" dirty="0"/>
                    <a:t>…….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baseline="3000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NC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/>
                    <a:t> </a:t>
                  </a:r>
                  <a:r>
                    <a:rPr lang="en-US" sz="2000" kern="0" dirty="0">
                      <a:solidFill>
                        <a:srgbClr val="FF0000"/>
                      </a:solidFill>
                    </a:rPr>
                    <a:t>NP </a:t>
                  </a:r>
                  <a14:m>
                    <m:oMath xmlns:m="http://schemas.openxmlformats.org/officeDocument/2006/math">
                      <m:r>
                        <a:rPr lang="en-US" sz="2000" i="1" kern="0">
                          <a:latin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000" dirty="0">
                      <a:solidFill>
                        <a:srgbClr val="FF0000"/>
                      </a:solidFill>
                    </a:rPr>
                    <a:t>PSPACE</a:t>
                  </a:r>
                </a:p>
                <a:p>
                  <a:pPr marL="0" indent="0">
                    <a:buNone/>
                  </a:pPr>
                  <a:r>
                    <a:rPr lang="en-US" sz="2000" kern="0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US" sz="2000" kern="0" baseline="30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Content Placeholder 2">
                  <a:extLst>
                    <a:ext uri="{FF2B5EF4-FFF2-40B4-BE49-F238E27FC236}">
                      <a16:creationId xmlns:a16="http://schemas.microsoft.com/office/drawing/2014/main" id="{36C081A7-27F0-4317-91A2-DFED4D43B7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8361" y="961593"/>
                  <a:ext cx="7100418" cy="448310"/>
                </a:xfrm>
                <a:prstGeom prst="rect">
                  <a:avLst/>
                </a:prstGeom>
                <a:blipFill>
                  <a:blip r:embed="rId5"/>
                  <a:stretch>
                    <a:fillRect l="-858" t="-6667" b="-48000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EDF7BBC-972F-4565-8CB6-6A1A6B350ABA}"/>
                </a:ext>
              </a:extLst>
            </p:cNvPr>
            <p:cNvGrpSpPr/>
            <p:nvPr/>
          </p:nvGrpSpPr>
          <p:grpSpPr>
            <a:xfrm>
              <a:off x="708535" y="1348589"/>
              <a:ext cx="7599872" cy="1151098"/>
              <a:chOff x="721078" y="2693254"/>
              <a:chExt cx="7599872" cy="11510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F124D7C5-A9AC-4DAF-8407-C02187ADDA4F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F124D7C5-A9AC-4DAF-8407-C02187ADDA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056" y="3000852"/>
                    <a:ext cx="539891" cy="42941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D67B8E-651F-4827-AD0D-ED84A24F4D8F}"/>
                  </a:ext>
                </a:extLst>
              </p:cNvPr>
              <p:cNvSpPr txBox="1"/>
              <p:nvPr/>
            </p:nvSpPr>
            <p:spPr>
              <a:xfrm>
                <a:off x="721078" y="3042708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BC932F7D-CA84-48D3-B437-1EA271F493B3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BC932F7D-CA84-48D3-B437-1EA271F493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1013013" y="2866897"/>
                    <a:ext cx="457176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8A6FED03-9642-4C98-A9CF-DBE2FA8D6B54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8A6FED03-9642-4C98-A9CF-DBE2FA8D6B5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1024366" y="3307691"/>
                    <a:ext cx="457176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FCD91818-FAAE-4667-9D83-4CB30903C9AD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FF0000"/>
                        </a:solidFill>
                      </a:rPr>
                      <a:t>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FCD91818-FAAE-4667-9D83-4CB30903C9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2734872"/>
                    <a:ext cx="963982" cy="42909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6962" t="-4286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AB5D9D57-3A3E-4781-B9CA-B37A33C91F1D}"/>
                      </a:ext>
                    </a:extLst>
                  </p:cNvPr>
                  <p:cNvSpPr txBox="1"/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dirty="0" err="1">
                        <a:solidFill>
                          <a:srgbClr val="FF0000"/>
                        </a:solidFill>
                      </a:rPr>
                      <a:t>coNP</a:t>
                    </a:r>
                    <a:r>
                      <a:rPr lang="en-US" sz="2000" dirty="0"/>
                      <a:t>=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bSup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AB5D9D57-3A3E-4781-B9CA-B37A33C91F1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3040" y="3366673"/>
                    <a:ext cx="1254126" cy="42909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5340" t="-5714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DE0072C3-9AC4-4C1E-B16B-D963075BFC8B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DE0072C3-9AC4-4C1E-B16B-D963075BFC8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2851495" y="3303499"/>
                    <a:ext cx="457176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8915BF3B-9857-48A7-BCCE-729532B66075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8915BF3B-9857-48A7-BCCE-729532B6607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2840141" y="2814760"/>
                    <a:ext cx="457176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812EE59-F148-4E37-939C-D24933340982}"/>
                      </a:ext>
                    </a:extLst>
                  </p:cNvPr>
                  <p:cNvSpPr txBox="1"/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812EE59-F148-4E37-939C-D2493334098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8465" y="3064354"/>
                    <a:ext cx="539891" cy="43101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60805EC-2612-4D85-A62F-D3E5CF67E4CF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60805EC-2612-4D85-A62F-D3E5CF67E4C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3615483" y="2842652"/>
                    <a:ext cx="457176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8DB52CF-5A04-425C-B969-F71D72D78454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8DB52CF-5A04-425C-B969-F71D72D7845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3660427" y="3324437"/>
                    <a:ext cx="457176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D4066440-9A4F-4468-B7C8-CE068EC59587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D4066440-9A4F-4468-B7C8-CE068EC595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2693254"/>
                    <a:ext cx="545599" cy="429413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42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CA9FF7B9-D7AB-4B1B-8C74-4D41D7EA6E3E}"/>
                      </a:ext>
                    </a:extLst>
                  </p:cNvPr>
                  <p:cNvSpPr txBox="1"/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CA9FF7B9-D7AB-4B1B-8C74-4D41D7EA6E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67166" y="3414939"/>
                    <a:ext cx="577659" cy="429413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70181C21-898D-4468-AE19-0CA4A1323231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70181C21-898D-4468-AE19-0CA4A13232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4469135" y="2831926"/>
                    <a:ext cx="457176" cy="40011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FFDFD5F6-219F-4DEA-80C7-80937709B031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FFDFD5F6-219F-4DEA-80C7-80937709B0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4469359" y="3367001"/>
                    <a:ext cx="457176" cy="40011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0ED2EFF0-FBB2-4FD9-84C4-57DEE4746CB4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kern="0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0ED2EFF0-FBB2-4FD9-84C4-57DEE4746CB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0097" y="3014815"/>
                    <a:ext cx="457176" cy="40011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5B5A695A-B92C-4129-A07B-4A66FE93C67C}"/>
                      </a:ext>
                    </a:extLst>
                  </p:cNvPr>
                  <p:cNvSpPr txBox="1"/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5B5A695A-B92C-4129-A07B-4A66FE93C6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9324">
                    <a:off x="5177583" y="2874080"/>
                    <a:ext cx="457176" cy="40011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EDDBC236-27D2-43C7-AA07-0B9E7796764F}"/>
                      </a:ext>
                    </a:extLst>
                  </p:cNvPr>
                  <p:cNvSpPr txBox="1"/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EDDBC236-27D2-43C7-AA07-0B9E779676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269109">
                    <a:off x="5245010" y="3398518"/>
                    <a:ext cx="457176" cy="40011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2C21A2C-6CBE-4D11-B703-8E374B107F62}"/>
                  </a:ext>
                </a:extLst>
              </p:cNvPr>
              <p:cNvSpPr txBox="1"/>
              <p:nvPr/>
            </p:nvSpPr>
            <p:spPr>
              <a:xfrm>
                <a:off x="6407445" y="3073389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9640B77-6F3D-4CDA-9D5C-A50400D36C91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9640B77-6F3D-4CDA-9D5C-A50400D36C9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380" y="3073388"/>
                    <a:ext cx="457176" cy="400110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E2521554-F843-49F8-8F51-5689C1833836}"/>
                      </a:ext>
                    </a:extLst>
                  </p:cNvPr>
                  <p:cNvSpPr txBox="1"/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kern="0">
                              <a:latin typeface="Cambria Math" panose="02040503050406030204" pitchFamily="18" charset="0"/>
                            </a:rPr>
                            <m:t>⊆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E2521554-F843-49F8-8F51-5689C183383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7258" y="3062827"/>
                    <a:ext cx="457176" cy="400110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1A9CEE4-A086-463C-AE25-721D777C0544}"/>
                  </a:ext>
                </a:extLst>
              </p:cNvPr>
              <p:cNvSpPr txBox="1"/>
              <p:nvPr/>
            </p:nvSpPr>
            <p:spPr>
              <a:xfrm>
                <a:off x="7265340" y="3073388"/>
                <a:ext cx="1055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PSPACE</a:t>
                </a:r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75E7B28-8583-445D-9E41-93D0B2476070}"/>
                </a:ext>
              </a:extLst>
            </p:cNvPr>
            <p:cNvSpPr/>
            <p:nvPr/>
          </p:nvSpPr>
          <p:spPr>
            <a:xfrm>
              <a:off x="560437" y="961593"/>
              <a:ext cx="7874026" cy="15380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B06D74-C040-45F7-AF52-37809FC52E41}"/>
              </a:ext>
            </a:extLst>
          </p:cNvPr>
          <p:cNvCxnSpPr/>
          <p:nvPr/>
        </p:nvCxnSpPr>
        <p:spPr>
          <a:xfrm flipV="1">
            <a:off x="560437" y="1352753"/>
            <a:ext cx="7874026" cy="208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08E4ADB5-537D-4F39-8A5F-061DA78B1EF0}"/>
              </a:ext>
            </a:extLst>
          </p:cNvPr>
          <p:cNvSpPr/>
          <p:nvPr/>
        </p:nvSpPr>
        <p:spPr>
          <a:xfrm>
            <a:off x="5619750" y="1000125"/>
            <a:ext cx="21336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B98CF5B-2C01-44BC-A049-EEE4F81183B5}"/>
              </a:ext>
            </a:extLst>
          </p:cNvPr>
          <p:cNvGrpSpPr/>
          <p:nvPr/>
        </p:nvGrpSpPr>
        <p:grpSpPr>
          <a:xfrm>
            <a:off x="4207967" y="3741139"/>
            <a:ext cx="3182537" cy="830997"/>
            <a:chOff x="4207967" y="3741139"/>
            <a:chExt cx="3182537" cy="83099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284BC12-C621-4865-AC62-F245F2D55446}"/>
                </a:ext>
              </a:extLst>
            </p:cNvPr>
            <p:cNvSpPr txBox="1"/>
            <p:nvPr/>
          </p:nvSpPr>
          <p:spPr>
            <a:xfrm>
              <a:off x="4734841" y="4007159"/>
              <a:ext cx="265566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does the PH collapse?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912666E-CA32-4ECE-8F6C-3937B02AAD30}"/>
                </a:ext>
              </a:extLst>
            </p:cNvPr>
            <p:cNvSpPr txBox="1"/>
            <p:nvPr/>
          </p:nvSpPr>
          <p:spPr>
            <a:xfrm>
              <a:off x="4207967" y="3741139"/>
              <a:ext cx="48122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85421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9046</TotalTime>
  <Words>2477</Words>
  <Application>Microsoft Office PowerPoint</Application>
  <PresentationFormat>On-screen Show (4:3)</PresentationFormat>
  <Paragraphs>433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769</cp:revision>
  <cp:lastPrinted>2001-01-16T17:12:14Z</cp:lastPrinted>
  <dcterms:created xsi:type="dcterms:W3CDTF">1999-07-13T19:55:20Z</dcterms:created>
  <dcterms:modified xsi:type="dcterms:W3CDTF">2020-10-09T15:57:54Z</dcterms:modified>
</cp:coreProperties>
</file>