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293" r:id="rId2"/>
    <p:sldId id="1136" r:id="rId3"/>
    <p:sldId id="1156" r:id="rId4"/>
    <p:sldId id="1155" r:id="rId5"/>
    <p:sldId id="1154" r:id="rId6"/>
    <p:sldId id="1153" r:id="rId7"/>
    <p:sldId id="1152" r:id="rId8"/>
    <p:sldId id="1151" r:id="rId9"/>
    <p:sldId id="1150" r:id="rId10"/>
    <p:sldId id="1149" r:id="rId11"/>
    <p:sldId id="1148" r:id="rId12"/>
    <p:sldId id="1147" r:id="rId13"/>
    <p:sldId id="1146" r:id="rId14"/>
    <p:sldId id="1145" r:id="rId15"/>
    <p:sldId id="1144" r:id="rId16"/>
    <p:sldId id="1143" r:id="rId17"/>
    <p:sldId id="1160" r:id="rId18"/>
    <p:sldId id="1159" r:id="rId19"/>
    <p:sldId id="1161" r:id="rId20"/>
    <p:sldId id="1158" r:id="rId21"/>
    <p:sldId id="1166" r:id="rId22"/>
    <p:sldId id="1157" r:id="rId23"/>
    <p:sldId id="1178" r:id="rId24"/>
    <p:sldId id="1177" r:id="rId25"/>
    <p:sldId id="1180" r:id="rId26"/>
    <p:sldId id="1179" r:id="rId27"/>
    <p:sldId id="1181" r:id="rId28"/>
    <p:sldId id="1338" r:id="rId29"/>
    <p:sldId id="1337" r:id="rId30"/>
    <p:sldId id="1175" r:id="rId31"/>
    <p:sldId id="1176" r:id="rId32"/>
    <p:sldId id="1174" r:id="rId33"/>
    <p:sldId id="1173" r:id="rId34"/>
    <p:sldId id="1172" r:id="rId35"/>
    <p:sldId id="1171" r:id="rId36"/>
    <p:sldId id="1170" r:id="rId37"/>
    <p:sldId id="1167" r:id="rId38"/>
    <p:sldId id="1311" r:id="rId39"/>
    <p:sldId id="1310" r:id="rId40"/>
    <p:sldId id="1312" r:id="rId41"/>
    <p:sldId id="1308" r:id="rId42"/>
    <p:sldId id="1344" r:id="rId43"/>
    <p:sldId id="1343" r:id="rId44"/>
    <p:sldId id="1342" r:id="rId45"/>
    <p:sldId id="1341" r:id="rId46"/>
    <p:sldId id="1340" r:id="rId47"/>
    <p:sldId id="1339" r:id="rId48"/>
    <p:sldId id="1313" r:id="rId49"/>
    <p:sldId id="1326" r:id="rId50"/>
    <p:sldId id="1325" r:id="rId51"/>
    <p:sldId id="1324" r:id="rId52"/>
    <p:sldId id="1323" r:id="rId53"/>
    <p:sldId id="1322" r:id="rId54"/>
    <p:sldId id="1321" r:id="rId55"/>
    <p:sldId id="1327" r:id="rId56"/>
    <p:sldId id="1335" r:id="rId57"/>
    <p:sldId id="1334" r:id="rId58"/>
    <p:sldId id="1333" r:id="rId59"/>
    <p:sldId id="1331" r:id="rId60"/>
    <p:sldId id="1330" r:id="rId61"/>
    <p:sldId id="1329" r:id="rId62"/>
    <p:sldId id="1328" r:id="rId6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33"/>
    <a:srgbClr val="FF3300"/>
    <a:srgbClr val="FFCCCC"/>
    <a:srgbClr val="FFCC00"/>
    <a:srgbClr val="FFFFCC"/>
    <a:srgbClr val="FFFFF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08" autoAdjust="0"/>
    <p:restoredTop sz="90962" autoAdjust="0"/>
  </p:normalViewPr>
  <p:slideViewPr>
    <p:cSldViewPr snapToGrid="0">
      <p:cViewPr varScale="1">
        <p:scale>
          <a:sx n="102" d="100"/>
          <a:sy n="102" d="100"/>
        </p:scale>
        <p:origin x="79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7387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1774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2415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3084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6820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1193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61546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1499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52791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83990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265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0638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68211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4087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50691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36344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09143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4560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34464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16997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66404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19836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6626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01444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42018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83834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4480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28134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9782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11540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51616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98330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26197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9582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52923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13421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38656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01714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39162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2436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5949614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066687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94671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955218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790927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47490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734390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513832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223859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405578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04830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214288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357639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433676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236530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997775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959423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550798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021247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692979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2561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3338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14: The class </a:t>
            </a:r>
            <a:r>
              <a:rPr lang="en-US" altLang="zh-CN" sz="1400" dirty="0" err="1">
                <a:ea typeface="宋体" panose="02010600030101010101" pitchFamily="2" charset="-122"/>
              </a:rPr>
              <a:t>CoNP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45D6EF5-25B2-4AA4-B9D0-126833D3A9E2}"/>
              </a:ext>
            </a:extLst>
          </p:cNvPr>
          <p:cNvSpPr txBox="1">
            <a:spLocks/>
          </p:cNvSpPr>
          <p:nvPr/>
        </p:nvSpPr>
        <p:spPr bwMode="auto">
          <a:xfrm>
            <a:off x="1021791" y="990283"/>
            <a:ext cx="7100418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 </a:t>
            </a:r>
            <a:r>
              <a:rPr lang="en-US" sz="2400" kern="0" dirty="0"/>
              <a:t>Let Q </a:t>
            </a:r>
            <a:r>
              <a:rPr lang="el-GR" sz="2400" kern="0" dirty="0"/>
              <a:t>ϵ</a:t>
            </a:r>
            <a:r>
              <a:rPr lang="en-US" sz="2400" kern="0" dirty="0"/>
              <a:t> </a:t>
            </a:r>
            <a:r>
              <a:rPr lang="el-GR" sz="2400" kern="0" dirty="0"/>
              <a:t>Σ</a:t>
            </a:r>
            <a:r>
              <a:rPr lang="en-US" sz="2400" kern="0" dirty="0"/>
              <a:t>* be a language. Define </a:t>
            </a:r>
            <a:r>
              <a:rPr lang="en-US" sz="2400" kern="0" dirty="0">
                <a:solidFill>
                  <a:srgbClr val="FF0000"/>
                </a:solidFill>
              </a:rPr>
              <a:t>Ǭ</a:t>
            </a:r>
            <a:r>
              <a:rPr lang="en-US" sz="2400" kern="0" dirty="0"/>
              <a:t> to be the set of all NO-instance of Q in </a:t>
            </a:r>
            <a:r>
              <a:rPr lang="el-GR" sz="2400" kern="0" dirty="0"/>
              <a:t>Σ</a:t>
            </a:r>
            <a:r>
              <a:rPr lang="en-US" sz="2400" kern="0" dirty="0"/>
              <a:t>*. </a:t>
            </a:r>
            <a:endParaRPr lang="en-US" sz="2400" kern="0" baseline="30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BF0CB8-E86F-4191-9584-6F0126E346D7}"/>
              </a:ext>
            </a:extLst>
          </p:cNvPr>
          <p:cNvSpPr/>
          <p:nvPr/>
        </p:nvSpPr>
        <p:spPr>
          <a:xfrm>
            <a:off x="2014537" y="2181226"/>
            <a:ext cx="5114925" cy="283845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29C52-8201-4B3E-B5DE-FA402C015C43}"/>
              </a:ext>
            </a:extLst>
          </p:cNvPr>
          <p:cNvSpPr txBox="1"/>
          <p:nvPr/>
        </p:nvSpPr>
        <p:spPr>
          <a:xfrm>
            <a:off x="6448425" y="2181226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kern="0"/>
              <a:t>Σ</a:t>
            </a:r>
            <a:r>
              <a:rPr lang="en-US" kern="0"/>
              <a:t>*</a:t>
            </a:r>
            <a:endParaRPr lang="en-US" dirty="0"/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127847CE-4781-4B24-B63B-F4D4B00DF658}"/>
              </a:ext>
            </a:extLst>
          </p:cNvPr>
          <p:cNvSpPr/>
          <p:nvPr/>
        </p:nvSpPr>
        <p:spPr>
          <a:xfrm rot="5400000" flipH="1">
            <a:off x="4033910" y="1683077"/>
            <a:ext cx="1076177" cy="2909484"/>
          </a:xfrm>
          <a:prstGeom prst="flowChartDelay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A7759A-E783-4A5E-8268-3FC3CC96F35F}"/>
              </a:ext>
            </a:extLst>
          </p:cNvPr>
          <p:cNvSpPr txBox="1"/>
          <p:nvPr/>
        </p:nvSpPr>
        <p:spPr>
          <a:xfrm>
            <a:off x="3937048" y="2950021"/>
            <a:ext cx="13596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YES-instances of </a:t>
            </a:r>
          </a:p>
          <a:p>
            <a:pPr algn="ctr"/>
            <a:r>
              <a:rPr lang="en-US" sz="1800" dirty="0"/>
              <a:t>Q</a:t>
            </a:r>
          </a:p>
        </p:txBody>
      </p:sp>
      <p:sp>
        <p:nvSpPr>
          <p:cNvPr id="10" name="Flowchart: Delay 9">
            <a:extLst>
              <a:ext uri="{FF2B5EF4-FFF2-40B4-BE49-F238E27FC236}">
                <a16:creationId xmlns:a16="http://schemas.microsoft.com/office/drawing/2014/main" id="{4C2700EF-ECA3-466E-A8F6-3334B089E7C6}"/>
              </a:ext>
            </a:extLst>
          </p:cNvPr>
          <p:cNvSpPr/>
          <p:nvPr/>
        </p:nvSpPr>
        <p:spPr>
          <a:xfrm rot="5400000">
            <a:off x="4166814" y="2639670"/>
            <a:ext cx="810367" cy="2909484"/>
          </a:xfrm>
          <a:prstGeom prst="flowChartDelay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5A7A42-1F4F-4EEC-B1EC-83F6B8D91438}"/>
              </a:ext>
            </a:extLst>
          </p:cNvPr>
          <p:cNvSpPr txBox="1"/>
          <p:nvPr/>
        </p:nvSpPr>
        <p:spPr>
          <a:xfrm>
            <a:off x="3847279" y="3846920"/>
            <a:ext cx="15392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co-Q</a:t>
            </a:r>
          </a:p>
          <a:p>
            <a:pPr algn="ctr"/>
            <a:r>
              <a:rPr lang="en-US" sz="1200" dirty="0"/>
              <a:t>(NO-instances of Q)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8FD904-8127-48CE-8940-3E614AED623D}"/>
              </a:ext>
            </a:extLst>
          </p:cNvPr>
          <p:cNvSpPr txBox="1"/>
          <p:nvPr/>
        </p:nvSpPr>
        <p:spPr>
          <a:xfrm>
            <a:off x="2016277" y="4451125"/>
            <a:ext cx="1111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/>
              <a:t>Strings of </a:t>
            </a:r>
          </a:p>
          <a:p>
            <a:pPr algn="ctr"/>
            <a:r>
              <a:rPr lang="en-US" altLang="zh-CN" sz="1200" dirty="0"/>
              <a:t>invalid format</a:t>
            </a:r>
            <a:endParaRPr lang="en-US" sz="180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DB351D5-ACF5-4041-92AF-F9348ABF0DDB}"/>
              </a:ext>
            </a:extLst>
          </p:cNvPr>
          <p:cNvSpPr txBox="1">
            <a:spLocks/>
          </p:cNvSpPr>
          <p:nvPr/>
        </p:nvSpPr>
        <p:spPr bwMode="auto">
          <a:xfrm>
            <a:off x="1021791" y="5443696"/>
            <a:ext cx="7264959" cy="8480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 </a:t>
            </a:r>
            <a:r>
              <a:rPr lang="en-US" sz="2400" kern="0" dirty="0"/>
              <a:t>For a complexity class </a:t>
            </a:r>
            <a:r>
              <a:rPr lang="en-US" sz="2400" kern="0" dirty="0">
                <a:solidFill>
                  <a:srgbClr val="FFC000"/>
                </a:solidFill>
              </a:rPr>
              <a:t>C</a:t>
            </a:r>
            <a:r>
              <a:rPr lang="en-US" sz="2400" kern="0" dirty="0"/>
              <a:t>, let </a:t>
            </a:r>
            <a:r>
              <a:rPr lang="en-US" sz="2400" kern="0" dirty="0">
                <a:solidFill>
                  <a:srgbClr val="FF0000"/>
                </a:solidFill>
              </a:rPr>
              <a:t>co-C</a:t>
            </a:r>
            <a:r>
              <a:rPr lang="en-US" sz="2400" kern="0" dirty="0"/>
              <a:t> be the complexity class that contains all Ǭ, where Q </a:t>
            </a:r>
            <a:r>
              <a:rPr lang="el-GR" sz="2400" kern="0" dirty="0"/>
              <a:t>ϵ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000"/>
                </a:solidFill>
              </a:rPr>
              <a:t>C</a:t>
            </a:r>
            <a:r>
              <a:rPr lang="en-US" sz="2400" kern="0" dirty="0"/>
              <a:t>.</a:t>
            </a:r>
            <a:endParaRPr lang="en-US" sz="2400" kern="0" baseline="300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4575798-8C64-42ED-81DA-48E137ED9BBC}"/>
              </a:ext>
            </a:extLst>
          </p:cNvPr>
          <p:cNvGrpSpPr/>
          <p:nvPr/>
        </p:nvGrpSpPr>
        <p:grpSpPr>
          <a:xfrm>
            <a:off x="7202534" y="2534522"/>
            <a:ext cx="1839350" cy="1077218"/>
            <a:chOff x="7202534" y="2534522"/>
            <a:chExt cx="1839350" cy="107721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D706E66-53A6-4069-AC01-38F6DF311201}"/>
                </a:ext>
              </a:extLst>
            </p:cNvPr>
            <p:cNvSpPr txBox="1"/>
            <p:nvPr/>
          </p:nvSpPr>
          <p:spPr>
            <a:xfrm>
              <a:off x="7202534" y="2534522"/>
              <a:ext cx="1839350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No matter which </a:t>
              </a:r>
            </a:p>
            <a:p>
              <a:pPr algn="ctr"/>
              <a:r>
                <a:rPr lang="en-US" sz="1600" dirty="0"/>
                <a:t>definition is used, </a:t>
              </a:r>
            </a:p>
            <a:p>
              <a:pPr algn="ctr"/>
              <a:endParaRPr lang="en-US" sz="1600" dirty="0"/>
            </a:p>
            <a:p>
              <a:pPr algn="ctr"/>
              <a:r>
                <a:rPr lang="en-US" sz="1600" dirty="0"/>
                <a:t>Q = Q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B5C2106-75CD-4F76-8A79-8017CE3D78B2}"/>
                </a:ext>
              </a:extLst>
            </p:cNvPr>
            <p:cNvSpPr txBox="1"/>
            <p:nvPr/>
          </p:nvSpPr>
          <p:spPr>
            <a:xfrm>
              <a:off x="7737985" y="3089432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532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A7C0A35-808F-44F0-B0A6-58FFEE5BB720}"/>
              </a:ext>
            </a:extLst>
          </p:cNvPr>
          <p:cNvGrpSpPr/>
          <p:nvPr/>
        </p:nvGrpSpPr>
        <p:grpSpPr>
          <a:xfrm>
            <a:off x="1021791" y="885508"/>
            <a:ext cx="7100418" cy="848042"/>
            <a:chOff x="1021791" y="885508"/>
            <a:chExt cx="7100418" cy="848042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045D6EF5-25B2-4AA4-B9D0-126833D3A9E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21791" y="885508"/>
              <a:ext cx="7100418" cy="84804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Theorem. </a:t>
              </a:r>
              <a:r>
                <a:rPr lang="en-US" sz="2400" kern="0" dirty="0"/>
                <a:t>Let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be a deterministic class (such as </a:t>
              </a:r>
              <a:r>
                <a:rPr lang="en-US" sz="2400" kern="0" dirty="0">
                  <a:solidFill>
                    <a:srgbClr val="FF0000"/>
                  </a:solidFill>
                </a:rPr>
                <a:t>P</a:t>
              </a:r>
              <a:r>
                <a:rPr lang="en-US" sz="2400" kern="0" dirty="0"/>
                <a:t>, </a:t>
              </a:r>
              <a:r>
                <a:rPr lang="en-US" sz="2400" kern="0" dirty="0">
                  <a:solidFill>
                    <a:srgbClr val="FF0000"/>
                  </a:solidFill>
                </a:rPr>
                <a:t>L</a:t>
              </a:r>
              <a:r>
                <a:rPr lang="en-US" sz="2400" kern="0" dirty="0"/>
                <a:t>, </a:t>
              </a:r>
              <a:r>
                <a:rPr lang="en-US" sz="2400" kern="0" dirty="0" err="1">
                  <a:solidFill>
                    <a:srgbClr val="FF0000"/>
                  </a:solidFill>
                </a:rPr>
                <a:t>NC</a:t>
              </a:r>
              <a:r>
                <a:rPr lang="en-US" sz="2400" kern="0" baseline="-25000" dirty="0" err="1">
                  <a:solidFill>
                    <a:srgbClr val="FF0000"/>
                  </a:solidFill>
                </a:rPr>
                <a:t>k</a:t>
              </a:r>
              <a:r>
                <a:rPr lang="en-US" sz="2400" kern="0" dirty="0"/>
                <a:t>), then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= </a:t>
              </a:r>
              <a:r>
                <a:rPr lang="en-US" sz="2400" kern="0" dirty="0">
                  <a:solidFill>
                    <a:srgbClr val="FFC000"/>
                  </a:solidFill>
                </a:rPr>
                <a:t>co-C</a:t>
              </a:r>
              <a:r>
                <a:rPr lang="en-US" sz="2400" kern="0" dirty="0"/>
                <a:t>. Thus, </a:t>
              </a:r>
              <a:endParaRPr lang="en-US" sz="2400" kern="0" baseline="30000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93C0446-B8A9-4F7E-9C7A-B7D4D4231B6E}"/>
                </a:ext>
              </a:extLst>
            </p:cNvPr>
            <p:cNvSpPr txBox="1"/>
            <p:nvPr/>
          </p:nvSpPr>
          <p:spPr>
            <a:xfrm>
              <a:off x="5210175" y="1271885"/>
              <a:ext cx="2791149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co-P</a:t>
              </a:r>
              <a:r>
                <a:rPr lang="en-US" kern="0" dirty="0"/>
                <a:t>, </a:t>
              </a:r>
              <a:r>
                <a:rPr lang="en-US" kern="0" dirty="0">
                  <a:solidFill>
                    <a:srgbClr val="FF0000"/>
                  </a:solidFill>
                </a:rPr>
                <a:t>L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co-L</a:t>
              </a:r>
              <a:r>
                <a:rPr lang="en-US" kern="0" dirty="0"/>
                <a:t>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23110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1021791" y="1704975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Just reverse the decisions in the machine computation.</a:t>
            </a:r>
            <a:endParaRPr lang="en-US" sz="2000" kern="0" baseline="30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93C049-A057-40F8-B776-BD1A18F494C5}"/>
              </a:ext>
            </a:extLst>
          </p:cNvPr>
          <p:cNvGrpSpPr/>
          <p:nvPr/>
        </p:nvGrpSpPr>
        <p:grpSpPr>
          <a:xfrm>
            <a:off x="1021791" y="885508"/>
            <a:ext cx="7100418" cy="848042"/>
            <a:chOff x="1021791" y="885508"/>
            <a:chExt cx="7100418" cy="848042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A18528C3-598D-4187-AA37-18083BAB19D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21791" y="885508"/>
              <a:ext cx="7100418" cy="84804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Theorem. </a:t>
              </a:r>
              <a:r>
                <a:rPr lang="en-US" sz="2400" kern="0" dirty="0"/>
                <a:t>Let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be a deterministic class (such as </a:t>
              </a:r>
              <a:r>
                <a:rPr lang="en-US" sz="2400" kern="0" dirty="0">
                  <a:solidFill>
                    <a:srgbClr val="FF0000"/>
                  </a:solidFill>
                </a:rPr>
                <a:t>P</a:t>
              </a:r>
              <a:r>
                <a:rPr lang="en-US" sz="2400" kern="0" dirty="0"/>
                <a:t>, </a:t>
              </a:r>
              <a:r>
                <a:rPr lang="en-US" sz="2400" kern="0" dirty="0">
                  <a:solidFill>
                    <a:srgbClr val="FF0000"/>
                  </a:solidFill>
                </a:rPr>
                <a:t>L</a:t>
              </a:r>
              <a:r>
                <a:rPr lang="en-US" sz="2400" kern="0" dirty="0"/>
                <a:t>, </a:t>
              </a:r>
              <a:r>
                <a:rPr lang="en-US" sz="2400" kern="0" dirty="0" err="1">
                  <a:solidFill>
                    <a:srgbClr val="FF0000"/>
                  </a:solidFill>
                </a:rPr>
                <a:t>NC</a:t>
              </a:r>
              <a:r>
                <a:rPr lang="en-US" sz="2400" kern="0" baseline="-25000" dirty="0" err="1">
                  <a:solidFill>
                    <a:srgbClr val="FF0000"/>
                  </a:solidFill>
                </a:rPr>
                <a:t>k</a:t>
              </a:r>
              <a:r>
                <a:rPr lang="en-US" sz="2400" kern="0" dirty="0"/>
                <a:t>), then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= </a:t>
              </a:r>
              <a:r>
                <a:rPr lang="en-US" sz="2400" kern="0" dirty="0">
                  <a:solidFill>
                    <a:srgbClr val="FFC000"/>
                  </a:solidFill>
                </a:rPr>
                <a:t>co-C</a:t>
              </a:r>
              <a:r>
                <a:rPr lang="en-US" sz="2400" kern="0" dirty="0"/>
                <a:t>. Thus, </a:t>
              </a:r>
              <a:endParaRPr lang="en-US" sz="2400" kern="0" baseline="300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A4AC067-2D1B-444E-8F59-C8EA3BD99C0A}"/>
                </a:ext>
              </a:extLst>
            </p:cNvPr>
            <p:cNvSpPr txBox="1"/>
            <p:nvPr/>
          </p:nvSpPr>
          <p:spPr>
            <a:xfrm>
              <a:off x="5210175" y="1271885"/>
              <a:ext cx="2791149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co-P</a:t>
              </a:r>
              <a:r>
                <a:rPr lang="en-US" kern="0" dirty="0"/>
                <a:t>, </a:t>
              </a:r>
              <a:r>
                <a:rPr lang="en-US" kern="0" dirty="0">
                  <a:solidFill>
                    <a:srgbClr val="FF0000"/>
                  </a:solidFill>
                </a:rPr>
                <a:t>L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co-L</a:t>
              </a:r>
              <a:r>
                <a:rPr lang="en-US" kern="0" dirty="0"/>
                <a:t>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42031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1021791" y="1704975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Just reverse the decisions in the machine computation.</a:t>
            </a:r>
            <a:endParaRPr lang="en-US" sz="2000" kern="0" baseline="300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50B6AB0-8092-4E49-87A1-86379A05F18D}"/>
              </a:ext>
            </a:extLst>
          </p:cNvPr>
          <p:cNvSpPr txBox="1">
            <a:spLocks/>
          </p:cNvSpPr>
          <p:nvPr/>
        </p:nvSpPr>
        <p:spPr bwMode="auto">
          <a:xfrm>
            <a:off x="1012266" y="2171384"/>
            <a:ext cx="7722159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What about nondeterministic classes? In particular, is </a:t>
            </a:r>
            <a:r>
              <a:rPr lang="en-US" sz="2000" kern="0" dirty="0">
                <a:solidFill>
                  <a:srgbClr val="FF0000"/>
                </a:solidFill>
              </a:rPr>
              <a:t>NP = co-NP</a:t>
            </a:r>
            <a:r>
              <a:rPr lang="en-US" sz="2000" kern="0" dirty="0"/>
              <a:t>? </a:t>
            </a:r>
            <a:endParaRPr lang="en-US" sz="2000" kern="0" baseline="3000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093E0B9-D7A5-4D8B-AF86-993A7AAC8AFD}"/>
              </a:ext>
            </a:extLst>
          </p:cNvPr>
          <p:cNvGrpSpPr/>
          <p:nvPr/>
        </p:nvGrpSpPr>
        <p:grpSpPr>
          <a:xfrm>
            <a:off x="1021791" y="885508"/>
            <a:ext cx="7100418" cy="848042"/>
            <a:chOff x="1021791" y="885508"/>
            <a:chExt cx="7100418" cy="848042"/>
          </a:xfrm>
        </p:grpSpPr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D55D14F0-A391-4712-A6B2-7E9B5BBAFC6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21791" y="885508"/>
              <a:ext cx="7100418" cy="84804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Theorem. </a:t>
              </a:r>
              <a:r>
                <a:rPr lang="en-US" sz="2400" kern="0" dirty="0"/>
                <a:t>Let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be a deterministic class (such as </a:t>
              </a:r>
              <a:r>
                <a:rPr lang="en-US" sz="2400" kern="0" dirty="0">
                  <a:solidFill>
                    <a:srgbClr val="FF0000"/>
                  </a:solidFill>
                </a:rPr>
                <a:t>P</a:t>
              </a:r>
              <a:r>
                <a:rPr lang="en-US" sz="2400" kern="0" dirty="0"/>
                <a:t>, </a:t>
              </a:r>
              <a:r>
                <a:rPr lang="en-US" sz="2400" kern="0" dirty="0">
                  <a:solidFill>
                    <a:srgbClr val="FF0000"/>
                  </a:solidFill>
                </a:rPr>
                <a:t>L</a:t>
              </a:r>
              <a:r>
                <a:rPr lang="en-US" sz="2400" kern="0" dirty="0"/>
                <a:t>, </a:t>
              </a:r>
              <a:r>
                <a:rPr lang="en-US" sz="2400" kern="0" dirty="0" err="1">
                  <a:solidFill>
                    <a:srgbClr val="FF0000"/>
                  </a:solidFill>
                </a:rPr>
                <a:t>NC</a:t>
              </a:r>
              <a:r>
                <a:rPr lang="en-US" sz="2400" kern="0" baseline="-25000" dirty="0" err="1">
                  <a:solidFill>
                    <a:srgbClr val="FF0000"/>
                  </a:solidFill>
                </a:rPr>
                <a:t>k</a:t>
              </a:r>
              <a:r>
                <a:rPr lang="en-US" sz="2400" kern="0" dirty="0"/>
                <a:t>), then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= </a:t>
              </a:r>
              <a:r>
                <a:rPr lang="en-US" sz="2400" kern="0" dirty="0">
                  <a:solidFill>
                    <a:srgbClr val="FFC000"/>
                  </a:solidFill>
                </a:rPr>
                <a:t>co-C</a:t>
              </a:r>
              <a:r>
                <a:rPr lang="en-US" sz="2400" kern="0" dirty="0"/>
                <a:t>. Thus, </a:t>
              </a:r>
              <a:endParaRPr lang="en-US" sz="2400" kern="0" baseline="300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4AC0F4A-60ED-486C-8BF9-64FB7DB7100A}"/>
                </a:ext>
              </a:extLst>
            </p:cNvPr>
            <p:cNvSpPr txBox="1"/>
            <p:nvPr/>
          </p:nvSpPr>
          <p:spPr>
            <a:xfrm>
              <a:off x="5210175" y="1271885"/>
              <a:ext cx="2791149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co-P</a:t>
              </a:r>
              <a:r>
                <a:rPr lang="en-US" kern="0" dirty="0"/>
                <a:t>, </a:t>
              </a:r>
              <a:r>
                <a:rPr lang="en-US" kern="0" dirty="0">
                  <a:solidFill>
                    <a:srgbClr val="FF0000"/>
                  </a:solidFill>
                </a:rPr>
                <a:t>L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co-L</a:t>
              </a:r>
              <a:r>
                <a:rPr lang="en-US" kern="0" dirty="0"/>
                <a:t>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29621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1021791" y="1704975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Just reverse the decisions in the machine computation.</a:t>
            </a:r>
            <a:endParaRPr lang="en-US" sz="2000" kern="0" baseline="300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50B6AB0-8092-4E49-87A1-86379A05F18D}"/>
              </a:ext>
            </a:extLst>
          </p:cNvPr>
          <p:cNvSpPr txBox="1">
            <a:spLocks/>
          </p:cNvSpPr>
          <p:nvPr/>
        </p:nvSpPr>
        <p:spPr bwMode="auto">
          <a:xfrm>
            <a:off x="1012266" y="2171384"/>
            <a:ext cx="7722159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What about nondeterministic classes? In particular, is </a:t>
            </a:r>
            <a:r>
              <a:rPr lang="en-US" sz="2000" kern="0" dirty="0">
                <a:solidFill>
                  <a:srgbClr val="FF0000"/>
                </a:solidFill>
              </a:rPr>
              <a:t>NP = co-NP</a:t>
            </a:r>
            <a:r>
              <a:rPr lang="en-US" sz="2000" kern="0" dirty="0"/>
              <a:t>? </a:t>
            </a:r>
            <a:endParaRPr lang="en-US" sz="2000" kern="0" baseline="3000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CD3F279-EB1A-4444-870F-F527D520C7F9}"/>
              </a:ext>
            </a:extLst>
          </p:cNvPr>
          <p:cNvSpPr txBox="1">
            <a:spLocks/>
          </p:cNvSpPr>
          <p:nvPr/>
        </p:nvSpPr>
        <p:spPr bwMode="auto">
          <a:xfrm>
            <a:off x="898370" y="2729229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 </a:t>
            </a:r>
            <a:r>
              <a:rPr lang="en-US" sz="2000" kern="0" dirty="0"/>
              <a:t>Reversing decisions will not work.</a:t>
            </a:r>
            <a:endParaRPr lang="en-US" sz="2000" kern="0" baseline="300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5BB6CC-CC0F-4ECF-B1B7-70F487B2199C}"/>
              </a:ext>
            </a:extLst>
          </p:cNvPr>
          <p:cNvGrpSpPr/>
          <p:nvPr/>
        </p:nvGrpSpPr>
        <p:grpSpPr>
          <a:xfrm>
            <a:off x="1021791" y="885508"/>
            <a:ext cx="7100418" cy="848042"/>
            <a:chOff x="1021791" y="885508"/>
            <a:chExt cx="7100418" cy="848042"/>
          </a:xfrm>
        </p:grpSpPr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B1BEA1DC-3F19-40FE-937B-A929BF1277D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21791" y="885508"/>
              <a:ext cx="7100418" cy="84804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Theorem. </a:t>
              </a:r>
              <a:r>
                <a:rPr lang="en-US" sz="2400" kern="0" dirty="0"/>
                <a:t>Let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be a deterministic class (such as </a:t>
              </a:r>
              <a:r>
                <a:rPr lang="en-US" sz="2400" kern="0" dirty="0">
                  <a:solidFill>
                    <a:srgbClr val="FF0000"/>
                  </a:solidFill>
                </a:rPr>
                <a:t>P</a:t>
              </a:r>
              <a:r>
                <a:rPr lang="en-US" sz="2400" kern="0" dirty="0"/>
                <a:t>, </a:t>
              </a:r>
              <a:r>
                <a:rPr lang="en-US" sz="2400" kern="0" dirty="0">
                  <a:solidFill>
                    <a:srgbClr val="FF0000"/>
                  </a:solidFill>
                </a:rPr>
                <a:t>L</a:t>
              </a:r>
              <a:r>
                <a:rPr lang="en-US" sz="2400" kern="0" dirty="0"/>
                <a:t>, </a:t>
              </a:r>
              <a:r>
                <a:rPr lang="en-US" sz="2400" kern="0" dirty="0" err="1">
                  <a:solidFill>
                    <a:srgbClr val="FF0000"/>
                  </a:solidFill>
                </a:rPr>
                <a:t>NC</a:t>
              </a:r>
              <a:r>
                <a:rPr lang="en-US" sz="2400" kern="0" baseline="-25000" dirty="0" err="1">
                  <a:solidFill>
                    <a:srgbClr val="FF0000"/>
                  </a:solidFill>
                </a:rPr>
                <a:t>k</a:t>
              </a:r>
              <a:r>
                <a:rPr lang="en-US" sz="2400" kern="0" dirty="0"/>
                <a:t>), then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= </a:t>
              </a:r>
              <a:r>
                <a:rPr lang="en-US" sz="2400" kern="0" dirty="0">
                  <a:solidFill>
                    <a:srgbClr val="FFC000"/>
                  </a:solidFill>
                </a:rPr>
                <a:t>co-C</a:t>
              </a:r>
              <a:r>
                <a:rPr lang="en-US" sz="2400" kern="0" dirty="0"/>
                <a:t>. Thus, </a:t>
              </a:r>
              <a:endParaRPr lang="en-US" sz="2400" kern="0" baseline="300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7ECE045-B628-4B33-AB03-392C917CB039}"/>
                </a:ext>
              </a:extLst>
            </p:cNvPr>
            <p:cNvSpPr txBox="1"/>
            <p:nvPr/>
          </p:nvSpPr>
          <p:spPr>
            <a:xfrm>
              <a:off x="5210175" y="1271885"/>
              <a:ext cx="2791149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co-P</a:t>
              </a:r>
              <a:r>
                <a:rPr lang="en-US" kern="0" dirty="0"/>
                <a:t>, </a:t>
              </a:r>
              <a:r>
                <a:rPr lang="en-US" kern="0" dirty="0">
                  <a:solidFill>
                    <a:srgbClr val="FF0000"/>
                  </a:solidFill>
                </a:rPr>
                <a:t>L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co-L</a:t>
              </a:r>
              <a:r>
                <a:rPr lang="en-US" kern="0" dirty="0"/>
                <a:t>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65906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1021791" y="1704975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Just reverse the decisions in the machine computation.</a:t>
            </a:r>
            <a:endParaRPr lang="en-US" sz="2000" kern="0" baseline="300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50B6AB0-8092-4E49-87A1-86379A05F18D}"/>
              </a:ext>
            </a:extLst>
          </p:cNvPr>
          <p:cNvSpPr txBox="1">
            <a:spLocks/>
          </p:cNvSpPr>
          <p:nvPr/>
        </p:nvSpPr>
        <p:spPr bwMode="auto">
          <a:xfrm>
            <a:off x="1012266" y="2171384"/>
            <a:ext cx="7722159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What about nondeterministic classes? In particular, is </a:t>
            </a:r>
            <a:r>
              <a:rPr lang="en-US" sz="2000" kern="0" dirty="0">
                <a:solidFill>
                  <a:srgbClr val="FF0000"/>
                </a:solidFill>
              </a:rPr>
              <a:t>NP = co-NP</a:t>
            </a:r>
            <a:r>
              <a:rPr lang="en-US" sz="2000" kern="0" dirty="0"/>
              <a:t>? </a:t>
            </a:r>
            <a:endParaRPr lang="en-US" sz="2000" kern="0" baseline="3000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CD3F279-EB1A-4444-870F-F527D520C7F9}"/>
              </a:ext>
            </a:extLst>
          </p:cNvPr>
          <p:cNvSpPr txBox="1">
            <a:spLocks/>
          </p:cNvSpPr>
          <p:nvPr/>
        </p:nvSpPr>
        <p:spPr bwMode="auto">
          <a:xfrm>
            <a:off x="898370" y="2729229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 </a:t>
            </a:r>
            <a:r>
              <a:rPr lang="en-US" sz="2000" kern="0" dirty="0"/>
              <a:t>Reversing decisions will not work.</a:t>
            </a:r>
            <a:endParaRPr lang="en-US" sz="2000" kern="0" baseline="30000" dirty="0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537444A2-92D9-4280-85B5-265E01C4F2CB}"/>
              </a:ext>
            </a:extLst>
          </p:cNvPr>
          <p:cNvSpPr/>
          <p:nvPr/>
        </p:nvSpPr>
        <p:spPr>
          <a:xfrm>
            <a:off x="2694783" y="3667124"/>
            <a:ext cx="3507591" cy="1349443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B2BCCEA-AB59-4DDC-B245-483AEE2D1EE2}"/>
              </a:ext>
            </a:extLst>
          </p:cNvPr>
          <p:cNvSpPr/>
          <p:nvPr/>
        </p:nvSpPr>
        <p:spPr>
          <a:xfrm>
            <a:off x="2881732" y="5267642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516A95E-B885-4D13-8E90-F2FB85D8F777}"/>
              </a:ext>
            </a:extLst>
          </p:cNvPr>
          <p:cNvSpPr/>
          <p:nvPr/>
        </p:nvSpPr>
        <p:spPr>
          <a:xfrm>
            <a:off x="3318423" y="5267642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81B13A6-FF47-45C1-B9D4-9FE365A7D5CA}"/>
              </a:ext>
            </a:extLst>
          </p:cNvPr>
          <p:cNvSpPr/>
          <p:nvPr/>
        </p:nvSpPr>
        <p:spPr>
          <a:xfrm>
            <a:off x="3729704" y="5267642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3CF2BE7-CC9F-4396-8B9B-3D0F06F3863C}"/>
              </a:ext>
            </a:extLst>
          </p:cNvPr>
          <p:cNvSpPr/>
          <p:nvPr/>
        </p:nvSpPr>
        <p:spPr>
          <a:xfrm>
            <a:off x="5796876" y="5267642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BE9C9D9-A2B5-4889-9CCC-756B4A1320BB}"/>
              </a:ext>
            </a:extLst>
          </p:cNvPr>
          <p:cNvSpPr/>
          <p:nvPr/>
        </p:nvSpPr>
        <p:spPr>
          <a:xfrm>
            <a:off x="5385595" y="5267642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078B6D5-30FF-460D-A167-F4FD360E2241}"/>
              </a:ext>
            </a:extLst>
          </p:cNvPr>
          <p:cNvSpPr/>
          <p:nvPr/>
        </p:nvSpPr>
        <p:spPr>
          <a:xfrm>
            <a:off x="4974314" y="5267642"/>
            <a:ext cx="114794" cy="1055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433A28-8FE5-4202-A27E-F0AF56BA4D1E}"/>
              </a:ext>
            </a:extLst>
          </p:cNvPr>
          <p:cNvSpPr txBox="1"/>
          <p:nvPr/>
        </p:nvSpPr>
        <p:spPr>
          <a:xfrm>
            <a:off x="4107079" y="5049136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……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5EDD5E4-4C2F-40DF-BC7E-2A3470149994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2939129" y="4996342"/>
            <a:ext cx="0" cy="2713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38FEB18-92E6-46BB-8EB6-1CAAAC04872B}"/>
              </a:ext>
            </a:extLst>
          </p:cNvPr>
          <p:cNvCxnSpPr>
            <a:cxnSpLocks/>
          </p:cNvCxnSpPr>
          <p:nvPr/>
        </p:nvCxnSpPr>
        <p:spPr>
          <a:xfrm>
            <a:off x="5854273" y="5006783"/>
            <a:ext cx="0" cy="2713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85943AF-709A-4506-A20A-D53568C926A2}"/>
              </a:ext>
            </a:extLst>
          </p:cNvPr>
          <p:cNvCxnSpPr>
            <a:cxnSpLocks/>
          </p:cNvCxnSpPr>
          <p:nvPr/>
        </p:nvCxnSpPr>
        <p:spPr>
          <a:xfrm>
            <a:off x="5442992" y="4996342"/>
            <a:ext cx="0" cy="2713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B42BAD8-FD9B-4430-A482-F78243B19069}"/>
              </a:ext>
            </a:extLst>
          </p:cNvPr>
          <p:cNvCxnSpPr>
            <a:cxnSpLocks/>
          </p:cNvCxnSpPr>
          <p:nvPr/>
        </p:nvCxnSpPr>
        <p:spPr>
          <a:xfrm>
            <a:off x="5038789" y="5023125"/>
            <a:ext cx="0" cy="2713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14FE53C-8129-422A-A30C-7A89FE4BAA00}"/>
              </a:ext>
            </a:extLst>
          </p:cNvPr>
          <p:cNvCxnSpPr>
            <a:cxnSpLocks/>
          </p:cNvCxnSpPr>
          <p:nvPr/>
        </p:nvCxnSpPr>
        <p:spPr>
          <a:xfrm>
            <a:off x="3787101" y="5023125"/>
            <a:ext cx="0" cy="2713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E4E876B-A073-43C4-A84B-6A6FCA99A8E4}"/>
              </a:ext>
            </a:extLst>
          </p:cNvPr>
          <p:cNvCxnSpPr>
            <a:cxnSpLocks/>
          </p:cNvCxnSpPr>
          <p:nvPr/>
        </p:nvCxnSpPr>
        <p:spPr>
          <a:xfrm>
            <a:off x="3375820" y="5016567"/>
            <a:ext cx="0" cy="2713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989419B-8F16-46EF-8069-CE2B3E441929}"/>
              </a:ext>
            </a:extLst>
          </p:cNvPr>
          <p:cNvGrpSpPr/>
          <p:nvPr/>
        </p:nvGrpSpPr>
        <p:grpSpPr>
          <a:xfrm>
            <a:off x="2727372" y="5362695"/>
            <a:ext cx="3368784" cy="291261"/>
            <a:chOff x="2719496" y="5962770"/>
            <a:chExt cx="3368784" cy="29126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5D3FEF4-A10C-4C4A-952B-74DBC0B47740}"/>
                </a:ext>
              </a:extLst>
            </p:cNvPr>
            <p:cNvSpPr txBox="1"/>
            <p:nvPr/>
          </p:nvSpPr>
          <p:spPr>
            <a:xfrm>
              <a:off x="5709650" y="5962770"/>
              <a:ext cx="3786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DF2755E-B538-400D-9637-18AA1DF5D15D}"/>
                </a:ext>
              </a:extLst>
            </p:cNvPr>
            <p:cNvSpPr txBox="1"/>
            <p:nvPr/>
          </p:nvSpPr>
          <p:spPr>
            <a:xfrm>
              <a:off x="5221362" y="5962770"/>
              <a:ext cx="4235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00B050"/>
                  </a:solidFill>
                </a:rPr>
                <a:t>YES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51FFB0C-D4CC-4C8D-A49A-124FC4476D29}"/>
                </a:ext>
              </a:extLst>
            </p:cNvPr>
            <p:cNvSpPr txBox="1"/>
            <p:nvPr/>
          </p:nvSpPr>
          <p:spPr>
            <a:xfrm>
              <a:off x="3158183" y="5973306"/>
              <a:ext cx="4235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00B050"/>
                  </a:solidFill>
                </a:rPr>
                <a:t>YES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FDAD61F-0292-460E-ADA4-5B8B3EA46408}"/>
                </a:ext>
              </a:extLst>
            </p:cNvPr>
            <p:cNvSpPr txBox="1"/>
            <p:nvPr/>
          </p:nvSpPr>
          <p:spPr>
            <a:xfrm>
              <a:off x="2719496" y="5987986"/>
              <a:ext cx="4235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00B050"/>
                  </a:solidFill>
                </a:rPr>
                <a:t>YES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9F7DBC4-084E-4C58-9844-FE78BBC9A722}"/>
                </a:ext>
              </a:extLst>
            </p:cNvPr>
            <p:cNvSpPr txBox="1"/>
            <p:nvPr/>
          </p:nvSpPr>
          <p:spPr>
            <a:xfrm>
              <a:off x="4841598" y="5987986"/>
              <a:ext cx="3786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30F5103-7AF7-45B9-93BF-4B70A2C5784D}"/>
                </a:ext>
              </a:extLst>
            </p:cNvPr>
            <p:cNvSpPr txBox="1"/>
            <p:nvPr/>
          </p:nvSpPr>
          <p:spPr>
            <a:xfrm>
              <a:off x="3594916" y="5992421"/>
              <a:ext cx="3786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</a:rPr>
                <a:t>NO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02C3663-1297-480E-BD23-A0C24D07D8D1}"/>
              </a:ext>
            </a:extLst>
          </p:cNvPr>
          <p:cNvSpPr txBox="1"/>
          <p:nvPr/>
        </p:nvSpPr>
        <p:spPr>
          <a:xfrm>
            <a:off x="4320039" y="3359347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0507FB8-5B22-4E1C-9A04-6AC966A072F4}"/>
              </a:ext>
            </a:extLst>
          </p:cNvPr>
          <p:cNvGrpSpPr/>
          <p:nvPr/>
        </p:nvGrpSpPr>
        <p:grpSpPr>
          <a:xfrm>
            <a:off x="1021791" y="885508"/>
            <a:ext cx="7100418" cy="848042"/>
            <a:chOff x="1021791" y="885508"/>
            <a:chExt cx="7100418" cy="848042"/>
          </a:xfrm>
        </p:grpSpPr>
        <p:sp>
          <p:nvSpPr>
            <p:cNvPr id="30" name="Content Placeholder 2">
              <a:extLst>
                <a:ext uri="{FF2B5EF4-FFF2-40B4-BE49-F238E27FC236}">
                  <a16:creationId xmlns:a16="http://schemas.microsoft.com/office/drawing/2014/main" id="{6962AA68-2BC0-4923-8CA0-5ED1D4E3222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21791" y="885508"/>
              <a:ext cx="7100418" cy="84804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Theorem. </a:t>
              </a:r>
              <a:r>
                <a:rPr lang="en-US" sz="2400" kern="0" dirty="0"/>
                <a:t>Let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be a deterministic class (such as </a:t>
              </a:r>
              <a:r>
                <a:rPr lang="en-US" sz="2400" kern="0" dirty="0">
                  <a:solidFill>
                    <a:srgbClr val="FF0000"/>
                  </a:solidFill>
                </a:rPr>
                <a:t>P</a:t>
              </a:r>
              <a:r>
                <a:rPr lang="en-US" sz="2400" kern="0" dirty="0"/>
                <a:t>, </a:t>
              </a:r>
              <a:r>
                <a:rPr lang="en-US" sz="2400" kern="0" dirty="0">
                  <a:solidFill>
                    <a:srgbClr val="FF0000"/>
                  </a:solidFill>
                </a:rPr>
                <a:t>L</a:t>
              </a:r>
              <a:r>
                <a:rPr lang="en-US" sz="2400" kern="0" dirty="0"/>
                <a:t>, </a:t>
              </a:r>
              <a:r>
                <a:rPr lang="en-US" sz="2400" kern="0" dirty="0" err="1">
                  <a:solidFill>
                    <a:srgbClr val="FF0000"/>
                  </a:solidFill>
                </a:rPr>
                <a:t>NC</a:t>
              </a:r>
              <a:r>
                <a:rPr lang="en-US" sz="2400" kern="0" baseline="-25000" dirty="0" err="1">
                  <a:solidFill>
                    <a:srgbClr val="FF0000"/>
                  </a:solidFill>
                </a:rPr>
                <a:t>k</a:t>
              </a:r>
              <a:r>
                <a:rPr lang="en-US" sz="2400" kern="0" dirty="0"/>
                <a:t>), then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= </a:t>
              </a:r>
              <a:r>
                <a:rPr lang="en-US" sz="2400" kern="0" dirty="0">
                  <a:solidFill>
                    <a:srgbClr val="FFC000"/>
                  </a:solidFill>
                </a:rPr>
                <a:t>co-C</a:t>
              </a:r>
              <a:r>
                <a:rPr lang="en-US" sz="2400" kern="0" dirty="0"/>
                <a:t>. Thus, </a:t>
              </a:r>
              <a:endParaRPr lang="en-US" sz="2400" kern="0" baseline="30000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C531A14-9A4B-4640-85B9-A4621F9E7C41}"/>
                </a:ext>
              </a:extLst>
            </p:cNvPr>
            <p:cNvSpPr txBox="1"/>
            <p:nvPr/>
          </p:nvSpPr>
          <p:spPr>
            <a:xfrm>
              <a:off x="5210175" y="1271885"/>
              <a:ext cx="2791149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co-P</a:t>
              </a:r>
              <a:r>
                <a:rPr lang="en-US" kern="0" dirty="0"/>
                <a:t>, </a:t>
              </a:r>
              <a:r>
                <a:rPr lang="en-US" kern="0" dirty="0">
                  <a:solidFill>
                    <a:srgbClr val="FF0000"/>
                  </a:solidFill>
                </a:rPr>
                <a:t>L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co-L</a:t>
              </a:r>
              <a:r>
                <a:rPr lang="en-US" kern="0" dirty="0"/>
                <a:t>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63378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1021791" y="1704975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Just reverse the decisions in the machine computation.</a:t>
            </a:r>
            <a:endParaRPr lang="en-US" sz="2000" kern="0" baseline="300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50B6AB0-8092-4E49-87A1-86379A05F18D}"/>
              </a:ext>
            </a:extLst>
          </p:cNvPr>
          <p:cNvSpPr txBox="1">
            <a:spLocks/>
          </p:cNvSpPr>
          <p:nvPr/>
        </p:nvSpPr>
        <p:spPr bwMode="auto">
          <a:xfrm>
            <a:off x="1012266" y="2171384"/>
            <a:ext cx="7722159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What about nondeterministic classes? In particular, is </a:t>
            </a:r>
            <a:r>
              <a:rPr lang="en-US" sz="2000" kern="0" dirty="0">
                <a:solidFill>
                  <a:srgbClr val="FF0000"/>
                </a:solidFill>
              </a:rPr>
              <a:t>NP = co-NP</a:t>
            </a:r>
            <a:r>
              <a:rPr lang="en-US" sz="2000" kern="0" dirty="0"/>
              <a:t>? </a:t>
            </a:r>
            <a:endParaRPr lang="en-US" sz="2000" kern="0" baseline="3000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CD3F279-EB1A-4444-870F-F527D520C7F9}"/>
              </a:ext>
            </a:extLst>
          </p:cNvPr>
          <p:cNvSpPr txBox="1">
            <a:spLocks/>
          </p:cNvSpPr>
          <p:nvPr/>
        </p:nvSpPr>
        <p:spPr bwMode="auto">
          <a:xfrm>
            <a:off x="898370" y="2729229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 </a:t>
            </a:r>
            <a:r>
              <a:rPr lang="en-US" sz="2000" kern="0" dirty="0"/>
              <a:t>Reversing decisions will not work.</a:t>
            </a:r>
            <a:endParaRPr lang="en-US" sz="2000" kern="0" baseline="300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2AC53F7-AE95-47DB-AEDA-AA97D99D6D75}"/>
              </a:ext>
            </a:extLst>
          </p:cNvPr>
          <p:cNvGrpSpPr/>
          <p:nvPr/>
        </p:nvGrpSpPr>
        <p:grpSpPr>
          <a:xfrm>
            <a:off x="2694783" y="3359347"/>
            <a:ext cx="3507591" cy="2526713"/>
            <a:chOff x="2686907" y="3959422"/>
            <a:chExt cx="3507591" cy="2526713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537444A2-92D9-4280-85B5-265E01C4F2CB}"/>
                </a:ext>
              </a:extLst>
            </p:cNvPr>
            <p:cNvSpPr/>
            <p:nvPr/>
          </p:nvSpPr>
          <p:spPr>
            <a:xfrm>
              <a:off x="2686907" y="4267199"/>
              <a:ext cx="3507591" cy="1349443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B2BCCEA-AB59-4DDC-B245-483AEE2D1EE2}"/>
                </a:ext>
              </a:extLst>
            </p:cNvPr>
            <p:cNvSpPr/>
            <p:nvPr/>
          </p:nvSpPr>
          <p:spPr>
            <a:xfrm>
              <a:off x="2873856" y="5867717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516A95E-B885-4D13-8E90-F2FB85D8F777}"/>
                </a:ext>
              </a:extLst>
            </p:cNvPr>
            <p:cNvSpPr/>
            <p:nvPr/>
          </p:nvSpPr>
          <p:spPr>
            <a:xfrm>
              <a:off x="3310547" y="5867717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81B13A6-FF47-45C1-B9D4-9FE365A7D5CA}"/>
                </a:ext>
              </a:extLst>
            </p:cNvPr>
            <p:cNvSpPr/>
            <p:nvPr/>
          </p:nvSpPr>
          <p:spPr>
            <a:xfrm>
              <a:off x="3721828" y="5867717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3CF2BE7-CC9F-4396-8B9B-3D0F06F3863C}"/>
                </a:ext>
              </a:extLst>
            </p:cNvPr>
            <p:cNvSpPr/>
            <p:nvPr/>
          </p:nvSpPr>
          <p:spPr>
            <a:xfrm>
              <a:off x="5789000" y="5867717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BE9C9D9-A2B5-4889-9CCC-756B4A1320BB}"/>
                </a:ext>
              </a:extLst>
            </p:cNvPr>
            <p:cNvSpPr/>
            <p:nvPr/>
          </p:nvSpPr>
          <p:spPr>
            <a:xfrm>
              <a:off x="5377719" y="5867717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078B6D5-30FF-460D-A167-F4FD360E2241}"/>
                </a:ext>
              </a:extLst>
            </p:cNvPr>
            <p:cNvSpPr/>
            <p:nvPr/>
          </p:nvSpPr>
          <p:spPr>
            <a:xfrm>
              <a:off x="4966438" y="5867717"/>
              <a:ext cx="114794" cy="1055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0433A28-8FE5-4202-A27E-F0AF56BA4D1E}"/>
                </a:ext>
              </a:extLst>
            </p:cNvPr>
            <p:cNvSpPr txBox="1"/>
            <p:nvPr/>
          </p:nvSpPr>
          <p:spPr>
            <a:xfrm>
              <a:off x="4099203" y="5649211"/>
              <a:ext cx="6046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……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5EDD5E4-4C2F-40DF-BC7E-2A3470149994}"/>
                </a:ext>
              </a:extLst>
            </p:cNvPr>
            <p:cNvCxnSpPr>
              <a:cxnSpLocks/>
              <a:endCxn id="9" idx="0"/>
            </p:cNvCxnSpPr>
            <p:nvPr/>
          </p:nvCxnSpPr>
          <p:spPr>
            <a:xfrm>
              <a:off x="2931253" y="5596417"/>
              <a:ext cx="0" cy="2713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38FEB18-92E6-46BB-8EB6-1CAAAC04872B}"/>
                </a:ext>
              </a:extLst>
            </p:cNvPr>
            <p:cNvCxnSpPr>
              <a:cxnSpLocks/>
            </p:cNvCxnSpPr>
            <p:nvPr/>
          </p:nvCxnSpPr>
          <p:spPr>
            <a:xfrm>
              <a:off x="5846397" y="5606858"/>
              <a:ext cx="0" cy="2713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85943AF-709A-4506-A20A-D53568C926A2}"/>
                </a:ext>
              </a:extLst>
            </p:cNvPr>
            <p:cNvCxnSpPr>
              <a:cxnSpLocks/>
            </p:cNvCxnSpPr>
            <p:nvPr/>
          </p:nvCxnSpPr>
          <p:spPr>
            <a:xfrm>
              <a:off x="5435116" y="5596417"/>
              <a:ext cx="0" cy="2713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B42BAD8-FD9B-4430-A482-F78243B19069}"/>
                </a:ext>
              </a:extLst>
            </p:cNvPr>
            <p:cNvCxnSpPr>
              <a:cxnSpLocks/>
            </p:cNvCxnSpPr>
            <p:nvPr/>
          </p:nvCxnSpPr>
          <p:spPr>
            <a:xfrm>
              <a:off x="5030913" y="5623200"/>
              <a:ext cx="0" cy="2713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14FE53C-8129-422A-A30C-7A89FE4BAA00}"/>
                </a:ext>
              </a:extLst>
            </p:cNvPr>
            <p:cNvCxnSpPr>
              <a:cxnSpLocks/>
            </p:cNvCxnSpPr>
            <p:nvPr/>
          </p:nvCxnSpPr>
          <p:spPr>
            <a:xfrm>
              <a:off x="3779225" y="5623200"/>
              <a:ext cx="0" cy="2713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E4E876B-A073-43C4-A84B-6A6FCA99A8E4}"/>
                </a:ext>
              </a:extLst>
            </p:cNvPr>
            <p:cNvCxnSpPr>
              <a:cxnSpLocks/>
            </p:cNvCxnSpPr>
            <p:nvPr/>
          </p:nvCxnSpPr>
          <p:spPr>
            <a:xfrm>
              <a:off x="3367944" y="5616642"/>
              <a:ext cx="0" cy="2713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989419B-8F16-46EF-8069-CE2B3E441929}"/>
                </a:ext>
              </a:extLst>
            </p:cNvPr>
            <p:cNvGrpSpPr/>
            <p:nvPr/>
          </p:nvGrpSpPr>
          <p:grpSpPr>
            <a:xfrm>
              <a:off x="2719496" y="5962770"/>
              <a:ext cx="3368784" cy="291261"/>
              <a:chOff x="2719496" y="5962770"/>
              <a:chExt cx="3368784" cy="291261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5D3FEF4-A10C-4C4A-952B-74DBC0B47740}"/>
                  </a:ext>
                </a:extLst>
              </p:cNvPr>
              <p:cNvSpPr txBox="1"/>
              <p:nvPr/>
            </p:nvSpPr>
            <p:spPr>
              <a:xfrm>
                <a:off x="5709650" y="5962770"/>
                <a:ext cx="3786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rgbClr val="FF0000"/>
                    </a:solidFill>
                  </a:rPr>
                  <a:t>NO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DF2755E-B538-400D-9637-18AA1DF5D15D}"/>
                  </a:ext>
                </a:extLst>
              </p:cNvPr>
              <p:cNvSpPr txBox="1"/>
              <p:nvPr/>
            </p:nvSpPr>
            <p:spPr>
              <a:xfrm>
                <a:off x="5221362" y="5962770"/>
                <a:ext cx="42351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rgbClr val="00B050"/>
                    </a:solidFill>
                  </a:rPr>
                  <a:t>YES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51FFB0C-D4CC-4C8D-A49A-124FC4476D29}"/>
                  </a:ext>
                </a:extLst>
              </p:cNvPr>
              <p:cNvSpPr txBox="1"/>
              <p:nvPr/>
            </p:nvSpPr>
            <p:spPr>
              <a:xfrm>
                <a:off x="3158183" y="5973306"/>
                <a:ext cx="42351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rgbClr val="00B050"/>
                    </a:solidFill>
                  </a:rPr>
                  <a:t>YES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FDAD61F-0292-460E-ADA4-5B8B3EA46408}"/>
                  </a:ext>
                </a:extLst>
              </p:cNvPr>
              <p:cNvSpPr txBox="1"/>
              <p:nvPr/>
            </p:nvSpPr>
            <p:spPr>
              <a:xfrm>
                <a:off x="2719496" y="5987986"/>
                <a:ext cx="42351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rgbClr val="00B050"/>
                    </a:solidFill>
                  </a:rPr>
                  <a:t>YES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9F7DBC4-084E-4C58-9844-FE78BBC9A722}"/>
                  </a:ext>
                </a:extLst>
              </p:cNvPr>
              <p:cNvSpPr txBox="1"/>
              <p:nvPr/>
            </p:nvSpPr>
            <p:spPr>
              <a:xfrm>
                <a:off x="4841598" y="5987986"/>
                <a:ext cx="3786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rgbClr val="FF0000"/>
                    </a:solidFill>
                  </a:rPr>
                  <a:t>NO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30F5103-7AF7-45B9-93BF-4B70A2C5784D}"/>
                  </a:ext>
                </a:extLst>
              </p:cNvPr>
              <p:cNvSpPr txBox="1"/>
              <p:nvPr/>
            </p:nvSpPr>
            <p:spPr>
              <a:xfrm>
                <a:off x="3594916" y="5992421"/>
                <a:ext cx="3786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rgbClr val="FF0000"/>
                    </a:solidFill>
                  </a:rPr>
                  <a:t>NO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02C3663-1297-480E-BD23-A0C24D07D8D1}"/>
                </a:ext>
              </a:extLst>
            </p:cNvPr>
            <p:cNvSpPr txBox="1"/>
            <p:nvPr/>
          </p:nvSpPr>
          <p:spPr>
            <a:xfrm>
              <a:off x="4312163" y="3959422"/>
              <a:ext cx="272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2AA4C1C-B037-45D9-A0DB-A187BC66E8F8}"/>
                </a:ext>
              </a:extLst>
            </p:cNvPr>
            <p:cNvSpPr txBox="1"/>
            <p:nvPr/>
          </p:nvSpPr>
          <p:spPr>
            <a:xfrm>
              <a:off x="4819156" y="6215539"/>
              <a:ext cx="4235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00B050"/>
                  </a:solidFill>
                </a:rPr>
                <a:t>YES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0E48689-4CDA-4D49-9A53-5B9B9D3CF263}"/>
                </a:ext>
              </a:extLst>
            </p:cNvPr>
            <p:cNvSpPr txBox="1"/>
            <p:nvPr/>
          </p:nvSpPr>
          <p:spPr>
            <a:xfrm>
              <a:off x="3177898" y="6209099"/>
              <a:ext cx="3786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7E8AD73-CDB9-4DA9-A5B6-66D1EE016C17}"/>
                </a:ext>
              </a:extLst>
            </p:cNvPr>
            <p:cNvSpPr txBox="1"/>
            <p:nvPr/>
          </p:nvSpPr>
          <p:spPr>
            <a:xfrm>
              <a:off x="2760881" y="6220090"/>
              <a:ext cx="3786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A456681-7B76-4CDB-9EF3-4F4D223CD60F}"/>
                </a:ext>
              </a:extLst>
            </p:cNvPr>
            <p:cNvSpPr txBox="1"/>
            <p:nvPr/>
          </p:nvSpPr>
          <p:spPr>
            <a:xfrm>
              <a:off x="5265112" y="6208709"/>
              <a:ext cx="3786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C53EDEE-8127-4910-B7D6-51F89010C689}"/>
                </a:ext>
              </a:extLst>
            </p:cNvPr>
            <p:cNvSpPr txBox="1"/>
            <p:nvPr/>
          </p:nvSpPr>
          <p:spPr>
            <a:xfrm>
              <a:off x="3594916" y="6224525"/>
              <a:ext cx="4235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92D050"/>
                  </a:solidFill>
                </a:rPr>
                <a:t>YES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7AA4AF5-8373-48DF-B949-36BCB04EB721}"/>
                </a:ext>
              </a:extLst>
            </p:cNvPr>
            <p:cNvSpPr txBox="1"/>
            <p:nvPr/>
          </p:nvSpPr>
          <p:spPr>
            <a:xfrm>
              <a:off x="5666184" y="6207406"/>
              <a:ext cx="4235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00B050"/>
                  </a:solidFill>
                </a:rPr>
                <a:t>YES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4534365-9E41-465F-90C0-6BC484995F3B}"/>
                </a:ext>
              </a:extLst>
            </p:cNvPr>
            <p:cNvCxnSpPr>
              <a:cxnSpLocks/>
            </p:cNvCxnSpPr>
            <p:nvPr/>
          </p:nvCxnSpPr>
          <p:spPr>
            <a:xfrm>
              <a:off x="2831126" y="6049321"/>
              <a:ext cx="224258" cy="15608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40FB000-49DE-4830-A96D-1A9FEFE20F2A}"/>
                </a:ext>
              </a:extLst>
            </p:cNvPr>
            <p:cNvCxnSpPr>
              <a:cxnSpLocks/>
            </p:cNvCxnSpPr>
            <p:nvPr/>
          </p:nvCxnSpPr>
          <p:spPr>
            <a:xfrm>
              <a:off x="5785006" y="6034213"/>
              <a:ext cx="224258" cy="15608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53ADE12-3D6C-4A36-8A28-73C2FDEBE5E4}"/>
                </a:ext>
              </a:extLst>
            </p:cNvPr>
            <p:cNvCxnSpPr>
              <a:cxnSpLocks/>
            </p:cNvCxnSpPr>
            <p:nvPr/>
          </p:nvCxnSpPr>
          <p:spPr>
            <a:xfrm>
              <a:off x="5319143" y="6020669"/>
              <a:ext cx="224258" cy="15608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51DDCEC-F0D4-4392-B355-C50E951F343D}"/>
                </a:ext>
              </a:extLst>
            </p:cNvPr>
            <p:cNvCxnSpPr>
              <a:cxnSpLocks/>
            </p:cNvCxnSpPr>
            <p:nvPr/>
          </p:nvCxnSpPr>
          <p:spPr>
            <a:xfrm>
              <a:off x="4894495" y="6040745"/>
              <a:ext cx="224258" cy="15608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CD5EB47-5225-4D3C-B06F-397BD5E3AEE5}"/>
                </a:ext>
              </a:extLst>
            </p:cNvPr>
            <p:cNvCxnSpPr>
              <a:cxnSpLocks/>
            </p:cNvCxnSpPr>
            <p:nvPr/>
          </p:nvCxnSpPr>
          <p:spPr>
            <a:xfrm>
              <a:off x="3647813" y="6040746"/>
              <a:ext cx="224258" cy="15608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AFF6E30-B112-4D41-B141-452C83CAFE39}"/>
                </a:ext>
              </a:extLst>
            </p:cNvPr>
            <p:cNvCxnSpPr>
              <a:cxnSpLocks/>
            </p:cNvCxnSpPr>
            <p:nvPr/>
          </p:nvCxnSpPr>
          <p:spPr>
            <a:xfrm>
              <a:off x="3248055" y="6020887"/>
              <a:ext cx="224258" cy="15608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B0BD4A8-55A8-4ADC-BDD9-7B23E4626FB7}"/>
              </a:ext>
            </a:extLst>
          </p:cNvPr>
          <p:cNvGrpSpPr/>
          <p:nvPr/>
        </p:nvGrpSpPr>
        <p:grpSpPr>
          <a:xfrm>
            <a:off x="1021791" y="885508"/>
            <a:ext cx="7100418" cy="848042"/>
            <a:chOff x="1021791" y="885508"/>
            <a:chExt cx="7100418" cy="848042"/>
          </a:xfrm>
        </p:grpSpPr>
        <p:sp>
          <p:nvSpPr>
            <p:cNvPr id="48" name="Content Placeholder 2">
              <a:extLst>
                <a:ext uri="{FF2B5EF4-FFF2-40B4-BE49-F238E27FC236}">
                  <a16:creationId xmlns:a16="http://schemas.microsoft.com/office/drawing/2014/main" id="{D202031D-3973-446B-B071-684DD568474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21791" y="885508"/>
              <a:ext cx="7100418" cy="84804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Theorem. </a:t>
              </a:r>
              <a:r>
                <a:rPr lang="en-US" sz="2400" kern="0" dirty="0"/>
                <a:t>Let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be a deterministic class (such as </a:t>
              </a:r>
              <a:r>
                <a:rPr lang="en-US" sz="2400" kern="0" dirty="0">
                  <a:solidFill>
                    <a:srgbClr val="FF0000"/>
                  </a:solidFill>
                </a:rPr>
                <a:t>P</a:t>
              </a:r>
              <a:r>
                <a:rPr lang="en-US" sz="2400" kern="0" dirty="0"/>
                <a:t>, </a:t>
              </a:r>
              <a:r>
                <a:rPr lang="en-US" sz="2400" kern="0" dirty="0">
                  <a:solidFill>
                    <a:srgbClr val="FF0000"/>
                  </a:solidFill>
                </a:rPr>
                <a:t>L</a:t>
              </a:r>
              <a:r>
                <a:rPr lang="en-US" sz="2400" kern="0" dirty="0"/>
                <a:t>, </a:t>
              </a:r>
              <a:r>
                <a:rPr lang="en-US" sz="2400" kern="0" dirty="0" err="1">
                  <a:solidFill>
                    <a:srgbClr val="FF0000"/>
                  </a:solidFill>
                </a:rPr>
                <a:t>NC</a:t>
              </a:r>
              <a:r>
                <a:rPr lang="en-US" sz="2400" kern="0" baseline="-25000" dirty="0" err="1">
                  <a:solidFill>
                    <a:srgbClr val="FF0000"/>
                  </a:solidFill>
                </a:rPr>
                <a:t>k</a:t>
              </a:r>
              <a:r>
                <a:rPr lang="en-US" sz="2400" kern="0" dirty="0"/>
                <a:t>), then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= </a:t>
              </a:r>
              <a:r>
                <a:rPr lang="en-US" sz="2400" kern="0" dirty="0">
                  <a:solidFill>
                    <a:srgbClr val="FFC000"/>
                  </a:solidFill>
                </a:rPr>
                <a:t>co-C</a:t>
              </a:r>
              <a:r>
                <a:rPr lang="en-US" sz="2400" kern="0" dirty="0"/>
                <a:t>. Thus, </a:t>
              </a:r>
              <a:endParaRPr lang="en-US" sz="2400" kern="0" baseline="30000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652820E-D117-415B-98BE-FC94F1CDFA16}"/>
                </a:ext>
              </a:extLst>
            </p:cNvPr>
            <p:cNvSpPr txBox="1"/>
            <p:nvPr/>
          </p:nvSpPr>
          <p:spPr>
            <a:xfrm>
              <a:off x="5210175" y="1271885"/>
              <a:ext cx="2791149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co-P</a:t>
              </a:r>
              <a:r>
                <a:rPr lang="en-US" kern="0" dirty="0"/>
                <a:t>, </a:t>
              </a:r>
              <a:r>
                <a:rPr lang="en-US" kern="0" dirty="0">
                  <a:solidFill>
                    <a:srgbClr val="FF0000"/>
                  </a:solidFill>
                </a:rPr>
                <a:t>L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co-L</a:t>
              </a:r>
              <a:r>
                <a:rPr lang="en-US" kern="0" dirty="0"/>
                <a:t>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74564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1021791" y="1704975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Just reverse the decisions in the machine computation.</a:t>
            </a:r>
            <a:endParaRPr lang="en-US" sz="2000" kern="0" baseline="300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50B6AB0-8092-4E49-87A1-86379A05F18D}"/>
              </a:ext>
            </a:extLst>
          </p:cNvPr>
          <p:cNvSpPr txBox="1">
            <a:spLocks/>
          </p:cNvSpPr>
          <p:nvPr/>
        </p:nvSpPr>
        <p:spPr bwMode="auto">
          <a:xfrm>
            <a:off x="1012266" y="2171384"/>
            <a:ext cx="7722159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What about nondeterministic classes? In particular, is </a:t>
            </a:r>
            <a:r>
              <a:rPr lang="en-US" sz="2000" kern="0" dirty="0">
                <a:solidFill>
                  <a:srgbClr val="FF0000"/>
                </a:solidFill>
              </a:rPr>
              <a:t>NP = co-NP</a:t>
            </a:r>
            <a:r>
              <a:rPr lang="en-US" sz="2000" kern="0" dirty="0"/>
              <a:t>? </a:t>
            </a:r>
            <a:endParaRPr lang="en-US" sz="2000" kern="0" baseline="3000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8729250-6BAB-4EB8-9AD5-33244C2E84FF}"/>
              </a:ext>
            </a:extLst>
          </p:cNvPr>
          <p:cNvGrpSpPr/>
          <p:nvPr/>
        </p:nvGrpSpPr>
        <p:grpSpPr>
          <a:xfrm>
            <a:off x="1021791" y="885508"/>
            <a:ext cx="7100418" cy="848042"/>
            <a:chOff x="1021791" y="885508"/>
            <a:chExt cx="7100418" cy="848042"/>
          </a:xfrm>
        </p:grpSpPr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582C30F6-DDEF-47B2-AE95-8F474826518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21791" y="885508"/>
              <a:ext cx="7100418" cy="84804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Theorem. </a:t>
              </a:r>
              <a:r>
                <a:rPr lang="en-US" sz="2400" kern="0" dirty="0"/>
                <a:t>Let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be a deterministic class (such as </a:t>
              </a:r>
              <a:r>
                <a:rPr lang="en-US" sz="2400" kern="0" dirty="0">
                  <a:solidFill>
                    <a:srgbClr val="FF0000"/>
                  </a:solidFill>
                </a:rPr>
                <a:t>P</a:t>
              </a:r>
              <a:r>
                <a:rPr lang="en-US" sz="2400" kern="0" dirty="0"/>
                <a:t>, </a:t>
              </a:r>
              <a:r>
                <a:rPr lang="en-US" sz="2400" kern="0" dirty="0">
                  <a:solidFill>
                    <a:srgbClr val="FF0000"/>
                  </a:solidFill>
                </a:rPr>
                <a:t>L</a:t>
              </a:r>
              <a:r>
                <a:rPr lang="en-US" sz="2400" kern="0" dirty="0"/>
                <a:t>, </a:t>
              </a:r>
              <a:r>
                <a:rPr lang="en-US" sz="2400" kern="0" dirty="0" err="1">
                  <a:solidFill>
                    <a:srgbClr val="FF0000"/>
                  </a:solidFill>
                </a:rPr>
                <a:t>NC</a:t>
              </a:r>
              <a:r>
                <a:rPr lang="en-US" sz="2400" kern="0" baseline="-25000" dirty="0" err="1">
                  <a:solidFill>
                    <a:srgbClr val="FF0000"/>
                  </a:solidFill>
                </a:rPr>
                <a:t>k</a:t>
              </a:r>
              <a:r>
                <a:rPr lang="en-US" sz="2400" kern="0" dirty="0"/>
                <a:t>), then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= </a:t>
              </a:r>
              <a:r>
                <a:rPr lang="en-US" sz="2400" kern="0" dirty="0">
                  <a:solidFill>
                    <a:srgbClr val="FFC000"/>
                  </a:solidFill>
                </a:rPr>
                <a:t>co-C</a:t>
              </a:r>
              <a:r>
                <a:rPr lang="en-US" sz="2400" kern="0" dirty="0"/>
                <a:t>. Thus, </a:t>
              </a:r>
              <a:endParaRPr lang="en-US" sz="2400" kern="0" baseline="300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8C4335A-BA87-4AEE-B5E2-F7B746D395BD}"/>
                </a:ext>
              </a:extLst>
            </p:cNvPr>
            <p:cNvSpPr txBox="1"/>
            <p:nvPr/>
          </p:nvSpPr>
          <p:spPr>
            <a:xfrm>
              <a:off x="5210175" y="1271885"/>
              <a:ext cx="2791149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co-P</a:t>
              </a:r>
              <a:r>
                <a:rPr lang="en-US" kern="0" dirty="0"/>
                <a:t>, </a:t>
              </a:r>
              <a:r>
                <a:rPr lang="en-US" kern="0" dirty="0">
                  <a:solidFill>
                    <a:srgbClr val="FF0000"/>
                  </a:solidFill>
                </a:rPr>
                <a:t>L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co-L</a:t>
              </a:r>
              <a:r>
                <a:rPr lang="en-US" kern="0" dirty="0"/>
                <a:t>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62234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1021791" y="1704975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Just reverse the decisions in the machine computation.</a:t>
            </a:r>
            <a:endParaRPr lang="en-US" sz="2000" kern="0" baseline="300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50B6AB0-8092-4E49-87A1-86379A05F18D}"/>
              </a:ext>
            </a:extLst>
          </p:cNvPr>
          <p:cNvSpPr txBox="1">
            <a:spLocks/>
          </p:cNvSpPr>
          <p:nvPr/>
        </p:nvSpPr>
        <p:spPr bwMode="auto">
          <a:xfrm>
            <a:off x="1012266" y="2171384"/>
            <a:ext cx="7722159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What about nondeterministic classes? In particular, is </a:t>
            </a:r>
            <a:r>
              <a:rPr lang="en-US" sz="2000" kern="0" dirty="0">
                <a:solidFill>
                  <a:srgbClr val="FF0000"/>
                </a:solidFill>
              </a:rPr>
              <a:t>NP = co-NP</a:t>
            </a:r>
            <a:r>
              <a:rPr lang="en-US" sz="2000" kern="0" dirty="0"/>
              <a:t>? </a:t>
            </a:r>
            <a:endParaRPr lang="en-US" sz="2000" kern="0" baseline="3000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A193150-CC50-4BAF-9E15-0F915B72D2C5}"/>
              </a:ext>
            </a:extLst>
          </p:cNvPr>
          <p:cNvSpPr txBox="1">
            <a:spLocks/>
          </p:cNvSpPr>
          <p:nvPr/>
        </p:nvSpPr>
        <p:spPr bwMode="auto">
          <a:xfrm>
            <a:off x="1012266" y="2585407"/>
            <a:ext cx="7100418" cy="7813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NP </a:t>
            </a:r>
            <a:r>
              <a:rPr lang="en-US" sz="2000" kern="0" dirty="0"/>
              <a:t>are the problems whose YES-instances can be easily verified (or proved) when a (short) solution is provided. </a:t>
            </a:r>
            <a:endParaRPr lang="en-US" sz="2000" kern="0" baseline="300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40EB003-3D0C-4B8E-85B7-91D74E4C7BDA}"/>
              </a:ext>
            </a:extLst>
          </p:cNvPr>
          <p:cNvGrpSpPr/>
          <p:nvPr/>
        </p:nvGrpSpPr>
        <p:grpSpPr>
          <a:xfrm>
            <a:off x="1021791" y="885508"/>
            <a:ext cx="7100418" cy="848042"/>
            <a:chOff x="1021791" y="885508"/>
            <a:chExt cx="7100418" cy="848042"/>
          </a:xfrm>
        </p:grpSpPr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260BFEFA-3D6F-4040-A1DF-7163C7A14E2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21791" y="885508"/>
              <a:ext cx="7100418" cy="84804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Theorem. </a:t>
              </a:r>
              <a:r>
                <a:rPr lang="en-US" sz="2400" kern="0" dirty="0"/>
                <a:t>Let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be a deterministic class (such as </a:t>
              </a:r>
              <a:r>
                <a:rPr lang="en-US" sz="2400" kern="0" dirty="0">
                  <a:solidFill>
                    <a:srgbClr val="FF0000"/>
                  </a:solidFill>
                </a:rPr>
                <a:t>P</a:t>
              </a:r>
              <a:r>
                <a:rPr lang="en-US" sz="2400" kern="0" dirty="0"/>
                <a:t>, </a:t>
              </a:r>
              <a:r>
                <a:rPr lang="en-US" sz="2400" kern="0" dirty="0">
                  <a:solidFill>
                    <a:srgbClr val="FF0000"/>
                  </a:solidFill>
                </a:rPr>
                <a:t>L</a:t>
              </a:r>
              <a:r>
                <a:rPr lang="en-US" sz="2400" kern="0" dirty="0"/>
                <a:t>, </a:t>
              </a:r>
              <a:r>
                <a:rPr lang="en-US" sz="2400" kern="0" dirty="0" err="1">
                  <a:solidFill>
                    <a:srgbClr val="FF0000"/>
                  </a:solidFill>
                </a:rPr>
                <a:t>NC</a:t>
              </a:r>
              <a:r>
                <a:rPr lang="en-US" sz="2400" kern="0" baseline="-25000" dirty="0" err="1">
                  <a:solidFill>
                    <a:srgbClr val="FF0000"/>
                  </a:solidFill>
                </a:rPr>
                <a:t>k</a:t>
              </a:r>
              <a:r>
                <a:rPr lang="en-US" sz="2400" kern="0" dirty="0"/>
                <a:t>), then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= </a:t>
              </a:r>
              <a:r>
                <a:rPr lang="en-US" sz="2400" kern="0" dirty="0">
                  <a:solidFill>
                    <a:srgbClr val="FFC000"/>
                  </a:solidFill>
                </a:rPr>
                <a:t>co-C</a:t>
              </a:r>
              <a:r>
                <a:rPr lang="en-US" sz="2400" kern="0" dirty="0"/>
                <a:t>. Thus, </a:t>
              </a:r>
              <a:endParaRPr lang="en-US" sz="2400" kern="0" baseline="300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A95AD8C-30DF-4498-BCAB-164822F7CADA}"/>
                </a:ext>
              </a:extLst>
            </p:cNvPr>
            <p:cNvSpPr txBox="1"/>
            <p:nvPr/>
          </p:nvSpPr>
          <p:spPr>
            <a:xfrm>
              <a:off x="5210175" y="1271885"/>
              <a:ext cx="2791149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co-P</a:t>
              </a:r>
              <a:r>
                <a:rPr lang="en-US" kern="0" dirty="0"/>
                <a:t>, </a:t>
              </a:r>
              <a:r>
                <a:rPr lang="en-US" kern="0" dirty="0">
                  <a:solidFill>
                    <a:srgbClr val="FF0000"/>
                  </a:solidFill>
                </a:rPr>
                <a:t>L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co-L</a:t>
              </a:r>
              <a:r>
                <a:rPr lang="en-US" kern="0" dirty="0"/>
                <a:t>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22793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1021791" y="1704975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Just reverse the decisions in the machine computation.</a:t>
            </a:r>
            <a:endParaRPr lang="en-US" sz="2000" kern="0" baseline="300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50B6AB0-8092-4E49-87A1-86379A05F18D}"/>
              </a:ext>
            </a:extLst>
          </p:cNvPr>
          <p:cNvSpPr txBox="1">
            <a:spLocks/>
          </p:cNvSpPr>
          <p:nvPr/>
        </p:nvSpPr>
        <p:spPr bwMode="auto">
          <a:xfrm>
            <a:off x="1012266" y="2171384"/>
            <a:ext cx="7722159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What about nondeterministic classes? In particular, is </a:t>
            </a:r>
            <a:r>
              <a:rPr lang="en-US" sz="2000" kern="0" dirty="0">
                <a:solidFill>
                  <a:srgbClr val="FF0000"/>
                </a:solidFill>
              </a:rPr>
              <a:t>NP = co-NP</a:t>
            </a:r>
            <a:r>
              <a:rPr lang="en-US" sz="2000" kern="0" dirty="0"/>
              <a:t>? </a:t>
            </a:r>
            <a:endParaRPr lang="en-US" sz="2000" kern="0" baseline="3000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A193150-CC50-4BAF-9E15-0F915B72D2C5}"/>
              </a:ext>
            </a:extLst>
          </p:cNvPr>
          <p:cNvSpPr txBox="1">
            <a:spLocks/>
          </p:cNvSpPr>
          <p:nvPr/>
        </p:nvSpPr>
        <p:spPr bwMode="auto">
          <a:xfrm>
            <a:off x="1012266" y="2585407"/>
            <a:ext cx="7100418" cy="7813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NP </a:t>
            </a:r>
            <a:r>
              <a:rPr lang="en-US" sz="2000" kern="0" dirty="0"/>
              <a:t>are the problems whose YES-instances can be easily verified (or proved) when a (short) solution is provided. </a:t>
            </a:r>
            <a:endParaRPr lang="en-US" sz="2000" kern="0" baseline="30000" dirty="0"/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66F6FDB9-124F-4AE5-9385-1021BC98A875}"/>
              </a:ext>
            </a:extLst>
          </p:cNvPr>
          <p:cNvSpPr txBox="1">
            <a:spLocks/>
          </p:cNvSpPr>
          <p:nvPr/>
        </p:nvSpPr>
        <p:spPr bwMode="auto">
          <a:xfrm>
            <a:off x="1021791" y="3338354"/>
            <a:ext cx="7100418" cy="7813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co-NP </a:t>
            </a:r>
            <a:r>
              <a:rPr lang="en-US" sz="2000" kern="0" dirty="0"/>
              <a:t>are the problems whose YES-instances seem hard to verify (or prove) with short solutions. </a:t>
            </a:r>
            <a:endParaRPr lang="en-US" sz="2000" kern="0" baseline="300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3D90A7E-3F4E-4538-87DB-7D92A0A48065}"/>
              </a:ext>
            </a:extLst>
          </p:cNvPr>
          <p:cNvGrpSpPr/>
          <p:nvPr/>
        </p:nvGrpSpPr>
        <p:grpSpPr>
          <a:xfrm>
            <a:off x="1021791" y="885508"/>
            <a:ext cx="7100418" cy="848042"/>
            <a:chOff x="1021791" y="885508"/>
            <a:chExt cx="7100418" cy="848042"/>
          </a:xfrm>
        </p:grpSpPr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0DA65B99-7198-4F00-AE85-96D32AD49FF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21791" y="885508"/>
              <a:ext cx="7100418" cy="84804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Theorem. </a:t>
              </a:r>
              <a:r>
                <a:rPr lang="en-US" sz="2400" kern="0" dirty="0"/>
                <a:t>Let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be a deterministic class (such as </a:t>
              </a:r>
              <a:r>
                <a:rPr lang="en-US" sz="2400" kern="0" dirty="0">
                  <a:solidFill>
                    <a:srgbClr val="FF0000"/>
                  </a:solidFill>
                </a:rPr>
                <a:t>P</a:t>
              </a:r>
              <a:r>
                <a:rPr lang="en-US" sz="2400" kern="0" dirty="0"/>
                <a:t>, </a:t>
              </a:r>
              <a:r>
                <a:rPr lang="en-US" sz="2400" kern="0" dirty="0">
                  <a:solidFill>
                    <a:srgbClr val="FF0000"/>
                  </a:solidFill>
                </a:rPr>
                <a:t>L</a:t>
              </a:r>
              <a:r>
                <a:rPr lang="en-US" sz="2400" kern="0" dirty="0"/>
                <a:t>, </a:t>
              </a:r>
              <a:r>
                <a:rPr lang="en-US" sz="2400" kern="0" dirty="0" err="1">
                  <a:solidFill>
                    <a:srgbClr val="FF0000"/>
                  </a:solidFill>
                </a:rPr>
                <a:t>NC</a:t>
              </a:r>
              <a:r>
                <a:rPr lang="en-US" sz="2400" kern="0" baseline="-25000" dirty="0" err="1">
                  <a:solidFill>
                    <a:srgbClr val="FF0000"/>
                  </a:solidFill>
                </a:rPr>
                <a:t>k</a:t>
              </a:r>
              <a:r>
                <a:rPr lang="en-US" sz="2400" kern="0" dirty="0"/>
                <a:t>), then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= </a:t>
              </a:r>
              <a:r>
                <a:rPr lang="en-US" sz="2400" kern="0" dirty="0">
                  <a:solidFill>
                    <a:srgbClr val="FFC000"/>
                  </a:solidFill>
                </a:rPr>
                <a:t>co-C</a:t>
              </a:r>
              <a:r>
                <a:rPr lang="en-US" sz="2400" kern="0" dirty="0"/>
                <a:t>. Thus, </a:t>
              </a:r>
              <a:endParaRPr lang="en-US" sz="2400" kern="0" baseline="30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CE30093-FD48-48DC-BC0A-73813660C102}"/>
                </a:ext>
              </a:extLst>
            </p:cNvPr>
            <p:cNvSpPr txBox="1"/>
            <p:nvPr/>
          </p:nvSpPr>
          <p:spPr>
            <a:xfrm>
              <a:off x="5210175" y="1271885"/>
              <a:ext cx="2791149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co-P</a:t>
              </a:r>
              <a:r>
                <a:rPr lang="en-US" kern="0" dirty="0"/>
                <a:t>, </a:t>
              </a:r>
              <a:r>
                <a:rPr lang="en-US" kern="0" dirty="0">
                  <a:solidFill>
                    <a:srgbClr val="FF0000"/>
                  </a:solidFill>
                </a:rPr>
                <a:t>L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co-L</a:t>
              </a:r>
              <a:r>
                <a:rPr lang="en-US" kern="0" dirty="0"/>
                <a:t>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8158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1021791" y="1704975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Just reverse the decisions in the machine computation.</a:t>
            </a:r>
            <a:endParaRPr lang="en-US" sz="2000" kern="0" baseline="300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50B6AB0-8092-4E49-87A1-86379A05F18D}"/>
              </a:ext>
            </a:extLst>
          </p:cNvPr>
          <p:cNvSpPr txBox="1">
            <a:spLocks/>
          </p:cNvSpPr>
          <p:nvPr/>
        </p:nvSpPr>
        <p:spPr bwMode="auto">
          <a:xfrm>
            <a:off x="1012266" y="2171384"/>
            <a:ext cx="7722159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What about nondeterministic classes? In particular, is </a:t>
            </a:r>
            <a:r>
              <a:rPr lang="en-US" sz="2000" kern="0" dirty="0">
                <a:solidFill>
                  <a:srgbClr val="FF0000"/>
                </a:solidFill>
              </a:rPr>
              <a:t>NP = co-NP</a:t>
            </a:r>
            <a:r>
              <a:rPr lang="en-US" sz="2000" kern="0" dirty="0"/>
              <a:t>? </a:t>
            </a:r>
            <a:endParaRPr lang="en-US" sz="2000" kern="0" baseline="3000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A193150-CC50-4BAF-9E15-0F915B72D2C5}"/>
              </a:ext>
            </a:extLst>
          </p:cNvPr>
          <p:cNvSpPr txBox="1">
            <a:spLocks/>
          </p:cNvSpPr>
          <p:nvPr/>
        </p:nvSpPr>
        <p:spPr bwMode="auto">
          <a:xfrm>
            <a:off x="1012266" y="2585407"/>
            <a:ext cx="7100418" cy="7813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NP </a:t>
            </a:r>
            <a:r>
              <a:rPr lang="en-US" sz="2000" kern="0" dirty="0"/>
              <a:t>are the problems whose YES-instances can be easily verified (or proved) when a (short) solution is provided. </a:t>
            </a:r>
            <a:endParaRPr lang="en-US" sz="2000" kern="0" baseline="30000" dirty="0"/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66F6FDB9-124F-4AE5-9385-1021BC98A875}"/>
              </a:ext>
            </a:extLst>
          </p:cNvPr>
          <p:cNvSpPr txBox="1">
            <a:spLocks/>
          </p:cNvSpPr>
          <p:nvPr/>
        </p:nvSpPr>
        <p:spPr bwMode="auto">
          <a:xfrm>
            <a:off x="1021791" y="3338354"/>
            <a:ext cx="7100418" cy="7813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co-NP </a:t>
            </a:r>
            <a:r>
              <a:rPr lang="en-US" sz="2000" kern="0" dirty="0"/>
              <a:t>are the problems whose YES-instances seem hard to verify (or prove) with short solutions. </a:t>
            </a:r>
            <a:endParaRPr lang="en-US" sz="2000" kern="0" baseline="30000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399CD043-4482-4E9E-AA5B-B0279D7E0FEF}"/>
              </a:ext>
            </a:extLst>
          </p:cNvPr>
          <p:cNvSpPr txBox="1">
            <a:spLocks/>
          </p:cNvSpPr>
          <p:nvPr/>
        </p:nvSpPr>
        <p:spPr bwMode="auto">
          <a:xfrm>
            <a:off x="1012266" y="4119719"/>
            <a:ext cx="7100418" cy="4095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SAT: </a:t>
            </a:r>
            <a:r>
              <a:rPr lang="en-US" sz="2000" kern="0" dirty="0"/>
              <a:t>given a CNF formula </a:t>
            </a:r>
            <a:r>
              <a:rPr lang="en-US" sz="2000" kern="0" dirty="0">
                <a:solidFill>
                  <a:srgbClr val="00B050"/>
                </a:solidFill>
              </a:rPr>
              <a:t>F</a:t>
            </a:r>
            <a:r>
              <a:rPr lang="en-US" sz="2000" kern="0" dirty="0"/>
              <a:t>, is </a:t>
            </a:r>
            <a:r>
              <a:rPr lang="en-US" sz="2000" kern="0" dirty="0">
                <a:solidFill>
                  <a:srgbClr val="00B050"/>
                </a:solidFill>
              </a:rPr>
              <a:t>F</a:t>
            </a:r>
            <a:r>
              <a:rPr lang="en-US" sz="2000" kern="0" dirty="0"/>
              <a:t> satisfiable? </a:t>
            </a:r>
            <a:endParaRPr lang="en-US" sz="2000" kern="0" baseline="300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90A7A8A-8EDE-4FA0-9389-B8ECE8BD48D3}"/>
              </a:ext>
            </a:extLst>
          </p:cNvPr>
          <p:cNvGrpSpPr/>
          <p:nvPr/>
        </p:nvGrpSpPr>
        <p:grpSpPr>
          <a:xfrm>
            <a:off x="1021791" y="885508"/>
            <a:ext cx="7100418" cy="848042"/>
            <a:chOff x="1021791" y="885508"/>
            <a:chExt cx="7100418" cy="848042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E48BCCC-0189-43A7-8536-EDB9BB1F2E6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21791" y="885508"/>
              <a:ext cx="7100418" cy="84804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Theorem. </a:t>
              </a:r>
              <a:r>
                <a:rPr lang="en-US" sz="2400" kern="0" dirty="0"/>
                <a:t>Let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be a deterministic class (such as </a:t>
              </a:r>
              <a:r>
                <a:rPr lang="en-US" sz="2400" kern="0" dirty="0">
                  <a:solidFill>
                    <a:srgbClr val="FF0000"/>
                  </a:solidFill>
                </a:rPr>
                <a:t>P</a:t>
              </a:r>
              <a:r>
                <a:rPr lang="en-US" sz="2400" kern="0" dirty="0"/>
                <a:t>, </a:t>
              </a:r>
              <a:r>
                <a:rPr lang="en-US" sz="2400" kern="0" dirty="0">
                  <a:solidFill>
                    <a:srgbClr val="FF0000"/>
                  </a:solidFill>
                </a:rPr>
                <a:t>L</a:t>
              </a:r>
              <a:r>
                <a:rPr lang="en-US" sz="2400" kern="0" dirty="0"/>
                <a:t>, </a:t>
              </a:r>
              <a:r>
                <a:rPr lang="en-US" sz="2400" kern="0" dirty="0" err="1">
                  <a:solidFill>
                    <a:srgbClr val="FF0000"/>
                  </a:solidFill>
                </a:rPr>
                <a:t>NC</a:t>
              </a:r>
              <a:r>
                <a:rPr lang="en-US" sz="2400" kern="0" baseline="-25000" dirty="0" err="1">
                  <a:solidFill>
                    <a:srgbClr val="FF0000"/>
                  </a:solidFill>
                </a:rPr>
                <a:t>k</a:t>
              </a:r>
              <a:r>
                <a:rPr lang="en-US" sz="2400" kern="0" dirty="0"/>
                <a:t>), then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= </a:t>
              </a:r>
              <a:r>
                <a:rPr lang="en-US" sz="2400" kern="0" dirty="0">
                  <a:solidFill>
                    <a:srgbClr val="FFC000"/>
                  </a:solidFill>
                </a:rPr>
                <a:t>co-C</a:t>
              </a:r>
              <a:r>
                <a:rPr lang="en-US" sz="2400" kern="0" dirty="0"/>
                <a:t>. Thus, </a:t>
              </a:r>
              <a:endParaRPr lang="en-US" sz="2400" kern="0" baseline="300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A76A652-193A-4B1E-B15F-527A9A68D95C}"/>
                </a:ext>
              </a:extLst>
            </p:cNvPr>
            <p:cNvSpPr txBox="1"/>
            <p:nvPr/>
          </p:nvSpPr>
          <p:spPr>
            <a:xfrm>
              <a:off x="5210175" y="1271885"/>
              <a:ext cx="2791149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co-P</a:t>
              </a:r>
              <a:r>
                <a:rPr lang="en-US" kern="0" dirty="0"/>
                <a:t>, </a:t>
              </a:r>
              <a:r>
                <a:rPr lang="en-US" kern="0" dirty="0">
                  <a:solidFill>
                    <a:srgbClr val="FF0000"/>
                  </a:solidFill>
                </a:rPr>
                <a:t>L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co-L</a:t>
              </a:r>
              <a:r>
                <a:rPr lang="en-US" kern="0" dirty="0"/>
                <a:t>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88510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1021791" y="1704975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Just reverse the decisions in the machine computation.</a:t>
            </a:r>
            <a:endParaRPr lang="en-US" sz="2000" kern="0" baseline="300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50B6AB0-8092-4E49-87A1-86379A05F18D}"/>
              </a:ext>
            </a:extLst>
          </p:cNvPr>
          <p:cNvSpPr txBox="1">
            <a:spLocks/>
          </p:cNvSpPr>
          <p:nvPr/>
        </p:nvSpPr>
        <p:spPr bwMode="auto">
          <a:xfrm>
            <a:off x="1012266" y="2171384"/>
            <a:ext cx="7722159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What about nondeterministic classes? In particular, is </a:t>
            </a:r>
            <a:r>
              <a:rPr lang="en-US" sz="2000" kern="0" dirty="0">
                <a:solidFill>
                  <a:srgbClr val="FF0000"/>
                </a:solidFill>
              </a:rPr>
              <a:t>NP = co-NP</a:t>
            </a:r>
            <a:r>
              <a:rPr lang="en-US" sz="2000" kern="0" dirty="0"/>
              <a:t>? </a:t>
            </a:r>
            <a:endParaRPr lang="en-US" sz="2000" kern="0" baseline="3000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A193150-CC50-4BAF-9E15-0F915B72D2C5}"/>
              </a:ext>
            </a:extLst>
          </p:cNvPr>
          <p:cNvSpPr txBox="1">
            <a:spLocks/>
          </p:cNvSpPr>
          <p:nvPr/>
        </p:nvSpPr>
        <p:spPr bwMode="auto">
          <a:xfrm>
            <a:off x="1012266" y="2585407"/>
            <a:ext cx="7100418" cy="7813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NP </a:t>
            </a:r>
            <a:r>
              <a:rPr lang="en-US" sz="2000" kern="0" dirty="0"/>
              <a:t>are the problems whose YES-instances can be easily verified (or proved) when a (short) solution is provided. </a:t>
            </a:r>
            <a:endParaRPr lang="en-US" sz="2000" kern="0" baseline="30000" dirty="0"/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66F6FDB9-124F-4AE5-9385-1021BC98A875}"/>
              </a:ext>
            </a:extLst>
          </p:cNvPr>
          <p:cNvSpPr txBox="1">
            <a:spLocks/>
          </p:cNvSpPr>
          <p:nvPr/>
        </p:nvSpPr>
        <p:spPr bwMode="auto">
          <a:xfrm>
            <a:off x="1021791" y="3338354"/>
            <a:ext cx="7100418" cy="7813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co-NP </a:t>
            </a:r>
            <a:r>
              <a:rPr lang="en-US" sz="2000" kern="0" dirty="0"/>
              <a:t>are the problems whose YES-instances seem hard to verify (or prove) with short solutions. </a:t>
            </a:r>
            <a:endParaRPr lang="en-US" sz="2000" kern="0" baseline="30000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399CD043-4482-4E9E-AA5B-B0279D7E0FEF}"/>
              </a:ext>
            </a:extLst>
          </p:cNvPr>
          <p:cNvSpPr txBox="1">
            <a:spLocks/>
          </p:cNvSpPr>
          <p:nvPr/>
        </p:nvSpPr>
        <p:spPr bwMode="auto">
          <a:xfrm>
            <a:off x="1012266" y="4119719"/>
            <a:ext cx="7100418" cy="4095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SAT: </a:t>
            </a:r>
            <a:r>
              <a:rPr lang="en-US" sz="2000" kern="0" dirty="0"/>
              <a:t>given a CNF formula </a:t>
            </a:r>
            <a:r>
              <a:rPr lang="en-US" sz="2000" kern="0" dirty="0">
                <a:solidFill>
                  <a:srgbClr val="00B050"/>
                </a:solidFill>
              </a:rPr>
              <a:t>F</a:t>
            </a:r>
            <a:r>
              <a:rPr lang="en-US" sz="2000" kern="0" dirty="0"/>
              <a:t>, is </a:t>
            </a:r>
            <a:r>
              <a:rPr lang="en-US" sz="2000" kern="0" dirty="0">
                <a:solidFill>
                  <a:srgbClr val="00B050"/>
                </a:solidFill>
              </a:rPr>
              <a:t>F</a:t>
            </a:r>
            <a:r>
              <a:rPr lang="en-US" sz="2000" kern="0" dirty="0"/>
              <a:t> satisfiable? </a:t>
            </a:r>
            <a:endParaRPr lang="en-US" sz="2000" kern="0" baseline="30000" dirty="0"/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8DDBF6C0-B9C4-4DD3-A31A-8DA068E245CA}"/>
              </a:ext>
            </a:extLst>
          </p:cNvPr>
          <p:cNvSpPr txBox="1">
            <a:spLocks/>
          </p:cNvSpPr>
          <p:nvPr/>
        </p:nvSpPr>
        <p:spPr bwMode="auto">
          <a:xfrm>
            <a:off x="1002741" y="4504878"/>
            <a:ext cx="7100418" cy="6788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  -- a short solution (i.e., a satisfying assignment to </a:t>
            </a:r>
            <a:r>
              <a:rPr lang="en-US" sz="1800" kern="0" dirty="0">
                <a:solidFill>
                  <a:srgbClr val="00B050"/>
                </a:solidFill>
              </a:rPr>
              <a:t>F</a:t>
            </a:r>
            <a:r>
              <a:rPr lang="en-US" sz="1800" kern="0" dirty="0"/>
              <a:t>) is sufficient to show that </a:t>
            </a:r>
            <a:r>
              <a:rPr lang="en-US" sz="1800" kern="0" dirty="0">
                <a:solidFill>
                  <a:srgbClr val="00B050"/>
                </a:solidFill>
              </a:rPr>
              <a:t>F</a:t>
            </a:r>
            <a:r>
              <a:rPr lang="en-US" sz="1800" kern="0" dirty="0"/>
              <a:t> is a YES of SAT.</a:t>
            </a:r>
            <a:endParaRPr lang="en-US" sz="1800" kern="0" baseline="300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7DBCE5C-E3DF-4136-91EC-EEACE9A56AEA}"/>
              </a:ext>
            </a:extLst>
          </p:cNvPr>
          <p:cNvGrpSpPr/>
          <p:nvPr/>
        </p:nvGrpSpPr>
        <p:grpSpPr>
          <a:xfrm>
            <a:off x="1021791" y="885508"/>
            <a:ext cx="7100418" cy="848042"/>
            <a:chOff x="1021791" y="885508"/>
            <a:chExt cx="7100418" cy="848042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E3F7E4F3-377B-4E35-8B0A-4718E745AAE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21791" y="885508"/>
              <a:ext cx="7100418" cy="84804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Theorem. </a:t>
              </a:r>
              <a:r>
                <a:rPr lang="en-US" sz="2400" kern="0" dirty="0"/>
                <a:t>Let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be a deterministic class (such as </a:t>
              </a:r>
              <a:r>
                <a:rPr lang="en-US" sz="2400" kern="0" dirty="0">
                  <a:solidFill>
                    <a:srgbClr val="FF0000"/>
                  </a:solidFill>
                </a:rPr>
                <a:t>P</a:t>
              </a:r>
              <a:r>
                <a:rPr lang="en-US" sz="2400" kern="0" dirty="0"/>
                <a:t>, </a:t>
              </a:r>
              <a:r>
                <a:rPr lang="en-US" sz="2400" kern="0" dirty="0">
                  <a:solidFill>
                    <a:srgbClr val="FF0000"/>
                  </a:solidFill>
                </a:rPr>
                <a:t>L</a:t>
              </a:r>
              <a:r>
                <a:rPr lang="en-US" sz="2400" kern="0" dirty="0"/>
                <a:t>, </a:t>
              </a:r>
              <a:r>
                <a:rPr lang="en-US" sz="2400" kern="0" dirty="0" err="1">
                  <a:solidFill>
                    <a:srgbClr val="FF0000"/>
                  </a:solidFill>
                </a:rPr>
                <a:t>NC</a:t>
              </a:r>
              <a:r>
                <a:rPr lang="en-US" sz="2400" kern="0" baseline="-25000" dirty="0" err="1">
                  <a:solidFill>
                    <a:srgbClr val="FF0000"/>
                  </a:solidFill>
                </a:rPr>
                <a:t>k</a:t>
              </a:r>
              <a:r>
                <a:rPr lang="en-US" sz="2400" kern="0" dirty="0"/>
                <a:t>), then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= </a:t>
              </a:r>
              <a:r>
                <a:rPr lang="en-US" sz="2400" kern="0" dirty="0">
                  <a:solidFill>
                    <a:srgbClr val="FFC000"/>
                  </a:solidFill>
                </a:rPr>
                <a:t>co-C</a:t>
              </a:r>
              <a:r>
                <a:rPr lang="en-US" sz="2400" kern="0" dirty="0"/>
                <a:t>. Thus, </a:t>
              </a:r>
              <a:endParaRPr lang="en-US" sz="2400" kern="0" baseline="300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9C4629E-3B8D-4AE1-9DCC-742D04E5C949}"/>
                </a:ext>
              </a:extLst>
            </p:cNvPr>
            <p:cNvSpPr txBox="1"/>
            <p:nvPr/>
          </p:nvSpPr>
          <p:spPr>
            <a:xfrm>
              <a:off x="5210175" y="1271885"/>
              <a:ext cx="2791149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co-P</a:t>
              </a:r>
              <a:r>
                <a:rPr lang="en-US" kern="0" dirty="0"/>
                <a:t>, </a:t>
              </a:r>
              <a:r>
                <a:rPr lang="en-US" kern="0" dirty="0">
                  <a:solidFill>
                    <a:srgbClr val="FF0000"/>
                  </a:solidFill>
                </a:rPr>
                <a:t>L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co-L</a:t>
              </a:r>
              <a:r>
                <a:rPr lang="en-US" kern="0" dirty="0"/>
                <a:t>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5044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1021791" y="1704975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Just reverse the decisions in the machine computation.</a:t>
            </a:r>
            <a:endParaRPr lang="en-US" sz="2000" kern="0" baseline="300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50B6AB0-8092-4E49-87A1-86379A05F18D}"/>
              </a:ext>
            </a:extLst>
          </p:cNvPr>
          <p:cNvSpPr txBox="1">
            <a:spLocks/>
          </p:cNvSpPr>
          <p:nvPr/>
        </p:nvSpPr>
        <p:spPr bwMode="auto">
          <a:xfrm>
            <a:off x="1012266" y="2171384"/>
            <a:ext cx="7722159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What about nondeterministic classes? In particular, is </a:t>
            </a:r>
            <a:r>
              <a:rPr lang="en-US" sz="2000" kern="0" dirty="0">
                <a:solidFill>
                  <a:srgbClr val="FF0000"/>
                </a:solidFill>
              </a:rPr>
              <a:t>NP = co-NP</a:t>
            </a:r>
            <a:r>
              <a:rPr lang="en-US" sz="2000" kern="0" dirty="0"/>
              <a:t>? </a:t>
            </a:r>
            <a:endParaRPr lang="en-US" sz="2000" kern="0" baseline="3000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A193150-CC50-4BAF-9E15-0F915B72D2C5}"/>
              </a:ext>
            </a:extLst>
          </p:cNvPr>
          <p:cNvSpPr txBox="1">
            <a:spLocks/>
          </p:cNvSpPr>
          <p:nvPr/>
        </p:nvSpPr>
        <p:spPr bwMode="auto">
          <a:xfrm>
            <a:off x="1012266" y="2585407"/>
            <a:ext cx="7100418" cy="7813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NP </a:t>
            </a:r>
            <a:r>
              <a:rPr lang="en-US" sz="2000" kern="0" dirty="0"/>
              <a:t>are the problems whose YES-instances can be easily verified (or proved) when a (short) solution is provided. </a:t>
            </a:r>
            <a:endParaRPr lang="en-US" sz="2000" kern="0" baseline="30000" dirty="0"/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66F6FDB9-124F-4AE5-9385-1021BC98A875}"/>
              </a:ext>
            </a:extLst>
          </p:cNvPr>
          <p:cNvSpPr txBox="1">
            <a:spLocks/>
          </p:cNvSpPr>
          <p:nvPr/>
        </p:nvSpPr>
        <p:spPr bwMode="auto">
          <a:xfrm>
            <a:off x="1021791" y="3338354"/>
            <a:ext cx="7100418" cy="7813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co-NP </a:t>
            </a:r>
            <a:r>
              <a:rPr lang="en-US" sz="2000" kern="0" dirty="0"/>
              <a:t>are the problems whose YES-instances seem hard to verify (or prove) with short solutions. </a:t>
            </a:r>
            <a:endParaRPr lang="en-US" sz="2000" kern="0" baseline="30000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399CD043-4482-4E9E-AA5B-B0279D7E0FEF}"/>
              </a:ext>
            </a:extLst>
          </p:cNvPr>
          <p:cNvSpPr txBox="1">
            <a:spLocks/>
          </p:cNvSpPr>
          <p:nvPr/>
        </p:nvSpPr>
        <p:spPr bwMode="auto">
          <a:xfrm>
            <a:off x="1012266" y="4119719"/>
            <a:ext cx="7100418" cy="4095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SAT: </a:t>
            </a:r>
            <a:r>
              <a:rPr lang="en-US" sz="2000" kern="0" dirty="0"/>
              <a:t>given a CNF formula </a:t>
            </a:r>
            <a:r>
              <a:rPr lang="en-US" sz="2000" kern="0" dirty="0">
                <a:solidFill>
                  <a:srgbClr val="00B050"/>
                </a:solidFill>
              </a:rPr>
              <a:t>F</a:t>
            </a:r>
            <a:r>
              <a:rPr lang="en-US" sz="2000" kern="0" dirty="0"/>
              <a:t>, is </a:t>
            </a:r>
            <a:r>
              <a:rPr lang="en-US" sz="2000" kern="0" dirty="0">
                <a:solidFill>
                  <a:srgbClr val="00B050"/>
                </a:solidFill>
              </a:rPr>
              <a:t>F</a:t>
            </a:r>
            <a:r>
              <a:rPr lang="en-US" sz="2000" kern="0" dirty="0"/>
              <a:t> satisfiable? </a:t>
            </a:r>
            <a:endParaRPr lang="en-US" sz="2000" kern="0" baseline="30000" dirty="0"/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8DDBF6C0-B9C4-4DD3-A31A-8DA068E245CA}"/>
              </a:ext>
            </a:extLst>
          </p:cNvPr>
          <p:cNvSpPr txBox="1">
            <a:spLocks/>
          </p:cNvSpPr>
          <p:nvPr/>
        </p:nvSpPr>
        <p:spPr bwMode="auto">
          <a:xfrm>
            <a:off x="1002741" y="4504878"/>
            <a:ext cx="7100418" cy="6788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  -- a short solution (i.e., a satisfying assignment to </a:t>
            </a:r>
            <a:r>
              <a:rPr lang="en-US" sz="1800" kern="0" dirty="0">
                <a:solidFill>
                  <a:srgbClr val="00B050"/>
                </a:solidFill>
              </a:rPr>
              <a:t>F</a:t>
            </a:r>
            <a:r>
              <a:rPr lang="en-US" sz="1800" kern="0" dirty="0"/>
              <a:t>) is sufficient to show that </a:t>
            </a:r>
            <a:r>
              <a:rPr lang="en-US" sz="1800" kern="0" dirty="0">
                <a:solidFill>
                  <a:srgbClr val="00B050"/>
                </a:solidFill>
              </a:rPr>
              <a:t>F</a:t>
            </a:r>
            <a:r>
              <a:rPr lang="en-US" sz="1800" kern="0" dirty="0"/>
              <a:t> is a YES of SAT.</a:t>
            </a:r>
            <a:endParaRPr lang="en-US" sz="1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2">
                <a:extLst>
                  <a:ext uri="{FF2B5EF4-FFF2-40B4-BE49-F238E27FC236}">
                    <a16:creationId xmlns:a16="http://schemas.microsoft.com/office/drawing/2014/main" id="{639EBBE6-54BA-4A6C-911A-0361A0A83F7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12266" y="5233541"/>
                <a:ext cx="7100418" cy="40957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SAT</m:t>
                        </m:r>
                      </m:e>
                    </m:acc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: </a:t>
                </a:r>
                <a:r>
                  <a:rPr lang="en-US" sz="2000" kern="0" dirty="0"/>
                  <a:t>given a CNF formula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2000" kern="0" dirty="0"/>
                  <a:t>,  is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2000" kern="0" dirty="0"/>
                  <a:t> unsatisfiable, i.e., is it true that no assignment can satisfy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2000" kern="0" dirty="0"/>
                  <a:t>? </a:t>
                </a:r>
                <a:endParaRPr lang="en-US" sz="2000" kern="0" baseline="30000" dirty="0"/>
              </a:p>
            </p:txBody>
          </p:sp>
        </mc:Choice>
        <mc:Fallback xmlns="">
          <p:sp>
            <p:nvSpPr>
              <p:cNvPr id="44" name="Content Placeholder 2">
                <a:extLst>
                  <a:ext uri="{FF2B5EF4-FFF2-40B4-BE49-F238E27FC236}">
                    <a16:creationId xmlns:a16="http://schemas.microsoft.com/office/drawing/2014/main" id="{639EBBE6-54BA-4A6C-911A-0361A0A83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266" y="5233541"/>
                <a:ext cx="7100418" cy="409575"/>
              </a:xfrm>
              <a:prstGeom prst="rect">
                <a:avLst/>
              </a:prstGeom>
              <a:blipFill>
                <a:blip r:embed="rId3"/>
                <a:stretch>
                  <a:fillRect l="-771" t="-7246" b="-95652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910FCA22-FC22-4C64-8665-072ACDB32C55}"/>
              </a:ext>
            </a:extLst>
          </p:cNvPr>
          <p:cNvGrpSpPr/>
          <p:nvPr/>
        </p:nvGrpSpPr>
        <p:grpSpPr>
          <a:xfrm>
            <a:off x="1021791" y="885508"/>
            <a:ext cx="7100418" cy="848042"/>
            <a:chOff x="1021791" y="885508"/>
            <a:chExt cx="7100418" cy="848042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5A67D8CE-D2B9-4C6D-B26A-B01F37A253F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21791" y="885508"/>
              <a:ext cx="7100418" cy="84804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Theorem. </a:t>
              </a:r>
              <a:r>
                <a:rPr lang="en-US" sz="2400" kern="0" dirty="0"/>
                <a:t>Let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be a deterministic class (such as </a:t>
              </a:r>
              <a:r>
                <a:rPr lang="en-US" sz="2400" kern="0" dirty="0">
                  <a:solidFill>
                    <a:srgbClr val="FF0000"/>
                  </a:solidFill>
                </a:rPr>
                <a:t>P</a:t>
              </a:r>
              <a:r>
                <a:rPr lang="en-US" sz="2400" kern="0" dirty="0"/>
                <a:t>, </a:t>
              </a:r>
              <a:r>
                <a:rPr lang="en-US" sz="2400" kern="0" dirty="0">
                  <a:solidFill>
                    <a:srgbClr val="FF0000"/>
                  </a:solidFill>
                </a:rPr>
                <a:t>L</a:t>
              </a:r>
              <a:r>
                <a:rPr lang="en-US" sz="2400" kern="0" dirty="0"/>
                <a:t>, </a:t>
              </a:r>
              <a:r>
                <a:rPr lang="en-US" sz="2400" kern="0" dirty="0" err="1">
                  <a:solidFill>
                    <a:srgbClr val="FF0000"/>
                  </a:solidFill>
                </a:rPr>
                <a:t>NC</a:t>
              </a:r>
              <a:r>
                <a:rPr lang="en-US" sz="2400" kern="0" baseline="-25000" dirty="0" err="1">
                  <a:solidFill>
                    <a:srgbClr val="FF0000"/>
                  </a:solidFill>
                </a:rPr>
                <a:t>k</a:t>
              </a:r>
              <a:r>
                <a:rPr lang="en-US" sz="2400" kern="0" dirty="0"/>
                <a:t>), then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= </a:t>
              </a:r>
              <a:r>
                <a:rPr lang="en-US" sz="2400" kern="0" dirty="0">
                  <a:solidFill>
                    <a:srgbClr val="FFC000"/>
                  </a:solidFill>
                </a:rPr>
                <a:t>co-C</a:t>
              </a:r>
              <a:r>
                <a:rPr lang="en-US" sz="2400" kern="0" dirty="0"/>
                <a:t>. Thus, </a:t>
              </a:r>
              <a:endParaRPr lang="en-US" sz="2400" kern="0" baseline="300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9198857-26EB-410E-8178-507189D59828}"/>
                </a:ext>
              </a:extLst>
            </p:cNvPr>
            <p:cNvSpPr txBox="1"/>
            <p:nvPr/>
          </p:nvSpPr>
          <p:spPr>
            <a:xfrm>
              <a:off x="5210175" y="1271885"/>
              <a:ext cx="2791149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co-P</a:t>
              </a:r>
              <a:r>
                <a:rPr lang="en-US" kern="0" dirty="0"/>
                <a:t>, </a:t>
              </a:r>
              <a:r>
                <a:rPr lang="en-US" kern="0" dirty="0">
                  <a:solidFill>
                    <a:srgbClr val="FF0000"/>
                  </a:solidFill>
                </a:rPr>
                <a:t>L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co-L</a:t>
              </a:r>
              <a:r>
                <a:rPr lang="en-US" kern="0" dirty="0"/>
                <a:t>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46686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1021791" y="1704975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Just reverse the decisions in the machine computation.</a:t>
            </a:r>
            <a:endParaRPr lang="en-US" sz="2000" kern="0" baseline="300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50B6AB0-8092-4E49-87A1-86379A05F18D}"/>
              </a:ext>
            </a:extLst>
          </p:cNvPr>
          <p:cNvSpPr txBox="1">
            <a:spLocks/>
          </p:cNvSpPr>
          <p:nvPr/>
        </p:nvSpPr>
        <p:spPr bwMode="auto">
          <a:xfrm>
            <a:off x="1012266" y="2171384"/>
            <a:ext cx="7722159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What about nondeterministic classes? In particular, is </a:t>
            </a:r>
            <a:r>
              <a:rPr lang="en-US" sz="2000" kern="0" dirty="0">
                <a:solidFill>
                  <a:srgbClr val="FF0000"/>
                </a:solidFill>
              </a:rPr>
              <a:t>NP = co-NP</a:t>
            </a:r>
            <a:r>
              <a:rPr lang="en-US" sz="2000" kern="0" dirty="0"/>
              <a:t>? </a:t>
            </a:r>
            <a:endParaRPr lang="en-US" sz="2000" kern="0" baseline="3000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A193150-CC50-4BAF-9E15-0F915B72D2C5}"/>
              </a:ext>
            </a:extLst>
          </p:cNvPr>
          <p:cNvSpPr txBox="1">
            <a:spLocks/>
          </p:cNvSpPr>
          <p:nvPr/>
        </p:nvSpPr>
        <p:spPr bwMode="auto">
          <a:xfrm>
            <a:off x="1012266" y="2585407"/>
            <a:ext cx="7100418" cy="7813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NP </a:t>
            </a:r>
            <a:r>
              <a:rPr lang="en-US" sz="2000" kern="0" dirty="0"/>
              <a:t>are the problems whose YES-instances can be easily verified (or proved) when a (short) solution is provided. </a:t>
            </a:r>
            <a:endParaRPr lang="en-US" sz="2000" kern="0" baseline="30000" dirty="0"/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66F6FDB9-124F-4AE5-9385-1021BC98A875}"/>
              </a:ext>
            </a:extLst>
          </p:cNvPr>
          <p:cNvSpPr txBox="1">
            <a:spLocks/>
          </p:cNvSpPr>
          <p:nvPr/>
        </p:nvSpPr>
        <p:spPr bwMode="auto">
          <a:xfrm>
            <a:off x="1021791" y="3338354"/>
            <a:ext cx="7100418" cy="7813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co-NP </a:t>
            </a:r>
            <a:r>
              <a:rPr lang="en-US" sz="2000" kern="0" dirty="0"/>
              <a:t>are the problems whose YES-instances seem hard to verify (or prove) with short solutions. </a:t>
            </a:r>
            <a:endParaRPr lang="en-US" sz="2000" kern="0" baseline="30000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399CD043-4482-4E9E-AA5B-B0279D7E0FEF}"/>
              </a:ext>
            </a:extLst>
          </p:cNvPr>
          <p:cNvSpPr txBox="1">
            <a:spLocks/>
          </p:cNvSpPr>
          <p:nvPr/>
        </p:nvSpPr>
        <p:spPr bwMode="auto">
          <a:xfrm>
            <a:off x="1012266" y="4119719"/>
            <a:ext cx="7100418" cy="4095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SAT: </a:t>
            </a:r>
            <a:r>
              <a:rPr lang="en-US" sz="2000" kern="0" dirty="0"/>
              <a:t>given a CNF formula </a:t>
            </a:r>
            <a:r>
              <a:rPr lang="en-US" sz="2000" kern="0" dirty="0">
                <a:solidFill>
                  <a:srgbClr val="00B050"/>
                </a:solidFill>
              </a:rPr>
              <a:t>F</a:t>
            </a:r>
            <a:r>
              <a:rPr lang="en-US" sz="2000" kern="0" dirty="0"/>
              <a:t>, is </a:t>
            </a:r>
            <a:r>
              <a:rPr lang="en-US" sz="2000" kern="0" dirty="0">
                <a:solidFill>
                  <a:srgbClr val="00B050"/>
                </a:solidFill>
              </a:rPr>
              <a:t>F</a:t>
            </a:r>
            <a:r>
              <a:rPr lang="en-US" sz="2000" kern="0" dirty="0"/>
              <a:t> satisfiable? </a:t>
            </a:r>
            <a:endParaRPr lang="en-US" sz="2000" kern="0" baseline="30000" dirty="0"/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8DDBF6C0-B9C4-4DD3-A31A-8DA068E245CA}"/>
              </a:ext>
            </a:extLst>
          </p:cNvPr>
          <p:cNvSpPr txBox="1">
            <a:spLocks/>
          </p:cNvSpPr>
          <p:nvPr/>
        </p:nvSpPr>
        <p:spPr bwMode="auto">
          <a:xfrm>
            <a:off x="1002741" y="4504878"/>
            <a:ext cx="7100418" cy="6788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  -- a short solution (i.e., a satisfying assignment to </a:t>
            </a:r>
            <a:r>
              <a:rPr lang="en-US" sz="1800" kern="0" dirty="0">
                <a:solidFill>
                  <a:srgbClr val="00B050"/>
                </a:solidFill>
              </a:rPr>
              <a:t>F</a:t>
            </a:r>
            <a:r>
              <a:rPr lang="en-US" sz="1800" kern="0" dirty="0"/>
              <a:t>) is sufficient to show that </a:t>
            </a:r>
            <a:r>
              <a:rPr lang="en-US" sz="1800" kern="0" dirty="0">
                <a:solidFill>
                  <a:srgbClr val="00B050"/>
                </a:solidFill>
              </a:rPr>
              <a:t>F</a:t>
            </a:r>
            <a:r>
              <a:rPr lang="en-US" sz="1800" kern="0" dirty="0"/>
              <a:t> is a YES of SAT.</a:t>
            </a:r>
            <a:endParaRPr lang="en-US" sz="1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2">
                <a:extLst>
                  <a:ext uri="{FF2B5EF4-FFF2-40B4-BE49-F238E27FC236}">
                    <a16:creationId xmlns:a16="http://schemas.microsoft.com/office/drawing/2014/main" id="{639EBBE6-54BA-4A6C-911A-0361A0A83F7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12266" y="5233541"/>
                <a:ext cx="7100418" cy="40957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SAT</m:t>
                        </m:r>
                      </m:e>
                    </m:acc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: </a:t>
                </a:r>
                <a:r>
                  <a:rPr lang="en-US" sz="2000" kern="0" dirty="0"/>
                  <a:t>given a CNF formula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2000" kern="0" dirty="0"/>
                  <a:t>,  is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2000" kern="0" dirty="0"/>
                  <a:t> unsatisfiable, i.e., is it true that no assignment can satisfy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2000" kern="0" dirty="0"/>
                  <a:t>? </a:t>
                </a:r>
                <a:endParaRPr lang="en-US" sz="2000" kern="0" baseline="30000" dirty="0"/>
              </a:p>
            </p:txBody>
          </p:sp>
        </mc:Choice>
        <mc:Fallback xmlns="">
          <p:sp>
            <p:nvSpPr>
              <p:cNvPr id="44" name="Content Placeholder 2">
                <a:extLst>
                  <a:ext uri="{FF2B5EF4-FFF2-40B4-BE49-F238E27FC236}">
                    <a16:creationId xmlns:a16="http://schemas.microsoft.com/office/drawing/2014/main" id="{639EBBE6-54BA-4A6C-911A-0361A0A83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266" y="5233541"/>
                <a:ext cx="7100418" cy="409575"/>
              </a:xfrm>
              <a:prstGeom prst="rect">
                <a:avLst/>
              </a:prstGeom>
              <a:blipFill>
                <a:blip r:embed="rId3"/>
                <a:stretch>
                  <a:fillRect l="-771" t="-7246" b="-95652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2B2CD321-0EB0-4C71-B309-BA3D61CAFF89}"/>
              </a:ext>
            </a:extLst>
          </p:cNvPr>
          <p:cNvSpPr txBox="1">
            <a:spLocks/>
          </p:cNvSpPr>
          <p:nvPr/>
        </p:nvSpPr>
        <p:spPr bwMode="auto">
          <a:xfrm>
            <a:off x="1021791" y="5878366"/>
            <a:ext cx="7100418" cy="4095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  -- We seem to need to verify </a:t>
            </a:r>
            <a:r>
              <a:rPr lang="en-US" sz="1800" kern="0" dirty="0">
                <a:solidFill>
                  <a:srgbClr val="FF0000"/>
                </a:solidFill>
              </a:rPr>
              <a:t>all</a:t>
            </a:r>
            <a:r>
              <a:rPr lang="en-US" sz="1800" kern="0" dirty="0"/>
              <a:t> assignments.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854443E-E4D9-4EEA-857C-0DB8EFF11DBB}"/>
              </a:ext>
            </a:extLst>
          </p:cNvPr>
          <p:cNvGrpSpPr/>
          <p:nvPr/>
        </p:nvGrpSpPr>
        <p:grpSpPr>
          <a:xfrm>
            <a:off x="1021791" y="885508"/>
            <a:ext cx="7100418" cy="848042"/>
            <a:chOff x="1021791" y="885508"/>
            <a:chExt cx="7100418" cy="848042"/>
          </a:xfrm>
        </p:grpSpPr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A7DF311A-03DF-4691-B431-B78357EC3A0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21791" y="885508"/>
              <a:ext cx="7100418" cy="84804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Theorem. </a:t>
              </a:r>
              <a:r>
                <a:rPr lang="en-US" sz="2400" kern="0" dirty="0"/>
                <a:t>Let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be a deterministic class (such as </a:t>
              </a:r>
              <a:r>
                <a:rPr lang="en-US" sz="2400" kern="0" dirty="0">
                  <a:solidFill>
                    <a:srgbClr val="FF0000"/>
                  </a:solidFill>
                </a:rPr>
                <a:t>P</a:t>
              </a:r>
              <a:r>
                <a:rPr lang="en-US" sz="2400" kern="0" dirty="0"/>
                <a:t>, </a:t>
              </a:r>
              <a:r>
                <a:rPr lang="en-US" sz="2400" kern="0" dirty="0">
                  <a:solidFill>
                    <a:srgbClr val="FF0000"/>
                  </a:solidFill>
                </a:rPr>
                <a:t>L</a:t>
              </a:r>
              <a:r>
                <a:rPr lang="en-US" sz="2400" kern="0" dirty="0"/>
                <a:t>, </a:t>
              </a:r>
              <a:r>
                <a:rPr lang="en-US" sz="2400" kern="0" dirty="0" err="1">
                  <a:solidFill>
                    <a:srgbClr val="FF0000"/>
                  </a:solidFill>
                </a:rPr>
                <a:t>NC</a:t>
              </a:r>
              <a:r>
                <a:rPr lang="en-US" sz="2400" kern="0" baseline="-25000" dirty="0" err="1">
                  <a:solidFill>
                    <a:srgbClr val="FF0000"/>
                  </a:solidFill>
                </a:rPr>
                <a:t>k</a:t>
              </a:r>
              <a:r>
                <a:rPr lang="en-US" sz="2400" kern="0" dirty="0"/>
                <a:t>), then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= </a:t>
              </a:r>
              <a:r>
                <a:rPr lang="en-US" sz="2400" kern="0" dirty="0">
                  <a:solidFill>
                    <a:srgbClr val="FFC000"/>
                  </a:solidFill>
                </a:rPr>
                <a:t>co-C</a:t>
              </a:r>
              <a:r>
                <a:rPr lang="en-US" sz="2400" kern="0" dirty="0"/>
                <a:t>. Thus, </a:t>
              </a:r>
              <a:endParaRPr lang="en-US" sz="2400" kern="0" baseline="300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6A6172F-07E1-4AC6-9A23-6EC50846750B}"/>
                </a:ext>
              </a:extLst>
            </p:cNvPr>
            <p:cNvSpPr txBox="1"/>
            <p:nvPr/>
          </p:nvSpPr>
          <p:spPr>
            <a:xfrm>
              <a:off x="5210175" y="1271885"/>
              <a:ext cx="2791149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co-P</a:t>
              </a:r>
              <a:r>
                <a:rPr lang="en-US" kern="0" dirty="0"/>
                <a:t>, </a:t>
              </a:r>
              <a:r>
                <a:rPr lang="en-US" kern="0" dirty="0">
                  <a:solidFill>
                    <a:srgbClr val="FF0000"/>
                  </a:solidFill>
                </a:rPr>
                <a:t>L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co-L</a:t>
              </a:r>
              <a:r>
                <a:rPr lang="en-US" kern="0" dirty="0"/>
                <a:t>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18084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1021791" y="1704975"/>
            <a:ext cx="710041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Just reverse the decisions in the machine computation.</a:t>
            </a:r>
            <a:endParaRPr lang="en-US" sz="2000" kern="0" baseline="300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50B6AB0-8092-4E49-87A1-86379A05F18D}"/>
              </a:ext>
            </a:extLst>
          </p:cNvPr>
          <p:cNvSpPr txBox="1">
            <a:spLocks/>
          </p:cNvSpPr>
          <p:nvPr/>
        </p:nvSpPr>
        <p:spPr bwMode="auto">
          <a:xfrm>
            <a:off x="1012266" y="2171384"/>
            <a:ext cx="7722159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What about nondeterministic classes? In particular, is </a:t>
            </a:r>
            <a:r>
              <a:rPr lang="en-US" sz="2000" kern="0" dirty="0">
                <a:solidFill>
                  <a:srgbClr val="FF0000"/>
                </a:solidFill>
              </a:rPr>
              <a:t>NP = co-NP</a:t>
            </a:r>
            <a:r>
              <a:rPr lang="en-US" sz="2000" kern="0" dirty="0"/>
              <a:t>? </a:t>
            </a:r>
            <a:endParaRPr lang="en-US" sz="2000" kern="0" baseline="30000" dirty="0"/>
          </a:p>
          <a:p>
            <a:pPr marL="0" indent="0">
              <a:buNone/>
            </a:pPr>
            <a:endParaRPr lang="en-US" sz="2000" kern="0" baseline="300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A193150-CC50-4BAF-9E15-0F915B72D2C5}"/>
              </a:ext>
            </a:extLst>
          </p:cNvPr>
          <p:cNvSpPr txBox="1">
            <a:spLocks/>
          </p:cNvSpPr>
          <p:nvPr/>
        </p:nvSpPr>
        <p:spPr bwMode="auto">
          <a:xfrm>
            <a:off x="1012266" y="2585407"/>
            <a:ext cx="7100418" cy="7813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NP </a:t>
            </a:r>
            <a:r>
              <a:rPr lang="en-US" sz="2000" kern="0" dirty="0"/>
              <a:t>are the problems whose YES-instances can be easily verified (or proved) when a (short) solution is provided. </a:t>
            </a:r>
            <a:endParaRPr lang="en-US" sz="2000" kern="0" baseline="30000" dirty="0"/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66F6FDB9-124F-4AE5-9385-1021BC98A875}"/>
              </a:ext>
            </a:extLst>
          </p:cNvPr>
          <p:cNvSpPr txBox="1">
            <a:spLocks/>
          </p:cNvSpPr>
          <p:nvPr/>
        </p:nvSpPr>
        <p:spPr bwMode="auto">
          <a:xfrm>
            <a:off x="1021791" y="3338354"/>
            <a:ext cx="7100418" cy="7813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co-NP </a:t>
            </a:r>
            <a:r>
              <a:rPr lang="en-US" sz="2000" kern="0" dirty="0"/>
              <a:t>are the problems whose YES-instances seem hard to verify (or prove) with short solutions. </a:t>
            </a:r>
            <a:endParaRPr lang="en-US" sz="2000" kern="0" baseline="30000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399CD043-4482-4E9E-AA5B-B0279D7E0FEF}"/>
              </a:ext>
            </a:extLst>
          </p:cNvPr>
          <p:cNvSpPr txBox="1">
            <a:spLocks/>
          </p:cNvSpPr>
          <p:nvPr/>
        </p:nvSpPr>
        <p:spPr bwMode="auto">
          <a:xfrm>
            <a:off x="1012266" y="4119719"/>
            <a:ext cx="7100418" cy="4095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SAT: </a:t>
            </a:r>
            <a:r>
              <a:rPr lang="en-US" sz="2000" kern="0" dirty="0"/>
              <a:t>given a CNF formula </a:t>
            </a:r>
            <a:r>
              <a:rPr lang="en-US" sz="2000" kern="0" dirty="0">
                <a:solidFill>
                  <a:srgbClr val="00B050"/>
                </a:solidFill>
              </a:rPr>
              <a:t>F</a:t>
            </a:r>
            <a:r>
              <a:rPr lang="en-US" sz="2000" kern="0" dirty="0"/>
              <a:t>, is </a:t>
            </a:r>
            <a:r>
              <a:rPr lang="en-US" sz="2000" kern="0" dirty="0">
                <a:solidFill>
                  <a:srgbClr val="00B050"/>
                </a:solidFill>
              </a:rPr>
              <a:t>F</a:t>
            </a:r>
            <a:r>
              <a:rPr lang="en-US" sz="2000" kern="0" dirty="0"/>
              <a:t> satisfiable? </a:t>
            </a:r>
            <a:endParaRPr lang="en-US" sz="2000" kern="0" baseline="30000" dirty="0"/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8DDBF6C0-B9C4-4DD3-A31A-8DA068E245CA}"/>
              </a:ext>
            </a:extLst>
          </p:cNvPr>
          <p:cNvSpPr txBox="1">
            <a:spLocks/>
          </p:cNvSpPr>
          <p:nvPr/>
        </p:nvSpPr>
        <p:spPr bwMode="auto">
          <a:xfrm>
            <a:off x="1002741" y="4504878"/>
            <a:ext cx="7100418" cy="6788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  -- a short solution (i.e., a satisfying assignment to </a:t>
            </a:r>
            <a:r>
              <a:rPr lang="en-US" sz="1800" kern="0" dirty="0">
                <a:solidFill>
                  <a:srgbClr val="00B050"/>
                </a:solidFill>
              </a:rPr>
              <a:t>F</a:t>
            </a:r>
            <a:r>
              <a:rPr lang="en-US" sz="1800" kern="0" dirty="0"/>
              <a:t>) is sufficient to show that </a:t>
            </a:r>
            <a:r>
              <a:rPr lang="en-US" sz="1800" kern="0" dirty="0">
                <a:solidFill>
                  <a:srgbClr val="00B050"/>
                </a:solidFill>
              </a:rPr>
              <a:t>F</a:t>
            </a:r>
            <a:r>
              <a:rPr lang="en-US" sz="1800" kern="0" dirty="0"/>
              <a:t> is a YES of SAT.</a:t>
            </a:r>
            <a:endParaRPr lang="en-US" sz="1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2">
                <a:extLst>
                  <a:ext uri="{FF2B5EF4-FFF2-40B4-BE49-F238E27FC236}">
                    <a16:creationId xmlns:a16="http://schemas.microsoft.com/office/drawing/2014/main" id="{639EBBE6-54BA-4A6C-911A-0361A0A83F7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12266" y="5233541"/>
                <a:ext cx="7100418" cy="40957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SAT</m:t>
                        </m:r>
                      </m:e>
                    </m:acc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: </a:t>
                </a:r>
                <a:r>
                  <a:rPr lang="en-US" sz="2000" kern="0" dirty="0"/>
                  <a:t>given a CNF formula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2000" kern="0" dirty="0"/>
                  <a:t>,  is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2000" kern="0" dirty="0"/>
                  <a:t> unsatisfiable, i.e., is it true that no assignment can satisfy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2000" kern="0" dirty="0"/>
                  <a:t>? </a:t>
                </a:r>
                <a:endParaRPr lang="en-US" sz="2000" kern="0" baseline="30000" dirty="0"/>
              </a:p>
            </p:txBody>
          </p:sp>
        </mc:Choice>
        <mc:Fallback xmlns="">
          <p:sp>
            <p:nvSpPr>
              <p:cNvPr id="44" name="Content Placeholder 2">
                <a:extLst>
                  <a:ext uri="{FF2B5EF4-FFF2-40B4-BE49-F238E27FC236}">
                    <a16:creationId xmlns:a16="http://schemas.microsoft.com/office/drawing/2014/main" id="{639EBBE6-54BA-4A6C-911A-0361A0A83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266" y="5233541"/>
                <a:ext cx="7100418" cy="409575"/>
              </a:xfrm>
              <a:prstGeom prst="rect">
                <a:avLst/>
              </a:prstGeom>
              <a:blipFill>
                <a:blip r:embed="rId3"/>
                <a:stretch>
                  <a:fillRect l="-771" t="-7246" b="-95652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2B2CD321-0EB0-4C71-B309-BA3D61CAFF89}"/>
              </a:ext>
            </a:extLst>
          </p:cNvPr>
          <p:cNvSpPr txBox="1">
            <a:spLocks/>
          </p:cNvSpPr>
          <p:nvPr/>
        </p:nvSpPr>
        <p:spPr bwMode="auto">
          <a:xfrm>
            <a:off x="1021791" y="5878366"/>
            <a:ext cx="7100418" cy="4095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  -- We seem to need to verify </a:t>
            </a:r>
            <a:r>
              <a:rPr lang="en-US" sz="1800" kern="0" dirty="0">
                <a:solidFill>
                  <a:srgbClr val="FF0000"/>
                </a:solidFill>
              </a:rPr>
              <a:t>all</a:t>
            </a:r>
            <a:r>
              <a:rPr lang="en-US" sz="1800" kern="0" dirty="0"/>
              <a:t> assignments.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9FE2FC7E-9382-4199-9A0D-B604E5C0C07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64399" y="6219221"/>
                <a:ext cx="7100418" cy="43714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On the other hand, it is easy to </a:t>
                </a:r>
                <a:r>
                  <a:rPr lang="en-US" sz="1800" kern="0" dirty="0">
                    <a:solidFill>
                      <a:srgbClr val="FF0000"/>
                    </a:solidFill>
                  </a:rPr>
                  <a:t>disprove </a:t>
                </a:r>
                <a:r>
                  <a:rPr lang="en-US" sz="1800" kern="0" dirty="0"/>
                  <a:t>a YES-instance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1800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SAT</m:t>
                        </m:r>
                      </m:e>
                    </m:acc>
                  </m:oMath>
                </a14:m>
                <a:r>
                  <a:rPr lang="en-US" sz="1800" kern="0" dirty="0">
                    <a:solidFill>
                      <a:srgbClr val="FF0000"/>
                    </a:solidFill>
                  </a:rPr>
                  <a:t>.</a:t>
                </a:r>
              </a:p>
              <a:p>
                <a:pPr marL="0" indent="0">
                  <a:buNone/>
                </a:pPr>
                <a:endParaRPr lang="en-US" sz="1800" kern="0" baseline="30000" dirty="0"/>
              </a:p>
            </p:txBody>
          </p:sp>
        </mc:Choice>
        <mc:Fallback xmlns="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9FE2FC7E-9382-4199-9A0D-B604E5C0C0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4399" y="6219221"/>
                <a:ext cx="7100418" cy="437146"/>
              </a:xfrm>
              <a:prstGeom prst="rect">
                <a:avLst/>
              </a:prstGeom>
              <a:blipFill>
                <a:blip r:embed="rId4"/>
                <a:stretch>
                  <a:fillRect l="-686" t="-5405" b="-405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0C8C80B3-311F-403F-A77C-D9B020B9FA43}"/>
              </a:ext>
            </a:extLst>
          </p:cNvPr>
          <p:cNvGrpSpPr/>
          <p:nvPr/>
        </p:nvGrpSpPr>
        <p:grpSpPr>
          <a:xfrm>
            <a:off x="1021791" y="885508"/>
            <a:ext cx="7100418" cy="848042"/>
            <a:chOff x="1021791" y="885508"/>
            <a:chExt cx="7100418" cy="848042"/>
          </a:xfrm>
        </p:grpSpPr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DF1A4FAE-A076-498C-A685-9CE676985FD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21791" y="885508"/>
              <a:ext cx="7100418" cy="84804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kern="0" dirty="0">
                  <a:solidFill>
                    <a:srgbClr val="FF0000"/>
                  </a:solidFill>
                </a:rPr>
                <a:t>Theorem. </a:t>
              </a:r>
              <a:r>
                <a:rPr lang="en-US" sz="2400" kern="0" dirty="0"/>
                <a:t>Let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be a deterministic class (such as </a:t>
              </a:r>
              <a:r>
                <a:rPr lang="en-US" sz="2400" kern="0" dirty="0">
                  <a:solidFill>
                    <a:srgbClr val="FF0000"/>
                  </a:solidFill>
                </a:rPr>
                <a:t>P</a:t>
              </a:r>
              <a:r>
                <a:rPr lang="en-US" sz="2400" kern="0" dirty="0"/>
                <a:t>, </a:t>
              </a:r>
              <a:r>
                <a:rPr lang="en-US" sz="2400" kern="0" dirty="0">
                  <a:solidFill>
                    <a:srgbClr val="FF0000"/>
                  </a:solidFill>
                </a:rPr>
                <a:t>L</a:t>
              </a:r>
              <a:r>
                <a:rPr lang="en-US" sz="2400" kern="0" dirty="0"/>
                <a:t>, </a:t>
              </a:r>
              <a:r>
                <a:rPr lang="en-US" sz="2400" kern="0" dirty="0" err="1">
                  <a:solidFill>
                    <a:srgbClr val="FF0000"/>
                  </a:solidFill>
                </a:rPr>
                <a:t>NC</a:t>
              </a:r>
              <a:r>
                <a:rPr lang="en-US" sz="2400" kern="0" baseline="-25000" dirty="0" err="1">
                  <a:solidFill>
                    <a:srgbClr val="FF0000"/>
                  </a:solidFill>
                </a:rPr>
                <a:t>k</a:t>
              </a:r>
              <a:r>
                <a:rPr lang="en-US" sz="2400" kern="0" dirty="0"/>
                <a:t>), then </a:t>
              </a:r>
              <a:r>
                <a:rPr lang="en-US" sz="2400" kern="0" dirty="0">
                  <a:solidFill>
                    <a:srgbClr val="FFC000"/>
                  </a:solidFill>
                </a:rPr>
                <a:t>C</a:t>
              </a:r>
              <a:r>
                <a:rPr lang="en-US" sz="2400" kern="0" dirty="0"/>
                <a:t> = </a:t>
              </a:r>
              <a:r>
                <a:rPr lang="en-US" sz="2400" kern="0" dirty="0">
                  <a:solidFill>
                    <a:srgbClr val="FFC000"/>
                  </a:solidFill>
                </a:rPr>
                <a:t>co-C</a:t>
              </a:r>
              <a:r>
                <a:rPr lang="en-US" sz="2400" kern="0" dirty="0"/>
                <a:t>. Thus, </a:t>
              </a:r>
              <a:endParaRPr lang="en-US" sz="2400" kern="0" baseline="300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6A901B3-15D2-43C0-9268-768303F877D5}"/>
                </a:ext>
              </a:extLst>
            </p:cNvPr>
            <p:cNvSpPr txBox="1"/>
            <p:nvPr/>
          </p:nvSpPr>
          <p:spPr>
            <a:xfrm>
              <a:off x="5210175" y="1271885"/>
              <a:ext cx="2791149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solidFill>
                    <a:srgbClr val="FF0000"/>
                  </a:solidFill>
                </a:rPr>
                <a:t>P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co-P</a:t>
              </a:r>
              <a:r>
                <a:rPr lang="en-US" kern="0" dirty="0"/>
                <a:t>, </a:t>
              </a:r>
              <a:r>
                <a:rPr lang="en-US" kern="0" dirty="0">
                  <a:solidFill>
                    <a:srgbClr val="FF0000"/>
                  </a:solidFill>
                </a:rPr>
                <a:t>L</a:t>
              </a:r>
              <a:r>
                <a:rPr lang="en-US" kern="0" dirty="0"/>
                <a:t> = </a:t>
              </a:r>
              <a:r>
                <a:rPr lang="en-US" kern="0" dirty="0">
                  <a:solidFill>
                    <a:srgbClr val="FF0000"/>
                  </a:solidFill>
                </a:rPr>
                <a:t>co-L</a:t>
              </a:r>
              <a:r>
                <a:rPr lang="en-US" kern="0" dirty="0"/>
                <a:t>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98147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313599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878916" y="1437785"/>
            <a:ext cx="710041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Why is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important?</a:t>
            </a:r>
            <a:endParaRPr lang="en-US" sz="2400" kern="0" baseline="30000" dirty="0"/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2118920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878916" y="1437785"/>
            <a:ext cx="710041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Why is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important?</a:t>
            </a:r>
            <a:endParaRPr lang="en-US" sz="2400" kern="0" baseline="30000" dirty="0"/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40B318-AAE5-4485-8EF5-B47F76676AC7}"/>
              </a:ext>
            </a:extLst>
          </p:cNvPr>
          <p:cNvSpPr txBox="1">
            <a:spLocks/>
          </p:cNvSpPr>
          <p:nvPr/>
        </p:nvSpPr>
        <p:spPr bwMode="auto">
          <a:xfrm>
            <a:off x="878916" y="1977171"/>
            <a:ext cx="7100418" cy="76602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000"/>
                </a:solidFill>
              </a:rPr>
              <a:t>Circuit-Equivalence</a:t>
            </a:r>
            <a:r>
              <a:rPr lang="en-US" sz="2400" kern="0" dirty="0"/>
              <a:t>: given two circuits C</a:t>
            </a:r>
            <a:r>
              <a:rPr lang="en-US" sz="2400" kern="0" baseline="-25000" dirty="0"/>
              <a:t>1</a:t>
            </a:r>
            <a:r>
              <a:rPr lang="en-US" sz="2400" kern="0" dirty="0"/>
              <a:t> and C</a:t>
            </a:r>
            <a:r>
              <a:rPr lang="en-US" sz="2400" kern="0" baseline="-25000" dirty="0"/>
              <a:t>2</a:t>
            </a:r>
            <a:r>
              <a:rPr lang="en-US" sz="2400" kern="0" dirty="0"/>
              <a:t>, are they computing the same Boolean function? </a:t>
            </a:r>
            <a:endParaRPr lang="en-US" sz="24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2621063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878916" y="1437785"/>
            <a:ext cx="710041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Why is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important?</a:t>
            </a:r>
            <a:endParaRPr lang="en-US" sz="2400" kern="0" baseline="30000" dirty="0"/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40B318-AAE5-4485-8EF5-B47F76676AC7}"/>
              </a:ext>
            </a:extLst>
          </p:cNvPr>
          <p:cNvSpPr txBox="1">
            <a:spLocks/>
          </p:cNvSpPr>
          <p:nvPr/>
        </p:nvSpPr>
        <p:spPr bwMode="auto">
          <a:xfrm>
            <a:off x="878916" y="1977171"/>
            <a:ext cx="7100418" cy="76602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000"/>
                </a:solidFill>
              </a:rPr>
              <a:t>Circuit-Equivalence</a:t>
            </a:r>
            <a:r>
              <a:rPr lang="en-US" sz="2400" kern="0" dirty="0"/>
              <a:t>: given two circuits C</a:t>
            </a:r>
            <a:r>
              <a:rPr lang="en-US" sz="2400" kern="0" baseline="-25000" dirty="0"/>
              <a:t>1</a:t>
            </a:r>
            <a:r>
              <a:rPr lang="en-US" sz="2400" kern="0" dirty="0"/>
              <a:t> and C</a:t>
            </a:r>
            <a:r>
              <a:rPr lang="en-US" sz="2400" kern="0" baseline="-25000" dirty="0"/>
              <a:t>2</a:t>
            </a:r>
            <a:r>
              <a:rPr lang="en-US" sz="2400" kern="0" dirty="0"/>
              <a:t>, are they computing the same Boolean function? </a:t>
            </a:r>
            <a:endParaRPr lang="en-US" sz="2400" kern="0" baseline="300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F28A66-DF1E-47DE-872E-86CFDB35BD23}"/>
              </a:ext>
            </a:extLst>
          </p:cNvPr>
          <p:cNvSpPr txBox="1">
            <a:spLocks/>
          </p:cNvSpPr>
          <p:nvPr/>
        </p:nvSpPr>
        <p:spPr bwMode="auto">
          <a:xfrm>
            <a:off x="898370" y="2810192"/>
            <a:ext cx="7100418" cy="6788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Its complement “given two circuits C</a:t>
            </a:r>
            <a:r>
              <a:rPr lang="en-US" sz="1800" kern="0" baseline="-25000" dirty="0"/>
              <a:t>1</a:t>
            </a:r>
            <a:r>
              <a:rPr lang="en-US" sz="1800" kern="0" dirty="0"/>
              <a:t> and C</a:t>
            </a:r>
            <a:r>
              <a:rPr lang="en-US" sz="1800" kern="0" baseline="-25000" dirty="0"/>
              <a:t>2</a:t>
            </a:r>
            <a:r>
              <a:rPr lang="en-US" sz="1800" kern="0" dirty="0"/>
              <a:t>, do they compute different Boolean functions?” is in </a:t>
            </a:r>
            <a:r>
              <a:rPr lang="en-US" sz="1800" kern="0" dirty="0">
                <a:solidFill>
                  <a:srgbClr val="FF3300"/>
                </a:solidFill>
              </a:rPr>
              <a:t>NP</a:t>
            </a:r>
            <a:r>
              <a:rPr lang="en-US" sz="1800" kern="0" dirty="0"/>
              <a:t>.  </a:t>
            </a:r>
            <a:endParaRPr lang="en-US" sz="18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1322895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878916" y="1437785"/>
            <a:ext cx="710041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Why is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important?</a:t>
            </a:r>
            <a:endParaRPr lang="en-US" sz="2400" kern="0" baseline="30000" dirty="0"/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40B318-AAE5-4485-8EF5-B47F76676AC7}"/>
              </a:ext>
            </a:extLst>
          </p:cNvPr>
          <p:cNvSpPr txBox="1">
            <a:spLocks/>
          </p:cNvSpPr>
          <p:nvPr/>
        </p:nvSpPr>
        <p:spPr bwMode="auto">
          <a:xfrm>
            <a:off x="878916" y="1977171"/>
            <a:ext cx="7100418" cy="76602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000"/>
                </a:solidFill>
              </a:rPr>
              <a:t>Circuit-Equivalence</a:t>
            </a:r>
            <a:r>
              <a:rPr lang="en-US" sz="2400" kern="0" dirty="0"/>
              <a:t>: given two circuits C</a:t>
            </a:r>
            <a:r>
              <a:rPr lang="en-US" sz="2400" kern="0" baseline="-25000" dirty="0"/>
              <a:t>1</a:t>
            </a:r>
            <a:r>
              <a:rPr lang="en-US" sz="2400" kern="0" dirty="0"/>
              <a:t> and C</a:t>
            </a:r>
            <a:r>
              <a:rPr lang="en-US" sz="2400" kern="0" baseline="-25000" dirty="0"/>
              <a:t>2</a:t>
            </a:r>
            <a:r>
              <a:rPr lang="en-US" sz="2400" kern="0" dirty="0"/>
              <a:t>, are they computing the same Boolean function? </a:t>
            </a:r>
            <a:endParaRPr lang="en-US" sz="2400" kern="0" baseline="300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F28A66-DF1E-47DE-872E-86CFDB35BD23}"/>
              </a:ext>
            </a:extLst>
          </p:cNvPr>
          <p:cNvSpPr txBox="1">
            <a:spLocks/>
          </p:cNvSpPr>
          <p:nvPr/>
        </p:nvSpPr>
        <p:spPr bwMode="auto">
          <a:xfrm>
            <a:off x="898370" y="2810192"/>
            <a:ext cx="7100418" cy="6788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Its complement “given two circuits C</a:t>
            </a:r>
            <a:r>
              <a:rPr lang="en-US" sz="1800" kern="0" baseline="-25000" dirty="0"/>
              <a:t>1</a:t>
            </a:r>
            <a:r>
              <a:rPr lang="en-US" sz="1800" kern="0" dirty="0"/>
              <a:t> and C</a:t>
            </a:r>
            <a:r>
              <a:rPr lang="en-US" sz="1800" kern="0" baseline="-25000" dirty="0"/>
              <a:t>2</a:t>
            </a:r>
            <a:r>
              <a:rPr lang="en-US" sz="1800" kern="0" dirty="0"/>
              <a:t>, do they compute different Boolean functions?” is in </a:t>
            </a:r>
            <a:r>
              <a:rPr lang="en-US" sz="1800" kern="0" dirty="0">
                <a:solidFill>
                  <a:srgbClr val="FF3300"/>
                </a:solidFill>
              </a:rPr>
              <a:t>NP</a:t>
            </a:r>
            <a:r>
              <a:rPr lang="en-US" sz="1800" kern="0" dirty="0"/>
              <a:t>.  </a:t>
            </a:r>
            <a:endParaRPr lang="en-US" sz="1800" kern="0" baseline="300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293235A-9622-49A1-AD6C-B64A2A37F8BA}"/>
              </a:ext>
            </a:extLst>
          </p:cNvPr>
          <p:cNvSpPr txBox="1">
            <a:spLocks/>
          </p:cNvSpPr>
          <p:nvPr/>
        </p:nvSpPr>
        <p:spPr bwMode="auto">
          <a:xfrm>
            <a:off x="878916" y="3556079"/>
            <a:ext cx="7100418" cy="12349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000"/>
                </a:solidFill>
              </a:rPr>
              <a:t>Heavy-Deadlock</a:t>
            </a:r>
            <a:r>
              <a:rPr lang="en-US" sz="2400" kern="0" dirty="0"/>
              <a:t>: given a system waits-for graph G and k, do we have to kill at least k transitions in order to break all deadlocks? </a:t>
            </a:r>
            <a:endParaRPr lang="en-US" sz="24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1330651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8BB750-73AA-4123-8F22-5946F6EA8644}"/>
              </a:ext>
            </a:extLst>
          </p:cNvPr>
          <p:cNvSpPr txBox="1">
            <a:spLocks/>
          </p:cNvSpPr>
          <p:nvPr/>
        </p:nvSpPr>
        <p:spPr bwMode="auto">
          <a:xfrm>
            <a:off x="878916" y="1437785"/>
            <a:ext cx="710041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Why is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important?</a:t>
            </a:r>
            <a:endParaRPr lang="en-US" sz="2400" kern="0" baseline="30000" dirty="0"/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40B318-AAE5-4485-8EF5-B47F76676AC7}"/>
              </a:ext>
            </a:extLst>
          </p:cNvPr>
          <p:cNvSpPr txBox="1">
            <a:spLocks/>
          </p:cNvSpPr>
          <p:nvPr/>
        </p:nvSpPr>
        <p:spPr bwMode="auto">
          <a:xfrm>
            <a:off x="878916" y="1977171"/>
            <a:ext cx="7100418" cy="76602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000"/>
                </a:solidFill>
              </a:rPr>
              <a:t>Circuit-Equivalence</a:t>
            </a:r>
            <a:r>
              <a:rPr lang="en-US" sz="2400" kern="0" dirty="0"/>
              <a:t>: given two circuits C</a:t>
            </a:r>
            <a:r>
              <a:rPr lang="en-US" sz="2400" kern="0" baseline="-25000" dirty="0"/>
              <a:t>1</a:t>
            </a:r>
            <a:r>
              <a:rPr lang="en-US" sz="2400" kern="0" dirty="0"/>
              <a:t> and C</a:t>
            </a:r>
            <a:r>
              <a:rPr lang="en-US" sz="2400" kern="0" baseline="-25000" dirty="0"/>
              <a:t>2</a:t>
            </a:r>
            <a:r>
              <a:rPr lang="en-US" sz="2400" kern="0" dirty="0"/>
              <a:t>, are they computing the same Boolean function? </a:t>
            </a:r>
            <a:endParaRPr lang="en-US" sz="2400" kern="0" baseline="300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F28A66-DF1E-47DE-872E-86CFDB35BD23}"/>
              </a:ext>
            </a:extLst>
          </p:cNvPr>
          <p:cNvSpPr txBox="1">
            <a:spLocks/>
          </p:cNvSpPr>
          <p:nvPr/>
        </p:nvSpPr>
        <p:spPr bwMode="auto">
          <a:xfrm>
            <a:off x="898370" y="2810192"/>
            <a:ext cx="7100418" cy="6788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Its complement “given two circuits C</a:t>
            </a:r>
            <a:r>
              <a:rPr lang="en-US" sz="1800" kern="0" baseline="-25000" dirty="0"/>
              <a:t>1</a:t>
            </a:r>
            <a:r>
              <a:rPr lang="en-US" sz="1800" kern="0" dirty="0"/>
              <a:t> and C</a:t>
            </a:r>
            <a:r>
              <a:rPr lang="en-US" sz="1800" kern="0" baseline="-25000" dirty="0"/>
              <a:t>2</a:t>
            </a:r>
            <a:r>
              <a:rPr lang="en-US" sz="1800" kern="0" dirty="0"/>
              <a:t>, do they compute different Boolean functions?” is in </a:t>
            </a:r>
            <a:r>
              <a:rPr lang="en-US" sz="1800" kern="0" dirty="0">
                <a:solidFill>
                  <a:srgbClr val="FF3300"/>
                </a:solidFill>
              </a:rPr>
              <a:t>NP</a:t>
            </a:r>
            <a:r>
              <a:rPr lang="en-US" sz="1800" kern="0" dirty="0"/>
              <a:t>.  </a:t>
            </a:r>
            <a:endParaRPr lang="en-US" sz="1800" kern="0" baseline="300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293235A-9622-49A1-AD6C-B64A2A37F8BA}"/>
              </a:ext>
            </a:extLst>
          </p:cNvPr>
          <p:cNvSpPr txBox="1">
            <a:spLocks/>
          </p:cNvSpPr>
          <p:nvPr/>
        </p:nvSpPr>
        <p:spPr bwMode="auto">
          <a:xfrm>
            <a:off x="878916" y="3556079"/>
            <a:ext cx="7100418" cy="12349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000"/>
                </a:solidFill>
              </a:rPr>
              <a:t>Heavy-Deadlock</a:t>
            </a:r>
            <a:r>
              <a:rPr lang="en-US" sz="2400" kern="0" dirty="0"/>
              <a:t>: given a system waits-for graph G and k, do we have to kill at least k transitions in order to break all deadlocks? </a:t>
            </a:r>
            <a:endParaRPr lang="en-US" sz="2400" kern="0" baseline="3000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2DD65A8-1604-4410-94B0-6D8368C50B81}"/>
              </a:ext>
            </a:extLst>
          </p:cNvPr>
          <p:cNvSpPr txBox="1">
            <a:spLocks/>
          </p:cNvSpPr>
          <p:nvPr/>
        </p:nvSpPr>
        <p:spPr bwMode="auto">
          <a:xfrm>
            <a:off x="898370" y="4742127"/>
            <a:ext cx="7100418" cy="6788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Its complement “given a waits-for graph G and k, can we kill no more than k transitions to break all deadlocks?” is in </a:t>
            </a:r>
            <a:r>
              <a:rPr lang="en-US" sz="1800" kern="0" dirty="0">
                <a:solidFill>
                  <a:srgbClr val="FF3300"/>
                </a:solidFill>
              </a:rPr>
              <a:t>NP</a:t>
            </a:r>
            <a:r>
              <a:rPr lang="en-US" sz="1800" kern="0" dirty="0"/>
              <a:t>.  </a:t>
            </a:r>
            <a:endParaRPr lang="en-US" sz="18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4165874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6326129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∩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. 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blipFill>
                <a:blip r:embed="rId3"/>
                <a:stretch>
                  <a:fillRect l="-1226" t="-10127" b="-2405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0964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∩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. 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blipFill>
                <a:blip r:embed="rId3"/>
                <a:stretch>
                  <a:fillRect l="-1226" t="-10127" b="-2405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50B5FD-34F2-4D4F-A7CE-CF58CA631FE6}"/>
              </a:ext>
            </a:extLst>
          </p:cNvPr>
          <p:cNvSpPr txBox="1">
            <a:spLocks/>
          </p:cNvSpPr>
          <p:nvPr/>
        </p:nvSpPr>
        <p:spPr bwMode="auto">
          <a:xfrm>
            <a:off x="878911" y="2133822"/>
            <a:ext cx="734043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Is</a:t>
            </a:r>
            <a:r>
              <a:rPr lang="en-US" sz="1800" kern="0" dirty="0">
                <a:solidFill>
                  <a:srgbClr val="FF3300"/>
                </a:solidFill>
              </a:rPr>
              <a:t> P </a:t>
            </a:r>
            <a:r>
              <a:rPr lang="en-US" sz="1800" kern="0" dirty="0"/>
              <a:t>= </a:t>
            </a:r>
            <a:r>
              <a:rPr lang="en-US" sz="1800" kern="0" dirty="0">
                <a:solidFill>
                  <a:srgbClr val="FF3300"/>
                </a:solidFill>
              </a:rPr>
              <a:t>co-NP</a:t>
            </a:r>
            <a:r>
              <a:rPr lang="en-US" sz="1800" kern="0" dirty="0"/>
              <a:t> ∩ </a:t>
            </a:r>
            <a:r>
              <a:rPr lang="en-US" sz="1800" kern="0" dirty="0">
                <a:solidFill>
                  <a:srgbClr val="FF3300"/>
                </a:solidFill>
              </a:rPr>
              <a:t>NP?   </a:t>
            </a:r>
            <a:endParaRPr lang="en-US" sz="1800" kern="0" baseline="30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607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∩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. 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blipFill>
                <a:blip r:embed="rId3"/>
                <a:stretch>
                  <a:fillRect l="-1226" t="-10127" b="-2405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50B5FD-34F2-4D4F-A7CE-CF58CA631FE6}"/>
              </a:ext>
            </a:extLst>
          </p:cNvPr>
          <p:cNvSpPr txBox="1">
            <a:spLocks/>
          </p:cNvSpPr>
          <p:nvPr/>
        </p:nvSpPr>
        <p:spPr bwMode="auto">
          <a:xfrm>
            <a:off x="878911" y="2133822"/>
            <a:ext cx="734043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Is</a:t>
            </a:r>
            <a:r>
              <a:rPr lang="en-US" sz="1800" kern="0" dirty="0">
                <a:solidFill>
                  <a:srgbClr val="FF3300"/>
                </a:solidFill>
              </a:rPr>
              <a:t> P </a:t>
            </a:r>
            <a:r>
              <a:rPr lang="en-US" sz="1800" kern="0" dirty="0"/>
              <a:t>= </a:t>
            </a:r>
            <a:r>
              <a:rPr lang="en-US" sz="1800" kern="0" dirty="0">
                <a:solidFill>
                  <a:srgbClr val="FF3300"/>
                </a:solidFill>
              </a:rPr>
              <a:t>co-NP</a:t>
            </a:r>
            <a:r>
              <a:rPr lang="en-US" sz="1800" kern="0" dirty="0"/>
              <a:t> ∩ </a:t>
            </a:r>
            <a:r>
              <a:rPr lang="en-US" sz="1800" kern="0" dirty="0">
                <a:solidFill>
                  <a:srgbClr val="FF3300"/>
                </a:solidFill>
              </a:rPr>
              <a:t>NP?   </a:t>
            </a:r>
            <a:r>
              <a:rPr lang="en-US" sz="1800" kern="0" dirty="0">
                <a:solidFill>
                  <a:srgbClr val="00B0F0"/>
                </a:solidFill>
              </a:rPr>
              <a:t>VERY UNKNOWN. We believe probably NOT. </a:t>
            </a:r>
            <a:endParaRPr lang="en-US" sz="1800" kern="0" baseline="30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4720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∩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. 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blipFill>
                <a:blip r:embed="rId3"/>
                <a:stretch>
                  <a:fillRect l="-1226" t="-10127" b="-2405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50B5FD-34F2-4D4F-A7CE-CF58CA631FE6}"/>
              </a:ext>
            </a:extLst>
          </p:cNvPr>
          <p:cNvSpPr txBox="1">
            <a:spLocks/>
          </p:cNvSpPr>
          <p:nvPr/>
        </p:nvSpPr>
        <p:spPr bwMode="auto">
          <a:xfrm>
            <a:off x="878911" y="2133822"/>
            <a:ext cx="734043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Is</a:t>
            </a:r>
            <a:r>
              <a:rPr lang="en-US" sz="1800" kern="0" dirty="0">
                <a:solidFill>
                  <a:srgbClr val="FF3300"/>
                </a:solidFill>
              </a:rPr>
              <a:t> P </a:t>
            </a:r>
            <a:r>
              <a:rPr lang="en-US" sz="1800" kern="0" dirty="0"/>
              <a:t>= </a:t>
            </a:r>
            <a:r>
              <a:rPr lang="en-US" sz="1800" kern="0" dirty="0">
                <a:solidFill>
                  <a:srgbClr val="FF3300"/>
                </a:solidFill>
              </a:rPr>
              <a:t>co-NP</a:t>
            </a:r>
            <a:r>
              <a:rPr lang="en-US" sz="1800" kern="0" dirty="0"/>
              <a:t> ∩ </a:t>
            </a:r>
            <a:r>
              <a:rPr lang="en-US" sz="1800" kern="0" dirty="0">
                <a:solidFill>
                  <a:srgbClr val="FF3300"/>
                </a:solidFill>
              </a:rPr>
              <a:t>NP?   </a:t>
            </a:r>
            <a:r>
              <a:rPr lang="en-US" sz="1800" kern="0" dirty="0">
                <a:solidFill>
                  <a:srgbClr val="00B0F0"/>
                </a:solidFill>
              </a:rPr>
              <a:t>VERY UNKNOWN. We believe probably NOT. </a:t>
            </a:r>
            <a:endParaRPr lang="en-US" sz="1800" kern="0" baseline="30000" dirty="0">
              <a:solidFill>
                <a:srgbClr val="00B0F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B166E8E-0892-4ECB-9479-D9FE1A7EE7A9}"/>
              </a:ext>
            </a:extLst>
          </p:cNvPr>
          <p:cNvSpPr txBox="1">
            <a:spLocks/>
          </p:cNvSpPr>
          <p:nvPr/>
        </p:nvSpPr>
        <p:spPr bwMode="auto">
          <a:xfrm>
            <a:off x="878910" y="2600546"/>
            <a:ext cx="7340435" cy="904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Note:</a:t>
            </a:r>
            <a:r>
              <a:rPr lang="en-US" sz="1800" kern="0" dirty="0"/>
              <a:t> Section 10.2 that the </a:t>
            </a:r>
            <a:r>
              <a:rPr lang="en-US" sz="1800" kern="0" dirty="0">
                <a:solidFill>
                  <a:srgbClr val="FFC000"/>
                </a:solidFill>
              </a:rPr>
              <a:t>Primality-Test</a:t>
            </a:r>
            <a:r>
              <a:rPr lang="en-US" sz="1800" kern="0" dirty="0"/>
              <a:t> problem is in </a:t>
            </a:r>
            <a:r>
              <a:rPr lang="en-US" sz="1800" kern="0" dirty="0">
                <a:solidFill>
                  <a:srgbClr val="FF3300"/>
                </a:solidFill>
              </a:rPr>
              <a:t>co-NP</a:t>
            </a:r>
            <a:r>
              <a:rPr lang="en-US" sz="1800" kern="0" dirty="0"/>
              <a:t> ∩ </a:t>
            </a:r>
            <a:r>
              <a:rPr lang="en-US" sz="1800" kern="0" dirty="0">
                <a:solidFill>
                  <a:srgbClr val="FF3300"/>
                </a:solidFill>
              </a:rPr>
              <a:t>NP </a:t>
            </a:r>
            <a:r>
              <a:rPr lang="en-US" sz="1800" kern="0" dirty="0"/>
              <a:t>now becomes less interesting, because we now know that </a:t>
            </a:r>
            <a:r>
              <a:rPr lang="en-US" sz="1800" kern="0" dirty="0">
                <a:solidFill>
                  <a:srgbClr val="FFC000"/>
                </a:solidFill>
              </a:rPr>
              <a:t>Primality-Test</a:t>
            </a:r>
            <a:r>
              <a:rPr lang="en-US" sz="1800" kern="0" dirty="0"/>
              <a:t> is </a:t>
            </a:r>
            <a:r>
              <a:rPr lang="en-US" altLang="zh-CN" sz="1800" kern="0" dirty="0"/>
              <a:t>in </a:t>
            </a:r>
            <a:r>
              <a:rPr lang="en-US" altLang="zh-CN" sz="1800" kern="0" dirty="0">
                <a:solidFill>
                  <a:srgbClr val="FF0000"/>
                </a:solidFill>
              </a:rPr>
              <a:t>P</a:t>
            </a:r>
            <a:r>
              <a:rPr lang="en-US" altLang="zh-CN" sz="1800" kern="0" dirty="0"/>
              <a:t>.</a:t>
            </a:r>
            <a:endParaRPr lang="en-US" sz="18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27949465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∩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. 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blipFill>
                <a:blip r:embed="rId3"/>
                <a:stretch>
                  <a:fillRect l="-1226" t="-10127" b="-2405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50B5FD-34F2-4D4F-A7CE-CF58CA631FE6}"/>
              </a:ext>
            </a:extLst>
          </p:cNvPr>
          <p:cNvSpPr txBox="1">
            <a:spLocks/>
          </p:cNvSpPr>
          <p:nvPr/>
        </p:nvSpPr>
        <p:spPr bwMode="auto">
          <a:xfrm>
            <a:off x="878911" y="2133822"/>
            <a:ext cx="734043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Is</a:t>
            </a:r>
            <a:r>
              <a:rPr lang="en-US" sz="1800" kern="0" dirty="0">
                <a:solidFill>
                  <a:srgbClr val="FF3300"/>
                </a:solidFill>
              </a:rPr>
              <a:t> P </a:t>
            </a:r>
            <a:r>
              <a:rPr lang="en-US" sz="1800" kern="0" dirty="0"/>
              <a:t>= </a:t>
            </a:r>
            <a:r>
              <a:rPr lang="en-US" sz="1800" kern="0" dirty="0">
                <a:solidFill>
                  <a:srgbClr val="FF3300"/>
                </a:solidFill>
              </a:rPr>
              <a:t>co-NP</a:t>
            </a:r>
            <a:r>
              <a:rPr lang="en-US" sz="1800" kern="0" dirty="0"/>
              <a:t> ∩ </a:t>
            </a:r>
            <a:r>
              <a:rPr lang="en-US" sz="1800" kern="0" dirty="0">
                <a:solidFill>
                  <a:srgbClr val="FF3300"/>
                </a:solidFill>
              </a:rPr>
              <a:t>NP?   </a:t>
            </a:r>
            <a:r>
              <a:rPr lang="en-US" sz="1800" kern="0" dirty="0">
                <a:solidFill>
                  <a:srgbClr val="00B0F0"/>
                </a:solidFill>
              </a:rPr>
              <a:t>VERY UNKNOWN. We believe probably NOT. </a:t>
            </a:r>
            <a:endParaRPr lang="en-US" sz="1800" kern="0" baseline="30000" dirty="0">
              <a:solidFill>
                <a:srgbClr val="00B0F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B166E8E-0892-4ECB-9479-D9FE1A7EE7A9}"/>
              </a:ext>
            </a:extLst>
          </p:cNvPr>
          <p:cNvSpPr txBox="1">
            <a:spLocks/>
          </p:cNvSpPr>
          <p:nvPr/>
        </p:nvSpPr>
        <p:spPr bwMode="auto">
          <a:xfrm>
            <a:off x="878910" y="2600546"/>
            <a:ext cx="7340435" cy="904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Note:</a:t>
            </a:r>
            <a:r>
              <a:rPr lang="en-US" sz="1800" kern="0" dirty="0"/>
              <a:t> Section 10.2 that the </a:t>
            </a:r>
            <a:r>
              <a:rPr lang="en-US" sz="1800" kern="0" dirty="0">
                <a:solidFill>
                  <a:srgbClr val="FFC000"/>
                </a:solidFill>
              </a:rPr>
              <a:t>Primality-Test</a:t>
            </a:r>
            <a:r>
              <a:rPr lang="en-US" sz="1800" kern="0" dirty="0"/>
              <a:t> problem is in </a:t>
            </a:r>
            <a:r>
              <a:rPr lang="en-US" sz="1800" kern="0" dirty="0">
                <a:solidFill>
                  <a:srgbClr val="FF3300"/>
                </a:solidFill>
              </a:rPr>
              <a:t>co-NP</a:t>
            </a:r>
            <a:r>
              <a:rPr lang="en-US" sz="1800" kern="0" dirty="0"/>
              <a:t> ∩ </a:t>
            </a:r>
            <a:r>
              <a:rPr lang="en-US" sz="1800" kern="0" dirty="0">
                <a:solidFill>
                  <a:srgbClr val="FF3300"/>
                </a:solidFill>
              </a:rPr>
              <a:t>NP </a:t>
            </a:r>
            <a:r>
              <a:rPr lang="en-US" sz="1800" kern="0" dirty="0"/>
              <a:t>now becomes less interesting, because we now know that </a:t>
            </a:r>
            <a:r>
              <a:rPr lang="en-US" sz="1800" kern="0" dirty="0">
                <a:solidFill>
                  <a:srgbClr val="FFC000"/>
                </a:solidFill>
              </a:rPr>
              <a:t>Primality-Test</a:t>
            </a:r>
            <a:r>
              <a:rPr lang="en-US" sz="1800" kern="0" dirty="0"/>
              <a:t> is </a:t>
            </a:r>
            <a:r>
              <a:rPr lang="en-US" altLang="zh-CN" sz="1800" kern="0" dirty="0"/>
              <a:t>in </a:t>
            </a:r>
            <a:r>
              <a:rPr lang="en-US" altLang="zh-CN" sz="1800" kern="0" dirty="0">
                <a:solidFill>
                  <a:srgbClr val="FF0000"/>
                </a:solidFill>
              </a:rPr>
              <a:t>P</a:t>
            </a:r>
            <a:r>
              <a:rPr lang="en-US" altLang="zh-CN" sz="1800" kern="0" dirty="0"/>
              <a:t>.</a:t>
            </a:r>
            <a:endParaRPr lang="en-US" sz="1800" kern="0" baseline="300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BA8CE9-1B51-47D0-8422-6E4E6FC263E2}"/>
              </a:ext>
            </a:extLst>
          </p:cNvPr>
          <p:cNvSpPr txBox="1">
            <a:spLocks/>
          </p:cNvSpPr>
          <p:nvPr/>
        </p:nvSpPr>
        <p:spPr bwMode="auto">
          <a:xfrm>
            <a:off x="878910" y="3805127"/>
            <a:ext cx="7340435" cy="14145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M. Agrawal, N. </a:t>
            </a:r>
            <a:r>
              <a:rPr lang="en-US" sz="2400" kern="0" dirty="0" err="1"/>
              <a:t>Kayal</a:t>
            </a:r>
            <a:r>
              <a:rPr lang="en-US" sz="2400" kern="0" dirty="0"/>
              <a:t>, and N. Saxena,</a:t>
            </a:r>
          </a:p>
          <a:p>
            <a:pPr marL="0" indent="0">
              <a:buNone/>
            </a:pPr>
            <a:r>
              <a:rPr lang="en-US" sz="2400" kern="0" dirty="0"/>
              <a:t>“PRIMES is in P,”</a:t>
            </a:r>
          </a:p>
          <a:p>
            <a:pPr marL="0" indent="0">
              <a:buNone/>
            </a:pPr>
            <a:r>
              <a:rPr lang="en-US" sz="2400" kern="0" dirty="0"/>
              <a:t>Annals of Mathematics 160, pp. 781-793 (2004).</a:t>
            </a:r>
          </a:p>
        </p:txBody>
      </p:sp>
    </p:spTree>
    <p:extLst>
      <p:ext uri="{BB962C8B-B14F-4D97-AF65-F5344CB8AC3E}">
        <p14:creationId xmlns:p14="http://schemas.microsoft.com/office/powerpoint/2010/main" val="34862788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∩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. 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blipFill>
                <a:blip r:embed="rId3"/>
                <a:stretch>
                  <a:fillRect l="-1226" t="-10127" b="-2405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50B5FD-34F2-4D4F-A7CE-CF58CA631FE6}"/>
              </a:ext>
            </a:extLst>
          </p:cNvPr>
          <p:cNvSpPr txBox="1">
            <a:spLocks/>
          </p:cNvSpPr>
          <p:nvPr/>
        </p:nvSpPr>
        <p:spPr bwMode="auto">
          <a:xfrm>
            <a:off x="878911" y="2133822"/>
            <a:ext cx="734043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Is</a:t>
            </a:r>
            <a:r>
              <a:rPr lang="en-US" sz="1800" kern="0" dirty="0">
                <a:solidFill>
                  <a:srgbClr val="FF3300"/>
                </a:solidFill>
              </a:rPr>
              <a:t> P </a:t>
            </a:r>
            <a:r>
              <a:rPr lang="en-US" sz="1800" kern="0" dirty="0"/>
              <a:t>= </a:t>
            </a:r>
            <a:r>
              <a:rPr lang="en-US" sz="1800" kern="0" dirty="0">
                <a:solidFill>
                  <a:srgbClr val="FF3300"/>
                </a:solidFill>
              </a:rPr>
              <a:t>co-NP</a:t>
            </a:r>
            <a:r>
              <a:rPr lang="en-US" sz="1800" kern="0" dirty="0"/>
              <a:t> ∩ </a:t>
            </a:r>
            <a:r>
              <a:rPr lang="en-US" sz="1800" kern="0" dirty="0">
                <a:solidFill>
                  <a:srgbClr val="FF3300"/>
                </a:solidFill>
              </a:rPr>
              <a:t>NP?   </a:t>
            </a:r>
            <a:r>
              <a:rPr lang="en-US" sz="1800" kern="0" dirty="0">
                <a:solidFill>
                  <a:srgbClr val="00B0F0"/>
                </a:solidFill>
              </a:rPr>
              <a:t>VERY UNKNOWN. We believe probably NOT. </a:t>
            </a:r>
            <a:endParaRPr lang="en-US" sz="1800" kern="0" baseline="30000" dirty="0">
              <a:solidFill>
                <a:srgbClr val="00B0F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B166E8E-0892-4ECB-9479-D9FE1A7EE7A9}"/>
              </a:ext>
            </a:extLst>
          </p:cNvPr>
          <p:cNvSpPr txBox="1">
            <a:spLocks/>
          </p:cNvSpPr>
          <p:nvPr/>
        </p:nvSpPr>
        <p:spPr bwMode="auto">
          <a:xfrm>
            <a:off x="878910" y="2600546"/>
            <a:ext cx="7340435" cy="904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Note:</a:t>
            </a:r>
            <a:r>
              <a:rPr lang="en-US" sz="1800" kern="0" dirty="0"/>
              <a:t> Section 10.2 that the </a:t>
            </a:r>
            <a:r>
              <a:rPr lang="en-US" sz="1800" kern="0" dirty="0">
                <a:solidFill>
                  <a:srgbClr val="FFC000"/>
                </a:solidFill>
              </a:rPr>
              <a:t>Primality-Test</a:t>
            </a:r>
            <a:r>
              <a:rPr lang="en-US" sz="1800" kern="0" dirty="0"/>
              <a:t> problem is in </a:t>
            </a:r>
            <a:r>
              <a:rPr lang="en-US" sz="1800" kern="0" dirty="0">
                <a:solidFill>
                  <a:srgbClr val="FF3300"/>
                </a:solidFill>
              </a:rPr>
              <a:t>co-NP</a:t>
            </a:r>
            <a:r>
              <a:rPr lang="en-US" sz="1800" kern="0" dirty="0"/>
              <a:t> ∩ </a:t>
            </a:r>
            <a:r>
              <a:rPr lang="en-US" sz="1800" kern="0" dirty="0">
                <a:solidFill>
                  <a:srgbClr val="FF3300"/>
                </a:solidFill>
              </a:rPr>
              <a:t>NP </a:t>
            </a:r>
            <a:r>
              <a:rPr lang="en-US" sz="1800" kern="0" dirty="0"/>
              <a:t>now becomes less interesting, because we now know that </a:t>
            </a:r>
            <a:r>
              <a:rPr lang="en-US" sz="1800" kern="0" dirty="0">
                <a:solidFill>
                  <a:srgbClr val="FFC000"/>
                </a:solidFill>
              </a:rPr>
              <a:t>Primality-Test</a:t>
            </a:r>
            <a:r>
              <a:rPr lang="en-US" sz="1800" kern="0" dirty="0"/>
              <a:t> is </a:t>
            </a:r>
            <a:r>
              <a:rPr lang="en-US" altLang="zh-CN" sz="1800" kern="0" dirty="0"/>
              <a:t>in </a:t>
            </a:r>
            <a:r>
              <a:rPr lang="en-US" altLang="zh-CN" sz="1800" kern="0" dirty="0">
                <a:solidFill>
                  <a:srgbClr val="FF0000"/>
                </a:solidFill>
              </a:rPr>
              <a:t>P</a:t>
            </a:r>
            <a:r>
              <a:rPr lang="en-US" altLang="zh-CN" sz="1800" kern="0" dirty="0"/>
              <a:t>.</a:t>
            </a:r>
            <a:endParaRPr lang="en-US" sz="1800" kern="0" baseline="300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BA8CE9-1B51-47D0-8422-6E4E6FC263E2}"/>
              </a:ext>
            </a:extLst>
          </p:cNvPr>
          <p:cNvSpPr txBox="1">
            <a:spLocks/>
          </p:cNvSpPr>
          <p:nvPr/>
        </p:nvSpPr>
        <p:spPr bwMode="auto">
          <a:xfrm>
            <a:off x="901782" y="5286266"/>
            <a:ext cx="734043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 err="1">
                <a:solidFill>
                  <a:srgbClr val="00B050"/>
                </a:solidFill>
              </a:rPr>
              <a:t>Godel</a:t>
            </a:r>
            <a:r>
              <a:rPr lang="en-US" sz="2400" kern="0" dirty="0">
                <a:solidFill>
                  <a:srgbClr val="00B050"/>
                </a:solidFill>
              </a:rPr>
              <a:t> Prize (2006), and Fulkerson Prize (2006)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A3678CF-CD3C-42C0-A768-F437DA21312F}"/>
              </a:ext>
            </a:extLst>
          </p:cNvPr>
          <p:cNvSpPr txBox="1">
            <a:spLocks/>
          </p:cNvSpPr>
          <p:nvPr/>
        </p:nvSpPr>
        <p:spPr bwMode="auto">
          <a:xfrm>
            <a:off x="878910" y="3805127"/>
            <a:ext cx="7340435" cy="14145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M. Agrawal, N. </a:t>
            </a:r>
            <a:r>
              <a:rPr lang="en-US" sz="2400" kern="0" dirty="0" err="1"/>
              <a:t>Kayal</a:t>
            </a:r>
            <a:r>
              <a:rPr lang="en-US" sz="2400" kern="0" dirty="0"/>
              <a:t>, and N. Saxena,</a:t>
            </a:r>
          </a:p>
          <a:p>
            <a:pPr marL="0" indent="0">
              <a:buNone/>
            </a:pPr>
            <a:r>
              <a:rPr lang="en-US" sz="2400" kern="0" dirty="0"/>
              <a:t>“PRIMES is in P,”</a:t>
            </a:r>
          </a:p>
          <a:p>
            <a:pPr marL="0" indent="0">
              <a:buNone/>
            </a:pPr>
            <a:r>
              <a:rPr lang="en-US" sz="2400" kern="0" dirty="0"/>
              <a:t>Annals of Mathematics 160, pp. 781-793 (2004).</a:t>
            </a:r>
          </a:p>
        </p:txBody>
      </p:sp>
    </p:spTree>
    <p:extLst>
      <p:ext uri="{BB962C8B-B14F-4D97-AF65-F5344CB8AC3E}">
        <p14:creationId xmlns:p14="http://schemas.microsoft.com/office/powerpoint/2010/main" val="4786471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40B318-AAE5-4485-8EF5-B47F76676AC7}"/>
              </a:ext>
            </a:extLst>
          </p:cNvPr>
          <p:cNvSpPr txBox="1">
            <a:spLocks/>
          </p:cNvSpPr>
          <p:nvPr/>
        </p:nvSpPr>
        <p:spPr bwMode="auto">
          <a:xfrm>
            <a:off x="826161" y="2140696"/>
            <a:ext cx="7445935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3300"/>
                </a:solidFill>
              </a:rPr>
              <a:t>Theorem.</a:t>
            </a:r>
            <a:r>
              <a:rPr lang="en-US" sz="2400" kern="0" dirty="0"/>
              <a:t> If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then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and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endParaRPr lang="en-US" sz="2400" kern="0" baseline="30000" dirty="0">
              <a:solidFill>
                <a:srgbClr val="FF33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∩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. 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blipFill>
                <a:blip r:embed="rId3"/>
                <a:stretch>
                  <a:fillRect l="-1226" t="-10127" b="-2405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46376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40B318-AAE5-4485-8EF5-B47F76676AC7}"/>
              </a:ext>
            </a:extLst>
          </p:cNvPr>
          <p:cNvSpPr txBox="1">
            <a:spLocks/>
          </p:cNvSpPr>
          <p:nvPr/>
        </p:nvSpPr>
        <p:spPr bwMode="auto">
          <a:xfrm>
            <a:off x="826161" y="2140696"/>
            <a:ext cx="7445935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3300"/>
                </a:solidFill>
              </a:rPr>
              <a:t>Theorem.</a:t>
            </a:r>
            <a:r>
              <a:rPr lang="en-US" sz="2400" kern="0" dirty="0"/>
              <a:t> If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then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and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endParaRPr lang="en-US" sz="2400" kern="0" baseline="30000" dirty="0">
              <a:solidFill>
                <a:srgbClr val="FF33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∩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. 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blipFill>
                <a:blip r:embed="rId3"/>
                <a:stretch>
                  <a:fillRect l="-1226" t="-10127" b="-2405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AEA2949-2838-4080-B126-3CD8AA78E259}"/>
              </a:ext>
            </a:extLst>
          </p:cNvPr>
          <p:cNvSpPr txBox="1">
            <a:spLocks/>
          </p:cNvSpPr>
          <p:nvPr/>
        </p:nvSpPr>
        <p:spPr bwMode="auto">
          <a:xfrm>
            <a:off x="826161" y="2714847"/>
            <a:ext cx="734043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Would</a:t>
            </a:r>
            <a:r>
              <a:rPr lang="en-US" sz="1800" kern="0" dirty="0">
                <a:solidFill>
                  <a:srgbClr val="FF3300"/>
                </a:solidFill>
              </a:rPr>
              <a:t> co-NP</a:t>
            </a:r>
            <a:r>
              <a:rPr lang="en-US" sz="1800" kern="0" dirty="0"/>
              <a:t> = </a:t>
            </a:r>
            <a:r>
              <a:rPr lang="en-US" sz="1800" kern="0" dirty="0">
                <a:solidFill>
                  <a:srgbClr val="FF3300"/>
                </a:solidFill>
              </a:rPr>
              <a:t>NP </a:t>
            </a:r>
            <a:r>
              <a:rPr lang="en-US" sz="1800" kern="0" dirty="0"/>
              <a:t>imply</a:t>
            </a:r>
            <a:r>
              <a:rPr lang="en-US" sz="1800" kern="0" dirty="0">
                <a:solidFill>
                  <a:srgbClr val="FF3300"/>
                </a:solidFill>
              </a:rPr>
              <a:t> P </a:t>
            </a:r>
            <a:r>
              <a:rPr lang="en-US" sz="1800" kern="0" dirty="0"/>
              <a:t>=</a:t>
            </a:r>
            <a:r>
              <a:rPr lang="en-US" sz="1800" kern="0" dirty="0">
                <a:solidFill>
                  <a:srgbClr val="FF3300"/>
                </a:solidFill>
              </a:rPr>
              <a:t> NP?   </a:t>
            </a:r>
            <a:endParaRPr lang="en-US" sz="1800" kern="0" baseline="30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2907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40B318-AAE5-4485-8EF5-B47F76676AC7}"/>
              </a:ext>
            </a:extLst>
          </p:cNvPr>
          <p:cNvSpPr txBox="1">
            <a:spLocks/>
          </p:cNvSpPr>
          <p:nvPr/>
        </p:nvSpPr>
        <p:spPr bwMode="auto">
          <a:xfrm>
            <a:off x="826161" y="2140696"/>
            <a:ext cx="7445935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3300"/>
                </a:solidFill>
              </a:rPr>
              <a:t>Theorem.</a:t>
            </a:r>
            <a:r>
              <a:rPr lang="en-US" sz="2400" kern="0" dirty="0"/>
              <a:t> If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then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and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endParaRPr lang="en-US" sz="2400" kern="0" baseline="30000" dirty="0">
              <a:solidFill>
                <a:srgbClr val="FF33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∩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. 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blipFill>
                <a:blip r:embed="rId3"/>
                <a:stretch>
                  <a:fillRect l="-1226" t="-10127" b="-2405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AEA2949-2838-4080-B126-3CD8AA78E259}"/>
              </a:ext>
            </a:extLst>
          </p:cNvPr>
          <p:cNvSpPr txBox="1">
            <a:spLocks/>
          </p:cNvSpPr>
          <p:nvPr/>
        </p:nvSpPr>
        <p:spPr bwMode="auto">
          <a:xfrm>
            <a:off x="826161" y="2714847"/>
            <a:ext cx="734043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Would</a:t>
            </a:r>
            <a:r>
              <a:rPr lang="en-US" sz="1800" kern="0" dirty="0">
                <a:solidFill>
                  <a:srgbClr val="FF3300"/>
                </a:solidFill>
              </a:rPr>
              <a:t> co-NP</a:t>
            </a:r>
            <a:r>
              <a:rPr lang="en-US" sz="1800" kern="0" dirty="0"/>
              <a:t> = </a:t>
            </a:r>
            <a:r>
              <a:rPr lang="en-US" sz="1800" kern="0" dirty="0">
                <a:solidFill>
                  <a:srgbClr val="FF3300"/>
                </a:solidFill>
              </a:rPr>
              <a:t>NP </a:t>
            </a:r>
            <a:r>
              <a:rPr lang="en-US" sz="1800" kern="0" dirty="0"/>
              <a:t>imply</a:t>
            </a:r>
            <a:r>
              <a:rPr lang="en-US" sz="1800" kern="0" dirty="0">
                <a:solidFill>
                  <a:srgbClr val="FF3300"/>
                </a:solidFill>
              </a:rPr>
              <a:t> P </a:t>
            </a:r>
            <a:r>
              <a:rPr lang="en-US" sz="1800" kern="0" dirty="0"/>
              <a:t>=</a:t>
            </a:r>
            <a:r>
              <a:rPr lang="en-US" sz="1800" kern="0" dirty="0">
                <a:solidFill>
                  <a:srgbClr val="FF3300"/>
                </a:solidFill>
              </a:rPr>
              <a:t> NP?   </a:t>
            </a:r>
            <a:r>
              <a:rPr lang="en-US" sz="1800" kern="0" dirty="0">
                <a:solidFill>
                  <a:srgbClr val="00B0F0"/>
                </a:solidFill>
              </a:rPr>
              <a:t>VERY UNKNOWN </a:t>
            </a:r>
            <a:endParaRPr lang="en-US" sz="1800" kern="0" baseline="30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0592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40B318-AAE5-4485-8EF5-B47F76676AC7}"/>
              </a:ext>
            </a:extLst>
          </p:cNvPr>
          <p:cNvSpPr txBox="1">
            <a:spLocks/>
          </p:cNvSpPr>
          <p:nvPr/>
        </p:nvSpPr>
        <p:spPr bwMode="auto">
          <a:xfrm>
            <a:off x="826161" y="2140696"/>
            <a:ext cx="7445935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3300"/>
                </a:solidFill>
              </a:rPr>
              <a:t>Theorem.</a:t>
            </a:r>
            <a:r>
              <a:rPr lang="en-US" sz="2400" kern="0" dirty="0"/>
              <a:t> If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then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and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endParaRPr lang="en-US" sz="2400" kern="0" baseline="30000" dirty="0">
              <a:solidFill>
                <a:srgbClr val="FF33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F3FE5EB-8717-4046-9277-9454CFE667E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1" y="2759154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If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, then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 =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F3FE5EB-8717-4046-9277-9454CFE66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1" y="2759154"/>
                <a:ext cx="7445935" cy="466725"/>
              </a:xfrm>
              <a:prstGeom prst="rect">
                <a:avLst/>
              </a:prstGeom>
              <a:blipFill>
                <a:blip r:embed="rId3"/>
                <a:stretch>
                  <a:fillRect l="-1226" t="-10256" b="-2564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∩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. 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blipFill>
                <a:blip r:embed="rId4"/>
                <a:stretch>
                  <a:fillRect l="-1226" t="-10127" b="-2405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20039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40B318-AAE5-4485-8EF5-B47F76676AC7}"/>
              </a:ext>
            </a:extLst>
          </p:cNvPr>
          <p:cNvSpPr txBox="1">
            <a:spLocks/>
          </p:cNvSpPr>
          <p:nvPr/>
        </p:nvSpPr>
        <p:spPr bwMode="auto">
          <a:xfrm>
            <a:off x="826161" y="2140696"/>
            <a:ext cx="7445935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3300"/>
                </a:solidFill>
              </a:rPr>
              <a:t>Theorem.</a:t>
            </a:r>
            <a:r>
              <a:rPr lang="en-US" sz="2400" kern="0" dirty="0"/>
              <a:t> If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then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and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endParaRPr lang="en-US" sz="2400" kern="0" baseline="30000" dirty="0">
              <a:solidFill>
                <a:srgbClr val="FF33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F3FE5EB-8717-4046-9277-9454CFE667E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1" y="2759154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If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, then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 =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F3FE5EB-8717-4046-9277-9454CFE66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1" y="2759154"/>
                <a:ext cx="7445935" cy="466725"/>
              </a:xfrm>
              <a:prstGeom prst="rect">
                <a:avLst/>
              </a:prstGeom>
              <a:blipFill>
                <a:blip r:embed="rId3"/>
                <a:stretch>
                  <a:fillRect l="-1226" t="-10256" b="-2564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∩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. 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blipFill>
                <a:blip r:embed="rId4"/>
                <a:stretch>
                  <a:fillRect l="-1226" t="-10127" b="-2405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AC748A8-F065-4529-AB7B-1794421CD63B}"/>
              </a:ext>
            </a:extLst>
          </p:cNvPr>
          <p:cNvSpPr txBox="1">
            <a:spLocks/>
          </p:cNvSpPr>
          <p:nvPr/>
        </p:nvSpPr>
        <p:spPr bwMode="auto">
          <a:xfrm>
            <a:off x="826160" y="3333924"/>
            <a:ext cx="7445935" cy="3600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We believe </a:t>
            </a:r>
            <a:r>
              <a:rPr lang="en-US" sz="2000" kern="0" dirty="0">
                <a:solidFill>
                  <a:srgbClr val="FF3300"/>
                </a:solidFill>
              </a:rPr>
              <a:t>co-NP</a:t>
            </a:r>
            <a:r>
              <a:rPr lang="en-US" sz="2000" kern="0" dirty="0"/>
              <a:t> ≠ </a:t>
            </a:r>
            <a:r>
              <a:rPr lang="en-US" sz="2000" kern="0" dirty="0">
                <a:solidFill>
                  <a:srgbClr val="FF3300"/>
                </a:solidFill>
              </a:rPr>
              <a:t>P</a:t>
            </a:r>
            <a:r>
              <a:rPr lang="en-US" sz="2000" kern="0" dirty="0"/>
              <a:t>, and </a:t>
            </a:r>
            <a:r>
              <a:rPr lang="en-US" sz="2000" kern="0" dirty="0">
                <a:solidFill>
                  <a:srgbClr val="FF3300"/>
                </a:solidFill>
              </a:rPr>
              <a:t>co-NP</a:t>
            </a:r>
            <a:r>
              <a:rPr lang="en-US" sz="2000" kern="0" dirty="0"/>
              <a:t> ≠ </a:t>
            </a:r>
            <a:r>
              <a:rPr lang="en-US" sz="2000" kern="0" dirty="0">
                <a:solidFill>
                  <a:srgbClr val="FF0000"/>
                </a:solidFill>
              </a:rPr>
              <a:t>N</a:t>
            </a:r>
            <a:r>
              <a:rPr lang="en-US" sz="2000" kern="0" dirty="0">
                <a:solidFill>
                  <a:srgbClr val="FF3300"/>
                </a:solidFill>
              </a:rPr>
              <a:t>P</a:t>
            </a:r>
            <a:endParaRPr lang="en-US" sz="20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38209402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40B318-AAE5-4485-8EF5-B47F76676AC7}"/>
              </a:ext>
            </a:extLst>
          </p:cNvPr>
          <p:cNvSpPr txBox="1">
            <a:spLocks/>
          </p:cNvSpPr>
          <p:nvPr/>
        </p:nvSpPr>
        <p:spPr bwMode="auto">
          <a:xfrm>
            <a:off x="826161" y="2140696"/>
            <a:ext cx="7445935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3300"/>
                </a:solidFill>
              </a:rPr>
              <a:t>Theorem.</a:t>
            </a:r>
            <a:r>
              <a:rPr lang="en-US" sz="2400" kern="0" dirty="0"/>
              <a:t> If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then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and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endParaRPr lang="en-US" sz="2400" kern="0" baseline="30000" dirty="0">
              <a:solidFill>
                <a:srgbClr val="FF33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F3FE5EB-8717-4046-9277-9454CFE667E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1" y="2759154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If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, then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 =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F3FE5EB-8717-4046-9277-9454CFE66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1" y="2759154"/>
                <a:ext cx="7445935" cy="466725"/>
              </a:xfrm>
              <a:prstGeom prst="rect">
                <a:avLst/>
              </a:prstGeom>
              <a:blipFill>
                <a:blip r:embed="rId3"/>
                <a:stretch>
                  <a:fillRect l="-1226" t="-10256" b="-2564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∩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. 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blipFill>
                <a:blip r:embed="rId4"/>
                <a:stretch>
                  <a:fillRect l="-1226" t="-10127" b="-2405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AC748A8-F065-4529-AB7B-1794421CD63B}"/>
              </a:ext>
            </a:extLst>
          </p:cNvPr>
          <p:cNvSpPr txBox="1">
            <a:spLocks/>
          </p:cNvSpPr>
          <p:nvPr/>
        </p:nvSpPr>
        <p:spPr bwMode="auto">
          <a:xfrm>
            <a:off x="826160" y="3333924"/>
            <a:ext cx="7445935" cy="3600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We believe </a:t>
            </a:r>
            <a:r>
              <a:rPr lang="en-US" sz="2000" kern="0" dirty="0">
                <a:solidFill>
                  <a:srgbClr val="FF3300"/>
                </a:solidFill>
              </a:rPr>
              <a:t>co-NP</a:t>
            </a:r>
            <a:r>
              <a:rPr lang="en-US" sz="2000" kern="0" dirty="0"/>
              <a:t> ≠ </a:t>
            </a:r>
            <a:r>
              <a:rPr lang="en-US" sz="2000" kern="0" dirty="0">
                <a:solidFill>
                  <a:srgbClr val="FF3300"/>
                </a:solidFill>
              </a:rPr>
              <a:t>P</a:t>
            </a:r>
            <a:r>
              <a:rPr lang="en-US" sz="2000" kern="0" dirty="0"/>
              <a:t>, and </a:t>
            </a:r>
            <a:r>
              <a:rPr lang="en-US" sz="2000" kern="0" dirty="0">
                <a:solidFill>
                  <a:srgbClr val="FF3300"/>
                </a:solidFill>
              </a:rPr>
              <a:t>co-NP</a:t>
            </a:r>
            <a:r>
              <a:rPr lang="en-US" sz="2000" kern="0" dirty="0"/>
              <a:t> ≠ </a:t>
            </a:r>
            <a:r>
              <a:rPr lang="en-US" sz="2000" kern="0" dirty="0">
                <a:solidFill>
                  <a:srgbClr val="FF0000"/>
                </a:solidFill>
              </a:rPr>
              <a:t>N</a:t>
            </a:r>
            <a:r>
              <a:rPr lang="en-US" sz="2000" kern="0" dirty="0">
                <a:solidFill>
                  <a:srgbClr val="FF3300"/>
                </a:solidFill>
              </a:rPr>
              <a:t>P</a:t>
            </a:r>
            <a:endParaRPr lang="en-US" sz="2000" kern="0" baseline="30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60A7F1B-726D-40BF-AD68-19C2AE33954E}"/>
              </a:ext>
            </a:extLst>
          </p:cNvPr>
          <p:cNvSpPr txBox="1">
            <a:spLocks/>
          </p:cNvSpPr>
          <p:nvPr/>
        </p:nvSpPr>
        <p:spPr bwMode="auto">
          <a:xfrm>
            <a:off x="826159" y="3845075"/>
            <a:ext cx="7445935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There are </a:t>
            </a:r>
            <a:r>
              <a:rPr lang="en-US" sz="2400" kern="0" dirty="0" err="1">
                <a:solidFill>
                  <a:srgbClr val="FF3300"/>
                </a:solidFill>
              </a:rPr>
              <a:t>coNP</a:t>
            </a:r>
            <a:r>
              <a:rPr lang="en-US" sz="2400" kern="0" dirty="0"/>
              <a:t>-complete problems:</a:t>
            </a:r>
            <a:endParaRPr lang="en-US" sz="24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37912555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40B318-AAE5-4485-8EF5-B47F76676AC7}"/>
              </a:ext>
            </a:extLst>
          </p:cNvPr>
          <p:cNvSpPr txBox="1">
            <a:spLocks/>
          </p:cNvSpPr>
          <p:nvPr/>
        </p:nvSpPr>
        <p:spPr bwMode="auto">
          <a:xfrm>
            <a:off x="826161" y="2140696"/>
            <a:ext cx="7445935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3300"/>
                </a:solidFill>
              </a:rPr>
              <a:t>Theorem.</a:t>
            </a:r>
            <a:r>
              <a:rPr lang="en-US" sz="2400" kern="0" dirty="0"/>
              <a:t> If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then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and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endParaRPr lang="en-US" sz="2400" kern="0" baseline="30000" dirty="0">
              <a:solidFill>
                <a:srgbClr val="FF33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F3FE5EB-8717-4046-9277-9454CFE667E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1" y="2759154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If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, then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 =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F3FE5EB-8717-4046-9277-9454CFE66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1" y="2759154"/>
                <a:ext cx="7445935" cy="466725"/>
              </a:xfrm>
              <a:prstGeom prst="rect">
                <a:avLst/>
              </a:prstGeom>
              <a:blipFill>
                <a:blip r:embed="rId3"/>
                <a:stretch>
                  <a:fillRect l="-1226" t="-10256" b="-2564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∩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. 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blipFill>
                <a:blip r:embed="rId4"/>
                <a:stretch>
                  <a:fillRect l="-1226" t="-10127" b="-2405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AC748A8-F065-4529-AB7B-1794421CD63B}"/>
              </a:ext>
            </a:extLst>
          </p:cNvPr>
          <p:cNvSpPr txBox="1">
            <a:spLocks/>
          </p:cNvSpPr>
          <p:nvPr/>
        </p:nvSpPr>
        <p:spPr bwMode="auto">
          <a:xfrm>
            <a:off x="826160" y="3333924"/>
            <a:ext cx="7445935" cy="3600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We believe </a:t>
            </a:r>
            <a:r>
              <a:rPr lang="en-US" sz="2000" kern="0" dirty="0">
                <a:solidFill>
                  <a:srgbClr val="FF3300"/>
                </a:solidFill>
              </a:rPr>
              <a:t>co-NP</a:t>
            </a:r>
            <a:r>
              <a:rPr lang="en-US" sz="2000" kern="0" dirty="0"/>
              <a:t> ≠ </a:t>
            </a:r>
            <a:r>
              <a:rPr lang="en-US" sz="2000" kern="0" dirty="0">
                <a:solidFill>
                  <a:srgbClr val="FF3300"/>
                </a:solidFill>
              </a:rPr>
              <a:t>P</a:t>
            </a:r>
            <a:r>
              <a:rPr lang="en-US" sz="2000" kern="0" dirty="0"/>
              <a:t>, and </a:t>
            </a:r>
            <a:r>
              <a:rPr lang="en-US" sz="2000" kern="0" dirty="0">
                <a:solidFill>
                  <a:srgbClr val="FF3300"/>
                </a:solidFill>
              </a:rPr>
              <a:t>co-NP</a:t>
            </a:r>
            <a:r>
              <a:rPr lang="en-US" sz="2000" kern="0" dirty="0"/>
              <a:t> ≠ </a:t>
            </a:r>
            <a:r>
              <a:rPr lang="en-US" sz="2000" kern="0" dirty="0">
                <a:solidFill>
                  <a:srgbClr val="FF0000"/>
                </a:solidFill>
              </a:rPr>
              <a:t>N</a:t>
            </a:r>
            <a:r>
              <a:rPr lang="en-US" sz="2000" kern="0" dirty="0">
                <a:solidFill>
                  <a:srgbClr val="FF3300"/>
                </a:solidFill>
              </a:rPr>
              <a:t>P</a:t>
            </a:r>
            <a:endParaRPr lang="en-US" sz="2000" kern="0" baseline="30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60A7F1B-726D-40BF-AD68-19C2AE33954E}"/>
              </a:ext>
            </a:extLst>
          </p:cNvPr>
          <p:cNvSpPr txBox="1">
            <a:spLocks/>
          </p:cNvSpPr>
          <p:nvPr/>
        </p:nvSpPr>
        <p:spPr bwMode="auto">
          <a:xfrm>
            <a:off x="826159" y="3845075"/>
            <a:ext cx="7445935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There are </a:t>
            </a:r>
            <a:r>
              <a:rPr lang="en-US" sz="2400" kern="0" dirty="0" err="1">
                <a:solidFill>
                  <a:srgbClr val="FF3300"/>
                </a:solidFill>
              </a:rPr>
              <a:t>coNP</a:t>
            </a:r>
            <a:r>
              <a:rPr lang="en-US" sz="2400" kern="0" dirty="0"/>
              <a:t>-complete problems:</a:t>
            </a:r>
            <a:endParaRPr lang="en-US" sz="24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AC762674-7745-4DFE-B7C9-7A0F53C91A3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78916" y="4413146"/>
                <a:ext cx="7100418" cy="71037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SAT</m:t>
                        </m:r>
                      </m:e>
                    </m:acc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: </a:t>
                </a:r>
                <a:r>
                  <a:rPr lang="en-US" sz="2000" kern="0" dirty="0"/>
                  <a:t>given a CNF formula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2000" kern="0" dirty="0"/>
                  <a:t>,  is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2000" kern="0" dirty="0"/>
                  <a:t> unsatisfiable, i.e., is it true that no assignment can satisfy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2000" kern="0" dirty="0"/>
                  <a:t>? </a:t>
                </a:r>
                <a:endParaRPr lang="en-US" sz="2000" kern="0" baseline="300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AC762674-7745-4DFE-B7C9-7A0F53C91A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8916" y="4413146"/>
                <a:ext cx="7100418" cy="710376"/>
              </a:xfrm>
              <a:prstGeom prst="rect">
                <a:avLst/>
              </a:prstGeom>
              <a:blipFill>
                <a:blip r:embed="rId5"/>
                <a:stretch>
                  <a:fillRect l="-771" t="-4237" b="-1440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32470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97970C2-F7A4-4ED4-AB54-A2186ED5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8993423-214D-4C85-A4BF-F7D4A88C8203}"/>
              </a:ext>
            </a:extLst>
          </p:cNvPr>
          <p:cNvSpPr txBox="1">
            <a:spLocks/>
          </p:cNvSpPr>
          <p:nvPr/>
        </p:nvSpPr>
        <p:spPr bwMode="auto">
          <a:xfrm>
            <a:off x="878916" y="914083"/>
            <a:ext cx="7100418" cy="4510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kern="0" dirty="0"/>
              <a:t>Thus, is </a:t>
            </a:r>
            <a:r>
              <a:rPr lang="en-US" sz="2800" kern="0" dirty="0">
                <a:solidFill>
                  <a:srgbClr val="FF0000"/>
                </a:solidFill>
              </a:rPr>
              <a:t>NP</a:t>
            </a:r>
            <a:r>
              <a:rPr lang="en-US" sz="2800" kern="0" dirty="0"/>
              <a:t> = </a:t>
            </a:r>
            <a:r>
              <a:rPr lang="en-US" sz="2800" kern="0" dirty="0">
                <a:solidFill>
                  <a:srgbClr val="FF0000"/>
                </a:solidFill>
              </a:rPr>
              <a:t>co-NP</a:t>
            </a:r>
            <a:r>
              <a:rPr lang="en-US" sz="2800" kern="0" dirty="0"/>
              <a:t>?. </a:t>
            </a:r>
            <a:endParaRPr lang="en-US" sz="2800" kern="0" baseline="30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40B318-AAE5-4485-8EF5-B47F76676AC7}"/>
              </a:ext>
            </a:extLst>
          </p:cNvPr>
          <p:cNvSpPr txBox="1">
            <a:spLocks/>
          </p:cNvSpPr>
          <p:nvPr/>
        </p:nvSpPr>
        <p:spPr bwMode="auto">
          <a:xfrm>
            <a:off x="826161" y="2140696"/>
            <a:ext cx="7445935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3300"/>
                </a:solidFill>
              </a:rPr>
              <a:t>Theorem.</a:t>
            </a:r>
            <a:r>
              <a:rPr lang="en-US" sz="2400" kern="0" dirty="0"/>
              <a:t> If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then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, and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endParaRPr lang="en-US" sz="2400" kern="0" baseline="30000" dirty="0">
              <a:solidFill>
                <a:srgbClr val="FF33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F3FE5EB-8717-4046-9277-9454CFE667E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1" y="2759154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If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, then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 =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NP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F3FE5EB-8717-4046-9277-9454CFE66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1" y="2759154"/>
                <a:ext cx="7445935" cy="466725"/>
              </a:xfrm>
              <a:prstGeom prst="rect">
                <a:avLst/>
              </a:prstGeom>
              <a:blipFill>
                <a:blip r:embed="rId3"/>
                <a:stretch>
                  <a:fillRect l="-1226" t="-10256" b="-2564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3300"/>
                    </a:solidFill>
                  </a:rPr>
                  <a:t>Theorem.</a:t>
                </a:r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kern="0" dirty="0"/>
                  <a:t>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N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P</a:t>
                </a:r>
                <a:r>
                  <a:rPr lang="en-US" sz="2400" kern="0" dirty="0"/>
                  <a:t> ∩ </a:t>
                </a:r>
                <a:r>
                  <a:rPr lang="en-US" sz="2400" kern="0" dirty="0">
                    <a:solidFill>
                      <a:srgbClr val="FF3300"/>
                    </a:solidFill>
                  </a:rPr>
                  <a:t>co-NP</a:t>
                </a:r>
                <a:r>
                  <a:rPr lang="en-US" sz="2400" kern="0" dirty="0"/>
                  <a:t>. </a:t>
                </a:r>
                <a:endParaRPr lang="en-US" sz="2400" kern="0" baseline="30000" dirty="0">
                  <a:solidFill>
                    <a:srgbClr val="FF3300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EA6A817-E217-4993-917D-00B5F82A3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162" y="1566545"/>
                <a:ext cx="7445935" cy="466725"/>
              </a:xfrm>
              <a:prstGeom prst="rect">
                <a:avLst/>
              </a:prstGeom>
              <a:blipFill>
                <a:blip r:embed="rId4"/>
                <a:stretch>
                  <a:fillRect l="-1226" t="-10127" b="-2405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AC748A8-F065-4529-AB7B-1794421CD63B}"/>
              </a:ext>
            </a:extLst>
          </p:cNvPr>
          <p:cNvSpPr txBox="1">
            <a:spLocks/>
          </p:cNvSpPr>
          <p:nvPr/>
        </p:nvSpPr>
        <p:spPr bwMode="auto">
          <a:xfrm>
            <a:off x="826160" y="3333924"/>
            <a:ext cx="7445935" cy="3600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We believe </a:t>
            </a:r>
            <a:r>
              <a:rPr lang="en-US" sz="2000" kern="0" dirty="0">
                <a:solidFill>
                  <a:srgbClr val="FF3300"/>
                </a:solidFill>
              </a:rPr>
              <a:t>co-NP</a:t>
            </a:r>
            <a:r>
              <a:rPr lang="en-US" sz="2000" kern="0" dirty="0"/>
              <a:t> ≠ </a:t>
            </a:r>
            <a:r>
              <a:rPr lang="en-US" sz="2000" kern="0" dirty="0">
                <a:solidFill>
                  <a:srgbClr val="FF3300"/>
                </a:solidFill>
              </a:rPr>
              <a:t>P</a:t>
            </a:r>
            <a:r>
              <a:rPr lang="en-US" sz="2000" kern="0" dirty="0"/>
              <a:t>, and </a:t>
            </a:r>
            <a:r>
              <a:rPr lang="en-US" sz="2000" kern="0" dirty="0">
                <a:solidFill>
                  <a:srgbClr val="FF3300"/>
                </a:solidFill>
              </a:rPr>
              <a:t>co-NP</a:t>
            </a:r>
            <a:r>
              <a:rPr lang="en-US" sz="2000" kern="0" dirty="0"/>
              <a:t> ≠ </a:t>
            </a:r>
            <a:r>
              <a:rPr lang="en-US" sz="2000" kern="0" dirty="0">
                <a:solidFill>
                  <a:srgbClr val="FF0000"/>
                </a:solidFill>
              </a:rPr>
              <a:t>N</a:t>
            </a:r>
            <a:r>
              <a:rPr lang="en-US" sz="2000" kern="0" dirty="0">
                <a:solidFill>
                  <a:srgbClr val="FF3300"/>
                </a:solidFill>
              </a:rPr>
              <a:t>P</a:t>
            </a:r>
            <a:endParaRPr lang="en-US" sz="2000" kern="0" baseline="30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60A7F1B-726D-40BF-AD68-19C2AE33954E}"/>
              </a:ext>
            </a:extLst>
          </p:cNvPr>
          <p:cNvSpPr txBox="1">
            <a:spLocks/>
          </p:cNvSpPr>
          <p:nvPr/>
        </p:nvSpPr>
        <p:spPr bwMode="auto">
          <a:xfrm>
            <a:off x="826159" y="3845075"/>
            <a:ext cx="7445935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There are </a:t>
            </a:r>
            <a:r>
              <a:rPr lang="en-US" sz="2400" kern="0" dirty="0" err="1">
                <a:solidFill>
                  <a:srgbClr val="FF3300"/>
                </a:solidFill>
              </a:rPr>
              <a:t>coNP</a:t>
            </a:r>
            <a:r>
              <a:rPr lang="en-US" sz="2400" kern="0" dirty="0"/>
              <a:t>-complete problems:</a:t>
            </a:r>
            <a:endParaRPr lang="en-US" sz="2400" kern="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AC762674-7745-4DFE-B7C9-7A0F53C91A3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78916" y="4413146"/>
                <a:ext cx="7100418" cy="71037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SAT</m:t>
                        </m:r>
                      </m:e>
                    </m:acc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: </a:t>
                </a:r>
                <a:r>
                  <a:rPr lang="en-US" sz="2000" kern="0" dirty="0"/>
                  <a:t>given a CNF formula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2000" kern="0" dirty="0"/>
                  <a:t>,  is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2000" kern="0" dirty="0"/>
                  <a:t> unsatisfiable, i.e., is it true that no assignment can satisfy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F</a:t>
                </a:r>
                <a:r>
                  <a:rPr lang="en-US" sz="2000" kern="0" dirty="0"/>
                  <a:t>? </a:t>
                </a:r>
                <a:endParaRPr lang="en-US" sz="2000" kern="0" baseline="300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AC762674-7745-4DFE-B7C9-7A0F53C91A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8916" y="4413146"/>
                <a:ext cx="7100418" cy="710376"/>
              </a:xfrm>
              <a:prstGeom prst="rect">
                <a:avLst/>
              </a:prstGeom>
              <a:blipFill>
                <a:blip r:embed="rId5"/>
                <a:stretch>
                  <a:fillRect l="-771" t="-4237" b="-1440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AD41C5B-C36C-4E66-B4A9-5AC138FC914E}"/>
              </a:ext>
            </a:extLst>
          </p:cNvPr>
          <p:cNvSpPr txBox="1">
            <a:spLocks/>
          </p:cNvSpPr>
          <p:nvPr/>
        </p:nvSpPr>
        <p:spPr bwMode="auto">
          <a:xfrm>
            <a:off x="773416" y="5376178"/>
            <a:ext cx="7445935" cy="78069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3300"/>
                </a:solidFill>
              </a:rPr>
              <a:t>Theorem.</a:t>
            </a:r>
            <a:r>
              <a:rPr lang="en-US" sz="2400" kern="0" dirty="0"/>
              <a:t> If a </a:t>
            </a:r>
            <a:r>
              <a:rPr lang="en-US" sz="2400" kern="0" dirty="0" err="1">
                <a:solidFill>
                  <a:srgbClr val="FF3300"/>
                </a:solidFill>
              </a:rPr>
              <a:t>coNP</a:t>
            </a:r>
            <a:r>
              <a:rPr lang="en-US" sz="2400" kern="0" dirty="0"/>
              <a:t>-complete</a:t>
            </a:r>
            <a:r>
              <a:rPr lang="en-US" sz="2400" kern="0" dirty="0">
                <a:solidFill>
                  <a:srgbClr val="FF3300"/>
                </a:solidFill>
              </a:rPr>
              <a:t> </a:t>
            </a:r>
            <a:r>
              <a:rPr lang="en-US" sz="2400" kern="0" dirty="0"/>
              <a:t>problem is in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 (reps. </a:t>
            </a:r>
            <a:r>
              <a:rPr lang="en-US" sz="2400" kern="0" dirty="0">
                <a:solidFill>
                  <a:srgbClr val="FF0000"/>
                </a:solidFill>
              </a:rPr>
              <a:t>N</a:t>
            </a:r>
            <a:r>
              <a:rPr lang="en-US" sz="2400" kern="0" dirty="0">
                <a:solidFill>
                  <a:srgbClr val="FF3300"/>
                </a:solidFill>
              </a:rPr>
              <a:t>P</a:t>
            </a:r>
            <a:r>
              <a:rPr lang="en-US" sz="2400" kern="0" dirty="0"/>
              <a:t>), then </a:t>
            </a:r>
            <a:r>
              <a:rPr lang="en-US" sz="2400" kern="0" dirty="0">
                <a:solidFill>
                  <a:srgbClr val="FF0000"/>
                </a:solidFill>
              </a:rPr>
              <a:t>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NP</a:t>
            </a:r>
            <a:r>
              <a:rPr lang="en-US" sz="2400" kern="0" dirty="0"/>
              <a:t> (resp. </a:t>
            </a:r>
            <a:r>
              <a:rPr lang="en-US" sz="2400" kern="0" dirty="0">
                <a:solidFill>
                  <a:srgbClr val="FF3300"/>
                </a:solidFill>
              </a:rPr>
              <a:t>co-NP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3300"/>
                </a:solidFill>
              </a:rPr>
              <a:t>NP</a:t>
            </a:r>
            <a:r>
              <a:rPr lang="en-US" sz="2400" kern="0" dirty="0"/>
              <a:t>).</a:t>
            </a:r>
            <a:endParaRPr lang="en-US" sz="2400" kern="0" baseline="30000" dirty="0"/>
          </a:p>
        </p:txBody>
      </p:sp>
    </p:spTree>
    <p:extLst>
      <p:ext uri="{BB962C8B-B14F-4D97-AF65-F5344CB8AC3E}">
        <p14:creationId xmlns:p14="http://schemas.microsoft.com/office/powerpoint/2010/main" val="20446527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61115E9-C3A1-498E-8948-70F3A886650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501" y="921276"/>
                <a:ext cx="7594997" cy="955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: 		</a:t>
                </a:r>
                <a:r>
                  <a:rPr lang="en-US" sz="24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400" kern="0" dirty="0">
                    <a:solidFill>
                      <a:schemeClr val="tx1"/>
                    </a:solidFill>
                  </a:rPr>
                  <a:t> = { x |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4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24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24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2400" kern="0" dirty="0">
                    <a:solidFill>
                      <a:schemeClr val="tx1"/>
                    </a:solidFill>
                  </a:rPr>
                  <a:t>R(x, y) = 1 },</a:t>
                </a:r>
              </a:p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Co-NP</a:t>
                </a:r>
                <a:r>
                  <a:rPr lang="en-US" sz="2400" kern="0" dirty="0"/>
                  <a:t>: 	</a:t>
                </a:r>
                <a:r>
                  <a:rPr lang="en-US" sz="24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400" kern="0" dirty="0"/>
                  <a:t> = { x | </a:t>
                </a:r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400" kern="0" dirty="0" err="1"/>
                  <a:t>y</a:t>
                </a:r>
                <a:r>
                  <a:rPr lang="en-US" sz="2400" kern="0" baseline="-25000" dirty="0" err="1"/>
                  <a:t>|y</a:t>
                </a:r>
                <a:r>
                  <a:rPr lang="en-US" sz="2400" kern="0" baseline="-25000" dirty="0"/>
                  <a:t>|≤p(|x|) </a:t>
                </a:r>
                <a:r>
                  <a:rPr lang="en-US" sz="2400" kern="0" dirty="0"/>
                  <a:t>R(x, y) = 1 }, </a:t>
                </a:r>
              </a:p>
              <a:p>
                <a:pPr marL="0" indent="0">
                  <a:buNone/>
                </a:pPr>
                <a:r>
                  <a:rPr lang="en-US" sz="2400" kern="0" dirty="0">
                    <a:solidFill>
                      <a:schemeClr val="tx1"/>
                    </a:solidFill>
                  </a:rPr>
                  <a:t> </a:t>
                </a:r>
                <a:endParaRPr lang="en-US" sz="2400" kern="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61115E9-C3A1-498E-8948-70F3A8866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501" y="921276"/>
                <a:ext cx="7594997" cy="955149"/>
              </a:xfrm>
              <a:prstGeom prst="rect">
                <a:avLst/>
              </a:prstGeom>
              <a:blipFill>
                <a:blip r:embed="rId3"/>
                <a:stretch>
                  <a:fillRect l="-1204" t="-5732" b="-764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2">
            <a:extLst>
              <a:ext uri="{FF2B5EF4-FFF2-40B4-BE49-F238E27FC236}">
                <a16:creationId xmlns:a16="http://schemas.microsoft.com/office/drawing/2014/main" id="{46238DF3-AB2E-47D4-A9C9-02FDD3F24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</p:spTree>
    <p:extLst>
      <p:ext uri="{BB962C8B-B14F-4D97-AF65-F5344CB8AC3E}">
        <p14:creationId xmlns:p14="http://schemas.microsoft.com/office/powerpoint/2010/main" val="11180190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61115E9-C3A1-498E-8948-70F3A886650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501" y="921276"/>
                <a:ext cx="7594997" cy="955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: 		</a:t>
                </a:r>
                <a:r>
                  <a:rPr lang="en-US" sz="24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400" kern="0" dirty="0">
                    <a:solidFill>
                      <a:schemeClr val="tx1"/>
                    </a:solidFill>
                  </a:rPr>
                  <a:t> = { x |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4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24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24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2400" kern="0" dirty="0">
                    <a:solidFill>
                      <a:schemeClr val="tx1"/>
                    </a:solidFill>
                  </a:rPr>
                  <a:t>R(x, y) = 1 },</a:t>
                </a:r>
              </a:p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Co-NP</a:t>
                </a:r>
                <a:r>
                  <a:rPr lang="en-US" sz="2400" kern="0" dirty="0"/>
                  <a:t>: 	</a:t>
                </a:r>
                <a:r>
                  <a:rPr lang="en-US" sz="24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400" kern="0" dirty="0"/>
                  <a:t> = { x | </a:t>
                </a:r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400" kern="0" dirty="0" err="1"/>
                  <a:t>y</a:t>
                </a:r>
                <a:r>
                  <a:rPr lang="en-US" sz="2400" kern="0" baseline="-25000" dirty="0" err="1"/>
                  <a:t>|y</a:t>
                </a:r>
                <a:r>
                  <a:rPr lang="en-US" sz="2400" kern="0" baseline="-25000" dirty="0"/>
                  <a:t>|≤p(|x|) </a:t>
                </a:r>
                <a:r>
                  <a:rPr lang="en-US" sz="2400" kern="0" dirty="0"/>
                  <a:t>R(x, y) = 1 }, </a:t>
                </a:r>
              </a:p>
              <a:p>
                <a:pPr marL="0" indent="0">
                  <a:buNone/>
                </a:pPr>
                <a:r>
                  <a:rPr lang="en-US" sz="2400" kern="0" dirty="0">
                    <a:solidFill>
                      <a:schemeClr val="tx1"/>
                    </a:solidFill>
                  </a:rPr>
                  <a:t> </a:t>
                </a:r>
                <a:endParaRPr lang="en-US" sz="2400" kern="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61115E9-C3A1-498E-8948-70F3A8866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501" y="921276"/>
                <a:ext cx="7594997" cy="955149"/>
              </a:xfrm>
              <a:prstGeom prst="rect">
                <a:avLst/>
              </a:prstGeom>
              <a:blipFill>
                <a:blip r:embed="rId3"/>
                <a:stretch>
                  <a:fillRect l="-1204" t="-5732" b="-764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86B37B-9C7A-4D95-9284-92C2AB74BAB9}"/>
              </a:ext>
            </a:extLst>
          </p:cNvPr>
          <p:cNvSpPr txBox="1">
            <a:spLocks/>
          </p:cNvSpPr>
          <p:nvPr/>
        </p:nvSpPr>
        <p:spPr bwMode="auto">
          <a:xfrm>
            <a:off x="774501" y="2007127"/>
            <a:ext cx="7594997" cy="450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Thus, is: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/>
              <a:t>		</a:t>
            </a:r>
            <a:endParaRPr lang="en-US" sz="2400" kern="0" dirty="0">
              <a:solidFill>
                <a:srgbClr val="00B050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5935A1F-A1E1-4996-84A1-9F0C181D43F3}"/>
              </a:ext>
            </a:extLst>
          </p:cNvPr>
          <p:cNvSpPr txBox="1">
            <a:spLocks/>
          </p:cNvSpPr>
          <p:nvPr/>
        </p:nvSpPr>
        <p:spPr bwMode="auto">
          <a:xfrm>
            <a:off x="3279575" y="2476497"/>
            <a:ext cx="2584847" cy="60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kern="0" dirty="0">
                <a:solidFill>
                  <a:srgbClr val="FF0000"/>
                </a:solidFill>
              </a:rPr>
              <a:t>NP</a:t>
            </a:r>
            <a:r>
              <a:rPr lang="en-US" kern="0" dirty="0"/>
              <a:t> = </a:t>
            </a:r>
            <a:r>
              <a:rPr lang="en-US" kern="0" dirty="0">
                <a:solidFill>
                  <a:srgbClr val="FF0000"/>
                </a:solidFill>
              </a:rPr>
              <a:t>co-NP</a:t>
            </a:r>
            <a:r>
              <a:rPr lang="en-US" kern="0" dirty="0"/>
              <a:t>?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E8E9A12-F17C-4482-BC2D-E53473761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</p:spTree>
    <p:extLst>
      <p:ext uri="{BB962C8B-B14F-4D97-AF65-F5344CB8AC3E}">
        <p14:creationId xmlns:p14="http://schemas.microsoft.com/office/powerpoint/2010/main" val="9148927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61115E9-C3A1-498E-8948-70F3A886650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501" y="921276"/>
                <a:ext cx="7594997" cy="955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: 		</a:t>
                </a:r>
                <a:r>
                  <a:rPr lang="en-US" sz="24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400" kern="0" dirty="0">
                    <a:solidFill>
                      <a:schemeClr val="tx1"/>
                    </a:solidFill>
                  </a:rPr>
                  <a:t> = { x |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4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24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24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2400" kern="0" dirty="0">
                    <a:solidFill>
                      <a:schemeClr val="tx1"/>
                    </a:solidFill>
                  </a:rPr>
                  <a:t>R(x, y) = 1 },</a:t>
                </a:r>
              </a:p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Co-NP</a:t>
                </a:r>
                <a:r>
                  <a:rPr lang="en-US" sz="2400" kern="0" dirty="0"/>
                  <a:t>: 	</a:t>
                </a:r>
                <a:r>
                  <a:rPr lang="en-US" sz="24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400" kern="0" dirty="0"/>
                  <a:t> = { x | </a:t>
                </a:r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400" kern="0" dirty="0" err="1"/>
                  <a:t>y</a:t>
                </a:r>
                <a:r>
                  <a:rPr lang="en-US" sz="2400" kern="0" baseline="-25000" dirty="0" err="1"/>
                  <a:t>|y</a:t>
                </a:r>
                <a:r>
                  <a:rPr lang="en-US" sz="2400" kern="0" baseline="-25000" dirty="0"/>
                  <a:t>|≤p(|x|) </a:t>
                </a:r>
                <a:r>
                  <a:rPr lang="en-US" sz="2400" kern="0" dirty="0"/>
                  <a:t>R(x, y) = 1 }, </a:t>
                </a:r>
              </a:p>
              <a:p>
                <a:pPr marL="0" indent="0">
                  <a:buNone/>
                </a:pPr>
                <a:r>
                  <a:rPr lang="en-US" sz="2400" kern="0" dirty="0">
                    <a:solidFill>
                      <a:schemeClr val="tx1"/>
                    </a:solidFill>
                  </a:rPr>
                  <a:t> </a:t>
                </a:r>
                <a:endParaRPr lang="en-US" sz="2400" kern="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61115E9-C3A1-498E-8948-70F3A8866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501" y="921276"/>
                <a:ext cx="7594997" cy="955149"/>
              </a:xfrm>
              <a:prstGeom prst="rect">
                <a:avLst/>
              </a:prstGeom>
              <a:blipFill>
                <a:blip r:embed="rId3"/>
                <a:stretch>
                  <a:fillRect l="-1204" t="-5732" b="-764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86B37B-9C7A-4D95-9284-92C2AB74BAB9}"/>
              </a:ext>
            </a:extLst>
          </p:cNvPr>
          <p:cNvSpPr txBox="1">
            <a:spLocks/>
          </p:cNvSpPr>
          <p:nvPr/>
        </p:nvSpPr>
        <p:spPr bwMode="auto">
          <a:xfrm>
            <a:off x="774501" y="2007127"/>
            <a:ext cx="7594997" cy="450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Thus, is: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/>
              <a:t>		</a:t>
            </a:r>
            <a:endParaRPr lang="en-US" sz="2400" kern="0" dirty="0">
              <a:solidFill>
                <a:srgbClr val="00B050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5935A1F-A1E1-4996-84A1-9F0C181D43F3}"/>
              </a:ext>
            </a:extLst>
          </p:cNvPr>
          <p:cNvSpPr txBox="1">
            <a:spLocks/>
          </p:cNvSpPr>
          <p:nvPr/>
        </p:nvSpPr>
        <p:spPr bwMode="auto">
          <a:xfrm>
            <a:off x="3279575" y="2476497"/>
            <a:ext cx="2584847" cy="60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kern="0" dirty="0">
                <a:solidFill>
                  <a:srgbClr val="FF0000"/>
                </a:solidFill>
              </a:rPr>
              <a:t>NP</a:t>
            </a:r>
            <a:r>
              <a:rPr lang="en-US" kern="0" dirty="0"/>
              <a:t> = </a:t>
            </a:r>
            <a:r>
              <a:rPr lang="en-US" kern="0" dirty="0">
                <a:solidFill>
                  <a:srgbClr val="FF0000"/>
                </a:solidFill>
              </a:rPr>
              <a:t>co-NP</a:t>
            </a:r>
            <a:r>
              <a:rPr lang="en-US" kern="0" dirty="0"/>
              <a:t>?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BB8D5FF-0467-41F2-9EA3-8D5885349F11}"/>
              </a:ext>
            </a:extLst>
          </p:cNvPr>
          <p:cNvSpPr txBox="1">
            <a:spLocks/>
          </p:cNvSpPr>
          <p:nvPr/>
        </p:nvSpPr>
        <p:spPr bwMode="auto">
          <a:xfrm>
            <a:off x="2388986" y="3429000"/>
            <a:ext cx="4526164" cy="60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4400" kern="0" dirty="0">
                <a:solidFill>
                  <a:srgbClr val="FF0000"/>
                </a:solidFill>
              </a:rPr>
              <a:t>P</a:t>
            </a:r>
            <a:r>
              <a:rPr lang="en-US" sz="4400" kern="0" dirty="0"/>
              <a:t> = </a:t>
            </a:r>
            <a:r>
              <a:rPr lang="en-US" sz="4400" kern="0" dirty="0">
                <a:solidFill>
                  <a:srgbClr val="FF0000"/>
                </a:solidFill>
              </a:rPr>
              <a:t>co-NP </a:t>
            </a:r>
            <a:r>
              <a:rPr lang="en-US" sz="4400" kern="0" dirty="0"/>
              <a:t>∩</a:t>
            </a:r>
            <a:r>
              <a:rPr lang="en-US" sz="4400" kern="0" dirty="0">
                <a:solidFill>
                  <a:srgbClr val="FF0000"/>
                </a:solidFill>
              </a:rPr>
              <a:t> NP</a:t>
            </a:r>
            <a:r>
              <a:rPr lang="en-US" sz="4400" kern="0" dirty="0"/>
              <a:t>?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F43C92EC-355F-48E3-9902-5E08F4D7E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</p:spTree>
    <p:extLst>
      <p:ext uri="{BB962C8B-B14F-4D97-AF65-F5344CB8AC3E}">
        <p14:creationId xmlns:p14="http://schemas.microsoft.com/office/powerpoint/2010/main" val="40074545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61115E9-C3A1-498E-8948-70F3A886650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501" y="921276"/>
                <a:ext cx="7594997" cy="955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: 		</a:t>
                </a:r>
                <a:r>
                  <a:rPr lang="en-US" sz="24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400" kern="0" dirty="0">
                    <a:solidFill>
                      <a:schemeClr val="tx1"/>
                    </a:solidFill>
                  </a:rPr>
                  <a:t> = { x |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4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24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24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2400" kern="0" dirty="0">
                    <a:solidFill>
                      <a:schemeClr val="tx1"/>
                    </a:solidFill>
                  </a:rPr>
                  <a:t>R(x, y) = 1 },</a:t>
                </a:r>
              </a:p>
              <a:p>
                <a:pPr marL="0" indent="0">
                  <a:buNone/>
                </a:pPr>
                <a:r>
                  <a:rPr lang="en-US" sz="2400" kern="0" dirty="0">
                    <a:solidFill>
                      <a:srgbClr val="FF0000"/>
                    </a:solidFill>
                  </a:rPr>
                  <a:t>Co-NP</a:t>
                </a:r>
                <a:r>
                  <a:rPr lang="en-US" sz="2400" kern="0" dirty="0"/>
                  <a:t>: 	</a:t>
                </a:r>
                <a:r>
                  <a:rPr lang="en-US" sz="24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400" kern="0" dirty="0"/>
                  <a:t> = { x | </a:t>
                </a:r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400" kern="0" dirty="0" err="1"/>
                  <a:t>y</a:t>
                </a:r>
                <a:r>
                  <a:rPr lang="en-US" sz="2400" kern="0" baseline="-25000" dirty="0" err="1"/>
                  <a:t>|y</a:t>
                </a:r>
                <a:r>
                  <a:rPr lang="en-US" sz="2400" kern="0" baseline="-25000" dirty="0"/>
                  <a:t>|≤p(|x|) </a:t>
                </a:r>
                <a:r>
                  <a:rPr lang="en-US" sz="2400" kern="0" dirty="0"/>
                  <a:t>R(x, y) = 1 }, </a:t>
                </a:r>
              </a:p>
              <a:p>
                <a:pPr marL="0" indent="0">
                  <a:buNone/>
                </a:pPr>
                <a:r>
                  <a:rPr lang="en-US" sz="2400" kern="0" dirty="0">
                    <a:solidFill>
                      <a:schemeClr val="tx1"/>
                    </a:solidFill>
                  </a:rPr>
                  <a:t> </a:t>
                </a:r>
                <a:endParaRPr lang="en-US" sz="2400" kern="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61115E9-C3A1-498E-8948-70F3A8866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501" y="921276"/>
                <a:ext cx="7594997" cy="955149"/>
              </a:xfrm>
              <a:prstGeom prst="rect">
                <a:avLst/>
              </a:prstGeom>
              <a:blipFill>
                <a:blip r:embed="rId3"/>
                <a:stretch>
                  <a:fillRect l="-1204" t="-5732" b="-764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86B37B-9C7A-4D95-9284-92C2AB74BAB9}"/>
              </a:ext>
            </a:extLst>
          </p:cNvPr>
          <p:cNvSpPr txBox="1">
            <a:spLocks/>
          </p:cNvSpPr>
          <p:nvPr/>
        </p:nvSpPr>
        <p:spPr bwMode="auto">
          <a:xfrm>
            <a:off x="774501" y="2007127"/>
            <a:ext cx="7594997" cy="450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Thus, is: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  <a:r>
              <a:rPr lang="en-US" sz="2400" kern="0" dirty="0"/>
              <a:t>		</a:t>
            </a:r>
            <a:endParaRPr lang="en-US" sz="2400" kern="0" dirty="0">
              <a:solidFill>
                <a:srgbClr val="00B050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B312997-3E71-4253-9042-C6E29C5727AD}"/>
              </a:ext>
            </a:extLst>
          </p:cNvPr>
          <p:cNvSpPr txBox="1">
            <a:spLocks/>
          </p:cNvSpPr>
          <p:nvPr/>
        </p:nvSpPr>
        <p:spPr bwMode="auto">
          <a:xfrm>
            <a:off x="2978644" y="4542162"/>
            <a:ext cx="3450731" cy="107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6600" kern="0" dirty="0">
                <a:solidFill>
                  <a:srgbClr val="FF0000"/>
                </a:solidFill>
              </a:rPr>
              <a:t>P</a:t>
            </a:r>
            <a:r>
              <a:rPr lang="en-US" sz="6600" kern="0" dirty="0"/>
              <a:t> = </a:t>
            </a:r>
            <a:r>
              <a:rPr lang="en-US" sz="6600" kern="0" dirty="0">
                <a:solidFill>
                  <a:srgbClr val="FF0000"/>
                </a:solidFill>
              </a:rPr>
              <a:t>NP</a:t>
            </a:r>
            <a:r>
              <a:rPr lang="en-US" sz="6600" kern="0" dirty="0"/>
              <a:t>?  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5935A1F-A1E1-4996-84A1-9F0C181D43F3}"/>
              </a:ext>
            </a:extLst>
          </p:cNvPr>
          <p:cNvSpPr txBox="1">
            <a:spLocks/>
          </p:cNvSpPr>
          <p:nvPr/>
        </p:nvSpPr>
        <p:spPr bwMode="auto">
          <a:xfrm>
            <a:off x="3279575" y="2476497"/>
            <a:ext cx="2584847" cy="60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kern="0" dirty="0">
                <a:solidFill>
                  <a:srgbClr val="FF0000"/>
                </a:solidFill>
              </a:rPr>
              <a:t>NP</a:t>
            </a:r>
            <a:r>
              <a:rPr lang="en-US" kern="0" dirty="0"/>
              <a:t> = </a:t>
            </a:r>
            <a:r>
              <a:rPr lang="en-US" kern="0" dirty="0">
                <a:solidFill>
                  <a:srgbClr val="FF0000"/>
                </a:solidFill>
              </a:rPr>
              <a:t>co-NP</a:t>
            </a:r>
            <a:r>
              <a:rPr lang="en-US" kern="0" dirty="0"/>
              <a:t>?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BB8D5FF-0467-41F2-9EA3-8D5885349F11}"/>
              </a:ext>
            </a:extLst>
          </p:cNvPr>
          <p:cNvSpPr txBox="1">
            <a:spLocks/>
          </p:cNvSpPr>
          <p:nvPr/>
        </p:nvSpPr>
        <p:spPr bwMode="auto">
          <a:xfrm>
            <a:off x="2388986" y="3429000"/>
            <a:ext cx="4526164" cy="60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4400" kern="0" dirty="0">
                <a:solidFill>
                  <a:srgbClr val="FF0000"/>
                </a:solidFill>
              </a:rPr>
              <a:t>P</a:t>
            </a:r>
            <a:r>
              <a:rPr lang="en-US" sz="4400" kern="0" dirty="0"/>
              <a:t> = </a:t>
            </a:r>
            <a:r>
              <a:rPr lang="en-US" sz="4400" kern="0" dirty="0">
                <a:solidFill>
                  <a:srgbClr val="FF0000"/>
                </a:solidFill>
              </a:rPr>
              <a:t>co-NP </a:t>
            </a:r>
            <a:r>
              <a:rPr lang="en-US" sz="4400" kern="0" dirty="0"/>
              <a:t>∩</a:t>
            </a:r>
            <a:r>
              <a:rPr lang="en-US" sz="4400" kern="0" dirty="0">
                <a:solidFill>
                  <a:srgbClr val="FF0000"/>
                </a:solidFill>
              </a:rPr>
              <a:t> NP</a:t>
            </a:r>
            <a:r>
              <a:rPr lang="en-US" sz="4400" kern="0" dirty="0"/>
              <a:t>?</a:t>
            </a: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Complement of A Language</a:t>
            </a:r>
          </a:p>
        </p:txBody>
      </p:sp>
    </p:spTree>
    <p:extLst>
      <p:ext uri="{BB962C8B-B14F-4D97-AF65-F5344CB8AC3E}">
        <p14:creationId xmlns:p14="http://schemas.microsoft.com/office/powerpoint/2010/main" val="24337465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F9DC9A-74FE-4C56-9D6F-3850CCFFCC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419770" y="906482"/>
                <a:ext cx="4235649" cy="67889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: 	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 = { x | </a:t>
                </a:r>
                <a14:m>
                  <m:oMath xmlns:m="http://schemas.openxmlformats.org/officeDocument/2006/math">
                    <m:r>
                      <a:rPr lang="en-US" sz="16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6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16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16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R(x, y) = 1 },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Co-NP</a:t>
                </a:r>
                <a:r>
                  <a:rPr lang="en-US" sz="1600" kern="0" dirty="0"/>
                  <a:t>: 	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/>
                  <a:t> = { x | </a:t>
                </a:r>
                <a14:m>
                  <m:oMath xmlns:m="http://schemas.openxmlformats.org/officeDocument/2006/math">
                    <m:r>
                      <a:rPr lang="en-US" sz="1600" i="1" kern="0" smtClean="0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600" kern="0" dirty="0" err="1"/>
                  <a:t>y</a:t>
                </a:r>
                <a:r>
                  <a:rPr lang="en-US" sz="1600" kern="0" baseline="-25000" dirty="0" err="1"/>
                  <a:t>|y</a:t>
                </a:r>
                <a:r>
                  <a:rPr lang="en-US" sz="1600" kern="0" baseline="-25000" dirty="0"/>
                  <a:t>|≤p(|x|) </a:t>
                </a:r>
                <a:r>
                  <a:rPr lang="en-US" sz="1600" kern="0" dirty="0"/>
                  <a:t>R(x, y) = 1 }, 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</a:t>
                </a:r>
                <a:endParaRPr lang="en-US" sz="1600" kern="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F9DC9A-74FE-4C56-9D6F-3850CCFFC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9770" y="906482"/>
                <a:ext cx="4235649" cy="678895"/>
              </a:xfrm>
              <a:prstGeom prst="rect">
                <a:avLst/>
              </a:prstGeom>
              <a:blipFill>
                <a:blip r:embed="rId3"/>
                <a:stretch>
                  <a:fillRect l="-717" t="-1770" b="-3540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25474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86B37B-9C7A-4D95-9284-92C2AB74BAB9}"/>
              </a:ext>
            </a:extLst>
          </p:cNvPr>
          <p:cNvSpPr txBox="1">
            <a:spLocks/>
          </p:cNvSpPr>
          <p:nvPr/>
        </p:nvSpPr>
        <p:spPr bwMode="auto">
          <a:xfrm>
            <a:off x="774501" y="1730902"/>
            <a:ext cx="7594997" cy="105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C000"/>
                </a:solidFill>
              </a:rPr>
              <a:t>computable</a:t>
            </a:r>
            <a:r>
              <a:rPr lang="en-US" sz="2000" kern="0" dirty="0"/>
              <a:t> (</a:t>
            </a:r>
            <a:r>
              <a:rPr lang="en-US" sz="2000" kern="0" dirty="0">
                <a:solidFill>
                  <a:srgbClr val="FFC000"/>
                </a:solidFill>
              </a:rPr>
              <a:t>decidable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FFC000"/>
                </a:solidFill>
              </a:rPr>
              <a:t>solvable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FFC000"/>
                </a:solidFill>
              </a:rPr>
              <a:t>recursive</a:t>
            </a:r>
            <a:r>
              <a:rPr lang="en-US" sz="2000" kern="0" dirty="0"/>
              <a:t>) if there is 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on each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and halts, and on each </a:t>
            </a:r>
            <a:r>
              <a:rPr lang="en-US" sz="2000" kern="0" dirty="0">
                <a:solidFill>
                  <a:srgbClr val="C00000"/>
                </a:solidFill>
              </a:rPr>
              <a:t>x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M rejects and halts. 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F9DC9A-74FE-4C56-9D6F-3850CCFFCC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419770" y="906482"/>
                <a:ext cx="4235649" cy="67889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: 	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 = { x | </a:t>
                </a:r>
                <a14:m>
                  <m:oMath xmlns:m="http://schemas.openxmlformats.org/officeDocument/2006/math">
                    <m:r>
                      <a:rPr lang="en-US" sz="16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6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16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16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R(x, y) = 1 },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Co-NP</a:t>
                </a:r>
                <a:r>
                  <a:rPr lang="en-US" sz="1600" kern="0" dirty="0"/>
                  <a:t>: 	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/>
                  <a:t> = { x | </a:t>
                </a:r>
                <a14:m>
                  <m:oMath xmlns:m="http://schemas.openxmlformats.org/officeDocument/2006/math">
                    <m:r>
                      <a:rPr lang="en-US" sz="1600" i="1" kern="0" smtClean="0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600" kern="0" dirty="0" err="1"/>
                  <a:t>y</a:t>
                </a:r>
                <a:r>
                  <a:rPr lang="en-US" sz="1600" kern="0" baseline="-25000" dirty="0" err="1"/>
                  <a:t>|y</a:t>
                </a:r>
                <a:r>
                  <a:rPr lang="en-US" sz="1600" kern="0" baseline="-25000" dirty="0"/>
                  <a:t>|≤p(|x|) </a:t>
                </a:r>
                <a:r>
                  <a:rPr lang="en-US" sz="1600" kern="0" dirty="0"/>
                  <a:t>R(x, y) = 1 }, 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</a:t>
                </a:r>
                <a:endParaRPr lang="en-US" sz="1600" kern="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F9DC9A-74FE-4C56-9D6F-3850CCFFC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9770" y="906482"/>
                <a:ext cx="4235649" cy="678895"/>
              </a:xfrm>
              <a:prstGeom prst="rect">
                <a:avLst/>
              </a:prstGeom>
              <a:blipFill>
                <a:blip r:embed="rId3"/>
                <a:stretch>
                  <a:fillRect l="-717" t="-1770" b="-3540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31194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86B37B-9C7A-4D95-9284-92C2AB74BAB9}"/>
              </a:ext>
            </a:extLst>
          </p:cNvPr>
          <p:cNvSpPr txBox="1">
            <a:spLocks/>
          </p:cNvSpPr>
          <p:nvPr/>
        </p:nvSpPr>
        <p:spPr bwMode="auto">
          <a:xfrm>
            <a:off x="774501" y="1730902"/>
            <a:ext cx="7594997" cy="105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C000"/>
                </a:solidFill>
              </a:rPr>
              <a:t>computable</a:t>
            </a:r>
            <a:r>
              <a:rPr lang="en-US" sz="2000" kern="0" dirty="0"/>
              <a:t> (</a:t>
            </a:r>
            <a:r>
              <a:rPr lang="en-US" sz="2000" kern="0" dirty="0">
                <a:solidFill>
                  <a:srgbClr val="FFC000"/>
                </a:solidFill>
              </a:rPr>
              <a:t>decidable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FFC000"/>
                </a:solidFill>
              </a:rPr>
              <a:t>solvable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FFC000"/>
                </a:solidFill>
              </a:rPr>
              <a:t>recursive</a:t>
            </a:r>
            <a:r>
              <a:rPr lang="en-US" sz="2000" kern="0" dirty="0"/>
              <a:t>) if there is 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on each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and halts, and on each </a:t>
            </a:r>
            <a:r>
              <a:rPr lang="en-US" sz="2000" kern="0" dirty="0">
                <a:solidFill>
                  <a:srgbClr val="C00000"/>
                </a:solidFill>
              </a:rPr>
              <a:t>x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M rejects and halts. 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BB501E-4DF6-4252-862F-53E6CB68CCD6}"/>
              </a:ext>
            </a:extLst>
          </p:cNvPr>
          <p:cNvSpPr txBox="1">
            <a:spLocks/>
          </p:cNvSpPr>
          <p:nvPr/>
        </p:nvSpPr>
        <p:spPr bwMode="auto">
          <a:xfrm>
            <a:off x="721047" y="2896073"/>
            <a:ext cx="7594997" cy="4884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000"/>
                </a:solidFill>
              </a:rPr>
              <a:t>Halting</a:t>
            </a:r>
            <a:r>
              <a:rPr lang="en-US" sz="2400" kern="0" dirty="0"/>
              <a:t> problem is not computable. </a:t>
            </a:r>
            <a:endParaRPr lang="en-US" sz="24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F9DC9A-74FE-4C56-9D6F-3850CCFFCC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419770" y="906482"/>
                <a:ext cx="4235649" cy="67889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: 	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 = { x | </a:t>
                </a:r>
                <a14:m>
                  <m:oMath xmlns:m="http://schemas.openxmlformats.org/officeDocument/2006/math">
                    <m:r>
                      <a:rPr lang="en-US" sz="16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6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16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16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R(x, y) = 1 },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Co-NP</a:t>
                </a:r>
                <a:r>
                  <a:rPr lang="en-US" sz="1600" kern="0" dirty="0"/>
                  <a:t>: 	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/>
                  <a:t> = { x | </a:t>
                </a:r>
                <a14:m>
                  <m:oMath xmlns:m="http://schemas.openxmlformats.org/officeDocument/2006/math">
                    <m:r>
                      <a:rPr lang="en-US" sz="1600" i="1" kern="0" smtClean="0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600" kern="0" dirty="0" err="1"/>
                  <a:t>y</a:t>
                </a:r>
                <a:r>
                  <a:rPr lang="en-US" sz="1600" kern="0" baseline="-25000" dirty="0" err="1"/>
                  <a:t>|y</a:t>
                </a:r>
                <a:r>
                  <a:rPr lang="en-US" sz="1600" kern="0" baseline="-25000" dirty="0"/>
                  <a:t>|≤p(|x|) </a:t>
                </a:r>
                <a:r>
                  <a:rPr lang="en-US" sz="1600" kern="0" dirty="0"/>
                  <a:t>R(x, y) = 1 }, 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</a:t>
                </a:r>
                <a:endParaRPr lang="en-US" sz="1600" kern="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F9DC9A-74FE-4C56-9D6F-3850CCFFC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9770" y="906482"/>
                <a:ext cx="4235649" cy="678895"/>
              </a:xfrm>
              <a:prstGeom prst="rect">
                <a:avLst/>
              </a:prstGeom>
              <a:blipFill>
                <a:blip r:embed="rId3"/>
                <a:stretch>
                  <a:fillRect l="-717" t="-1770" b="-3540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37920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86B37B-9C7A-4D95-9284-92C2AB74BAB9}"/>
              </a:ext>
            </a:extLst>
          </p:cNvPr>
          <p:cNvSpPr txBox="1">
            <a:spLocks/>
          </p:cNvSpPr>
          <p:nvPr/>
        </p:nvSpPr>
        <p:spPr bwMode="auto">
          <a:xfrm>
            <a:off x="774501" y="1730902"/>
            <a:ext cx="7594997" cy="105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C000"/>
                </a:solidFill>
              </a:rPr>
              <a:t>computable</a:t>
            </a:r>
            <a:r>
              <a:rPr lang="en-US" sz="2000" kern="0" dirty="0"/>
              <a:t> (</a:t>
            </a:r>
            <a:r>
              <a:rPr lang="en-US" sz="2000" kern="0" dirty="0">
                <a:solidFill>
                  <a:srgbClr val="FFC000"/>
                </a:solidFill>
              </a:rPr>
              <a:t>decidable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FFC000"/>
                </a:solidFill>
              </a:rPr>
              <a:t>solvable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FFC000"/>
                </a:solidFill>
              </a:rPr>
              <a:t>recursive</a:t>
            </a:r>
            <a:r>
              <a:rPr lang="en-US" sz="2000" kern="0" dirty="0"/>
              <a:t>) if there is 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on each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and halts, and on each </a:t>
            </a:r>
            <a:r>
              <a:rPr lang="en-US" sz="2000" kern="0" dirty="0">
                <a:solidFill>
                  <a:srgbClr val="C00000"/>
                </a:solidFill>
              </a:rPr>
              <a:t>x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M rejects and halts. 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BB501E-4DF6-4252-862F-53E6CB68CCD6}"/>
              </a:ext>
            </a:extLst>
          </p:cNvPr>
          <p:cNvSpPr txBox="1">
            <a:spLocks/>
          </p:cNvSpPr>
          <p:nvPr/>
        </p:nvSpPr>
        <p:spPr bwMode="auto">
          <a:xfrm>
            <a:off x="721047" y="2896073"/>
            <a:ext cx="7594997" cy="4884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000"/>
                </a:solidFill>
              </a:rPr>
              <a:t>Halting</a:t>
            </a:r>
            <a:r>
              <a:rPr lang="en-US" sz="2400" kern="0" dirty="0"/>
              <a:t> problem is not computable. </a:t>
            </a:r>
            <a:endParaRPr lang="en-US" sz="2400" kern="0" dirty="0">
              <a:solidFill>
                <a:srgbClr val="00B05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B688154-C765-4CA8-B009-CE67A4DABB98}"/>
              </a:ext>
            </a:extLst>
          </p:cNvPr>
          <p:cNvSpPr txBox="1">
            <a:spLocks/>
          </p:cNvSpPr>
          <p:nvPr/>
        </p:nvSpPr>
        <p:spPr bwMode="auto">
          <a:xfrm>
            <a:off x="774501" y="3470694"/>
            <a:ext cx="7594997" cy="48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we define Turing machine acceptance differently: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F9DC9A-74FE-4C56-9D6F-3850CCFFCC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419770" y="906482"/>
                <a:ext cx="4235649" cy="67889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: 	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 = { x | </a:t>
                </a:r>
                <a14:m>
                  <m:oMath xmlns:m="http://schemas.openxmlformats.org/officeDocument/2006/math">
                    <m:r>
                      <a:rPr lang="en-US" sz="16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6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16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16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R(x, y) = 1 },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Co-NP</a:t>
                </a:r>
                <a:r>
                  <a:rPr lang="en-US" sz="1600" kern="0" dirty="0"/>
                  <a:t>: 	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/>
                  <a:t> = { x | </a:t>
                </a:r>
                <a14:m>
                  <m:oMath xmlns:m="http://schemas.openxmlformats.org/officeDocument/2006/math">
                    <m:r>
                      <a:rPr lang="en-US" sz="1600" i="1" kern="0" smtClean="0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600" kern="0" dirty="0" err="1"/>
                  <a:t>y</a:t>
                </a:r>
                <a:r>
                  <a:rPr lang="en-US" sz="1600" kern="0" baseline="-25000" dirty="0" err="1"/>
                  <a:t>|y</a:t>
                </a:r>
                <a:r>
                  <a:rPr lang="en-US" sz="1600" kern="0" baseline="-25000" dirty="0"/>
                  <a:t>|≤p(|x|) </a:t>
                </a:r>
                <a:r>
                  <a:rPr lang="en-US" sz="1600" kern="0" dirty="0"/>
                  <a:t>R(x, y) = 1 }, 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</a:t>
                </a:r>
                <a:endParaRPr lang="en-US" sz="1600" kern="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F9DC9A-74FE-4C56-9D6F-3850CCFFC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9770" y="906482"/>
                <a:ext cx="4235649" cy="678895"/>
              </a:xfrm>
              <a:prstGeom prst="rect">
                <a:avLst/>
              </a:prstGeom>
              <a:blipFill>
                <a:blip r:embed="rId3"/>
                <a:stretch>
                  <a:fillRect l="-717" t="-1770" b="-3540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00693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86B37B-9C7A-4D95-9284-92C2AB74BAB9}"/>
              </a:ext>
            </a:extLst>
          </p:cNvPr>
          <p:cNvSpPr txBox="1">
            <a:spLocks/>
          </p:cNvSpPr>
          <p:nvPr/>
        </p:nvSpPr>
        <p:spPr bwMode="auto">
          <a:xfrm>
            <a:off x="774501" y="1730902"/>
            <a:ext cx="7594997" cy="105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C000"/>
                </a:solidFill>
              </a:rPr>
              <a:t>computable</a:t>
            </a:r>
            <a:r>
              <a:rPr lang="en-US" sz="2000" kern="0" dirty="0"/>
              <a:t> (</a:t>
            </a:r>
            <a:r>
              <a:rPr lang="en-US" sz="2000" kern="0" dirty="0">
                <a:solidFill>
                  <a:srgbClr val="FFC000"/>
                </a:solidFill>
              </a:rPr>
              <a:t>decidable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FFC000"/>
                </a:solidFill>
              </a:rPr>
              <a:t>solvable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FFC000"/>
                </a:solidFill>
              </a:rPr>
              <a:t>recursive</a:t>
            </a:r>
            <a:r>
              <a:rPr lang="en-US" sz="2000" kern="0" dirty="0"/>
              <a:t>) if there is 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on each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and halts, and on each </a:t>
            </a:r>
            <a:r>
              <a:rPr lang="en-US" sz="2000" kern="0" dirty="0">
                <a:solidFill>
                  <a:srgbClr val="C00000"/>
                </a:solidFill>
              </a:rPr>
              <a:t>x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M rejects and halts. 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BB501E-4DF6-4252-862F-53E6CB68CCD6}"/>
              </a:ext>
            </a:extLst>
          </p:cNvPr>
          <p:cNvSpPr txBox="1">
            <a:spLocks/>
          </p:cNvSpPr>
          <p:nvPr/>
        </p:nvSpPr>
        <p:spPr bwMode="auto">
          <a:xfrm>
            <a:off x="721047" y="2896073"/>
            <a:ext cx="7594997" cy="4884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000"/>
                </a:solidFill>
              </a:rPr>
              <a:t>Halting</a:t>
            </a:r>
            <a:r>
              <a:rPr lang="en-US" sz="2400" kern="0" dirty="0"/>
              <a:t> problem is not computable. </a:t>
            </a:r>
            <a:endParaRPr lang="en-US" sz="2400" kern="0" dirty="0">
              <a:solidFill>
                <a:srgbClr val="00B05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B688154-C765-4CA8-B009-CE67A4DABB98}"/>
              </a:ext>
            </a:extLst>
          </p:cNvPr>
          <p:cNvSpPr txBox="1">
            <a:spLocks/>
          </p:cNvSpPr>
          <p:nvPr/>
        </p:nvSpPr>
        <p:spPr bwMode="auto">
          <a:xfrm>
            <a:off x="774501" y="3470694"/>
            <a:ext cx="7594997" cy="48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we define Turing machine acceptance differently: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5A1FCD-42E4-4713-B06A-4A17AE04F392}"/>
              </a:ext>
            </a:extLst>
          </p:cNvPr>
          <p:cNvSpPr txBox="1">
            <a:spLocks/>
          </p:cNvSpPr>
          <p:nvPr/>
        </p:nvSpPr>
        <p:spPr bwMode="auto">
          <a:xfrm>
            <a:off x="774501" y="3932812"/>
            <a:ext cx="7594997" cy="105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C000"/>
                </a:solidFill>
              </a:rPr>
              <a:t>recursively enumerable 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) if there is 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on each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and halts, and on each </a:t>
            </a:r>
            <a:r>
              <a:rPr lang="en-US" sz="2000" kern="0" dirty="0">
                <a:solidFill>
                  <a:srgbClr val="C00000"/>
                </a:solidFill>
              </a:rPr>
              <a:t>x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M either rejects then halts or loops forever. 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F9DC9A-74FE-4C56-9D6F-3850CCFFCC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419770" y="906482"/>
                <a:ext cx="4235649" cy="67889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: 	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 = { x | </a:t>
                </a:r>
                <a14:m>
                  <m:oMath xmlns:m="http://schemas.openxmlformats.org/officeDocument/2006/math">
                    <m:r>
                      <a:rPr lang="en-US" sz="16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6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16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16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R(x, y) = 1 },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Co-NP</a:t>
                </a:r>
                <a:r>
                  <a:rPr lang="en-US" sz="1600" kern="0" dirty="0"/>
                  <a:t>: 	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/>
                  <a:t> = { x | </a:t>
                </a:r>
                <a14:m>
                  <m:oMath xmlns:m="http://schemas.openxmlformats.org/officeDocument/2006/math">
                    <m:r>
                      <a:rPr lang="en-US" sz="1600" i="1" kern="0" smtClean="0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600" kern="0" dirty="0" err="1"/>
                  <a:t>y</a:t>
                </a:r>
                <a:r>
                  <a:rPr lang="en-US" sz="1600" kern="0" baseline="-25000" dirty="0" err="1"/>
                  <a:t>|y</a:t>
                </a:r>
                <a:r>
                  <a:rPr lang="en-US" sz="1600" kern="0" baseline="-25000" dirty="0"/>
                  <a:t>|≤p(|x|) </a:t>
                </a:r>
                <a:r>
                  <a:rPr lang="en-US" sz="1600" kern="0" dirty="0"/>
                  <a:t>R(x, y) = 1 }, 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</a:t>
                </a:r>
                <a:endParaRPr lang="en-US" sz="1600" kern="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F9DC9A-74FE-4C56-9D6F-3850CCFFC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9770" y="906482"/>
                <a:ext cx="4235649" cy="678895"/>
              </a:xfrm>
              <a:prstGeom prst="rect">
                <a:avLst/>
              </a:prstGeom>
              <a:blipFill>
                <a:blip r:embed="rId3"/>
                <a:stretch>
                  <a:fillRect l="-717" t="-1770" b="-3540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40183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86B37B-9C7A-4D95-9284-92C2AB74BAB9}"/>
              </a:ext>
            </a:extLst>
          </p:cNvPr>
          <p:cNvSpPr txBox="1">
            <a:spLocks/>
          </p:cNvSpPr>
          <p:nvPr/>
        </p:nvSpPr>
        <p:spPr bwMode="auto">
          <a:xfrm>
            <a:off x="774501" y="1730902"/>
            <a:ext cx="7594997" cy="105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C000"/>
                </a:solidFill>
              </a:rPr>
              <a:t>computable</a:t>
            </a:r>
            <a:r>
              <a:rPr lang="en-US" sz="2000" kern="0" dirty="0"/>
              <a:t> (</a:t>
            </a:r>
            <a:r>
              <a:rPr lang="en-US" sz="2000" kern="0" dirty="0">
                <a:solidFill>
                  <a:srgbClr val="FFC000"/>
                </a:solidFill>
              </a:rPr>
              <a:t>decidable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FFC000"/>
                </a:solidFill>
              </a:rPr>
              <a:t>solvable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FFC000"/>
                </a:solidFill>
              </a:rPr>
              <a:t>recursive</a:t>
            </a:r>
            <a:r>
              <a:rPr lang="en-US" sz="2000" kern="0" dirty="0"/>
              <a:t>) if there is 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on each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and halts, and on each </a:t>
            </a:r>
            <a:r>
              <a:rPr lang="en-US" sz="2000" kern="0" dirty="0">
                <a:solidFill>
                  <a:srgbClr val="C00000"/>
                </a:solidFill>
              </a:rPr>
              <a:t>x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M rejects and halts. 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BB501E-4DF6-4252-862F-53E6CB68CCD6}"/>
              </a:ext>
            </a:extLst>
          </p:cNvPr>
          <p:cNvSpPr txBox="1">
            <a:spLocks/>
          </p:cNvSpPr>
          <p:nvPr/>
        </p:nvSpPr>
        <p:spPr bwMode="auto">
          <a:xfrm>
            <a:off x="721047" y="2896073"/>
            <a:ext cx="7594997" cy="4884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000"/>
                </a:solidFill>
              </a:rPr>
              <a:t>Halting</a:t>
            </a:r>
            <a:r>
              <a:rPr lang="en-US" sz="2400" kern="0" dirty="0"/>
              <a:t> problem is not computable. </a:t>
            </a:r>
            <a:endParaRPr lang="en-US" sz="2400" kern="0" dirty="0">
              <a:solidFill>
                <a:srgbClr val="00B05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B688154-C765-4CA8-B009-CE67A4DABB98}"/>
              </a:ext>
            </a:extLst>
          </p:cNvPr>
          <p:cNvSpPr txBox="1">
            <a:spLocks/>
          </p:cNvSpPr>
          <p:nvPr/>
        </p:nvSpPr>
        <p:spPr bwMode="auto">
          <a:xfrm>
            <a:off x="774501" y="3470694"/>
            <a:ext cx="7594997" cy="48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we define Turing machine acceptance differently: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5A1FCD-42E4-4713-B06A-4A17AE04F392}"/>
              </a:ext>
            </a:extLst>
          </p:cNvPr>
          <p:cNvSpPr txBox="1">
            <a:spLocks/>
          </p:cNvSpPr>
          <p:nvPr/>
        </p:nvSpPr>
        <p:spPr bwMode="auto">
          <a:xfrm>
            <a:off x="774501" y="3932812"/>
            <a:ext cx="7594997" cy="105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C000"/>
                </a:solidFill>
              </a:rPr>
              <a:t>recursively enumerable 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) if there is 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on each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and halts, and on each </a:t>
            </a:r>
            <a:r>
              <a:rPr lang="en-US" sz="2000" kern="0" dirty="0">
                <a:solidFill>
                  <a:srgbClr val="C00000"/>
                </a:solidFill>
              </a:rPr>
              <a:t>x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M either rejects then halts or loops forever. 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25FE020-7F7A-4B54-868C-0DF11FD557BB}"/>
              </a:ext>
            </a:extLst>
          </p:cNvPr>
          <p:cNvSpPr txBox="1">
            <a:spLocks/>
          </p:cNvSpPr>
          <p:nvPr/>
        </p:nvSpPr>
        <p:spPr bwMode="auto">
          <a:xfrm>
            <a:off x="774500" y="5143501"/>
            <a:ext cx="7594997" cy="4884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000"/>
                </a:solidFill>
              </a:rPr>
              <a:t>Halting</a:t>
            </a:r>
            <a:r>
              <a:rPr lang="en-US" sz="2400" kern="0" dirty="0"/>
              <a:t> problem is </a:t>
            </a:r>
            <a:r>
              <a:rPr lang="en-US" sz="2400" kern="0" dirty="0">
                <a:solidFill>
                  <a:srgbClr val="FF0000"/>
                </a:solidFill>
              </a:rPr>
              <a:t>RE</a:t>
            </a:r>
            <a:r>
              <a:rPr lang="en-US" sz="2400" kern="0" dirty="0"/>
              <a:t>. </a:t>
            </a:r>
            <a:endParaRPr lang="en-US" sz="24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F9DC9A-74FE-4C56-9D6F-3850CCFFCC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419770" y="906482"/>
                <a:ext cx="4235649" cy="67889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: 	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 = { x | </a:t>
                </a:r>
                <a14:m>
                  <m:oMath xmlns:m="http://schemas.openxmlformats.org/officeDocument/2006/math">
                    <m:r>
                      <a:rPr lang="en-US" sz="16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6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16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16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R(x, y) = 1 },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Co-NP</a:t>
                </a:r>
                <a:r>
                  <a:rPr lang="en-US" sz="1600" kern="0" dirty="0"/>
                  <a:t>: 	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/>
                  <a:t> = { x | </a:t>
                </a:r>
                <a14:m>
                  <m:oMath xmlns:m="http://schemas.openxmlformats.org/officeDocument/2006/math">
                    <m:r>
                      <a:rPr lang="en-US" sz="1600" i="1" kern="0" smtClean="0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600" kern="0" dirty="0" err="1"/>
                  <a:t>y</a:t>
                </a:r>
                <a:r>
                  <a:rPr lang="en-US" sz="1600" kern="0" baseline="-25000" dirty="0" err="1"/>
                  <a:t>|y</a:t>
                </a:r>
                <a:r>
                  <a:rPr lang="en-US" sz="1600" kern="0" baseline="-25000" dirty="0"/>
                  <a:t>|≤p(|x|) </a:t>
                </a:r>
                <a:r>
                  <a:rPr lang="en-US" sz="1600" kern="0" dirty="0"/>
                  <a:t>R(x, y) = 1 }, 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</a:t>
                </a:r>
                <a:endParaRPr lang="en-US" sz="1600" kern="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F9DC9A-74FE-4C56-9D6F-3850CCFFC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9770" y="906482"/>
                <a:ext cx="4235649" cy="678895"/>
              </a:xfrm>
              <a:prstGeom prst="rect">
                <a:avLst/>
              </a:prstGeom>
              <a:blipFill>
                <a:blip r:embed="rId3"/>
                <a:stretch>
                  <a:fillRect l="-717" t="-1770" b="-3540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96319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86B37B-9C7A-4D95-9284-92C2AB74BAB9}"/>
              </a:ext>
            </a:extLst>
          </p:cNvPr>
          <p:cNvSpPr txBox="1">
            <a:spLocks/>
          </p:cNvSpPr>
          <p:nvPr/>
        </p:nvSpPr>
        <p:spPr bwMode="auto">
          <a:xfrm>
            <a:off x="774501" y="1730902"/>
            <a:ext cx="7594997" cy="105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C000"/>
                </a:solidFill>
              </a:rPr>
              <a:t>computable</a:t>
            </a:r>
            <a:r>
              <a:rPr lang="en-US" sz="2000" kern="0" dirty="0"/>
              <a:t> (</a:t>
            </a:r>
            <a:r>
              <a:rPr lang="en-US" sz="2000" kern="0" dirty="0">
                <a:solidFill>
                  <a:srgbClr val="FFC000"/>
                </a:solidFill>
              </a:rPr>
              <a:t>decidable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FFC000"/>
                </a:solidFill>
              </a:rPr>
              <a:t>solvable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FFC000"/>
                </a:solidFill>
              </a:rPr>
              <a:t>recursive</a:t>
            </a:r>
            <a:r>
              <a:rPr lang="en-US" sz="2000" kern="0" dirty="0"/>
              <a:t>) if there is 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on each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and halts, and on each </a:t>
            </a:r>
            <a:r>
              <a:rPr lang="en-US" sz="2000" kern="0" dirty="0">
                <a:solidFill>
                  <a:srgbClr val="C00000"/>
                </a:solidFill>
              </a:rPr>
              <a:t>x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M rejects and halts. 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BB501E-4DF6-4252-862F-53E6CB68CCD6}"/>
              </a:ext>
            </a:extLst>
          </p:cNvPr>
          <p:cNvSpPr txBox="1">
            <a:spLocks/>
          </p:cNvSpPr>
          <p:nvPr/>
        </p:nvSpPr>
        <p:spPr bwMode="auto">
          <a:xfrm>
            <a:off x="721047" y="2896073"/>
            <a:ext cx="7594997" cy="4884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000"/>
                </a:solidFill>
              </a:rPr>
              <a:t>Halting</a:t>
            </a:r>
            <a:r>
              <a:rPr lang="en-US" sz="2400" kern="0" dirty="0"/>
              <a:t> problem is not computable. </a:t>
            </a:r>
            <a:endParaRPr lang="en-US" sz="2400" kern="0" dirty="0">
              <a:solidFill>
                <a:srgbClr val="00B05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B688154-C765-4CA8-B009-CE67A4DABB98}"/>
              </a:ext>
            </a:extLst>
          </p:cNvPr>
          <p:cNvSpPr txBox="1">
            <a:spLocks/>
          </p:cNvSpPr>
          <p:nvPr/>
        </p:nvSpPr>
        <p:spPr bwMode="auto">
          <a:xfrm>
            <a:off x="774501" y="3470694"/>
            <a:ext cx="7594997" cy="48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we define Turing machine acceptance differently: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5A1FCD-42E4-4713-B06A-4A17AE04F392}"/>
              </a:ext>
            </a:extLst>
          </p:cNvPr>
          <p:cNvSpPr txBox="1">
            <a:spLocks/>
          </p:cNvSpPr>
          <p:nvPr/>
        </p:nvSpPr>
        <p:spPr bwMode="auto">
          <a:xfrm>
            <a:off x="774501" y="3932812"/>
            <a:ext cx="7594997" cy="105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Definition.</a:t>
            </a:r>
            <a:r>
              <a:rPr lang="en-US" sz="2000" kern="0" dirty="0"/>
              <a:t> A language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 is </a:t>
            </a:r>
            <a:r>
              <a:rPr lang="en-US" sz="2000" kern="0" dirty="0">
                <a:solidFill>
                  <a:srgbClr val="FFC000"/>
                </a:solidFill>
              </a:rPr>
              <a:t>recursively enumerable </a:t>
            </a:r>
            <a:r>
              <a:rPr lang="en-US" sz="2000" kern="0" dirty="0"/>
              <a:t>(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) if there is 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such that on each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accepts and halts, and on each </a:t>
            </a:r>
            <a:r>
              <a:rPr lang="en-US" sz="2000" kern="0" dirty="0">
                <a:solidFill>
                  <a:srgbClr val="C00000"/>
                </a:solidFill>
              </a:rPr>
              <a:t>x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50"/>
                </a:solidFill>
              </a:rPr>
              <a:t>L</a:t>
            </a:r>
            <a:r>
              <a:rPr lang="en-US" sz="2000" kern="0" dirty="0"/>
              <a:t>, M either rejects then halts or loops forever. 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25FE020-7F7A-4B54-868C-0DF11FD557BB}"/>
              </a:ext>
            </a:extLst>
          </p:cNvPr>
          <p:cNvSpPr txBox="1">
            <a:spLocks/>
          </p:cNvSpPr>
          <p:nvPr/>
        </p:nvSpPr>
        <p:spPr bwMode="auto">
          <a:xfrm>
            <a:off x="774500" y="5143501"/>
            <a:ext cx="7594997" cy="4884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000"/>
                </a:solidFill>
              </a:rPr>
              <a:t>Halting</a:t>
            </a:r>
            <a:r>
              <a:rPr lang="en-US" sz="2400" kern="0" dirty="0"/>
              <a:t> problem is </a:t>
            </a:r>
            <a:r>
              <a:rPr lang="en-US" sz="2400" kern="0" dirty="0">
                <a:solidFill>
                  <a:srgbClr val="FF0000"/>
                </a:solidFill>
              </a:rPr>
              <a:t>RE</a:t>
            </a:r>
            <a:r>
              <a:rPr lang="en-US" sz="2400" kern="0" dirty="0"/>
              <a:t>. </a:t>
            </a:r>
            <a:endParaRPr lang="en-US" sz="2400" kern="0" dirty="0">
              <a:solidFill>
                <a:srgbClr val="00B050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6FB9B92-98F0-4FC5-82EC-3F691B011805}"/>
              </a:ext>
            </a:extLst>
          </p:cNvPr>
          <p:cNvSpPr txBox="1">
            <a:spLocks/>
          </p:cNvSpPr>
          <p:nvPr/>
        </p:nvSpPr>
        <p:spPr bwMode="auto">
          <a:xfrm>
            <a:off x="774499" y="5657297"/>
            <a:ext cx="7594997" cy="711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On input (M, x), simply run M on x. If M halts on x, then accept and halt.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F9DC9A-74FE-4C56-9D6F-3850CCFFCC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419770" y="906482"/>
                <a:ext cx="4235649" cy="67889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1600" kern="0" dirty="0"/>
                  <a:t>: 	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 = { x | </a:t>
                </a:r>
                <a14:m>
                  <m:oMath xmlns:m="http://schemas.openxmlformats.org/officeDocument/2006/math">
                    <m:r>
                      <a:rPr lang="en-US" sz="16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1600" kern="0" dirty="0" err="1">
                    <a:solidFill>
                      <a:schemeClr val="tx1"/>
                    </a:solidFill>
                  </a:rPr>
                  <a:t>y</a:t>
                </a:r>
                <a:r>
                  <a:rPr lang="en-US" sz="1600" kern="0" baseline="-25000" dirty="0" err="1">
                    <a:solidFill>
                      <a:schemeClr val="tx1"/>
                    </a:solidFill>
                  </a:rPr>
                  <a:t>|y</a:t>
                </a:r>
                <a:r>
                  <a:rPr lang="en-US" sz="1600" kern="0" baseline="-25000" dirty="0">
                    <a:solidFill>
                      <a:schemeClr val="tx1"/>
                    </a:solidFill>
                  </a:rPr>
                  <a:t>|≤p(|x|) </a:t>
                </a:r>
                <a:r>
                  <a:rPr lang="en-US" sz="1600" kern="0" dirty="0">
                    <a:solidFill>
                      <a:schemeClr val="tx1"/>
                    </a:solidFill>
                  </a:rPr>
                  <a:t>R(x, y) = 1 },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rgbClr val="FF0000"/>
                    </a:solidFill>
                  </a:rPr>
                  <a:t>Co-NP</a:t>
                </a:r>
                <a:r>
                  <a:rPr lang="en-US" sz="1600" kern="0" dirty="0"/>
                  <a:t>: 	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1600" kern="0" dirty="0"/>
                  <a:t> = { x | </a:t>
                </a:r>
                <a14:m>
                  <m:oMath xmlns:m="http://schemas.openxmlformats.org/officeDocument/2006/math">
                    <m:r>
                      <a:rPr lang="en-US" sz="1600" i="1" kern="0" smtClean="0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1600" kern="0" dirty="0" err="1"/>
                  <a:t>y</a:t>
                </a:r>
                <a:r>
                  <a:rPr lang="en-US" sz="1600" kern="0" baseline="-25000" dirty="0" err="1"/>
                  <a:t>|y</a:t>
                </a:r>
                <a:r>
                  <a:rPr lang="en-US" sz="1600" kern="0" baseline="-25000" dirty="0"/>
                  <a:t>|≤p(|x|) </a:t>
                </a:r>
                <a:r>
                  <a:rPr lang="en-US" sz="1600" kern="0" dirty="0"/>
                  <a:t>R(x, y) = 1 }, </a:t>
                </a:r>
              </a:p>
              <a:p>
                <a:pPr marL="0" indent="0">
                  <a:buNone/>
                </a:pPr>
                <a:r>
                  <a:rPr lang="en-US" sz="1600" kern="0" dirty="0">
                    <a:solidFill>
                      <a:schemeClr val="tx1"/>
                    </a:solidFill>
                  </a:rPr>
                  <a:t> </a:t>
                </a:r>
                <a:endParaRPr lang="en-US" sz="1600" kern="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F9DC9A-74FE-4C56-9D6F-3850CCFFC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9770" y="906482"/>
                <a:ext cx="4235649" cy="678895"/>
              </a:xfrm>
              <a:prstGeom prst="rect">
                <a:avLst/>
              </a:prstGeom>
              <a:blipFill>
                <a:blip r:embed="rId3"/>
                <a:stretch>
                  <a:fillRect l="-717" t="-1770" b="-3540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70137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5A1FCD-42E4-4713-B06A-4A17AE04F392}"/>
              </a:ext>
            </a:extLst>
          </p:cNvPr>
          <p:cNvSpPr txBox="1">
            <a:spLocks/>
          </p:cNvSpPr>
          <p:nvPr/>
        </p:nvSpPr>
        <p:spPr bwMode="auto">
          <a:xfrm>
            <a:off x="677807" y="961175"/>
            <a:ext cx="7594997" cy="55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>
                <a:solidFill>
                  <a:srgbClr val="FF0000"/>
                </a:solidFill>
              </a:rPr>
              <a:t>Definition.</a:t>
            </a:r>
            <a:r>
              <a:rPr lang="en-US" sz="1400" kern="0" dirty="0"/>
              <a:t> A language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 is </a:t>
            </a:r>
            <a:r>
              <a:rPr lang="en-US" sz="1400" kern="0" dirty="0">
                <a:solidFill>
                  <a:srgbClr val="FFC000"/>
                </a:solidFill>
              </a:rPr>
              <a:t>recursively enumerable </a:t>
            </a:r>
            <a:r>
              <a:rPr lang="en-US" sz="1400" kern="0" dirty="0"/>
              <a:t>(</a:t>
            </a:r>
            <a:r>
              <a:rPr lang="en-US" sz="1400" kern="0" dirty="0">
                <a:solidFill>
                  <a:srgbClr val="FF0000"/>
                </a:solidFill>
              </a:rPr>
              <a:t>RE</a:t>
            </a:r>
            <a:r>
              <a:rPr lang="en-US" sz="1400" kern="0" dirty="0"/>
              <a:t>) if there is a TM </a:t>
            </a:r>
            <a:r>
              <a:rPr lang="en-US" sz="1400" kern="0" dirty="0">
                <a:solidFill>
                  <a:srgbClr val="00B0F0"/>
                </a:solidFill>
              </a:rPr>
              <a:t>M</a:t>
            </a:r>
            <a:r>
              <a:rPr lang="en-US" sz="1400" kern="0" dirty="0"/>
              <a:t> such that on each </a:t>
            </a:r>
            <a:r>
              <a:rPr lang="en-US" sz="1400" kern="0" dirty="0">
                <a:solidFill>
                  <a:srgbClr val="00B050"/>
                </a:solidFill>
              </a:rPr>
              <a:t>x</a:t>
            </a:r>
            <a:r>
              <a:rPr lang="en-US" sz="1400" kern="0" dirty="0"/>
              <a:t> in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00B0F0"/>
                </a:solidFill>
              </a:rPr>
              <a:t>M</a:t>
            </a:r>
            <a:r>
              <a:rPr lang="en-US" sz="1400" kern="0" dirty="0"/>
              <a:t> accepts and halts, and on each </a:t>
            </a:r>
            <a:r>
              <a:rPr lang="en-US" sz="1400" kern="0" dirty="0">
                <a:solidFill>
                  <a:srgbClr val="C00000"/>
                </a:solidFill>
              </a:rPr>
              <a:t>x</a:t>
            </a:r>
            <a:r>
              <a:rPr lang="en-US" sz="1400" kern="0" dirty="0"/>
              <a:t> not in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, M either rejects then halts or loops forever.  </a:t>
            </a:r>
            <a:endParaRPr lang="en-US" sz="1400" kern="0" dirty="0">
              <a:solidFill>
                <a:srgbClr val="00B05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25FE020-7F7A-4B54-868C-0DF11FD557BB}"/>
              </a:ext>
            </a:extLst>
          </p:cNvPr>
          <p:cNvSpPr txBox="1">
            <a:spLocks/>
          </p:cNvSpPr>
          <p:nvPr/>
        </p:nvSpPr>
        <p:spPr bwMode="auto">
          <a:xfrm>
            <a:off x="677807" y="1487719"/>
            <a:ext cx="7594997" cy="3648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C000"/>
                </a:solidFill>
              </a:rPr>
              <a:t>Halting</a:t>
            </a:r>
            <a:r>
              <a:rPr lang="en-US" sz="1600" kern="0" dirty="0"/>
              <a:t> problem is </a:t>
            </a:r>
            <a:r>
              <a:rPr lang="en-US" sz="1600" kern="0" dirty="0">
                <a:solidFill>
                  <a:srgbClr val="FF0000"/>
                </a:solidFill>
              </a:rPr>
              <a:t>RE</a:t>
            </a:r>
            <a:r>
              <a:rPr lang="en-US" sz="1600" kern="0" dirty="0"/>
              <a:t>. </a:t>
            </a:r>
            <a:endParaRPr lang="en-US" sz="16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4903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5A1FCD-42E4-4713-B06A-4A17AE04F392}"/>
              </a:ext>
            </a:extLst>
          </p:cNvPr>
          <p:cNvSpPr txBox="1">
            <a:spLocks/>
          </p:cNvSpPr>
          <p:nvPr/>
        </p:nvSpPr>
        <p:spPr bwMode="auto">
          <a:xfrm>
            <a:off x="677807" y="961175"/>
            <a:ext cx="7594997" cy="55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>
                <a:solidFill>
                  <a:srgbClr val="FF0000"/>
                </a:solidFill>
              </a:rPr>
              <a:t>Definition.</a:t>
            </a:r>
            <a:r>
              <a:rPr lang="en-US" sz="1400" kern="0" dirty="0"/>
              <a:t> A language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 is </a:t>
            </a:r>
            <a:r>
              <a:rPr lang="en-US" sz="1400" kern="0" dirty="0">
                <a:solidFill>
                  <a:srgbClr val="FFC000"/>
                </a:solidFill>
              </a:rPr>
              <a:t>recursively enumerable </a:t>
            </a:r>
            <a:r>
              <a:rPr lang="en-US" sz="1400" kern="0" dirty="0"/>
              <a:t>(</a:t>
            </a:r>
            <a:r>
              <a:rPr lang="en-US" sz="1400" kern="0" dirty="0">
                <a:solidFill>
                  <a:srgbClr val="FF0000"/>
                </a:solidFill>
              </a:rPr>
              <a:t>RE</a:t>
            </a:r>
            <a:r>
              <a:rPr lang="en-US" sz="1400" kern="0" dirty="0"/>
              <a:t>) if there is a TM </a:t>
            </a:r>
            <a:r>
              <a:rPr lang="en-US" sz="1400" kern="0" dirty="0">
                <a:solidFill>
                  <a:srgbClr val="00B0F0"/>
                </a:solidFill>
              </a:rPr>
              <a:t>M</a:t>
            </a:r>
            <a:r>
              <a:rPr lang="en-US" sz="1400" kern="0" dirty="0"/>
              <a:t> such that on each </a:t>
            </a:r>
            <a:r>
              <a:rPr lang="en-US" sz="1400" kern="0" dirty="0">
                <a:solidFill>
                  <a:srgbClr val="00B050"/>
                </a:solidFill>
              </a:rPr>
              <a:t>x</a:t>
            </a:r>
            <a:r>
              <a:rPr lang="en-US" sz="1400" kern="0" dirty="0"/>
              <a:t> in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00B0F0"/>
                </a:solidFill>
              </a:rPr>
              <a:t>M</a:t>
            </a:r>
            <a:r>
              <a:rPr lang="en-US" sz="1400" kern="0" dirty="0"/>
              <a:t> accepts and halts, and on each </a:t>
            </a:r>
            <a:r>
              <a:rPr lang="en-US" sz="1400" kern="0" dirty="0">
                <a:solidFill>
                  <a:srgbClr val="C00000"/>
                </a:solidFill>
              </a:rPr>
              <a:t>x</a:t>
            </a:r>
            <a:r>
              <a:rPr lang="en-US" sz="1400" kern="0" dirty="0"/>
              <a:t> not in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, M either rejects then halts or loops forever.  </a:t>
            </a:r>
            <a:endParaRPr lang="en-US" sz="1400" kern="0" dirty="0">
              <a:solidFill>
                <a:srgbClr val="00B05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25FE020-7F7A-4B54-868C-0DF11FD557BB}"/>
              </a:ext>
            </a:extLst>
          </p:cNvPr>
          <p:cNvSpPr txBox="1">
            <a:spLocks/>
          </p:cNvSpPr>
          <p:nvPr/>
        </p:nvSpPr>
        <p:spPr bwMode="auto">
          <a:xfrm>
            <a:off x="677807" y="1487719"/>
            <a:ext cx="7594997" cy="3648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C000"/>
                </a:solidFill>
              </a:rPr>
              <a:t>Halting</a:t>
            </a:r>
            <a:r>
              <a:rPr lang="en-US" sz="1600" kern="0" dirty="0"/>
              <a:t> problem is </a:t>
            </a:r>
            <a:r>
              <a:rPr lang="en-US" sz="1600" kern="0" dirty="0">
                <a:solidFill>
                  <a:srgbClr val="FF0000"/>
                </a:solidFill>
              </a:rPr>
              <a:t>RE</a:t>
            </a:r>
            <a:r>
              <a:rPr lang="en-US" sz="1600" kern="0" dirty="0"/>
              <a:t>. </a:t>
            </a:r>
            <a:endParaRPr lang="en-US" sz="1600" kern="0" dirty="0">
              <a:solidFill>
                <a:srgbClr val="00B05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677806" y="1930055"/>
            <a:ext cx="7594997" cy="364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Every problem in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can be “reduced” to </a:t>
            </a:r>
            <a:r>
              <a:rPr lang="en-US" sz="2000" kern="0" dirty="0">
                <a:solidFill>
                  <a:srgbClr val="FFC000"/>
                </a:solidFill>
              </a:rPr>
              <a:t>Halting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304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5A1FCD-42E4-4713-B06A-4A17AE04F392}"/>
              </a:ext>
            </a:extLst>
          </p:cNvPr>
          <p:cNvSpPr txBox="1">
            <a:spLocks/>
          </p:cNvSpPr>
          <p:nvPr/>
        </p:nvSpPr>
        <p:spPr bwMode="auto">
          <a:xfrm>
            <a:off x="677807" y="961175"/>
            <a:ext cx="7594997" cy="55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>
                <a:solidFill>
                  <a:srgbClr val="FF0000"/>
                </a:solidFill>
              </a:rPr>
              <a:t>Definition.</a:t>
            </a:r>
            <a:r>
              <a:rPr lang="en-US" sz="1400" kern="0" dirty="0"/>
              <a:t> A language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 is </a:t>
            </a:r>
            <a:r>
              <a:rPr lang="en-US" sz="1400" kern="0" dirty="0">
                <a:solidFill>
                  <a:srgbClr val="FFC000"/>
                </a:solidFill>
              </a:rPr>
              <a:t>recursively enumerable </a:t>
            </a:r>
            <a:r>
              <a:rPr lang="en-US" sz="1400" kern="0" dirty="0"/>
              <a:t>(</a:t>
            </a:r>
            <a:r>
              <a:rPr lang="en-US" sz="1400" kern="0" dirty="0">
                <a:solidFill>
                  <a:srgbClr val="FF0000"/>
                </a:solidFill>
              </a:rPr>
              <a:t>RE</a:t>
            </a:r>
            <a:r>
              <a:rPr lang="en-US" sz="1400" kern="0" dirty="0"/>
              <a:t>) if there is a TM </a:t>
            </a:r>
            <a:r>
              <a:rPr lang="en-US" sz="1400" kern="0" dirty="0">
                <a:solidFill>
                  <a:srgbClr val="00B0F0"/>
                </a:solidFill>
              </a:rPr>
              <a:t>M</a:t>
            </a:r>
            <a:r>
              <a:rPr lang="en-US" sz="1400" kern="0" dirty="0"/>
              <a:t> such that on each </a:t>
            </a:r>
            <a:r>
              <a:rPr lang="en-US" sz="1400" kern="0" dirty="0">
                <a:solidFill>
                  <a:srgbClr val="00B050"/>
                </a:solidFill>
              </a:rPr>
              <a:t>x</a:t>
            </a:r>
            <a:r>
              <a:rPr lang="en-US" sz="1400" kern="0" dirty="0"/>
              <a:t> in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00B0F0"/>
                </a:solidFill>
              </a:rPr>
              <a:t>M</a:t>
            </a:r>
            <a:r>
              <a:rPr lang="en-US" sz="1400" kern="0" dirty="0"/>
              <a:t> accepts and halts, and on each </a:t>
            </a:r>
            <a:r>
              <a:rPr lang="en-US" sz="1400" kern="0" dirty="0">
                <a:solidFill>
                  <a:srgbClr val="C00000"/>
                </a:solidFill>
              </a:rPr>
              <a:t>x</a:t>
            </a:r>
            <a:r>
              <a:rPr lang="en-US" sz="1400" kern="0" dirty="0"/>
              <a:t> not in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, M either rejects then halts or loops forever.  </a:t>
            </a:r>
            <a:endParaRPr lang="en-US" sz="1400" kern="0" dirty="0">
              <a:solidFill>
                <a:srgbClr val="00B05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25FE020-7F7A-4B54-868C-0DF11FD557BB}"/>
              </a:ext>
            </a:extLst>
          </p:cNvPr>
          <p:cNvSpPr txBox="1">
            <a:spLocks/>
          </p:cNvSpPr>
          <p:nvPr/>
        </p:nvSpPr>
        <p:spPr bwMode="auto">
          <a:xfrm>
            <a:off x="677807" y="1487719"/>
            <a:ext cx="7594997" cy="3648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C000"/>
                </a:solidFill>
              </a:rPr>
              <a:t>Halting</a:t>
            </a:r>
            <a:r>
              <a:rPr lang="en-US" sz="1600" kern="0" dirty="0"/>
              <a:t> problem is </a:t>
            </a:r>
            <a:r>
              <a:rPr lang="en-US" sz="1600" kern="0" dirty="0">
                <a:solidFill>
                  <a:srgbClr val="FF0000"/>
                </a:solidFill>
              </a:rPr>
              <a:t>RE</a:t>
            </a:r>
            <a:r>
              <a:rPr lang="en-US" sz="1600" kern="0" dirty="0"/>
              <a:t>. </a:t>
            </a:r>
            <a:endParaRPr lang="en-US" sz="1600" kern="0" dirty="0">
              <a:solidFill>
                <a:srgbClr val="00B05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677806" y="1930055"/>
            <a:ext cx="7594997" cy="364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Every problem in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can be “reduced” to </a:t>
            </a:r>
            <a:r>
              <a:rPr lang="en-US" sz="2000" kern="0" dirty="0">
                <a:solidFill>
                  <a:srgbClr val="FFC000"/>
                </a:solidFill>
              </a:rPr>
              <a:t>Halting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677806" y="234202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an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problem “accepted” by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. 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4652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5A1FCD-42E4-4713-B06A-4A17AE04F392}"/>
              </a:ext>
            </a:extLst>
          </p:cNvPr>
          <p:cNvSpPr txBox="1">
            <a:spLocks/>
          </p:cNvSpPr>
          <p:nvPr/>
        </p:nvSpPr>
        <p:spPr bwMode="auto">
          <a:xfrm>
            <a:off x="677807" y="961175"/>
            <a:ext cx="7594997" cy="55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>
                <a:solidFill>
                  <a:srgbClr val="FF0000"/>
                </a:solidFill>
              </a:rPr>
              <a:t>Definition.</a:t>
            </a:r>
            <a:r>
              <a:rPr lang="en-US" sz="1400" kern="0" dirty="0"/>
              <a:t> A language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 is </a:t>
            </a:r>
            <a:r>
              <a:rPr lang="en-US" sz="1400" kern="0" dirty="0">
                <a:solidFill>
                  <a:srgbClr val="FFC000"/>
                </a:solidFill>
              </a:rPr>
              <a:t>recursively enumerable </a:t>
            </a:r>
            <a:r>
              <a:rPr lang="en-US" sz="1400" kern="0" dirty="0"/>
              <a:t>(</a:t>
            </a:r>
            <a:r>
              <a:rPr lang="en-US" sz="1400" kern="0" dirty="0">
                <a:solidFill>
                  <a:srgbClr val="FF0000"/>
                </a:solidFill>
              </a:rPr>
              <a:t>RE</a:t>
            </a:r>
            <a:r>
              <a:rPr lang="en-US" sz="1400" kern="0" dirty="0"/>
              <a:t>) if there is a TM </a:t>
            </a:r>
            <a:r>
              <a:rPr lang="en-US" sz="1400" kern="0" dirty="0">
                <a:solidFill>
                  <a:srgbClr val="00B0F0"/>
                </a:solidFill>
              </a:rPr>
              <a:t>M</a:t>
            </a:r>
            <a:r>
              <a:rPr lang="en-US" sz="1400" kern="0" dirty="0"/>
              <a:t> such that on each </a:t>
            </a:r>
            <a:r>
              <a:rPr lang="en-US" sz="1400" kern="0" dirty="0">
                <a:solidFill>
                  <a:srgbClr val="00B050"/>
                </a:solidFill>
              </a:rPr>
              <a:t>x</a:t>
            </a:r>
            <a:r>
              <a:rPr lang="en-US" sz="1400" kern="0" dirty="0"/>
              <a:t> in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00B0F0"/>
                </a:solidFill>
              </a:rPr>
              <a:t>M</a:t>
            </a:r>
            <a:r>
              <a:rPr lang="en-US" sz="1400" kern="0" dirty="0"/>
              <a:t> accepts and halts, and on each </a:t>
            </a:r>
            <a:r>
              <a:rPr lang="en-US" sz="1400" kern="0" dirty="0">
                <a:solidFill>
                  <a:srgbClr val="C00000"/>
                </a:solidFill>
              </a:rPr>
              <a:t>x</a:t>
            </a:r>
            <a:r>
              <a:rPr lang="en-US" sz="1400" kern="0" dirty="0"/>
              <a:t> not in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, M either rejects then halts or loops forever.  </a:t>
            </a:r>
            <a:endParaRPr lang="en-US" sz="1400" kern="0" dirty="0">
              <a:solidFill>
                <a:srgbClr val="00B05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25FE020-7F7A-4B54-868C-0DF11FD557BB}"/>
              </a:ext>
            </a:extLst>
          </p:cNvPr>
          <p:cNvSpPr txBox="1">
            <a:spLocks/>
          </p:cNvSpPr>
          <p:nvPr/>
        </p:nvSpPr>
        <p:spPr bwMode="auto">
          <a:xfrm>
            <a:off x="677807" y="1487719"/>
            <a:ext cx="7594997" cy="3648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C000"/>
                </a:solidFill>
              </a:rPr>
              <a:t>Halting</a:t>
            </a:r>
            <a:r>
              <a:rPr lang="en-US" sz="1600" kern="0" dirty="0"/>
              <a:t> problem is </a:t>
            </a:r>
            <a:r>
              <a:rPr lang="en-US" sz="1600" kern="0" dirty="0">
                <a:solidFill>
                  <a:srgbClr val="FF0000"/>
                </a:solidFill>
              </a:rPr>
              <a:t>RE</a:t>
            </a:r>
            <a:r>
              <a:rPr lang="en-US" sz="1600" kern="0" dirty="0"/>
              <a:t>. </a:t>
            </a:r>
            <a:endParaRPr lang="en-US" sz="1600" kern="0" dirty="0">
              <a:solidFill>
                <a:srgbClr val="00B05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677806" y="1930055"/>
            <a:ext cx="7594997" cy="364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Every problem in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can be “reduced” to </a:t>
            </a:r>
            <a:r>
              <a:rPr lang="en-US" sz="2000" kern="0" dirty="0">
                <a:solidFill>
                  <a:srgbClr val="FFC000"/>
                </a:solidFill>
              </a:rPr>
              <a:t>Halting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677806" y="234202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an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problem “accepted” by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. Consider the following TM </a:t>
            </a:r>
            <a:r>
              <a:rPr lang="en-US" sz="2000" kern="0" dirty="0">
                <a:solidFill>
                  <a:srgbClr val="C00000"/>
                </a:solidFill>
              </a:rPr>
              <a:t>M’</a:t>
            </a:r>
            <a:r>
              <a:rPr lang="en-US" sz="2000" kern="0" dirty="0"/>
              <a:t> that solves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: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2206565" y="3076026"/>
            <a:ext cx="4484028" cy="15579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TM: </a:t>
            </a:r>
            <a:r>
              <a:rPr lang="en-US" sz="1600" kern="0" dirty="0">
                <a:solidFill>
                  <a:srgbClr val="C00000"/>
                </a:solidFill>
              </a:rPr>
              <a:t>M’</a:t>
            </a:r>
          </a:p>
          <a:p>
            <a:pPr marL="0" indent="0">
              <a:buNone/>
            </a:pPr>
            <a:r>
              <a:rPr lang="en-US" sz="1600" kern="0" dirty="0"/>
              <a:t>Input: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</a:p>
          <a:p>
            <a:pPr marL="0" indent="0">
              <a:buNone/>
            </a:pPr>
            <a:r>
              <a:rPr lang="en-US" sz="1600" kern="0" dirty="0"/>
              <a:t>   If (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) is in </a:t>
            </a:r>
            <a:r>
              <a:rPr lang="en-US" sz="1600" kern="0" dirty="0">
                <a:solidFill>
                  <a:srgbClr val="FFC000"/>
                </a:solidFill>
              </a:rPr>
              <a:t>Halting</a:t>
            </a:r>
          </a:p>
          <a:p>
            <a:pPr marL="0" indent="0">
              <a:buNone/>
            </a:pPr>
            <a:r>
              <a:rPr lang="en-US" sz="1600" kern="0" dirty="0"/>
              <a:t>   Then simulate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 and report accordingly;</a:t>
            </a:r>
          </a:p>
          <a:p>
            <a:pPr marL="0" indent="0">
              <a:buNone/>
            </a:pPr>
            <a:r>
              <a:rPr lang="en-US" sz="1600" kern="0" dirty="0"/>
              <a:t>   Else report (‘NO’)</a:t>
            </a:r>
          </a:p>
        </p:txBody>
      </p:sp>
    </p:spTree>
    <p:extLst>
      <p:ext uri="{BB962C8B-B14F-4D97-AF65-F5344CB8AC3E}">
        <p14:creationId xmlns:p14="http://schemas.microsoft.com/office/powerpoint/2010/main" val="5088885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5A1FCD-42E4-4713-B06A-4A17AE04F392}"/>
              </a:ext>
            </a:extLst>
          </p:cNvPr>
          <p:cNvSpPr txBox="1">
            <a:spLocks/>
          </p:cNvSpPr>
          <p:nvPr/>
        </p:nvSpPr>
        <p:spPr bwMode="auto">
          <a:xfrm>
            <a:off x="677807" y="961175"/>
            <a:ext cx="7594997" cy="55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>
                <a:solidFill>
                  <a:srgbClr val="FF0000"/>
                </a:solidFill>
              </a:rPr>
              <a:t>Definition.</a:t>
            </a:r>
            <a:r>
              <a:rPr lang="en-US" sz="1400" kern="0" dirty="0"/>
              <a:t> A language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 is </a:t>
            </a:r>
            <a:r>
              <a:rPr lang="en-US" sz="1400" kern="0" dirty="0">
                <a:solidFill>
                  <a:srgbClr val="FFC000"/>
                </a:solidFill>
              </a:rPr>
              <a:t>recursively enumerable </a:t>
            </a:r>
            <a:r>
              <a:rPr lang="en-US" sz="1400" kern="0" dirty="0"/>
              <a:t>(</a:t>
            </a:r>
            <a:r>
              <a:rPr lang="en-US" sz="1400" kern="0" dirty="0">
                <a:solidFill>
                  <a:srgbClr val="FF0000"/>
                </a:solidFill>
              </a:rPr>
              <a:t>RE</a:t>
            </a:r>
            <a:r>
              <a:rPr lang="en-US" sz="1400" kern="0" dirty="0"/>
              <a:t>) if there is a TM </a:t>
            </a:r>
            <a:r>
              <a:rPr lang="en-US" sz="1400" kern="0" dirty="0">
                <a:solidFill>
                  <a:srgbClr val="00B0F0"/>
                </a:solidFill>
              </a:rPr>
              <a:t>M</a:t>
            </a:r>
            <a:r>
              <a:rPr lang="en-US" sz="1400" kern="0" dirty="0"/>
              <a:t> such that on each </a:t>
            </a:r>
            <a:r>
              <a:rPr lang="en-US" sz="1400" kern="0" dirty="0">
                <a:solidFill>
                  <a:srgbClr val="00B050"/>
                </a:solidFill>
              </a:rPr>
              <a:t>x</a:t>
            </a:r>
            <a:r>
              <a:rPr lang="en-US" sz="1400" kern="0" dirty="0"/>
              <a:t> in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00B0F0"/>
                </a:solidFill>
              </a:rPr>
              <a:t>M</a:t>
            </a:r>
            <a:r>
              <a:rPr lang="en-US" sz="1400" kern="0" dirty="0"/>
              <a:t> accepts and halts, and on each </a:t>
            </a:r>
            <a:r>
              <a:rPr lang="en-US" sz="1400" kern="0" dirty="0">
                <a:solidFill>
                  <a:srgbClr val="C00000"/>
                </a:solidFill>
              </a:rPr>
              <a:t>x</a:t>
            </a:r>
            <a:r>
              <a:rPr lang="en-US" sz="1400" kern="0" dirty="0"/>
              <a:t> not in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, M either rejects then halts or loops forever.  </a:t>
            </a:r>
            <a:endParaRPr lang="en-US" sz="1400" kern="0" dirty="0">
              <a:solidFill>
                <a:srgbClr val="00B05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25FE020-7F7A-4B54-868C-0DF11FD557BB}"/>
              </a:ext>
            </a:extLst>
          </p:cNvPr>
          <p:cNvSpPr txBox="1">
            <a:spLocks/>
          </p:cNvSpPr>
          <p:nvPr/>
        </p:nvSpPr>
        <p:spPr bwMode="auto">
          <a:xfrm>
            <a:off x="677807" y="1487719"/>
            <a:ext cx="7594997" cy="3648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C000"/>
                </a:solidFill>
              </a:rPr>
              <a:t>Halting</a:t>
            </a:r>
            <a:r>
              <a:rPr lang="en-US" sz="1600" kern="0" dirty="0"/>
              <a:t> problem is </a:t>
            </a:r>
            <a:r>
              <a:rPr lang="en-US" sz="1600" kern="0" dirty="0">
                <a:solidFill>
                  <a:srgbClr val="FF0000"/>
                </a:solidFill>
              </a:rPr>
              <a:t>RE</a:t>
            </a:r>
            <a:r>
              <a:rPr lang="en-US" sz="1600" kern="0" dirty="0"/>
              <a:t>. </a:t>
            </a:r>
            <a:endParaRPr lang="en-US" sz="1600" kern="0" dirty="0">
              <a:solidFill>
                <a:srgbClr val="00B05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677806" y="1930055"/>
            <a:ext cx="7594997" cy="364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Every problem in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can be “reduced” to </a:t>
            </a:r>
            <a:r>
              <a:rPr lang="en-US" sz="2000" kern="0" dirty="0">
                <a:solidFill>
                  <a:srgbClr val="FFC000"/>
                </a:solidFill>
              </a:rPr>
              <a:t>Halting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677806" y="234202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an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problem “accepted” by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. Consider the following TM </a:t>
            </a:r>
            <a:r>
              <a:rPr lang="en-US" sz="2000" kern="0" dirty="0">
                <a:solidFill>
                  <a:srgbClr val="C00000"/>
                </a:solidFill>
              </a:rPr>
              <a:t>M’</a:t>
            </a:r>
            <a:r>
              <a:rPr lang="en-US" sz="2000" kern="0" dirty="0"/>
              <a:t> that solves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: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2206565" y="3076026"/>
            <a:ext cx="4484028" cy="15579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TM: </a:t>
            </a:r>
            <a:r>
              <a:rPr lang="en-US" sz="1600" kern="0" dirty="0">
                <a:solidFill>
                  <a:srgbClr val="C00000"/>
                </a:solidFill>
              </a:rPr>
              <a:t>M’</a:t>
            </a:r>
          </a:p>
          <a:p>
            <a:pPr marL="0" indent="0">
              <a:buNone/>
            </a:pPr>
            <a:r>
              <a:rPr lang="en-US" sz="1600" kern="0" dirty="0"/>
              <a:t>Input: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</a:p>
          <a:p>
            <a:pPr marL="0" indent="0">
              <a:buNone/>
            </a:pPr>
            <a:r>
              <a:rPr lang="en-US" sz="1600" kern="0" dirty="0"/>
              <a:t>   If (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) is in </a:t>
            </a:r>
            <a:r>
              <a:rPr lang="en-US" sz="1600" kern="0" dirty="0">
                <a:solidFill>
                  <a:srgbClr val="FFC000"/>
                </a:solidFill>
              </a:rPr>
              <a:t>Halting</a:t>
            </a:r>
          </a:p>
          <a:p>
            <a:pPr marL="0" indent="0">
              <a:buNone/>
            </a:pPr>
            <a:r>
              <a:rPr lang="en-US" sz="1600" kern="0" dirty="0"/>
              <a:t>   Then simulate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 and report accordingly;</a:t>
            </a:r>
          </a:p>
          <a:p>
            <a:pPr marL="0" indent="0">
              <a:buNone/>
            </a:pPr>
            <a:r>
              <a:rPr lang="en-US" sz="1600" kern="0" dirty="0"/>
              <a:t>   Else report (‘NO’)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974CDA0-48C0-4FF0-A733-8DC44355F645}"/>
              </a:ext>
            </a:extLst>
          </p:cNvPr>
          <p:cNvSpPr txBox="1">
            <a:spLocks/>
          </p:cNvSpPr>
          <p:nvPr/>
        </p:nvSpPr>
        <p:spPr bwMode="auto">
          <a:xfrm>
            <a:off x="850696" y="4696008"/>
            <a:ext cx="7594997" cy="955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we can solve </a:t>
            </a:r>
            <a:r>
              <a:rPr lang="en-US" sz="2000" kern="0" dirty="0">
                <a:solidFill>
                  <a:srgbClr val="FFC000"/>
                </a:solidFill>
              </a:rPr>
              <a:t>Halting</a:t>
            </a:r>
            <a:r>
              <a:rPr lang="en-US" sz="2000" kern="0" dirty="0"/>
              <a:t>, then all problems in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can be solved by Turing machines that always halt. Thus, </a:t>
            </a:r>
            <a:r>
              <a:rPr lang="en-US" sz="2000" kern="0" dirty="0">
                <a:solidFill>
                  <a:srgbClr val="FFC000"/>
                </a:solidFill>
              </a:rPr>
              <a:t>Halting</a:t>
            </a:r>
            <a:r>
              <a:rPr lang="en-US" sz="2000" kern="0" dirty="0"/>
              <a:t> seems the “only” (or “essential”) problem in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that is not computable. 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5398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5A1FCD-42E4-4713-B06A-4A17AE04F392}"/>
              </a:ext>
            </a:extLst>
          </p:cNvPr>
          <p:cNvSpPr txBox="1">
            <a:spLocks/>
          </p:cNvSpPr>
          <p:nvPr/>
        </p:nvSpPr>
        <p:spPr bwMode="auto">
          <a:xfrm>
            <a:off x="677807" y="961175"/>
            <a:ext cx="7594997" cy="55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kern="0" dirty="0">
                <a:solidFill>
                  <a:srgbClr val="FF0000"/>
                </a:solidFill>
              </a:rPr>
              <a:t>Definition.</a:t>
            </a:r>
            <a:r>
              <a:rPr lang="en-US" sz="1400" kern="0" dirty="0"/>
              <a:t> A language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 is </a:t>
            </a:r>
            <a:r>
              <a:rPr lang="en-US" sz="1400" kern="0" dirty="0">
                <a:solidFill>
                  <a:srgbClr val="FFC000"/>
                </a:solidFill>
              </a:rPr>
              <a:t>recursively enumerable </a:t>
            </a:r>
            <a:r>
              <a:rPr lang="en-US" sz="1400" kern="0" dirty="0"/>
              <a:t>(</a:t>
            </a:r>
            <a:r>
              <a:rPr lang="en-US" sz="1400" kern="0" dirty="0">
                <a:solidFill>
                  <a:srgbClr val="FF0000"/>
                </a:solidFill>
              </a:rPr>
              <a:t>RE</a:t>
            </a:r>
            <a:r>
              <a:rPr lang="en-US" sz="1400" kern="0" dirty="0"/>
              <a:t>) if there is a TM </a:t>
            </a:r>
            <a:r>
              <a:rPr lang="en-US" sz="1400" kern="0" dirty="0">
                <a:solidFill>
                  <a:srgbClr val="00B0F0"/>
                </a:solidFill>
              </a:rPr>
              <a:t>M</a:t>
            </a:r>
            <a:r>
              <a:rPr lang="en-US" sz="1400" kern="0" dirty="0"/>
              <a:t> such that on each </a:t>
            </a:r>
            <a:r>
              <a:rPr lang="en-US" sz="1400" kern="0" dirty="0">
                <a:solidFill>
                  <a:srgbClr val="00B050"/>
                </a:solidFill>
              </a:rPr>
              <a:t>x</a:t>
            </a:r>
            <a:r>
              <a:rPr lang="en-US" sz="1400" kern="0" dirty="0"/>
              <a:t> in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, </a:t>
            </a:r>
            <a:r>
              <a:rPr lang="en-US" sz="1400" kern="0" dirty="0">
                <a:solidFill>
                  <a:srgbClr val="00B0F0"/>
                </a:solidFill>
              </a:rPr>
              <a:t>M</a:t>
            </a:r>
            <a:r>
              <a:rPr lang="en-US" sz="1400" kern="0" dirty="0"/>
              <a:t> accepts and halts, and on each </a:t>
            </a:r>
            <a:r>
              <a:rPr lang="en-US" sz="1400" kern="0" dirty="0">
                <a:solidFill>
                  <a:srgbClr val="C00000"/>
                </a:solidFill>
              </a:rPr>
              <a:t>x</a:t>
            </a:r>
            <a:r>
              <a:rPr lang="en-US" sz="1400" kern="0" dirty="0"/>
              <a:t> not in </a:t>
            </a:r>
            <a:r>
              <a:rPr lang="en-US" sz="1400" kern="0" dirty="0">
                <a:solidFill>
                  <a:srgbClr val="00B050"/>
                </a:solidFill>
              </a:rPr>
              <a:t>L</a:t>
            </a:r>
            <a:r>
              <a:rPr lang="en-US" sz="1400" kern="0" dirty="0"/>
              <a:t>, M either rejects then halts or loops forever.  </a:t>
            </a:r>
            <a:endParaRPr lang="en-US" sz="1400" kern="0" dirty="0">
              <a:solidFill>
                <a:srgbClr val="00B05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25FE020-7F7A-4B54-868C-0DF11FD557BB}"/>
              </a:ext>
            </a:extLst>
          </p:cNvPr>
          <p:cNvSpPr txBox="1">
            <a:spLocks/>
          </p:cNvSpPr>
          <p:nvPr/>
        </p:nvSpPr>
        <p:spPr bwMode="auto">
          <a:xfrm>
            <a:off x="677807" y="1487719"/>
            <a:ext cx="7594997" cy="3648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Theorem.</a:t>
            </a:r>
            <a:r>
              <a:rPr lang="en-US" sz="1600" kern="0" dirty="0"/>
              <a:t> </a:t>
            </a:r>
            <a:r>
              <a:rPr lang="en-US" sz="1600" kern="0" dirty="0">
                <a:solidFill>
                  <a:srgbClr val="FFC000"/>
                </a:solidFill>
              </a:rPr>
              <a:t>Halting</a:t>
            </a:r>
            <a:r>
              <a:rPr lang="en-US" sz="1600" kern="0" dirty="0"/>
              <a:t> problem is </a:t>
            </a:r>
            <a:r>
              <a:rPr lang="en-US" sz="1600" kern="0" dirty="0">
                <a:solidFill>
                  <a:srgbClr val="FF0000"/>
                </a:solidFill>
              </a:rPr>
              <a:t>RE</a:t>
            </a:r>
            <a:r>
              <a:rPr lang="en-US" sz="1600" kern="0" dirty="0"/>
              <a:t>. </a:t>
            </a:r>
            <a:endParaRPr lang="en-US" sz="1600" kern="0" dirty="0">
              <a:solidFill>
                <a:srgbClr val="00B05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677806" y="1930055"/>
            <a:ext cx="7594997" cy="364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Observation.</a:t>
            </a:r>
            <a:r>
              <a:rPr lang="en-US" sz="2000" kern="0" dirty="0"/>
              <a:t> Every problem in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can be “reduced” to </a:t>
            </a:r>
            <a:r>
              <a:rPr lang="en-US" sz="2000" kern="0" dirty="0">
                <a:solidFill>
                  <a:srgbClr val="FFC000"/>
                </a:solidFill>
              </a:rPr>
              <a:t>Halting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D1B2A06-B3B4-4AB1-AE14-13E8C163E415}"/>
              </a:ext>
            </a:extLst>
          </p:cNvPr>
          <p:cNvSpPr txBox="1">
            <a:spLocks/>
          </p:cNvSpPr>
          <p:nvPr/>
        </p:nvSpPr>
        <p:spPr bwMode="auto">
          <a:xfrm>
            <a:off x="677806" y="2342024"/>
            <a:ext cx="7594997" cy="70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Let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be an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problem “accepted” by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. Consider the following TM </a:t>
            </a:r>
            <a:r>
              <a:rPr lang="en-US" sz="2000" kern="0" dirty="0">
                <a:solidFill>
                  <a:srgbClr val="C00000"/>
                </a:solidFill>
              </a:rPr>
              <a:t>M’</a:t>
            </a:r>
            <a:r>
              <a:rPr lang="en-US" sz="2000" kern="0" dirty="0"/>
              <a:t> that solves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: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1DBCDC-0ACF-4761-AC37-389FA322E376}"/>
              </a:ext>
            </a:extLst>
          </p:cNvPr>
          <p:cNvSpPr txBox="1">
            <a:spLocks/>
          </p:cNvSpPr>
          <p:nvPr/>
        </p:nvSpPr>
        <p:spPr bwMode="auto">
          <a:xfrm>
            <a:off x="2206565" y="3076026"/>
            <a:ext cx="4484028" cy="15579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TM: </a:t>
            </a:r>
            <a:r>
              <a:rPr lang="en-US" sz="1600" kern="0" dirty="0">
                <a:solidFill>
                  <a:srgbClr val="C00000"/>
                </a:solidFill>
              </a:rPr>
              <a:t>M’</a:t>
            </a:r>
          </a:p>
          <a:p>
            <a:pPr marL="0" indent="0">
              <a:buNone/>
            </a:pPr>
            <a:r>
              <a:rPr lang="en-US" sz="1600" kern="0" dirty="0"/>
              <a:t>Input: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</a:p>
          <a:p>
            <a:pPr marL="0" indent="0">
              <a:buNone/>
            </a:pPr>
            <a:r>
              <a:rPr lang="en-US" sz="1600" kern="0" dirty="0"/>
              <a:t>   If (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) is in </a:t>
            </a:r>
            <a:r>
              <a:rPr lang="en-US" sz="1600" kern="0" dirty="0">
                <a:solidFill>
                  <a:srgbClr val="FFC000"/>
                </a:solidFill>
              </a:rPr>
              <a:t>Halting</a:t>
            </a:r>
          </a:p>
          <a:p>
            <a:pPr marL="0" indent="0">
              <a:buNone/>
            </a:pPr>
            <a:r>
              <a:rPr lang="en-US" sz="1600" kern="0" dirty="0"/>
              <a:t>   Then simulate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 and report accordingly;</a:t>
            </a:r>
          </a:p>
          <a:p>
            <a:pPr marL="0" indent="0">
              <a:buNone/>
            </a:pPr>
            <a:r>
              <a:rPr lang="en-US" sz="1600" kern="0" dirty="0"/>
              <a:t>   Else report (‘NO’)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974CDA0-48C0-4FF0-A733-8DC44355F645}"/>
              </a:ext>
            </a:extLst>
          </p:cNvPr>
          <p:cNvSpPr txBox="1">
            <a:spLocks/>
          </p:cNvSpPr>
          <p:nvPr/>
        </p:nvSpPr>
        <p:spPr bwMode="auto">
          <a:xfrm>
            <a:off x="850696" y="4696008"/>
            <a:ext cx="7594997" cy="955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we can solve </a:t>
            </a:r>
            <a:r>
              <a:rPr lang="en-US" sz="2000" kern="0" dirty="0">
                <a:solidFill>
                  <a:srgbClr val="FFC000"/>
                </a:solidFill>
              </a:rPr>
              <a:t>Halting</a:t>
            </a:r>
            <a:r>
              <a:rPr lang="en-US" sz="2000" kern="0" dirty="0"/>
              <a:t>, then all problems in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can be solved by Turing machines that always halt. Thus, </a:t>
            </a:r>
            <a:r>
              <a:rPr lang="en-US" sz="2000" kern="0" dirty="0">
                <a:solidFill>
                  <a:srgbClr val="FFC000"/>
                </a:solidFill>
              </a:rPr>
              <a:t>Halting</a:t>
            </a:r>
            <a:r>
              <a:rPr lang="en-US" sz="2000" kern="0" dirty="0"/>
              <a:t> seems the “only” (or “essential”) problem in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that is not computable. 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2344744-8F2F-4B66-A626-ED4D83130FC1}"/>
              </a:ext>
            </a:extLst>
          </p:cNvPr>
          <p:cNvSpPr txBox="1">
            <a:spLocks/>
          </p:cNvSpPr>
          <p:nvPr/>
        </p:nvSpPr>
        <p:spPr bwMode="auto">
          <a:xfrm>
            <a:off x="850695" y="5759584"/>
            <a:ext cx="7594997" cy="707891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we can “somehow” solve </a:t>
            </a:r>
            <a:r>
              <a:rPr lang="en-US" sz="2000" kern="0" dirty="0">
                <a:solidFill>
                  <a:srgbClr val="FFC000"/>
                </a:solidFill>
              </a:rPr>
              <a:t>Halting</a:t>
            </a:r>
            <a:r>
              <a:rPr lang="en-US" sz="2000" kern="0" dirty="0"/>
              <a:t>, are there still any problems that are not solvable (by TM that always halt)?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3034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2344744-8F2F-4B66-A626-ED4D83130FC1}"/>
              </a:ext>
            </a:extLst>
          </p:cNvPr>
          <p:cNvSpPr txBox="1">
            <a:spLocks/>
          </p:cNvSpPr>
          <p:nvPr/>
        </p:nvSpPr>
        <p:spPr bwMode="auto">
          <a:xfrm>
            <a:off x="774501" y="990283"/>
            <a:ext cx="7594997" cy="707891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If we can “somehow” solve </a:t>
            </a:r>
            <a:r>
              <a:rPr lang="en-US" sz="2000" kern="0" dirty="0">
                <a:solidFill>
                  <a:srgbClr val="FFC000"/>
                </a:solidFill>
              </a:rPr>
              <a:t>Halting</a:t>
            </a:r>
            <a:r>
              <a:rPr lang="en-US" sz="2000" kern="0" dirty="0"/>
              <a:t>, are there still any problems that are not solvable (by TM that always halt)?</a:t>
            </a:r>
            <a:endParaRPr lang="en-US" sz="20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7038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5D493-8E8E-49BD-A68C-8034E568E876}"/>
              </a:ext>
            </a:extLst>
          </p:cNvPr>
          <p:cNvGrpSpPr/>
          <p:nvPr/>
        </p:nvGrpSpPr>
        <p:grpSpPr>
          <a:xfrm>
            <a:off x="774501" y="989967"/>
            <a:ext cx="7594997" cy="725737"/>
            <a:chOff x="774501" y="989967"/>
            <a:chExt cx="7594997" cy="725737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0504864-4BBC-43B3-8E5B-717747CAE5D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74501" y="990283"/>
              <a:ext cx="7594997" cy="70789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000" kern="0" dirty="0"/>
                <a:t>If we can “somehow” solve </a:t>
              </a:r>
              <a:r>
                <a:rPr lang="en-US" sz="2000" kern="0" dirty="0">
                  <a:solidFill>
                    <a:srgbClr val="FFC000"/>
                  </a:solidFill>
                </a:rPr>
                <a:t>Halting</a:t>
              </a:r>
              <a:r>
                <a:rPr lang="en-US" sz="2000" kern="0" dirty="0"/>
                <a:t>, are there still any problems that are not solvable (by TM that always halt)?</a:t>
              </a:r>
              <a:endParaRPr lang="en-US" sz="2000" kern="0" dirty="0">
                <a:solidFill>
                  <a:srgbClr val="00B050"/>
                </a:solidFill>
              </a:endParaRPr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FDACD765-031C-48D0-8FBA-3E8F5FAFA36E}"/>
                </a:ext>
              </a:extLst>
            </p:cNvPr>
            <p:cNvSpPr/>
            <p:nvPr/>
          </p:nvSpPr>
          <p:spPr>
            <a:xfrm>
              <a:off x="1885949" y="989967"/>
              <a:ext cx="3095625" cy="41973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Speech Bubble: Rectangle 2">
              <a:extLst>
                <a:ext uri="{FF2B5EF4-FFF2-40B4-BE49-F238E27FC236}">
                  <a16:creationId xmlns:a16="http://schemas.microsoft.com/office/drawing/2014/main" id="{BEE03C2A-3D11-4AA8-A321-33ECD254078B}"/>
                </a:ext>
              </a:extLst>
            </p:cNvPr>
            <p:cNvSpPr/>
            <p:nvPr/>
          </p:nvSpPr>
          <p:spPr>
            <a:xfrm>
              <a:off x="5181599" y="1344228"/>
              <a:ext cx="2714625" cy="371476"/>
            </a:xfrm>
            <a:prstGeom prst="wedgeRectCallout">
              <a:avLst>
                <a:gd name="adj1" fmla="val -76710"/>
                <a:gd name="adj2" fmla="val -43863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How do we formulate this?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78183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7E23D49-E949-40D1-AEA6-99E31E8F2F18}"/>
              </a:ext>
            </a:extLst>
          </p:cNvPr>
          <p:cNvSpPr txBox="1">
            <a:spLocks/>
          </p:cNvSpPr>
          <p:nvPr/>
        </p:nvSpPr>
        <p:spPr bwMode="auto">
          <a:xfrm>
            <a:off x="741162" y="1879211"/>
            <a:ext cx="7594997" cy="111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Oracle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baseline="30000" dirty="0">
                <a:solidFill>
                  <a:srgbClr val="FF0000"/>
                </a:solidFill>
              </a:rPr>
              <a:t>A</a:t>
            </a:r>
            <a:r>
              <a:rPr lang="en-US" sz="2000" kern="0" dirty="0"/>
              <a:t>:</a:t>
            </a:r>
          </a:p>
          <a:p>
            <a:pPr marL="0" indent="0">
              <a:buNone/>
            </a:pPr>
            <a:r>
              <a:rPr lang="en-US" sz="2000" kern="0" dirty="0"/>
              <a:t>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equipped with an </a:t>
            </a:r>
            <a:r>
              <a:rPr lang="en-US" sz="2000" kern="0" dirty="0">
                <a:solidFill>
                  <a:srgbClr val="FF0000"/>
                </a:solidFill>
              </a:rPr>
              <a:t>oracle</a:t>
            </a:r>
            <a:r>
              <a:rPr lang="en-US" sz="2000" kern="0" dirty="0"/>
              <a:t> (i.e. a subroutine) that can (magically) answer the yes/no on the associate oracle language </a:t>
            </a:r>
            <a:r>
              <a:rPr lang="en-US" sz="2000" kern="0" dirty="0">
                <a:solidFill>
                  <a:srgbClr val="FF0000"/>
                </a:solidFill>
              </a:rPr>
              <a:t>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E1E2016-81EA-4AF8-858F-DBE7245585F9}"/>
              </a:ext>
            </a:extLst>
          </p:cNvPr>
          <p:cNvGrpSpPr/>
          <p:nvPr/>
        </p:nvGrpSpPr>
        <p:grpSpPr>
          <a:xfrm>
            <a:off x="774501" y="989967"/>
            <a:ext cx="7594997" cy="725737"/>
            <a:chOff x="774501" y="989967"/>
            <a:chExt cx="7594997" cy="725737"/>
          </a:xfrm>
        </p:grpSpPr>
        <p:sp>
          <p:nvSpPr>
            <p:cNvPr id="23" name="Content Placeholder 2">
              <a:extLst>
                <a:ext uri="{FF2B5EF4-FFF2-40B4-BE49-F238E27FC236}">
                  <a16:creationId xmlns:a16="http://schemas.microsoft.com/office/drawing/2014/main" id="{0F8470D8-A7C8-47D1-8A5D-03A33B74796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74501" y="990283"/>
              <a:ext cx="7594997" cy="70789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000" kern="0" dirty="0"/>
                <a:t>If we can “somehow” solve </a:t>
              </a:r>
              <a:r>
                <a:rPr lang="en-US" sz="2000" kern="0" dirty="0">
                  <a:solidFill>
                    <a:srgbClr val="FFC000"/>
                  </a:solidFill>
                </a:rPr>
                <a:t>Halting</a:t>
              </a:r>
              <a:r>
                <a:rPr lang="en-US" sz="2000" kern="0" dirty="0"/>
                <a:t>, are there still any problems that are not solvable (by TM that always halt)?</a:t>
              </a:r>
              <a:endParaRPr lang="en-US" sz="2000" kern="0" dirty="0">
                <a:solidFill>
                  <a:srgbClr val="00B050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90C4C81-16C0-4D3B-B5C5-51B6629D80E0}"/>
                </a:ext>
              </a:extLst>
            </p:cNvPr>
            <p:cNvSpPr/>
            <p:nvPr/>
          </p:nvSpPr>
          <p:spPr>
            <a:xfrm>
              <a:off x="1885949" y="989967"/>
              <a:ext cx="3095625" cy="41973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Speech Bubble: Rectangle 24">
              <a:extLst>
                <a:ext uri="{FF2B5EF4-FFF2-40B4-BE49-F238E27FC236}">
                  <a16:creationId xmlns:a16="http://schemas.microsoft.com/office/drawing/2014/main" id="{1A633B26-5BAC-4358-BB38-BA42F101AD1F}"/>
                </a:ext>
              </a:extLst>
            </p:cNvPr>
            <p:cNvSpPr/>
            <p:nvPr/>
          </p:nvSpPr>
          <p:spPr>
            <a:xfrm>
              <a:off x="5181599" y="1344228"/>
              <a:ext cx="2714625" cy="371476"/>
            </a:xfrm>
            <a:prstGeom prst="wedgeRectCallout">
              <a:avLst>
                <a:gd name="adj1" fmla="val -76710"/>
                <a:gd name="adj2" fmla="val -43863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How do we formulate this?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93554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F89E558-30CF-43E3-BF10-5AEE3B263D6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07879" y="3301964"/>
          <a:ext cx="336887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887">
                  <a:extLst>
                    <a:ext uri="{9D8B030D-6E8A-4147-A177-3AD203B41FA5}">
                      <a16:colId xmlns:a16="http://schemas.microsoft.com/office/drawing/2014/main" val="2231996464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513451629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434885214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33208555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4194983345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243798466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029802042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1225230631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1983087338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785224873"/>
                    </a:ext>
                  </a:extLst>
                </a:gridCol>
              </a:tblGrid>
              <a:tr h="2317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49496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5F814087-B10D-428E-935A-A8EE4EF02F13}"/>
              </a:ext>
            </a:extLst>
          </p:cNvPr>
          <p:cNvSpPr/>
          <p:nvPr/>
        </p:nvSpPr>
        <p:spPr>
          <a:xfrm>
            <a:off x="3210130" y="3982684"/>
            <a:ext cx="885825" cy="4095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M</a:t>
            </a:r>
            <a:r>
              <a:rPr lang="en-US" baseline="30000" dirty="0">
                <a:solidFill>
                  <a:srgbClr val="FF0000"/>
                </a:solidFill>
              </a:rPr>
              <a:t>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918CDFE-E16C-46CB-BF3C-6DDC933BC685}"/>
              </a:ext>
            </a:extLst>
          </p:cNvPr>
          <p:cNvCxnSpPr>
            <a:cxnSpLocks/>
          </p:cNvCxnSpPr>
          <p:nvPr/>
        </p:nvCxnSpPr>
        <p:spPr>
          <a:xfrm flipV="1">
            <a:off x="3653043" y="3780119"/>
            <a:ext cx="0" cy="193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8A4E5C-A69B-463A-988E-A419FF999361}"/>
              </a:ext>
            </a:extLst>
          </p:cNvPr>
          <p:cNvCxnSpPr>
            <a:cxnSpLocks/>
          </p:cNvCxnSpPr>
          <p:nvPr/>
        </p:nvCxnSpPr>
        <p:spPr>
          <a:xfrm flipH="1">
            <a:off x="2447929" y="3782659"/>
            <a:ext cx="1205114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0D55051-BDC1-448E-8932-25F98654F380}"/>
              </a:ext>
            </a:extLst>
          </p:cNvPr>
          <p:cNvCxnSpPr/>
          <p:nvPr/>
        </p:nvCxnSpPr>
        <p:spPr>
          <a:xfrm flipV="1">
            <a:off x="2447929" y="3545169"/>
            <a:ext cx="0" cy="23495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6A7608B-46A1-4677-BACB-00D50E1EE8C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07879" y="4573296"/>
          <a:ext cx="2933704" cy="288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713">
                  <a:extLst>
                    <a:ext uri="{9D8B030D-6E8A-4147-A177-3AD203B41FA5}">
                      <a16:colId xmlns:a16="http://schemas.microsoft.com/office/drawing/2014/main" val="3151155003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3854536449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062012545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2274934324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2703361912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063143671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3220946412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208005817"/>
                    </a:ext>
                  </a:extLst>
                </a:gridCol>
              </a:tblGrid>
              <a:tr h="28892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556473"/>
                  </a:ext>
                </a:extLst>
              </a:tr>
            </a:tbl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F20AB3-C4C4-4F82-B1A2-38F9389BD644}"/>
              </a:ext>
            </a:extLst>
          </p:cNvPr>
          <p:cNvCxnSpPr>
            <a:cxnSpLocks/>
          </p:cNvCxnSpPr>
          <p:nvPr/>
        </p:nvCxnSpPr>
        <p:spPr>
          <a:xfrm flipV="1">
            <a:off x="2031804" y="4192235"/>
            <a:ext cx="1178326" cy="6875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211DBA5-E4E7-419E-B5A7-1BFACE38C5AD}"/>
              </a:ext>
            </a:extLst>
          </p:cNvPr>
          <p:cNvCxnSpPr>
            <a:cxnSpLocks/>
          </p:cNvCxnSpPr>
          <p:nvPr/>
        </p:nvCxnSpPr>
        <p:spPr>
          <a:xfrm>
            <a:off x="2031804" y="4199110"/>
            <a:ext cx="0" cy="374186"/>
          </a:xfrm>
          <a:prstGeom prst="straightConnector1">
            <a:avLst/>
          </a:prstGeom>
          <a:ln w="28575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59FD5AA-D82F-4B06-A3B7-70A8C558E6DF}"/>
              </a:ext>
            </a:extLst>
          </p:cNvPr>
          <p:cNvSpPr/>
          <p:nvPr/>
        </p:nvSpPr>
        <p:spPr>
          <a:xfrm>
            <a:off x="4476749" y="3301964"/>
            <a:ext cx="504825" cy="274320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D4D75E7C-3461-4CDA-896E-04591DCF25E5}"/>
              </a:ext>
            </a:extLst>
          </p:cNvPr>
          <p:cNvSpPr/>
          <p:nvPr/>
        </p:nvSpPr>
        <p:spPr>
          <a:xfrm>
            <a:off x="4041583" y="4573296"/>
            <a:ext cx="504825" cy="288925"/>
          </a:xfrm>
          <a:prstGeom prst="rightArrow">
            <a:avLst/>
          </a:prstGeom>
          <a:solidFill>
            <a:srgbClr val="FFCCCC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A1231D-61B7-48F8-ACB0-FFF0AFFA4A2A}"/>
              </a:ext>
            </a:extLst>
          </p:cNvPr>
          <p:cNvSpPr txBox="1"/>
          <p:nvPr/>
        </p:nvSpPr>
        <p:spPr>
          <a:xfrm>
            <a:off x="2350754" y="2990850"/>
            <a:ext cx="1111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work tape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C22999-AFD4-452E-8524-850E7A624B51}"/>
              </a:ext>
            </a:extLst>
          </p:cNvPr>
          <p:cNvSpPr txBox="1"/>
          <p:nvPr/>
        </p:nvSpPr>
        <p:spPr>
          <a:xfrm>
            <a:off x="1731744" y="4808184"/>
            <a:ext cx="16859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oracle tape for </a:t>
            </a:r>
            <a:r>
              <a:rPr lang="en-US" sz="1600" dirty="0">
                <a:solidFill>
                  <a:srgbClr val="FF0000"/>
                </a:solidFill>
              </a:rPr>
              <a:t>A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3B20A4D-680A-48FE-9B4A-7E36BB3DA788}"/>
              </a:ext>
            </a:extLst>
          </p:cNvPr>
          <p:cNvGrpSpPr/>
          <p:nvPr/>
        </p:nvGrpSpPr>
        <p:grpSpPr>
          <a:xfrm>
            <a:off x="774501" y="989967"/>
            <a:ext cx="7594997" cy="725737"/>
            <a:chOff x="774501" y="989967"/>
            <a:chExt cx="7594997" cy="725737"/>
          </a:xfrm>
        </p:grpSpPr>
        <p:sp>
          <p:nvSpPr>
            <p:cNvPr id="22" name="Content Placeholder 2">
              <a:extLst>
                <a:ext uri="{FF2B5EF4-FFF2-40B4-BE49-F238E27FC236}">
                  <a16:creationId xmlns:a16="http://schemas.microsoft.com/office/drawing/2014/main" id="{49D71FA1-2CD7-44DF-93BB-9B002A96C78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74501" y="990283"/>
              <a:ext cx="7594997" cy="70789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000" kern="0" dirty="0"/>
                <a:t>If we can “somehow” solve </a:t>
              </a:r>
              <a:r>
                <a:rPr lang="en-US" sz="2000" kern="0" dirty="0">
                  <a:solidFill>
                    <a:srgbClr val="FFC000"/>
                  </a:solidFill>
                </a:rPr>
                <a:t>Halting</a:t>
              </a:r>
              <a:r>
                <a:rPr lang="en-US" sz="2000" kern="0" dirty="0"/>
                <a:t>, are there still any problems that are not solvable (by TM that always halt)?</a:t>
              </a:r>
              <a:endParaRPr lang="en-US" sz="2000" kern="0" dirty="0">
                <a:solidFill>
                  <a:srgbClr val="00B050"/>
                </a:solidFill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4672962-DFA4-431F-B33B-04B569E72ECD}"/>
                </a:ext>
              </a:extLst>
            </p:cNvPr>
            <p:cNvSpPr/>
            <p:nvPr/>
          </p:nvSpPr>
          <p:spPr>
            <a:xfrm>
              <a:off x="1885949" y="989967"/>
              <a:ext cx="3095625" cy="41973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Speech Bubble: Rectangle 23">
              <a:extLst>
                <a:ext uri="{FF2B5EF4-FFF2-40B4-BE49-F238E27FC236}">
                  <a16:creationId xmlns:a16="http://schemas.microsoft.com/office/drawing/2014/main" id="{8E817E25-DAFB-4995-A6C2-AC37B9031104}"/>
                </a:ext>
              </a:extLst>
            </p:cNvPr>
            <p:cNvSpPr/>
            <p:nvPr/>
          </p:nvSpPr>
          <p:spPr>
            <a:xfrm>
              <a:off x="5181599" y="1344228"/>
              <a:ext cx="2714625" cy="371476"/>
            </a:xfrm>
            <a:prstGeom prst="wedgeRectCallout">
              <a:avLst>
                <a:gd name="adj1" fmla="val -76710"/>
                <a:gd name="adj2" fmla="val -43863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How do we formulate this?</a:t>
              </a:r>
            </a:p>
          </p:txBody>
        </p:sp>
      </p:grp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B009D9B4-19FC-473D-A46A-D1684DC61255}"/>
              </a:ext>
            </a:extLst>
          </p:cNvPr>
          <p:cNvSpPr txBox="1">
            <a:spLocks/>
          </p:cNvSpPr>
          <p:nvPr/>
        </p:nvSpPr>
        <p:spPr bwMode="auto">
          <a:xfrm>
            <a:off x="741162" y="1879211"/>
            <a:ext cx="7594997" cy="111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Oracle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baseline="30000" dirty="0">
                <a:solidFill>
                  <a:srgbClr val="FF0000"/>
                </a:solidFill>
              </a:rPr>
              <a:t>A</a:t>
            </a:r>
            <a:r>
              <a:rPr lang="en-US" sz="2000" kern="0" dirty="0"/>
              <a:t>:</a:t>
            </a:r>
          </a:p>
          <a:p>
            <a:pPr marL="0" indent="0">
              <a:buNone/>
            </a:pPr>
            <a:r>
              <a:rPr lang="en-US" sz="2000" kern="0" dirty="0"/>
              <a:t>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equipped with an </a:t>
            </a:r>
            <a:r>
              <a:rPr lang="en-US" sz="2000" kern="0" dirty="0">
                <a:solidFill>
                  <a:srgbClr val="FF0000"/>
                </a:solidFill>
              </a:rPr>
              <a:t>oracle</a:t>
            </a:r>
            <a:r>
              <a:rPr lang="en-US" sz="2000" kern="0" dirty="0"/>
              <a:t> (i.e. a subroutine) that can (magically) answer the yes/no on the associate oracle language </a:t>
            </a:r>
            <a:r>
              <a:rPr lang="en-US" sz="2000" kern="0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2086851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F89E558-30CF-43E3-BF10-5AEE3B263D6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07879" y="3301964"/>
          <a:ext cx="336887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887">
                  <a:extLst>
                    <a:ext uri="{9D8B030D-6E8A-4147-A177-3AD203B41FA5}">
                      <a16:colId xmlns:a16="http://schemas.microsoft.com/office/drawing/2014/main" val="2231996464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513451629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434885214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33208555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4194983345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243798466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029802042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1225230631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1983087338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785224873"/>
                    </a:ext>
                  </a:extLst>
                </a:gridCol>
              </a:tblGrid>
              <a:tr h="2317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49496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5F814087-B10D-428E-935A-A8EE4EF02F13}"/>
              </a:ext>
            </a:extLst>
          </p:cNvPr>
          <p:cNvSpPr/>
          <p:nvPr/>
        </p:nvSpPr>
        <p:spPr>
          <a:xfrm>
            <a:off x="3210130" y="3982684"/>
            <a:ext cx="885825" cy="4095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M</a:t>
            </a:r>
            <a:r>
              <a:rPr lang="en-US" baseline="30000" dirty="0">
                <a:solidFill>
                  <a:srgbClr val="FF0000"/>
                </a:solidFill>
              </a:rPr>
              <a:t>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918CDFE-E16C-46CB-BF3C-6DDC933BC685}"/>
              </a:ext>
            </a:extLst>
          </p:cNvPr>
          <p:cNvCxnSpPr>
            <a:cxnSpLocks/>
          </p:cNvCxnSpPr>
          <p:nvPr/>
        </p:nvCxnSpPr>
        <p:spPr>
          <a:xfrm flipV="1">
            <a:off x="3653043" y="3780119"/>
            <a:ext cx="0" cy="193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8A4E5C-A69B-463A-988E-A419FF999361}"/>
              </a:ext>
            </a:extLst>
          </p:cNvPr>
          <p:cNvCxnSpPr>
            <a:cxnSpLocks/>
          </p:cNvCxnSpPr>
          <p:nvPr/>
        </p:nvCxnSpPr>
        <p:spPr>
          <a:xfrm flipH="1">
            <a:off x="2447929" y="3782659"/>
            <a:ext cx="1205114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0D55051-BDC1-448E-8932-25F98654F380}"/>
              </a:ext>
            </a:extLst>
          </p:cNvPr>
          <p:cNvCxnSpPr/>
          <p:nvPr/>
        </p:nvCxnSpPr>
        <p:spPr>
          <a:xfrm flipV="1">
            <a:off x="2447929" y="3545169"/>
            <a:ext cx="0" cy="23495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6A7608B-46A1-4677-BACB-00D50E1EE8C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07879" y="4573296"/>
          <a:ext cx="2933704" cy="288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713">
                  <a:extLst>
                    <a:ext uri="{9D8B030D-6E8A-4147-A177-3AD203B41FA5}">
                      <a16:colId xmlns:a16="http://schemas.microsoft.com/office/drawing/2014/main" val="3151155003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3854536449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062012545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2274934324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2703361912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063143671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3220946412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208005817"/>
                    </a:ext>
                  </a:extLst>
                </a:gridCol>
              </a:tblGrid>
              <a:tr h="28892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556473"/>
                  </a:ext>
                </a:extLst>
              </a:tr>
            </a:tbl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F20AB3-C4C4-4F82-B1A2-38F9389BD644}"/>
              </a:ext>
            </a:extLst>
          </p:cNvPr>
          <p:cNvCxnSpPr>
            <a:cxnSpLocks/>
          </p:cNvCxnSpPr>
          <p:nvPr/>
        </p:nvCxnSpPr>
        <p:spPr>
          <a:xfrm flipV="1">
            <a:off x="2031804" y="4192235"/>
            <a:ext cx="1178326" cy="6875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211DBA5-E4E7-419E-B5A7-1BFACE38C5AD}"/>
              </a:ext>
            </a:extLst>
          </p:cNvPr>
          <p:cNvCxnSpPr>
            <a:cxnSpLocks/>
          </p:cNvCxnSpPr>
          <p:nvPr/>
        </p:nvCxnSpPr>
        <p:spPr>
          <a:xfrm>
            <a:off x="2031804" y="4199110"/>
            <a:ext cx="0" cy="374186"/>
          </a:xfrm>
          <a:prstGeom prst="straightConnector1">
            <a:avLst/>
          </a:prstGeom>
          <a:ln w="28575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59FD5AA-D82F-4B06-A3B7-70A8C558E6DF}"/>
              </a:ext>
            </a:extLst>
          </p:cNvPr>
          <p:cNvSpPr/>
          <p:nvPr/>
        </p:nvSpPr>
        <p:spPr>
          <a:xfrm>
            <a:off x="4476749" y="3301964"/>
            <a:ext cx="504825" cy="274320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D4D75E7C-3461-4CDA-896E-04591DCF25E5}"/>
              </a:ext>
            </a:extLst>
          </p:cNvPr>
          <p:cNvSpPr/>
          <p:nvPr/>
        </p:nvSpPr>
        <p:spPr>
          <a:xfrm>
            <a:off x="4041583" y="4573296"/>
            <a:ext cx="504825" cy="288925"/>
          </a:xfrm>
          <a:prstGeom prst="rightArrow">
            <a:avLst/>
          </a:prstGeom>
          <a:solidFill>
            <a:srgbClr val="FFCCCC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A1231D-61B7-48F8-ACB0-FFF0AFFA4A2A}"/>
              </a:ext>
            </a:extLst>
          </p:cNvPr>
          <p:cNvSpPr txBox="1"/>
          <p:nvPr/>
        </p:nvSpPr>
        <p:spPr>
          <a:xfrm>
            <a:off x="2350754" y="2990850"/>
            <a:ext cx="1111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work tape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C22999-AFD4-452E-8524-850E7A624B51}"/>
              </a:ext>
            </a:extLst>
          </p:cNvPr>
          <p:cNvSpPr txBox="1"/>
          <p:nvPr/>
        </p:nvSpPr>
        <p:spPr>
          <a:xfrm>
            <a:off x="1731744" y="4808184"/>
            <a:ext cx="16859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oracle tape for </a:t>
            </a:r>
            <a:r>
              <a:rPr lang="en-US" sz="1600" dirty="0">
                <a:solidFill>
                  <a:srgbClr val="FF0000"/>
                </a:solidFill>
              </a:rPr>
              <a:t>A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A9B7AC7-C647-4745-B72F-C35F7292428A}"/>
              </a:ext>
            </a:extLst>
          </p:cNvPr>
          <p:cNvGrpSpPr/>
          <p:nvPr/>
        </p:nvGrpSpPr>
        <p:grpSpPr>
          <a:xfrm>
            <a:off x="774501" y="989967"/>
            <a:ext cx="7594997" cy="725737"/>
            <a:chOff x="774501" y="989967"/>
            <a:chExt cx="7594997" cy="725737"/>
          </a:xfrm>
        </p:grpSpPr>
        <p:sp>
          <p:nvSpPr>
            <p:cNvPr id="24" name="Content Placeholder 2">
              <a:extLst>
                <a:ext uri="{FF2B5EF4-FFF2-40B4-BE49-F238E27FC236}">
                  <a16:creationId xmlns:a16="http://schemas.microsoft.com/office/drawing/2014/main" id="{AEF9BA29-98E0-4DBE-8573-AB402DC074C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74501" y="990283"/>
              <a:ext cx="7594997" cy="70789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000" kern="0" dirty="0"/>
                <a:t>If we can “somehow” solve </a:t>
              </a:r>
              <a:r>
                <a:rPr lang="en-US" sz="2000" kern="0" dirty="0">
                  <a:solidFill>
                    <a:srgbClr val="FFC000"/>
                  </a:solidFill>
                </a:rPr>
                <a:t>Halting</a:t>
              </a:r>
              <a:r>
                <a:rPr lang="en-US" sz="2000" kern="0" dirty="0"/>
                <a:t>, are there still any problems that are not solvable (by TM that always halt)?</a:t>
              </a:r>
              <a:endParaRPr lang="en-US" sz="2000" kern="0" dirty="0">
                <a:solidFill>
                  <a:srgbClr val="00B050"/>
                </a:solidFill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D924D4D-F074-40F1-A1D0-DAD46B3715AF}"/>
                </a:ext>
              </a:extLst>
            </p:cNvPr>
            <p:cNvSpPr/>
            <p:nvPr/>
          </p:nvSpPr>
          <p:spPr>
            <a:xfrm>
              <a:off x="1885949" y="989967"/>
              <a:ext cx="3095625" cy="41973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Speech Bubble: Rectangle 25">
              <a:extLst>
                <a:ext uri="{FF2B5EF4-FFF2-40B4-BE49-F238E27FC236}">
                  <a16:creationId xmlns:a16="http://schemas.microsoft.com/office/drawing/2014/main" id="{046F54EA-6309-4845-934D-2BB13E8FE094}"/>
                </a:ext>
              </a:extLst>
            </p:cNvPr>
            <p:cNvSpPr/>
            <p:nvPr/>
          </p:nvSpPr>
          <p:spPr>
            <a:xfrm>
              <a:off x="5181599" y="1344228"/>
              <a:ext cx="2714625" cy="371476"/>
            </a:xfrm>
            <a:prstGeom prst="wedgeRectCallout">
              <a:avLst>
                <a:gd name="adj1" fmla="val -76710"/>
                <a:gd name="adj2" fmla="val -43863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How do we formulate this?</a:t>
              </a:r>
            </a:p>
          </p:txBody>
        </p:sp>
      </p:grp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04B0A99-18EB-4F73-A60B-BACB7FD2E79B}"/>
              </a:ext>
            </a:extLst>
          </p:cNvPr>
          <p:cNvSpPr txBox="1">
            <a:spLocks/>
          </p:cNvSpPr>
          <p:nvPr/>
        </p:nvSpPr>
        <p:spPr bwMode="auto">
          <a:xfrm>
            <a:off x="774501" y="5291298"/>
            <a:ext cx="7594997" cy="70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every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(thus solvable by 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) is solvable by an Oracle TM </a:t>
            </a:r>
            <a:r>
              <a:rPr lang="en-US" sz="2000" kern="0" dirty="0" err="1">
                <a:solidFill>
                  <a:srgbClr val="C00000"/>
                </a:solidFill>
              </a:rPr>
              <a:t>M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Halting</a:t>
            </a:r>
            <a:r>
              <a:rPr lang="en-US" sz="2000" kern="0" dirty="0"/>
              <a:t> that always halts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574DF980-DDF2-4EC0-9A36-05879E1086FC}"/>
              </a:ext>
            </a:extLst>
          </p:cNvPr>
          <p:cNvSpPr txBox="1">
            <a:spLocks/>
          </p:cNvSpPr>
          <p:nvPr/>
        </p:nvSpPr>
        <p:spPr bwMode="auto">
          <a:xfrm>
            <a:off x="741162" y="1879211"/>
            <a:ext cx="7594997" cy="111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Oracle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baseline="30000" dirty="0">
                <a:solidFill>
                  <a:srgbClr val="FF0000"/>
                </a:solidFill>
              </a:rPr>
              <a:t>A</a:t>
            </a:r>
            <a:r>
              <a:rPr lang="en-US" sz="2000" kern="0" dirty="0"/>
              <a:t>:</a:t>
            </a:r>
          </a:p>
          <a:p>
            <a:pPr marL="0" indent="0">
              <a:buNone/>
            </a:pPr>
            <a:r>
              <a:rPr lang="en-US" sz="2000" kern="0" dirty="0"/>
              <a:t>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equipped with an </a:t>
            </a:r>
            <a:r>
              <a:rPr lang="en-US" sz="2000" kern="0" dirty="0">
                <a:solidFill>
                  <a:srgbClr val="FF0000"/>
                </a:solidFill>
              </a:rPr>
              <a:t>oracle</a:t>
            </a:r>
            <a:r>
              <a:rPr lang="en-US" sz="2000" kern="0" dirty="0"/>
              <a:t> (i.e. a subroutine) that can (magically) answer the yes/no on the associate oracle language </a:t>
            </a:r>
            <a:r>
              <a:rPr lang="en-US" sz="2000" kern="0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6003748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F89E558-30CF-43E3-BF10-5AEE3B263D6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07879" y="3301964"/>
          <a:ext cx="336887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887">
                  <a:extLst>
                    <a:ext uri="{9D8B030D-6E8A-4147-A177-3AD203B41FA5}">
                      <a16:colId xmlns:a16="http://schemas.microsoft.com/office/drawing/2014/main" val="2231996464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513451629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434885214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33208555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4194983345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243798466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029802042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1225230631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1983087338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785224873"/>
                    </a:ext>
                  </a:extLst>
                </a:gridCol>
              </a:tblGrid>
              <a:tr h="2317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49496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5F814087-B10D-428E-935A-A8EE4EF02F13}"/>
              </a:ext>
            </a:extLst>
          </p:cNvPr>
          <p:cNvSpPr/>
          <p:nvPr/>
        </p:nvSpPr>
        <p:spPr>
          <a:xfrm>
            <a:off x="3210130" y="3982684"/>
            <a:ext cx="885825" cy="4095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M</a:t>
            </a:r>
            <a:r>
              <a:rPr lang="en-US" baseline="30000" dirty="0">
                <a:solidFill>
                  <a:srgbClr val="FF0000"/>
                </a:solidFill>
              </a:rPr>
              <a:t>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918CDFE-E16C-46CB-BF3C-6DDC933BC685}"/>
              </a:ext>
            </a:extLst>
          </p:cNvPr>
          <p:cNvCxnSpPr>
            <a:cxnSpLocks/>
          </p:cNvCxnSpPr>
          <p:nvPr/>
        </p:nvCxnSpPr>
        <p:spPr>
          <a:xfrm flipV="1">
            <a:off x="3653043" y="3780119"/>
            <a:ext cx="0" cy="193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8A4E5C-A69B-463A-988E-A419FF999361}"/>
              </a:ext>
            </a:extLst>
          </p:cNvPr>
          <p:cNvCxnSpPr>
            <a:cxnSpLocks/>
          </p:cNvCxnSpPr>
          <p:nvPr/>
        </p:nvCxnSpPr>
        <p:spPr>
          <a:xfrm flipH="1">
            <a:off x="2447929" y="3782659"/>
            <a:ext cx="1205114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0D55051-BDC1-448E-8932-25F98654F380}"/>
              </a:ext>
            </a:extLst>
          </p:cNvPr>
          <p:cNvCxnSpPr/>
          <p:nvPr/>
        </p:nvCxnSpPr>
        <p:spPr>
          <a:xfrm flipV="1">
            <a:off x="2447929" y="3545169"/>
            <a:ext cx="0" cy="23495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6A7608B-46A1-4677-BACB-00D50E1EE8C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07879" y="4573296"/>
          <a:ext cx="2933704" cy="288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713">
                  <a:extLst>
                    <a:ext uri="{9D8B030D-6E8A-4147-A177-3AD203B41FA5}">
                      <a16:colId xmlns:a16="http://schemas.microsoft.com/office/drawing/2014/main" val="3151155003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3854536449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062012545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2274934324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2703361912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063143671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3220946412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208005817"/>
                    </a:ext>
                  </a:extLst>
                </a:gridCol>
              </a:tblGrid>
              <a:tr h="28892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556473"/>
                  </a:ext>
                </a:extLst>
              </a:tr>
            </a:tbl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F20AB3-C4C4-4F82-B1A2-38F9389BD644}"/>
              </a:ext>
            </a:extLst>
          </p:cNvPr>
          <p:cNvCxnSpPr>
            <a:cxnSpLocks/>
          </p:cNvCxnSpPr>
          <p:nvPr/>
        </p:nvCxnSpPr>
        <p:spPr>
          <a:xfrm flipV="1">
            <a:off x="2031804" y="4192235"/>
            <a:ext cx="1178326" cy="6875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211DBA5-E4E7-419E-B5A7-1BFACE38C5AD}"/>
              </a:ext>
            </a:extLst>
          </p:cNvPr>
          <p:cNvCxnSpPr>
            <a:cxnSpLocks/>
          </p:cNvCxnSpPr>
          <p:nvPr/>
        </p:nvCxnSpPr>
        <p:spPr>
          <a:xfrm>
            <a:off x="2031804" y="4199110"/>
            <a:ext cx="0" cy="374186"/>
          </a:xfrm>
          <a:prstGeom prst="straightConnector1">
            <a:avLst/>
          </a:prstGeom>
          <a:ln w="28575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59FD5AA-D82F-4B06-A3B7-70A8C558E6DF}"/>
              </a:ext>
            </a:extLst>
          </p:cNvPr>
          <p:cNvSpPr/>
          <p:nvPr/>
        </p:nvSpPr>
        <p:spPr>
          <a:xfrm>
            <a:off x="4476749" y="3301964"/>
            <a:ext cx="504825" cy="274320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D4D75E7C-3461-4CDA-896E-04591DCF25E5}"/>
              </a:ext>
            </a:extLst>
          </p:cNvPr>
          <p:cNvSpPr/>
          <p:nvPr/>
        </p:nvSpPr>
        <p:spPr>
          <a:xfrm>
            <a:off x="4041583" y="4573296"/>
            <a:ext cx="504825" cy="288925"/>
          </a:xfrm>
          <a:prstGeom prst="rightArrow">
            <a:avLst/>
          </a:prstGeom>
          <a:solidFill>
            <a:srgbClr val="FFCCCC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A1231D-61B7-48F8-ACB0-FFF0AFFA4A2A}"/>
              </a:ext>
            </a:extLst>
          </p:cNvPr>
          <p:cNvSpPr txBox="1"/>
          <p:nvPr/>
        </p:nvSpPr>
        <p:spPr>
          <a:xfrm>
            <a:off x="2350754" y="2990850"/>
            <a:ext cx="1111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work tape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C22999-AFD4-452E-8524-850E7A624B51}"/>
              </a:ext>
            </a:extLst>
          </p:cNvPr>
          <p:cNvSpPr txBox="1"/>
          <p:nvPr/>
        </p:nvSpPr>
        <p:spPr>
          <a:xfrm>
            <a:off x="1731744" y="4808184"/>
            <a:ext cx="16859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oracle tape for </a:t>
            </a:r>
            <a:r>
              <a:rPr lang="en-US" sz="16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DD3598-58ED-46B5-846C-3C52E8043548}"/>
              </a:ext>
            </a:extLst>
          </p:cNvPr>
          <p:cNvSpPr txBox="1">
            <a:spLocks/>
          </p:cNvSpPr>
          <p:nvPr/>
        </p:nvSpPr>
        <p:spPr bwMode="auto">
          <a:xfrm>
            <a:off x="5345224" y="3081095"/>
            <a:ext cx="3368870" cy="20656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TM: </a:t>
            </a:r>
            <a:r>
              <a:rPr lang="en-US" sz="1600" kern="0" dirty="0" err="1">
                <a:solidFill>
                  <a:srgbClr val="C00000"/>
                </a:solidFill>
              </a:rPr>
              <a:t>M</a:t>
            </a:r>
            <a:r>
              <a:rPr lang="en-US" sz="1600" kern="0" baseline="30000" dirty="0" err="1">
                <a:solidFill>
                  <a:srgbClr val="FFC000"/>
                </a:solidFill>
              </a:rPr>
              <a:t>Halting</a:t>
            </a:r>
            <a:endParaRPr lang="en-US" sz="1600" kern="0" baseline="300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1600" kern="0" dirty="0"/>
              <a:t>Input: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</a:p>
          <a:p>
            <a:pPr marL="0" indent="0">
              <a:buNone/>
            </a:pPr>
            <a:r>
              <a:rPr lang="en-US" sz="1600" kern="0" dirty="0"/>
              <a:t>   If (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) is in Halting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  <a:r>
              <a:rPr lang="en-US" sz="1600" kern="0" dirty="0">
                <a:solidFill>
                  <a:srgbClr val="FF0000"/>
                </a:solidFill>
              </a:rPr>
              <a:t>\\ by query on the oracle </a:t>
            </a:r>
            <a:r>
              <a:rPr lang="en-US" sz="1600" kern="0" dirty="0">
                <a:solidFill>
                  <a:srgbClr val="FFC000"/>
                </a:solidFill>
              </a:rPr>
              <a:t>Halting</a:t>
            </a:r>
          </a:p>
          <a:p>
            <a:pPr marL="0" indent="0">
              <a:buNone/>
            </a:pPr>
            <a:r>
              <a:rPr lang="en-US" sz="1600" kern="0" dirty="0"/>
              <a:t>   Then simulate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 and report                	accordingly;</a:t>
            </a:r>
          </a:p>
          <a:p>
            <a:pPr marL="0" indent="0">
              <a:buNone/>
            </a:pPr>
            <a:r>
              <a:rPr lang="en-US" sz="1600" kern="0" dirty="0"/>
              <a:t>   Else report (‘NO’)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C3F37F7-7118-4783-B6A0-3BB0B07667C8}"/>
              </a:ext>
            </a:extLst>
          </p:cNvPr>
          <p:cNvGrpSpPr/>
          <p:nvPr/>
        </p:nvGrpSpPr>
        <p:grpSpPr>
          <a:xfrm>
            <a:off x="774501" y="989967"/>
            <a:ext cx="7594997" cy="725737"/>
            <a:chOff x="774501" y="989967"/>
            <a:chExt cx="7594997" cy="725737"/>
          </a:xfrm>
        </p:grpSpPr>
        <p:sp>
          <p:nvSpPr>
            <p:cNvPr id="25" name="Content Placeholder 2">
              <a:extLst>
                <a:ext uri="{FF2B5EF4-FFF2-40B4-BE49-F238E27FC236}">
                  <a16:creationId xmlns:a16="http://schemas.microsoft.com/office/drawing/2014/main" id="{C718EEA1-4F02-46DD-ABBD-21DFA7D4A44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74501" y="990283"/>
              <a:ext cx="7594997" cy="70789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000" kern="0" dirty="0"/>
                <a:t>If we can “somehow” solve </a:t>
              </a:r>
              <a:r>
                <a:rPr lang="en-US" sz="2000" kern="0" dirty="0">
                  <a:solidFill>
                    <a:srgbClr val="FFC000"/>
                  </a:solidFill>
                </a:rPr>
                <a:t>Halting</a:t>
              </a:r>
              <a:r>
                <a:rPr lang="en-US" sz="2000" kern="0" dirty="0"/>
                <a:t>, are there still any problems that are not solvable (by TM that always halt)?</a:t>
              </a:r>
              <a:endParaRPr lang="en-US" sz="2000" kern="0" dirty="0">
                <a:solidFill>
                  <a:srgbClr val="00B050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4F21F92-0B84-4C47-932E-BFDD31A72862}"/>
                </a:ext>
              </a:extLst>
            </p:cNvPr>
            <p:cNvSpPr/>
            <p:nvPr/>
          </p:nvSpPr>
          <p:spPr>
            <a:xfrm>
              <a:off x="1885949" y="989967"/>
              <a:ext cx="3095625" cy="41973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Speech Bubble: Rectangle 26">
              <a:extLst>
                <a:ext uri="{FF2B5EF4-FFF2-40B4-BE49-F238E27FC236}">
                  <a16:creationId xmlns:a16="http://schemas.microsoft.com/office/drawing/2014/main" id="{74B58B3B-1FA2-43EA-AD08-EE0EEA8227FD}"/>
                </a:ext>
              </a:extLst>
            </p:cNvPr>
            <p:cNvSpPr/>
            <p:nvPr/>
          </p:nvSpPr>
          <p:spPr>
            <a:xfrm>
              <a:off x="5181599" y="1344228"/>
              <a:ext cx="2714625" cy="371476"/>
            </a:xfrm>
            <a:prstGeom prst="wedgeRectCallout">
              <a:avLst>
                <a:gd name="adj1" fmla="val -76710"/>
                <a:gd name="adj2" fmla="val -43863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How do we formulate this?</a:t>
              </a:r>
            </a:p>
          </p:txBody>
        </p:sp>
      </p:grp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A805C8F-0D2C-4CD5-A693-45A0EABE3557}"/>
              </a:ext>
            </a:extLst>
          </p:cNvPr>
          <p:cNvSpPr txBox="1">
            <a:spLocks/>
          </p:cNvSpPr>
          <p:nvPr/>
        </p:nvSpPr>
        <p:spPr bwMode="auto">
          <a:xfrm>
            <a:off x="774501" y="5291298"/>
            <a:ext cx="7594997" cy="70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every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(thus solvable by 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) is solvable by an Oracle TM </a:t>
            </a:r>
            <a:r>
              <a:rPr lang="en-US" sz="2000" kern="0" dirty="0" err="1">
                <a:solidFill>
                  <a:srgbClr val="C00000"/>
                </a:solidFill>
              </a:rPr>
              <a:t>M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Halting</a:t>
            </a:r>
            <a:r>
              <a:rPr lang="en-US" sz="2000" kern="0" dirty="0"/>
              <a:t> that always halts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85265455-CCD1-4AE7-BB2C-36689DA57D78}"/>
              </a:ext>
            </a:extLst>
          </p:cNvPr>
          <p:cNvSpPr txBox="1">
            <a:spLocks/>
          </p:cNvSpPr>
          <p:nvPr/>
        </p:nvSpPr>
        <p:spPr bwMode="auto">
          <a:xfrm>
            <a:off x="741162" y="1879211"/>
            <a:ext cx="7594997" cy="111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Oracle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baseline="30000" dirty="0">
                <a:solidFill>
                  <a:srgbClr val="FF0000"/>
                </a:solidFill>
              </a:rPr>
              <a:t>A</a:t>
            </a:r>
            <a:r>
              <a:rPr lang="en-US" sz="2000" kern="0" dirty="0"/>
              <a:t>:</a:t>
            </a:r>
          </a:p>
          <a:p>
            <a:pPr marL="0" indent="0">
              <a:buNone/>
            </a:pPr>
            <a:r>
              <a:rPr lang="en-US" sz="2000" kern="0" dirty="0"/>
              <a:t>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equipped with an </a:t>
            </a:r>
            <a:r>
              <a:rPr lang="en-US" sz="2000" kern="0" dirty="0">
                <a:solidFill>
                  <a:srgbClr val="FF0000"/>
                </a:solidFill>
              </a:rPr>
              <a:t>oracle</a:t>
            </a:r>
            <a:r>
              <a:rPr lang="en-US" sz="2000" kern="0" dirty="0"/>
              <a:t> (i.e. a subroutine) that can (magically) answer the yes/no on the associate oracle language </a:t>
            </a:r>
            <a:r>
              <a:rPr lang="en-US" sz="2000" kern="0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7968548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F89E558-30CF-43E3-BF10-5AEE3B263D6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07879" y="3301964"/>
          <a:ext cx="336887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887">
                  <a:extLst>
                    <a:ext uri="{9D8B030D-6E8A-4147-A177-3AD203B41FA5}">
                      <a16:colId xmlns:a16="http://schemas.microsoft.com/office/drawing/2014/main" val="2231996464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513451629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434885214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33208555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4194983345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243798466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029802042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1225230631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1983087338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785224873"/>
                    </a:ext>
                  </a:extLst>
                </a:gridCol>
              </a:tblGrid>
              <a:tr h="2317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49496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5F814087-B10D-428E-935A-A8EE4EF02F13}"/>
              </a:ext>
            </a:extLst>
          </p:cNvPr>
          <p:cNvSpPr/>
          <p:nvPr/>
        </p:nvSpPr>
        <p:spPr>
          <a:xfrm>
            <a:off x="3210130" y="3982684"/>
            <a:ext cx="885825" cy="4095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M</a:t>
            </a:r>
            <a:r>
              <a:rPr lang="en-US" baseline="30000" dirty="0">
                <a:solidFill>
                  <a:srgbClr val="FF0000"/>
                </a:solidFill>
              </a:rPr>
              <a:t>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918CDFE-E16C-46CB-BF3C-6DDC933BC685}"/>
              </a:ext>
            </a:extLst>
          </p:cNvPr>
          <p:cNvCxnSpPr>
            <a:cxnSpLocks/>
          </p:cNvCxnSpPr>
          <p:nvPr/>
        </p:nvCxnSpPr>
        <p:spPr>
          <a:xfrm flipV="1">
            <a:off x="3653043" y="3780119"/>
            <a:ext cx="0" cy="193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8A4E5C-A69B-463A-988E-A419FF999361}"/>
              </a:ext>
            </a:extLst>
          </p:cNvPr>
          <p:cNvCxnSpPr>
            <a:cxnSpLocks/>
          </p:cNvCxnSpPr>
          <p:nvPr/>
        </p:nvCxnSpPr>
        <p:spPr>
          <a:xfrm flipH="1">
            <a:off x="2447929" y="3782659"/>
            <a:ext cx="1205114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0D55051-BDC1-448E-8932-25F98654F380}"/>
              </a:ext>
            </a:extLst>
          </p:cNvPr>
          <p:cNvCxnSpPr/>
          <p:nvPr/>
        </p:nvCxnSpPr>
        <p:spPr>
          <a:xfrm flipV="1">
            <a:off x="2447929" y="3545169"/>
            <a:ext cx="0" cy="23495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6A7608B-46A1-4677-BACB-00D50E1EE8C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07879" y="4573296"/>
          <a:ext cx="2933704" cy="288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713">
                  <a:extLst>
                    <a:ext uri="{9D8B030D-6E8A-4147-A177-3AD203B41FA5}">
                      <a16:colId xmlns:a16="http://schemas.microsoft.com/office/drawing/2014/main" val="3151155003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3854536449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062012545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2274934324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2703361912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063143671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3220946412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208005817"/>
                    </a:ext>
                  </a:extLst>
                </a:gridCol>
              </a:tblGrid>
              <a:tr h="28892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556473"/>
                  </a:ext>
                </a:extLst>
              </a:tr>
            </a:tbl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F20AB3-C4C4-4F82-B1A2-38F9389BD644}"/>
              </a:ext>
            </a:extLst>
          </p:cNvPr>
          <p:cNvCxnSpPr>
            <a:cxnSpLocks/>
          </p:cNvCxnSpPr>
          <p:nvPr/>
        </p:nvCxnSpPr>
        <p:spPr>
          <a:xfrm flipV="1">
            <a:off x="2031804" y="4192235"/>
            <a:ext cx="1178326" cy="6875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211DBA5-E4E7-419E-B5A7-1BFACE38C5AD}"/>
              </a:ext>
            </a:extLst>
          </p:cNvPr>
          <p:cNvCxnSpPr>
            <a:cxnSpLocks/>
          </p:cNvCxnSpPr>
          <p:nvPr/>
        </p:nvCxnSpPr>
        <p:spPr>
          <a:xfrm>
            <a:off x="2031804" y="4199110"/>
            <a:ext cx="0" cy="374186"/>
          </a:xfrm>
          <a:prstGeom prst="straightConnector1">
            <a:avLst/>
          </a:prstGeom>
          <a:ln w="28575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59FD5AA-D82F-4B06-A3B7-70A8C558E6DF}"/>
              </a:ext>
            </a:extLst>
          </p:cNvPr>
          <p:cNvSpPr/>
          <p:nvPr/>
        </p:nvSpPr>
        <p:spPr>
          <a:xfrm>
            <a:off x="4476749" y="3301964"/>
            <a:ext cx="504825" cy="274320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D4D75E7C-3461-4CDA-896E-04591DCF25E5}"/>
              </a:ext>
            </a:extLst>
          </p:cNvPr>
          <p:cNvSpPr/>
          <p:nvPr/>
        </p:nvSpPr>
        <p:spPr>
          <a:xfrm>
            <a:off x="4041583" y="4573296"/>
            <a:ext cx="504825" cy="288925"/>
          </a:xfrm>
          <a:prstGeom prst="rightArrow">
            <a:avLst/>
          </a:prstGeom>
          <a:solidFill>
            <a:srgbClr val="FFCCCC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A1231D-61B7-48F8-ACB0-FFF0AFFA4A2A}"/>
              </a:ext>
            </a:extLst>
          </p:cNvPr>
          <p:cNvSpPr txBox="1"/>
          <p:nvPr/>
        </p:nvSpPr>
        <p:spPr>
          <a:xfrm>
            <a:off x="2350754" y="2990850"/>
            <a:ext cx="1111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work tape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C22999-AFD4-452E-8524-850E7A624B51}"/>
              </a:ext>
            </a:extLst>
          </p:cNvPr>
          <p:cNvSpPr txBox="1"/>
          <p:nvPr/>
        </p:nvSpPr>
        <p:spPr>
          <a:xfrm>
            <a:off x="1731744" y="4808184"/>
            <a:ext cx="16859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oracle tape for </a:t>
            </a:r>
            <a:r>
              <a:rPr lang="en-US" sz="16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DD3598-58ED-46B5-846C-3C52E8043548}"/>
              </a:ext>
            </a:extLst>
          </p:cNvPr>
          <p:cNvSpPr txBox="1">
            <a:spLocks/>
          </p:cNvSpPr>
          <p:nvPr/>
        </p:nvSpPr>
        <p:spPr bwMode="auto">
          <a:xfrm>
            <a:off x="5345224" y="3081095"/>
            <a:ext cx="3368870" cy="20656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TM: </a:t>
            </a:r>
            <a:r>
              <a:rPr lang="en-US" sz="1600" kern="0" dirty="0" err="1">
                <a:solidFill>
                  <a:srgbClr val="C00000"/>
                </a:solidFill>
              </a:rPr>
              <a:t>M</a:t>
            </a:r>
            <a:r>
              <a:rPr lang="en-US" sz="1600" kern="0" baseline="30000" dirty="0" err="1">
                <a:solidFill>
                  <a:srgbClr val="FFC000"/>
                </a:solidFill>
              </a:rPr>
              <a:t>Halting</a:t>
            </a:r>
            <a:endParaRPr lang="en-US" sz="1600" kern="0" baseline="300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1600" kern="0" dirty="0"/>
              <a:t>Input: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</a:p>
          <a:p>
            <a:pPr marL="0" indent="0">
              <a:buNone/>
            </a:pPr>
            <a:r>
              <a:rPr lang="en-US" sz="1600" kern="0" dirty="0"/>
              <a:t>   If (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) is in Halting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  <a:r>
              <a:rPr lang="en-US" sz="1600" kern="0" dirty="0">
                <a:solidFill>
                  <a:srgbClr val="FF0000"/>
                </a:solidFill>
              </a:rPr>
              <a:t>\\ by query on the oracle </a:t>
            </a:r>
            <a:r>
              <a:rPr lang="en-US" sz="1600" kern="0" dirty="0">
                <a:solidFill>
                  <a:srgbClr val="FFC000"/>
                </a:solidFill>
              </a:rPr>
              <a:t>Halting</a:t>
            </a:r>
          </a:p>
          <a:p>
            <a:pPr marL="0" indent="0">
              <a:buNone/>
            </a:pPr>
            <a:r>
              <a:rPr lang="en-US" sz="1600" kern="0" dirty="0"/>
              <a:t>   Then simulate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 and report                	accordingly;</a:t>
            </a:r>
          </a:p>
          <a:p>
            <a:pPr marL="0" indent="0">
              <a:buNone/>
            </a:pPr>
            <a:r>
              <a:rPr lang="en-US" sz="1600" kern="0" dirty="0"/>
              <a:t>   Else report (‘NO’)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E6E6461-709D-463C-B70A-6F45FBCA3CC4}"/>
              </a:ext>
            </a:extLst>
          </p:cNvPr>
          <p:cNvSpPr txBox="1">
            <a:spLocks/>
          </p:cNvSpPr>
          <p:nvPr/>
        </p:nvSpPr>
        <p:spPr bwMode="auto">
          <a:xfrm>
            <a:off x="841176" y="6108658"/>
            <a:ext cx="7594997" cy="3910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Are there still any problems that are not solvable by TM </a:t>
            </a:r>
            <a:r>
              <a:rPr lang="en-US" sz="2000" kern="0" dirty="0" err="1"/>
              <a:t>M</a:t>
            </a:r>
            <a:r>
              <a:rPr lang="en-US" sz="2000" kern="0" baseline="30000" dirty="0" err="1"/>
              <a:t>Halting</a:t>
            </a:r>
            <a:r>
              <a:rPr lang="en-US" sz="2000" kern="0" dirty="0"/>
              <a:t>?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7234317-FA81-4E1D-BBD4-3B324D5F012C}"/>
              </a:ext>
            </a:extLst>
          </p:cNvPr>
          <p:cNvGrpSpPr/>
          <p:nvPr/>
        </p:nvGrpSpPr>
        <p:grpSpPr>
          <a:xfrm>
            <a:off x="774501" y="989967"/>
            <a:ext cx="7594997" cy="725737"/>
            <a:chOff x="774501" y="989967"/>
            <a:chExt cx="7594997" cy="725737"/>
          </a:xfrm>
        </p:grpSpPr>
        <p:sp>
          <p:nvSpPr>
            <p:cNvPr id="25" name="Content Placeholder 2">
              <a:extLst>
                <a:ext uri="{FF2B5EF4-FFF2-40B4-BE49-F238E27FC236}">
                  <a16:creationId xmlns:a16="http://schemas.microsoft.com/office/drawing/2014/main" id="{19403828-E1AC-4394-BFF9-2203B4C82E3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74501" y="990283"/>
              <a:ext cx="7594997" cy="70789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000" kern="0" dirty="0"/>
                <a:t>If we can “somehow” solve </a:t>
              </a:r>
              <a:r>
                <a:rPr lang="en-US" sz="2000" kern="0" dirty="0">
                  <a:solidFill>
                    <a:srgbClr val="FFC000"/>
                  </a:solidFill>
                </a:rPr>
                <a:t>Halting</a:t>
              </a:r>
              <a:r>
                <a:rPr lang="en-US" sz="2000" kern="0" dirty="0"/>
                <a:t>, are there still any problems that are not solvable (by TM that always halt)?</a:t>
              </a:r>
              <a:endParaRPr lang="en-US" sz="2000" kern="0" dirty="0">
                <a:solidFill>
                  <a:srgbClr val="00B050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9A04B54-F53D-420D-9C8B-2E67692D77A6}"/>
                </a:ext>
              </a:extLst>
            </p:cNvPr>
            <p:cNvSpPr/>
            <p:nvPr/>
          </p:nvSpPr>
          <p:spPr>
            <a:xfrm>
              <a:off x="1885949" y="989967"/>
              <a:ext cx="3095625" cy="41973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Speech Bubble: Rectangle 26">
              <a:extLst>
                <a:ext uri="{FF2B5EF4-FFF2-40B4-BE49-F238E27FC236}">
                  <a16:creationId xmlns:a16="http://schemas.microsoft.com/office/drawing/2014/main" id="{0586A0B5-6DCD-4E68-9AA3-EC6CB283182C}"/>
                </a:ext>
              </a:extLst>
            </p:cNvPr>
            <p:cNvSpPr/>
            <p:nvPr/>
          </p:nvSpPr>
          <p:spPr>
            <a:xfrm>
              <a:off x="5181599" y="1344228"/>
              <a:ext cx="2714625" cy="371476"/>
            </a:xfrm>
            <a:prstGeom prst="wedgeRectCallout">
              <a:avLst>
                <a:gd name="adj1" fmla="val -76710"/>
                <a:gd name="adj2" fmla="val -43863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How do we formulate this?</a:t>
              </a:r>
            </a:p>
          </p:txBody>
        </p:sp>
      </p:grp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30864630-40DD-4652-8587-CD0988F7628F}"/>
              </a:ext>
            </a:extLst>
          </p:cNvPr>
          <p:cNvSpPr txBox="1">
            <a:spLocks/>
          </p:cNvSpPr>
          <p:nvPr/>
        </p:nvSpPr>
        <p:spPr bwMode="auto">
          <a:xfrm>
            <a:off x="774501" y="5291298"/>
            <a:ext cx="7594997" cy="70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every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(thus solvable by 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) is solvable by an Oracle TM </a:t>
            </a:r>
            <a:r>
              <a:rPr lang="en-US" sz="2000" kern="0" dirty="0" err="1">
                <a:solidFill>
                  <a:srgbClr val="C00000"/>
                </a:solidFill>
              </a:rPr>
              <a:t>M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Halting</a:t>
            </a:r>
            <a:r>
              <a:rPr lang="en-US" sz="2000" kern="0" dirty="0"/>
              <a:t> that always halts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74F28356-528B-4DF7-827C-6DE2AE9594F2}"/>
              </a:ext>
            </a:extLst>
          </p:cNvPr>
          <p:cNvSpPr txBox="1">
            <a:spLocks/>
          </p:cNvSpPr>
          <p:nvPr/>
        </p:nvSpPr>
        <p:spPr bwMode="auto">
          <a:xfrm>
            <a:off x="741162" y="1879211"/>
            <a:ext cx="7594997" cy="111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Oracle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baseline="30000" dirty="0">
                <a:solidFill>
                  <a:srgbClr val="FF0000"/>
                </a:solidFill>
              </a:rPr>
              <a:t>A</a:t>
            </a:r>
            <a:r>
              <a:rPr lang="en-US" sz="2000" kern="0" dirty="0"/>
              <a:t>:</a:t>
            </a:r>
          </a:p>
          <a:p>
            <a:pPr marL="0" indent="0">
              <a:buNone/>
            </a:pPr>
            <a:r>
              <a:rPr lang="en-US" sz="2000" kern="0" dirty="0"/>
              <a:t>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equipped with an </a:t>
            </a:r>
            <a:r>
              <a:rPr lang="en-US" sz="2000" kern="0" dirty="0">
                <a:solidFill>
                  <a:srgbClr val="FF0000"/>
                </a:solidFill>
              </a:rPr>
              <a:t>oracle</a:t>
            </a:r>
            <a:r>
              <a:rPr lang="en-US" sz="2000" kern="0" dirty="0"/>
              <a:t> (i.e. a subroutine) that can (magically) answer the yes/no on the associate oracle language </a:t>
            </a:r>
            <a:r>
              <a:rPr lang="en-US" sz="2000" kern="0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0005863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FE2A9CC-E156-4984-928D-425DD8C9156A}"/>
              </a:ext>
            </a:extLst>
          </p:cNvPr>
          <p:cNvSpPr txBox="1">
            <a:spLocks/>
          </p:cNvSpPr>
          <p:nvPr/>
        </p:nvSpPr>
        <p:spPr bwMode="auto">
          <a:xfrm>
            <a:off x="774501" y="5291298"/>
            <a:ext cx="7594997" cy="70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every problem </a:t>
            </a:r>
            <a:r>
              <a:rPr lang="en-US" sz="2000" kern="0" dirty="0">
                <a:solidFill>
                  <a:srgbClr val="00B0F0"/>
                </a:solidFill>
              </a:rPr>
              <a:t>L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FF0000"/>
                </a:solidFill>
              </a:rPr>
              <a:t>RE</a:t>
            </a:r>
            <a:r>
              <a:rPr lang="en-US" sz="2000" kern="0" dirty="0"/>
              <a:t> (thus solvable by 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) is solvable by an Oracle TM </a:t>
            </a:r>
            <a:r>
              <a:rPr lang="en-US" sz="2000" kern="0" dirty="0" err="1">
                <a:solidFill>
                  <a:srgbClr val="C00000"/>
                </a:solidFill>
              </a:rPr>
              <a:t>M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Halting</a:t>
            </a:r>
            <a:r>
              <a:rPr lang="en-US" sz="2000" kern="0" dirty="0"/>
              <a:t> that always halts</a:t>
            </a: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Similar Story in History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F89E558-30CF-43E3-BF10-5AEE3B263D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370458"/>
              </p:ext>
            </p:extLst>
          </p:nvPr>
        </p:nvGraphicFramePr>
        <p:xfrm>
          <a:off x="1107879" y="3301964"/>
          <a:ext cx="336887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887">
                  <a:extLst>
                    <a:ext uri="{9D8B030D-6E8A-4147-A177-3AD203B41FA5}">
                      <a16:colId xmlns:a16="http://schemas.microsoft.com/office/drawing/2014/main" val="2231996464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513451629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434885214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33208555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4194983345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243798466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3029802042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1225230631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1983087338"/>
                    </a:ext>
                  </a:extLst>
                </a:gridCol>
                <a:gridCol w="336887">
                  <a:extLst>
                    <a:ext uri="{9D8B030D-6E8A-4147-A177-3AD203B41FA5}">
                      <a16:colId xmlns:a16="http://schemas.microsoft.com/office/drawing/2014/main" val="785224873"/>
                    </a:ext>
                  </a:extLst>
                </a:gridCol>
              </a:tblGrid>
              <a:tr h="2317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49496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5F814087-B10D-428E-935A-A8EE4EF02F13}"/>
              </a:ext>
            </a:extLst>
          </p:cNvPr>
          <p:cNvSpPr/>
          <p:nvPr/>
        </p:nvSpPr>
        <p:spPr>
          <a:xfrm>
            <a:off x="3210130" y="3982684"/>
            <a:ext cx="885825" cy="4095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M</a:t>
            </a:r>
            <a:r>
              <a:rPr lang="en-US" baseline="30000" dirty="0">
                <a:solidFill>
                  <a:srgbClr val="FF0000"/>
                </a:solidFill>
              </a:rPr>
              <a:t>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918CDFE-E16C-46CB-BF3C-6DDC933BC685}"/>
              </a:ext>
            </a:extLst>
          </p:cNvPr>
          <p:cNvCxnSpPr>
            <a:cxnSpLocks/>
          </p:cNvCxnSpPr>
          <p:nvPr/>
        </p:nvCxnSpPr>
        <p:spPr>
          <a:xfrm flipV="1">
            <a:off x="3653043" y="3780119"/>
            <a:ext cx="0" cy="193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8A4E5C-A69B-463A-988E-A419FF999361}"/>
              </a:ext>
            </a:extLst>
          </p:cNvPr>
          <p:cNvCxnSpPr>
            <a:cxnSpLocks/>
          </p:cNvCxnSpPr>
          <p:nvPr/>
        </p:nvCxnSpPr>
        <p:spPr>
          <a:xfrm flipH="1">
            <a:off x="2447929" y="3782659"/>
            <a:ext cx="1205114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0D55051-BDC1-448E-8932-25F98654F380}"/>
              </a:ext>
            </a:extLst>
          </p:cNvPr>
          <p:cNvCxnSpPr/>
          <p:nvPr/>
        </p:nvCxnSpPr>
        <p:spPr>
          <a:xfrm flipV="1">
            <a:off x="2447929" y="3545169"/>
            <a:ext cx="0" cy="23495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6A7608B-46A1-4677-BACB-00D50E1EE8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726103"/>
              </p:ext>
            </p:extLst>
          </p:nvPr>
        </p:nvGraphicFramePr>
        <p:xfrm>
          <a:off x="1107879" y="4573296"/>
          <a:ext cx="2933704" cy="288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713">
                  <a:extLst>
                    <a:ext uri="{9D8B030D-6E8A-4147-A177-3AD203B41FA5}">
                      <a16:colId xmlns:a16="http://schemas.microsoft.com/office/drawing/2014/main" val="3151155003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3854536449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062012545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2274934324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2703361912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063143671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3220946412"/>
                    </a:ext>
                  </a:extLst>
                </a:gridCol>
                <a:gridCol w="366713">
                  <a:extLst>
                    <a:ext uri="{9D8B030D-6E8A-4147-A177-3AD203B41FA5}">
                      <a16:colId xmlns:a16="http://schemas.microsoft.com/office/drawing/2014/main" val="1208005817"/>
                    </a:ext>
                  </a:extLst>
                </a:gridCol>
              </a:tblGrid>
              <a:tr h="28892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556473"/>
                  </a:ext>
                </a:extLst>
              </a:tr>
            </a:tbl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F20AB3-C4C4-4F82-B1A2-38F9389BD644}"/>
              </a:ext>
            </a:extLst>
          </p:cNvPr>
          <p:cNvCxnSpPr>
            <a:cxnSpLocks/>
          </p:cNvCxnSpPr>
          <p:nvPr/>
        </p:nvCxnSpPr>
        <p:spPr>
          <a:xfrm flipV="1">
            <a:off x="2031804" y="4192235"/>
            <a:ext cx="1178326" cy="6875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211DBA5-E4E7-419E-B5A7-1BFACE38C5AD}"/>
              </a:ext>
            </a:extLst>
          </p:cNvPr>
          <p:cNvCxnSpPr>
            <a:cxnSpLocks/>
          </p:cNvCxnSpPr>
          <p:nvPr/>
        </p:nvCxnSpPr>
        <p:spPr>
          <a:xfrm>
            <a:off x="2031804" y="4199110"/>
            <a:ext cx="0" cy="374186"/>
          </a:xfrm>
          <a:prstGeom prst="straightConnector1">
            <a:avLst/>
          </a:prstGeom>
          <a:ln w="28575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59FD5AA-D82F-4B06-A3B7-70A8C558E6DF}"/>
              </a:ext>
            </a:extLst>
          </p:cNvPr>
          <p:cNvSpPr/>
          <p:nvPr/>
        </p:nvSpPr>
        <p:spPr>
          <a:xfrm>
            <a:off x="4476749" y="3301964"/>
            <a:ext cx="504825" cy="274320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D4D75E7C-3461-4CDA-896E-04591DCF25E5}"/>
              </a:ext>
            </a:extLst>
          </p:cNvPr>
          <p:cNvSpPr/>
          <p:nvPr/>
        </p:nvSpPr>
        <p:spPr>
          <a:xfrm>
            <a:off x="4041583" y="4573296"/>
            <a:ext cx="504825" cy="288925"/>
          </a:xfrm>
          <a:prstGeom prst="rightArrow">
            <a:avLst/>
          </a:prstGeom>
          <a:solidFill>
            <a:srgbClr val="FFCCCC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A1231D-61B7-48F8-ACB0-FFF0AFFA4A2A}"/>
              </a:ext>
            </a:extLst>
          </p:cNvPr>
          <p:cNvSpPr txBox="1"/>
          <p:nvPr/>
        </p:nvSpPr>
        <p:spPr>
          <a:xfrm>
            <a:off x="2350754" y="2990850"/>
            <a:ext cx="1111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work tape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C22999-AFD4-452E-8524-850E7A624B51}"/>
              </a:ext>
            </a:extLst>
          </p:cNvPr>
          <p:cNvSpPr txBox="1"/>
          <p:nvPr/>
        </p:nvSpPr>
        <p:spPr>
          <a:xfrm>
            <a:off x="1731744" y="4808184"/>
            <a:ext cx="16859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oracle tape for </a:t>
            </a:r>
            <a:r>
              <a:rPr lang="en-US" sz="16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DD3598-58ED-46B5-846C-3C52E8043548}"/>
              </a:ext>
            </a:extLst>
          </p:cNvPr>
          <p:cNvSpPr txBox="1">
            <a:spLocks/>
          </p:cNvSpPr>
          <p:nvPr/>
        </p:nvSpPr>
        <p:spPr bwMode="auto">
          <a:xfrm>
            <a:off x="5345224" y="3081095"/>
            <a:ext cx="3368870" cy="20656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TM: </a:t>
            </a:r>
            <a:r>
              <a:rPr lang="en-US" sz="1600" kern="0" dirty="0" err="1">
                <a:solidFill>
                  <a:srgbClr val="C00000"/>
                </a:solidFill>
              </a:rPr>
              <a:t>M</a:t>
            </a:r>
            <a:r>
              <a:rPr lang="en-US" sz="1600" kern="0" baseline="30000" dirty="0" err="1">
                <a:solidFill>
                  <a:srgbClr val="FFC000"/>
                </a:solidFill>
              </a:rPr>
              <a:t>Halting</a:t>
            </a:r>
            <a:endParaRPr lang="en-US" sz="1600" kern="0" baseline="300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1600" kern="0" dirty="0"/>
              <a:t>Input: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</a:p>
          <a:p>
            <a:pPr marL="0" indent="0">
              <a:buNone/>
            </a:pPr>
            <a:r>
              <a:rPr lang="en-US" sz="1600" kern="0" dirty="0"/>
              <a:t>   If (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,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) is in Halting </a:t>
            </a:r>
          </a:p>
          <a:p>
            <a:pPr marL="0" indent="0">
              <a:buNone/>
            </a:pPr>
            <a:r>
              <a:rPr lang="en-US" sz="1600" kern="0" dirty="0"/>
              <a:t>   </a:t>
            </a:r>
            <a:r>
              <a:rPr lang="en-US" sz="1600" kern="0" dirty="0">
                <a:solidFill>
                  <a:srgbClr val="FF0000"/>
                </a:solidFill>
              </a:rPr>
              <a:t>\\ by query on the oracle </a:t>
            </a:r>
            <a:r>
              <a:rPr lang="en-US" sz="1600" kern="0" dirty="0">
                <a:solidFill>
                  <a:srgbClr val="FFC000"/>
                </a:solidFill>
              </a:rPr>
              <a:t>Halting</a:t>
            </a:r>
          </a:p>
          <a:p>
            <a:pPr marL="0" indent="0">
              <a:buNone/>
            </a:pPr>
            <a:r>
              <a:rPr lang="en-US" sz="1600" kern="0" dirty="0"/>
              <a:t>   Then simulate </a:t>
            </a:r>
            <a:r>
              <a:rPr lang="en-US" sz="1600" kern="0" dirty="0">
                <a:solidFill>
                  <a:srgbClr val="00B0F0"/>
                </a:solidFill>
              </a:rPr>
              <a:t>M</a:t>
            </a:r>
            <a:r>
              <a:rPr lang="en-US" sz="1600" kern="0" dirty="0"/>
              <a:t> on </a:t>
            </a:r>
            <a:r>
              <a:rPr lang="en-US" sz="1600" kern="0" dirty="0">
                <a:solidFill>
                  <a:srgbClr val="00B0F0"/>
                </a:solidFill>
              </a:rPr>
              <a:t>x</a:t>
            </a:r>
            <a:r>
              <a:rPr lang="en-US" sz="1600" kern="0" dirty="0"/>
              <a:t> and report                	accordingly;</a:t>
            </a:r>
          </a:p>
          <a:p>
            <a:pPr marL="0" indent="0">
              <a:buNone/>
            </a:pPr>
            <a:r>
              <a:rPr lang="en-US" sz="1600" kern="0" dirty="0"/>
              <a:t>   Else report (‘NO’)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E6E6461-709D-463C-B70A-6F45FBCA3CC4}"/>
              </a:ext>
            </a:extLst>
          </p:cNvPr>
          <p:cNvSpPr txBox="1">
            <a:spLocks/>
          </p:cNvSpPr>
          <p:nvPr/>
        </p:nvSpPr>
        <p:spPr bwMode="auto">
          <a:xfrm>
            <a:off x="841176" y="6108658"/>
            <a:ext cx="7594997" cy="3910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Are there still any problems that are not solvable by TM </a:t>
            </a:r>
            <a:r>
              <a:rPr lang="en-US" sz="2000" kern="0" dirty="0" err="1"/>
              <a:t>M</a:t>
            </a:r>
            <a:r>
              <a:rPr lang="en-US" sz="2000" kern="0" baseline="30000" dirty="0" err="1"/>
              <a:t>Halting</a:t>
            </a:r>
            <a:r>
              <a:rPr lang="en-US" sz="2000" kern="0" dirty="0"/>
              <a:t>?</a:t>
            </a:r>
            <a:endParaRPr lang="en-US" sz="2000" kern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10D5584-448D-4911-8EAF-FDAA3D6D94BC}"/>
                  </a:ext>
                </a:extLst>
              </p:cNvPr>
              <p:cNvSpPr txBox="1"/>
              <p:nvPr/>
            </p:nvSpPr>
            <p:spPr>
              <a:xfrm>
                <a:off x="2508328" y="5196122"/>
                <a:ext cx="4169668" cy="830997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Yes, the arithmetic hierarchy:</a:t>
                </a:r>
              </a:p>
              <a:p>
                <a:pPr algn="ctr"/>
                <a:r>
                  <a:rPr lang="en-US" dirty="0"/>
                  <a:t>∑</a:t>
                </a:r>
                <a:r>
                  <a:rPr lang="en-US" baseline="-25000" dirty="0"/>
                  <a:t>0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b="0" dirty="0"/>
                  <a:t> </a:t>
                </a:r>
                <a:r>
                  <a:rPr lang="en-US" dirty="0"/>
                  <a:t>∑</a:t>
                </a:r>
                <a:r>
                  <a:rPr lang="en-US" baseline="-25000" dirty="0"/>
                  <a:t>1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∑</a:t>
                </a:r>
                <a:r>
                  <a:rPr lang="en-US" baseline="-25000" dirty="0"/>
                  <a:t>2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⸱⸱⸱⸱⸱⸱</a:t>
                </a:r>
                <a:endParaRPr lang="en-US" b="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10D5584-448D-4911-8EAF-FDAA3D6D9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328" y="5196122"/>
                <a:ext cx="4169668" cy="830997"/>
              </a:xfrm>
              <a:prstGeom prst="rect">
                <a:avLst/>
              </a:prstGeom>
              <a:blipFill>
                <a:blip r:embed="rId3"/>
                <a:stretch>
                  <a:fillRect l="-1603" t="-5036" r="-1603" b="-1366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9B62BBE3-91DC-447D-8E88-614372D1DA9F}"/>
              </a:ext>
            </a:extLst>
          </p:cNvPr>
          <p:cNvGrpSpPr/>
          <p:nvPr/>
        </p:nvGrpSpPr>
        <p:grpSpPr>
          <a:xfrm>
            <a:off x="774501" y="989967"/>
            <a:ext cx="7594997" cy="725737"/>
            <a:chOff x="774501" y="989967"/>
            <a:chExt cx="7594997" cy="725737"/>
          </a:xfrm>
        </p:grpSpPr>
        <p:sp>
          <p:nvSpPr>
            <p:cNvPr id="25" name="Content Placeholder 2">
              <a:extLst>
                <a:ext uri="{FF2B5EF4-FFF2-40B4-BE49-F238E27FC236}">
                  <a16:creationId xmlns:a16="http://schemas.microsoft.com/office/drawing/2014/main" id="{1BFB861F-8912-4DEB-9CA3-576452E37EB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74501" y="990283"/>
              <a:ext cx="7594997" cy="70789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000" kern="0" dirty="0"/>
                <a:t>If we can “somehow” solve </a:t>
              </a:r>
              <a:r>
                <a:rPr lang="en-US" sz="2000" kern="0" dirty="0">
                  <a:solidFill>
                    <a:srgbClr val="FFC000"/>
                  </a:solidFill>
                </a:rPr>
                <a:t>Halting</a:t>
              </a:r>
              <a:r>
                <a:rPr lang="en-US" sz="2000" kern="0" dirty="0"/>
                <a:t>, are there still any problems that are not solvable (by TM that always halt)?</a:t>
              </a:r>
              <a:endParaRPr lang="en-US" sz="2000" kern="0" dirty="0">
                <a:solidFill>
                  <a:srgbClr val="00B050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EFC15E1-4465-46D3-8060-5C3D331F0552}"/>
                </a:ext>
              </a:extLst>
            </p:cNvPr>
            <p:cNvSpPr/>
            <p:nvPr/>
          </p:nvSpPr>
          <p:spPr>
            <a:xfrm>
              <a:off x="1885949" y="989967"/>
              <a:ext cx="3095625" cy="41973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Speech Bubble: Rectangle 26">
              <a:extLst>
                <a:ext uri="{FF2B5EF4-FFF2-40B4-BE49-F238E27FC236}">
                  <a16:creationId xmlns:a16="http://schemas.microsoft.com/office/drawing/2014/main" id="{A69B3137-9FBD-4218-876F-712EE4508539}"/>
                </a:ext>
              </a:extLst>
            </p:cNvPr>
            <p:cNvSpPr/>
            <p:nvPr/>
          </p:nvSpPr>
          <p:spPr>
            <a:xfrm>
              <a:off x="5181599" y="1344228"/>
              <a:ext cx="2714625" cy="371476"/>
            </a:xfrm>
            <a:prstGeom prst="wedgeRectCallout">
              <a:avLst>
                <a:gd name="adj1" fmla="val -76710"/>
                <a:gd name="adj2" fmla="val -43863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How do we formulate this?</a:t>
              </a: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4806FAB-519E-4F5F-BBF4-2256F753E231}"/>
              </a:ext>
            </a:extLst>
          </p:cNvPr>
          <p:cNvCxnSpPr>
            <a:cxnSpLocks/>
          </p:cNvCxnSpPr>
          <p:nvPr/>
        </p:nvCxnSpPr>
        <p:spPr>
          <a:xfrm>
            <a:off x="3698186" y="5877242"/>
            <a:ext cx="92764" cy="464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D77B5A5-31C0-4720-AE2A-8F98ADF53FB7}"/>
              </a:ext>
            </a:extLst>
          </p:cNvPr>
          <p:cNvCxnSpPr>
            <a:cxnSpLocks/>
          </p:cNvCxnSpPr>
          <p:nvPr/>
        </p:nvCxnSpPr>
        <p:spPr>
          <a:xfrm>
            <a:off x="4430880" y="5876250"/>
            <a:ext cx="92764" cy="464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EB4A9AC-A98E-4425-B216-B99DCAE0A7F8}"/>
              </a:ext>
            </a:extLst>
          </p:cNvPr>
          <p:cNvCxnSpPr>
            <a:cxnSpLocks/>
          </p:cNvCxnSpPr>
          <p:nvPr/>
        </p:nvCxnSpPr>
        <p:spPr>
          <a:xfrm>
            <a:off x="5145986" y="5877242"/>
            <a:ext cx="92764" cy="464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4EFC8E3E-8D03-44D6-B64E-1DA7DC0D45CE}"/>
              </a:ext>
            </a:extLst>
          </p:cNvPr>
          <p:cNvSpPr txBox="1">
            <a:spLocks/>
          </p:cNvSpPr>
          <p:nvPr/>
        </p:nvSpPr>
        <p:spPr bwMode="auto">
          <a:xfrm>
            <a:off x="741162" y="1879211"/>
            <a:ext cx="7594997" cy="111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Oracle Turing Machine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baseline="30000" dirty="0">
                <a:solidFill>
                  <a:srgbClr val="FF0000"/>
                </a:solidFill>
              </a:rPr>
              <a:t>A</a:t>
            </a:r>
            <a:r>
              <a:rPr lang="en-US" sz="2000" kern="0" dirty="0"/>
              <a:t>:</a:t>
            </a:r>
          </a:p>
          <a:p>
            <a:pPr marL="0" indent="0">
              <a:buNone/>
            </a:pPr>
            <a:r>
              <a:rPr lang="en-US" sz="2000" kern="0" dirty="0"/>
              <a:t>A TM </a:t>
            </a:r>
            <a:r>
              <a:rPr lang="en-US" sz="2000" kern="0" dirty="0">
                <a:solidFill>
                  <a:srgbClr val="00B0F0"/>
                </a:solidFill>
              </a:rPr>
              <a:t>M</a:t>
            </a:r>
            <a:r>
              <a:rPr lang="en-US" sz="2000" kern="0" dirty="0"/>
              <a:t> equipped with an </a:t>
            </a:r>
            <a:r>
              <a:rPr lang="en-US" sz="2000" kern="0" dirty="0">
                <a:solidFill>
                  <a:srgbClr val="FF0000"/>
                </a:solidFill>
              </a:rPr>
              <a:t>oracle</a:t>
            </a:r>
            <a:r>
              <a:rPr lang="en-US" sz="2000" kern="0" dirty="0"/>
              <a:t> (i.e. a subroutine) that can (magically) answer the yes/no on the associate oracle language </a:t>
            </a:r>
            <a:r>
              <a:rPr lang="en-US" sz="2000" kern="0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7687300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8645</TotalTime>
  <Words>5449</Words>
  <Application>Microsoft Office PowerPoint</Application>
  <PresentationFormat>On-screen Show (4:3)</PresentationFormat>
  <Paragraphs>510</Paragraphs>
  <Slides>62</Slides>
  <Notes>62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9" baseType="lpstr">
      <vt:lpstr>ＭＳ Ｐゴシック</vt:lpstr>
      <vt:lpstr>宋体</vt:lpstr>
      <vt:lpstr>Arial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737</cp:revision>
  <cp:lastPrinted>2001-01-16T17:12:14Z</cp:lastPrinted>
  <dcterms:created xsi:type="dcterms:W3CDTF">1999-07-13T19:55:20Z</dcterms:created>
  <dcterms:modified xsi:type="dcterms:W3CDTF">2020-10-07T14:24:33Z</dcterms:modified>
</cp:coreProperties>
</file>