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3" r:id="rId2"/>
    <p:sldId id="1301" r:id="rId3"/>
    <p:sldId id="1302" r:id="rId4"/>
    <p:sldId id="1119" r:id="rId5"/>
    <p:sldId id="1306" r:id="rId6"/>
    <p:sldId id="1305" r:id="rId7"/>
    <p:sldId id="1304" r:id="rId8"/>
    <p:sldId id="1303" r:id="rId9"/>
    <p:sldId id="1274" r:id="rId10"/>
    <p:sldId id="1273" r:id="rId11"/>
    <p:sldId id="1272" r:id="rId12"/>
    <p:sldId id="1271" r:id="rId13"/>
    <p:sldId id="1270" r:id="rId14"/>
    <p:sldId id="1269" r:id="rId15"/>
    <p:sldId id="1283" r:id="rId16"/>
    <p:sldId id="1284" r:id="rId17"/>
    <p:sldId id="1267" r:id="rId18"/>
    <p:sldId id="1276" r:id="rId19"/>
    <p:sldId id="1275" r:id="rId20"/>
    <p:sldId id="1282" r:id="rId21"/>
    <p:sldId id="1281" r:id="rId22"/>
    <p:sldId id="1280" r:id="rId23"/>
    <p:sldId id="1279" r:id="rId24"/>
    <p:sldId id="1278" r:id="rId25"/>
    <p:sldId id="1287" r:id="rId26"/>
    <p:sldId id="1277" r:id="rId27"/>
    <p:sldId id="1291" r:id="rId28"/>
    <p:sldId id="1290" r:id="rId29"/>
    <p:sldId id="1289" r:id="rId30"/>
    <p:sldId id="1307" r:id="rId31"/>
    <p:sldId id="1286" r:id="rId32"/>
    <p:sldId id="1129" r:id="rId33"/>
    <p:sldId id="1131" r:id="rId34"/>
    <p:sldId id="1164" r:id="rId35"/>
    <p:sldId id="1133" r:id="rId36"/>
    <p:sldId id="1130" r:id="rId37"/>
    <p:sldId id="1132" r:id="rId38"/>
    <p:sldId id="1128" r:id="rId39"/>
    <p:sldId id="1165" r:id="rId40"/>
    <p:sldId id="1135" r:id="rId41"/>
    <p:sldId id="1136" r:id="rId4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FF0000"/>
    <a:srgbClr val="FFCCCC"/>
    <a:srgbClr val="FFCC00"/>
    <a:srgbClr val="FFFFCC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037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662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207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2513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9263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4859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7536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0773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3308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7608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8583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9827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1366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778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006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641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9705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802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1837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9222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805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1785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5265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94844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69903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24304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98834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33754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2437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99478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08209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30949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53699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5547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93982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60949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5540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87520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55814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38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13: Advanced </a:t>
            </a:r>
            <a:r>
              <a:rPr lang="en-US" altLang="zh-CN" sz="1400">
                <a:ea typeface="宋体" panose="02010600030101010101" pitchFamily="2" charset="-122"/>
              </a:rPr>
              <a:t>Circuit Complexity Theory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34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91119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2349624" y="4160203"/>
            <a:ext cx="4197909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do not even know if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!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7419975" y="980758"/>
            <a:ext cx="447675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23FB70-1769-406C-9E13-14EF13E4937C}"/>
              </a:ext>
            </a:extLst>
          </p:cNvPr>
          <p:cNvSpPr/>
          <p:nvPr/>
        </p:nvSpPr>
        <p:spPr>
          <a:xfrm>
            <a:off x="1077633" y="1009968"/>
            <a:ext cx="57971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1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2349624" y="4160203"/>
            <a:ext cx="4197909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do not even know if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!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4307373" y="1445893"/>
            <a:ext cx="117902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PSPACE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602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2349624" y="4160203"/>
            <a:ext cx="4197909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do not even know if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!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4307373" y="1445893"/>
            <a:ext cx="117902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PSPACE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do know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000" kern="0" dirty="0"/>
                  <a:t>≠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blipFill>
                <a:blip r:embed="rId5"/>
                <a:stretch>
                  <a:fillRect l="-826" t="-5263" b="-10526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E314184-50EB-4FF5-839C-DBDE2F253842}"/>
              </a:ext>
            </a:extLst>
          </p:cNvPr>
          <p:cNvSpPr/>
          <p:nvPr/>
        </p:nvSpPr>
        <p:spPr>
          <a:xfrm>
            <a:off x="6032931" y="985522"/>
            <a:ext cx="444070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3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2349624" y="4160203"/>
            <a:ext cx="4197909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do not even know if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!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4307373" y="1445893"/>
            <a:ext cx="117902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PSPACE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313C076-43F0-4055-9552-40F25F7C3634}"/>
              </a:ext>
            </a:extLst>
          </p:cNvPr>
          <p:cNvSpPr txBox="1">
            <a:spLocks/>
          </p:cNvSpPr>
          <p:nvPr/>
        </p:nvSpPr>
        <p:spPr bwMode="auto">
          <a:xfrm>
            <a:off x="1021790" y="5371464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If f(n) = o(g(n)), then DSPACE(f(n)) ≠ DSPACE(g(n))</a:t>
            </a:r>
            <a:endParaRPr lang="en-US" sz="1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do know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000" kern="0" dirty="0"/>
                  <a:t>≠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blipFill>
                <a:blip r:embed="rId5"/>
                <a:stretch>
                  <a:fillRect l="-826" t="-5263" b="-10526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E314184-50EB-4FF5-839C-DBDE2F253842}"/>
              </a:ext>
            </a:extLst>
          </p:cNvPr>
          <p:cNvSpPr/>
          <p:nvPr/>
        </p:nvSpPr>
        <p:spPr>
          <a:xfrm>
            <a:off x="6032931" y="985522"/>
            <a:ext cx="444070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5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The map of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NL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b="0" i="0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a:rPr lang="en-US" sz="2400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45D6EF5-25B2-4AA4-B9D0-126833D3A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1" y="990283"/>
                <a:ext cx="7100418" cy="448310"/>
              </a:xfrm>
              <a:prstGeom prst="rect">
                <a:avLst/>
              </a:prstGeom>
              <a:blipFill>
                <a:blip r:embed="rId3"/>
                <a:stretch>
                  <a:fillRect l="-1286" t="-10526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EEBDC0-2CD9-4C11-8C0A-2C9031AFB4C7}"/>
              </a:ext>
            </a:extLst>
          </p:cNvPr>
          <p:cNvSpPr txBox="1">
            <a:spLocks/>
          </p:cNvSpPr>
          <p:nvPr/>
        </p:nvSpPr>
        <p:spPr bwMode="auto">
          <a:xfrm>
            <a:off x="1021791" y="1818958"/>
            <a:ext cx="7100418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finding a solution as easy as verifying one?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4BA2CC5-EE46-4B6D-AF39-447100C16492}"/>
              </a:ext>
            </a:extLst>
          </p:cNvPr>
          <p:cNvSpPr txBox="1">
            <a:spLocks/>
          </p:cNvSpPr>
          <p:nvPr/>
        </p:nvSpPr>
        <p:spPr bwMode="auto">
          <a:xfrm>
            <a:off x="1021791" y="2328228"/>
            <a:ext cx="7100418" cy="74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can every efficient algorithm be converted into an algorithm using very little memory? 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7FC87-8E20-47CA-982E-6BCA61DA1D82}"/>
              </a:ext>
            </a:extLst>
          </p:cNvPr>
          <p:cNvSpPr txBox="1">
            <a:spLocks/>
          </p:cNvSpPr>
          <p:nvPr/>
        </p:nvSpPr>
        <p:spPr bwMode="auto">
          <a:xfrm>
            <a:off x="1021791" y="307117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NC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P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is every efficient sequential algorithm parallelizable?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70A801C-CA8D-4EE8-A758-1646E2A83112}"/>
              </a:ext>
            </a:extLst>
          </p:cNvPr>
          <p:cNvSpPr txBox="1">
            <a:spLocks/>
          </p:cNvSpPr>
          <p:nvPr/>
        </p:nvSpPr>
        <p:spPr bwMode="auto">
          <a:xfrm>
            <a:off x="1021791" y="3580448"/>
            <a:ext cx="7369734" cy="4483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Is</a:t>
            </a:r>
            <a:r>
              <a:rPr lang="en-US" sz="2400" kern="0" dirty="0">
                <a:solidFill>
                  <a:srgbClr val="FF0000"/>
                </a:solidFill>
              </a:rPr>
              <a:t> L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NL</a:t>
            </a:r>
            <a:r>
              <a:rPr lang="en-US" sz="2400" kern="0" dirty="0"/>
              <a:t>?  </a:t>
            </a:r>
            <a:r>
              <a:rPr lang="en-US" sz="1800" kern="0" dirty="0"/>
              <a:t>(</a:t>
            </a:r>
            <a:r>
              <a:rPr lang="en-US" sz="1800" kern="0" dirty="0">
                <a:solidFill>
                  <a:srgbClr val="00B0F0"/>
                </a:solidFill>
              </a:rPr>
              <a:t>would nondeterminism matter for space at all?</a:t>
            </a:r>
            <a:r>
              <a:rPr lang="en-US" sz="1800" kern="0" dirty="0"/>
              <a:t>)</a:t>
            </a:r>
            <a:endParaRPr lang="en-US" sz="1800" kern="0" baseline="300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FE246B2-9AB9-426E-AA11-6AF3757E4785}"/>
              </a:ext>
            </a:extLst>
          </p:cNvPr>
          <p:cNvSpPr txBox="1">
            <a:spLocks/>
          </p:cNvSpPr>
          <p:nvPr/>
        </p:nvSpPr>
        <p:spPr bwMode="auto">
          <a:xfrm>
            <a:off x="2349624" y="4160203"/>
            <a:ext cx="4197909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do not even know if </a:t>
            </a:r>
            <a:r>
              <a:rPr lang="en-US" sz="2000" kern="0" dirty="0">
                <a:solidFill>
                  <a:srgbClr val="FF0000"/>
                </a:solidFill>
              </a:rPr>
              <a:t>NC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/>
              <a:t>≠</a:t>
            </a:r>
            <a:r>
              <a:rPr lang="en-US" sz="2000" kern="0" dirty="0">
                <a:solidFill>
                  <a:srgbClr val="00B0F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!</a:t>
            </a:r>
            <a:endParaRPr lang="en-US" sz="2000" kern="0" baseline="30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7E4582-4B7E-46CD-ACCB-70FF51E91575}"/>
              </a:ext>
            </a:extLst>
          </p:cNvPr>
          <p:cNvSpPr/>
          <p:nvPr/>
        </p:nvSpPr>
        <p:spPr>
          <a:xfrm>
            <a:off x="4307373" y="1445893"/>
            <a:ext cx="1179027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PSPACE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9D26FDD6-DB09-47B0-9CAA-14C3A141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5965" y="1461769"/>
                <a:ext cx="1694367" cy="448310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313C076-43F0-4055-9552-40F25F7C3634}"/>
              </a:ext>
            </a:extLst>
          </p:cNvPr>
          <p:cNvSpPr txBox="1">
            <a:spLocks/>
          </p:cNvSpPr>
          <p:nvPr/>
        </p:nvSpPr>
        <p:spPr bwMode="auto">
          <a:xfrm>
            <a:off x="1021790" y="5371464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If f(n) = o(g(n)), then DSPACE(f(n)) ≠ DSPACE(g(n))</a:t>
            </a:r>
            <a:endParaRPr lang="en-US" sz="1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We do know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000" kern="0" dirty="0"/>
                  <a:t>≠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,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NP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F5B3798E-8E23-44E5-A105-FFD884E61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790" y="4791709"/>
                <a:ext cx="7369734" cy="448310"/>
              </a:xfrm>
              <a:prstGeom prst="rect">
                <a:avLst/>
              </a:prstGeom>
              <a:blipFill>
                <a:blip r:embed="rId5"/>
                <a:stretch>
                  <a:fillRect l="-826" t="-5263" b="-10526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3AB87F7-C148-47C6-95DA-B2DA696C3974}"/>
              </a:ext>
            </a:extLst>
          </p:cNvPr>
          <p:cNvSpPr txBox="1">
            <a:spLocks/>
          </p:cNvSpPr>
          <p:nvPr/>
        </p:nvSpPr>
        <p:spPr bwMode="auto">
          <a:xfrm>
            <a:off x="1021790" y="5975984"/>
            <a:ext cx="7369734" cy="44831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Theorem.</a:t>
            </a:r>
            <a:r>
              <a:rPr lang="en-US" sz="1800" kern="0" dirty="0"/>
              <a:t> If f(n)‧log f(n) = o(g(n)), then DTIME(f(n)) ≠ DTIME(g(n))</a:t>
            </a:r>
            <a:endParaRPr lang="en-US" sz="1800" kern="0" baseline="300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E314184-50EB-4FF5-839C-DBDE2F253842}"/>
              </a:ext>
            </a:extLst>
          </p:cNvPr>
          <p:cNvSpPr/>
          <p:nvPr/>
        </p:nvSpPr>
        <p:spPr>
          <a:xfrm>
            <a:off x="6032931" y="985522"/>
            <a:ext cx="444070" cy="46450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4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>
            <a:extLst>
              <a:ext uri="{FF2B5EF4-FFF2-40B4-BE49-F238E27FC236}">
                <a16:creationId xmlns:a16="http://schemas.microsoft.com/office/drawing/2014/main" id="{8C2BAAA3-4527-4473-813B-4772EA7BA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365808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34" name="Rectangle 2">
            <a:extLst>
              <a:ext uri="{FF2B5EF4-FFF2-40B4-BE49-F238E27FC236}">
                <a16:creationId xmlns:a16="http://schemas.microsoft.com/office/drawing/2014/main" id="{B2A61016-2F89-4C87-BC14-000407176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263091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CA8E4E59-3F97-494B-8D56-17C2F384D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3271494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745BA9FD-2130-4B26-A60C-FAD178568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227300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3EBC43B5-9247-4868-A198-1737D78EC0C5}"/>
              </a:ext>
            </a:extLst>
          </p:cNvPr>
          <p:cNvSpPr txBox="1">
            <a:spLocks/>
          </p:cNvSpPr>
          <p:nvPr/>
        </p:nvSpPr>
        <p:spPr bwMode="auto">
          <a:xfrm>
            <a:off x="836105" y="4752054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about the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? </a:t>
            </a:r>
            <a:endParaRPr lang="en-US" sz="2000" kern="0" baseline="30000" dirty="0"/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022B777C-A2CB-4273-9982-8D3B820C0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1004216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3EBC43B5-9247-4868-A198-1737D78EC0C5}"/>
              </a:ext>
            </a:extLst>
          </p:cNvPr>
          <p:cNvSpPr txBox="1">
            <a:spLocks/>
          </p:cNvSpPr>
          <p:nvPr/>
        </p:nvSpPr>
        <p:spPr bwMode="auto">
          <a:xfrm>
            <a:off x="836105" y="4752054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about the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? Interested in “feasibly circuits”</a:t>
            </a:r>
            <a:endParaRPr lang="en-US" sz="2000" kern="0" baseline="30000" dirty="0"/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D2A4927A-84C5-491E-B605-BF6DE2B1E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2629821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3EBC43B5-9247-4868-A198-1737D78EC0C5}"/>
              </a:ext>
            </a:extLst>
          </p:cNvPr>
          <p:cNvSpPr txBox="1">
            <a:spLocks/>
          </p:cNvSpPr>
          <p:nvPr/>
        </p:nvSpPr>
        <p:spPr bwMode="auto">
          <a:xfrm>
            <a:off x="836105" y="4752054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about the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? Interested in “feasibly circuits”</a:t>
            </a:r>
            <a:endParaRPr lang="en-US" sz="2000" kern="0" baseline="30000" dirty="0"/>
          </a:p>
        </p:txBody>
      </p: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B96CEA6E-D048-4890-A40A-EE9BB9B996DC}"/>
              </a:ext>
            </a:extLst>
          </p:cNvPr>
          <p:cNvSpPr txBox="1">
            <a:spLocks/>
          </p:cNvSpPr>
          <p:nvPr/>
        </p:nvSpPr>
        <p:spPr bwMode="auto">
          <a:xfrm>
            <a:off x="845630" y="5233067"/>
            <a:ext cx="7100418" cy="8357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3300"/>
                </a:solidFill>
              </a:rPr>
              <a:t>AC</a:t>
            </a:r>
            <a:r>
              <a:rPr lang="en-US" sz="2000" kern="0" baseline="-25000" dirty="0" err="1">
                <a:solidFill>
                  <a:srgbClr val="FF3300"/>
                </a:solidFill>
              </a:rPr>
              <a:t>k</a:t>
            </a:r>
            <a:r>
              <a:rPr lang="en-US" sz="2000" kern="0" dirty="0"/>
              <a:t>: the class of problems solvable by uniform unbounded fan-in circuit families of depth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k</a:t>
            </a:r>
            <a:r>
              <a:rPr lang="en-US" sz="2000" kern="0" dirty="0"/>
              <a:t> n).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577662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3EBC43B5-9247-4868-A198-1737D78EC0C5}"/>
              </a:ext>
            </a:extLst>
          </p:cNvPr>
          <p:cNvSpPr txBox="1">
            <a:spLocks/>
          </p:cNvSpPr>
          <p:nvPr/>
        </p:nvSpPr>
        <p:spPr bwMode="auto">
          <a:xfrm>
            <a:off x="836105" y="4752054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about the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? Interested in “feasibly circuits”</a:t>
            </a:r>
            <a:endParaRPr lang="en-US" sz="2000" kern="0" baseline="30000" dirty="0"/>
          </a:p>
        </p:txBody>
      </p:sp>
      <p:sp>
        <p:nvSpPr>
          <p:cNvPr id="137" name="Content Placeholder 2">
            <a:extLst>
              <a:ext uri="{FF2B5EF4-FFF2-40B4-BE49-F238E27FC236}">
                <a16:creationId xmlns:a16="http://schemas.microsoft.com/office/drawing/2014/main" id="{CE224390-3588-40B3-8BD9-82797E6E8483}"/>
              </a:ext>
            </a:extLst>
          </p:cNvPr>
          <p:cNvSpPr txBox="1">
            <a:spLocks/>
          </p:cNvSpPr>
          <p:nvPr/>
        </p:nvSpPr>
        <p:spPr bwMode="auto">
          <a:xfrm>
            <a:off x="845630" y="6008854"/>
            <a:ext cx="7202995" cy="49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3300"/>
                </a:solidFill>
              </a:rPr>
              <a:t>AC </a:t>
            </a:r>
            <a:r>
              <a:rPr lang="en-US" sz="2000" kern="0" dirty="0"/>
              <a:t>= </a:t>
            </a:r>
            <a:r>
              <a:rPr lang="hy-AM" sz="2800" kern="0" dirty="0"/>
              <a:t>Ս</a:t>
            </a:r>
            <a:r>
              <a:rPr lang="en-US" sz="2000" kern="0" baseline="-25000" dirty="0"/>
              <a:t>k≥0</a:t>
            </a:r>
            <a:r>
              <a:rPr lang="en-US" sz="2000" kern="0" dirty="0">
                <a:solidFill>
                  <a:srgbClr val="FF3300"/>
                </a:solidFill>
              </a:rPr>
              <a:t> </a:t>
            </a:r>
            <a:r>
              <a:rPr lang="en-US" sz="2000" kern="0" dirty="0" err="1">
                <a:solidFill>
                  <a:srgbClr val="FF3300"/>
                </a:solidFill>
              </a:rPr>
              <a:t>AC</a:t>
            </a:r>
            <a:r>
              <a:rPr lang="en-US" sz="2000" kern="0" baseline="-25000" dirty="0" err="1">
                <a:solidFill>
                  <a:srgbClr val="FF3300"/>
                </a:solidFill>
              </a:rPr>
              <a:t>k</a:t>
            </a:r>
            <a:r>
              <a:rPr lang="en-US" sz="2000" kern="0" dirty="0">
                <a:solidFill>
                  <a:srgbClr val="FF3300"/>
                </a:solidFill>
              </a:rPr>
              <a:t>      </a:t>
            </a:r>
            <a:endParaRPr lang="en-US" sz="2000" kern="0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kern="0" baseline="-25000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24C2947-F689-4525-B66E-6A5756FA20BB}"/>
              </a:ext>
            </a:extLst>
          </p:cNvPr>
          <p:cNvSpPr txBox="1">
            <a:spLocks/>
          </p:cNvSpPr>
          <p:nvPr/>
        </p:nvSpPr>
        <p:spPr bwMode="auto">
          <a:xfrm>
            <a:off x="845630" y="5233067"/>
            <a:ext cx="7100418" cy="8357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3300"/>
                </a:solidFill>
              </a:rPr>
              <a:t>AC</a:t>
            </a:r>
            <a:r>
              <a:rPr lang="en-US" sz="2000" kern="0" baseline="-25000" dirty="0" err="1">
                <a:solidFill>
                  <a:srgbClr val="FF3300"/>
                </a:solidFill>
              </a:rPr>
              <a:t>k</a:t>
            </a:r>
            <a:r>
              <a:rPr lang="en-US" sz="2000" kern="0" dirty="0"/>
              <a:t>: the class of problems solvable by uniform unbounded fan-in circuit families of depth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k</a:t>
            </a:r>
            <a:r>
              <a:rPr lang="en-US" sz="2000" kern="0" dirty="0"/>
              <a:t> n).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1576707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874071" y="1018108"/>
            <a:ext cx="7100418" cy="4818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Circuits of unbounded fan-in 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4CC9E-CF09-425B-A92E-A9FC119E49B3}"/>
              </a:ext>
            </a:extLst>
          </p:cNvPr>
          <p:cNvGrpSpPr/>
          <p:nvPr/>
        </p:nvGrpSpPr>
        <p:grpSpPr>
          <a:xfrm>
            <a:off x="2399419" y="1669056"/>
            <a:ext cx="3840004" cy="1752278"/>
            <a:chOff x="1999369" y="4147229"/>
            <a:chExt cx="3840004" cy="175227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D881B00-3E82-4F0E-A58E-0CA638472A74}"/>
                </a:ext>
              </a:extLst>
            </p:cNvPr>
            <p:cNvSpPr/>
            <p:nvPr/>
          </p:nvSpPr>
          <p:spPr>
            <a:xfrm>
              <a:off x="3198246" y="550351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605593-1092-4DEC-8BE5-EBE82B9C5FD1}"/>
                </a:ext>
              </a:extLst>
            </p:cNvPr>
            <p:cNvCxnSpPr>
              <a:cxnSpLocks/>
              <a:stCxn id="70" idx="5"/>
              <a:endCxn id="71" idx="1"/>
            </p:cNvCxnSpPr>
            <p:nvPr/>
          </p:nvCxnSpPr>
          <p:spPr>
            <a:xfrm>
              <a:off x="2530315" y="4687484"/>
              <a:ext cx="555982" cy="180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D024E7-AEF7-4B9B-BD43-B03C7600A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462" y="4371792"/>
              <a:ext cx="280911" cy="277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8CCC8C-0314-4016-A166-68A6B2086AC3}"/>
                </a:ext>
              </a:extLst>
            </p:cNvPr>
            <p:cNvCxnSpPr>
              <a:cxnSpLocks/>
            </p:cNvCxnSpPr>
            <p:nvPr/>
          </p:nvCxnSpPr>
          <p:spPr>
            <a:xfrm>
              <a:off x="4703757" y="4355820"/>
              <a:ext cx="543480" cy="2726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D7280AF-BF72-450E-8605-52CB8CC6C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9675" y="4216838"/>
              <a:ext cx="128547" cy="202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2FDFA46-B274-4152-85EE-A55A089E6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4047" y="4301662"/>
              <a:ext cx="819311" cy="551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C36354-3A93-4601-882F-88B783CBEEAF}"/>
                </a:ext>
              </a:extLst>
            </p:cNvPr>
            <p:cNvSpPr txBox="1"/>
            <p:nvPr/>
          </p:nvSpPr>
          <p:spPr>
            <a:xfrm>
              <a:off x="3286335" y="5129459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D6EB2F-E2E7-4E70-94C1-8F59E806255E}"/>
                </a:ext>
              </a:extLst>
            </p:cNvPr>
            <p:cNvCxnSpPr>
              <a:cxnSpLocks/>
              <a:stCxn id="70" idx="5"/>
              <a:endCxn id="2" idx="1"/>
            </p:cNvCxnSpPr>
            <p:nvPr/>
          </p:nvCxnSpPr>
          <p:spPr>
            <a:xfrm>
              <a:off x="2530315" y="4687484"/>
              <a:ext cx="732473" cy="874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9E7860A-0CC1-4493-A0EA-E65E05C72C40}"/>
                </a:ext>
              </a:extLst>
            </p:cNvPr>
            <p:cNvCxnSpPr>
              <a:cxnSpLocks/>
              <a:stCxn id="71" idx="4"/>
              <a:endCxn id="2" idx="0"/>
            </p:cNvCxnSpPr>
            <p:nvPr/>
          </p:nvCxnSpPr>
          <p:spPr>
            <a:xfrm>
              <a:off x="3242115" y="5206310"/>
              <a:ext cx="176491" cy="2972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962135-58E2-4FB1-8563-59FA446B70DD}"/>
                </a:ext>
              </a:extLst>
            </p:cNvPr>
            <p:cNvCxnSpPr>
              <a:cxnSpLocks/>
              <a:stCxn id="68" idx="3"/>
              <a:endCxn id="2" idx="7"/>
            </p:cNvCxnSpPr>
            <p:nvPr/>
          </p:nvCxnSpPr>
          <p:spPr>
            <a:xfrm flipH="1">
              <a:off x="3574424" y="4938055"/>
              <a:ext cx="1672813" cy="623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44DFB-BA7D-4AA6-9566-5D409E664775}"/>
                </a:ext>
              </a:extLst>
            </p:cNvPr>
            <p:cNvSpPr txBox="1"/>
            <p:nvPr/>
          </p:nvSpPr>
          <p:spPr>
            <a:xfrm>
              <a:off x="3242115" y="550174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DF2CEA-E2B4-46DD-B10D-08CD1D2513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325" y="4848105"/>
              <a:ext cx="1131273" cy="652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0386FE-AEA2-4C1D-B9BF-D0514D775578}"/>
                </a:ext>
              </a:extLst>
            </p:cNvPr>
            <p:cNvSpPr/>
            <p:nvPr/>
          </p:nvSpPr>
          <p:spPr>
            <a:xfrm>
              <a:off x="4453171" y="462094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9FFF048-2A46-4144-84D5-1EC28179514C}"/>
                </a:ext>
              </a:extLst>
            </p:cNvPr>
            <p:cNvSpPr/>
            <p:nvPr/>
          </p:nvSpPr>
          <p:spPr>
            <a:xfrm>
              <a:off x="5182695" y="4600056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EC9365-BD97-4D09-A84F-4B92C5D2A791}"/>
                </a:ext>
              </a:extLst>
            </p:cNvPr>
            <p:cNvSpPr txBox="1"/>
            <p:nvPr/>
          </p:nvSpPr>
          <p:spPr>
            <a:xfrm>
              <a:off x="4517475" y="4619821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CFDCFC5-5DF0-48ED-B714-CBCDF67F7DBF}"/>
                </a:ext>
              </a:extLst>
            </p:cNvPr>
            <p:cNvSpPr/>
            <p:nvPr/>
          </p:nvSpPr>
          <p:spPr>
            <a:xfrm>
              <a:off x="2154137" y="4349485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69D2061-A9AB-4F0F-BEC3-AD40BC3570CE}"/>
                </a:ext>
              </a:extLst>
            </p:cNvPr>
            <p:cNvSpPr/>
            <p:nvPr/>
          </p:nvSpPr>
          <p:spPr>
            <a:xfrm>
              <a:off x="3021755" y="4810319"/>
              <a:ext cx="440720" cy="39599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18DB01-DEA5-4BD2-8FF4-19E201F8FAB0}"/>
                </a:ext>
              </a:extLst>
            </p:cNvPr>
            <p:cNvSpPr txBox="1"/>
            <p:nvPr/>
          </p:nvSpPr>
          <p:spPr>
            <a:xfrm>
              <a:off x="2198006" y="43396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0ECC63-D09D-4D27-966A-A6F30D1BC15A}"/>
                </a:ext>
              </a:extLst>
            </p:cNvPr>
            <p:cNvSpPr txBox="1"/>
            <p:nvPr/>
          </p:nvSpPr>
          <p:spPr>
            <a:xfrm>
              <a:off x="3077222" y="480162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˄</a:t>
              </a:r>
              <a:endParaRPr lang="en-US" sz="1800" dirty="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C5AE0316-ACF3-4166-ACCC-59A04410C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8876" y="4279724"/>
              <a:ext cx="269187" cy="3784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ED84D9-327B-4956-B5D3-FB1EEDCD7F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97" y="4147229"/>
              <a:ext cx="7538" cy="1850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94AFA8F-B666-4CCB-B712-503445DFC444}"/>
                </a:ext>
              </a:extLst>
            </p:cNvPr>
            <p:cNvCxnSpPr>
              <a:cxnSpLocks/>
            </p:cNvCxnSpPr>
            <p:nvPr/>
          </p:nvCxnSpPr>
          <p:spPr>
            <a:xfrm>
              <a:off x="1999369" y="4177858"/>
              <a:ext cx="205893" cy="2476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6E695E2-AA90-47A9-A75C-6D6F3824F154}"/>
                </a:ext>
              </a:extLst>
            </p:cNvPr>
            <p:cNvCxnSpPr>
              <a:cxnSpLocks/>
            </p:cNvCxnSpPr>
            <p:nvPr/>
          </p:nvCxnSpPr>
          <p:spPr>
            <a:xfrm>
              <a:off x="3487325" y="4332323"/>
              <a:ext cx="997879" cy="344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C1D13226-66B5-4393-8A53-D6500ACFA9FE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 flipH="1">
              <a:off x="3253713" y="4301662"/>
              <a:ext cx="104969" cy="4999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8412525-E122-4137-AB2F-4B9F63CD3F57}"/>
                </a:ext>
              </a:extLst>
            </p:cNvPr>
            <p:cNvCxnSpPr>
              <a:cxnSpLocks/>
            </p:cNvCxnSpPr>
            <p:nvPr/>
          </p:nvCxnSpPr>
          <p:spPr>
            <a:xfrm>
              <a:off x="3021755" y="4301662"/>
              <a:ext cx="131106" cy="5172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B47F6C-C2A8-4A36-954B-A119998353ED}"/>
                </a:ext>
              </a:extLst>
            </p:cNvPr>
            <p:cNvSpPr txBox="1"/>
            <p:nvPr/>
          </p:nvSpPr>
          <p:spPr>
            <a:xfrm>
              <a:off x="5247237" y="46133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781A5A-FB47-4B1F-AE46-B3DD88427BF5}"/>
                </a:ext>
              </a:extLst>
            </p:cNvPr>
            <p:cNvSpPr txBox="1"/>
            <p:nvPr/>
          </p:nvSpPr>
          <p:spPr>
            <a:xfrm>
              <a:off x="4315655" y="4368400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D75A28-717E-45E6-945E-9B100C2A116B}"/>
                </a:ext>
              </a:extLst>
            </p:cNvPr>
            <p:cNvSpPr txBox="1"/>
            <p:nvPr/>
          </p:nvSpPr>
          <p:spPr>
            <a:xfrm>
              <a:off x="5144354" y="427972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F15DB164-AA9F-4A9F-816E-087CF604CDC9}"/>
              </a:ext>
            </a:extLst>
          </p:cNvPr>
          <p:cNvSpPr txBox="1">
            <a:spLocks/>
          </p:cNvSpPr>
          <p:nvPr/>
        </p:nvSpPr>
        <p:spPr bwMode="auto">
          <a:xfrm>
            <a:off x="874071" y="3592873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Still can talk about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 and </a:t>
            </a:r>
            <a:r>
              <a:rPr lang="en-US" sz="2000" kern="0" dirty="0">
                <a:solidFill>
                  <a:srgbClr val="FF3300"/>
                </a:solidFill>
              </a:rPr>
              <a:t>depth</a:t>
            </a:r>
            <a:r>
              <a:rPr lang="en-US" sz="2000" kern="0" dirty="0"/>
              <a:t>.</a:t>
            </a:r>
            <a:endParaRPr lang="en-US" sz="2000" kern="0" baseline="30000" dirty="0"/>
          </a:p>
        </p:txBody>
      </p: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9D081BF0-6021-47F6-ADA8-D1777EA9FEC8}"/>
              </a:ext>
            </a:extLst>
          </p:cNvPr>
          <p:cNvSpPr txBox="1">
            <a:spLocks/>
          </p:cNvSpPr>
          <p:nvPr/>
        </p:nvSpPr>
        <p:spPr bwMode="auto">
          <a:xfrm>
            <a:off x="876620" y="4061023"/>
            <a:ext cx="7100418" cy="844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Every Boolean function can be computed by an unbounded fan-in circuit of depth 2 (CNF/DNF formula)</a:t>
            </a:r>
            <a:endParaRPr lang="en-US" sz="2000" kern="0" baseline="30000" dirty="0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3EBC43B5-9247-4868-A198-1737D78EC0C5}"/>
              </a:ext>
            </a:extLst>
          </p:cNvPr>
          <p:cNvSpPr txBox="1">
            <a:spLocks/>
          </p:cNvSpPr>
          <p:nvPr/>
        </p:nvSpPr>
        <p:spPr bwMode="auto">
          <a:xfrm>
            <a:off x="836105" y="4752054"/>
            <a:ext cx="7100418" cy="4599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How about the </a:t>
            </a:r>
            <a:r>
              <a:rPr lang="en-US" sz="2000" kern="0" dirty="0">
                <a:solidFill>
                  <a:srgbClr val="FF3300"/>
                </a:solidFill>
              </a:rPr>
              <a:t>size</a:t>
            </a:r>
            <a:r>
              <a:rPr lang="en-US" sz="2000" kern="0" dirty="0"/>
              <a:t>? Interested in “feasibly circuits”</a:t>
            </a:r>
            <a:endParaRPr lang="en-US" sz="20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CE224390-3588-40B3-8BD9-82797E6E848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45630" y="6008854"/>
                <a:ext cx="7202995" cy="493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3300"/>
                    </a:solidFill>
                  </a:rPr>
                  <a:t>AC </a:t>
                </a:r>
                <a:r>
                  <a:rPr lang="en-US" sz="2000" kern="0" dirty="0"/>
                  <a:t>= </a:t>
                </a:r>
                <a:r>
                  <a:rPr lang="hy-AM" sz="2800" kern="0" dirty="0"/>
                  <a:t>Ս</a:t>
                </a:r>
                <a:r>
                  <a:rPr lang="en-US" sz="2000" kern="0" baseline="-25000" dirty="0"/>
                  <a:t>k≥0</a:t>
                </a:r>
                <a:r>
                  <a:rPr lang="en-US" sz="2000" kern="0" dirty="0">
                    <a:solidFill>
                      <a:srgbClr val="FF3300"/>
                    </a:solidFill>
                  </a:rPr>
                  <a:t> </a:t>
                </a:r>
                <a:r>
                  <a:rPr lang="en-US" sz="2000" kern="0" dirty="0" err="1">
                    <a:solidFill>
                      <a:srgbClr val="FF3300"/>
                    </a:solidFill>
                  </a:rPr>
                  <a:t>AC</a:t>
                </a:r>
                <a:r>
                  <a:rPr lang="en-US" sz="2000" kern="0" baseline="-25000" dirty="0" err="1">
                    <a:solidFill>
                      <a:srgbClr val="FF3300"/>
                    </a:solidFill>
                  </a:rPr>
                  <a:t>k</a:t>
                </a:r>
                <a:r>
                  <a:rPr lang="en-US" sz="2000" kern="0" dirty="0"/>
                  <a:t>,</a:t>
                </a:r>
                <a:r>
                  <a:rPr lang="en-US" sz="2000" kern="0" dirty="0">
                    <a:solidFill>
                      <a:srgbClr val="FF3300"/>
                    </a:solidFill>
                  </a:rPr>
                  <a:t>      AC</a:t>
                </a:r>
                <a:r>
                  <a:rPr lang="en-US" sz="2000" kern="0" dirty="0"/>
                  <a:t>-hierarchy: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AC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AC</a:t>
                </a:r>
                <a:r>
                  <a:rPr lang="en-US" sz="20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m:rPr>
                        <m:nor/>
                      </m:rPr>
                      <a:rPr lang="en-US" sz="2000" kern="0" dirty="0">
                        <a:solidFill>
                          <a:srgbClr val="FF0000"/>
                        </a:solidFill>
                      </a:rPr>
                      <m:t>AC</m:t>
                    </m:r>
                    <m:r>
                      <m:rPr>
                        <m:nor/>
                      </m:rPr>
                      <a:rPr lang="en-US" sz="2000" kern="0" baseline="-25000" dirty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US" sz="2000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AC</a:t>
                </a:r>
                <a:endParaRPr lang="en-US" sz="2000" kern="0" baseline="30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kern="0" baseline="-25000" dirty="0"/>
              </a:p>
            </p:txBody>
          </p:sp>
        </mc:Choice>
        <mc:Fallback xmlns=""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CE224390-3588-40B3-8BD9-82797E6E8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5630" y="6008854"/>
                <a:ext cx="7202995" cy="493400"/>
              </a:xfrm>
              <a:prstGeom prst="rect">
                <a:avLst/>
              </a:prstGeom>
              <a:blipFill>
                <a:blip r:embed="rId3"/>
                <a:stretch>
                  <a:fillRect l="-845" t="-12048" b="-37349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A64D50A5-AEA5-4CB9-8A61-DA55184B9A20}"/>
              </a:ext>
            </a:extLst>
          </p:cNvPr>
          <p:cNvSpPr txBox="1">
            <a:spLocks/>
          </p:cNvSpPr>
          <p:nvPr/>
        </p:nvSpPr>
        <p:spPr bwMode="auto">
          <a:xfrm>
            <a:off x="845630" y="5233067"/>
            <a:ext cx="7100418" cy="8357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err="1">
                <a:solidFill>
                  <a:srgbClr val="FF3300"/>
                </a:solidFill>
              </a:rPr>
              <a:t>AC</a:t>
            </a:r>
            <a:r>
              <a:rPr lang="en-US" sz="2000" kern="0" baseline="-25000" dirty="0" err="1">
                <a:solidFill>
                  <a:srgbClr val="FF3300"/>
                </a:solidFill>
              </a:rPr>
              <a:t>k</a:t>
            </a:r>
            <a:r>
              <a:rPr lang="en-US" sz="2000" kern="0" dirty="0"/>
              <a:t>: the class of problems solvable by uniform unbounded fan-in circuit families of depth O(</a:t>
            </a:r>
            <a:r>
              <a:rPr lang="en-US" sz="2000" kern="0" dirty="0" err="1"/>
              <a:t>log</a:t>
            </a:r>
            <a:r>
              <a:rPr lang="en-US" sz="2000" kern="0" baseline="30000" dirty="0" err="1"/>
              <a:t>k</a:t>
            </a:r>
            <a:r>
              <a:rPr lang="en-US" sz="2000" kern="0" dirty="0"/>
              <a:t> n).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45436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130512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83F2FDA2-0A3B-4B53-BD9D-8A96F09B7A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43812" y="1883618"/>
                <a:ext cx="7667853" cy="45000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Matrix multiplication:  [</a:t>
                </a:r>
                <a:r>
                  <a:rPr lang="en-US" sz="1800" kern="0" dirty="0" err="1"/>
                  <a:t>a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 </a:t>
                </a:r>
                <a:r>
                  <a:rPr lang="en-US" sz="1800" kern="0" dirty="0"/>
                  <a:t>[</a:t>
                </a:r>
                <a:r>
                  <a:rPr lang="en-US" sz="1800" kern="0" dirty="0" err="1"/>
                  <a:t>b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= [</a:t>
                </a:r>
                <a:r>
                  <a:rPr lang="en-US" sz="1800" kern="0" dirty="0" err="1"/>
                  <a:t>c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, where</a:t>
                </a: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83F2FDA2-0A3B-4B53-BD9D-8A96F09B7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812" y="1883618"/>
                <a:ext cx="7667853" cy="450007"/>
              </a:xfrm>
              <a:prstGeom prst="rect">
                <a:avLst/>
              </a:prstGeom>
              <a:blipFill>
                <a:blip r:embed="rId3"/>
                <a:stretch>
                  <a:fillRect l="-556" t="-6579" b="-131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AA936B05-B140-49E6-B3D5-4A0AD5496DF8}"/>
              </a:ext>
            </a:extLst>
          </p:cNvPr>
          <p:cNvSpPr txBox="1">
            <a:spLocks/>
          </p:cNvSpPr>
          <p:nvPr/>
        </p:nvSpPr>
        <p:spPr bwMode="auto">
          <a:xfrm>
            <a:off x="2453512" y="2293654"/>
            <a:ext cx="415922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err="1"/>
              <a:t>c</a:t>
            </a:r>
            <a:r>
              <a:rPr lang="en-US" sz="1800" kern="0" baseline="-25000" dirty="0" err="1"/>
              <a:t>ij</a:t>
            </a:r>
            <a:r>
              <a:rPr lang="en-US" sz="1800" kern="0" dirty="0"/>
              <a:t> = (a</a:t>
            </a:r>
            <a:r>
              <a:rPr lang="en-US" sz="1800" kern="0" baseline="-25000" dirty="0"/>
              <a:t>i1</a:t>
            </a:r>
            <a:r>
              <a:rPr lang="en-US" sz="1800" kern="0" dirty="0"/>
              <a:t>˄b</a:t>
            </a:r>
            <a:r>
              <a:rPr lang="en-US" sz="1800" kern="0" baseline="-25000" dirty="0"/>
              <a:t>1j</a:t>
            </a:r>
            <a:r>
              <a:rPr lang="en-US" sz="1800" kern="0" dirty="0"/>
              <a:t>)˅(a</a:t>
            </a:r>
            <a:r>
              <a:rPr lang="en-US" sz="1800" kern="0" baseline="-25000" dirty="0"/>
              <a:t>i2</a:t>
            </a:r>
            <a:r>
              <a:rPr lang="en-US" sz="1800" kern="0" dirty="0"/>
              <a:t>˄b</a:t>
            </a:r>
            <a:r>
              <a:rPr lang="en-US" sz="1800" kern="0" baseline="-25000" dirty="0"/>
              <a:t>2j</a:t>
            </a:r>
            <a:r>
              <a:rPr lang="en-US" sz="1800" kern="0" dirty="0"/>
              <a:t>)˅ ⸱⸱⸱ ˅(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in</a:t>
            </a:r>
            <a:r>
              <a:rPr lang="en-US" sz="1800" kern="0" dirty="0" err="1"/>
              <a:t>˄b</a:t>
            </a:r>
            <a:r>
              <a:rPr lang="en-US" sz="1800" kern="0" baseline="-25000" dirty="0" err="1"/>
              <a:t>nj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endParaRPr lang="en-US" sz="1800" kern="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60A819C-7913-443D-BEC7-347136366AF5}"/>
              </a:ext>
            </a:extLst>
          </p:cNvPr>
          <p:cNvGrpSpPr/>
          <p:nvPr/>
        </p:nvGrpSpPr>
        <p:grpSpPr>
          <a:xfrm>
            <a:off x="499147" y="2831374"/>
            <a:ext cx="4008328" cy="364926"/>
            <a:chOff x="493855" y="4250599"/>
            <a:chExt cx="4008328" cy="36492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2E34B1-3090-41C7-8632-2942B5D13234}"/>
                </a:ext>
              </a:extLst>
            </p:cNvPr>
            <p:cNvSpPr txBox="1"/>
            <p:nvPr/>
          </p:nvSpPr>
          <p:spPr>
            <a:xfrm>
              <a:off x="493855" y="4250599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6C19DF0-34D8-4C7B-B56D-1DAB870345F4}"/>
                </a:ext>
              </a:extLst>
            </p:cNvPr>
            <p:cNvSpPr txBox="1"/>
            <p:nvPr/>
          </p:nvSpPr>
          <p:spPr>
            <a:xfrm>
              <a:off x="1283315" y="4260123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1n</a:t>
              </a:r>
              <a:endParaRPr lang="en-US" sz="1400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6F1A796-D04D-4BC4-81E2-FA39200AF6EE}"/>
                </a:ext>
              </a:extLst>
            </p:cNvPr>
            <p:cNvSpPr txBox="1"/>
            <p:nvPr/>
          </p:nvSpPr>
          <p:spPr>
            <a:xfrm>
              <a:off x="786040" y="4260124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12</a:t>
              </a:r>
              <a:endParaRPr lang="en-US" sz="14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6AE26F0-E87C-4257-8243-619F0D9FD00B}"/>
                </a:ext>
              </a:extLst>
            </p:cNvPr>
            <p:cNvSpPr txBox="1"/>
            <p:nvPr/>
          </p:nvSpPr>
          <p:spPr>
            <a:xfrm>
              <a:off x="1061174" y="4288699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C1936A6-7A7A-42DB-978D-E7C2EC5E7B33}"/>
                </a:ext>
              </a:extLst>
            </p:cNvPr>
            <p:cNvSpPr txBox="1"/>
            <p:nvPr/>
          </p:nvSpPr>
          <p:spPr>
            <a:xfrm>
              <a:off x="1586664" y="4269648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21</a:t>
              </a:r>
              <a:endParaRPr lang="en-US" sz="14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D7D7F8-5F5E-4AA6-AE61-124A5D4BB2EE}"/>
                </a:ext>
              </a:extLst>
            </p:cNvPr>
            <p:cNvSpPr txBox="1"/>
            <p:nvPr/>
          </p:nvSpPr>
          <p:spPr>
            <a:xfrm>
              <a:off x="2376124" y="4279172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2n</a:t>
              </a:r>
              <a:endParaRPr lang="en-US" sz="14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FF78E6C-AF0F-4525-8A9D-6A28285FC093}"/>
                </a:ext>
              </a:extLst>
            </p:cNvPr>
            <p:cNvSpPr txBox="1"/>
            <p:nvPr/>
          </p:nvSpPr>
          <p:spPr>
            <a:xfrm>
              <a:off x="1878849" y="4279173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22</a:t>
              </a:r>
              <a:endParaRPr lang="en-US" sz="14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E16145-1DDF-46D9-A83C-098D847AA639}"/>
                </a:ext>
              </a:extLst>
            </p:cNvPr>
            <p:cNvSpPr txBox="1"/>
            <p:nvPr/>
          </p:nvSpPr>
          <p:spPr>
            <a:xfrm>
              <a:off x="2153983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9F0108-3571-46B1-95B8-447B090F5BA7}"/>
                </a:ext>
              </a:extLst>
            </p:cNvPr>
            <p:cNvSpPr txBox="1"/>
            <p:nvPr/>
          </p:nvSpPr>
          <p:spPr>
            <a:xfrm>
              <a:off x="3298827" y="4269648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n1</a:t>
              </a:r>
              <a:endParaRPr lang="en-US" sz="14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C379141-7491-47D0-A8BF-2E5EEF6EF607}"/>
                </a:ext>
              </a:extLst>
            </p:cNvPr>
            <p:cNvSpPr txBox="1"/>
            <p:nvPr/>
          </p:nvSpPr>
          <p:spPr>
            <a:xfrm>
              <a:off x="4088287" y="4279172"/>
              <a:ext cx="4138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err="1"/>
                <a:t>a</a:t>
              </a:r>
              <a:r>
                <a:rPr lang="en-US" sz="1400" kern="0" baseline="-25000" dirty="0" err="1"/>
                <a:t>nn</a:t>
              </a:r>
              <a:endParaRPr lang="en-US" sz="14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5185EDA-DA8F-439C-9497-D9233995C6BB}"/>
                </a:ext>
              </a:extLst>
            </p:cNvPr>
            <p:cNvSpPr txBox="1"/>
            <p:nvPr/>
          </p:nvSpPr>
          <p:spPr>
            <a:xfrm>
              <a:off x="3591012" y="4279173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a</a:t>
              </a:r>
              <a:r>
                <a:rPr lang="en-US" sz="1400" kern="0" baseline="-25000" dirty="0"/>
                <a:t>n2</a:t>
              </a:r>
              <a:endParaRPr lang="en-US" sz="1400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F889DB9-0C0B-4086-851D-4F47234841F8}"/>
                </a:ext>
              </a:extLst>
            </p:cNvPr>
            <p:cNvSpPr txBox="1"/>
            <p:nvPr/>
          </p:nvSpPr>
          <p:spPr>
            <a:xfrm>
              <a:off x="3866146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D23213D-3CF0-437A-9B18-177D34E50701}"/>
                </a:ext>
              </a:extLst>
            </p:cNvPr>
            <p:cNvSpPr txBox="1"/>
            <p:nvPr/>
          </p:nvSpPr>
          <p:spPr>
            <a:xfrm>
              <a:off x="2789960" y="430774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F06F18-05B5-44F6-A633-D413E141FDD0}"/>
              </a:ext>
            </a:extLst>
          </p:cNvPr>
          <p:cNvGrpSpPr/>
          <p:nvPr/>
        </p:nvGrpSpPr>
        <p:grpSpPr>
          <a:xfrm>
            <a:off x="4784117" y="2869474"/>
            <a:ext cx="4013136" cy="364926"/>
            <a:chOff x="493855" y="4250599"/>
            <a:chExt cx="4013136" cy="36492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09FD8B-2EFD-4974-A9B2-D29A8077F42C}"/>
                </a:ext>
              </a:extLst>
            </p:cNvPr>
            <p:cNvSpPr txBox="1"/>
            <p:nvPr/>
          </p:nvSpPr>
          <p:spPr>
            <a:xfrm>
              <a:off x="493855" y="4250599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75AA641-E2F9-4B53-A611-A3FA8D035B8C}"/>
                </a:ext>
              </a:extLst>
            </p:cNvPr>
            <p:cNvSpPr txBox="1"/>
            <p:nvPr/>
          </p:nvSpPr>
          <p:spPr>
            <a:xfrm>
              <a:off x="1283315" y="4260123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1n</a:t>
              </a:r>
              <a:endParaRPr lang="en-US" sz="14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969BA89-DBBA-49C1-9010-C29663B6538F}"/>
                </a:ext>
              </a:extLst>
            </p:cNvPr>
            <p:cNvSpPr txBox="1"/>
            <p:nvPr/>
          </p:nvSpPr>
          <p:spPr>
            <a:xfrm>
              <a:off x="786040" y="4260124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12</a:t>
              </a:r>
              <a:endParaRPr lang="en-US" sz="14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DB5485-2B7C-47E6-97AA-AF94104544F1}"/>
                </a:ext>
              </a:extLst>
            </p:cNvPr>
            <p:cNvSpPr txBox="1"/>
            <p:nvPr/>
          </p:nvSpPr>
          <p:spPr>
            <a:xfrm>
              <a:off x="1061174" y="4288699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040CB07-20C1-4ED6-9377-3B9F39F7FF7C}"/>
                </a:ext>
              </a:extLst>
            </p:cNvPr>
            <p:cNvSpPr txBox="1"/>
            <p:nvPr/>
          </p:nvSpPr>
          <p:spPr>
            <a:xfrm>
              <a:off x="1586664" y="4269648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21</a:t>
              </a:r>
              <a:endParaRPr lang="en-US" sz="14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FD3394-768A-4394-8105-3712704D9D77}"/>
                </a:ext>
              </a:extLst>
            </p:cNvPr>
            <p:cNvSpPr txBox="1"/>
            <p:nvPr/>
          </p:nvSpPr>
          <p:spPr>
            <a:xfrm>
              <a:off x="2376124" y="4279172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2n</a:t>
              </a:r>
              <a:endParaRPr lang="en-US" sz="14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34204B5-14C6-4204-A95C-FE0D813EE3CE}"/>
                </a:ext>
              </a:extLst>
            </p:cNvPr>
            <p:cNvSpPr txBox="1"/>
            <p:nvPr/>
          </p:nvSpPr>
          <p:spPr>
            <a:xfrm>
              <a:off x="1878849" y="4279173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22</a:t>
              </a:r>
              <a:endParaRPr lang="en-US" sz="140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B41FBE3-15CA-4D72-BBE4-22A68AF8EEC7}"/>
                </a:ext>
              </a:extLst>
            </p:cNvPr>
            <p:cNvSpPr txBox="1"/>
            <p:nvPr/>
          </p:nvSpPr>
          <p:spPr>
            <a:xfrm>
              <a:off x="2153983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4F7E818-AFE4-469A-9DA0-492EACDA2260}"/>
                </a:ext>
              </a:extLst>
            </p:cNvPr>
            <p:cNvSpPr txBox="1"/>
            <p:nvPr/>
          </p:nvSpPr>
          <p:spPr>
            <a:xfrm>
              <a:off x="3298827" y="4269648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n1</a:t>
              </a:r>
              <a:endParaRPr lang="en-US" sz="1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F847B1D-C0F7-477F-8E17-6A7466EFC2B3}"/>
                </a:ext>
              </a:extLst>
            </p:cNvPr>
            <p:cNvSpPr txBox="1"/>
            <p:nvPr/>
          </p:nvSpPr>
          <p:spPr>
            <a:xfrm>
              <a:off x="4088287" y="4279172"/>
              <a:ext cx="4187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err="1"/>
                <a:t>b</a:t>
              </a:r>
              <a:r>
                <a:rPr lang="en-US" sz="1400" kern="0" baseline="-25000" dirty="0" err="1"/>
                <a:t>nn</a:t>
              </a:r>
              <a:endParaRPr lang="en-US" sz="1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5AD6598-7803-4C8C-94A2-33765228EA96}"/>
                </a:ext>
              </a:extLst>
            </p:cNvPr>
            <p:cNvSpPr txBox="1"/>
            <p:nvPr/>
          </p:nvSpPr>
          <p:spPr>
            <a:xfrm>
              <a:off x="3591012" y="4279173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b</a:t>
              </a:r>
              <a:r>
                <a:rPr lang="en-US" sz="1400" kern="0" baseline="-25000" dirty="0"/>
                <a:t>n2</a:t>
              </a:r>
              <a:endParaRPr lang="en-US" sz="1400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8315A13-D1A8-47F3-9503-079D69AA9088}"/>
                </a:ext>
              </a:extLst>
            </p:cNvPr>
            <p:cNvSpPr txBox="1"/>
            <p:nvPr/>
          </p:nvSpPr>
          <p:spPr>
            <a:xfrm>
              <a:off x="3866146" y="4307748"/>
              <a:ext cx="3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</a:t>
              </a:r>
              <a:endParaRPr lang="en-US" sz="14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DE363F1-6932-4611-B531-571160A9019E}"/>
                </a:ext>
              </a:extLst>
            </p:cNvPr>
            <p:cNvSpPr txBox="1"/>
            <p:nvPr/>
          </p:nvSpPr>
          <p:spPr>
            <a:xfrm>
              <a:off x="2789960" y="430774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C9B8E6A4-5A30-4310-B432-DF71C3C588CF}"/>
              </a:ext>
            </a:extLst>
          </p:cNvPr>
          <p:cNvSpPr/>
          <p:nvPr/>
        </p:nvSpPr>
        <p:spPr>
          <a:xfrm>
            <a:off x="2264747" y="3773530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37AAC19-AF68-4EAC-A491-2CB6F49E9A70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760895" y="3146666"/>
            <a:ext cx="1535044" cy="6573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995E6D1-CD19-4C30-8C35-7027864704C0}"/>
              </a:ext>
            </a:extLst>
          </p:cNvPr>
          <p:cNvCxnSpPr>
            <a:cxnSpLocks/>
            <a:endCxn id="44" idx="7"/>
          </p:cNvCxnSpPr>
          <p:nvPr/>
        </p:nvCxnSpPr>
        <p:spPr>
          <a:xfrm flipH="1">
            <a:off x="2446546" y="3133824"/>
            <a:ext cx="2428863" cy="6701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CB05F1B-B0A6-4C30-A866-C3A3AF47BF4C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1095227" y="3128879"/>
            <a:ext cx="2012836" cy="660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470DB1DE-3C0B-4057-B785-20D86C80EA39}"/>
              </a:ext>
            </a:extLst>
          </p:cNvPr>
          <p:cNvSpPr/>
          <p:nvPr/>
        </p:nvSpPr>
        <p:spPr>
          <a:xfrm>
            <a:off x="3076871" y="3758732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4F30282-896C-414A-8BBA-0E86A2EBB861}"/>
              </a:ext>
            </a:extLst>
          </p:cNvPr>
          <p:cNvCxnSpPr>
            <a:cxnSpLocks/>
            <a:endCxn id="48" idx="7"/>
          </p:cNvCxnSpPr>
          <p:nvPr/>
        </p:nvCxnSpPr>
        <p:spPr>
          <a:xfrm flipH="1">
            <a:off x="3258670" y="3164660"/>
            <a:ext cx="2712676" cy="624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A900B320-7158-4339-8BEA-7887BA43F498}"/>
              </a:ext>
            </a:extLst>
          </p:cNvPr>
          <p:cNvSpPr/>
          <p:nvPr/>
        </p:nvSpPr>
        <p:spPr>
          <a:xfrm>
            <a:off x="5602066" y="3768259"/>
            <a:ext cx="212991" cy="207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˄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ACCA15C-B3F9-4D9B-9BD0-BA1E3E7D1047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1546053" y="3155135"/>
            <a:ext cx="4087205" cy="6435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EF73180-1B2E-4404-B88C-149927B6E414}"/>
              </a:ext>
            </a:extLst>
          </p:cNvPr>
          <p:cNvCxnSpPr>
            <a:cxnSpLocks/>
            <a:endCxn id="50" idx="7"/>
          </p:cNvCxnSpPr>
          <p:nvPr/>
        </p:nvCxnSpPr>
        <p:spPr>
          <a:xfrm flipH="1">
            <a:off x="5783865" y="3151429"/>
            <a:ext cx="1885583" cy="6472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09D006D-8A7F-4822-A5C6-411FFCF2F53D}"/>
              </a:ext>
            </a:extLst>
          </p:cNvPr>
          <p:cNvSpPr txBox="1"/>
          <p:nvPr/>
        </p:nvSpPr>
        <p:spPr>
          <a:xfrm>
            <a:off x="4123969" y="3718319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⸱⸱⸱⸱⸱⸱</a:t>
            </a:r>
            <a:endParaRPr lang="en-US" sz="14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7DEB136-BA18-465C-8581-AD57EA473F6B}"/>
              </a:ext>
            </a:extLst>
          </p:cNvPr>
          <p:cNvCxnSpPr>
            <a:cxnSpLocks/>
          </p:cNvCxnSpPr>
          <p:nvPr/>
        </p:nvCxnSpPr>
        <p:spPr>
          <a:xfrm>
            <a:off x="2418283" y="3995205"/>
            <a:ext cx="1453466" cy="5937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2D1A910-4CD9-4F1A-93B8-26E1F71175E5}"/>
              </a:ext>
            </a:extLst>
          </p:cNvPr>
          <p:cNvCxnSpPr>
            <a:cxnSpLocks/>
          </p:cNvCxnSpPr>
          <p:nvPr/>
        </p:nvCxnSpPr>
        <p:spPr>
          <a:xfrm>
            <a:off x="3212906" y="3966630"/>
            <a:ext cx="726107" cy="5624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CD03DDA-115D-4334-89A5-388CB4BA7670}"/>
              </a:ext>
            </a:extLst>
          </p:cNvPr>
          <p:cNvCxnSpPr>
            <a:cxnSpLocks/>
          </p:cNvCxnSpPr>
          <p:nvPr/>
        </p:nvCxnSpPr>
        <p:spPr>
          <a:xfrm flipH="1">
            <a:off x="4155161" y="3960304"/>
            <a:ext cx="1459659" cy="5973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F9E14312-9B93-4D18-82C9-0F5B4A82D396}"/>
              </a:ext>
            </a:extLst>
          </p:cNvPr>
          <p:cNvSpPr txBox="1"/>
          <p:nvPr/>
        </p:nvSpPr>
        <p:spPr>
          <a:xfrm>
            <a:off x="3918624" y="4828999"/>
            <a:ext cx="410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c</a:t>
            </a:r>
            <a:r>
              <a:rPr lang="en-US" sz="1400" kern="0" baseline="-25000" dirty="0"/>
              <a:t>11</a:t>
            </a:r>
            <a:endParaRPr lang="en-US" sz="1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63B5E6-3C86-4E92-A478-7A529AB88BE8}"/>
              </a:ext>
            </a:extLst>
          </p:cNvPr>
          <p:cNvSpPr/>
          <p:nvPr/>
        </p:nvSpPr>
        <p:spPr>
          <a:xfrm>
            <a:off x="3840180" y="4503561"/>
            <a:ext cx="410688" cy="38770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ACED893-CB30-438E-86E7-EF2165CCBCA6}"/>
              </a:ext>
            </a:extLst>
          </p:cNvPr>
          <p:cNvSpPr txBox="1"/>
          <p:nvPr/>
        </p:nvSpPr>
        <p:spPr>
          <a:xfrm>
            <a:off x="3871438" y="4516175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/>
              <a:t>˅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61320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712018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902952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9B2EF4-8C13-4B39-B908-8BBD3F2D9684}"/>
              </a:ext>
            </a:extLst>
          </p:cNvPr>
          <p:cNvSpPr txBox="1">
            <a:spLocks/>
          </p:cNvSpPr>
          <p:nvPr/>
        </p:nvSpPr>
        <p:spPr bwMode="auto">
          <a:xfrm>
            <a:off x="801228" y="2583116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The Parity function cannot be by </a:t>
            </a:r>
            <a:r>
              <a:rPr lang="en-US" sz="2000" kern="0" dirty="0">
                <a:solidFill>
                  <a:srgbClr val="FF0000"/>
                </a:solidFill>
              </a:rPr>
              <a:t>AC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552841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9B2EF4-8C13-4B39-B908-8BBD3F2D9684}"/>
              </a:ext>
            </a:extLst>
          </p:cNvPr>
          <p:cNvSpPr txBox="1">
            <a:spLocks/>
          </p:cNvSpPr>
          <p:nvPr/>
        </p:nvSpPr>
        <p:spPr bwMode="auto">
          <a:xfrm>
            <a:off x="801228" y="2583116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The Parity function cannot be by </a:t>
            </a:r>
            <a:r>
              <a:rPr lang="en-US" sz="2000" kern="0" dirty="0">
                <a:solidFill>
                  <a:srgbClr val="FF0000"/>
                </a:solidFill>
              </a:rPr>
              <a:t>AC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13978" y="3165981"/>
            <a:ext cx="7541543" cy="1200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</a:t>
            </a:r>
            <a:br>
              <a:rPr lang="en-US" sz="2400" kern="0" dirty="0"/>
            </a:b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93011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9B2EF4-8C13-4B39-B908-8BBD3F2D9684}"/>
              </a:ext>
            </a:extLst>
          </p:cNvPr>
          <p:cNvSpPr txBox="1">
            <a:spLocks/>
          </p:cNvSpPr>
          <p:nvPr/>
        </p:nvSpPr>
        <p:spPr bwMode="auto">
          <a:xfrm>
            <a:off x="801228" y="2583116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The Parity function cannot be by </a:t>
            </a:r>
            <a:r>
              <a:rPr lang="en-US" sz="2000" kern="0" dirty="0">
                <a:solidFill>
                  <a:srgbClr val="FF0000"/>
                </a:solidFill>
              </a:rPr>
              <a:t>AC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13978" y="3165981"/>
            <a:ext cx="7541543" cy="1200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</a:t>
            </a:r>
            <a:r>
              <a:rPr lang="en-US" sz="2400" kern="0" dirty="0"/>
              <a:t>(</a:t>
            </a:r>
            <a:r>
              <a:rPr lang="en-US" sz="2400" kern="0" dirty="0">
                <a:solidFill>
                  <a:srgbClr val="FF0000"/>
                </a:solidFill>
              </a:rPr>
              <a:t>Turing Award and Gödel Prize</a:t>
            </a:r>
            <a:r>
              <a:rPr lang="en-US" sz="2400" kern="0" dirty="0"/>
              <a:t>). </a:t>
            </a:r>
            <a:br>
              <a:rPr lang="en-US" sz="2400" kern="0" dirty="0"/>
            </a:b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68688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9B2EF4-8C13-4B39-B908-8BBD3F2D9684}"/>
              </a:ext>
            </a:extLst>
          </p:cNvPr>
          <p:cNvSpPr txBox="1">
            <a:spLocks/>
          </p:cNvSpPr>
          <p:nvPr/>
        </p:nvSpPr>
        <p:spPr bwMode="auto">
          <a:xfrm>
            <a:off x="801228" y="2583116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The Parity function cannot be by </a:t>
            </a:r>
            <a:r>
              <a:rPr lang="en-US" sz="2000" kern="0" dirty="0">
                <a:solidFill>
                  <a:srgbClr val="FF0000"/>
                </a:solidFill>
              </a:rPr>
              <a:t>AC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13978" y="3165981"/>
            <a:ext cx="7541543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</a:t>
            </a:r>
            <a:r>
              <a:rPr lang="en-US" sz="2400" kern="0" dirty="0"/>
              <a:t>(</a:t>
            </a:r>
            <a:r>
              <a:rPr lang="en-US" sz="2400" kern="0" dirty="0">
                <a:solidFill>
                  <a:srgbClr val="FF0000"/>
                </a:solidFill>
              </a:rPr>
              <a:t>Turing Award and Gödel Prize</a:t>
            </a:r>
            <a:r>
              <a:rPr lang="en-US" sz="2400" kern="0" dirty="0"/>
              <a:t>). </a:t>
            </a:r>
            <a:br>
              <a:rPr lang="en-US" sz="2400" kern="0" dirty="0"/>
            </a:b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591972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1FD18B-3954-41BD-8568-FF6BE2BE8EC5}"/>
              </a:ext>
            </a:extLst>
          </p:cNvPr>
          <p:cNvSpPr txBox="1">
            <a:spLocks/>
          </p:cNvSpPr>
          <p:nvPr/>
        </p:nvSpPr>
        <p:spPr bwMode="auto">
          <a:xfrm>
            <a:off x="788479" y="1108742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Matrix multiplication can be done by </a:t>
            </a:r>
            <a:r>
              <a:rPr lang="en-US" sz="2000" kern="0" dirty="0">
                <a:solidFill>
                  <a:srgbClr val="FF3300"/>
                </a:solidFill>
              </a:rPr>
              <a:t>AC</a:t>
            </a:r>
            <a:r>
              <a:rPr lang="en-US" sz="2000" kern="0" baseline="-25000" dirty="0">
                <a:solidFill>
                  <a:srgbClr val="FF33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9AC8C-7CDE-4C8D-A5D4-148EC4D147E6}"/>
              </a:ext>
            </a:extLst>
          </p:cNvPr>
          <p:cNvSpPr txBox="1">
            <a:spLocks/>
          </p:cNvSpPr>
          <p:nvPr/>
        </p:nvSpPr>
        <p:spPr bwMode="auto">
          <a:xfrm>
            <a:off x="813978" y="1600200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Parity Function</a:t>
            </a:r>
            <a:endParaRPr lang="en-US" sz="2000" kern="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EE021-5652-4228-81DB-0904492747AC}"/>
              </a:ext>
            </a:extLst>
          </p:cNvPr>
          <p:cNvSpPr txBox="1">
            <a:spLocks/>
          </p:cNvSpPr>
          <p:nvPr/>
        </p:nvSpPr>
        <p:spPr bwMode="auto">
          <a:xfrm>
            <a:off x="1205550" y="2000250"/>
            <a:ext cx="6758397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Parity(x</a:t>
            </a:r>
            <a:r>
              <a:rPr lang="en-US" sz="2000" kern="0" baseline="-25000" dirty="0"/>
              <a:t>1</a:t>
            </a:r>
            <a:r>
              <a:rPr lang="en-US" sz="2000" kern="0" dirty="0"/>
              <a:t>, x</a:t>
            </a:r>
            <a:r>
              <a:rPr lang="en-US" sz="2000" kern="0" baseline="-25000" dirty="0"/>
              <a:t>2</a:t>
            </a:r>
            <a:r>
              <a:rPr lang="en-US" sz="2000" kern="0" dirty="0"/>
              <a:t>, …,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) = 1 if the # of 1’s in x</a:t>
            </a:r>
            <a:r>
              <a:rPr lang="en-US" sz="2000" kern="0" baseline="-25000" dirty="0"/>
              <a:t>1</a:t>
            </a:r>
            <a:r>
              <a:rPr lang="en-US" sz="2000" kern="0" dirty="0"/>
              <a:t>x</a:t>
            </a:r>
            <a:r>
              <a:rPr lang="en-US" sz="2000" kern="0" baseline="-25000" dirty="0"/>
              <a:t>2 </a:t>
            </a:r>
            <a:r>
              <a:rPr lang="en-US" sz="2000" kern="0" dirty="0"/>
              <a:t>‧‧‧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 is even.</a:t>
            </a:r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9B2EF4-8C13-4B39-B908-8BBD3F2D9684}"/>
              </a:ext>
            </a:extLst>
          </p:cNvPr>
          <p:cNvSpPr txBox="1">
            <a:spLocks/>
          </p:cNvSpPr>
          <p:nvPr/>
        </p:nvSpPr>
        <p:spPr bwMode="auto">
          <a:xfrm>
            <a:off x="801228" y="2583116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The Parity function cannot be by </a:t>
            </a:r>
            <a:r>
              <a:rPr lang="en-US" sz="2000" kern="0" dirty="0">
                <a:solidFill>
                  <a:srgbClr val="FF0000"/>
                </a:solidFill>
              </a:rPr>
              <a:t>AC</a:t>
            </a:r>
            <a:r>
              <a:rPr lang="en-US" sz="2000" kern="0" baseline="-25000" dirty="0">
                <a:solidFill>
                  <a:srgbClr val="FF0000"/>
                </a:solidFill>
              </a:rPr>
              <a:t>0</a:t>
            </a:r>
            <a:r>
              <a:rPr lang="en-US" sz="2000" kern="0" dirty="0"/>
              <a:t>-circuit family.</a:t>
            </a:r>
            <a:endParaRPr lang="en-US" sz="2000" kern="0" baseline="30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A1D1B5-37ED-4560-B283-154F33A2CD13}"/>
              </a:ext>
            </a:extLst>
          </p:cNvPr>
          <p:cNvSpPr txBox="1">
            <a:spLocks/>
          </p:cNvSpPr>
          <p:nvPr/>
        </p:nvSpPr>
        <p:spPr bwMode="auto">
          <a:xfrm>
            <a:off x="788478" y="4610332"/>
            <a:ext cx="7541543" cy="3963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AC</a:t>
            </a:r>
            <a:r>
              <a:rPr lang="en-US" sz="2400" u="sng" kern="0" dirty="0"/>
              <a:t>-hierarchy and </a:t>
            </a:r>
            <a:r>
              <a:rPr lang="en-US" sz="2400" u="sng" kern="0" dirty="0">
                <a:solidFill>
                  <a:srgbClr val="FF0000"/>
                </a:solidFill>
              </a:rPr>
              <a:t>NC</a:t>
            </a:r>
            <a:r>
              <a:rPr lang="en-US" sz="2400" u="sng" kern="0" dirty="0"/>
              <a:t>-hierarchy</a:t>
            </a:r>
            <a:br>
              <a:rPr lang="en-US" sz="2400" kern="0" dirty="0"/>
            </a:br>
            <a:endParaRPr lang="en-US" sz="2400" kern="0" baseline="30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2EBA1AE-BBCB-4751-A34C-F3719504D3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1227" y="5147020"/>
                <a:ext cx="7162719" cy="4483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AC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AC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NC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  <m:r>
                      <m:rPr>
                        <m:nor/>
                      </m:rPr>
                      <a:rPr lang="en-US" sz="2400" kern="0" dirty="0">
                        <a:solidFill>
                          <a:srgbClr val="FF0000"/>
                        </a:solidFill>
                      </a:rPr>
                      <m:t>AC</m:t>
                    </m:r>
                    <m:r>
                      <m:rPr>
                        <m:nor/>
                      </m:rPr>
                      <a:rPr lang="en-US" sz="2400" b="0" i="0" kern="0" baseline="-25000" dirty="0" smtClean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US" sz="2400" kern="0" baseline="-25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baseline="30000" dirty="0"/>
                  <a:t>…….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baseline="3000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NC </a:t>
                </a:r>
                <a:r>
                  <a:rPr lang="en-US" sz="2400" kern="0" dirty="0"/>
                  <a:t>=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AC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P</a:t>
                </a:r>
                <a:endParaRPr lang="en-US" sz="2400" kern="0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2EBA1AE-BBCB-4751-A34C-F3719504D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227" y="5147020"/>
                <a:ext cx="7162719" cy="448310"/>
              </a:xfrm>
              <a:prstGeom prst="rect">
                <a:avLst/>
              </a:prstGeom>
              <a:blipFill>
                <a:blip r:embed="rId3"/>
                <a:stretch>
                  <a:fillRect l="-1189" t="-10526" r="-765" b="-28947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DB4369-2B07-434B-B858-AC85BD5E0D0C}"/>
              </a:ext>
            </a:extLst>
          </p:cNvPr>
          <p:cNvSpPr txBox="1">
            <a:spLocks/>
          </p:cNvSpPr>
          <p:nvPr/>
        </p:nvSpPr>
        <p:spPr bwMode="auto">
          <a:xfrm>
            <a:off x="813978" y="3165981"/>
            <a:ext cx="7541543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</a:t>
            </a:r>
            <a:r>
              <a:rPr lang="en-US" sz="2400" kern="0" dirty="0"/>
              <a:t>(</a:t>
            </a:r>
            <a:r>
              <a:rPr lang="en-US" sz="2400" kern="0" dirty="0">
                <a:solidFill>
                  <a:srgbClr val="FF0000"/>
                </a:solidFill>
              </a:rPr>
              <a:t>Turing Award and Gödel Prize</a:t>
            </a:r>
            <a:r>
              <a:rPr lang="en-US" sz="2400" kern="0" dirty="0"/>
              <a:t>). </a:t>
            </a:r>
            <a:br>
              <a:rPr lang="en-US" sz="2400" kern="0" dirty="0"/>
            </a:b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135698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01228" y="914083"/>
            <a:ext cx="7541543" cy="89566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 </a:t>
            </a: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714735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01228" y="914083"/>
            <a:ext cx="7541543" cy="89566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 </a:t>
            </a: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4D1D47-95BB-4361-8567-D7D91487A5BF}"/>
              </a:ext>
            </a:extLst>
          </p:cNvPr>
          <p:cNvSpPr txBox="1">
            <a:spLocks/>
          </p:cNvSpPr>
          <p:nvPr/>
        </p:nvSpPr>
        <p:spPr bwMode="auto">
          <a:xfrm>
            <a:off x="801227" y="2162491"/>
            <a:ext cx="7952248" cy="12665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ACC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/>
              <a:t>: the class of problems computed by constant depth, unbounded fan-in (not necessarily uniform) circuits with ˄, ˅, ¬, and </a:t>
            </a:r>
            <a:r>
              <a:rPr lang="en-US" sz="2400" kern="0" dirty="0" err="1"/>
              <a:t>mod</a:t>
            </a:r>
            <a:r>
              <a:rPr lang="en-US" sz="2400" kern="0" baseline="-25000" dirty="0" err="1"/>
              <a:t>m</a:t>
            </a:r>
            <a:r>
              <a:rPr lang="en-US" sz="2400" kern="0" dirty="0"/>
              <a:t> gates (m is any constant). 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2052432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01228" y="914083"/>
            <a:ext cx="7541543" cy="89566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 </a:t>
            </a: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4D1D47-95BB-4361-8567-D7D91487A5BF}"/>
              </a:ext>
            </a:extLst>
          </p:cNvPr>
          <p:cNvSpPr txBox="1">
            <a:spLocks/>
          </p:cNvSpPr>
          <p:nvPr/>
        </p:nvSpPr>
        <p:spPr bwMode="auto">
          <a:xfrm>
            <a:off x="801227" y="2162491"/>
            <a:ext cx="7952248" cy="12665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ACC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/>
              <a:t>: the class of problems computed by constant depth, unbounded fan-in (not necessarily uniform) circuits with ˄, ˅, ¬, and </a:t>
            </a:r>
            <a:r>
              <a:rPr lang="en-US" sz="2400" kern="0" dirty="0" err="1"/>
              <a:t>mod</a:t>
            </a:r>
            <a:r>
              <a:rPr lang="en-US" sz="2400" kern="0" baseline="-25000" dirty="0" err="1"/>
              <a:t>m</a:t>
            </a:r>
            <a:r>
              <a:rPr lang="en-US" sz="2400" kern="0" dirty="0"/>
              <a:t> gates (m is any constant).  </a:t>
            </a:r>
            <a:endParaRPr lang="en-US" sz="24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209FD4F-E1B7-44C1-A145-4D31C2F4D4FC}"/>
              </a:ext>
            </a:extLst>
          </p:cNvPr>
          <p:cNvSpPr txBox="1">
            <a:spLocks/>
          </p:cNvSpPr>
          <p:nvPr/>
        </p:nvSpPr>
        <p:spPr bwMode="auto">
          <a:xfrm>
            <a:off x="801228" y="3645771"/>
            <a:ext cx="7541543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NEXP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3300"/>
                </a:solidFill>
              </a:rPr>
              <a:t> </a:t>
            </a:r>
            <a:r>
              <a:rPr lang="en-US" sz="2400" kern="0" dirty="0">
                <a:solidFill>
                  <a:srgbClr val="FFC000"/>
                </a:solidFill>
              </a:rPr>
              <a:t>NTIME(2</a:t>
            </a:r>
            <a:r>
              <a:rPr lang="en-US" sz="2400" kern="0" baseline="30000" dirty="0">
                <a:solidFill>
                  <a:srgbClr val="FFC000"/>
                </a:solidFill>
              </a:rPr>
              <a:t>poly(n)</a:t>
            </a:r>
            <a:r>
              <a:rPr lang="en-US" sz="2400" kern="0" dirty="0">
                <a:solidFill>
                  <a:srgbClr val="FFC000"/>
                </a:solidFill>
              </a:rPr>
              <a:t>), </a:t>
            </a:r>
            <a:endParaRPr lang="en-US" sz="2400" kern="0" baseline="30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08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01228" y="914083"/>
            <a:ext cx="7541543" cy="89566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 </a:t>
            </a: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4D1D47-95BB-4361-8567-D7D91487A5BF}"/>
              </a:ext>
            </a:extLst>
          </p:cNvPr>
          <p:cNvSpPr txBox="1">
            <a:spLocks/>
          </p:cNvSpPr>
          <p:nvPr/>
        </p:nvSpPr>
        <p:spPr bwMode="auto">
          <a:xfrm>
            <a:off x="801227" y="2162491"/>
            <a:ext cx="7952248" cy="12665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ACC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/>
              <a:t>: the class of problems computed by constant depth, unbounded fan-in (not necessarily uniform) circuits with ˄, ˅, ¬, and </a:t>
            </a:r>
            <a:r>
              <a:rPr lang="en-US" sz="2400" kern="0" dirty="0" err="1"/>
              <a:t>mod</a:t>
            </a:r>
            <a:r>
              <a:rPr lang="en-US" sz="2400" kern="0" baseline="-25000" dirty="0" err="1"/>
              <a:t>m</a:t>
            </a:r>
            <a:r>
              <a:rPr lang="en-US" sz="2400" kern="0" dirty="0"/>
              <a:t> gates (m is any constant).  </a:t>
            </a:r>
            <a:endParaRPr lang="en-US" sz="24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209FD4F-E1B7-44C1-A145-4D31C2F4D4FC}"/>
              </a:ext>
            </a:extLst>
          </p:cNvPr>
          <p:cNvSpPr txBox="1">
            <a:spLocks/>
          </p:cNvSpPr>
          <p:nvPr/>
        </p:nvSpPr>
        <p:spPr bwMode="auto">
          <a:xfrm>
            <a:off x="801228" y="3645771"/>
            <a:ext cx="7541543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NEXP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3300"/>
                </a:solidFill>
              </a:rPr>
              <a:t> </a:t>
            </a:r>
            <a:r>
              <a:rPr lang="en-US" sz="2400" kern="0" dirty="0">
                <a:solidFill>
                  <a:srgbClr val="FFC000"/>
                </a:solidFill>
              </a:rPr>
              <a:t>NTIME(2</a:t>
            </a:r>
            <a:r>
              <a:rPr lang="en-US" sz="2400" kern="0" baseline="30000" dirty="0">
                <a:solidFill>
                  <a:srgbClr val="FFC000"/>
                </a:solidFill>
              </a:rPr>
              <a:t>poly(n)</a:t>
            </a:r>
            <a:r>
              <a:rPr lang="en-US" sz="2400" kern="0" dirty="0">
                <a:solidFill>
                  <a:srgbClr val="FFC000"/>
                </a:solidFill>
              </a:rPr>
              <a:t>), </a:t>
            </a:r>
            <a:endParaRPr lang="en-US" sz="2400" kern="0" baseline="300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03BA3F4-D1A1-4E54-8D7A-8BE6F99989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78959" y="4453541"/>
                <a:ext cx="7541543" cy="50681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Theorem </a:t>
                </a:r>
                <a:r>
                  <a:rPr lang="en-US" sz="2400" kern="0" dirty="0"/>
                  <a:t>(Ryan Williams 2014)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. NEXP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ACC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 </a:t>
                </a:r>
                <a:endParaRPr lang="en-US" sz="2400" kern="0" baseline="300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03BA3F4-D1A1-4E54-8D7A-8BE6F9998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959" y="4453541"/>
                <a:ext cx="7541543" cy="506816"/>
              </a:xfrm>
              <a:prstGeom prst="rect">
                <a:avLst/>
              </a:prstGeom>
              <a:blipFill>
                <a:blip r:embed="rId3"/>
                <a:stretch>
                  <a:fillRect l="-1130" t="-9412" b="-1529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7C44AE-114D-4A82-81BB-6C84ED16A6D4}"/>
              </a:ext>
            </a:extLst>
          </p:cNvPr>
          <p:cNvCxnSpPr/>
          <p:nvPr/>
        </p:nvCxnSpPr>
        <p:spPr>
          <a:xfrm>
            <a:off x="6181725" y="4572000"/>
            <a:ext cx="15240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505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Advances in Circuit Complexity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3862D5-5FBE-441E-B90F-4029C7A5A320}"/>
              </a:ext>
            </a:extLst>
          </p:cNvPr>
          <p:cNvSpPr txBox="1">
            <a:spLocks/>
          </p:cNvSpPr>
          <p:nvPr/>
        </p:nvSpPr>
        <p:spPr bwMode="auto">
          <a:xfrm>
            <a:off x="801228" y="914083"/>
            <a:ext cx="7541543" cy="89566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 </a:t>
            </a:r>
            <a:r>
              <a:rPr lang="en-US" sz="2400" kern="0" dirty="0"/>
              <a:t>Every circuit of constant depth that computes the Parity function has an exponential size.</a:t>
            </a:r>
            <a:endParaRPr lang="en-US" sz="24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9A5AE1D-06CB-42F7-B9D0-DC9152ECD9F6}"/>
              </a:ext>
            </a:extLst>
          </p:cNvPr>
          <p:cNvSpPr txBox="1">
            <a:spLocks/>
          </p:cNvSpPr>
          <p:nvPr/>
        </p:nvSpPr>
        <p:spPr bwMode="auto">
          <a:xfrm>
            <a:off x="878959" y="5311575"/>
            <a:ext cx="7541543" cy="49145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It is called “</a:t>
            </a:r>
            <a:r>
              <a:rPr lang="en-US" sz="2000" kern="0" dirty="0">
                <a:solidFill>
                  <a:srgbClr val="FF0000"/>
                </a:solidFill>
              </a:rPr>
              <a:t>one of the most spectacular of the decade</a:t>
            </a:r>
            <a:r>
              <a:rPr lang="en-US" sz="2000" kern="0" dirty="0"/>
              <a:t>.” </a:t>
            </a:r>
            <a:endParaRPr lang="en-US" sz="2000" kern="0" baseline="30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4D1D47-95BB-4361-8567-D7D91487A5BF}"/>
              </a:ext>
            </a:extLst>
          </p:cNvPr>
          <p:cNvSpPr txBox="1">
            <a:spLocks/>
          </p:cNvSpPr>
          <p:nvPr/>
        </p:nvSpPr>
        <p:spPr bwMode="auto">
          <a:xfrm>
            <a:off x="801227" y="2162491"/>
            <a:ext cx="7952248" cy="12665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ACC</a:t>
            </a:r>
            <a:r>
              <a:rPr lang="en-US" sz="2400" kern="0" baseline="-25000" dirty="0">
                <a:solidFill>
                  <a:srgbClr val="FF0000"/>
                </a:solidFill>
              </a:rPr>
              <a:t>0</a:t>
            </a:r>
            <a:r>
              <a:rPr lang="en-US" sz="2400" kern="0" dirty="0"/>
              <a:t>: the class of problems computed by constant depth, unbounded fan-in (not necessarily uniform) circuits with ˄, ˅, ¬, and </a:t>
            </a:r>
            <a:r>
              <a:rPr lang="en-US" sz="2400" kern="0" dirty="0" err="1"/>
              <a:t>mod</a:t>
            </a:r>
            <a:r>
              <a:rPr lang="en-US" sz="2400" kern="0" baseline="-25000" dirty="0" err="1"/>
              <a:t>m</a:t>
            </a:r>
            <a:r>
              <a:rPr lang="en-US" sz="2400" kern="0" dirty="0"/>
              <a:t> gates (m is any constant).  </a:t>
            </a:r>
            <a:endParaRPr lang="en-US" sz="24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209FD4F-E1B7-44C1-A145-4D31C2F4D4FC}"/>
              </a:ext>
            </a:extLst>
          </p:cNvPr>
          <p:cNvSpPr txBox="1">
            <a:spLocks/>
          </p:cNvSpPr>
          <p:nvPr/>
        </p:nvSpPr>
        <p:spPr bwMode="auto">
          <a:xfrm>
            <a:off x="801228" y="3645771"/>
            <a:ext cx="7541543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NEXP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3300"/>
                </a:solidFill>
              </a:rPr>
              <a:t> </a:t>
            </a:r>
            <a:r>
              <a:rPr lang="en-US" sz="2400" kern="0" dirty="0">
                <a:solidFill>
                  <a:srgbClr val="FFC000"/>
                </a:solidFill>
              </a:rPr>
              <a:t>NTIME(2</a:t>
            </a:r>
            <a:r>
              <a:rPr lang="en-US" sz="2400" kern="0" baseline="30000" dirty="0">
                <a:solidFill>
                  <a:srgbClr val="FFC000"/>
                </a:solidFill>
              </a:rPr>
              <a:t>poly(n)</a:t>
            </a:r>
            <a:r>
              <a:rPr lang="en-US" sz="2400" kern="0" dirty="0">
                <a:solidFill>
                  <a:srgbClr val="FFC000"/>
                </a:solidFill>
              </a:rPr>
              <a:t>), </a:t>
            </a:r>
            <a:endParaRPr lang="en-US" sz="2400" kern="0" baseline="300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03BA3F4-D1A1-4E54-8D7A-8BE6F99989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78959" y="4453541"/>
                <a:ext cx="7541543" cy="50681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Theorem </a:t>
                </a:r>
                <a:r>
                  <a:rPr lang="en-US" sz="2400" kern="0" dirty="0"/>
                  <a:t>(Ryan Williams 2014)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. NEXP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 ACC</a:t>
                </a:r>
                <a:r>
                  <a:rPr lang="en-US" sz="2400" kern="0" baseline="-25000" dirty="0">
                    <a:solidFill>
                      <a:srgbClr val="FF0000"/>
                    </a:solidFill>
                  </a:rPr>
                  <a:t>0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  </a:t>
                </a:r>
                <a:endParaRPr lang="en-US" sz="2400" kern="0" baseline="300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03BA3F4-D1A1-4E54-8D7A-8BE6F9998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959" y="4453541"/>
                <a:ext cx="7541543" cy="506816"/>
              </a:xfrm>
              <a:prstGeom prst="rect">
                <a:avLst/>
              </a:prstGeom>
              <a:blipFill>
                <a:blip r:embed="rId3"/>
                <a:stretch>
                  <a:fillRect l="-1130" t="-9412" b="-1529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7C44AE-114D-4A82-81BB-6C84ED16A6D4}"/>
              </a:ext>
            </a:extLst>
          </p:cNvPr>
          <p:cNvCxnSpPr/>
          <p:nvPr/>
        </p:nvCxnSpPr>
        <p:spPr>
          <a:xfrm>
            <a:off x="6181725" y="4572000"/>
            <a:ext cx="15240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57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EAF6A0-878A-492D-B7A0-8A36E6CA5D72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1388752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B60333-F768-46B6-8686-8FA38A25C143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663930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7759A-E783-4A5E-8268-3FC3CC96F35F}"/>
              </a:ext>
            </a:extLst>
          </p:cNvPr>
          <p:cNvSpPr txBox="1"/>
          <p:nvPr/>
        </p:nvSpPr>
        <p:spPr>
          <a:xfrm>
            <a:off x="4442796" y="2950021"/>
            <a:ext cx="3481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 </a:t>
            </a:r>
            <a:endParaRPr lang="en-US" sz="1200" dirty="0"/>
          </a:p>
          <a:p>
            <a:pPr algn="ctr"/>
            <a:r>
              <a:rPr lang="en-US" sz="1800" dirty="0"/>
              <a:t>Q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185090-C061-4A24-87DE-362680617D24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543629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7759A-E783-4A5E-8268-3FC3CC96F35F}"/>
              </a:ext>
            </a:extLst>
          </p:cNvPr>
          <p:cNvSpPr txBox="1"/>
          <p:nvPr/>
        </p:nvSpPr>
        <p:spPr>
          <a:xfrm>
            <a:off x="3783160" y="2950021"/>
            <a:ext cx="16674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（</a:t>
            </a:r>
            <a:r>
              <a:rPr lang="en-US" sz="1200" dirty="0"/>
              <a:t>YES-instances of</a:t>
            </a:r>
            <a:r>
              <a:rPr lang="zh-CN" altLang="en-US" sz="1200" dirty="0"/>
              <a:t>）</a:t>
            </a:r>
            <a:r>
              <a:rPr lang="en-US" sz="1200" dirty="0"/>
              <a:t> </a:t>
            </a:r>
          </a:p>
          <a:p>
            <a:pPr algn="ctr"/>
            <a:r>
              <a:rPr lang="en-US" sz="1800" dirty="0"/>
              <a:t>Q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185090-C061-4A24-87DE-362680617D24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4266029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4F964-1222-4CC0-BAC8-D2AC6490032A}"/>
              </a:ext>
            </a:extLst>
          </p:cNvPr>
          <p:cNvSpPr txBox="1"/>
          <p:nvPr/>
        </p:nvSpPr>
        <p:spPr>
          <a:xfrm>
            <a:off x="2241083" y="4115501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/>
              <a:t>Ǭ</a:t>
            </a:r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D67F51-7E01-43E1-898F-45B38726176A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989513-AEFF-4B88-9351-19B2AE2C6A45}"/>
              </a:ext>
            </a:extLst>
          </p:cNvPr>
          <p:cNvSpPr txBox="1"/>
          <p:nvPr/>
        </p:nvSpPr>
        <p:spPr>
          <a:xfrm>
            <a:off x="3783160" y="2950021"/>
            <a:ext cx="16674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（</a:t>
            </a:r>
            <a:r>
              <a:rPr lang="en-US" sz="1200" dirty="0"/>
              <a:t>YES-instances of</a:t>
            </a:r>
            <a:r>
              <a:rPr lang="zh-CN" altLang="en-US" sz="1200" dirty="0"/>
              <a:t>）</a:t>
            </a:r>
            <a:r>
              <a:rPr lang="en-US" sz="1200" dirty="0"/>
              <a:t> </a:t>
            </a:r>
          </a:p>
          <a:p>
            <a:pPr algn="ctr"/>
            <a:r>
              <a:rPr lang="en-US" sz="1800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4691575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4F964-1222-4CC0-BAC8-D2AC6490032A}"/>
              </a:ext>
            </a:extLst>
          </p:cNvPr>
          <p:cNvSpPr txBox="1"/>
          <p:nvPr/>
        </p:nvSpPr>
        <p:spPr>
          <a:xfrm>
            <a:off x="2241083" y="4115501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/>
              <a:t>Ǭ</a:t>
            </a:r>
            <a:endParaRPr lang="en-US" sz="1800" dirty="0"/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946858" y="3846920"/>
            <a:ext cx="1340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NO-instances in </a:t>
            </a:r>
          </a:p>
          <a:p>
            <a:pPr algn="ctr"/>
            <a:r>
              <a:rPr lang="en-US" sz="1200" dirty="0"/>
              <a:t>valid format of 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9DFE10D-15D4-4663-9C18-26C9D417004C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DD3A00-9CD2-4172-931B-73B0BEF9FEB6}"/>
              </a:ext>
            </a:extLst>
          </p:cNvPr>
          <p:cNvSpPr txBox="1"/>
          <p:nvPr/>
        </p:nvSpPr>
        <p:spPr>
          <a:xfrm>
            <a:off x="3783160" y="2950021"/>
            <a:ext cx="16674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（</a:t>
            </a:r>
            <a:r>
              <a:rPr lang="en-US" sz="1200" dirty="0"/>
              <a:t>YES-instances of</a:t>
            </a:r>
            <a:r>
              <a:rPr lang="zh-CN" altLang="en-US" sz="1200" dirty="0"/>
              <a:t>）</a:t>
            </a:r>
            <a:r>
              <a:rPr lang="en-US" sz="1200" dirty="0"/>
              <a:t> </a:t>
            </a:r>
          </a:p>
          <a:p>
            <a:pPr algn="ctr"/>
            <a:r>
              <a:rPr lang="en-US" sz="1800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3467195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847279" y="3846920"/>
            <a:ext cx="1539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kern="0" dirty="0"/>
              <a:t>Ǭ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1200" dirty="0"/>
              <a:t>(NO-instances of 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8FD904-8127-48CE-8940-3E614AED623D}"/>
              </a:ext>
            </a:extLst>
          </p:cNvPr>
          <p:cNvSpPr txBox="1"/>
          <p:nvPr/>
        </p:nvSpPr>
        <p:spPr>
          <a:xfrm>
            <a:off x="2016277" y="4451125"/>
            <a:ext cx="1111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Strings in </a:t>
            </a:r>
          </a:p>
          <a:p>
            <a:pPr algn="ctr"/>
            <a:r>
              <a:rPr lang="en-US" altLang="zh-CN" sz="1200" dirty="0"/>
              <a:t>invalid format</a:t>
            </a:r>
            <a:endParaRPr lang="en-US" sz="18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70D71-FBFC-4FA1-9FD4-7019D45E9DCF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33484A-FADC-48BC-B32A-1FC3BAE946A2}"/>
              </a:ext>
            </a:extLst>
          </p:cNvPr>
          <p:cNvSpPr txBox="1"/>
          <p:nvPr/>
        </p:nvSpPr>
        <p:spPr>
          <a:xfrm>
            <a:off x="3783160" y="2950021"/>
            <a:ext cx="16674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（</a:t>
            </a:r>
            <a:r>
              <a:rPr lang="en-US" sz="1200" dirty="0"/>
              <a:t>YES-instances of</a:t>
            </a:r>
            <a:r>
              <a:rPr lang="zh-CN" altLang="en-US" sz="1200" dirty="0"/>
              <a:t>）</a:t>
            </a:r>
            <a:r>
              <a:rPr lang="en-US" sz="1200" dirty="0"/>
              <a:t> </a:t>
            </a:r>
          </a:p>
          <a:p>
            <a:pPr algn="ctr"/>
            <a:r>
              <a:rPr lang="en-US" sz="1800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31426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847279" y="3846920"/>
            <a:ext cx="1539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kern="0" dirty="0"/>
              <a:t>Ǭ</a:t>
            </a:r>
            <a:r>
              <a:rPr lang="en-US" sz="1800" kern="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1200" dirty="0"/>
              <a:t>(NO-instances of 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8FD904-8127-48CE-8940-3E614AED623D}"/>
              </a:ext>
            </a:extLst>
          </p:cNvPr>
          <p:cNvSpPr txBox="1"/>
          <p:nvPr/>
        </p:nvSpPr>
        <p:spPr>
          <a:xfrm>
            <a:off x="2016277" y="4451125"/>
            <a:ext cx="1111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Strings in </a:t>
            </a:r>
          </a:p>
          <a:p>
            <a:pPr algn="ctr"/>
            <a:r>
              <a:rPr lang="en-US" altLang="zh-CN" sz="1200" dirty="0"/>
              <a:t>invalid format</a:t>
            </a:r>
            <a:endParaRPr lang="en-US" sz="18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70D71-FBFC-4FA1-9FD4-7019D45E9DCF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33484A-FADC-48BC-B32A-1FC3BAE946A2}"/>
              </a:ext>
            </a:extLst>
          </p:cNvPr>
          <p:cNvSpPr txBox="1"/>
          <p:nvPr/>
        </p:nvSpPr>
        <p:spPr>
          <a:xfrm>
            <a:off x="3783160" y="2950021"/>
            <a:ext cx="16674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/>
              <a:t>（</a:t>
            </a:r>
            <a:r>
              <a:rPr lang="en-US" sz="1200" dirty="0"/>
              <a:t>YES-instances of</a:t>
            </a:r>
            <a:r>
              <a:rPr lang="zh-CN" altLang="en-US" sz="1200" dirty="0"/>
              <a:t>）</a:t>
            </a:r>
            <a:r>
              <a:rPr lang="en-US" sz="1200" dirty="0"/>
              <a:t> </a:t>
            </a:r>
          </a:p>
          <a:p>
            <a:pPr algn="ctr"/>
            <a:r>
              <a:rPr lang="en-US" sz="1800" dirty="0"/>
              <a:t>Q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0B2EC90-C13A-4CB7-98AB-CE792DBE9A0B}"/>
              </a:ext>
            </a:extLst>
          </p:cNvPr>
          <p:cNvGrpSpPr/>
          <p:nvPr/>
        </p:nvGrpSpPr>
        <p:grpSpPr>
          <a:xfrm>
            <a:off x="7202534" y="2534522"/>
            <a:ext cx="1839350" cy="1077218"/>
            <a:chOff x="7202534" y="2534522"/>
            <a:chExt cx="1839350" cy="10772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19852E-310B-4964-A71C-812B569F9DE8}"/>
                </a:ext>
              </a:extLst>
            </p:cNvPr>
            <p:cNvSpPr txBox="1"/>
            <p:nvPr/>
          </p:nvSpPr>
          <p:spPr>
            <a:xfrm>
              <a:off x="7202534" y="2534522"/>
              <a:ext cx="183935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 matter which </a:t>
              </a:r>
            </a:p>
            <a:p>
              <a:pPr algn="ctr"/>
              <a:r>
                <a:rPr lang="en-US" sz="1600" dirty="0"/>
                <a:t>definition is used, 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Q = Q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2B871CD-8AC3-4FE7-B18D-5A1064260C6B}"/>
                </a:ext>
              </a:extLst>
            </p:cNvPr>
            <p:cNvSpPr txBox="1"/>
            <p:nvPr/>
          </p:nvSpPr>
          <p:spPr>
            <a:xfrm>
              <a:off x="7737985" y="3089432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581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5D6EF5-25B2-4AA4-B9D0-126833D3A9E2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7759A-E783-4A5E-8268-3FC3CC96F35F}"/>
              </a:ext>
            </a:extLst>
          </p:cNvPr>
          <p:cNvSpPr txBox="1"/>
          <p:nvPr/>
        </p:nvSpPr>
        <p:spPr>
          <a:xfrm>
            <a:off x="3937048" y="2950021"/>
            <a:ext cx="13596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YES-instances of </a:t>
            </a:r>
          </a:p>
          <a:p>
            <a:pPr algn="ctr"/>
            <a:r>
              <a:rPr lang="en-US" sz="1800" dirty="0"/>
              <a:t>Q</a:t>
            </a:r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847279" y="3846920"/>
            <a:ext cx="15392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co-Q</a:t>
            </a:r>
          </a:p>
          <a:p>
            <a:pPr algn="ctr"/>
            <a:r>
              <a:rPr lang="en-US" sz="1200" dirty="0"/>
              <a:t>(NO-instances of 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8FD904-8127-48CE-8940-3E614AED623D}"/>
              </a:ext>
            </a:extLst>
          </p:cNvPr>
          <p:cNvSpPr txBox="1"/>
          <p:nvPr/>
        </p:nvSpPr>
        <p:spPr>
          <a:xfrm>
            <a:off x="2016277" y="4451125"/>
            <a:ext cx="1111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Strings of </a:t>
            </a:r>
          </a:p>
          <a:p>
            <a:pPr algn="ctr"/>
            <a:r>
              <a:rPr lang="en-US" altLang="zh-CN" sz="1200" dirty="0"/>
              <a:t>invalid format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3EF03-C60B-4155-B634-E04EBD1AB1CE}"/>
              </a:ext>
            </a:extLst>
          </p:cNvPr>
          <p:cNvSpPr txBox="1"/>
          <p:nvPr/>
        </p:nvSpPr>
        <p:spPr>
          <a:xfrm>
            <a:off x="3898960" y="2894510"/>
            <a:ext cx="139775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Satisfiable </a:t>
            </a:r>
          </a:p>
          <a:p>
            <a:pPr algn="ctr"/>
            <a:r>
              <a:rPr lang="en-US" sz="1600" dirty="0"/>
              <a:t>CNF formulas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2E608-EF6D-4DDF-B074-4508ABA13498}"/>
              </a:ext>
            </a:extLst>
          </p:cNvPr>
          <p:cNvSpPr txBox="1"/>
          <p:nvPr/>
        </p:nvSpPr>
        <p:spPr>
          <a:xfrm>
            <a:off x="3898959" y="3775006"/>
            <a:ext cx="139775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Unsatisfiable </a:t>
            </a:r>
          </a:p>
          <a:p>
            <a:pPr algn="ctr"/>
            <a:r>
              <a:rPr lang="en-US" sz="1600" dirty="0"/>
              <a:t>CNF formulas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F948F0-EA88-4F49-A6B1-9746FE420E9A}"/>
              </a:ext>
            </a:extLst>
          </p:cNvPr>
          <p:cNvSpPr txBox="1"/>
          <p:nvPr/>
        </p:nvSpPr>
        <p:spPr>
          <a:xfrm>
            <a:off x="2058770" y="4498026"/>
            <a:ext cx="18782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Strings that are </a:t>
            </a:r>
          </a:p>
          <a:p>
            <a:pPr algn="ctr"/>
            <a:r>
              <a:rPr lang="en-US" sz="1400" dirty="0"/>
              <a:t>not a CNF formulas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A2D36D-EA23-4433-AF50-444CE2F93BB0}"/>
              </a:ext>
            </a:extLst>
          </p:cNvPr>
          <p:cNvGrpSpPr/>
          <p:nvPr/>
        </p:nvGrpSpPr>
        <p:grpSpPr>
          <a:xfrm>
            <a:off x="7202534" y="2534522"/>
            <a:ext cx="1839350" cy="1077218"/>
            <a:chOff x="7202534" y="2534522"/>
            <a:chExt cx="1839350" cy="107721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1698E-9E52-4CB5-9A34-6349D9C9ED18}"/>
                </a:ext>
              </a:extLst>
            </p:cNvPr>
            <p:cNvSpPr txBox="1"/>
            <p:nvPr/>
          </p:nvSpPr>
          <p:spPr>
            <a:xfrm>
              <a:off x="7202534" y="2534522"/>
              <a:ext cx="183935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 matter which </a:t>
              </a:r>
            </a:p>
            <a:p>
              <a:pPr algn="ctr"/>
              <a:r>
                <a:rPr lang="en-US" sz="1600" dirty="0"/>
                <a:t>definition is used, 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Q = Q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0314F2-84DE-49A8-BCEC-E3920F15C8FF}"/>
                </a:ext>
              </a:extLst>
            </p:cNvPr>
            <p:cNvSpPr txBox="1"/>
            <p:nvPr/>
          </p:nvSpPr>
          <p:spPr>
            <a:xfrm>
              <a:off x="7737985" y="3089432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826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5D6EF5-25B2-4AA4-B9D0-126833D3A9E2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7759A-E783-4A5E-8268-3FC3CC96F35F}"/>
              </a:ext>
            </a:extLst>
          </p:cNvPr>
          <p:cNvSpPr txBox="1"/>
          <p:nvPr/>
        </p:nvSpPr>
        <p:spPr>
          <a:xfrm>
            <a:off x="3937048" y="2950021"/>
            <a:ext cx="13596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YES-instances of </a:t>
            </a:r>
          </a:p>
          <a:p>
            <a:pPr algn="ctr"/>
            <a:r>
              <a:rPr lang="en-US" sz="1800" dirty="0"/>
              <a:t>Q</a:t>
            </a:r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847279" y="3846920"/>
            <a:ext cx="15392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co-Q</a:t>
            </a:r>
          </a:p>
          <a:p>
            <a:pPr algn="ctr"/>
            <a:r>
              <a:rPr lang="en-US" sz="1200" dirty="0"/>
              <a:t>(NO-instances of 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8FD904-8127-48CE-8940-3E614AED623D}"/>
              </a:ext>
            </a:extLst>
          </p:cNvPr>
          <p:cNvSpPr txBox="1"/>
          <p:nvPr/>
        </p:nvSpPr>
        <p:spPr>
          <a:xfrm>
            <a:off x="2016277" y="4451125"/>
            <a:ext cx="1111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Strings of </a:t>
            </a:r>
          </a:p>
          <a:p>
            <a:pPr algn="ctr"/>
            <a:r>
              <a:rPr lang="en-US" altLang="zh-CN" sz="1200" dirty="0"/>
              <a:t>invalid format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3EF03-C60B-4155-B634-E04EBD1AB1CE}"/>
              </a:ext>
            </a:extLst>
          </p:cNvPr>
          <p:cNvSpPr txBox="1"/>
          <p:nvPr/>
        </p:nvSpPr>
        <p:spPr>
          <a:xfrm>
            <a:off x="3898960" y="2894510"/>
            <a:ext cx="139775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Satisfiable </a:t>
            </a:r>
          </a:p>
          <a:p>
            <a:pPr algn="ctr"/>
            <a:r>
              <a:rPr lang="en-US" sz="1600" dirty="0"/>
              <a:t>CNF formulas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2E608-EF6D-4DDF-B074-4508ABA13498}"/>
              </a:ext>
            </a:extLst>
          </p:cNvPr>
          <p:cNvSpPr txBox="1"/>
          <p:nvPr/>
        </p:nvSpPr>
        <p:spPr>
          <a:xfrm>
            <a:off x="3898959" y="3775006"/>
            <a:ext cx="139775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Unsatisfiable </a:t>
            </a:r>
          </a:p>
          <a:p>
            <a:pPr algn="ctr"/>
            <a:r>
              <a:rPr lang="en-US" sz="1600" dirty="0"/>
              <a:t>CNF formulas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F948F0-EA88-4F49-A6B1-9746FE420E9A}"/>
              </a:ext>
            </a:extLst>
          </p:cNvPr>
          <p:cNvSpPr txBox="1"/>
          <p:nvPr/>
        </p:nvSpPr>
        <p:spPr>
          <a:xfrm>
            <a:off x="2058770" y="4498026"/>
            <a:ext cx="18782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Strings that are </a:t>
            </a:r>
          </a:p>
          <a:p>
            <a:pPr algn="ctr"/>
            <a:r>
              <a:rPr lang="en-US" sz="1400" dirty="0"/>
              <a:t>not a CNF formulas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DB351D5-ACF5-4041-92AF-F9348ABF0DDB}"/>
              </a:ext>
            </a:extLst>
          </p:cNvPr>
          <p:cNvSpPr txBox="1">
            <a:spLocks/>
          </p:cNvSpPr>
          <p:nvPr/>
        </p:nvSpPr>
        <p:spPr bwMode="auto">
          <a:xfrm>
            <a:off x="1021791" y="5443696"/>
            <a:ext cx="7264959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For a complexity class </a:t>
            </a:r>
            <a:r>
              <a:rPr lang="en-US" sz="2400" kern="0" dirty="0">
                <a:solidFill>
                  <a:srgbClr val="FFC000"/>
                </a:solidFill>
              </a:rPr>
              <a:t>C</a:t>
            </a:r>
            <a:r>
              <a:rPr lang="en-US" sz="2400" kern="0" dirty="0"/>
              <a:t>, let </a:t>
            </a:r>
            <a:r>
              <a:rPr lang="en-US" sz="2400" kern="0" dirty="0">
                <a:solidFill>
                  <a:srgbClr val="FF0000"/>
                </a:solidFill>
              </a:rPr>
              <a:t>co-C</a:t>
            </a:r>
            <a:r>
              <a:rPr lang="en-US" sz="2400" kern="0" dirty="0"/>
              <a:t> be the complexity class that contains all Ǭ, where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C</a:t>
            </a:r>
            <a:r>
              <a:rPr lang="en-US" sz="2400" kern="0" dirty="0"/>
              <a:t>.</a:t>
            </a:r>
            <a:endParaRPr lang="en-US" sz="2400" kern="0" baseline="300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575798-8C64-42ED-81DA-48E137ED9BBC}"/>
              </a:ext>
            </a:extLst>
          </p:cNvPr>
          <p:cNvGrpSpPr/>
          <p:nvPr/>
        </p:nvGrpSpPr>
        <p:grpSpPr>
          <a:xfrm>
            <a:off x="7202534" y="2534522"/>
            <a:ext cx="1839350" cy="1077218"/>
            <a:chOff x="7202534" y="2534522"/>
            <a:chExt cx="1839350" cy="107721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D706E66-53A6-4069-AC01-38F6DF311201}"/>
                </a:ext>
              </a:extLst>
            </p:cNvPr>
            <p:cNvSpPr txBox="1"/>
            <p:nvPr/>
          </p:nvSpPr>
          <p:spPr>
            <a:xfrm>
              <a:off x="7202534" y="2534522"/>
              <a:ext cx="183935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 matter which </a:t>
              </a:r>
            </a:p>
            <a:p>
              <a:pPr algn="ctr"/>
              <a:r>
                <a:rPr lang="en-US" sz="1600" dirty="0"/>
                <a:t>definition is used, 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Q = Q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5C2106-75CD-4F76-8A79-8017CE3D78B2}"/>
                </a:ext>
              </a:extLst>
            </p:cNvPr>
            <p:cNvSpPr txBox="1"/>
            <p:nvPr/>
          </p:nvSpPr>
          <p:spPr>
            <a:xfrm>
              <a:off x="7737985" y="3089432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5329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8215</TotalTime>
  <Words>2524</Words>
  <Application>Microsoft Office PowerPoint</Application>
  <PresentationFormat>On-screen Show (4:3)</PresentationFormat>
  <Paragraphs>393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688</cp:revision>
  <cp:lastPrinted>2001-01-16T17:12:14Z</cp:lastPrinted>
  <dcterms:created xsi:type="dcterms:W3CDTF">1999-07-13T19:55:20Z</dcterms:created>
  <dcterms:modified xsi:type="dcterms:W3CDTF">2020-10-02T14:39:33Z</dcterms:modified>
</cp:coreProperties>
</file>