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93" r:id="rId2"/>
    <p:sldId id="1285" r:id="rId3"/>
    <p:sldId id="1057" r:id="rId4"/>
    <p:sldId id="1060" r:id="rId5"/>
    <p:sldId id="1058" r:id="rId6"/>
    <p:sldId id="1063" r:id="rId7"/>
    <p:sldId id="1064" r:id="rId8"/>
    <p:sldId id="1071" r:id="rId9"/>
    <p:sldId id="1070" r:id="rId10"/>
    <p:sldId id="1069" r:id="rId11"/>
    <p:sldId id="1068" r:id="rId12"/>
    <p:sldId id="1067" r:id="rId13"/>
    <p:sldId id="1066" r:id="rId14"/>
    <p:sldId id="1065" r:id="rId15"/>
    <p:sldId id="1062" r:id="rId16"/>
    <p:sldId id="1073" r:id="rId17"/>
    <p:sldId id="1072" r:id="rId18"/>
    <p:sldId id="1074" r:id="rId19"/>
    <p:sldId id="1076" r:id="rId20"/>
    <p:sldId id="1075" r:id="rId21"/>
    <p:sldId id="1080" r:id="rId22"/>
    <p:sldId id="1079" r:id="rId23"/>
    <p:sldId id="1078" r:id="rId24"/>
    <p:sldId id="1077" r:id="rId25"/>
    <p:sldId id="1086" r:id="rId26"/>
    <p:sldId id="1083" r:id="rId27"/>
    <p:sldId id="1085" r:id="rId28"/>
    <p:sldId id="1084" r:id="rId29"/>
    <p:sldId id="1087" r:id="rId30"/>
    <p:sldId id="1091" r:id="rId31"/>
    <p:sldId id="1090" r:id="rId32"/>
    <p:sldId id="1089" r:id="rId33"/>
    <p:sldId id="1088" r:id="rId34"/>
    <p:sldId id="1094" r:id="rId35"/>
    <p:sldId id="1093" r:id="rId36"/>
    <p:sldId id="1092" r:id="rId37"/>
    <p:sldId id="1100" r:id="rId38"/>
    <p:sldId id="1099" r:id="rId39"/>
    <p:sldId id="1097" r:id="rId40"/>
    <p:sldId id="1096" r:id="rId41"/>
    <p:sldId id="1095" r:id="rId42"/>
    <p:sldId id="1106" r:id="rId43"/>
    <p:sldId id="1105" r:id="rId44"/>
    <p:sldId id="1107" r:id="rId45"/>
    <p:sldId id="1104" r:id="rId46"/>
    <p:sldId id="1103" r:id="rId47"/>
    <p:sldId id="1102" r:id="rId48"/>
    <p:sldId id="1101" r:id="rId49"/>
    <p:sldId id="1114" r:id="rId50"/>
    <p:sldId id="1113" r:id="rId51"/>
    <p:sldId id="1112" r:id="rId52"/>
    <p:sldId id="1111" r:id="rId53"/>
    <p:sldId id="1110" r:id="rId54"/>
    <p:sldId id="1109" r:id="rId55"/>
    <p:sldId id="1108" r:id="rId56"/>
    <p:sldId id="1118" r:id="rId57"/>
    <p:sldId id="1117" r:id="rId58"/>
    <p:sldId id="1116" r:id="rId59"/>
    <p:sldId id="1115" r:id="rId60"/>
    <p:sldId id="1119" r:id="rId6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3300"/>
    <a:srgbClr val="FFCC00"/>
    <a:srgbClr val="FF0000"/>
    <a:srgbClr val="FFFFCC"/>
    <a:srgbClr val="FFFFFF"/>
    <a:srgbClr val="33CC33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757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8148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7398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3149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1980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3848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088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4524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0616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339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5809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078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5472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251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2732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5800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5771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4023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504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7517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098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4518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293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1679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2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67860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65108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5601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6194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9680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5707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6823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71607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2890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4631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23565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7396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0545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14533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21974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60410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93554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61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28887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06834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35237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44893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9594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15536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45148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9253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41759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44670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887010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73218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10261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2629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7781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2071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12: The NC hierarchy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822128" y="2140502"/>
            <a:ext cx="7594994" cy="10979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Definition. </a:t>
            </a:r>
            <a:r>
              <a:rPr lang="en-US" sz="2800" kern="0" dirty="0"/>
              <a:t> </a:t>
            </a:r>
          </a:p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	</a:t>
            </a:r>
            <a:r>
              <a:rPr lang="en-US" sz="2800" kern="0" dirty="0" err="1">
                <a:solidFill>
                  <a:srgbClr val="FF0000"/>
                </a:solidFill>
              </a:rPr>
              <a:t>NC</a:t>
            </a:r>
            <a:r>
              <a:rPr lang="en-US" sz="2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C000"/>
                </a:solidFill>
              </a:rPr>
              <a:t>Size-Depth(poly(n), </a:t>
            </a:r>
            <a:r>
              <a:rPr lang="en-US" sz="2800" kern="0" dirty="0" err="1">
                <a:solidFill>
                  <a:srgbClr val="FFC000"/>
                </a:solidFill>
              </a:rPr>
              <a:t>log</a:t>
            </a:r>
            <a:r>
              <a:rPr lang="en-US" sz="28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800" kern="0" baseline="30000" dirty="0">
                <a:solidFill>
                  <a:srgbClr val="FFC000"/>
                </a:solidFill>
              </a:rPr>
              <a:t> </a:t>
            </a:r>
            <a:r>
              <a:rPr lang="en-US" sz="28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EABC3-81BF-47D0-A479-99BC886D413A}"/>
              </a:ext>
            </a:extLst>
          </p:cNvPr>
          <p:cNvSpPr txBox="1">
            <a:spLocks/>
          </p:cNvSpPr>
          <p:nvPr/>
        </p:nvSpPr>
        <p:spPr bwMode="auto">
          <a:xfrm>
            <a:off x="1762210" y="3385528"/>
            <a:ext cx="3000289" cy="7989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NC</a:t>
            </a:r>
            <a:r>
              <a:rPr lang="en-US" sz="2800" kern="0" dirty="0"/>
              <a:t> =  </a:t>
            </a:r>
            <a:r>
              <a:rPr lang="hy-AM" sz="4000" kern="0" dirty="0"/>
              <a:t>Ս</a:t>
            </a:r>
            <a:r>
              <a:rPr lang="en-US" sz="2800" kern="0" baseline="-25000" dirty="0"/>
              <a:t>k≥1 </a:t>
            </a:r>
            <a:r>
              <a:rPr lang="en-US" sz="2800" kern="0" dirty="0" err="1">
                <a:solidFill>
                  <a:srgbClr val="FF0000"/>
                </a:solidFill>
              </a:rPr>
              <a:t>NC</a:t>
            </a:r>
            <a:r>
              <a:rPr lang="en-US" sz="2800" kern="0" baseline="-25000" dirty="0" err="1">
                <a:solidFill>
                  <a:srgbClr val="FF0000"/>
                </a:solidFill>
              </a:rPr>
              <a:t>k</a:t>
            </a:r>
            <a:endParaRPr lang="en-US" sz="2800" kern="0" dirty="0">
              <a:solidFill>
                <a:srgbClr val="FFC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0FDC25-CA26-44B0-8CAF-CA7AB748BF3C}"/>
              </a:ext>
            </a:extLst>
          </p:cNvPr>
          <p:cNvSpPr txBox="1">
            <a:spLocks/>
          </p:cNvSpPr>
          <p:nvPr/>
        </p:nvSpPr>
        <p:spPr bwMode="auto">
          <a:xfrm>
            <a:off x="811157" y="4331518"/>
            <a:ext cx="7331272" cy="68643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NC is the class of problems that can be solved very fast using feasible number of processors on parallel machines.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63863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822128" y="2140502"/>
            <a:ext cx="7594994" cy="10979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Definition. </a:t>
            </a:r>
            <a:r>
              <a:rPr lang="en-US" sz="2800" kern="0" dirty="0"/>
              <a:t> </a:t>
            </a:r>
          </a:p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	</a:t>
            </a:r>
            <a:r>
              <a:rPr lang="en-US" sz="2800" kern="0" dirty="0" err="1">
                <a:solidFill>
                  <a:srgbClr val="FF0000"/>
                </a:solidFill>
              </a:rPr>
              <a:t>NC</a:t>
            </a:r>
            <a:r>
              <a:rPr lang="en-US" sz="2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C000"/>
                </a:solidFill>
              </a:rPr>
              <a:t>Size-Depth(poly(n), </a:t>
            </a:r>
            <a:r>
              <a:rPr lang="en-US" sz="2800" kern="0" dirty="0" err="1">
                <a:solidFill>
                  <a:srgbClr val="FFC000"/>
                </a:solidFill>
              </a:rPr>
              <a:t>log</a:t>
            </a:r>
            <a:r>
              <a:rPr lang="en-US" sz="28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800" kern="0" baseline="30000" dirty="0">
                <a:solidFill>
                  <a:srgbClr val="FFC000"/>
                </a:solidFill>
              </a:rPr>
              <a:t> </a:t>
            </a:r>
            <a:r>
              <a:rPr lang="en-US" sz="28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EABC3-81BF-47D0-A479-99BC886D413A}"/>
              </a:ext>
            </a:extLst>
          </p:cNvPr>
          <p:cNvSpPr txBox="1">
            <a:spLocks/>
          </p:cNvSpPr>
          <p:nvPr/>
        </p:nvSpPr>
        <p:spPr bwMode="auto">
          <a:xfrm>
            <a:off x="1762210" y="3385528"/>
            <a:ext cx="3000289" cy="7989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FF0000"/>
                </a:solidFill>
              </a:rPr>
              <a:t>NC</a:t>
            </a:r>
            <a:r>
              <a:rPr lang="en-US" sz="2800" kern="0" dirty="0"/>
              <a:t> =  </a:t>
            </a:r>
            <a:r>
              <a:rPr lang="hy-AM" sz="4000" kern="0" dirty="0"/>
              <a:t>Ս</a:t>
            </a:r>
            <a:r>
              <a:rPr lang="en-US" sz="2800" kern="0" baseline="-25000" dirty="0"/>
              <a:t>k≥1 </a:t>
            </a:r>
            <a:r>
              <a:rPr lang="en-US" sz="2800" kern="0" dirty="0" err="1">
                <a:solidFill>
                  <a:srgbClr val="FF0000"/>
                </a:solidFill>
              </a:rPr>
              <a:t>NC</a:t>
            </a:r>
            <a:r>
              <a:rPr lang="en-US" sz="2800" kern="0" baseline="-25000" dirty="0" err="1">
                <a:solidFill>
                  <a:srgbClr val="FF0000"/>
                </a:solidFill>
              </a:rPr>
              <a:t>k</a:t>
            </a:r>
            <a:endParaRPr lang="en-US" sz="2800" kern="0" dirty="0">
              <a:solidFill>
                <a:srgbClr val="FFC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0FDC25-CA26-44B0-8CAF-CA7AB748BF3C}"/>
              </a:ext>
            </a:extLst>
          </p:cNvPr>
          <p:cNvSpPr txBox="1">
            <a:spLocks/>
          </p:cNvSpPr>
          <p:nvPr/>
        </p:nvSpPr>
        <p:spPr bwMode="auto">
          <a:xfrm>
            <a:off x="811157" y="4331518"/>
            <a:ext cx="7331272" cy="68643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NC is the class of problems that can be solved very fast using feasible number of processors on parallel machines.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A10F1F2-1D5A-44DE-BD1C-916E09BE3B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13355" y="5277508"/>
                <a:ext cx="7683697" cy="493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kern="0" dirty="0"/>
                  <a:t>The</a:t>
                </a:r>
                <a:r>
                  <a:rPr lang="en-US" sz="2800" kern="0" dirty="0">
                    <a:solidFill>
                      <a:srgbClr val="FF3300"/>
                    </a:solidFill>
                  </a:rPr>
                  <a:t> NC</a:t>
                </a:r>
                <a:r>
                  <a:rPr lang="en-US" sz="2800" kern="0" dirty="0"/>
                  <a:t>-hierarchy: </a:t>
                </a:r>
              </a:p>
              <a:p>
                <a:pPr marL="0" indent="0">
                  <a:buNone/>
                </a:pPr>
                <a:r>
                  <a:rPr lang="en-US" sz="2800" kern="0" dirty="0">
                    <a:solidFill>
                      <a:srgbClr val="FF0000"/>
                    </a:solidFill>
                  </a:rPr>
                  <a:t>          NC</a:t>
                </a:r>
                <a:r>
                  <a:rPr lang="en-US" sz="28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8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8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8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m:rPr>
                        <m:nor/>
                      </m:rPr>
                      <a:rPr lang="en-US" sz="2800" b="0" i="0" kern="0" dirty="0" smtClean="0">
                        <a:solidFill>
                          <a:srgbClr val="FF0000"/>
                        </a:solidFill>
                      </a:rPr>
                      <m:t>N</m:t>
                    </m:r>
                    <m:r>
                      <m:rPr>
                        <m:nor/>
                      </m:rPr>
                      <a:rPr lang="en-US" sz="2800" kern="0" dirty="0">
                        <a:solidFill>
                          <a:srgbClr val="FF0000"/>
                        </a:solidFill>
                      </a:rPr>
                      <m:t>C</m:t>
                    </m:r>
                    <m:r>
                      <m:rPr>
                        <m:nor/>
                      </m:rPr>
                      <a:rPr lang="en-US" sz="2800" b="0" i="0" kern="0" baseline="-25000" dirty="0" smtClean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r>
                  <a:rPr lang="en-US" sz="2800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kern="0" baseline="30000" dirty="0"/>
                  <a:t>… </a:t>
                </a:r>
                <a14:m>
                  <m:oMath xmlns:m="http://schemas.openxmlformats.org/officeDocument/2006/math">
                    <m:r>
                      <a:rPr lang="en-US" sz="28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kern="0" dirty="0">
                    <a:solidFill>
                      <a:srgbClr val="FF0000"/>
                    </a:solidFill>
                  </a:rPr>
                  <a:t> NC</a:t>
                </a:r>
                <a:endParaRPr lang="en-US" sz="2800" kern="0" baseline="30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800" kern="0" baseline="-2500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A10F1F2-1D5A-44DE-BD1C-916E09BE3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355" y="5277508"/>
                <a:ext cx="7683697" cy="493400"/>
              </a:xfrm>
              <a:prstGeom prst="rect">
                <a:avLst/>
              </a:prstGeom>
              <a:blipFill>
                <a:blip r:embed="rId3"/>
                <a:stretch>
                  <a:fillRect l="-1506" t="-12048" b="-137349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456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2660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EB2434-012F-417C-BD87-756833C193E8}"/>
              </a:ext>
            </a:extLst>
          </p:cNvPr>
          <p:cNvGrpSpPr/>
          <p:nvPr/>
        </p:nvGrpSpPr>
        <p:grpSpPr>
          <a:xfrm>
            <a:off x="422947" y="2931368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Content Placeholder 2">
              <a:extLst>
                <a:ext uri="{FF2B5EF4-FFF2-40B4-BE49-F238E27FC236}">
                  <a16:creationId xmlns:a16="http://schemas.microsoft.com/office/drawing/2014/main" id="{588EA87F-0BBC-455F-837C-9A28641B52A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47692" y="2703229"/>
              <a:ext cx="4159223" cy="38007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1800" kern="0" dirty="0" err="1"/>
                <a:t>c</a:t>
              </a:r>
              <a:r>
                <a:rPr lang="en-US" sz="1800" kern="0" baseline="-25000" dirty="0" err="1"/>
                <a:t>ij</a:t>
              </a:r>
              <a:r>
                <a:rPr lang="en-US" sz="1800" kern="0" dirty="0"/>
                <a:t> = (a</a:t>
              </a:r>
              <a:r>
                <a:rPr lang="en-US" sz="1800" kern="0" baseline="-25000" dirty="0"/>
                <a:t>i1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1j</a:t>
              </a:r>
              <a:r>
                <a:rPr lang="en-US" sz="1800" kern="0" dirty="0"/>
                <a:t>)˅(a</a:t>
              </a:r>
              <a:r>
                <a:rPr lang="en-US" sz="1800" kern="0" baseline="-25000" dirty="0"/>
                <a:t>i2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2j</a:t>
              </a:r>
              <a:r>
                <a:rPr lang="en-US" sz="1800" kern="0" dirty="0"/>
                <a:t>)˅ ⸱⸱⸱ ˅(</a:t>
              </a:r>
              <a:r>
                <a:rPr lang="en-US" sz="1800" kern="0" dirty="0" err="1"/>
                <a:t>a</a:t>
              </a:r>
              <a:r>
                <a:rPr lang="en-US" sz="1800" kern="0" baseline="-25000" dirty="0" err="1"/>
                <a:t>in</a:t>
              </a:r>
              <a:r>
                <a:rPr lang="en-US" sz="1800" kern="0" dirty="0" err="1"/>
                <a:t>˄b</a:t>
              </a:r>
              <a:r>
                <a:rPr lang="en-US" sz="1800" kern="0" baseline="-25000" dirty="0" err="1"/>
                <a:t>nj</a:t>
              </a:r>
              <a:r>
                <a:rPr lang="en-US" sz="1800" kern="0" dirty="0"/>
                <a:t>) </a:t>
              </a:r>
            </a:p>
            <a:p>
              <a:pPr marL="0" indent="0">
                <a:buNone/>
              </a:pPr>
              <a:endParaRPr lang="en-US" sz="1800" kern="0" dirty="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FBCCCC-B6AD-4BE6-8A25-F6DC839B5036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CFD391-D661-4500-A56C-027956EA092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9650110-8164-43D4-8AAD-1C6ED2E42680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A7DDAD0-D493-4C03-B3F5-A0B62EBE3D3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F454E48-2DE1-40A6-A8BA-A9A6AB070D0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35B165B-52B8-4C9F-8FC7-D6899454613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748587E-8166-4450-88ED-AA1A3D6D2212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9071C8F-19A5-4E9C-86CD-C1B7BF5FF604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A97A1EC-0CF0-476D-AA53-EA656A972F70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2D01D87-8C56-47CD-A426-18D56BC7D27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947A267-5804-4516-8B83-BD460D21FFF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161C0DE-0BEC-42F2-A4A1-A1F7433BED5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EA0ADBF-4352-4E83-AB41-00B7A124025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F84F0E0-6672-45D8-AA40-201632EDFB2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C242A9F-CC7B-420C-98FD-E1DE9844A742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367ED7D-7819-4BD4-85B3-EE6D0C7AFD9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B18D836-64AC-47A2-8818-BC19C7DB2D6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8BEAA38-358D-4135-92E8-BE5EF21A992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6A1FEA-88B4-4A30-8C39-D245CB588C6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275A92-BE50-48F2-A3F7-5072C97B8988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8F80F3-AC63-4DCE-AE58-0BBC5D9CFBA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7BCA18-2EF0-42B5-90DE-8D6FE967EA8A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82B461B-DD65-4C0C-B22B-595D795320C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703ECA-B355-4C65-BFC7-F05AA590CA9F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92555A-4B0A-4F92-81F0-D71C856F6C16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63F0EFB-B00C-4E58-A9DF-57F39CDBD574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084556-FA3B-4A05-B51E-942BF202EAED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5E6382E-B10C-4303-BB28-5DC8B03DAE0A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2356C93-3783-4C62-A2C5-C1127E8E4D6C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92B8E5-5683-45FB-9984-9E74A2479BF1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5848397-88CC-49B4-995D-45AF865C3C79}"/>
                </a:ext>
              </a:extLst>
            </p:cNvPr>
            <p:cNvCxnSpPr>
              <a:cxnSpLocks/>
              <a:endCxn id="61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3AE3E66-FBAC-4F9D-A512-295CF3641EE5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F1F4E1F-AFE2-4205-83CC-8048B40153F9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23FE218-A941-4A7A-B416-2F7A398D93F3}"/>
                </a:ext>
              </a:extLst>
            </p:cNvPr>
            <p:cNvCxnSpPr>
              <a:cxnSpLocks/>
              <a:endCxn id="65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F3AEBB3-A493-415C-A34C-B820035DBC56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C6798DA-55A8-4679-803C-684E66E79490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801859-9528-4DB8-A7CE-C2ED296AF0F7}"/>
                </a:ext>
              </a:extLst>
            </p:cNvPr>
            <p:cNvCxnSpPr>
              <a:cxnSpLocks/>
              <a:endCxn id="67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53E5B4-0795-4815-B9C7-6EB8D21D2A84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078260F-EC74-48EA-BB9D-1B478BB3897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16C05D9-4487-4325-88F9-E345B906E44D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2DB78A6-4ACD-4EC3-BE22-B6F770DBC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E52D19-A570-45D0-9E2B-4BCFCA81A542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205467B-DD9A-498F-B529-D26AB1933C3F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02E65A-A1AC-4DAF-8A23-FC3D6A4537D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A0B151D-80E2-49BC-BD15-F034DEC631DA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6C385B-D142-4968-84EF-9F4E3005D867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B61B42-132A-4C50-A394-CC34F6DD2454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5866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EB2434-012F-417C-BD87-756833C193E8}"/>
              </a:ext>
            </a:extLst>
          </p:cNvPr>
          <p:cNvGrpSpPr/>
          <p:nvPr/>
        </p:nvGrpSpPr>
        <p:grpSpPr>
          <a:xfrm>
            <a:off x="422947" y="2931368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 = (a</a:t>
                  </a:r>
                  <a:r>
                    <a:rPr lang="en-US" sz="1800" kern="0" baseline="-25000" dirty="0"/>
                    <a:t>i1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1j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(a</a:t>
                  </a:r>
                  <a:r>
                    <a:rPr lang="en-US" sz="1800" kern="0" baseline="-25000" dirty="0"/>
                    <a:t>i2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2j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 ⸱⸱⸱ 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in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nj</a:t>
                  </a:r>
                  <a:r>
                    <a:rPr lang="en-US" sz="1800" kern="0" dirty="0"/>
                    <a:t>) </a:t>
                  </a:r>
                </a:p>
                <a:p>
                  <a:pPr marL="0" indent="0">
                    <a:buNone/>
                  </a:pPr>
                  <a:endParaRPr lang="en-US" sz="1800" kern="0" dirty="0"/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blipFill>
                  <a:blip r:embed="rId4"/>
                  <a:stretch>
                    <a:fillRect l="-1170" t="-6250" b="-20313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FBCCCC-B6AD-4BE6-8A25-F6DC839B5036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CFD391-D661-4500-A56C-027956EA092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9650110-8164-43D4-8AAD-1C6ED2E42680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A7DDAD0-D493-4C03-B3F5-A0B62EBE3D3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F454E48-2DE1-40A6-A8BA-A9A6AB070D0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35B165B-52B8-4C9F-8FC7-D6899454613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748587E-8166-4450-88ED-AA1A3D6D2212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9071C8F-19A5-4E9C-86CD-C1B7BF5FF604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A97A1EC-0CF0-476D-AA53-EA656A972F70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2D01D87-8C56-47CD-A426-18D56BC7D27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947A267-5804-4516-8B83-BD460D21FFF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161C0DE-0BEC-42F2-A4A1-A1F7433BED5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EA0ADBF-4352-4E83-AB41-00B7A124025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F84F0E0-6672-45D8-AA40-201632EDFB2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C242A9F-CC7B-420C-98FD-E1DE9844A742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367ED7D-7819-4BD4-85B3-EE6D0C7AFD9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B18D836-64AC-47A2-8818-BC19C7DB2D6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8BEAA38-358D-4135-92E8-BE5EF21A992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6A1FEA-88B4-4A30-8C39-D245CB588C6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275A92-BE50-48F2-A3F7-5072C97B8988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8F80F3-AC63-4DCE-AE58-0BBC5D9CFBA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7BCA18-2EF0-42B5-90DE-8D6FE967EA8A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82B461B-DD65-4C0C-B22B-595D795320C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703ECA-B355-4C65-BFC7-F05AA590CA9F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92555A-4B0A-4F92-81F0-D71C856F6C16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63F0EFB-B00C-4E58-A9DF-57F39CDBD574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084556-FA3B-4A05-B51E-942BF202EAED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5E6382E-B10C-4303-BB28-5DC8B03DAE0A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2356C93-3783-4C62-A2C5-C1127E8E4D6C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92B8E5-5683-45FB-9984-9E74A2479BF1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5848397-88CC-49B4-995D-45AF865C3C79}"/>
                </a:ext>
              </a:extLst>
            </p:cNvPr>
            <p:cNvCxnSpPr>
              <a:cxnSpLocks/>
              <a:endCxn id="61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3AE3E66-FBAC-4F9D-A512-295CF3641EE5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F1F4E1F-AFE2-4205-83CC-8048B40153F9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23FE218-A941-4A7A-B416-2F7A398D93F3}"/>
                </a:ext>
              </a:extLst>
            </p:cNvPr>
            <p:cNvCxnSpPr>
              <a:cxnSpLocks/>
              <a:endCxn id="65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F3AEBB3-A493-415C-A34C-B820035DBC56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C6798DA-55A8-4679-803C-684E66E79490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801859-9528-4DB8-A7CE-C2ED296AF0F7}"/>
                </a:ext>
              </a:extLst>
            </p:cNvPr>
            <p:cNvCxnSpPr>
              <a:cxnSpLocks/>
              <a:endCxn id="67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53E5B4-0795-4815-B9C7-6EB8D21D2A84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078260F-EC74-48EA-BB9D-1B478BB3897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16C05D9-4487-4325-88F9-E345B906E44D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2DB78A6-4ACD-4EC3-BE22-B6F770DBC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E52D19-A570-45D0-9E2B-4BCFCA81A542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205467B-DD9A-498F-B529-D26AB1933C3F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02E65A-A1AC-4DAF-8A23-FC3D6A4537D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>
                  <a:solidFill>
                    <a:srgbClr val="FF0000"/>
                  </a:solidFill>
                </a:rPr>
                <a:t>+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A0B151D-80E2-49BC-BD15-F034DEC631DA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6C385B-D142-4968-84EF-9F4E3005D867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B61B42-132A-4C50-A394-CC34F6DD2454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/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/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/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679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EB2434-012F-417C-BD87-756833C193E8}"/>
              </a:ext>
            </a:extLst>
          </p:cNvPr>
          <p:cNvGrpSpPr/>
          <p:nvPr/>
        </p:nvGrpSpPr>
        <p:grpSpPr>
          <a:xfrm>
            <a:off x="422947" y="2931368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 = (a</a:t>
                  </a:r>
                  <a:r>
                    <a:rPr lang="en-US" sz="1800" kern="0" baseline="-25000" dirty="0"/>
                    <a:t>i1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1j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(a</a:t>
                  </a:r>
                  <a:r>
                    <a:rPr lang="en-US" sz="1800" kern="0" baseline="-25000" dirty="0"/>
                    <a:t>i2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2j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 ⸱⸱⸱ 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in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nj</a:t>
                  </a:r>
                  <a:r>
                    <a:rPr lang="en-US" sz="1800" kern="0" dirty="0"/>
                    <a:t>) </a:t>
                  </a:r>
                </a:p>
                <a:p>
                  <a:pPr marL="0" indent="0">
                    <a:buNone/>
                  </a:pPr>
                  <a:endParaRPr lang="en-US" sz="1800" kern="0" dirty="0"/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blipFill>
                  <a:blip r:embed="rId4"/>
                  <a:stretch>
                    <a:fillRect l="-1170" t="-6250" b="-20313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FBCCCC-B6AD-4BE6-8A25-F6DC839B5036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CFD391-D661-4500-A56C-027956EA092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9650110-8164-43D4-8AAD-1C6ED2E42680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A7DDAD0-D493-4C03-B3F5-A0B62EBE3D3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F454E48-2DE1-40A6-A8BA-A9A6AB070D0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35B165B-52B8-4C9F-8FC7-D6899454613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748587E-8166-4450-88ED-AA1A3D6D2212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9071C8F-19A5-4E9C-86CD-C1B7BF5FF604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A97A1EC-0CF0-476D-AA53-EA656A972F70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2D01D87-8C56-47CD-A426-18D56BC7D27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947A267-5804-4516-8B83-BD460D21FFF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161C0DE-0BEC-42F2-A4A1-A1F7433BED5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EA0ADBF-4352-4E83-AB41-00B7A124025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F84F0E0-6672-45D8-AA40-201632EDFB2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C242A9F-CC7B-420C-98FD-E1DE9844A742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367ED7D-7819-4BD4-85B3-EE6D0C7AFD9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B18D836-64AC-47A2-8818-BC19C7DB2D6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8BEAA38-358D-4135-92E8-BE5EF21A992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6A1FEA-88B4-4A30-8C39-D245CB588C6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275A92-BE50-48F2-A3F7-5072C97B8988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8F80F3-AC63-4DCE-AE58-0BBC5D9CFBA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7BCA18-2EF0-42B5-90DE-8D6FE967EA8A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82B461B-DD65-4C0C-B22B-595D795320C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703ECA-B355-4C65-BFC7-F05AA590CA9F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92555A-4B0A-4F92-81F0-D71C856F6C16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63F0EFB-B00C-4E58-A9DF-57F39CDBD574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084556-FA3B-4A05-B51E-942BF202EAED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5E6382E-B10C-4303-BB28-5DC8B03DAE0A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2356C93-3783-4C62-A2C5-C1127E8E4D6C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92B8E5-5683-45FB-9984-9E74A2479BF1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5848397-88CC-49B4-995D-45AF865C3C79}"/>
                </a:ext>
              </a:extLst>
            </p:cNvPr>
            <p:cNvCxnSpPr>
              <a:cxnSpLocks/>
              <a:endCxn id="61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3AE3E66-FBAC-4F9D-A512-295CF3641EE5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F1F4E1F-AFE2-4205-83CC-8048B40153F9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23FE218-A941-4A7A-B416-2F7A398D93F3}"/>
                </a:ext>
              </a:extLst>
            </p:cNvPr>
            <p:cNvCxnSpPr>
              <a:cxnSpLocks/>
              <a:endCxn id="65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F3AEBB3-A493-415C-A34C-B820035DBC56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C6798DA-55A8-4679-803C-684E66E79490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801859-9528-4DB8-A7CE-C2ED296AF0F7}"/>
                </a:ext>
              </a:extLst>
            </p:cNvPr>
            <p:cNvCxnSpPr>
              <a:cxnSpLocks/>
              <a:endCxn id="67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53E5B4-0795-4815-B9C7-6EB8D21D2A84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078260F-EC74-48EA-BB9D-1B478BB3897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16C05D9-4487-4325-88F9-E345B906E44D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2DB78A6-4ACD-4EC3-BE22-B6F770DBC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E52D19-A570-45D0-9E2B-4BCFCA81A542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205467B-DD9A-498F-B529-D26AB1933C3F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02E65A-A1AC-4DAF-8A23-FC3D6A4537D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>
                  <a:solidFill>
                    <a:srgbClr val="FF0000"/>
                  </a:solidFill>
                </a:rPr>
                <a:t>+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A0B151D-80E2-49BC-BD15-F034DEC631DA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6C385B-D142-4968-84EF-9F4E3005D867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B61B42-132A-4C50-A394-CC34F6DD2454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/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/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/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TextBox 108">
            <a:extLst>
              <a:ext uri="{FF2B5EF4-FFF2-40B4-BE49-F238E27FC236}">
                <a16:creationId xmlns:a16="http://schemas.microsoft.com/office/drawing/2014/main" id="{8097C8F2-88C7-4909-A066-81C188A420C3}"/>
              </a:ext>
            </a:extLst>
          </p:cNvPr>
          <p:cNvSpPr txBox="1"/>
          <p:nvPr/>
        </p:nvSpPr>
        <p:spPr>
          <a:xfrm>
            <a:off x="6193309" y="5192861"/>
            <a:ext cx="2412536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Integer addition and multiplication take more than constant depth.</a:t>
            </a:r>
          </a:p>
        </p:txBody>
      </p:sp>
    </p:spTree>
    <p:extLst>
      <p:ext uri="{BB962C8B-B14F-4D97-AF65-F5344CB8AC3E}">
        <p14:creationId xmlns:p14="http://schemas.microsoft.com/office/powerpoint/2010/main" val="53207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355526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</p:spTree>
    <p:extLst>
      <p:ext uri="{BB962C8B-B14F-4D97-AF65-F5344CB8AC3E}">
        <p14:creationId xmlns:p14="http://schemas.microsoft.com/office/powerpoint/2010/main" val="23961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</p:spTree>
    <p:extLst>
      <p:ext uri="{BB962C8B-B14F-4D97-AF65-F5344CB8AC3E}">
        <p14:creationId xmlns:p14="http://schemas.microsoft.com/office/powerpoint/2010/main" val="377012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A7B5BF-5445-4EB3-99EA-271CD82FC075}"/>
              </a:ext>
            </a:extLst>
          </p:cNvPr>
          <p:cNvSpPr txBox="1"/>
          <p:nvPr/>
        </p:nvSpPr>
        <p:spPr>
          <a:xfrm>
            <a:off x="800584" y="2973253"/>
            <a:ext cx="756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3-ary representation</a:t>
            </a:r>
          </a:p>
          <a:p>
            <a:r>
              <a:rPr lang="en-US" sz="1800" dirty="0"/>
              <a:t>An integer is given by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where for each u</a:t>
            </a:r>
            <a:r>
              <a:rPr lang="en-US" sz="1800" baseline="-25000" dirty="0"/>
              <a:t>h</a:t>
            </a:r>
            <a:r>
              <a:rPr lang="en-US" sz="1800" dirty="0"/>
              <a:t>, -2 ≤ u</a:t>
            </a:r>
            <a:r>
              <a:rPr lang="en-US" sz="1800" baseline="-25000" dirty="0"/>
              <a:t>h </a:t>
            </a:r>
            <a:r>
              <a:rPr lang="en-US" sz="1800" dirty="0"/>
              <a:t>≤ 2, representing the integer </a:t>
            </a:r>
            <a:r>
              <a:rPr lang="en-US" sz="1800" dirty="0">
                <a:solidFill>
                  <a:srgbClr val="00B050"/>
                </a:solidFill>
              </a:rPr>
              <a:t>u</a:t>
            </a:r>
            <a:r>
              <a:rPr lang="en-US" sz="1800" baseline="-25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1</a:t>
            </a:r>
            <a:r>
              <a:rPr lang="en-US" sz="1800" dirty="0">
                <a:solidFill>
                  <a:srgbClr val="00B050"/>
                </a:solidFill>
              </a:rPr>
              <a:t>3 + u</a:t>
            </a:r>
            <a:r>
              <a:rPr lang="en-US" sz="1800" baseline="-25000" dirty="0">
                <a:solidFill>
                  <a:srgbClr val="00B050"/>
                </a:solidFill>
              </a:rPr>
              <a:t>0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8898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A7B5BF-5445-4EB3-99EA-271CD82FC075}"/>
              </a:ext>
            </a:extLst>
          </p:cNvPr>
          <p:cNvSpPr txBox="1"/>
          <p:nvPr/>
        </p:nvSpPr>
        <p:spPr>
          <a:xfrm>
            <a:off x="800584" y="2973253"/>
            <a:ext cx="756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3-ary representation</a:t>
            </a:r>
          </a:p>
          <a:p>
            <a:r>
              <a:rPr lang="en-US" sz="1800" dirty="0"/>
              <a:t>An integer is given by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where for each u</a:t>
            </a:r>
            <a:r>
              <a:rPr lang="en-US" sz="1800" baseline="-25000" dirty="0"/>
              <a:t>h</a:t>
            </a:r>
            <a:r>
              <a:rPr lang="en-US" sz="1800" dirty="0"/>
              <a:t>, -2 ≤ u</a:t>
            </a:r>
            <a:r>
              <a:rPr lang="en-US" sz="1800" baseline="-25000" dirty="0"/>
              <a:t>h </a:t>
            </a:r>
            <a:r>
              <a:rPr lang="en-US" sz="1800" dirty="0"/>
              <a:t>≤ 2, representing the integer </a:t>
            </a:r>
            <a:r>
              <a:rPr lang="en-US" sz="1800" dirty="0">
                <a:solidFill>
                  <a:srgbClr val="00B050"/>
                </a:solidFill>
              </a:rPr>
              <a:t>u</a:t>
            </a:r>
            <a:r>
              <a:rPr lang="en-US" sz="1800" baseline="-25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1</a:t>
            </a:r>
            <a:r>
              <a:rPr lang="en-US" sz="1800" dirty="0">
                <a:solidFill>
                  <a:srgbClr val="00B050"/>
                </a:solidFill>
              </a:rPr>
              <a:t>3 + u</a:t>
            </a:r>
            <a:r>
              <a:rPr lang="en-US" sz="1800" baseline="-25000" dirty="0">
                <a:solidFill>
                  <a:srgbClr val="00B050"/>
                </a:solidFill>
              </a:rPr>
              <a:t>0</a:t>
            </a:r>
            <a:r>
              <a:rPr lang="en-US" sz="18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2D5957C-B8AF-45EB-9629-F2D02B290214}"/>
              </a:ext>
            </a:extLst>
          </p:cNvPr>
          <p:cNvSpPr txBox="1"/>
          <p:nvPr/>
        </p:nvSpPr>
        <p:spPr>
          <a:xfrm>
            <a:off x="788024" y="3963297"/>
            <a:ext cx="756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add two integers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since we have |u</a:t>
            </a:r>
            <a:r>
              <a:rPr lang="en-US" sz="1800" baseline="-25000" dirty="0"/>
              <a:t>h</a:t>
            </a:r>
            <a:r>
              <a:rPr lang="en-US" sz="1800" dirty="0"/>
              <a:t>|, |</a:t>
            </a:r>
            <a:r>
              <a:rPr lang="en-US" sz="1800" dirty="0" err="1"/>
              <a:t>w</a:t>
            </a:r>
            <a:r>
              <a:rPr lang="en-US" sz="1800" baseline="-25000" dirty="0" err="1"/>
              <a:t>h</a:t>
            </a:r>
            <a:r>
              <a:rPr lang="en-US" sz="1800" dirty="0"/>
              <a:t>| ≤ 2, |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| ≤ 4.  So we can write 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 = 3a</a:t>
            </a:r>
            <a:r>
              <a:rPr lang="en-US" sz="1800" baseline="-25000" dirty="0"/>
              <a:t>h</a:t>
            </a:r>
            <a:r>
              <a:rPr lang="en-US" sz="1800" dirty="0"/>
              <a:t>+b</a:t>
            </a:r>
            <a:r>
              <a:rPr lang="en-US" sz="1800" baseline="-25000" dirty="0"/>
              <a:t>h</a:t>
            </a:r>
            <a:r>
              <a:rPr lang="en-US" sz="1800" dirty="0"/>
              <a:t>, where |a</a:t>
            </a:r>
            <a:r>
              <a:rPr lang="en-US" sz="1800" baseline="-25000" dirty="0"/>
              <a:t>h</a:t>
            </a:r>
            <a:r>
              <a:rPr lang="en-US" sz="1800" dirty="0"/>
              <a:t>| ≤ 1 and |</a:t>
            </a:r>
            <a:r>
              <a:rPr lang="en-US" sz="1800" dirty="0" err="1"/>
              <a:t>b</a:t>
            </a:r>
            <a:r>
              <a:rPr lang="en-US" sz="1800" baseline="-25000" dirty="0" err="1"/>
              <a:t>h</a:t>
            </a:r>
            <a:r>
              <a:rPr lang="en-US" sz="1800" dirty="0"/>
              <a:t>| ≤ 1. Thus, the carry from u</a:t>
            </a:r>
            <a:r>
              <a:rPr lang="en-US" sz="1800" baseline="-25000" dirty="0"/>
              <a:t>h-1</a:t>
            </a:r>
            <a:r>
              <a:rPr lang="en-US" sz="1800" dirty="0"/>
              <a:t>+w</a:t>
            </a:r>
            <a:r>
              <a:rPr lang="en-US" sz="1800" baseline="-25000" dirty="0"/>
              <a:t>h-1</a:t>
            </a:r>
            <a:r>
              <a:rPr lang="en-US" sz="1800" dirty="0"/>
              <a:t> to the h-</a:t>
            </a:r>
            <a:r>
              <a:rPr lang="en-US" sz="1800" dirty="0" err="1"/>
              <a:t>th</a:t>
            </a:r>
            <a:r>
              <a:rPr lang="en-US" sz="1800" dirty="0"/>
              <a:t> bit will never further propagate. The result is still a 3-ary number.</a:t>
            </a:r>
          </a:p>
        </p:txBody>
      </p:sp>
    </p:spTree>
    <p:extLst>
      <p:ext uri="{BB962C8B-B14F-4D97-AF65-F5344CB8AC3E}">
        <p14:creationId xmlns:p14="http://schemas.microsoft.com/office/powerpoint/2010/main" val="4191877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A7B5BF-5445-4EB3-99EA-271CD82FC075}"/>
              </a:ext>
            </a:extLst>
          </p:cNvPr>
          <p:cNvSpPr txBox="1"/>
          <p:nvPr/>
        </p:nvSpPr>
        <p:spPr>
          <a:xfrm>
            <a:off x="800584" y="2973253"/>
            <a:ext cx="756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3-ary representation</a:t>
            </a:r>
          </a:p>
          <a:p>
            <a:r>
              <a:rPr lang="en-US" sz="1800" dirty="0"/>
              <a:t>An integer is given by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where for each u</a:t>
            </a:r>
            <a:r>
              <a:rPr lang="en-US" sz="1800" baseline="-25000" dirty="0"/>
              <a:t>h</a:t>
            </a:r>
            <a:r>
              <a:rPr lang="en-US" sz="1800" dirty="0"/>
              <a:t>, -2 ≤ u</a:t>
            </a:r>
            <a:r>
              <a:rPr lang="en-US" sz="1800" baseline="-25000" dirty="0"/>
              <a:t>h </a:t>
            </a:r>
            <a:r>
              <a:rPr lang="en-US" sz="1800" dirty="0"/>
              <a:t>≤ 2, representing the integer </a:t>
            </a:r>
            <a:r>
              <a:rPr lang="en-US" sz="1800" dirty="0">
                <a:solidFill>
                  <a:srgbClr val="00B050"/>
                </a:solidFill>
              </a:rPr>
              <a:t>u</a:t>
            </a:r>
            <a:r>
              <a:rPr lang="en-US" sz="1800" baseline="-25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1</a:t>
            </a:r>
            <a:r>
              <a:rPr lang="en-US" sz="1800" dirty="0">
                <a:solidFill>
                  <a:srgbClr val="00B050"/>
                </a:solidFill>
              </a:rPr>
              <a:t>3 + u</a:t>
            </a:r>
            <a:r>
              <a:rPr lang="en-US" sz="1800" baseline="-25000" dirty="0">
                <a:solidFill>
                  <a:srgbClr val="00B050"/>
                </a:solidFill>
              </a:rPr>
              <a:t>0</a:t>
            </a:r>
            <a:r>
              <a:rPr lang="en-US" sz="18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2D5957C-B8AF-45EB-9629-F2D02B290214}"/>
              </a:ext>
            </a:extLst>
          </p:cNvPr>
          <p:cNvSpPr txBox="1"/>
          <p:nvPr/>
        </p:nvSpPr>
        <p:spPr>
          <a:xfrm>
            <a:off x="788024" y="3963297"/>
            <a:ext cx="756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add two integers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since we have |u</a:t>
            </a:r>
            <a:r>
              <a:rPr lang="en-US" sz="1800" baseline="-25000" dirty="0"/>
              <a:t>h</a:t>
            </a:r>
            <a:r>
              <a:rPr lang="en-US" sz="1800" dirty="0"/>
              <a:t>|, |</a:t>
            </a:r>
            <a:r>
              <a:rPr lang="en-US" sz="1800" dirty="0" err="1"/>
              <a:t>w</a:t>
            </a:r>
            <a:r>
              <a:rPr lang="en-US" sz="1800" baseline="-25000" dirty="0" err="1"/>
              <a:t>h</a:t>
            </a:r>
            <a:r>
              <a:rPr lang="en-US" sz="1800" dirty="0"/>
              <a:t>| ≤ 2, |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| ≤ 4.  So we can write 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 = 3a</a:t>
            </a:r>
            <a:r>
              <a:rPr lang="en-US" sz="1800" baseline="-25000" dirty="0"/>
              <a:t>h</a:t>
            </a:r>
            <a:r>
              <a:rPr lang="en-US" sz="1800" dirty="0"/>
              <a:t>+b</a:t>
            </a:r>
            <a:r>
              <a:rPr lang="en-US" sz="1800" baseline="-25000" dirty="0"/>
              <a:t>h</a:t>
            </a:r>
            <a:r>
              <a:rPr lang="en-US" sz="1800" dirty="0"/>
              <a:t>, where |a</a:t>
            </a:r>
            <a:r>
              <a:rPr lang="en-US" sz="1800" baseline="-25000" dirty="0"/>
              <a:t>h</a:t>
            </a:r>
            <a:r>
              <a:rPr lang="en-US" sz="1800" dirty="0"/>
              <a:t>| ≤ 1 and |</a:t>
            </a:r>
            <a:r>
              <a:rPr lang="en-US" sz="1800" dirty="0" err="1"/>
              <a:t>b</a:t>
            </a:r>
            <a:r>
              <a:rPr lang="en-US" sz="1800" baseline="-25000" dirty="0" err="1"/>
              <a:t>h</a:t>
            </a:r>
            <a:r>
              <a:rPr lang="en-US" sz="1800" dirty="0"/>
              <a:t>| ≤ 1. Thus, the carry from u</a:t>
            </a:r>
            <a:r>
              <a:rPr lang="en-US" sz="1800" baseline="-25000" dirty="0"/>
              <a:t>h-1</a:t>
            </a:r>
            <a:r>
              <a:rPr lang="en-US" sz="1800" dirty="0"/>
              <a:t>+w</a:t>
            </a:r>
            <a:r>
              <a:rPr lang="en-US" sz="1800" baseline="-25000" dirty="0"/>
              <a:t>h-1</a:t>
            </a:r>
            <a:r>
              <a:rPr lang="en-US" sz="1800" dirty="0"/>
              <a:t> to the h-</a:t>
            </a:r>
            <a:r>
              <a:rPr lang="en-US" sz="1800" dirty="0" err="1"/>
              <a:t>th</a:t>
            </a:r>
            <a:r>
              <a:rPr lang="en-US" sz="1800" dirty="0"/>
              <a:t> bit will never further propagate. The result is still a 3-ary number.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A0C6ED9-CBAC-43A3-A69C-4A7FA3994C63}"/>
              </a:ext>
            </a:extLst>
          </p:cNvPr>
          <p:cNvGrpSpPr/>
          <p:nvPr/>
        </p:nvGrpSpPr>
        <p:grpSpPr>
          <a:xfrm>
            <a:off x="785995" y="5139412"/>
            <a:ext cx="4323984" cy="1376285"/>
            <a:chOff x="1989159" y="5166161"/>
            <a:chExt cx="4323984" cy="137628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E688AC1-B93F-4A91-A06D-43C0FCA18F5E}"/>
                </a:ext>
              </a:extLst>
            </p:cNvPr>
            <p:cNvSpPr/>
            <p:nvPr/>
          </p:nvSpPr>
          <p:spPr>
            <a:xfrm>
              <a:off x="3162300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B9E7FB-0B60-43B6-93EC-64005D8CE8AD}"/>
                </a:ext>
              </a:extLst>
            </p:cNvPr>
            <p:cNvCxnSpPr>
              <a:cxnSpLocks/>
            </p:cNvCxnSpPr>
            <p:nvPr/>
          </p:nvCxnSpPr>
          <p:spPr>
            <a:xfrm>
              <a:off x="3381375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30998C1-B7D8-493D-AA5D-515C6924CBEF}"/>
                </a:ext>
              </a:extLst>
            </p:cNvPr>
            <p:cNvCxnSpPr>
              <a:cxnSpLocks/>
            </p:cNvCxnSpPr>
            <p:nvPr/>
          </p:nvCxnSpPr>
          <p:spPr>
            <a:xfrm>
              <a:off x="3881437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874EE9-D2E3-4EB9-97FA-0C04E84FACAF}"/>
                </a:ext>
              </a:extLst>
            </p:cNvPr>
            <p:cNvSpPr txBox="1"/>
            <p:nvPr/>
          </p:nvSpPr>
          <p:spPr>
            <a:xfrm>
              <a:off x="3249072" y="51661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06B2DD2-7A02-4FA3-8647-36FDFD7906F6}"/>
                </a:ext>
              </a:extLst>
            </p:cNvPr>
            <p:cNvSpPr txBox="1"/>
            <p:nvPr/>
          </p:nvSpPr>
          <p:spPr>
            <a:xfrm>
              <a:off x="3713703" y="5166161"/>
              <a:ext cx="385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w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32E82FF-A18C-4702-9256-16672388F059}"/>
                </a:ext>
              </a:extLst>
            </p:cNvPr>
            <p:cNvCxnSpPr/>
            <p:nvPr/>
          </p:nvCxnSpPr>
          <p:spPr>
            <a:xfrm>
              <a:off x="3381375" y="5772150"/>
              <a:ext cx="0" cy="1238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483911-194D-4711-A86A-1B6DF6FC5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6050" y="5905500"/>
              <a:ext cx="70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A28BE3FF-FD9A-4B62-96C8-8009B793A7C0}"/>
                </a:ext>
              </a:extLst>
            </p:cNvPr>
            <p:cNvCxnSpPr>
              <a:cxnSpLocks/>
            </p:cNvCxnSpPr>
            <p:nvPr/>
          </p:nvCxnSpPr>
          <p:spPr>
            <a:xfrm>
              <a:off x="2695575" y="5895975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BAFC09-6CC4-4353-8FA6-35A74EA657DC}"/>
                </a:ext>
              </a:extLst>
            </p:cNvPr>
            <p:cNvSpPr txBox="1"/>
            <p:nvPr/>
          </p:nvSpPr>
          <p:spPr>
            <a:xfrm>
              <a:off x="2744771" y="5618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B7528072-C81D-4671-BF2D-1CD7E3FFD5F8}"/>
                </a:ext>
              </a:extLst>
            </p:cNvPr>
            <p:cNvCxnSpPr>
              <a:cxnSpLocks/>
            </p:cNvCxnSpPr>
            <p:nvPr/>
          </p:nvCxnSpPr>
          <p:spPr>
            <a:xfrm>
              <a:off x="3895726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5AC67F2-798B-4E1C-A66D-A200AD96B3C5}"/>
                </a:ext>
              </a:extLst>
            </p:cNvPr>
            <p:cNvSpPr txBox="1"/>
            <p:nvPr/>
          </p:nvSpPr>
          <p:spPr>
            <a:xfrm>
              <a:off x="3590475" y="5722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b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C30EA54-89D7-4F1E-8E51-BFFF40E2D517}"/>
                </a:ext>
              </a:extLst>
            </p:cNvPr>
            <p:cNvSpPr/>
            <p:nvPr/>
          </p:nvSpPr>
          <p:spPr>
            <a:xfrm>
              <a:off x="4626604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552740D-28EE-45B7-8FBC-9029E73CEE0A}"/>
                </a:ext>
              </a:extLst>
            </p:cNvPr>
            <p:cNvCxnSpPr>
              <a:cxnSpLocks/>
            </p:cNvCxnSpPr>
            <p:nvPr/>
          </p:nvCxnSpPr>
          <p:spPr>
            <a:xfrm>
              <a:off x="4845679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EB39DD0-8591-4CCD-AEA4-E011F2182C2D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41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22D2885-78D4-46DC-99B6-EA8888FF74D3}"/>
                </a:ext>
              </a:extLst>
            </p:cNvPr>
            <p:cNvSpPr txBox="1"/>
            <p:nvPr/>
          </p:nvSpPr>
          <p:spPr>
            <a:xfrm>
              <a:off x="4694326" y="5166161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5925CA7-187F-4EF0-9DC3-CC9486729830}"/>
                </a:ext>
              </a:extLst>
            </p:cNvPr>
            <p:cNvSpPr txBox="1"/>
            <p:nvPr/>
          </p:nvSpPr>
          <p:spPr>
            <a:xfrm>
              <a:off x="5158957" y="5166161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3E29C52-2A2A-4B1E-B133-1E85CBD10F04}"/>
                </a:ext>
              </a:extLst>
            </p:cNvPr>
            <p:cNvGrpSpPr/>
            <p:nvPr/>
          </p:nvGrpSpPr>
          <p:grpSpPr>
            <a:xfrm>
              <a:off x="4150354" y="5618261"/>
              <a:ext cx="705375" cy="421223"/>
              <a:chOff x="4150354" y="6008786"/>
              <a:chExt cx="705375" cy="421223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9E8F280-82B4-4B92-9CEA-31D70E2D7BFD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AC14ACF-C8CE-4AEF-BF78-BE9EB77F3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891AAF98-4F4E-4EFA-AB5A-3C32012FD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0D4F7EB-4ED3-4A22-91D2-E4B5403AB4A9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h-1</a:t>
                </a:r>
                <a:endParaRPr lang="en-US" sz="1400" dirty="0"/>
              </a:p>
            </p:txBody>
          </p:sp>
        </p:grp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B89630D-3469-4C2B-B4E7-C2DE7DA5986D}"/>
                </a:ext>
              </a:extLst>
            </p:cNvPr>
            <p:cNvCxnSpPr>
              <a:cxnSpLocks/>
            </p:cNvCxnSpPr>
            <p:nvPr/>
          </p:nvCxnSpPr>
          <p:spPr>
            <a:xfrm>
              <a:off x="5360030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81BC8E8-B429-4ABD-BAE0-1637B3BB073C}"/>
                </a:ext>
              </a:extLst>
            </p:cNvPr>
            <p:cNvSpPr txBox="1"/>
            <p:nvPr/>
          </p:nvSpPr>
          <p:spPr>
            <a:xfrm>
              <a:off x="4969504" y="5712735"/>
              <a:ext cx="467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3DBFE8B-EBAB-4B5D-81BD-AD008F300DB1}"/>
                </a:ext>
              </a:extLst>
            </p:cNvPr>
            <p:cNvSpPr/>
            <p:nvPr/>
          </p:nvSpPr>
          <p:spPr>
            <a:xfrm>
              <a:off x="3763073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6B83F48-75F9-4EFF-AC72-CFFB8C842381}"/>
                </a:ext>
              </a:extLst>
            </p:cNvPr>
            <p:cNvSpPr txBox="1"/>
            <p:nvPr/>
          </p:nvSpPr>
          <p:spPr>
            <a:xfrm>
              <a:off x="1989159" y="5634036"/>
              <a:ext cx="511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81A5A22-6CE2-4332-A0C7-459AFE6BFBE8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0" y="5787924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258000B-17CB-4975-BF92-154A2BE19FB7}"/>
                </a:ext>
              </a:extLst>
            </p:cNvPr>
            <p:cNvSpPr/>
            <p:nvPr/>
          </p:nvSpPr>
          <p:spPr>
            <a:xfrm>
              <a:off x="2313508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E400F735-C8E8-4C54-A283-43BF4971C0C5}"/>
                </a:ext>
              </a:extLst>
            </p:cNvPr>
            <p:cNvGrpSpPr/>
            <p:nvPr/>
          </p:nvGrpSpPr>
          <p:grpSpPr>
            <a:xfrm>
              <a:off x="5607768" y="5618339"/>
              <a:ext cx="705375" cy="421223"/>
              <a:chOff x="4150354" y="6008786"/>
              <a:chExt cx="705375" cy="421223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045A42C-5124-4A37-A116-1E17DCCFD9B3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AF33DD26-27F5-4EC4-8D36-CE09C6BF9F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980D7CEC-3AE8-4C6B-B9C9-F28BF3B7D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8024CDE-0C6F-44C0-AFA9-E8776FA47E62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h-2</a:t>
                </a:r>
                <a:endParaRPr lang="en-US" sz="1400" dirty="0"/>
              </a:p>
            </p:txBody>
          </p:sp>
        </p:grp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38F193D-CF6A-45E1-8AF8-3E3CBB9FB85D}"/>
                </a:ext>
              </a:extLst>
            </p:cNvPr>
            <p:cNvSpPr/>
            <p:nvPr/>
          </p:nvSpPr>
          <p:spPr>
            <a:xfrm>
              <a:off x="5212638" y="6049009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225EDB3-DEBF-4AEF-9F43-68D41C484AE8}"/>
                </a:ext>
              </a:extLst>
            </p:cNvPr>
            <p:cNvCxnSpPr>
              <a:cxnSpLocks/>
            </p:cNvCxnSpPr>
            <p:nvPr/>
          </p:nvCxnSpPr>
          <p:spPr>
            <a:xfrm>
              <a:off x="4025805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DA75C65A-79E9-47E6-A2E9-41039565F69F}"/>
                </a:ext>
              </a:extLst>
            </p:cNvPr>
            <p:cNvCxnSpPr>
              <a:cxnSpLocks/>
            </p:cNvCxnSpPr>
            <p:nvPr/>
          </p:nvCxnSpPr>
          <p:spPr>
            <a:xfrm>
              <a:off x="5475370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4FBAC2F8-D25A-47B9-885F-B5004C7CAC08}"/>
                </a:ext>
              </a:extLst>
            </p:cNvPr>
            <p:cNvCxnSpPr>
              <a:cxnSpLocks/>
            </p:cNvCxnSpPr>
            <p:nvPr/>
          </p:nvCxnSpPr>
          <p:spPr>
            <a:xfrm>
              <a:off x="2575267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D653951-E392-4EF7-9C7E-6E901E9A490A}"/>
                </a:ext>
              </a:extLst>
            </p:cNvPr>
            <p:cNvSpPr txBox="1"/>
            <p:nvPr/>
          </p:nvSpPr>
          <p:spPr>
            <a:xfrm>
              <a:off x="2074776" y="6226335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2BF5ED3-D2CB-4BA7-B468-9466BE7302A4}"/>
                </a:ext>
              </a:extLst>
            </p:cNvPr>
            <p:cNvSpPr txBox="1"/>
            <p:nvPr/>
          </p:nvSpPr>
          <p:spPr>
            <a:xfrm>
              <a:off x="3753466" y="623466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z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4064836-D410-48CA-B5B9-72101EF88231}"/>
                </a:ext>
              </a:extLst>
            </p:cNvPr>
            <p:cNvSpPr txBox="1"/>
            <p:nvPr/>
          </p:nvSpPr>
          <p:spPr>
            <a:xfrm>
              <a:off x="5097735" y="6212601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363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/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A7B5BF-5445-4EB3-99EA-271CD82FC075}"/>
              </a:ext>
            </a:extLst>
          </p:cNvPr>
          <p:cNvSpPr txBox="1"/>
          <p:nvPr/>
        </p:nvSpPr>
        <p:spPr>
          <a:xfrm>
            <a:off x="800584" y="2973253"/>
            <a:ext cx="756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3-ary representation</a:t>
            </a:r>
          </a:p>
          <a:p>
            <a:r>
              <a:rPr lang="en-US" sz="1800" dirty="0"/>
              <a:t>An integer is given by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where for each u</a:t>
            </a:r>
            <a:r>
              <a:rPr lang="en-US" sz="1800" baseline="-25000" dirty="0"/>
              <a:t>h</a:t>
            </a:r>
            <a:r>
              <a:rPr lang="en-US" sz="1800" dirty="0"/>
              <a:t>, -2 ≤ u</a:t>
            </a:r>
            <a:r>
              <a:rPr lang="en-US" sz="1800" baseline="-25000" dirty="0"/>
              <a:t>h </a:t>
            </a:r>
            <a:r>
              <a:rPr lang="en-US" sz="1800" dirty="0"/>
              <a:t>≤ 2, representing the integer </a:t>
            </a:r>
            <a:r>
              <a:rPr lang="en-US" sz="1800" dirty="0">
                <a:solidFill>
                  <a:srgbClr val="00B050"/>
                </a:solidFill>
              </a:rPr>
              <a:t>u</a:t>
            </a:r>
            <a:r>
              <a:rPr lang="en-US" sz="1800" baseline="-25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1</a:t>
            </a:r>
            <a:r>
              <a:rPr lang="en-US" sz="1800" dirty="0">
                <a:solidFill>
                  <a:srgbClr val="00B050"/>
                </a:solidFill>
              </a:rPr>
              <a:t>3 + u</a:t>
            </a:r>
            <a:r>
              <a:rPr lang="en-US" sz="1800" baseline="-25000" dirty="0">
                <a:solidFill>
                  <a:srgbClr val="00B050"/>
                </a:solidFill>
              </a:rPr>
              <a:t>0</a:t>
            </a:r>
            <a:r>
              <a:rPr lang="en-US" sz="18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2D5957C-B8AF-45EB-9629-F2D02B290214}"/>
              </a:ext>
            </a:extLst>
          </p:cNvPr>
          <p:cNvSpPr txBox="1"/>
          <p:nvPr/>
        </p:nvSpPr>
        <p:spPr>
          <a:xfrm>
            <a:off x="788024" y="3963297"/>
            <a:ext cx="756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add two integers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since we have |u</a:t>
            </a:r>
            <a:r>
              <a:rPr lang="en-US" sz="1800" baseline="-25000" dirty="0"/>
              <a:t>h</a:t>
            </a:r>
            <a:r>
              <a:rPr lang="en-US" sz="1800" dirty="0"/>
              <a:t>|, |</a:t>
            </a:r>
            <a:r>
              <a:rPr lang="en-US" sz="1800" dirty="0" err="1"/>
              <a:t>w</a:t>
            </a:r>
            <a:r>
              <a:rPr lang="en-US" sz="1800" baseline="-25000" dirty="0" err="1"/>
              <a:t>h</a:t>
            </a:r>
            <a:r>
              <a:rPr lang="en-US" sz="1800" dirty="0"/>
              <a:t>| ≤ 2, |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| ≤ 4.  So we can write 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 = 3a</a:t>
            </a:r>
            <a:r>
              <a:rPr lang="en-US" sz="1800" baseline="-25000" dirty="0"/>
              <a:t>h</a:t>
            </a:r>
            <a:r>
              <a:rPr lang="en-US" sz="1800" dirty="0"/>
              <a:t>+b</a:t>
            </a:r>
            <a:r>
              <a:rPr lang="en-US" sz="1800" baseline="-25000" dirty="0"/>
              <a:t>h</a:t>
            </a:r>
            <a:r>
              <a:rPr lang="en-US" sz="1800" dirty="0"/>
              <a:t>, where |a</a:t>
            </a:r>
            <a:r>
              <a:rPr lang="en-US" sz="1800" baseline="-25000" dirty="0"/>
              <a:t>h</a:t>
            </a:r>
            <a:r>
              <a:rPr lang="en-US" sz="1800" dirty="0"/>
              <a:t>| ≤ 1 and |</a:t>
            </a:r>
            <a:r>
              <a:rPr lang="en-US" sz="1800" dirty="0" err="1"/>
              <a:t>b</a:t>
            </a:r>
            <a:r>
              <a:rPr lang="en-US" sz="1800" baseline="-25000" dirty="0" err="1"/>
              <a:t>h</a:t>
            </a:r>
            <a:r>
              <a:rPr lang="en-US" sz="1800" dirty="0"/>
              <a:t>| ≤ 1. Thus, the carry from u</a:t>
            </a:r>
            <a:r>
              <a:rPr lang="en-US" sz="1800" baseline="-25000" dirty="0"/>
              <a:t>h-1</a:t>
            </a:r>
            <a:r>
              <a:rPr lang="en-US" sz="1800" dirty="0"/>
              <a:t>+w</a:t>
            </a:r>
            <a:r>
              <a:rPr lang="en-US" sz="1800" baseline="-25000" dirty="0"/>
              <a:t>h-1</a:t>
            </a:r>
            <a:r>
              <a:rPr lang="en-US" sz="1800" dirty="0"/>
              <a:t> to the h-</a:t>
            </a:r>
            <a:r>
              <a:rPr lang="en-US" sz="1800" dirty="0" err="1"/>
              <a:t>th</a:t>
            </a:r>
            <a:r>
              <a:rPr lang="en-US" sz="1800" dirty="0"/>
              <a:t> bit will never further propagate. The result is still a 3-ary number.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A0C6ED9-CBAC-43A3-A69C-4A7FA3994C63}"/>
              </a:ext>
            </a:extLst>
          </p:cNvPr>
          <p:cNvGrpSpPr/>
          <p:nvPr/>
        </p:nvGrpSpPr>
        <p:grpSpPr>
          <a:xfrm>
            <a:off x="785995" y="5139412"/>
            <a:ext cx="4323984" cy="1376285"/>
            <a:chOff x="1989159" y="5166161"/>
            <a:chExt cx="4323984" cy="137628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E688AC1-B93F-4A91-A06D-43C0FCA18F5E}"/>
                </a:ext>
              </a:extLst>
            </p:cNvPr>
            <p:cNvSpPr/>
            <p:nvPr/>
          </p:nvSpPr>
          <p:spPr>
            <a:xfrm>
              <a:off x="3162300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B9E7FB-0B60-43B6-93EC-64005D8CE8AD}"/>
                </a:ext>
              </a:extLst>
            </p:cNvPr>
            <p:cNvCxnSpPr>
              <a:cxnSpLocks/>
            </p:cNvCxnSpPr>
            <p:nvPr/>
          </p:nvCxnSpPr>
          <p:spPr>
            <a:xfrm>
              <a:off x="3381375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30998C1-B7D8-493D-AA5D-515C6924CBEF}"/>
                </a:ext>
              </a:extLst>
            </p:cNvPr>
            <p:cNvCxnSpPr>
              <a:cxnSpLocks/>
            </p:cNvCxnSpPr>
            <p:nvPr/>
          </p:nvCxnSpPr>
          <p:spPr>
            <a:xfrm>
              <a:off x="3881437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874EE9-D2E3-4EB9-97FA-0C04E84FACAF}"/>
                </a:ext>
              </a:extLst>
            </p:cNvPr>
            <p:cNvSpPr txBox="1"/>
            <p:nvPr/>
          </p:nvSpPr>
          <p:spPr>
            <a:xfrm>
              <a:off x="3249072" y="51661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06B2DD2-7A02-4FA3-8647-36FDFD7906F6}"/>
                </a:ext>
              </a:extLst>
            </p:cNvPr>
            <p:cNvSpPr txBox="1"/>
            <p:nvPr/>
          </p:nvSpPr>
          <p:spPr>
            <a:xfrm>
              <a:off x="3713703" y="5166161"/>
              <a:ext cx="385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w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32E82FF-A18C-4702-9256-16672388F059}"/>
                </a:ext>
              </a:extLst>
            </p:cNvPr>
            <p:cNvCxnSpPr/>
            <p:nvPr/>
          </p:nvCxnSpPr>
          <p:spPr>
            <a:xfrm>
              <a:off x="3381375" y="5772150"/>
              <a:ext cx="0" cy="1238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483911-194D-4711-A86A-1B6DF6FC5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6050" y="5905500"/>
              <a:ext cx="70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A28BE3FF-FD9A-4B62-96C8-8009B793A7C0}"/>
                </a:ext>
              </a:extLst>
            </p:cNvPr>
            <p:cNvCxnSpPr>
              <a:cxnSpLocks/>
            </p:cNvCxnSpPr>
            <p:nvPr/>
          </p:nvCxnSpPr>
          <p:spPr>
            <a:xfrm>
              <a:off x="2695575" y="5895975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BAFC09-6CC4-4353-8FA6-35A74EA657DC}"/>
                </a:ext>
              </a:extLst>
            </p:cNvPr>
            <p:cNvSpPr txBox="1"/>
            <p:nvPr/>
          </p:nvSpPr>
          <p:spPr>
            <a:xfrm>
              <a:off x="2744771" y="5618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B7528072-C81D-4671-BF2D-1CD7E3FFD5F8}"/>
                </a:ext>
              </a:extLst>
            </p:cNvPr>
            <p:cNvCxnSpPr>
              <a:cxnSpLocks/>
            </p:cNvCxnSpPr>
            <p:nvPr/>
          </p:nvCxnSpPr>
          <p:spPr>
            <a:xfrm>
              <a:off x="3895726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5AC67F2-798B-4E1C-A66D-A200AD96B3C5}"/>
                </a:ext>
              </a:extLst>
            </p:cNvPr>
            <p:cNvSpPr txBox="1"/>
            <p:nvPr/>
          </p:nvSpPr>
          <p:spPr>
            <a:xfrm>
              <a:off x="3590475" y="5722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b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C30EA54-89D7-4F1E-8E51-BFFF40E2D517}"/>
                </a:ext>
              </a:extLst>
            </p:cNvPr>
            <p:cNvSpPr/>
            <p:nvPr/>
          </p:nvSpPr>
          <p:spPr>
            <a:xfrm>
              <a:off x="4626604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552740D-28EE-45B7-8FBC-9029E73CEE0A}"/>
                </a:ext>
              </a:extLst>
            </p:cNvPr>
            <p:cNvCxnSpPr>
              <a:cxnSpLocks/>
            </p:cNvCxnSpPr>
            <p:nvPr/>
          </p:nvCxnSpPr>
          <p:spPr>
            <a:xfrm>
              <a:off x="4845679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EB39DD0-8591-4CCD-AEA4-E011F2182C2D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41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22D2885-78D4-46DC-99B6-EA8888FF74D3}"/>
                </a:ext>
              </a:extLst>
            </p:cNvPr>
            <p:cNvSpPr txBox="1"/>
            <p:nvPr/>
          </p:nvSpPr>
          <p:spPr>
            <a:xfrm>
              <a:off x="4694326" y="5166161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5925CA7-187F-4EF0-9DC3-CC9486729830}"/>
                </a:ext>
              </a:extLst>
            </p:cNvPr>
            <p:cNvSpPr txBox="1"/>
            <p:nvPr/>
          </p:nvSpPr>
          <p:spPr>
            <a:xfrm>
              <a:off x="5158957" y="5166161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3E29C52-2A2A-4B1E-B133-1E85CBD10F04}"/>
                </a:ext>
              </a:extLst>
            </p:cNvPr>
            <p:cNvGrpSpPr/>
            <p:nvPr/>
          </p:nvGrpSpPr>
          <p:grpSpPr>
            <a:xfrm>
              <a:off x="4150354" y="5618261"/>
              <a:ext cx="705375" cy="421223"/>
              <a:chOff x="4150354" y="6008786"/>
              <a:chExt cx="705375" cy="421223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9E8F280-82B4-4B92-9CEA-31D70E2D7BFD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AC14ACF-C8CE-4AEF-BF78-BE9EB77F3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891AAF98-4F4E-4EFA-AB5A-3C32012FD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0D4F7EB-4ED3-4A22-91D2-E4B5403AB4A9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h-1</a:t>
                </a:r>
                <a:endParaRPr lang="en-US" sz="1400" dirty="0"/>
              </a:p>
            </p:txBody>
          </p:sp>
        </p:grp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B89630D-3469-4C2B-B4E7-C2DE7DA5986D}"/>
                </a:ext>
              </a:extLst>
            </p:cNvPr>
            <p:cNvCxnSpPr>
              <a:cxnSpLocks/>
            </p:cNvCxnSpPr>
            <p:nvPr/>
          </p:nvCxnSpPr>
          <p:spPr>
            <a:xfrm>
              <a:off x="5360030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81BC8E8-B429-4ABD-BAE0-1637B3BB073C}"/>
                </a:ext>
              </a:extLst>
            </p:cNvPr>
            <p:cNvSpPr txBox="1"/>
            <p:nvPr/>
          </p:nvSpPr>
          <p:spPr>
            <a:xfrm>
              <a:off x="4969504" y="5712735"/>
              <a:ext cx="467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3DBFE8B-EBAB-4B5D-81BD-AD008F300DB1}"/>
                </a:ext>
              </a:extLst>
            </p:cNvPr>
            <p:cNvSpPr/>
            <p:nvPr/>
          </p:nvSpPr>
          <p:spPr>
            <a:xfrm>
              <a:off x="3763073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6B83F48-75F9-4EFF-AC72-CFFB8C842381}"/>
                </a:ext>
              </a:extLst>
            </p:cNvPr>
            <p:cNvSpPr txBox="1"/>
            <p:nvPr/>
          </p:nvSpPr>
          <p:spPr>
            <a:xfrm>
              <a:off x="1989159" y="5634036"/>
              <a:ext cx="511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81A5A22-6CE2-4332-A0C7-459AFE6BFBE8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0" y="5787924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258000B-17CB-4975-BF92-154A2BE19FB7}"/>
                </a:ext>
              </a:extLst>
            </p:cNvPr>
            <p:cNvSpPr/>
            <p:nvPr/>
          </p:nvSpPr>
          <p:spPr>
            <a:xfrm>
              <a:off x="2313508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E400F735-C8E8-4C54-A283-43BF4971C0C5}"/>
                </a:ext>
              </a:extLst>
            </p:cNvPr>
            <p:cNvGrpSpPr/>
            <p:nvPr/>
          </p:nvGrpSpPr>
          <p:grpSpPr>
            <a:xfrm>
              <a:off x="5607768" y="5618339"/>
              <a:ext cx="705375" cy="421223"/>
              <a:chOff x="4150354" y="6008786"/>
              <a:chExt cx="705375" cy="421223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045A42C-5124-4A37-A116-1E17DCCFD9B3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AF33DD26-27F5-4EC4-8D36-CE09C6BF9F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980D7CEC-3AE8-4C6B-B9C9-F28BF3B7D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8024CDE-0C6F-44C0-AFA9-E8776FA47E62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h-2</a:t>
                </a:r>
                <a:endParaRPr lang="en-US" sz="1400" dirty="0"/>
              </a:p>
            </p:txBody>
          </p:sp>
        </p:grp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38F193D-CF6A-45E1-8AF8-3E3CBB9FB85D}"/>
                </a:ext>
              </a:extLst>
            </p:cNvPr>
            <p:cNvSpPr/>
            <p:nvPr/>
          </p:nvSpPr>
          <p:spPr>
            <a:xfrm>
              <a:off x="5212638" y="6049009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225EDB3-DEBF-4AEF-9F43-68D41C484AE8}"/>
                </a:ext>
              </a:extLst>
            </p:cNvPr>
            <p:cNvCxnSpPr>
              <a:cxnSpLocks/>
            </p:cNvCxnSpPr>
            <p:nvPr/>
          </p:nvCxnSpPr>
          <p:spPr>
            <a:xfrm>
              <a:off x="4025805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DA75C65A-79E9-47E6-A2E9-41039565F69F}"/>
                </a:ext>
              </a:extLst>
            </p:cNvPr>
            <p:cNvCxnSpPr>
              <a:cxnSpLocks/>
            </p:cNvCxnSpPr>
            <p:nvPr/>
          </p:nvCxnSpPr>
          <p:spPr>
            <a:xfrm>
              <a:off x="5475370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4FBAC2F8-D25A-47B9-885F-B5004C7CAC08}"/>
                </a:ext>
              </a:extLst>
            </p:cNvPr>
            <p:cNvCxnSpPr>
              <a:cxnSpLocks/>
            </p:cNvCxnSpPr>
            <p:nvPr/>
          </p:nvCxnSpPr>
          <p:spPr>
            <a:xfrm>
              <a:off x="2575267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D653951-E392-4EF7-9C7E-6E901E9A490A}"/>
                </a:ext>
              </a:extLst>
            </p:cNvPr>
            <p:cNvSpPr txBox="1"/>
            <p:nvPr/>
          </p:nvSpPr>
          <p:spPr>
            <a:xfrm>
              <a:off x="2074776" y="6226335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2BF5ED3-D2CB-4BA7-B468-9466BE7302A4}"/>
                </a:ext>
              </a:extLst>
            </p:cNvPr>
            <p:cNvSpPr txBox="1"/>
            <p:nvPr/>
          </p:nvSpPr>
          <p:spPr>
            <a:xfrm>
              <a:off x="3753466" y="623466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z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4064836-D410-48CA-B5B9-72101EF88231}"/>
                </a:ext>
              </a:extLst>
            </p:cNvPr>
            <p:cNvSpPr txBox="1"/>
            <p:nvPr/>
          </p:nvSpPr>
          <p:spPr>
            <a:xfrm>
              <a:off x="5097735" y="6212601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581375D5-0E35-47F3-B7EA-00FA108D140A}"/>
              </a:ext>
            </a:extLst>
          </p:cNvPr>
          <p:cNvSpPr txBox="1"/>
          <p:nvPr/>
        </p:nvSpPr>
        <p:spPr>
          <a:xfrm>
            <a:off x="5840288" y="5131988"/>
            <a:ext cx="259979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Addition can be done in O(1) depth.</a:t>
            </a:r>
          </a:p>
        </p:txBody>
      </p:sp>
    </p:spTree>
    <p:extLst>
      <p:ext uri="{BB962C8B-B14F-4D97-AF65-F5344CB8AC3E}">
        <p14:creationId xmlns:p14="http://schemas.microsoft.com/office/powerpoint/2010/main" val="134756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Integer Addition and Multiplication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84114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Addition.</a:t>
            </a:r>
            <a:endParaRPr lang="en-US" sz="2000" kern="0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9FAD5B69-DC7D-4C91-AD2E-05D44416A7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983073"/>
              </p:ext>
            </p:extLst>
          </p:nvPr>
        </p:nvGraphicFramePr>
        <p:xfrm>
          <a:off x="904875" y="1546308"/>
          <a:ext cx="3933824" cy="23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23673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BAD55EC-2139-4950-8A89-966B8B77E0AC}"/>
              </a:ext>
            </a:extLst>
          </p:cNvPr>
          <p:cNvSpPr txBox="1"/>
          <p:nvPr/>
        </p:nvSpPr>
        <p:spPr>
          <a:xfrm flipH="1">
            <a:off x="981075" y="1718247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1A1E4-20C6-41F0-AA79-5DE621B50DE9}"/>
              </a:ext>
            </a:extLst>
          </p:cNvPr>
          <p:cNvSpPr txBox="1"/>
          <p:nvPr/>
        </p:nvSpPr>
        <p:spPr>
          <a:xfrm flipH="1">
            <a:off x="1495425" y="17182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A39AD2-C661-4B0D-98B1-CD1585001812}"/>
              </a:ext>
            </a:extLst>
          </p:cNvPr>
          <p:cNvSpPr txBox="1"/>
          <p:nvPr/>
        </p:nvSpPr>
        <p:spPr>
          <a:xfrm flipH="1">
            <a:off x="3924302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734C9C-4E6A-495A-8734-974A72D3388B}"/>
              </a:ext>
            </a:extLst>
          </p:cNvPr>
          <p:cNvSpPr txBox="1"/>
          <p:nvPr/>
        </p:nvSpPr>
        <p:spPr>
          <a:xfrm flipH="1">
            <a:off x="4429127" y="1706048"/>
            <a:ext cx="428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A6F48A-AA3D-4A88-B2D4-7773767F101B}"/>
              </a:ext>
            </a:extLst>
          </p:cNvPr>
          <p:cNvSpPr txBox="1"/>
          <p:nvPr/>
        </p:nvSpPr>
        <p:spPr>
          <a:xfrm>
            <a:off x="2575267" y="158239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……..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0C618-F326-4714-8F9F-ECBB8A8D4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848785"/>
              </p:ext>
            </p:extLst>
          </p:nvPr>
        </p:nvGraphicFramePr>
        <p:xfrm>
          <a:off x="904961" y="2008705"/>
          <a:ext cx="39338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28">
                  <a:extLst>
                    <a:ext uri="{9D8B030D-6E8A-4147-A177-3AD203B41FA5}">
                      <a16:colId xmlns:a16="http://schemas.microsoft.com/office/drawing/2014/main" val="215373435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450242324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162087221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653928440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3220149972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992642108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464524815"/>
                    </a:ext>
                  </a:extLst>
                </a:gridCol>
                <a:gridCol w="491728">
                  <a:extLst>
                    <a:ext uri="{9D8B030D-6E8A-4147-A177-3AD203B41FA5}">
                      <a16:colId xmlns:a16="http://schemas.microsoft.com/office/drawing/2014/main" val="2126807576"/>
                    </a:ext>
                  </a:extLst>
                </a:gridCol>
              </a:tblGrid>
              <a:tr h="19604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32597"/>
                  </a:ext>
                </a:extLst>
              </a:tr>
            </a:tbl>
          </a:graphicData>
        </a:graphic>
      </p:graphicFrame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320D9D-0422-4538-A028-110A223D8D24}"/>
              </a:ext>
            </a:extLst>
          </p:cNvPr>
          <p:cNvCxnSpPr>
            <a:cxnSpLocks/>
          </p:cNvCxnSpPr>
          <p:nvPr/>
        </p:nvCxnSpPr>
        <p:spPr>
          <a:xfrm>
            <a:off x="3000375" y="1409700"/>
            <a:ext cx="1838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6A49C6D-6B17-4735-8671-A62FB4F2610F}"/>
              </a:ext>
            </a:extLst>
          </p:cNvPr>
          <p:cNvCxnSpPr>
            <a:cxnSpLocks/>
          </p:cNvCxnSpPr>
          <p:nvPr/>
        </p:nvCxnSpPr>
        <p:spPr>
          <a:xfrm flipH="1" flipV="1">
            <a:off x="904875" y="1409700"/>
            <a:ext cx="1781175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14396D0-5632-43A0-9177-C5949F4AD105}"/>
              </a:ext>
            </a:extLst>
          </p:cNvPr>
          <p:cNvSpPr txBox="1"/>
          <p:nvPr/>
        </p:nvSpPr>
        <p:spPr>
          <a:xfrm flipH="1">
            <a:off x="2733675" y="1297884"/>
            <a:ext cx="42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6DDA1A8-8733-49D2-B3F2-6045A3A41130}"/>
              </a:ext>
            </a:extLst>
          </p:cNvPr>
          <p:cNvSpPr txBox="1"/>
          <p:nvPr/>
        </p:nvSpPr>
        <p:spPr>
          <a:xfrm>
            <a:off x="5765596" y="1650696"/>
            <a:ext cx="14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 bitwise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1C5906-08CD-4E21-8C11-A59276EE2596}"/>
              </a:ext>
            </a:extLst>
          </p:cNvPr>
          <p:cNvSpPr txBox="1"/>
          <p:nvPr/>
        </p:nvSpPr>
        <p:spPr>
          <a:xfrm>
            <a:off x="800584" y="2306343"/>
            <a:ext cx="640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Carry propagation: </a:t>
            </a:r>
          </a:p>
          <a:p>
            <a:r>
              <a:rPr lang="en-US" sz="1800" dirty="0"/>
              <a:t>     straightforward: O(b) depth, faster adder: O(log b) depth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A7B5BF-5445-4EB3-99EA-271CD82FC075}"/>
              </a:ext>
            </a:extLst>
          </p:cNvPr>
          <p:cNvSpPr txBox="1"/>
          <p:nvPr/>
        </p:nvSpPr>
        <p:spPr>
          <a:xfrm>
            <a:off x="800584" y="2973253"/>
            <a:ext cx="756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3-ary representation</a:t>
            </a:r>
          </a:p>
          <a:p>
            <a:r>
              <a:rPr lang="en-US" sz="1800" dirty="0"/>
              <a:t>An integer is given by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where for each u</a:t>
            </a:r>
            <a:r>
              <a:rPr lang="en-US" sz="1800" baseline="-25000" dirty="0"/>
              <a:t>h</a:t>
            </a:r>
            <a:r>
              <a:rPr lang="en-US" sz="1800" dirty="0"/>
              <a:t>, -2 ≤ u</a:t>
            </a:r>
            <a:r>
              <a:rPr lang="en-US" sz="1800" baseline="-25000" dirty="0"/>
              <a:t>h </a:t>
            </a:r>
            <a:r>
              <a:rPr lang="en-US" sz="1800" dirty="0"/>
              <a:t>≤ 2, representing the integer </a:t>
            </a:r>
            <a:r>
              <a:rPr lang="en-US" sz="1800" dirty="0">
                <a:solidFill>
                  <a:srgbClr val="00B050"/>
                </a:solidFill>
              </a:rPr>
              <a:t>u</a:t>
            </a:r>
            <a:r>
              <a:rPr lang="en-US" sz="1800" baseline="-25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b-1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3</a:t>
            </a:r>
            <a:r>
              <a:rPr lang="en-US" sz="1800" baseline="30000" dirty="0">
                <a:solidFill>
                  <a:srgbClr val="00B050"/>
                </a:solidFill>
              </a:rPr>
              <a:t>b-2</a:t>
            </a:r>
            <a:r>
              <a:rPr lang="en-US" sz="1800" dirty="0">
                <a:solidFill>
                  <a:srgbClr val="00B050"/>
                </a:solidFill>
              </a:rPr>
              <a:t> + u</a:t>
            </a:r>
            <a:r>
              <a:rPr lang="en-US" sz="1800" baseline="-25000" dirty="0">
                <a:solidFill>
                  <a:srgbClr val="00B050"/>
                </a:solidFill>
              </a:rPr>
              <a:t>1</a:t>
            </a:r>
            <a:r>
              <a:rPr lang="en-US" sz="1800" dirty="0">
                <a:solidFill>
                  <a:srgbClr val="00B050"/>
                </a:solidFill>
              </a:rPr>
              <a:t>3 + u</a:t>
            </a:r>
            <a:r>
              <a:rPr lang="en-US" sz="1800" baseline="-25000" dirty="0">
                <a:solidFill>
                  <a:srgbClr val="00B050"/>
                </a:solidFill>
              </a:rPr>
              <a:t>0</a:t>
            </a:r>
            <a:r>
              <a:rPr lang="en-US" sz="18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2D5957C-B8AF-45EB-9629-F2D02B290214}"/>
              </a:ext>
            </a:extLst>
          </p:cNvPr>
          <p:cNvSpPr txBox="1"/>
          <p:nvPr/>
        </p:nvSpPr>
        <p:spPr>
          <a:xfrm>
            <a:off x="788024" y="3963297"/>
            <a:ext cx="756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add two integers 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u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u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b-2</a:t>
            </a:r>
            <a:r>
              <a:rPr lang="en-US" sz="1800" dirty="0">
                <a:solidFill>
                  <a:srgbClr val="FF0000"/>
                </a:solidFill>
              </a:rPr>
              <a:t> …</a:t>
            </a:r>
            <a:r>
              <a:rPr lang="en-US" sz="1800" baseline="-25000" dirty="0">
                <a:solidFill>
                  <a:srgbClr val="FF0000"/>
                </a:solidFill>
              </a:rPr>
              <a:t>,</a:t>
            </a:r>
            <a:r>
              <a:rPr lang="en-US" sz="1800" dirty="0">
                <a:solidFill>
                  <a:srgbClr val="FF0000"/>
                </a:solidFill>
              </a:rPr>
              <a:t> 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0</a:t>
            </a:r>
            <a:r>
              <a:rPr lang="en-US" sz="1800" dirty="0"/>
              <a:t>, since we have |u</a:t>
            </a:r>
            <a:r>
              <a:rPr lang="en-US" sz="1800" baseline="-25000" dirty="0"/>
              <a:t>h</a:t>
            </a:r>
            <a:r>
              <a:rPr lang="en-US" sz="1800" dirty="0"/>
              <a:t>|, |</a:t>
            </a:r>
            <a:r>
              <a:rPr lang="en-US" sz="1800" dirty="0" err="1"/>
              <a:t>w</a:t>
            </a:r>
            <a:r>
              <a:rPr lang="en-US" sz="1800" baseline="-25000" dirty="0" err="1"/>
              <a:t>h</a:t>
            </a:r>
            <a:r>
              <a:rPr lang="en-US" sz="1800" dirty="0"/>
              <a:t>| ≤ 2, |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| ≤ 4.  So we can write </a:t>
            </a:r>
            <a:r>
              <a:rPr lang="en-US" sz="1800" dirty="0" err="1"/>
              <a:t>u</a:t>
            </a:r>
            <a:r>
              <a:rPr lang="en-US" sz="1800" baseline="-25000" dirty="0" err="1"/>
              <a:t>h</a:t>
            </a:r>
            <a:r>
              <a:rPr lang="en-US" sz="1800" dirty="0" err="1"/>
              <a:t>+w</a:t>
            </a:r>
            <a:r>
              <a:rPr lang="en-US" sz="1800" baseline="-25000" dirty="0" err="1"/>
              <a:t>h</a:t>
            </a:r>
            <a:r>
              <a:rPr lang="en-US" sz="1800" dirty="0"/>
              <a:t> = 3a</a:t>
            </a:r>
            <a:r>
              <a:rPr lang="en-US" sz="1800" baseline="-25000" dirty="0"/>
              <a:t>h</a:t>
            </a:r>
            <a:r>
              <a:rPr lang="en-US" sz="1800" dirty="0"/>
              <a:t>+b</a:t>
            </a:r>
            <a:r>
              <a:rPr lang="en-US" sz="1800" baseline="-25000" dirty="0"/>
              <a:t>h</a:t>
            </a:r>
            <a:r>
              <a:rPr lang="en-US" sz="1800" dirty="0"/>
              <a:t>, where |a</a:t>
            </a:r>
            <a:r>
              <a:rPr lang="en-US" sz="1800" baseline="-25000" dirty="0"/>
              <a:t>h</a:t>
            </a:r>
            <a:r>
              <a:rPr lang="en-US" sz="1800" dirty="0"/>
              <a:t>| ≤ 1 and |</a:t>
            </a:r>
            <a:r>
              <a:rPr lang="en-US" sz="1800" dirty="0" err="1"/>
              <a:t>b</a:t>
            </a:r>
            <a:r>
              <a:rPr lang="en-US" sz="1800" baseline="-25000" dirty="0" err="1"/>
              <a:t>h</a:t>
            </a:r>
            <a:r>
              <a:rPr lang="en-US" sz="1800" dirty="0"/>
              <a:t>| ≤ 1. Thus, the carry from u</a:t>
            </a:r>
            <a:r>
              <a:rPr lang="en-US" sz="1800" baseline="-25000" dirty="0"/>
              <a:t>h-1</a:t>
            </a:r>
            <a:r>
              <a:rPr lang="en-US" sz="1800" dirty="0"/>
              <a:t>+w</a:t>
            </a:r>
            <a:r>
              <a:rPr lang="en-US" sz="1800" baseline="-25000" dirty="0"/>
              <a:t>h-1</a:t>
            </a:r>
            <a:r>
              <a:rPr lang="en-US" sz="1800" dirty="0"/>
              <a:t> to the h-</a:t>
            </a:r>
            <a:r>
              <a:rPr lang="en-US" sz="1800" dirty="0" err="1"/>
              <a:t>th</a:t>
            </a:r>
            <a:r>
              <a:rPr lang="en-US" sz="1800" dirty="0"/>
              <a:t> bit will never further propagate. The result is still a 3-ary number.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A0C6ED9-CBAC-43A3-A69C-4A7FA3994C63}"/>
              </a:ext>
            </a:extLst>
          </p:cNvPr>
          <p:cNvGrpSpPr/>
          <p:nvPr/>
        </p:nvGrpSpPr>
        <p:grpSpPr>
          <a:xfrm>
            <a:off x="785995" y="5139412"/>
            <a:ext cx="4323984" cy="1376285"/>
            <a:chOff x="1989159" y="5166161"/>
            <a:chExt cx="4323984" cy="137628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E688AC1-B93F-4A91-A06D-43C0FCA18F5E}"/>
                </a:ext>
              </a:extLst>
            </p:cNvPr>
            <p:cNvSpPr/>
            <p:nvPr/>
          </p:nvSpPr>
          <p:spPr>
            <a:xfrm>
              <a:off x="3162300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B9E7FB-0B60-43B6-93EC-64005D8CE8AD}"/>
                </a:ext>
              </a:extLst>
            </p:cNvPr>
            <p:cNvCxnSpPr>
              <a:cxnSpLocks/>
            </p:cNvCxnSpPr>
            <p:nvPr/>
          </p:nvCxnSpPr>
          <p:spPr>
            <a:xfrm>
              <a:off x="3381375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30998C1-B7D8-493D-AA5D-515C6924CBEF}"/>
                </a:ext>
              </a:extLst>
            </p:cNvPr>
            <p:cNvCxnSpPr>
              <a:cxnSpLocks/>
            </p:cNvCxnSpPr>
            <p:nvPr/>
          </p:nvCxnSpPr>
          <p:spPr>
            <a:xfrm>
              <a:off x="3881437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874EE9-D2E3-4EB9-97FA-0C04E84FACAF}"/>
                </a:ext>
              </a:extLst>
            </p:cNvPr>
            <p:cNvSpPr txBox="1"/>
            <p:nvPr/>
          </p:nvSpPr>
          <p:spPr>
            <a:xfrm>
              <a:off x="3249072" y="51661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06B2DD2-7A02-4FA3-8647-36FDFD7906F6}"/>
                </a:ext>
              </a:extLst>
            </p:cNvPr>
            <p:cNvSpPr txBox="1"/>
            <p:nvPr/>
          </p:nvSpPr>
          <p:spPr>
            <a:xfrm>
              <a:off x="3713703" y="5166161"/>
              <a:ext cx="385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w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32E82FF-A18C-4702-9256-16672388F059}"/>
                </a:ext>
              </a:extLst>
            </p:cNvPr>
            <p:cNvCxnSpPr/>
            <p:nvPr/>
          </p:nvCxnSpPr>
          <p:spPr>
            <a:xfrm>
              <a:off x="3381375" y="5772150"/>
              <a:ext cx="0" cy="1238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483911-194D-4711-A86A-1B6DF6FC5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6050" y="5905500"/>
              <a:ext cx="70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A28BE3FF-FD9A-4B62-96C8-8009B793A7C0}"/>
                </a:ext>
              </a:extLst>
            </p:cNvPr>
            <p:cNvCxnSpPr>
              <a:cxnSpLocks/>
            </p:cNvCxnSpPr>
            <p:nvPr/>
          </p:nvCxnSpPr>
          <p:spPr>
            <a:xfrm>
              <a:off x="2695575" y="5895975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BAFC09-6CC4-4353-8FA6-35A74EA657DC}"/>
                </a:ext>
              </a:extLst>
            </p:cNvPr>
            <p:cNvSpPr txBox="1"/>
            <p:nvPr/>
          </p:nvSpPr>
          <p:spPr>
            <a:xfrm>
              <a:off x="2744771" y="5618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-25000" dirty="0"/>
                <a:t>h</a:t>
              </a:r>
              <a:endParaRPr lang="en-US" sz="1400" dirty="0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B7528072-C81D-4671-BF2D-1CD7E3FFD5F8}"/>
                </a:ext>
              </a:extLst>
            </p:cNvPr>
            <p:cNvCxnSpPr>
              <a:cxnSpLocks/>
            </p:cNvCxnSpPr>
            <p:nvPr/>
          </p:nvCxnSpPr>
          <p:spPr>
            <a:xfrm>
              <a:off x="3895726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5AC67F2-798B-4E1C-A66D-A200AD96B3C5}"/>
                </a:ext>
              </a:extLst>
            </p:cNvPr>
            <p:cNvSpPr txBox="1"/>
            <p:nvPr/>
          </p:nvSpPr>
          <p:spPr>
            <a:xfrm>
              <a:off x="3590475" y="5722261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b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C30EA54-89D7-4F1E-8E51-BFFF40E2D517}"/>
                </a:ext>
              </a:extLst>
            </p:cNvPr>
            <p:cNvSpPr/>
            <p:nvPr/>
          </p:nvSpPr>
          <p:spPr>
            <a:xfrm>
              <a:off x="4626604" y="5558811"/>
              <a:ext cx="914400" cy="2133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552740D-28EE-45B7-8FBC-9029E73CEE0A}"/>
                </a:ext>
              </a:extLst>
            </p:cNvPr>
            <p:cNvCxnSpPr>
              <a:cxnSpLocks/>
            </p:cNvCxnSpPr>
            <p:nvPr/>
          </p:nvCxnSpPr>
          <p:spPr>
            <a:xfrm>
              <a:off x="4845679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EB39DD0-8591-4CCD-AEA4-E011F2182C2D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41" y="5429250"/>
              <a:ext cx="0" cy="1435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22D2885-78D4-46DC-99B6-EA8888FF74D3}"/>
                </a:ext>
              </a:extLst>
            </p:cNvPr>
            <p:cNvSpPr txBox="1"/>
            <p:nvPr/>
          </p:nvSpPr>
          <p:spPr>
            <a:xfrm>
              <a:off x="4694326" y="5166161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5925CA7-187F-4EF0-9DC3-CC9486729830}"/>
                </a:ext>
              </a:extLst>
            </p:cNvPr>
            <p:cNvSpPr txBox="1"/>
            <p:nvPr/>
          </p:nvSpPr>
          <p:spPr>
            <a:xfrm>
              <a:off x="5158957" y="5166161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3E29C52-2A2A-4B1E-B133-1E85CBD10F04}"/>
                </a:ext>
              </a:extLst>
            </p:cNvPr>
            <p:cNvGrpSpPr/>
            <p:nvPr/>
          </p:nvGrpSpPr>
          <p:grpSpPr>
            <a:xfrm>
              <a:off x="4150354" y="5618261"/>
              <a:ext cx="705375" cy="421223"/>
              <a:chOff x="4150354" y="6008786"/>
              <a:chExt cx="705375" cy="421223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9E8F280-82B4-4B92-9CEA-31D70E2D7BFD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AC14ACF-C8CE-4AEF-BF78-BE9EB77F3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891AAF98-4F4E-4EFA-AB5A-3C32012FD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0D4F7EB-4ED3-4A22-91D2-E4B5403AB4A9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h-1</a:t>
                </a:r>
                <a:endParaRPr lang="en-US" sz="1400" dirty="0"/>
              </a:p>
            </p:txBody>
          </p:sp>
        </p:grp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B89630D-3469-4C2B-B4E7-C2DE7DA5986D}"/>
                </a:ext>
              </a:extLst>
            </p:cNvPr>
            <p:cNvCxnSpPr>
              <a:cxnSpLocks/>
            </p:cNvCxnSpPr>
            <p:nvPr/>
          </p:nvCxnSpPr>
          <p:spPr>
            <a:xfrm>
              <a:off x="5360030" y="5787925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81BC8E8-B429-4ABD-BAE0-1637B3BB073C}"/>
                </a:ext>
              </a:extLst>
            </p:cNvPr>
            <p:cNvSpPr txBox="1"/>
            <p:nvPr/>
          </p:nvSpPr>
          <p:spPr>
            <a:xfrm>
              <a:off x="4969504" y="5712735"/>
              <a:ext cx="467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3DBFE8B-EBAB-4B5D-81BD-AD008F300DB1}"/>
                </a:ext>
              </a:extLst>
            </p:cNvPr>
            <p:cNvSpPr/>
            <p:nvPr/>
          </p:nvSpPr>
          <p:spPr>
            <a:xfrm>
              <a:off x="3763073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6B83F48-75F9-4EFF-AC72-CFFB8C842381}"/>
                </a:ext>
              </a:extLst>
            </p:cNvPr>
            <p:cNvSpPr txBox="1"/>
            <p:nvPr/>
          </p:nvSpPr>
          <p:spPr>
            <a:xfrm>
              <a:off x="1989159" y="5634036"/>
              <a:ext cx="511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81A5A22-6CE2-4332-A0C7-459AFE6BFBE8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0" y="5787924"/>
              <a:ext cx="10498" cy="2515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258000B-17CB-4975-BF92-154A2BE19FB7}"/>
                </a:ext>
              </a:extLst>
            </p:cNvPr>
            <p:cNvSpPr/>
            <p:nvPr/>
          </p:nvSpPr>
          <p:spPr>
            <a:xfrm>
              <a:off x="2313508" y="6038852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E400F735-C8E8-4C54-A283-43BF4971C0C5}"/>
                </a:ext>
              </a:extLst>
            </p:cNvPr>
            <p:cNvGrpSpPr/>
            <p:nvPr/>
          </p:nvGrpSpPr>
          <p:grpSpPr>
            <a:xfrm>
              <a:off x="5607768" y="5618339"/>
              <a:ext cx="705375" cy="421223"/>
              <a:chOff x="4150354" y="6008786"/>
              <a:chExt cx="705375" cy="421223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045A42C-5124-4A37-A116-1E17DCCFD9B3}"/>
                  </a:ext>
                </a:extLst>
              </p:cNvPr>
              <p:cNvCxnSpPr/>
              <p:nvPr/>
            </p:nvCxnSpPr>
            <p:spPr>
              <a:xfrm>
                <a:off x="4845679" y="6162675"/>
                <a:ext cx="0" cy="1238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AF33DD26-27F5-4EC4-8D36-CE09C6BF9F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0354" y="6296025"/>
                <a:ext cx="7053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980D7CEC-3AE8-4C6B-B9C9-F28BF3B7D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9879" y="6286500"/>
                <a:ext cx="0" cy="1435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8024CDE-0C6F-44C0-AFA9-E8776FA47E62}"/>
                  </a:ext>
                </a:extLst>
              </p:cNvPr>
              <p:cNvSpPr txBox="1"/>
              <p:nvPr/>
            </p:nvSpPr>
            <p:spPr>
              <a:xfrm>
                <a:off x="4209075" y="6008786"/>
                <a:ext cx="4683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</a:t>
                </a:r>
                <a:r>
                  <a:rPr lang="en-US" sz="1400" baseline="-25000" dirty="0"/>
                  <a:t>h-2</a:t>
                </a:r>
                <a:endParaRPr lang="en-US" sz="1400" dirty="0"/>
              </a:p>
            </p:txBody>
          </p:sp>
        </p:grp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38F193D-CF6A-45E1-8AF8-3E3CBB9FB85D}"/>
                </a:ext>
              </a:extLst>
            </p:cNvPr>
            <p:cNvSpPr/>
            <p:nvPr/>
          </p:nvSpPr>
          <p:spPr>
            <a:xfrm>
              <a:off x="5212638" y="6049009"/>
              <a:ext cx="525465" cy="1874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225EDB3-DEBF-4AEF-9F43-68D41C484AE8}"/>
                </a:ext>
              </a:extLst>
            </p:cNvPr>
            <p:cNvCxnSpPr>
              <a:cxnSpLocks/>
            </p:cNvCxnSpPr>
            <p:nvPr/>
          </p:nvCxnSpPr>
          <p:spPr>
            <a:xfrm>
              <a:off x="4025805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DA75C65A-79E9-47E6-A2E9-41039565F69F}"/>
                </a:ext>
              </a:extLst>
            </p:cNvPr>
            <p:cNvCxnSpPr>
              <a:cxnSpLocks/>
            </p:cNvCxnSpPr>
            <p:nvPr/>
          </p:nvCxnSpPr>
          <p:spPr>
            <a:xfrm>
              <a:off x="5475370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4FBAC2F8-D25A-47B9-885F-B5004C7CAC08}"/>
                </a:ext>
              </a:extLst>
            </p:cNvPr>
            <p:cNvCxnSpPr>
              <a:cxnSpLocks/>
            </p:cNvCxnSpPr>
            <p:nvPr/>
          </p:nvCxnSpPr>
          <p:spPr>
            <a:xfrm>
              <a:off x="2575267" y="6236493"/>
              <a:ext cx="0" cy="1928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D653951-E392-4EF7-9C7E-6E901E9A490A}"/>
                </a:ext>
              </a:extLst>
            </p:cNvPr>
            <p:cNvSpPr txBox="1"/>
            <p:nvPr/>
          </p:nvSpPr>
          <p:spPr>
            <a:xfrm>
              <a:off x="2074776" y="6226335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h+1</a:t>
              </a:r>
              <a:endParaRPr lang="en-US" sz="1400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2BF5ED3-D2CB-4BA7-B468-9466BE7302A4}"/>
                </a:ext>
              </a:extLst>
            </p:cNvPr>
            <p:cNvSpPr txBox="1"/>
            <p:nvPr/>
          </p:nvSpPr>
          <p:spPr>
            <a:xfrm>
              <a:off x="3753466" y="623466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z</a:t>
              </a:r>
              <a:r>
                <a:rPr lang="en-US" sz="1400" baseline="-25000" dirty="0" err="1"/>
                <a:t>h</a:t>
              </a:r>
              <a:endParaRPr lang="en-US" sz="14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4064836-D410-48CA-B5B9-72101EF88231}"/>
                </a:ext>
              </a:extLst>
            </p:cNvPr>
            <p:cNvSpPr txBox="1"/>
            <p:nvPr/>
          </p:nvSpPr>
          <p:spPr>
            <a:xfrm>
              <a:off x="5097735" y="6212601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z</a:t>
              </a:r>
              <a:r>
                <a:rPr lang="en-US" sz="1400" baseline="-25000" dirty="0"/>
                <a:t>h-1</a:t>
              </a:r>
              <a:endParaRPr lang="en-US" sz="1400" dirty="0"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581375D5-0E35-47F3-B7EA-00FA108D140A}"/>
              </a:ext>
            </a:extLst>
          </p:cNvPr>
          <p:cNvSpPr txBox="1"/>
          <p:nvPr/>
        </p:nvSpPr>
        <p:spPr>
          <a:xfrm>
            <a:off x="5840288" y="5131988"/>
            <a:ext cx="259979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Addition can be done in O(1) depth.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2673113-BD52-420B-B579-D34DEEF65F9C}"/>
              </a:ext>
            </a:extLst>
          </p:cNvPr>
          <p:cNvSpPr txBox="1"/>
          <p:nvPr/>
        </p:nvSpPr>
        <p:spPr>
          <a:xfrm>
            <a:off x="5840288" y="5849400"/>
            <a:ext cx="259979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Multiplication can be done in O(log b) depth.</a:t>
            </a:r>
          </a:p>
        </p:txBody>
      </p:sp>
    </p:spTree>
    <p:extLst>
      <p:ext uri="{BB962C8B-B14F-4D97-AF65-F5344CB8AC3E}">
        <p14:creationId xmlns:p14="http://schemas.microsoft.com/office/powerpoint/2010/main" val="1911336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EB2434-012F-417C-BD87-756833C193E8}"/>
              </a:ext>
            </a:extLst>
          </p:cNvPr>
          <p:cNvGrpSpPr/>
          <p:nvPr/>
        </p:nvGrpSpPr>
        <p:grpSpPr>
          <a:xfrm>
            <a:off x="422947" y="2931368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 = (a</a:t>
                  </a:r>
                  <a:r>
                    <a:rPr lang="en-US" sz="1800" kern="0" baseline="-25000" dirty="0"/>
                    <a:t>i1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1j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(a</a:t>
                  </a:r>
                  <a:r>
                    <a:rPr lang="en-US" sz="1800" kern="0" baseline="-25000" dirty="0"/>
                    <a:t>i2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2j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 ⸱⸱⸱ 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in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nj</a:t>
                  </a:r>
                  <a:r>
                    <a:rPr lang="en-US" sz="1800" kern="0" dirty="0"/>
                    <a:t>) </a:t>
                  </a:r>
                </a:p>
                <a:p>
                  <a:pPr marL="0" indent="0">
                    <a:buNone/>
                  </a:pPr>
                  <a:endParaRPr lang="en-US" sz="1800" kern="0" dirty="0"/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blipFill>
                  <a:blip r:embed="rId4"/>
                  <a:stretch>
                    <a:fillRect l="-1170" t="-6250" b="-20313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FBCCCC-B6AD-4BE6-8A25-F6DC839B5036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CFD391-D661-4500-A56C-027956EA092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9650110-8164-43D4-8AAD-1C6ED2E42680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A7DDAD0-D493-4C03-B3F5-A0B62EBE3D3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F454E48-2DE1-40A6-A8BA-A9A6AB070D0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35B165B-52B8-4C9F-8FC7-D6899454613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748587E-8166-4450-88ED-AA1A3D6D2212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9071C8F-19A5-4E9C-86CD-C1B7BF5FF604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A97A1EC-0CF0-476D-AA53-EA656A972F70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2D01D87-8C56-47CD-A426-18D56BC7D27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947A267-5804-4516-8B83-BD460D21FFF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161C0DE-0BEC-42F2-A4A1-A1F7433BED5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EA0ADBF-4352-4E83-AB41-00B7A124025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F84F0E0-6672-45D8-AA40-201632EDFB2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C242A9F-CC7B-420C-98FD-E1DE9844A742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367ED7D-7819-4BD4-85B3-EE6D0C7AFD9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B18D836-64AC-47A2-8818-BC19C7DB2D6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8BEAA38-358D-4135-92E8-BE5EF21A992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6A1FEA-88B4-4A30-8C39-D245CB588C6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275A92-BE50-48F2-A3F7-5072C97B8988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8F80F3-AC63-4DCE-AE58-0BBC5D9CFBA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7BCA18-2EF0-42B5-90DE-8D6FE967EA8A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82B461B-DD65-4C0C-B22B-595D795320C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703ECA-B355-4C65-BFC7-F05AA590CA9F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92555A-4B0A-4F92-81F0-D71C856F6C16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63F0EFB-B00C-4E58-A9DF-57F39CDBD574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084556-FA3B-4A05-B51E-942BF202EAED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5E6382E-B10C-4303-BB28-5DC8B03DAE0A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2356C93-3783-4C62-A2C5-C1127E8E4D6C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92B8E5-5683-45FB-9984-9E74A2479BF1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5848397-88CC-49B4-995D-45AF865C3C79}"/>
                </a:ext>
              </a:extLst>
            </p:cNvPr>
            <p:cNvCxnSpPr>
              <a:cxnSpLocks/>
              <a:endCxn id="61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3AE3E66-FBAC-4F9D-A512-295CF3641EE5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F1F4E1F-AFE2-4205-83CC-8048B40153F9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23FE218-A941-4A7A-B416-2F7A398D93F3}"/>
                </a:ext>
              </a:extLst>
            </p:cNvPr>
            <p:cNvCxnSpPr>
              <a:cxnSpLocks/>
              <a:endCxn id="65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F3AEBB3-A493-415C-A34C-B820035DBC56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C6798DA-55A8-4679-803C-684E66E79490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801859-9528-4DB8-A7CE-C2ED296AF0F7}"/>
                </a:ext>
              </a:extLst>
            </p:cNvPr>
            <p:cNvCxnSpPr>
              <a:cxnSpLocks/>
              <a:endCxn id="67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53E5B4-0795-4815-B9C7-6EB8D21D2A84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078260F-EC74-48EA-BB9D-1B478BB3897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16C05D9-4487-4325-88F9-E345B906E44D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2DB78A6-4ACD-4EC3-BE22-B6F770DBC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E52D19-A570-45D0-9E2B-4BCFCA81A542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205467B-DD9A-498F-B529-D26AB1933C3F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02E65A-A1AC-4DAF-8A23-FC3D6A4537D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>
                  <a:solidFill>
                    <a:srgbClr val="FF0000"/>
                  </a:solidFill>
                </a:rPr>
                <a:t>+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A0B151D-80E2-49BC-BD15-F034DEC631DA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6C385B-D142-4968-84EF-9F4E3005D867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B61B42-132A-4C50-A394-CC34F6DD2454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/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/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/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963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EB2434-012F-417C-BD87-756833C193E8}"/>
              </a:ext>
            </a:extLst>
          </p:cNvPr>
          <p:cNvGrpSpPr/>
          <p:nvPr/>
        </p:nvGrpSpPr>
        <p:grpSpPr>
          <a:xfrm>
            <a:off x="422947" y="2931368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810F4DC4-50B7-42B7-9064-AEC32FA7FA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 = (a</a:t>
                  </a:r>
                  <a:r>
                    <a:rPr lang="en-US" sz="1800" kern="0" baseline="-25000" dirty="0"/>
                    <a:t>i1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1j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(a</a:t>
                  </a:r>
                  <a:r>
                    <a:rPr lang="en-US" sz="1800" kern="0" baseline="-25000" dirty="0"/>
                    <a:t>i2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/>
                    <a:t>b</a:t>
                  </a:r>
                  <a:r>
                    <a:rPr lang="en-US" sz="1800" kern="0" baseline="-25000" dirty="0"/>
                    <a:t>2j</a:t>
                  </a:r>
                  <a:r>
                    <a:rPr lang="en-US" sz="1800" kern="0" dirty="0"/>
                    <a:t>)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 ⸱⸱⸱ </a:t>
                  </a:r>
                  <a:r>
                    <a:rPr lang="en-US" sz="1800" kern="0" dirty="0">
                      <a:solidFill>
                        <a:srgbClr val="FF0000"/>
                      </a:solidFill>
                    </a:rPr>
                    <a:t>+</a:t>
                  </a:r>
                  <a:r>
                    <a:rPr lang="en-US" sz="1800" kern="0" dirty="0"/>
                    <a:t>(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in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nj</a:t>
                  </a:r>
                  <a:r>
                    <a:rPr lang="en-US" sz="1800" kern="0" dirty="0"/>
                    <a:t>) </a:t>
                  </a:r>
                </a:p>
                <a:p>
                  <a:pPr marL="0" indent="0">
                    <a:buNone/>
                  </a:pPr>
                  <a:endParaRPr lang="en-US" sz="1800" kern="0" dirty="0"/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588EA87F-0BBC-455F-837C-9A28641B5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47692" y="2703229"/>
                  <a:ext cx="4159223" cy="380077"/>
                </a:xfrm>
                <a:prstGeom prst="rect">
                  <a:avLst/>
                </a:prstGeom>
                <a:blipFill>
                  <a:blip r:embed="rId4"/>
                  <a:stretch>
                    <a:fillRect l="-1170" t="-6250" b="-20313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FBCCCC-B6AD-4BE6-8A25-F6DC839B5036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CFD391-D661-4500-A56C-027956EA092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9650110-8164-43D4-8AAD-1C6ED2E42680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A7DDAD0-D493-4C03-B3F5-A0B62EBE3D3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F454E48-2DE1-40A6-A8BA-A9A6AB070D0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35B165B-52B8-4C9F-8FC7-D6899454613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748587E-8166-4450-88ED-AA1A3D6D2212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9071C8F-19A5-4E9C-86CD-C1B7BF5FF604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A97A1EC-0CF0-476D-AA53-EA656A972F70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2D01D87-8C56-47CD-A426-18D56BC7D27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947A267-5804-4516-8B83-BD460D21FFF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161C0DE-0BEC-42F2-A4A1-A1F7433BED5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EA0ADBF-4352-4E83-AB41-00B7A124025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F84F0E0-6672-45D8-AA40-201632EDFB2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C242A9F-CC7B-420C-98FD-E1DE9844A742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367ED7D-7819-4BD4-85B3-EE6D0C7AFD9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B18D836-64AC-47A2-8818-BC19C7DB2D6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8BEAA38-358D-4135-92E8-BE5EF21A992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6A1FEA-88B4-4A30-8C39-D245CB588C6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275A92-BE50-48F2-A3F7-5072C97B8988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8F80F3-AC63-4DCE-AE58-0BBC5D9CFBA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7BCA18-2EF0-42B5-90DE-8D6FE967EA8A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82B461B-DD65-4C0C-B22B-595D795320C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703ECA-B355-4C65-BFC7-F05AA590CA9F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92555A-4B0A-4F92-81F0-D71C856F6C16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63F0EFB-B00C-4E58-A9DF-57F39CDBD574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084556-FA3B-4A05-B51E-942BF202EAED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5E6382E-B10C-4303-BB28-5DC8B03DAE0A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2356C93-3783-4C62-A2C5-C1127E8E4D6C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92B8E5-5683-45FB-9984-9E74A2479BF1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5848397-88CC-49B4-995D-45AF865C3C79}"/>
                </a:ext>
              </a:extLst>
            </p:cNvPr>
            <p:cNvCxnSpPr>
              <a:cxnSpLocks/>
              <a:endCxn id="61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3AE3E66-FBAC-4F9D-A512-295CF3641EE5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F1F4E1F-AFE2-4205-83CC-8048B40153F9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23FE218-A941-4A7A-B416-2F7A398D93F3}"/>
                </a:ext>
              </a:extLst>
            </p:cNvPr>
            <p:cNvCxnSpPr>
              <a:cxnSpLocks/>
              <a:endCxn id="65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F3AEBB3-A493-415C-A34C-B820035DBC56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C6798DA-55A8-4679-803C-684E66E79490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801859-9528-4DB8-A7CE-C2ED296AF0F7}"/>
                </a:ext>
              </a:extLst>
            </p:cNvPr>
            <p:cNvCxnSpPr>
              <a:cxnSpLocks/>
              <a:endCxn id="67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53E5B4-0795-4815-B9C7-6EB8D21D2A84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078260F-EC74-48EA-BB9D-1B478BB3897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16C05D9-4487-4325-88F9-E345B906E44D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2DB78A6-4ACD-4EC3-BE22-B6F770DBC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E52D19-A570-45D0-9E2B-4BCFCA81A542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205467B-DD9A-498F-B529-D26AB1933C3F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02E65A-A1AC-4DAF-8A23-FC3D6A4537D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>
                  <a:solidFill>
                    <a:srgbClr val="FF0000"/>
                  </a:solidFill>
                </a:rPr>
                <a:t>+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A0B151D-80E2-49BC-BD15-F034DEC631DA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6C385B-D142-4968-84EF-9F4E3005D867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B61B42-132A-4C50-A394-CC34F6DD2454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/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C047D71-E960-4E6B-8063-ADFC5947E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09" y="4766375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/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FF0DE20-A99E-463D-A743-22782DD9F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08" y="4758438"/>
                <a:ext cx="3690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/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0" kern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5657A76-6130-42B2-B4C9-1D34AE12B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25" y="4774452"/>
                <a:ext cx="36901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extBox 109">
            <a:extLst>
              <a:ext uri="{FF2B5EF4-FFF2-40B4-BE49-F238E27FC236}">
                <a16:creationId xmlns:a16="http://schemas.microsoft.com/office/drawing/2014/main" id="{3975C940-04ED-4BBB-90B7-08A23407347F}"/>
              </a:ext>
            </a:extLst>
          </p:cNvPr>
          <p:cNvSpPr txBox="1"/>
          <p:nvPr/>
        </p:nvSpPr>
        <p:spPr>
          <a:xfrm>
            <a:off x="6162176" y="4816009"/>
            <a:ext cx="2667557" cy="15696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Remark. </a:t>
            </a:r>
          </a:p>
          <a:p>
            <a:r>
              <a:rPr lang="en-US" sz="1600" dirty="0"/>
              <a:t>The initial conversion from binary to 3-ary and the final conversion from 3-ary to binary take an additional O(log n) depth.</a:t>
            </a:r>
          </a:p>
        </p:txBody>
      </p:sp>
    </p:spTree>
    <p:extLst>
      <p:ext uri="{BB962C8B-B14F-4D97-AF65-F5344CB8AC3E}">
        <p14:creationId xmlns:p14="http://schemas.microsoft.com/office/powerpoint/2010/main" val="3608103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27378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C02033-2C68-4270-9499-8D60FFE8FAF8}"/>
              </a:ext>
            </a:extLst>
          </p:cNvPr>
          <p:cNvSpPr txBox="1">
            <a:spLocks/>
          </p:cNvSpPr>
          <p:nvPr/>
        </p:nvSpPr>
        <p:spPr bwMode="auto">
          <a:xfrm>
            <a:off x="757707" y="2790191"/>
            <a:ext cx="7376643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4. </a:t>
            </a:r>
            <a:r>
              <a:rPr lang="en-US" sz="2000" kern="0" dirty="0">
                <a:solidFill>
                  <a:srgbClr val="FFC000"/>
                </a:solidFill>
              </a:rPr>
              <a:t>Integer Sorting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  <a:p>
            <a:pPr marL="0" indent="0">
              <a:buNone/>
            </a:pPr>
            <a:r>
              <a:rPr lang="en-US" sz="20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5167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C02033-2C68-4270-9499-8D60FFE8FAF8}"/>
              </a:ext>
            </a:extLst>
          </p:cNvPr>
          <p:cNvSpPr txBox="1">
            <a:spLocks/>
          </p:cNvSpPr>
          <p:nvPr/>
        </p:nvSpPr>
        <p:spPr bwMode="auto">
          <a:xfrm>
            <a:off x="757707" y="2790191"/>
            <a:ext cx="77481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4. </a:t>
            </a:r>
            <a:r>
              <a:rPr lang="en-US" sz="2000" kern="0" dirty="0">
                <a:solidFill>
                  <a:srgbClr val="FFC000"/>
                </a:solidFill>
              </a:rPr>
              <a:t>Integer Sorting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  <a:r>
              <a:rPr lang="en-US" sz="1800" kern="0" dirty="0">
                <a:solidFill>
                  <a:srgbClr val="33CC33"/>
                </a:solidFill>
              </a:rPr>
              <a:t>(can be a course project topic) </a:t>
            </a:r>
          </a:p>
          <a:p>
            <a:pPr marL="0" indent="0">
              <a:buNone/>
            </a:pPr>
            <a:r>
              <a:rPr lang="en-US" sz="20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601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</p:spTree>
    <p:extLst>
      <p:ext uri="{BB962C8B-B14F-4D97-AF65-F5344CB8AC3E}">
        <p14:creationId xmlns:p14="http://schemas.microsoft.com/office/powerpoint/2010/main" val="31223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5686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EF924F-5A90-4FD1-8B83-80A2569E091D}"/>
              </a:ext>
            </a:extLst>
          </p:cNvPr>
          <p:cNvSpPr txBox="1">
            <a:spLocks/>
          </p:cNvSpPr>
          <p:nvPr/>
        </p:nvSpPr>
        <p:spPr bwMode="auto">
          <a:xfrm>
            <a:off x="757707" y="5143500"/>
            <a:ext cx="7317708" cy="82057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 P.</a:t>
            </a:r>
            <a:r>
              <a:rPr lang="en-US" sz="2000" kern="0" dirty="0"/>
              <a:t> A language L is in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</a:t>
            </a:r>
            <a:r>
              <a:rPr lang="en-US" sz="2000" kern="0" dirty="0" err="1"/>
              <a:t>iff</a:t>
            </a:r>
            <a:r>
              <a:rPr lang="en-US" sz="2000" kern="0" dirty="0"/>
              <a:t>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3210519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EF924F-5A90-4FD1-8B83-80A2569E091D}"/>
              </a:ext>
            </a:extLst>
          </p:cNvPr>
          <p:cNvSpPr txBox="1">
            <a:spLocks/>
          </p:cNvSpPr>
          <p:nvPr/>
        </p:nvSpPr>
        <p:spPr bwMode="auto">
          <a:xfrm>
            <a:off x="757707" y="5143500"/>
            <a:ext cx="7317708" cy="82057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 P.</a:t>
            </a:r>
            <a:r>
              <a:rPr lang="en-US" sz="2000" kern="0" dirty="0"/>
              <a:t> A language L is in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</a:t>
            </a:r>
            <a:r>
              <a:rPr lang="en-US" sz="2000" kern="0" dirty="0" err="1"/>
              <a:t>iff</a:t>
            </a:r>
            <a:r>
              <a:rPr lang="en-US" sz="2000" kern="0" dirty="0"/>
              <a:t> L is accepted by a uniform circuit family.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0303E8E-58C5-4C46-96E5-BB7F0EF5562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0303E8E-58C5-4C46-96E5-BB7F0EF55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405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44E9B2-817E-4E4F-9B5A-A739F289CE62}"/>
              </a:ext>
            </a:extLst>
          </p:cNvPr>
          <p:cNvSpPr txBox="1">
            <a:spLocks/>
          </p:cNvSpPr>
          <p:nvPr/>
        </p:nvSpPr>
        <p:spPr bwMode="auto">
          <a:xfrm>
            <a:off x="774501" y="5003608"/>
            <a:ext cx="7594997" cy="104921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7E097D-FF56-4606-93B7-F83D556533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7E097D-FF56-4606-93B7-F83D55653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828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44E9B2-817E-4E4F-9B5A-A739F289CE62}"/>
              </a:ext>
            </a:extLst>
          </p:cNvPr>
          <p:cNvSpPr txBox="1">
            <a:spLocks/>
          </p:cNvSpPr>
          <p:nvPr/>
        </p:nvSpPr>
        <p:spPr bwMode="auto">
          <a:xfrm>
            <a:off x="774501" y="5003608"/>
            <a:ext cx="7594997" cy="104921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7E097D-FF56-4606-93B7-F83D556533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7E097D-FF56-4606-93B7-F83D55653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F7FDCC0-6512-4AC5-9718-8839210BEFE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2.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L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F7FDCC0-6512-4AC5-9718-8839210BE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blipFill>
                <a:blip r:embed="rId4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943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2.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L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blipFill>
                <a:blip r:embed="rId4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90CDE-0112-4127-9AC5-992EC6F233CF}"/>
              </a:ext>
            </a:extLst>
          </p:cNvPr>
          <p:cNvSpPr txBox="1">
            <a:spLocks/>
          </p:cNvSpPr>
          <p:nvPr/>
        </p:nvSpPr>
        <p:spPr bwMode="auto">
          <a:xfrm>
            <a:off x="843429" y="5067572"/>
            <a:ext cx="7594997" cy="104921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3138130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2.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L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blipFill>
                <a:blip r:embed="rId4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90CDE-0112-4127-9AC5-992EC6F233CF}"/>
              </a:ext>
            </a:extLst>
          </p:cNvPr>
          <p:cNvSpPr txBox="1">
            <a:spLocks/>
          </p:cNvSpPr>
          <p:nvPr/>
        </p:nvSpPr>
        <p:spPr bwMode="auto">
          <a:xfrm>
            <a:off x="843429" y="5067572"/>
            <a:ext cx="7594997" cy="104921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EAA4640-8419-435C-A5EA-5ADD582752E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2576696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3.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/>
                  <a:t>, where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NL</a:t>
                </a:r>
                <a:r>
                  <a:rPr lang="en-US" sz="2000" kern="0" dirty="0"/>
                  <a:t> =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NSPACE(log n)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EAA4640-8419-435C-A5EA-5ADD58275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2576696"/>
                <a:ext cx="7594994" cy="448310"/>
              </a:xfrm>
              <a:prstGeom prst="rect">
                <a:avLst/>
              </a:prstGeom>
              <a:blipFill>
                <a:blip r:embed="rId5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637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2800" kern="0" dirty="0">
                <a:ea typeface="ＭＳ Ｐゴシック" charset="-128"/>
              </a:rPr>
              <a:t>Where is NC in the map of complexity classes?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1.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for all k. Thus,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D9DE3106-0C42-4988-812B-3DDF21213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707" y="1490345"/>
                <a:ext cx="7594994" cy="448310"/>
              </a:xfrm>
              <a:prstGeom prst="rect">
                <a:avLst/>
              </a:prstGeom>
              <a:blipFill>
                <a:blip r:embed="rId3"/>
                <a:stretch>
                  <a:fillRect l="-721" t="-5263" b="-1052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F337C8-2033-4EAC-9C59-C23B7F6FD201}"/>
              </a:ext>
            </a:extLst>
          </p:cNvPr>
          <p:cNvSpPr txBox="1">
            <a:spLocks/>
          </p:cNvSpPr>
          <p:nvPr/>
        </p:nvSpPr>
        <p:spPr bwMode="auto">
          <a:xfrm>
            <a:off x="757707" y="893925"/>
            <a:ext cx="7233768" cy="438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  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600" kern="0" dirty="0"/>
              <a:t> = (uniform</a:t>
            </a:r>
            <a:r>
              <a:rPr lang="en-US" altLang="zh-CN" sz="1600" kern="0" dirty="0"/>
              <a:t>-)</a:t>
            </a:r>
            <a:r>
              <a:rPr lang="en-US" sz="1600" kern="0" dirty="0">
                <a:solidFill>
                  <a:srgbClr val="FFC000"/>
                </a:solidFill>
              </a:rPr>
              <a:t>Size-Depth(poly(n), </a:t>
            </a:r>
            <a:r>
              <a:rPr lang="en-US" sz="1600" kern="0" dirty="0" err="1">
                <a:solidFill>
                  <a:srgbClr val="FFC000"/>
                </a:solidFill>
              </a:rPr>
              <a:t>log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k</a:t>
            </a:r>
            <a:r>
              <a:rPr lang="en-US" sz="1600" kern="0" baseline="30000" dirty="0">
                <a:solidFill>
                  <a:srgbClr val="FFC000"/>
                </a:solidFill>
              </a:rPr>
              <a:t> </a:t>
            </a:r>
            <a:r>
              <a:rPr lang="en-US" sz="1600" kern="0" dirty="0">
                <a:solidFill>
                  <a:srgbClr val="FFC000"/>
                </a:solidFill>
              </a:rPr>
              <a:t>n)                     </a:t>
            </a:r>
            <a:r>
              <a:rPr lang="en-US" sz="1600" kern="0" dirty="0">
                <a:solidFill>
                  <a:srgbClr val="FF0000"/>
                </a:solidFill>
              </a:rPr>
              <a:t>NC</a:t>
            </a:r>
            <a:r>
              <a:rPr lang="en-US" sz="1600" kern="0" dirty="0"/>
              <a:t> =  </a:t>
            </a:r>
            <a:r>
              <a:rPr lang="hy-AM" sz="2000" kern="0" dirty="0"/>
              <a:t>Ս</a:t>
            </a:r>
            <a:r>
              <a:rPr lang="en-US" sz="1600" kern="0" baseline="-25000" dirty="0"/>
              <a:t>k≥1 </a:t>
            </a:r>
            <a:r>
              <a:rPr lang="en-US" sz="1600" kern="0" dirty="0" err="1">
                <a:solidFill>
                  <a:srgbClr val="FF0000"/>
                </a:solidFill>
              </a:rPr>
              <a:t>NC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k</a:t>
            </a:r>
            <a:endParaRPr lang="en-US" sz="16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2.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L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37C175B-418D-4674-B487-EA54C43A6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1998249"/>
                <a:ext cx="7594994" cy="448310"/>
              </a:xfrm>
              <a:prstGeom prst="rect">
                <a:avLst/>
              </a:prstGeom>
              <a:blipFill>
                <a:blip r:embed="rId4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EAA4640-8419-435C-A5EA-5ADD582752E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4" y="2576696"/>
                <a:ext cx="7594994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Fact 3.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/>
                  <a:t>, where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NL</a:t>
                </a:r>
                <a:r>
                  <a:rPr lang="en-US" sz="2000" kern="0" dirty="0"/>
                  <a:t> =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NSPACE(log n)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EAA4640-8419-435C-A5EA-5ADD58275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4" y="2576696"/>
                <a:ext cx="7594994" cy="448310"/>
              </a:xfrm>
              <a:prstGeom prst="rect">
                <a:avLst/>
              </a:prstGeom>
              <a:blipFill>
                <a:blip r:embed="rId5"/>
                <a:stretch>
                  <a:fillRect l="-721" t="-6667" b="-12000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3742E7D-A933-49D9-92A4-8636F357B272}"/>
              </a:ext>
            </a:extLst>
          </p:cNvPr>
          <p:cNvSpPr txBox="1">
            <a:spLocks/>
          </p:cNvSpPr>
          <p:nvPr/>
        </p:nvSpPr>
        <p:spPr bwMode="auto">
          <a:xfrm>
            <a:off x="774504" y="3147244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91057" y="3750312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1057" y="3750312"/>
                <a:ext cx="7100418" cy="448310"/>
              </a:xfrm>
              <a:prstGeom prst="rect">
                <a:avLst/>
              </a:prstGeom>
              <a:blipFill>
                <a:blip r:embed="rId6"/>
                <a:stretch>
                  <a:fillRect l="-1200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464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163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1219200" cy="50482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05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1219200" cy="50482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007659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1219200" cy="50482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0B4834F-9439-4A13-917B-9AE929E13C54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6"/>
            <a:ext cx="7100418" cy="11960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 We introduced poly-time reduction and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-completeness. Thus, an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-hard problem is unlikely to be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4976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BA7C9B-8916-4367-B99F-7A266F77B9A0}"/>
              </a:ext>
            </a:extLst>
          </p:cNvPr>
          <p:cNvSpPr/>
          <p:nvPr/>
        </p:nvSpPr>
        <p:spPr>
          <a:xfrm>
            <a:off x="1924050" y="990283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52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BA7C9B-8916-4367-B99F-7A266F77B9A0}"/>
              </a:ext>
            </a:extLst>
          </p:cNvPr>
          <p:cNvSpPr/>
          <p:nvPr/>
        </p:nvSpPr>
        <p:spPr>
          <a:xfrm>
            <a:off x="1924050" y="990283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947110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736791" y="980758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BA7C9B-8916-4367-B99F-7A266F77B9A0}"/>
              </a:ext>
            </a:extLst>
          </p:cNvPr>
          <p:cNvSpPr/>
          <p:nvPr/>
        </p:nvSpPr>
        <p:spPr>
          <a:xfrm>
            <a:off x="1924050" y="990283"/>
            <a:ext cx="42600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345021-8801-46D0-A3DD-887D31A2D0A8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6"/>
            <a:ext cx="7100418" cy="11960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 We introduced log-space reduction and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-completeness. Thus, a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-hard problem is unlikely to be in </a:t>
            </a:r>
            <a:r>
              <a:rPr lang="en-US" sz="2400" kern="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784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652913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</p:spTree>
    <p:extLst>
      <p:ext uri="{BB962C8B-B14F-4D97-AF65-F5344CB8AC3E}">
        <p14:creationId xmlns:p14="http://schemas.microsoft.com/office/powerpoint/2010/main" val="1828105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382EADF-CDEA-47D8-92F6-D97548F0A976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58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play the same game, observe that log-space reduction is actually </a:t>
            </a:r>
            <a:r>
              <a:rPr lang="en-US" sz="2400" kern="0" dirty="0">
                <a:solidFill>
                  <a:srgbClr val="FF0000"/>
                </a:solidFill>
              </a:rPr>
              <a:t>NC</a:t>
            </a:r>
            <a:r>
              <a:rPr lang="en-US" sz="2400" kern="0" baseline="-25000" dirty="0">
                <a:solidFill>
                  <a:srgbClr val="FF0000"/>
                </a:solidFill>
              </a:rPr>
              <a:t>2</a:t>
            </a:r>
            <a:r>
              <a:rPr lang="en-US" sz="2400" kern="0" dirty="0"/>
              <a:t>-reduction:</a:t>
            </a:r>
          </a:p>
        </p:txBody>
      </p:sp>
    </p:spTree>
    <p:extLst>
      <p:ext uri="{BB962C8B-B14F-4D97-AF65-F5344CB8AC3E}">
        <p14:creationId xmlns:p14="http://schemas.microsoft.com/office/powerpoint/2010/main" val="24769644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382EADF-CDEA-47D8-92F6-D97548F0A976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58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play the same game, observe that log-space reduction is actually </a:t>
            </a:r>
            <a:r>
              <a:rPr lang="en-US" sz="2400" kern="0" dirty="0">
                <a:solidFill>
                  <a:srgbClr val="FF0000"/>
                </a:solidFill>
              </a:rPr>
              <a:t>NC</a:t>
            </a:r>
            <a:r>
              <a:rPr lang="en-US" sz="2400" kern="0" baseline="-25000" dirty="0">
                <a:solidFill>
                  <a:srgbClr val="FF0000"/>
                </a:solidFill>
              </a:rPr>
              <a:t>2</a:t>
            </a:r>
            <a:r>
              <a:rPr lang="en-US" sz="2400" kern="0" dirty="0"/>
              <a:t>-reduction: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94E60FA-5A8D-4EA7-8CCD-77244121A9D1}"/>
              </a:ext>
            </a:extLst>
          </p:cNvPr>
          <p:cNvSpPr txBox="1">
            <a:spLocks/>
          </p:cNvSpPr>
          <p:nvPr/>
        </p:nvSpPr>
        <p:spPr bwMode="auto">
          <a:xfrm>
            <a:off x="1021792" y="4793969"/>
            <a:ext cx="7369734" cy="6788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L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L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3975224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382EADF-CDEA-47D8-92F6-D97548F0A976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58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play the same game, observe that log-space reduction is actually </a:t>
            </a:r>
            <a:r>
              <a:rPr lang="en-US" sz="2400" kern="0" dirty="0">
                <a:solidFill>
                  <a:srgbClr val="FF0000"/>
                </a:solidFill>
              </a:rPr>
              <a:t>NC</a:t>
            </a:r>
            <a:r>
              <a:rPr lang="en-US" sz="2400" kern="0" baseline="-25000" dirty="0">
                <a:solidFill>
                  <a:srgbClr val="FF0000"/>
                </a:solidFill>
              </a:rPr>
              <a:t>2</a:t>
            </a:r>
            <a:r>
              <a:rPr lang="en-US" sz="2400" kern="0" dirty="0"/>
              <a:t>-reduction: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94E60FA-5A8D-4EA7-8CCD-77244121A9D1}"/>
              </a:ext>
            </a:extLst>
          </p:cNvPr>
          <p:cNvSpPr txBox="1">
            <a:spLocks/>
          </p:cNvSpPr>
          <p:nvPr/>
        </p:nvSpPr>
        <p:spPr bwMode="auto">
          <a:xfrm>
            <a:off x="1021792" y="4793969"/>
            <a:ext cx="7369734" cy="6788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L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L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9A92721-27E9-4AC6-AB55-02B81CF1C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5621968"/>
            <a:ext cx="7369734" cy="91539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function F is computable by a TM in O(log n) space, then F can be computed by a uniform circuit family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 (with size bounded by a polynomial of n). </a:t>
            </a:r>
          </a:p>
        </p:txBody>
      </p:sp>
    </p:spTree>
    <p:extLst>
      <p:ext uri="{BB962C8B-B14F-4D97-AF65-F5344CB8AC3E}">
        <p14:creationId xmlns:p14="http://schemas.microsoft.com/office/powerpoint/2010/main" val="12228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</p:spTree>
    <p:extLst>
      <p:ext uri="{BB962C8B-B14F-4D97-AF65-F5344CB8AC3E}">
        <p14:creationId xmlns:p14="http://schemas.microsoft.com/office/powerpoint/2010/main" val="18365711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781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A215E5E-96CD-4ADF-9D9D-1F0450313409}"/>
              </a:ext>
            </a:extLst>
          </p:cNvPr>
          <p:cNvSpPr txBox="1">
            <a:spLocks/>
          </p:cNvSpPr>
          <p:nvPr/>
        </p:nvSpPr>
        <p:spPr bwMode="auto">
          <a:xfrm>
            <a:off x="1042282" y="4457118"/>
            <a:ext cx="5424958" cy="8087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Now 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baseline="-25000" dirty="0">
                <a:solidFill>
                  <a:srgbClr val="00B050"/>
                </a:solidFill>
              </a:rPr>
              <a:t> </a:t>
            </a:r>
            <a:r>
              <a:rPr lang="en-US" sz="2000" kern="0" dirty="0"/>
              <a:t> be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-hard, then for every </a:t>
            </a:r>
            <a:r>
              <a:rPr lang="en-US" sz="2000" kern="0" dirty="0">
                <a:solidFill>
                  <a:srgbClr val="00B050"/>
                </a:solidFill>
              </a:rPr>
              <a:t>Q’ </a:t>
            </a:r>
            <a:r>
              <a:rPr lang="en-US" sz="2000" kern="0" dirty="0"/>
              <a:t>in</a:t>
            </a:r>
            <a:r>
              <a:rPr lang="en-US" sz="2000" kern="0" dirty="0">
                <a:solidFill>
                  <a:srgbClr val="00B05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,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. 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436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Now let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/>
                  <a:t> be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-hard, then for every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 </a:t>
                </a:r>
                <a:r>
                  <a:rPr lang="en-US" sz="2000" kern="0" dirty="0"/>
                  <a:t>in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≤</a:t>
                </a:r>
                <a:r>
                  <a:rPr lang="en-US" sz="2000" kern="0" baseline="-25000" dirty="0"/>
                  <a:t>L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. If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 then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for some k. 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blipFill>
                <a:blip r:embed="rId4"/>
                <a:stretch>
                  <a:fillRect l="-1121" t="-2963" b="-6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2691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Now let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/>
                  <a:t> be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-hard, then for every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 </a:t>
                </a:r>
                <a:r>
                  <a:rPr lang="en-US" sz="2000" kern="0" dirty="0"/>
                  <a:t>in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≤</a:t>
                </a:r>
                <a:r>
                  <a:rPr lang="en-US" sz="2000" kern="0" baseline="-25000" dirty="0"/>
                  <a:t>L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. If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 then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for some k. 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blipFill>
                <a:blip r:embed="rId4"/>
                <a:stretch>
                  <a:fillRect l="-1121" t="-2963" b="-6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2CA2586-468D-499E-ACCF-14BE344968F4}"/>
              </a:ext>
            </a:extLst>
          </p:cNvPr>
          <p:cNvSpPr/>
          <p:nvPr/>
        </p:nvSpPr>
        <p:spPr>
          <a:xfrm>
            <a:off x="7232947" y="5324118"/>
            <a:ext cx="1085850" cy="8004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C</a:t>
            </a:r>
            <a:r>
              <a:rPr lang="en-US" sz="1800" baseline="-25000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0F94E3-A2B5-4A01-8966-03DD07F952A7}"/>
              </a:ext>
            </a:extLst>
          </p:cNvPr>
          <p:cNvSpPr txBox="1"/>
          <p:nvPr/>
        </p:nvSpPr>
        <p:spPr>
          <a:xfrm>
            <a:off x="8318797" y="5601235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</a:t>
            </a:r>
            <a:r>
              <a:rPr lang="en-US" sz="1000" dirty="0" err="1"/>
              <a:t>log</a:t>
            </a:r>
            <a:r>
              <a:rPr lang="en-US" sz="1000" baseline="30000" dirty="0" err="1"/>
              <a:t>k</a:t>
            </a:r>
            <a:r>
              <a:rPr lang="en-US" sz="1000" dirty="0"/>
              <a:t> m)</a:t>
            </a:r>
            <a:endParaRPr lang="en-US" sz="1000" baseline="-25000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EEB14BE-6791-4D93-AC7E-2E6EE3F58D71}"/>
              </a:ext>
            </a:extLst>
          </p:cNvPr>
          <p:cNvCxnSpPr>
            <a:cxnSpLocks/>
          </p:cNvCxnSpPr>
          <p:nvPr/>
        </p:nvCxnSpPr>
        <p:spPr>
          <a:xfrm>
            <a:off x="8685593" y="5847456"/>
            <a:ext cx="0" cy="277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93F6707-72D4-4B08-BD64-207871F3A124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8667751" y="5343525"/>
            <a:ext cx="18294" cy="257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DB19680-45A5-41A9-BAFE-6F2C566E1BE0}"/>
              </a:ext>
            </a:extLst>
          </p:cNvPr>
          <p:cNvCxnSpPr>
            <a:cxnSpLocks/>
          </p:cNvCxnSpPr>
          <p:nvPr/>
        </p:nvCxnSpPr>
        <p:spPr>
          <a:xfrm>
            <a:off x="7805386" y="61245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9855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Now let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/>
                  <a:t> be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-hard, then for every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 </a:t>
                </a:r>
                <a:r>
                  <a:rPr lang="en-US" sz="2000" kern="0" dirty="0"/>
                  <a:t>in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≤</a:t>
                </a:r>
                <a:r>
                  <a:rPr lang="en-US" sz="2000" kern="0" baseline="-25000" dirty="0"/>
                  <a:t>L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. If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 then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for some k. 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blipFill>
                <a:blip r:embed="rId4"/>
                <a:stretch>
                  <a:fillRect l="-1121" t="-2963" b="-6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2CA2586-468D-499E-ACCF-14BE344968F4}"/>
              </a:ext>
            </a:extLst>
          </p:cNvPr>
          <p:cNvSpPr/>
          <p:nvPr/>
        </p:nvSpPr>
        <p:spPr>
          <a:xfrm>
            <a:off x="7232947" y="5324118"/>
            <a:ext cx="1085850" cy="8004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C</a:t>
            </a:r>
            <a:r>
              <a:rPr lang="en-US" sz="1800" baseline="-25000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0F94E3-A2B5-4A01-8966-03DD07F952A7}"/>
              </a:ext>
            </a:extLst>
          </p:cNvPr>
          <p:cNvSpPr txBox="1"/>
          <p:nvPr/>
        </p:nvSpPr>
        <p:spPr>
          <a:xfrm>
            <a:off x="8318797" y="5601235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</a:t>
            </a:r>
            <a:r>
              <a:rPr lang="en-US" sz="1000" dirty="0" err="1"/>
              <a:t>log</a:t>
            </a:r>
            <a:r>
              <a:rPr lang="en-US" sz="1000" baseline="30000" dirty="0" err="1"/>
              <a:t>k</a:t>
            </a:r>
            <a:r>
              <a:rPr lang="en-US" sz="1000" dirty="0"/>
              <a:t> m)</a:t>
            </a:r>
            <a:endParaRPr lang="en-US" sz="1000" baseline="-25000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EEB14BE-6791-4D93-AC7E-2E6EE3F58D71}"/>
              </a:ext>
            </a:extLst>
          </p:cNvPr>
          <p:cNvCxnSpPr>
            <a:cxnSpLocks/>
          </p:cNvCxnSpPr>
          <p:nvPr/>
        </p:nvCxnSpPr>
        <p:spPr>
          <a:xfrm>
            <a:off x="8685593" y="5847456"/>
            <a:ext cx="0" cy="277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93F6707-72D4-4B08-BD64-207871F3A124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8667751" y="5343525"/>
            <a:ext cx="18294" cy="257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DB19680-45A5-41A9-BAFE-6F2C566E1BE0}"/>
              </a:ext>
            </a:extLst>
          </p:cNvPr>
          <p:cNvCxnSpPr>
            <a:cxnSpLocks/>
          </p:cNvCxnSpPr>
          <p:nvPr/>
        </p:nvCxnSpPr>
        <p:spPr>
          <a:xfrm>
            <a:off x="7805386" y="61245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ontent Placeholder 2">
                <a:extLst>
                  <a:ext uri="{FF2B5EF4-FFF2-40B4-BE49-F238E27FC236}">
                    <a16:creationId xmlns:a16="http://schemas.microsoft.com/office/drawing/2014/main" id="{83B8DAF8-9E8D-416F-ACA3-FB417FC57F5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1" y="5263534"/>
                <a:ext cx="5552011" cy="45924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so,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k </a:t>
                </a:r>
                <a:r>
                  <a:rPr lang="hy-AM" sz="2000" kern="0" dirty="0"/>
                  <a:t>Ս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/>
                  <a:t>which gives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57" name="Content Placeholder 2">
                <a:extLst>
                  <a:ext uri="{FF2B5EF4-FFF2-40B4-BE49-F238E27FC236}">
                    <a16:creationId xmlns:a16="http://schemas.microsoft.com/office/drawing/2014/main" id="{83B8DAF8-9E8D-416F-ACA3-FB417FC57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1" y="5263534"/>
                <a:ext cx="5552011" cy="459242"/>
              </a:xfrm>
              <a:prstGeom prst="rect">
                <a:avLst/>
              </a:prstGeom>
              <a:blipFill>
                <a:blip r:embed="rId5"/>
                <a:stretch>
                  <a:fillRect l="-1095" t="-5128" b="-7692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3258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6019801" y="980758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D19A7A-8378-4C40-AAFA-4BA867A012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50043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CDB30B-91EB-4304-A2B7-51D1A554B18D}"/>
              </a:ext>
            </a:extLst>
          </p:cNvPr>
          <p:cNvSpPr txBox="1">
            <a:spLocks/>
          </p:cNvSpPr>
          <p:nvPr/>
        </p:nvSpPr>
        <p:spPr bwMode="auto">
          <a:xfrm>
            <a:off x="1021791" y="4000183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</a:t>
            </a:r>
            <a:r>
              <a:rPr lang="en-US" sz="2000" kern="0" dirty="0">
                <a:solidFill>
                  <a:srgbClr val="00B050"/>
                </a:solidFill>
              </a:rPr>
              <a:t>Q’</a:t>
            </a:r>
            <a:r>
              <a:rPr lang="en-US" sz="2000" kern="0" dirty="0"/>
              <a:t> ≤</a:t>
            </a:r>
            <a:r>
              <a:rPr lang="en-US" sz="2000" kern="0" baseline="-25000" dirty="0"/>
              <a:t>L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then there is a uniform circuit family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D0C06-6AB7-4469-B980-2296C4BAFDC2}"/>
              </a:ext>
            </a:extLst>
          </p:cNvPr>
          <p:cNvSpPr/>
          <p:nvPr/>
        </p:nvSpPr>
        <p:spPr>
          <a:xfrm>
            <a:off x="7226037" y="4587099"/>
            <a:ext cx="1085850" cy="510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C</a:t>
            </a:r>
            <a:r>
              <a:rPr lang="en-US" sz="1800" baseline="-25000" dirty="0"/>
              <a:t>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5EF9EF-8106-4436-9318-98ED42506CA7}"/>
              </a:ext>
            </a:extLst>
          </p:cNvPr>
          <p:cNvCxnSpPr>
            <a:cxnSpLocks/>
          </p:cNvCxnSpPr>
          <p:nvPr/>
        </p:nvCxnSpPr>
        <p:spPr>
          <a:xfrm>
            <a:off x="8246034" y="5115242"/>
            <a:ext cx="0" cy="191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2600B9C-7D2B-4B4B-B18F-628DF78AD958}"/>
              </a:ext>
            </a:extLst>
          </p:cNvPr>
          <p:cNvSpPr txBox="1"/>
          <p:nvPr/>
        </p:nvSpPr>
        <p:spPr>
          <a:xfrm>
            <a:off x="7620000" y="4345633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Q’</a:t>
            </a:r>
            <a:endParaRPr lang="en-US" sz="1200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DBDC37-D16B-4320-8CF0-1B1A616161A6}"/>
              </a:ext>
            </a:extLst>
          </p:cNvPr>
          <p:cNvSpPr txBox="1"/>
          <p:nvPr/>
        </p:nvSpPr>
        <p:spPr>
          <a:xfrm>
            <a:off x="7622649" y="5067617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</a:t>
            </a:r>
            <a:endParaRPr lang="en-US" sz="1200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DF588-1E84-4F89-9472-5204A308901A}"/>
              </a:ext>
            </a:extLst>
          </p:cNvPr>
          <p:cNvSpPr txBox="1"/>
          <p:nvPr/>
        </p:nvSpPr>
        <p:spPr>
          <a:xfrm>
            <a:off x="8293221" y="4737110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O(log</a:t>
            </a:r>
            <a:r>
              <a:rPr lang="en-US" sz="1000" baseline="30000" dirty="0"/>
              <a:t>2</a:t>
            </a:r>
            <a:r>
              <a:rPr lang="en-US" sz="1000" dirty="0"/>
              <a:t> n)</a:t>
            </a:r>
            <a:endParaRPr lang="en-US" sz="1000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620B8-41A4-4C9D-BE58-10E2DBCA68E1}"/>
              </a:ext>
            </a:extLst>
          </p:cNvPr>
          <p:cNvCxnSpPr>
            <a:stCxn id="30" idx="2"/>
          </p:cNvCxnSpPr>
          <p:nvPr/>
        </p:nvCxnSpPr>
        <p:spPr>
          <a:xfrm>
            <a:off x="8644439" y="4983331"/>
            <a:ext cx="0" cy="115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0468D0-19C8-4EA3-BB4A-DCBA27AEF917}"/>
              </a:ext>
            </a:extLst>
          </p:cNvPr>
          <p:cNvCxnSpPr>
            <a:stCxn id="30" idx="0"/>
          </p:cNvCxnSpPr>
          <p:nvPr/>
        </p:nvCxnSpPr>
        <p:spPr>
          <a:xfrm flipV="1">
            <a:off x="8644439" y="4593599"/>
            <a:ext cx="0" cy="14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Now let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/>
                  <a:t> be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-hard, then for every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 </a:t>
                </a:r>
                <a:r>
                  <a:rPr lang="en-US" sz="2000" kern="0" dirty="0"/>
                  <a:t>in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≤</a:t>
                </a:r>
                <a:r>
                  <a:rPr lang="en-US" sz="2000" kern="0" baseline="-25000" dirty="0"/>
                  <a:t>L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. If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kern="0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 then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 err="1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 err="1">
                    <a:solidFill>
                      <a:srgbClr val="FF0000"/>
                    </a:solidFill>
                  </a:rPr>
                  <a:t>k</a:t>
                </a:r>
                <a:r>
                  <a:rPr lang="en-US" sz="2000" kern="0" dirty="0"/>
                  <a:t> for some k. 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FA215E5E-96CD-4ADF-9D9D-1F0450313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2" y="4457118"/>
                <a:ext cx="5424958" cy="808723"/>
              </a:xfrm>
              <a:prstGeom prst="rect">
                <a:avLst/>
              </a:prstGeom>
              <a:blipFill>
                <a:blip r:embed="rId4"/>
                <a:stretch>
                  <a:fillRect l="-1121" t="-2963" b="-6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660B96-EEA7-45E7-A534-EB8DB0AEFFD1}"/>
              </a:ext>
            </a:extLst>
          </p:cNvPr>
          <p:cNvCxnSpPr>
            <a:cxnSpLocks/>
          </p:cNvCxnSpPr>
          <p:nvPr/>
        </p:nvCxnSpPr>
        <p:spPr>
          <a:xfrm>
            <a:off x="82365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043B09-7977-4AA5-ABAF-E2C6334001CF}"/>
              </a:ext>
            </a:extLst>
          </p:cNvPr>
          <p:cNvCxnSpPr>
            <a:cxnSpLocks/>
          </p:cNvCxnSpPr>
          <p:nvPr/>
        </p:nvCxnSpPr>
        <p:spPr>
          <a:xfrm>
            <a:off x="7322109" y="4383733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73FBBE-573F-4823-9C70-F55BFDC590D4}"/>
              </a:ext>
            </a:extLst>
          </p:cNvPr>
          <p:cNvCxnSpPr>
            <a:cxnSpLocks/>
          </p:cNvCxnSpPr>
          <p:nvPr/>
        </p:nvCxnSpPr>
        <p:spPr>
          <a:xfrm>
            <a:off x="7484034" y="43767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B73555C-D043-4F3F-94C7-88D7A3E6BB50}"/>
              </a:ext>
            </a:extLst>
          </p:cNvPr>
          <p:cNvCxnSpPr>
            <a:cxnSpLocks/>
          </p:cNvCxnSpPr>
          <p:nvPr/>
        </p:nvCxnSpPr>
        <p:spPr>
          <a:xfrm>
            <a:off x="8036484" y="4394766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EB9768E-9F55-4BA8-9C5D-C50C5B9D5623}"/>
              </a:ext>
            </a:extLst>
          </p:cNvPr>
          <p:cNvCxnSpPr>
            <a:cxnSpLocks/>
          </p:cNvCxnSpPr>
          <p:nvPr/>
        </p:nvCxnSpPr>
        <p:spPr>
          <a:xfrm>
            <a:off x="8065059" y="509619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C2147-E6F7-4411-91D8-F9A0942C4C43}"/>
              </a:ext>
            </a:extLst>
          </p:cNvPr>
          <p:cNvCxnSpPr>
            <a:cxnSpLocks/>
          </p:cNvCxnSpPr>
          <p:nvPr/>
        </p:nvCxnSpPr>
        <p:spPr>
          <a:xfrm>
            <a:off x="7474509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90AFFD1-070C-477B-8527-AECD381FE657}"/>
              </a:ext>
            </a:extLst>
          </p:cNvPr>
          <p:cNvCxnSpPr>
            <a:cxnSpLocks/>
          </p:cNvCxnSpPr>
          <p:nvPr/>
        </p:nvCxnSpPr>
        <p:spPr>
          <a:xfrm>
            <a:off x="7290096" y="5115242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2CA2586-468D-499E-ACCF-14BE344968F4}"/>
              </a:ext>
            </a:extLst>
          </p:cNvPr>
          <p:cNvSpPr/>
          <p:nvPr/>
        </p:nvSpPr>
        <p:spPr>
          <a:xfrm>
            <a:off x="7232947" y="5324118"/>
            <a:ext cx="1085850" cy="8004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C</a:t>
            </a:r>
            <a:r>
              <a:rPr lang="en-US" sz="1800" baseline="-25000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0F94E3-A2B5-4A01-8966-03DD07F952A7}"/>
              </a:ext>
            </a:extLst>
          </p:cNvPr>
          <p:cNvSpPr txBox="1"/>
          <p:nvPr/>
        </p:nvSpPr>
        <p:spPr>
          <a:xfrm>
            <a:off x="8318797" y="5601235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O(</a:t>
            </a:r>
            <a:r>
              <a:rPr lang="en-US" sz="1000" dirty="0" err="1"/>
              <a:t>log</a:t>
            </a:r>
            <a:r>
              <a:rPr lang="en-US" sz="1000" baseline="30000" dirty="0" err="1"/>
              <a:t>k</a:t>
            </a:r>
            <a:r>
              <a:rPr lang="en-US" sz="1000" dirty="0"/>
              <a:t> m)</a:t>
            </a:r>
            <a:endParaRPr lang="en-US" sz="1000" baseline="-25000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EEB14BE-6791-4D93-AC7E-2E6EE3F58D71}"/>
              </a:ext>
            </a:extLst>
          </p:cNvPr>
          <p:cNvCxnSpPr>
            <a:cxnSpLocks/>
          </p:cNvCxnSpPr>
          <p:nvPr/>
        </p:nvCxnSpPr>
        <p:spPr>
          <a:xfrm>
            <a:off x="8685593" y="5847456"/>
            <a:ext cx="0" cy="277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93F6707-72D4-4B08-BD64-207871F3A124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8667751" y="5343525"/>
            <a:ext cx="18294" cy="257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DB19680-45A5-41A9-BAFE-6F2C566E1BE0}"/>
              </a:ext>
            </a:extLst>
          </p:cNvPr>
          <p:cNvCxnSpPr>
            <a:cxnSpLocks/>
          </p:cNvCxnSpPr>
          <p:nvPr/>
        </p:nvCxnSpPr>
        <p:spPr>
          <a:xfrm>
            <a:off x="7805386" y="6124575"/>
            <a:ext cx="0" cy="210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ontent Placeholder 2">
                <a:extLst>
                  <a:ext uri="{FF2B5EF4-FFF2-40B4-BE49-F238E27FC236}">
                    <a16:creationId xmlns:a16="http://schemas.microsoft.com/office/drawing/2014/main" id="{83B8DAF8-9E8D-416F-ACA3-FB417FC57F5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2281" y="5263534"/>
                <a:ext cx="5552011" cy="45924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so,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Q’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k </a:t>
                </a:r>
                <a:r>
                  <a:rPr lang="hy-AM" sz="2000" kern="0" dirty="0"/>
                  <a:t>Ս</a:t>
                </a:r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/>
                  <a:t>which gives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57" name="Content Placeholder 2">
                <a:extLst>
                  <a:ext uri="{FF2B5EF4-FFF2-40B4-BE49-F238E27FC236}">
                    <a16:creationId xmlns:a16="http://schemas.microsoft.com/office/drawing/2014/main" id="{83B8DAF8-9E8D-416F-ACA3-FB417FC57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281" y="5263534"/>
                <a:ext cx="5552011" cy="459242"/>
              </a:xfrm>
              <a:prstGeom prst="rect">
                <a:avLst/>
              </a:prstGeom>
              <a:blipFill>
                <a:blip r:embed="rId5"/>
                <a:stretch>
                  <a:fillRect l="-1095" t="-5128" b="-7692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1718F98C-44E8-44A7-B2B4-4E65B53ACFF3}"/>
              </a:ext>
            </a:extLst>
          </p:cNvPr>
          <p:cNvSpPr txBox="1">
            <a:spLocks/>
          </p:cNvSpPr>
          <p:nvPr/>
        </p:nvSpPr>
        <p:spPr bwMode="auto">
          <a:xfrm>
            <a:off x="1042280" y="5722776"/>
            <a:ext cx="5552011" cy="76360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-hardness/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-completeness of 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give an evidence that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not in </a:t>
            </a:r>
            <a:r>
              <a:rPr lang="en-US" sz="2000" kern="0" dirty="0">
                <a:solidFill>
                  <a:srgbClr val="FF3300"/>
                </a:solidFill>
              </a:rPr>
              <a:t>NC</a:t>
            </a:r>
            <a:r>
              <a:rPr lang="en-US" sz="2000" kern="0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3770566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42681728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506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 – </a:t>
            </a:r>
            <a:r>
              <a:rPr lang="en-US" sz="2000" kern="0" dirty="0">
                <a:solidFill>
                  <a:srgbClr val="FF0000"/>
                </a:solidFill>
              </a:rPr>
              <a:t>now probably (much) less confident</a:t>
            </a:r>
          </a:p>
        </p:txBody>
      </p:sp>
    </p:spTree>
    <p:extLst>
      <p:ext uri="{BB962C8B-B14F-4D97-AF65-F5344CB8AC3E}">
        <p14:creationId xmlns:p14="http://schemas.microsoft.com/office/powerpoint/2010/main" val="20936675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 – </a:t>
            </a:r>
            <a:r>
              <a:rPr lang="en-US" sz="2000" kern="0" dirty="0">
                <a:solidFill>
                  <a:srgbClr val="FF0000"/>
                </a:solidFill>
              </a:rPr>
              <a:t>now probably (much) less confident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B9A2073F-265E-41CE-8D48-62FE9F7799D4}"/>
              </a:ext>
            </a:extLst>
          </p:cNvPr>
          <p:cNvSpPr txBox="1">
            <a:spLocks/>
          </p:cNvSpPr>
          <p:nvPr/>
        </p:nvSpPr>
        <p:spPr bwMode="auto">
          <a:xfrm>
            <a:off x="1021791" y="433228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can still play the same game. </a:t>
            </a:r>
            <a:endParaRPr lang="en-US" sz="2000" kern="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549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 – </a:t>
            </a:r>
            <a:r>
              <a:rPr lang="en-US" sz="2000" kern="0" dirty="0">
                <a:solidFill>
                  <a:srgbClr val="FF0000"/>
                </a:solidFill>
              </a:rPr>
              <a:t>now probably (much) less confident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B9A2073F-265E-41CE-8D48-62FE9F7799D4}"/>
              </a:ext>
            </a:extLst>
          </p:cNvPr>
          <p:cNvSpPr txBox="1">
            <a:spLocks/>
          </p:cNvSpPr>
          <p:nvPr/>
        </p:nvSpPr>
        <p:spPr bwMode="auto">
          <a:xfrm>
            <a:off x="1021791" y="433228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can still play the same game. </a:t>
            </a:r>
            <a:endParaRPr lang="en-US" sz="2000" kern="0" dirty="0">
              <a:solidFill>
                <a:srgbClr val="00B0F0"/>
              </a:solidFill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E7151EAD-E31B-48C7-B7DD-D343323E229E}"/>
              </a:ext>
            </a:extLst>
          </p:cNvPr>
          <p:cNvSpPr txBox="1">
            <a:spLocks/>
          </p:cNvSpPr>
          <p:nvPr/>
        </p:nvSpPr>
        <p:spPr bwMode="auto">
          <a:xfrm>
            <a:off x="1021791" y="4784725"/>
            <a:ext cx="6941109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3300"/>
                </a:solidFill>
              </a:rPr>
              <a:t> Reachability </a:t>
            </a:r>
            <a:r>
              <a:rPr lang="en-US" sz="1600" kern="0" dirty="0"/>
              <a:t>Problem: </a:t>
            </a:r>
          </a:p>
          <a:p>
            <a:pPr marL="0" indent="0">
              <a:buNone/>
            </a:pPr>
            <a:r>
              <a:rPr lang="en-US" sz="1600" kern="0" dirty="0"/>
              <a:t>Given a graph G, and two vertices s and t, is there a path from s to t in G?</a:t>
            </a:r>
          </a:p>
        </p:txBody>
      </p:sp>
    </p:spTree>
    <p:extLst>
      <p:ext uri="{BB962C8B-B14F-4D97-AF65-F5344CB8AC3E}">
        <p14:creationId xmlns:p14="http://schemas.microsoft.com/office/powerpoint/2010/main" val="23505597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 – </a:t>
            </a:r>
            <a:r>
              <a:rPr lang="en-US" sz="2000" kern="0" dirty="0">
                <a:solidFill>
                  <a:srgbClr val="FF0000"/>
                </a:solidFill>
              </a:rPr>
              <a:t>now probably (much) less confident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B9A2073F-265E-41CE-8D48-62FE9F7799D4}"/>
              </a:ext>
            </a:extLst>
          </p:cNvPr>
          <p:cNvSpPr txBox="1">
            <a:spLocks/>
          </p:cNvSpPr>
          <p:nvPr/>
        </p:nvSpPr>
        <p:spPr bwMode="auto">
          <a:xfrm>
            <a:off x="1021791" y="433228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can still play the same game. </a:t>
            </a:r>
            <a:endParaRPr lang="en-US" sz="2000" kern="0" dirty="0">
              <a:solidFill>
                <a:srgbClr val="00B0F0"/>
              </a:solidFill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E7151EAD-E31B-48C7-B7DD-D343323E229E}"/>
              </a:ext>
            </a:extLst>
          </p:cNvPr>
          <p:cNvSpPr txBox="1">
            <a:spLocks/>
          </p:cNvSpPr>
          <p:nvPr/>
        </p:nvSpPr>
        <p:spPr bwMode="auto">
          <a:xfrm>
            <a:off x="1021791" y="4784725"/>
            <a:ext cx="6941109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3300"/>
                </a:solidFill>
              </a:rPr>
              <a:t> Reachability </a:t>
            </a:r>
            <a:r>
              <a:rPr lang="en-US" sz="1600" kern="0" dirty="0"/>
              <a:t>Problem: </a:t>
            </a:r>
          </a:p>
          <a:p>
            <a:pPr marL="0" indent="0">
              <a:buNone/>
            </a:pPr>
            <a:r>
              <a:rPr lang="en-US" sz="1600" kern="0" dirty="0"/>
              <a:t>Given a graph G, and two vertices s and t, is there a path from s to t in G?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AB1BDEF6-644A-429B-9945-63A1E42DA08C}"/>
              </a:ext>
            </a:extLst>
          </p:cNvPr>
          <p:cNvSpPr txBox="1">
            <a:spLocks/>
          </p:cNvSpPr>
          <p:nvPr/>
        </p:nvSpPr>
        <p:spPr bwMode="auto">
          <a:xfrm>
            <a:off x="942136" y="5484813"/>
            <a:ext cx="7100418" cy="4483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C000"/>
                </a:solidFill>
              </a:rPr>
              <a:t>Reachability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NL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173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1CF45-8F22-407B-9776-641A1F2DDC78}"/>
              </a:ext>
            </a:extLst>
          </p:cNvPr>
          <p:cNvSpPr/>
          <p:nvPr/>
        </p:nvSpPr>
        <p:spPr>
          <a:xfrm>
            <a:off x="2009776" y="990283"/>
            <a:ext cx="1104899" cy="45783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09A1B9-1F68-4619-879C-6E4F0298499D}"/>
              </a:ext>
            </a:extLst>
          </p:cNvPr>
          <p:cNvSpPr txBox="1">
            <a:spLocks/>
          </p:cNvSpPr>
          <p:nvPr/>
        </p:nvSpPr>
        <p:spPr bwMode="auto">
          <a:xfrm>
            <a:off x="1021791" y="3889376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not – </a:t>
            </a:r>
            <a:r>
              <a:rPr lang="en-US" sz="2000" kern="0" dirty="0">
                <a:solidFill>
                  <a:srgbClr val="FF0000"/>
                </a:solidFill>
              </a:rPr>
              <a:t>now probably (much) less confident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B9A2073F-265E-41CE-8D48-62FE9F7799D4}"/>
              </a:ext>
            </a:extLst>
          </p:cNvPr>
          <p:cNvSpPr txBox="1">
            <a:spLocks/>
          </p:cNvSpPr>
          <p:nvPr/>
        </p:nvSpPr>
        <p:spPr bwMode="auto">
          <a:xfrm>
            <a:off x="1021791" y="4332288"/>
            <a:ext cx="7100418" cy="499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can still play the same game. </a:t>
            </a:r>
            <a:endParaRPr lang="en-US" sz="2000" kern="0" dirty="0">
              <a:solidFill>
                <a:srgbClr val="00B0F0"/>
              </a:solidFill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E7151EAD-E31B-48C7-B7DD-D343323E229E}"/>
              </a:ext>
            </a:extLst>
          </p:cNvPr>
          <p:cNvSpPr txBox="1">
            <a:spLocks/>
          </p:cNvSpPr>
          <p:nvPr/>
        </p:nvSpPr>
        <p:spPr bwMode="auto">
          <a:xfrm>
            <a:off x="1021791" y="4784725"/>
            <a:ext cx="6941109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3300"/>
                </a:solidFill>
              </a:rPr>
              <a:t> Reachability </a:t>
            </a:r>
            <a:r>
              <a:rPr lang="en-US" sz="1600" kern="0" dirty="0"/>
              <a:t>Problem: </a:t>
            </a:r>
          </a:p>
          <a:p>
            <a:pPr marL="0" indent="0">
              <a:buNone/>
            </a:pPr>
            <a:r>
              <a:rPr lang="en-US" sz="1600" kern="0" dirty="0"/>
              <a:t>Given a graph G, and two vertices s and t, is there a path from s to t in G?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AB1BDEF6-644A-429B-9945-63A1E42DA08C}"/>
              </a:ext>
            </a:extLst>
          </p:cNvPr>
          <p:cNvSpPr txBox="1">
            <a:spLocks/>
          </p:cNvSpPr>
          <p:nvPr/>
        </p:nvSpPr>
        <p:spPr bwMode="auto">
          <a:xfrm>
            <a:off x="942136" y="5484813"/>
            <a:ext cx="7100418" cy="4483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C000"/>
                </a:solidFill>
              </a:rPr>
              <a:t>Reachability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NL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00B0F0"/>
              </a:solidFill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40E7594F-8F10-4227-909A-BD98C663A6FF}"/>
              </a:ext>
            </a:extLst>
          </p:cNvPr>
          <p:cNvSpPr txBox="1">
            <a:spLocks/>
          </p:cNvSpPr>
          <p:nvPr/>
        </p:nvSpPr>
        <p:spPr bwMode="auto">
          <a:xfrm>
            <a:off x="942135" y="5887086"/>
            <a:ext cx="7259729" cy="69881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C000"/>
                </a:solidFill>
              </a:rPr>
              <a:t>Reachability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FF0000"/>
                </a:solidFill>
              </a:rPr>
              <a:t>NL</a:t>
            </a:r>
            <a:r>
              <a:rPr lang="en-US" sz="1800" kern="0" dirty="0"/>
              <a:t>-hard (under ≤</a:t>
            </a:r>
            <a:r>
              <a:rPr lang="en-US" sz="1800" kern="0" baseline="-25000" dirty="0"/>
              <a:t>L</a:t>
            </a:r>
            <a:r>
              <a:rPr lang="en-US" sz="1800" kern="0" dirty="0"/>
              <a:t>-reduction): the configuration graph of an </a:t>
            </a:r>
            <a:r>
              <a:rPr lang="en-US" sz="1800" kern="0" dirty="0">
                <a:solidFill>
                  <a:srgbClr val="FF0000"/>
                </a:solidFill>
              </a:rPr>
              <a:t>NL</a:t>
            </a:r>
            <a:r>
              <a:rPr lang="en-US" sz="1800" kern="0" dirty="0"/>
              <a:t>-machine on an input is an instance of </a:t>
            </a:r>
            <a:r>
              <a:rPr lang="en-US" sz="1800" kern="0" dirty="0">
                <a:solidFill>
                  <a:srgbClr val="FFC000"/>
                </a:solidFill>
              </a:rPr>
              <a:t>Reachability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53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3BEB50-7471-4A38-B3EF-D21832A07C11}"/>
              </a:ext>
            </a:extLst>
          </p:cNvPr>
          <p:cNvSpPr txBox="1">
            <a:spLocks/>
          </p:cNvSpPr>
          <p:nvPr/>
        </p:nvSpPr>
        <p:spPr bwMode="auto">
          <a:xfrm>
            <a:off x="1021791" y="4053841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1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there are also </a:t>
            </a:r>
            <a:r>
              <a:rPr lang="en-US" sz="1800" kern="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00B0F0"/>
                </a:solidFill>
              </a:rPr>
              <a:t>-complete problems.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7D8E35-70FF-48C2-AC3F-81EB13EFD724}"/>
              </a:ext>
            </a:extLst>
          </p:cNvPr>
          <p:cNvSpPr/>
          <p:nvPr/>
        </p:nvSpPr>
        <p:spPr>
          <a:xfrm>
            <a:off x="1077633" y="1009968"/>
            <a:ext cx="122741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493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3BEB50-7471-4A38-B3EF-D21832A07C11}"/>
              </a:ext>
            </a:extLst>
          </p:cNvPr>
          <p:cNvSpPr txBox="1">
            <a:spLocks/>
          </p:cNvSpPr>
          <p:nvPr/>
        </p:nvSpPr>
        <p:spPr bwMode="auto">
          <a:xfrm>
            <a:off x="1021791" y="4053841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1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there are also </a:t>
            </a:r>
            <a:r>
              <a:rPr lang="en-US" sz="1800" kern="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00B0F0"/>
                </a:solidFill>
              </a:rPr>
              <a:t>-complete problems.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B62C3AF-62BB-4C8A-AD5E-9B1418130C64}"/>
              </a:ext>
            </a:extLst>
          </p:cNvPr>
          <p:cNvSpPr txBox="1">
            <a:spLocks/>
          </p:cNvSpPr>
          <p:nvPr/>
        </p:nvSpPr>
        <p:spPr bwMode="auto">
          <a:xfrm>
            <a:off x="1021791" y="4535172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 err="1">
                <a:solidFill>
                  <a:srgbClr val="FF0000"/>
                </a:solidFill>
              </a:rPr>
              <a:t>NC</a:t>
            </a:r>
            <a:r>
              <a:rPr lang="en-US" sz="24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k+1</a:t>
            </a:r>
            <a:r>
              <a:rPr lang="en-US" sz="2400" kern="0" dirty="0"/>
              <a:t> for some k?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if so, then </a:t>
            </a:r>
            <a:r>
              <a:rPr lang="en-US" sz="1800" kern="0" dirty="0">
                <a:solidFill>
                  <a:srgbClr val="FF0000"/>
                </a:solidFill>
              </a:rPr>
              <a:t>NC</a:t>
            </a:r>
            <a:r>
              <a:rPr lang="en-US" sz="1800" kern="0" dirty="0">
                <a:solidFill>
                  <a:srgbClr val="00B0F0"/>
                </a:solidFill>
              </a:rPr>
              <a:t> = </a:t>
            </a:r>
            <a:r>
              <a:rPr lang="en-US" sz="1800" kern="0" dirty="0" err="1">
                <a:solidFill>
                  <a:srgbClr val="FF0000"/>
                </a:solidFill>
              </a:rPr>
              <a:t>NC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800" kern="0" dirty="0">
                <a:solidFill>
                  <a:srgbClr val="00B0F0"/>
                </a:solidFill>
              </a:rPr>
              <a:t>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E897BA-F68B-4F2A-92F9-3CF73CE42F52}"/>
              </a:ext>
            </a:extLst>
          </p:cNvPr>
          <p:cNvSpPr/>
          <p:nvPr/>
        </p:nvSpPr>
        <p:spPr>
          <a:xfrm>
            <a:off x="1021791" y="1007110"/>
            <a:ext cx="5483784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530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3BEB50-7471-4A38-B3EF-D21832A07C11}"/>
              </a:ext>
            </a:extLst>
          </p:cNvPr>
          <p:cNvSpPr txBox="1">
            <a:spLocks/>
          </p:cNvSpPr>
          <p:nvPr/>
        </p:nvSpPr>
        <p:spPr bwMode="auto">
          <a:xfrm>
            <a:off x="1021791" y="4053841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1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there are also </a:t>
            </a:r>
            <a:r>
              <a:rPr lang="en-US" sz="1800" kern="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00B0F0"/>
                </a:solidFill>
              </a:rPr>
              <a:t>-complete problems.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B62C3AF-62BB-4C8A-AD5E-9B1418130C64}"/>
              </a:ext>
            </a:extLst>
          </p:cNvPr>
          <p:cNvSpPr txBox="1">
            <a:spLocks/>
          </p:cNvSpPr>
          <p:nvPr/>
        </p:nvSpPr>
        <p:spPr bwMode="auto">
          <a:xfrm>
            <a:off x="1021791" y="4535172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 err="1">
                <a:solidFill>
                  <a:srgbClr val="FF0000"/>
                </a:solidFill>
              </a:rPr>
              <a:t>NC</a:t>
            </a:r>
            <a:r>
              <a:rPr lang="en-US" sz="24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k+1</a:t>
            </a:r>
            <a:r>
              <a:rPr lang="en-US" sz="2400" kern="0" dirty="0"/>
              <a:t> for some k?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if so, then </a:t>
            </a:r>
            <a:r>
              <a:rPr lang="en-US" sz="1800" kern="0" dirty="0">
                <a:solidFill>
                  <a:srgbClr val="FF0000"/>
                </a:solidFill>
              </a:rPr>
              <a:t>NC</a:t>
            </a:r>
            <a:r>
              <a:rPr lang="en-US" sz="1800" kern="0" dirty="0">
                <a:solidFill>
                  <a:srgbClr val="00B0F0"/>
                </a:solidFill>
              </a:rPr>
              <a:t> = </a:t>
            </a:r>
            <a:r>
              <a:rPr lang="en-US" sz="1800" kern="0" dirty="0" err="1">
                <a:solidFill>
                  <a:srgbClr val="FF0000"/>
                </a:solidFill>
              </a:rPr>
              <a:t>NC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800" kern="0" dirty="0">
                <a:solidFill>
                  <a:srgbClr val="00B0F0"/>
                </a:solidFill>
              </a:rPr>
              <a:t>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4BA7DC-7061-4D91-A7F4-95BD3C6AD0C2}"/>
              </a:ext>
            </a:extLst>
          </p:cNvPr>
          <p:cNvSpPr txBox="1">
            <a:spLocks/>
          </p:cNvSpPr>
          <p:nvPr/>
        </p:nvSpPr>
        <p:spPr bwMode="auto">
          <a:xfrm>
            <a:off x="1021791" y="5261928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 </a:t>
            </a:r>
            <a:r>
              <a:rPr lang="en-US" sz="2000" kern="0" dirty="0"/>
              <a:t>has no complete problems unless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>
                <a:solidFill>
                  <a:srgbClr val="00B0F0"/>
                </a:solidFill>
              </a:rPr>
              <a:t> =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for some k.</a:t>
            </a:r>
            <a:endParaRPr lang="en-US" sz="2000" kern="0" baseline="300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C305C51-A698-4272-980C-1FE3EFF9C3CD}"/>
              </a:ext>
            </a:extLst>
          </p:cNvPr>
          <p:cNvSpPr/>
          <p:nvPr/>
        </p:nvSpPr>
        <p:spPr>
          <a:xfrm>
            <a:off x="1021791" y="1007110"/>
            <a:ext cx="5483784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297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3BEB50-7471-4A38-B3EF-D21832A07C11}"/>
              </a:ext>
            </a:extLst>
          </p:cNvPr>
          <p:cNvSpPr txBox="1">
            <a:spLocks/>
          </p:cNvSpPr>
          <p:nvPr/>
        </p:nvSpPr>
        <p:spPr bwMode="auto">
          <a:xfrm>
            <a:off x="1021791" y="4053841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1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there are also </a:t>
            </a:r>
            <a:r>
              <a:rPr lang="en-US" sz="1800" kern="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00B0F0"/>
                </a:solidFill>
              </a:rPr>
              <a:t>-complete problems.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B62C3AF-62BB-4C8A-AD5E-9B1418130C64}"/>
              </a:ext>
            </a:extLst>
          </p:cNvPr>
          <p:cNvSpPr txBox="1">
            <a:spLocks/>
          </p:cNvSpPr>
          <p:nvPr/>
        </p:nvSpPr>
        <p:spPr bwMode="auto">
          <a:xfrm>
            <a:off x="1021791" y="4535172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 err="1">
                <a:solidFill>
                  <a:srgbClr val="FF0000"/>
                </a:solidFill>
              </a:rPr>
              <a:t>NC</a:t>
            </a:r>
            <a:r>
              <a:rPr lang="en-US" sz="24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k+1</a:t>
            </a:r>
            <a:r>
              <a:rPr lang="en-US" sz="2400" kern="0" dirty="0"/>
              <a:t> for some k?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if so, then </a:t>
            </a:r>
            <a:r>
              <a:rPr lang="en-US" sz="1800" kern="0" dirty="0">
                <a:solidFill>
                  <a:srgbClr val="FF0000"/>
                </a:solidFill>
              </a:rPr>
              <a:t>NC</a:t>
            </a:r>
            <a:r>
              <a:rPr lang="en-US" sz="1800" kern="0" dirty="0">
                <a:solidFill>
                  <a:srgbClr val="00B0F0"/>
                </a:solidFill>
              </a:rPr>
              <a:t> = </a:t>
            </a:r>
            <a:r>
              <a:rPr lang="en-US" sz="1800" kern="0" dirty="0" err="1">
                <a:solidFill>
                  <a:srgbClr val="FF0000"/>
                </a:solidFill>
              </a:rPr>
              <a:t>NC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800" kern="0" dirty="0">
                <a:solidFill>
                  <a:srgbClr val="00B0F0"/>
                </a:solidFill>
              </a:rPr>
              <a:t>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4BA7DC-7061-4D91-A7F4-95BD3C6AD0C2}"/>
              </a:ext>
            </a:extLst>
          </p:cNvPr>
          <p:cNvSpPr txBox="1">
            <a:spLocks/>
          </p:cNvSpPr>
          <p:nvPr/>
        </p:nvSpPr>
        <p:spPr bwMode="auto">
          <a:xfrm>
            <a:off x="1021791" y="5261928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 </a:t>
            </a:r>
            <a:r>
              <a:rPr lang="en-US" sz="2000" kern="0" dirty="0"/>
              <a:t>has no complete problems unless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>
                <a:solidFill>
                  <a:srgbClr val="00B0F0"/>
                </a:solidFill>
              </a:rPr>
              <a:t> =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for some k.</a:t>
            </a:r>
            <a:endParaRPr lang="en-US" sz="20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1021791" y="5868034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Can we even prove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?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7419975" y="980758"/>
            <a:ext cx="447675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23FB70-1769-406C-9E13-14EF13E4937C}"/>
              </a:ext>
            </a:extLst>
          </p:cNvPr>
          <p:cNvSpPr/>
          <p:nvPr/>
        </p:nvSpPr>
        <p:spPr>
          <a:xfrm>
            <a:off x="1077633" y="1009968"/>
            <a:ext cx="57971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7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72370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23297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297592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48519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3BEB50-7471-4A38-B3EF-D21832A07C11}"/>
              </a:ext>
            </a:extLst>
          </p:cNvPr>
          <p:cNvSpPr txBox="1">
            <a:spLocks/>
          </p:cNvSpPr>
          <p:nvPr/>
        </p:nvSpPr>
        <p:spPr bwMode="auto">
          <a:xfrm>
            <a:off x="1021791" y="4053841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1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there are also </a:t>
            </a:r>
            <a:r>
              <a:rPr lang="en-US" sz="1800" kern="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00B0F0"/>
                </a:solidFill>
              </a:rPr>
              <a:t>-complete problems.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B62C3AF-62BB-4C8A-AD5E-9B1418130C64}"/>
              </a:ext>
            </a:extLst>
          </p:cNvPr>
          <p:cNvSpPr txBox="1">
            <a:spLocks/>
          </p:cNvSpPr>
          <p:nvPr/>
        </p:nvSpPr>
        <p:spPr bwMode="auto">
          <a:xfrm>
            <a:off x="1021791" y="4535172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 err="1">
                <a:solidFill>
                  <a:srgbClr val="FF0000"/>
                </a:solidFill>
              </a:rPr>
              <a:t>NC</a:t>
            </a:r>
            <a:r>
              <a:rPr lang="en-US" sz="24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NC</a:t>
            </a:r>
            <a:r>
              <a:rPr lang="en-US" sz="2400" kern="0" baseline="-25000" dirty="0">
                <a:solidFill>
                  <a:srgbClr val="FF0000"/>
                </a:solidFill>
              </a:rPr>
              <a:t>k+1</a:t>
            </a:r>
            <a:r>
              <a:rPr lang="en-US" sz="2400" kern="0" dirty="0"/>
              <a:t> for some k?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if so, then </a:t>
            </a:r>
            <a:r>
              <a:rPr lang="en-US" sz="1800" kern="0" dirty="0">
                <a:solidFill>
                  <a:srgbClr val="FF0000"/>
                </a:solidFill>
              </a:rPr>
              <a:t>NC</a:t>
            </a:r>
            <a:r>
              <a:rPr lang="en-US" sz="1800" kern="0" dirty="0">
                <a:solidFill>
                  <a:srgbClr val="00B0F0"/>
                </a:solidFill>
              </a:rPr>
              <a:t> = </a:t>
            </a:r>
            <a:r>
              <a:rPr lang="en-US" sz="1800" kern="0" dirty="0" err="1">
                <a:solidFill>
                  <a:srgbClr val="FF0000"/>
                </a:solidFill>
              </a:rPr>
              <a:t>NC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1800" kern="0" dirty="0">
                <a:solidFill>
                  <a:srgbClr val="00B0F0"/>
                </a:solidFill>
              </a:rPr>
              <a:t>.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4BA7DC-7061-4D91-A7F4-95BD3C6AD0C2}"/>
              </a:ext>
            </a:extLst>
          </p:cNvPr>
          <p:cNvSpPr txBox="1">
            <a:spLocks/>
          </p:cNvSpPr>
          <p:nvPr/>
        </p:nvSpPr>
        <p:spPr bwMode="auto">
          <a:xfrm>
            <a:off x="1021791" y="5261928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 </a:t>
            </a:r>
            <a:r>
              <a:rPr lang="en-US" sz="2000" kern="0" dirty="0"/>
              <a:t>has no complete problems unless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>
                <a:solidFill>
                  <a:srgbClr val="00B0F0"/>
                </a:solidFill>
              </a:rPr>
              <a:t> =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for some k.</a:t>
            </a:r>
            <a:endParaRPr lang="en-US" sz="20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1021791" y="5868034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Can we even prove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?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7419975" y="980758"/>
            <a:ext cx="447675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23FB70-1769-406C-9E13-14EF13E4937C}"/>
              </a:ext>
            </a:extLst>
          </p:cNvPr>
          <p:cNvSpPr/>
          <p:nvPr/>
        </p:nvSpPr>
        <p:spPr>
          <a:xfrm>
            <a:off x="1077633" y="1009968"/>
            <a:ext cx="57971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485787-184E-4277-A031-E58C03EDB3E6}"/>
              </a:ext>
            </a:extLst>
          </p:cNvPr>
          <p:cNvSpPr txBox="1"/>
          <p:nvPr/>
        </p:nvSpPr>
        <p:spPr>
          <a:xfrm>
            <a:off x="4586788" y="5896292"/>
            <a:ext cx="3776162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Would be a huge breakthrough!</a:t>
            </a:r>
          </a:p>
        </p:txBody>
      </p:sp>
    </p:spTree>
    <p:extLst>
      <p:ext uri="{BB962C8B-B14F-4D97-AF65-F5344CB8AC3E}">
        <p14:creationId xmlns:p14="http://schemas.microsoft.com/office/powerpoint/2010/main" val="27126152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7817</TotalTime>
  <Words>5785</Words>
  <Application>Microsoft Office PowerPoint</Application>
  <PresentationFormat>On-screen Show (4:3)</PresentationFormat>
  <Paragraphs>731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663</cp:revision>
  <cp:lastPrinted>2001-01-16T17:12:14Z</cp:lastPrinted>
  <dcterms:created xsi:type="dcterms:W3CDTF">1999-07-13T19:55:20Z</dcterms:created>
  <dcterms:modified xsi:type="dcterms:W3CDTF">2020-09-30T14:44:48Z</dcterms:modified>
</cp:coreProperties>
</file>