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handoutMasterIdLst>
    <p:handoutMasterId r:id="rId46"/>
  </p:handoutMasterIdLst>
  <p:sldIdLst>
    <p:sldId id="293" r:id="rId2"/>
    <p:sldId id="1222" r:id="rId3"/>
    <p:sldId id="1020" r:id="rId4"/>
    <p:sldId id="1019" r:id="rId5"/>
    <p:sldId id="1018" r:id="rId6"/>
    <p:sldId id="1017" r:id="rId7"/>
    <p:sldId id="1022" r:id="rId8"/>
    <p:sldId id="1021" r:id="rId9"/>
    <p:sldId id="1023" r:id="rId10"/>
    <p:sldId id="1024" r:id="rId11"/>
    <p:sldId id="1026" r:id="rId12"/>
    <p:sldId id="1025" r:id="rId13"/>
    <p:sldId id="1028" r:id="rId14"/>
    <p:sldId id="1033" r:id="rId15"/>
    <p:sldId id="1032" r:id="rId16"/>
    <p:sldId id="1031" r:id="rId17"/>
    <p:sldId id="1029" r:id="rId18"/>
    <p:sldId id="1030" r:id="rId19"/>
    <p:sldId id="1036" r:id="rId20"/>
    <p:sldId id="1035" r:id="rId21"/>
    <p:sldId id="1034" r:id="rId22"/>
    <p:sldId id="1042" r:id="rId23"/>
    <p:sldId id="1041" r:id="rId24"/>
    <p:sldId id="1040" r:id="rId25"/>
    <p:sldId id="1039" r:id="rId26"/>
    <p:sldId id="1038" r:id="rId27"/>
    <p:sldId id="1037" r:id="rId28"/>
    <p:sldId id="1046" r:id="rId29"/>
    <p:sldId id="1045" r:id="rId30"/>
    <p:sldId id="1044" r:id="rId31"/>
    <p:sldId id="1043" r:id="rId32"/>
    <p:sldId id="1051" r:id="rId33"/>
    <p:sldId id="1050" r:id="rId34"/>
    <p:sldId id="1049" r:id="rId35"/>
    <p:sldId id="1048" r:id="rId36"/>
    <p:sldId id="1057" r:id="rId37"/>
    <p:sldId id="1047" r:id="rId38"/>
    <p:sldId id="1054" r:id="rId39"/>
    <p:sldId id="1053" r:id="rId40"/>
    <p:sldId id="1052" r:id="rId41"/>
    <p:sldId id="1056" r:id="rId42"/>
    <p:sldId id="1055" r:id="rId43"/>
    <p:sldId id="1060" r:id="rId44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FF0000"/>
    <a:srgbClr val="33CC33"/>
    <a:srgbClr val="FF3300"/>
    <a:srgbClr val="FFCCCC"/>
    <a:srgbClr val="FFFFCC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708" autoAdjust="0"/>
    <p:restoredTop sz="90962" autoAdjust="0"/>
  </p:normalViewPr>
  <p:slideViewPr>
    <p:cSldViewPr snapToGrid="0">
      <p:cViewPr varScale="1">
        <p:scale>
          <a:sx n="100" d="100"/>
          <a:sy n="100" d="100"/>
        </p:scale>
        <p:origin x="828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notesViewPr>
    <p:cSldViewPr snapToGrid="0">
      <p:cViewPr varScale="1">
        <p:scale>
          <a:sx n="104" d="100"/>
          <a:sy n="104" d="100"/>
        </p:scale>
        <p:origin x="-3498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6F16FB9-8D84-4AD1-A708-AFB146A94E2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196733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91E1BDD9-3AEF-48D7-9C87-29E837DCF19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280388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E1BDD9-3AEF-48D7-9C87-29E837DCF192}" type="slidenum">
              <a:rPr lang="zh-CN" altLang="en-US" smtClean="0"/>
              <a:pPr>
                <a:defRPr/>
              </a:pPr>
              <a:t>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714622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721168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356072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69623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5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504642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6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334097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7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14416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8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025724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9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22386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10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9128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11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378864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12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37091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13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38733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14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905472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15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243928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16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213129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17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554240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18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802845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19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900011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20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9336105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21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8415366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22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4724815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23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0812777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24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9544184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25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0302705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26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1207531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27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0923589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28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1682647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29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9777301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30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335786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31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778010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32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4597359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33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82615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34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2748256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35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3146660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36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9814850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37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2450472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38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2488893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39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1553183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40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0366215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41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367961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42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7508467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43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573988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F81013-0BEA-49DF-AD3C-558A27B7559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16105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391EF6-A1B5-468B-83B9-7C72E05AF26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297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0B074CA-44A8-4A4E-AFF2-25413D7E123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17169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4C082F0-364D-4711-8A13-E67520AACA7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30186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889932-C464-41B2-9A82-C092D3997D6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13251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1FEA6C5-6032-474C-8B54-C8C6CDA0092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48755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1F5A7B7-C3A1-4918-AD97-7E635ACCBB9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72148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4959519-D87E-493A-9ED6-6711B4839D1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22534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CS 245/Summer ‘08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F01F78A-6E5B-41DC-B74B-CF661B55580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0" r:id="rId1"/>
    <p:sldLayoutId id="2147484171" r:id="rId2"/>
    <p:sldLayoutId id="2147484172" r:id="rId3"/>
    <p:sldLayoutId id="2147484173" r:id="rId4"/>
    <p:sldLayoutId id="2147484174" r:id="rId5"/>
    <p:sldLayoutId id="2147484175" r:id="rId6"/>
    <p:sldLayoutId id="2147484176" r:id="rId7"/>
    <p:sldLayoutId id="2147484177" r:id="rId8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1022350" y="1631008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CSCE-637 Complexity Theory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575050" y="2631133"/>
            <a:ext cx="162401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Fall 2020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603500" y="3669358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HRBB 338C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53200"/>
            <a:ext cx="43338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11: Parallel Complexity Theory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Circuits and Parallel Computation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FB1742-0E26-4B91-B690-FC93C060AF8F}"/>
              </a:ext>
            </a:extLst>
          </p:cNvPr>
          <p:cNvSpPr txBox="1">
            <a:spLocks/>
          </p:cNvSpPr>
          <p:nvPr/>
        </p:nvSpPr>
        <p:spPr bwMode="auto">
          <a:xfrm>
            <a:off x="722113" y="1054094"/>
            <a:ext cx="7594997" cy="67889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Theorem 1.</a:t>
            </a:r>
            <a:r>
              <a:rPr lang="en-US" sz="1800" kern="0" dirty="0"/>
              <a:t> For s(n) = </a:t>
            </a:r>
            <a:r>
              <a:rPr lang="el-GR" sz="1800" kern="0" dirty="0"/>
              <a:t>Ω</a:t>
            </a:r>
            <a:r>
              <a:rPr lang="en-US" sz="1800" kern="0" dirty="0"/>
              <a:t>(log n), if a language </a:t>
            </a:r>
            <a:r>
              <a:rPr lang="en-US" sz="1800" kern="0" dirty="0">
                <a:solidFill>
                  <a:srgbClr val="33CC33"/>
                </a:solidFill>
              </a:rPr>
              <a:t>Q</a:t>
            </a:r>
            <a:r>
              <a:rPr lang="en-US" sz="1800" kern="0" dirty="0"/>
              <a:t> is in </a:t>
            </a:r>
            <a:r>
              <a:rPr lang="en-US" sz="1800" kern="0" dirty="0">
                <a:solidFill>
                  <a:srgbClr val="FFC000"/>
                </a:solidFill>
              </a:rPr>
              <a:t>NSPACE(s(n))</a:t>
            </a:r>
            <a:r>
              <a:rPr lang="en-US" sz="1800" kern="0" dirty="0"/>
              <a:t>, then </a:t>
            </a:r>
            <a:r>
              <a:rPr lang="en-US" sz="1800" kern="0" dirty="0">
                <a:solidFill>
                  <a:srgbClr val="33CC33"/>
                </a:solidFill>
              </a:rPr>
              <a:t>Q</a:t>
            </a:r>
            <a:r>
              <a:rPr lang="en-US" sz="1800" kern="0" dirty="0"/>
              <a:t> is accepted by an s(n)-space uniform circuit family of depth O(s</a:t>
            </a:r>
            <a:r>
              <a:rPr lang="en-US" sz="1800" kern="0" baseline="30000" dirty="0"/>
              <a:t>2</a:t>
            </a:r>
            <a:r>
              <a:rPr lang="en-US" sz="1800" kern="0" dirty="0"/>
              <a:t>(n)).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2429A30-9842-4451-BEFC-71028670EA9C}"/>
              </a:ext>
            </a:extLst>
          </p:cNvPr>
          <p:cNvSpPr txBox="1">
            <a:spLocks/>
          </p:cNvSpPr>
          <p:nvPr/>
        </p:nvSpPr>
        <p:spPr bwMode="auto">
          <a:xfrm>
            <a:off x="722113" y="1940085"/>
            <a:ext cx="7594997" cy="93646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Theorem 2.</a:t>
            </a:r>
            <a:r>
              <a:rPr lang="en-US" sz="1800" kern="0" dirty="0"/>
              <a:t> For s(n) = </a:t>
            </a:r>
            <a:r>
              <a:rPr lang="el-GR" sz="1800" kern="0" dirty="0"/>
              <a:t>Ω</a:t>
            </a:r>
            <a:r>
              <a:rPr lang="en-US" sz="1800" kern="0" dirty="0"/>
              <a:t>(log n), if a language </a:t>
            </a:r>
            <a:r>
              <a:rPr lang="en-US" sz="1800" kern="0" dirty="0">
                <a:solidFill>
                  <a:srgbClr val="33CC33"/>
                </a:solidFill>
              </a:rPr>
              <a:t>Q</a:t>
            </a:r>
            <a:r>
              <a:rPr lang="en-US" sz="1800" kern="0" dirty="0"/>
              <a:t> is accepted by an s(n)-space uniform circuit family of depth O(d(n)), then </a:t>
            </a:r>
            <a:r>
              <a:rPr lang="en-US" sz="1800" kern="0" dirty="0">
                <a:solidFill>
                  <a:srgbClr val="33CC33"/>
                </a:solidFill>
              </a:rPr>
              <a:t>Q</a:t>
            </a:r>
            <a:r>
              <a:rPr lang="en-US" sz="1800" kern="0" dirty="0"/>
              <a:t> is in </a:t>
            </a:r>
            <a:r>
              <a:rPr lang="en-US" sz="1800" kern="0" dirty="0">
                <a:solidFill>
                  <a:srgbClr val="FFC000"/>
                </a:solidFill>
              </a:rPr>
              <a:t>DSPACE(d(n))</a:t>
            </a:r>
            <a:r>
              <a:rPr lang="en-US" sz="1800" kern="0" dirty="0"/>
              <a:t>, where d(n) = </a:t>
            </a:r>
            <a:r>
              <a:rPr lang="el-GR" sz="1800" kern="0" dirty="0"/>
              <a:t>Ω</a:t>
            </a:r>
            <a:r>
              <a:rPr lang="en-US" sz="1800" kern="0" dirty="0"/>
              <a:t>(s(n)).</a:t>
            </a:r>
          </a:p>
        </p:txBody>
      </p:sp>
    </p:spTree>
    <p:extLst>
      <p:ext uri="{BB962C8B-B14F-4D97-AF65-F5344CB8AC3E}">
        <p14:creationId xmlns:p14="http://schemas.microsoft.com/office/powerpoint/2010/main" val="6357125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Circuits and Parallel Computation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2BB6BAD-593A-407F-8A99-2F11FAEAED31}"/>
              </a:ext>
            </a:extLst>
          </p:cNvPr>
          <p:cNvSpPr txBox="1">
            <a:spLocks/>
          </p:cNvSpPr>
          <p:nvPr/>
        </p:nvSpPr>
        <p:spPr bwMode="auto">
          <a:xfrm>
            <a:off x="811156" y="932815"/>
            <a:ext cx="7594997" cy="115316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Observation.</a:t>
            </a:r>
            <a:r>
              <a:rPr lang="en-US" sz="2000" kern="0" dirty="0"/>
              <a:t> </a:t>
            </a:r>
          </a:p>
          <a:p>
            <a:pPr marL="0" indent="0">
              <a:buNone/>
            </a:pPr>
            <a:r>
              <a:rPr lang="en-US" sz="2000" kern="0" dirty="0"/>
              <a:t>Circuit size = computational work, </a:t>
            </a:r>
          </a:p>
          <a:p>
            <a:pPr marL="0" indent="0">
              <a:buNone/>
            </a:pPr>
            <a:r>
              <a:rPr lang="en-US" sz="2000" kern="0" dirty="0"/>
              <a:t>circuit depth = (parallel) computational time. </a:t>
            </a:r>
          </a:p>
        </p:txBody>
      </p:sp>
    </p:spTree>
    <p:extLst>
      <p:ext uri="{BB962C8B-B14F-4D97-AF65-F5344CB8AC3E}">
        <p14:creationId xmlns:p14="http://schemas.microsoft.com/office/powerpoint/2010/main" val="1308366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Circuits and Parallel Computation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2BB6BAD-593A-407F-8A99-2F11FAEAED31}"/>
              </a:ext>
            </a:extLst>
          </p:cNvPr>
          <p:cNvSpPr txBox="1">
            <a:spLocks/>
          </p:cNvSpPr>
          <p:nvPr/>
        </p:nvSpPr>
        <p:spPr bwMode="auto">
          <a:xfrm>
            <a:off x="811156" y="932815"/>
            <a:ext cx="7594997" cy="115316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Observation.</a:t>
            </a:r>
            <a:r>
              <a:rPr lang="en-US" sz="2000" kern="0" dirty="0"/>
              <a:t> </a:t>
            </a:r>
          </a:p>
          <a:p>
            <a:pPr marL="0" indent="0">
              <a:buNone/>
            </a:pPr>
            <a:r>
              <a:rPr lang="en-US" sz="2000" kern="0" dirty="0"/>
              <a:t>Circuit size = computational work, </a:t>
            </a:r>
          </a:p>
          <a:p>
            <a:pPr marL="0" indent="0">
              <a:buNone/>
            </a:pPr>
            <a:r>
              <a:rPr lang="en-US" sz="2000" kern="0" dirty="0"/>
              <a:t>circuit depth = (parallel) computational time.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DAF9134-381E-41CD-ACD8-F554B34C33C8}"/>
              </a:ext>
            </a:extLst>
          </p:cNvPr>
          <p:cNvSpPr txBox="1">
            <a:spLocks/>
          </p:cNvSpPr>
          <p:nvPr/>
        </p:nvSpPr>
        <p:spPr bwMode="auto">
          <a:xfrm>
            <a:off x="811157" y="2229147"/>
            <a:ext cx="7447020" cy="440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>
                <a:solidFill>
                  <a:srgbClr val="FF0000"/>
                </a:solidFill>
              </a:rPr>
              <a:t>Other Parallel Models:</a:t>
            </a:r>
            <a:endParaRPr lang="en-US" sz="2000" u="sng" kern="0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2FD3C2D-81D0-4BB1-A331-2A0B6B83481F}"/>
              </a:ext>
            </a:extLst>
          </p:cNvPr>
          <p:cNvGrpSpPr/>
          <p:nvPr/>
        </p:nvGrpSpPr>
        <p:grpSpPr>
          <a:xfrm>
            <a:off x="5400674" y="2921716"/>
            <a:ext cx="2857502" cy="2393234"/>
            <a:chOff x="4952999" y="2959816"/>
            <a:chExt cx="2857502" cy="2393234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5B1B5FA4-1A3E-4926-8386-BFB57FBFEF98}"/>
                </a:ext>
              </a:extLst>
            </p:cNvPr>
            <p:cNvSpPr/>
            <p:nvPr/>
          </p:nvSpPr>
          <p:spPr>
            <a:xfrm>
              <a:off x="6953251" y="2959816"/>
              <a:ext cx="857250" cy="239323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Shared Memory</a:t>
              </a:r>
            </a:p>
          </p:txBody>
        </p:sp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1CFB795B-076A-45D3-83F0-439154186CAD}"/>
                </a:ext>
              </a:extLst>
            </p:cNvPr>
            <p:cNvSpPr/>
            <p:nvPr/>
          </p:nvSpPr>
          <p:spPr>
            <a:xfrm>
              <a:off x="4952999" y="3005138"/>
              <a:ext cx="1276350" cy="371475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/>
                <a:t>Processor 1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5E20704-A64E-47F2-99C0-A896B076ACD0}"/>
                </a:ext>
              </a:extLst>
            </p:cNvPr>
            <p:cNvSpPr txBox="1"/>
            <p:nvPr/>
          </p:nvSpPr>
          <p:spPr>
            <a:xfrm>
              <a:off x="5452354" y="4156433"/>
              <a:ext cx="27764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⁞</a:t>
              </a: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6267490A-3F2B-4CBF-8BF3-E2D85A9727B2}"/>
                </a:ext>
              </a:extLst>
            </p:cNvPr>
            <p:cNvCxnSpPr>
              <a:cxnSpLocks/>
            </p:cNvCxnSpPr>
            <p:nvPr/>
          </p:nvCxnSpPr>
          <p:spPr>
            <a:xfrm>
              <a:off x="6229350" y="3190874"/>
              <a:ext cx="723900" cy="0"/>
            </a:xfrm>
            <a:prstGeom prst="straightConnector1">
              <a:avLst/>
            </a:prstGeom>
            <a:ln w="28575"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CAEFFDB6-040C-4495-8117-F329790A8131}"/>
                </a:ext>
              </a:extLst>
            </p:cNvPr>
            <p:cNvSpPr/>
            <p:nvPr/>
          </p:nvSpPr>
          <p:spPr>
            <a:xfrm>
              <a:off x="4952999" y="3481388"/>
              <a:ext cx="1276350" cy="371475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/>
                <a:t>Processor 2</a:t>
              </a:r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FB726C27-EA9F-421A-B5CA-98333C0F5A73}"/>
                </a:ext>
              </a:extLst>
            </p:cNvPr>
            <p:cNvCxnSpPr>
              <a:cxnSpLocks/>
            </p:cNvCxnSpPr>
            <p:nvPr/>
          </p:nvCxnSpPr>
          <p:spPr>
            <a:xfrm>
              <a:off x="6229350" y="3667125"/>
              <a:ext cx="723900" cy="0"/>
            </a:xfrm>
            <a:prstGeom prst="straightConnector1">
              <a:avLst/>
            </a:prstGeom>
            <a:ln w="28575"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40B37765-23B9-48ED-A17C-F87D0904ECA1}"/>
                </a:ext>
              </a:extLst>
            </p:cNvPr>
            <p:cNvSpPr/>
            <p:nvPr/>
          </p:nvSpPr>
          <p:spPr>
            <a:xfrm>
              <a:off x="4952999" y="4981575"/>
              <a:ext cx="1276350" cy="371475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/>
                <a:t>Processor 2</a:t>
              </a:r>
            </a:p>
          </p:txBody>
        </p: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B8A4F917-F9CC-436E-84C1-B4F6C9D73E39}"/>
                </a:ext>
              </a:extLst>
            </p:cNvPr>
            <p:cNvCxnSpPr>
              <a:cxnSpLocks/>
            </p:cNvCxnSpPr>
            <p:nvPr/>
          </p:nvCxnSpPr>
          <p:spPr>
            <a:xfrm>
              <a:off x="6229350" y="5167312"/>
              <a:ext cx="723900" cy="0"/>
            </a:xfrm>
            <a:prstGeom prst="straightConnector1">
              <a:avLst/>
            </a:prstGeom>
            <a:ln w="28575"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8045BB91-E376-4015-AC8B-CA2922FC8E14}"/>
              </a:ext>
            </a:extLst>
          </p:cNvPr>
          <p:cNvSpPr txBox="1">
            <a:spLocks/>
          </p:cNvSpPr>
          <p:nvPr/>
        </p:nvSpPr>
        <p:spPr bwMode="auto">
          <a:xfrm>
            <a:off x="811157" y="2731215"/>
            <a:ext cx="7447020" cy="854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2000" kern="0" dirty="0"/>
              <a:t>Parallel RAM (</a:t>
            </a:r>
            <a:r>
              <a:rPr lang="en-US" sz="2000" kern="0" dirty="0">
                <a:solidFill>
                  <a:srgbClr val="FFC000"/>
                </a:solidFill>
              </a:rPr>
              <a:t>PRAM</a:t>
            </a:r>
            <a:r>
              <a:rPr lang="en-US" sz="2000" kern="0" dirty="0"/>
              <a:t>)</a:t>
            </a:r>
          </a:p>
          <a:p>
            <a:pPr marL="0" indent="0">
              <a:buNone/>
            </a:pPr>
            <a:r>
              <a:rPr lang="en-US" sz="2000" kern="0" dirty="0"/>
              <a:t>     CRCW, CREW, EREW</a:t>
            </a:r>
          </a:p>
        </p:txBody>
      </p:sp>
    </p:spTree>
    <p:extLst>
      <p:ext uri="{BB962C8B-B14F-4D97-AF65-F5344CB8AC3E}">
        <p14:creationId xmlns:p14="http://schemas.microsoft.com/office/powerpoint/2010/main" val="19681429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Circuits and Parallel Computation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2BB6BAD-593A-407F-8A99-2F11FAEAED31}"/>
              </a:ext>
            </a:extLst>
          </p:cNvPr>
          <p:cNvSpPr txBox="1">
            <a:spLocks/>
          </p:cNvSpPr>
          <p:nvPr/>
        </p:nvSpPr>
        <p:spPr bwMode="auto">
          <a:xfrm>
            <a:off x="811156" y="932815"/>
            <a:ext cx="7594997" cy="115316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Observation.</a:t>
            </a:r>
            <a:r>
              <a:rPr lang="en-US" sz="2000" kern="0" dirty="0"/>
              <a:t> </a:t>
            </a:r>
          </a:p>
          <a:p>
            <a:pPr marL="0" indent="0">
              <a:buNone/>
            </a:pPr>
            <a:r>
              <a:rPr lang="en-US" sz="2000" kern="0" dirty="0"/>
              <a:t>Circuit size = computational work, </a:t>
            </a:r>
          </a:p>
          <a:p>
            <a:pPr marL="0" indent="0">
              <a:buNone/>
            </a:pPr>
            <a:r>
              <a:rPr lang="en-US" sz="2000" kern="0" dirty="0"/>
              <a:t>circuit depth = (parallel) computational time.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DAF9134-381E-41CD-ACD8-F554B34C33C8}"/>
              </a:ext>
            </a:extLst>
          </p:cNvPr>
          <p:cNvSpPr txBox="1">
            <a:spLocks/>
          </p:cNvSpPr>
          <p:nvPr/>
        </p:nvSpPr>
        <p:spPr bwMode="auto">
          <a:xfrm>
            <a:off x="811157" y="2229147"/>
            <a:ext cx="7447020" cy="440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>
                <a:solidFill>
                  <a:srgbClr val="FF0000"/>
                </a:solidFill>
              </a:rPr>
              <a:t>Other Parallel Models:</a:t>
            </a:r>
            <a:endParaRPr lang="en-US" sz="2000" u="sng" kern="0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2FD3C2D-81D0-4BB1-A331-2A0B6B83481F}"/>
              </a:ext>
            </a:extLst>
          </p:cNvPr>
          <p:cNvGrpSpPr/>
          <p:nvPr/>
        </p:nvGrpSpPr>
        <p:grpSpPr>
          <a:xfrm>
            <a:off x="5400674" y="2921716"/>
            <a:ext cx="2857502" cy="2393234"/>
            <a:chOff x="4952999" y="2959816"/>
            <a:chExt cx="2857502" cy="2393234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5B1B5FA4-1A3E-4926-8386-BFB57FBFEF98}"/>
                </a:ext>
              </a:extLst>
            </p:cNvPr>
            <p:cNvSpPr/>
            <p:nvPr/>
          </p:nvSpPr>
          <p:spPr>
            <a:xfrm>
              <a:off x="6953251" y="2959816"/>
              <a:ext cx="857250" cy="239323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Shared Memory</a:t>
              </a:r>
            </a:p>
          </p:txBody>
        </p:sp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1CFB795B-076A-45D3-83F0-439154186CAD}"/>
                </a:ext>
              </a:extLst>
            </p:cNvPr>
            <p:cNvSpPr/>
            <p:nvPr/>
          </p:nvSpPr>
          <p:spPr>
            <a:xfrm>
              <a:off x="4952999" y="3005138"/>
              <a:ext cx="1276350" cy="371475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/>
                <a:t>Processor 1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5E20704-A64E-47F2-99C0-A896B076ACD0}"/>
                </a:ext>
              </a:extLst>
            </p:cNvPr>
            <p:cNvSpPr txBox="1"/>
            <p:nvPr/>
          </p:nvSpPr>
          <p:spPr>
            <a:xfrm>
              <a:off x="5452354" y="4156433"/>
              <a:ext cx="27764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⁞</a:t>
              </a: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6267490A-3F2B-4CBF-8BF3-E2D85A9727B2}"/>
                </a:ext>
              </a:extLst>
            </p:cNvPr>
            <p:cNvCxnSpPr>
              <a:cxnSpLocks/>
            </p:cNvCxnSpPr>
            <p:nvPr/>
          </p:nvCxnSpPr>
          <p:spPr>
            <a:xfrm>
              <a:off x="6229350" y="3190874"/>
              <a:ext cx="723900" cy="0"/>
            </a:xfrm>
            <a:prstGeom prst="straightConnector1">
              <a:avLst/>
            </a:prstGeom>
            <a:ln w="28575"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CAEFFDB6-040C-4495-8117-F329790A8131}"/>
                </a:ext>
              </a:extLst>
            </p:cNvPr>
            <p:cNvSpPr/>
            <p:nvPr/>
          </p:nvSpPr>
          <p:spPr>
            <a:xfrm>
              <a:off x="4952999" y="3481388"/>
              <a:ext cx="1276350" cy="371475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/>
                <a:t>Processor 2</a:t>
              </a:r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FB726C27-EA9F-421A-B5CA-98333C0F5A73}"/>
                </a:ext>
              </a:extLst>
            </p:cNvPr>
            <p:cNvCxnSpPr>
              <a:cxnSpLocks/>
            </p:cNvCxnSpPr>
            <p:nvPr/>
          </p:nvCxnSpPr>
          <p:spPr>
            <a:xfrm>
              <a:off x="6229350" y="3667125"/>
              <a:ext cx="723900" cy="0"/>
            </a:xfrm>
            <a:prstGeom prst="straightConnector1">
              <a:avLst/>
            </a:prstGeom>
            <a:ln w="28575"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40B37765-23B9-48ED-A17C-F87D0904ECA1}"/>
                </a:ext>
              </a:extLst>
            </p:cNvPr>
            <p:cNvSpPr/>
            <p:nvPr/>
          </p:nvSpPr>
          <p:spPr>
            <a:xfrm>
              <a:off x="4952999" y="4981575"/>
              <a:ext cx="1276350" cy="371475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/>
                <a:t>Processor 2</a:t>
              </a:r>
            </a:p>
          </p:txBody>
        </p: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B8A4F917-F9CC-436E-84C1-B4F6C9D73E39}"/>
                </a:ext>
              </a:extLst>
            </p:cNvPr>
            <p:cNvCxnSpPr>
              <a:cxnSpLocks/>
            </p:cNvCxnSpPr>
            <p:nvPr/>
          </p:nvCxnSpPr>
          <p:spPr>
            <a:xfrm>
              <a:off x="6229350" y="5167312"/>
              <a:ext cx="723900" cy="0"/>
            </a:xfrm>
            <a:prstGeom prst="straightConnector1">
              <a:avLst/>
            </a:prstGeom>
            <a:ln w="28575"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8045BB91-E376-4015-AC8B-CA2922FC8E14}"/>
              </a:ext>
            </a:extLst>
          </p:cNvPr>
          <p:cNvSpPr txBox="1">
            <a:spLocks/>
          </p:cNvSpPr>
          <p:nvPr/>
        </p:nvSpPr>
        <p:spPr bwMode="auto">
          <a:xfrm>
            <a:off x="811157" y="2731215"/>
            <a:ext cx="7447020" cy="854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2000" kern="0" dirty="0"/>
              <a:t>Parallel RAM (</a:t>
            </a:r>
            <a:r>
              <a:rPr lang="en-US" sz="2000" kern="0" dirty="0">
                <a:solidFill>
                  <a:srgbClr val="FFC000"/>
                </a:solidFill>
              </a:rPr>
              <a:t>PRAM</a:t>
            </a:r>
            <a:r>
              <a:rPr lang="en-US" sz="2000" kern="0" dirty="0"/>
              <a:t>)</a:t>
            </a:r>
          </a:p>
          <a:p>
            <a:pPr marL="0" indent="0">
              <a:buNone/>
            </a:pPr>
            <a:r>
              <a:rPr lang="en-US" sz="2000" kern="0" dirty="0"/>
              <a:t>     CRCW, CREW, EREW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4B12956F-9165-43A5-AB01-CB71D1A1C4D8}"/>
              </a:ext>
            </a:extLst>
          </p:cNvPr>
          <p:cNvSpPr txBox="1">
            <a:spLocks/>
          </p:cNvSpPr>
          <p:nvPr/>
        </p:nvSpPr>
        <p:spPr bwMode="auto">
          <a:xfrm>
            <a:off x="811156" y="3522178"/>
            <a:ext cx="4494269" cy="440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2000" kern="0" dirty="0"/>
              <a:t>Alternating Turing machines</a:t>
            </a:r>
          </a:p>
        </p:txBody>
      </p:sp>
    </p:spTree>
    <p:extLst>
      <p:ext uri="{BB962C8B-B14F-4D97-AF65-F5344CB8AC3E}">
        <p14:creationId xmlns:p14="http://schemas.microsoft.com/office/powerpoint/2010/main" val="17383649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Circuits and Parallel Computation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2BB6BAD-593A-407F-8A99-2F11FAEAED31}"/>
              </a:ext>
            </a:extLst>
          </p:cNvPr>
          <p:cNvSpPr txBox="1">
            <a:spLocks/>
          </p:cNvSpPr>
          <p:nvPr/>
        </p:nvSpPr>
        <p:spPr bwMode="auto">
          <a:xfrm>
            <a:off x="811156" y="932815"/>
            <a:ext cx="7594997" cy="115316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Observation.</a:t>
            </a:r>
            <a:r>
              <a:rPr lang="en-US" sz="2000" kern="0" dirty="0"/>
              <a:t> </a:t>
            </a:r>
          </a:p>
          <a:p>
            <a:pPr marL="0" indent="0">
              <a:buNone/>
            </a:pPr>
            <a:r>
              <a:rPr lang="en-US" sz="2000" kern="0" dirty="0"/>
              <a:t>Circuit size = computational work, </a:t>
            </a:r>
          </a:p>
          <a:p>
            <a:pPr marL="0" indent="0">
              <a:buNone/>
            </a:pPr>
            <a:r>
              <a:rPr lang="en-US" sz="2000" kern="0" dirty="0"/>
              <a:t>circuit depth = (parallel) computational time.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DAF9134-381E-41CD-ACD8-F554B34C33C8}"/>
              </a:ext>
            </a:extLst>
          </p:cNvPr>
          <p:cNvSpPr txBox="1">
            <a:spLocks/>
          </p:cNvSpPr>
          <p:nvPr/>
        </p:nvSpPr>
        <p:spPr bwMode="auto">
          <a:xfrm>
            <a:off x="811157" y="2229147"/>
            <a:ext cx="7447020" cy="440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>
                <a:solidFill>
                  <a:srgbClr val="FF0000"/>
                </a:solidFill>
              </a:rPr>
              <a:t>Other Parallel Models:</a:t>
            </a:r>
            <a:endParaRPr lang="en-US" sz="2000" u="sng" kern="0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2FD3C2D-81D0-4BB1-A331-2A0B6B83481F}"/>
              </a:ext>
            </a:extLst>
          </p:cNvPr>
          <p:cNvGrpSpPr/>
          <p:nvPr/>
        </p:nvGrpSpPr>
        <p:grpSpPr>
          <a:xfrm>
            <a:off x="5400674" y="2921716"/>
            <a:ext cx="2857502" cy="2393234"/>
            <a:chOff x="4952999" y="2959816"/>
            <a:chExt cx="2857502" cy="2393234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5B1B5FA4-1A3E-4926-8386-BFB57FBFEF98}"/>
                </a:ext>
              </a:extLst>
            </p:cNvPr>
            <p:cNvSpPr/>
            <p:nvPr/>
          </p:nvSpPr>
          <p:spPr>
            <a:xfrm>
              <a:off x="6953251" y="2959816"/>
              <a:ext cx="857250" cy="239323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Shared Memory</a:t>
              </a:r>
            </a:p>
          </p:txBody>
        </p:sp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1CFB795B-076A-45D3-83F0-439154186CAD}"/>
                </a:ext>
              </a:extLst>
            </p:cNvPr>
            <p:cNvSpPr/>
            <p:nvPr/>
          </p:nvSpPr>
          <p:spPr>
            <a:xfrm>
              <a:off x="4952999" y="3005138"/>
              <a:ext cx="1276350" cy="371475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/>
                <a:t>Processor 1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5E20704-A64E-47F2-99C0-A896B076ACD0}"/>
                </a:ext>
              </a:extLst>
            </p:cNvPr>
            <p:cNvSpPr txBox="1"/>
            <p:nvPr/>
          </p:nvSpPr>
          <p:spPr>
            <a:xfrm>
              <a:off x="5452354" y="4156433"/>
              <a:ext cx="27764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⁞</a:t>
              </a: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6267490A-3F2B-4CBF-8BF3-E2D85A9727B2}"/>
                </a:ext>
              </a:extLst>
            </p:cNvPr>
            <p:cNvCxnSpPr>
              <a:cxnSpLocks/>
            </p:cNvCxnSpPr>
            <p:nvPr/>
          </p:nvCxnSpPr>
          <p:spPr>
            <a:xfrm>
              <a:off x="6229350" y="3190874"/>
              <a:ext cx="723900" cy="0"/>
            </a:xfrm>
            <a:prstGeom prst="straightConnector1">
              <a:avLst/>
            </a:prstGeom>
            <a:ln w="28575"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CAEFFDB6-040C-4495-8117-F329790A8131}"/>
                </a:ext>
              </a:extLst>
            </p:cNvPr>
            <p:cNvSpPr/>
            <p:nvPr/>
          </p:nvSpPr>
          <p:spPr>
            <a:xfrm>
              <a:off x="4952999" y="3481388"/>
              <a:ext cx="1276350" cy="371475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/>
                <a:t>Processor 2</a:t>
              </a:r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FB726C27-EA9F-421A-B5CA-98333C0F5A73}"/>
                </a:ext>
              </a:extLst>
            </p:cNvPr>
            <p:cNvCxnSpPr>
              <a:cxnSpLocks/>
            </p:cNvCxnSpPr>
            <p:nvPr/>
          </p:nvCxnSpPr>
          <p:spPr>
            <a:xfrm>
              <a:off x="6229350" y="3667125"/>
              <a:ext cx="723900" cy="0"/>
            </a:xfrm>
            <a:prstGeom prst="straightConnector1">
              <a:avLst/>
            </a:prstGeom>
            <a:ln w="28575"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40B37765-23B9-48ED-A17C-F87D0904ECA1}"/>
                </a:ext>
              </a:extLst>
            </p:cNvPr>
            <p:cNvSpPr/>
            <p:nvPr/>
          </p:nvSpPr>
          <p:spPr>
            <a:xfrm>
              <a:off x="4952999" y="4981575"/>
              <a:ext cx="1276350" cy="371475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/>
                <a:t>Processor 2</a:t>
              </a:r>
            </a:p>
          </p:txBody>
        </p: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B8A4F917-F9CC-436E-84C1-B4F6C9D73E39}"/>
                </a:ext>
              </a:extLst>
            </p:cNvPr>
            <p:cNvCxnSpPr>
              <a:cxnSpLocks/>
            </p:cNvCxnSpPr>
            <p:nvPr/>
          </p:nvCxnSpPr>
          <p:spPr>
            <a:xfrm>
              <a:off x="6229350" y="5167312"/>
              <a:ext cx="723900" cy="0"/>
            </a:xfrm>
            <a:prstGeom prst="straightConnector1">
              <a:avLst/>
            </a:prstGeom>
            <a:ln w="28575"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8045BB91-E376-4015-AC8B-CA2922FC8E14}"/>
              </a:ext>
            </a:extLst>
          </p:cNvPr>
          <p:cNvSpPr txBox="1">
            <a:spLocks/>
          </p:cNvSpPr>
          <p:nvPr/>
        </p:nvSpPr>
        <p:spPr bwMode="auto">
          <a:xfrm>
            <a:off x="811157" y="2731215"/>
            <a:ext cx="7447020" cy="854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2000" kern="0" dirty="0"/>
              <a:t>Parallel RAM (</a:t>
            </a:r>
            <a:r>
              <a:rPr lang="en-US" sz="2000" kern="0" dirty="0">
                <a:solidFill>
                  <a:srgbClr val="FFC000"/>
                </a:solidFill>
              </a:rPr>
              <a:t>PRAM</a:t>
            </a:r>
            <a:r>
              <a:rPr lang="en-US" sz="2000" kern="0" dirty="0"/>
              <a:t>)</a:t>
            </a:r>
          </a:p>
          <a:p>
            <a:pPr marL="0" indent="0">
              <a:buNone/>
            </a:pPr>
            <a:r>
              <a:rPr lang="en-US" sz="2000" kern="0" dirty="0"/>
              <a:t>     CRCW, CREW, EREW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4B12956F-9165-43A5-AB01-CB71D1A1C4D8}"/>
              </a:ext>
            </a:extLst>
          </p:cNvPr>
          <p:cNvSpPr txBox="1">
            <a:spLocks/>
          </p:cNvSpPr>
          <p:nvPr/>
        </p:nvSpPr>
        <p:spPr bwMode="auto">
          <a:xfrm>
            <a:off x="811156" y="3522178"/>
            <a:ext cx="4494269" cy="440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2000" kern="0" dirty="0"/>
              <a:t>Alternating Turing machines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E8068A11-9DF3-4048-BCA6-1E49BF8AE76F}"/>
              </a:ext>
            </a:extLst>
          </p:cNvPr>
          <p:cNvSpPr txBox="1">
            <a:spLocks/>
          </p:cNvSpPr>
          <p:nvPr/>
        </p:nvSpPr>
        <p:spPr bwMode="auto">
          <a:xfrm>
            <a:off x="811156" y="4009945"/>
            <a:ext cx="4494269" cy="440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2000" kern="0" dirty="0"/>
              <a:t>Hardware Modification machines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EBE385CE-DF18-4B2C-929D-A373938FF8B7}"/>
              </a:ext>
            </a:extLst>
          </p:cNvPr>
          <p:cNvSpPr txBox="1">
            <a:spLocks/>
          </p:cNvSpPr>
          <p:nvPr/>
        </p:nvSpPr>
        <p:spPr bwMode="auto">
          <a:xfrm>
            <a:off x="811156" y="4533446"/>
            <a:ext cx="4494269" cy="440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2000" kern="0" dirty="0"/>
              <a:t>Reconfigurable meshes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D45DE2A5-0DC0-4713-8A52-C80EC395ED80}"/>
              </a:ext>
            </a:extLst>
          </p:cNvPr>
          <p:cNvSpPr txBox="1">
            <a:spLocks/>
          </p:cNvSpPr>
          <p:nvPr/>
        </p:nvSpPr>
        <p:spPr bwMode="auto">
          <a:xfrm>
            <a:off x="811156" y="5056947"/>
            <a:ext cx="4494269" cy="440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2000" kern="0" dirty="0"/>
              <a:t>Vector machines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557BE4DA-3BCA-4C8A-8C40-312EE706D7AB}"/>
              </a:ext>
            </a:extLst>
          </p:cNvPr>
          <p:cNvSpPr txBox="1">
            <a:spLocks/>
          </p:cNvSpPr>
          <p:nvPr/>
        </p:nvSpPr>
        <p:spPr bwMode="auto">
          <a:xfrm>
            <a:off x="811156" y="5518134"/>
            <a:ext cx="4970519" cy="440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2000" kern="0" dirty="0"/>
              <a:t>Bulk-Synchronous Parallel model (</a:t>
            </a:r>
            <a:r>
              <a:rPr lang="en-US" sz="2000" kern="0" dirty="0">
                <a:solidFill>
                  <a:srgbClr val="FFC000"/>
                </a:solidFill>
              </a:rPr>
              <a:t>BSP</a:t>
            </a:r>
            <a:r>
              <a:rPr lang="en-US" sz="2000" kern="0" dirty="0"/>
              <a:t>)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D0ADC1F8-CA7F-47BA-98C4-781CC58457A8}"/>
              </a:ext>
            </a:extLst>
          </p:cNvPr>
          <p:cNvSpPr txBox="1">
            <a:spLocks/>
          </p:cNvSpPr>
          <p:nvPr/>
        </p:nvSpPr>
        <p:spPr bwMode="auto">
          <a:xfrm>
            <a:off x="811156" y="5979321"/>
            <a:ext cx="4970519" cy="440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2000" kern="0" dirty="0"/>
              <a:t>Map-Reduce</a:t>
            </a:r>
          </a:p>
        </p:txBody>
      </p:sp>
    </p:spTree>
    <p:extLst>
      <p:ext uri="{BB962C8B-B14F-4D97-AF65-F5344CB8AC3E}">
        <p14:creationId xmlns:p14="http://schemas.microsoft.com/office/powerpoint/2010/main" val="17494379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Circuits and Parallel Computation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2BB6BAD-593A-407F-8A99-2F11FAEAED31}"/>
              </a:ext>
            </a:extLst>
          </p:cNvPr>
          <p:cNvSpPr txBox="1">
            <a:spLocks/>
          </p:cNvSpPr>
          <p:nvPr/>
        </p:nvSpPr>
        <p:spPr bwMode="auto">
          <a:xfrm>
            <a:off x="811156" y="932815"/>
            <a:ext cx="7594997" cy="115316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Observation.</a:t>
            </a:r>
            <a:r>
              <a:rPr lang="en-US" sz="2000" kern="0" dirty="0"/>
              <a:t> </a:t>
            </a:r>
          </a:p>
          <a:p>
            <a:pPr marL="0" indent="0">
              <a:buNone/>
            </a:pPr>
            <a:r>
              <a:rPr lang="en-US" sz="2000" kern="0" dirty="0"/>
              <a:t>Circuit size = computational work, </a:t>
            </a:r>
          </a:p>
          <a:p>
            <a:pPr marL="0" indent="0">
              <a:buNone/>
            </a:pPr>
            <a:r>
              <a:rPr lang="en-US" sz="2000" kern="0" dirty="0"/>
              <a:t>circuit depth = (parallel) computational time.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DAF9134-381E-41CD-ACD8-F554B34C33C8}"/>
              </a:ext>
            </a:extLst>
          </p:cNvPr>
          <p:cNvSpPr txBox="1">
            <a:spLocks/>
          </p:cNvSpPr>
          <p:nvPr/>
        </p:nvSpPr>
        <p:spPr bwMode="auto">
          <a:xfrm>
            <a:off x="811157" y="2229146"/>
            <a:ext cx="7447020" cy="1418929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>
                <a:solidFill>
                  <a:srgbClr val="FF0000"/>
                </a:solidFill>
              </a:rPr>
              <a:t>Parallel Computation Thesis</a:t>
            </a:r>
          </a:p>
          <a:p>
            <a:pPr marL="0" indent="0">
              <a:buNone/>
            </a:pPr>
            <a:r>
              <a:rPr lang="en-US" sz="2000" kern="0" dirty="0"/>
              <a:t>A problem Q can be solved by a (reasonable) parallel machine model in time O(t(n)</a:t>
            </a:r>
            <a:r>
              <a:rPr lang="en-US" sz="2000" kern="0" baseline="30000" dirty="0"/>
              <a:t>O(1)</a:t>
            </a:r>
            <a:r>
              <a:rPr lang="en-US" sz="2000" kern="0" dirty="0"/>
              <a:t>) </a:t>
            </a:r>
            <a:r>
              <a:rPr lang="en-US" sz="2000" kern="0" dirty="0" err="1"/>
              <a:t>iff</a:t>
            </a:r>
            <a:r>
              <a:rPr lang="en-US" sz="2000" kern="0" dirty="0"/>
              <a:t> it can be solved by Turing machine in space O(t(n)</a:t>
            </a:r>
            <a:r>
              <a:rPr lang="en-US" sz="2000" kern="0" baseline="30000" dirty="0"/>
              <a:t>O(1)</a:t>
            </a:r>
            <a:r>
              <a:rPr lang="en-US" sz="2000" kern="0" dirty="0"/>
              <a:t>), i.e., </a:t>
            </a:r>
            <a:r>
              <a:rPr lang="en-US" sz="2000" kern="0" dirty="0">
                <a:solidFill>
                  <a:srgbClr val="FF0000"/>
                </a:solidFill>
              </a:rPr>
              <a:t>parallel time ~ sequence space</a:t>
            </a:r>
            <a:r>
              <a:rPr lang="en-US" sz="2000" kern="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3381078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Circuits and Parallel Computation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2BB6BAD-593A-407F-8A99-2F11FAEAED31}"/>
              </a:ext>
            </a:extLst>
          </p:cNvPr>
          <p:cNvSpPr txBox="1">
            <a:spLocks/>
          </p:cNvSpPr>
          <p:nvPr/>
        </p:nvSpPr>
        <p:spPr bwMode="auto">
          <a:xfrm>
            <a:off x="811156" y="932815"/>
            <a:ext cx="7594997" cy="115316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Observation.</a:t>
            </a:r>
            <a:r>
              <a:rPr lang="en-US" sz="2000" kern="0" dirty="0"/>
              <a:t> </a:t>
            </a:r>
          </a:p>
          <a:p>
            <a:pPr marL="0" indent="0">
              <a:buNone/>
            </a:pPr>
            <a:r>
              <a:rPr lang="en-US" sz="2000" kern="0" dirty="0"/>
              <a:t>Circuit size = computational work, </a:t>
            </a:r>
          </a:p>
          <a:p>
            <a:pPr marL="0" indent="0">
              <a:buNone/>
            </a:pPr>
            <a:r>
              <a:rPr lang="en-US" sz="2000" kern="0" dirty="0"/>
              <a:t>circuit depth = (parallel) computational time.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DAF9134-381E-41CD-ACD8-F554B34C33C8}"/>
              </a:ext>
            </a:extLst>
          </p:cNvPr>
          <p:cNvSpPr txBox="1">
            <a:spLocks/>
          </p:cNvSpPr>
          <p:nvPr/>
        </p:nvSpPr>
        <p:spPr bwMode="auto">
          <a:xfrm>
            <a:off x="811157" y="2229146"/>
            <a:ext cx="7447020" cy="1418929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>
                <a:solidFill>
                  <a:srgbClr val="FF0000"/>
                </a:solidFill>
              </a:rPr>
              <a:t>Parallel Computation Thesis</a:t>
            </a:r>
          </a:p>
          <a:p>
            <a:pPr marL="0" indent="0">
              <a:buNone/>
            </a:pPr>
            <a:r>
              <a:rPr lang="en-US" sz="2000" kern="0" dirty="0"/>
              <a:t>A problem Q can be solved by a (reasonable) parallel machine model in time O(t(n)</a:t>
            </a:r>
            <a:r>
              <a:rPr lang="en-US" sz="2000" kern="0" baseline="30000" dirty="0"/>
              <a:t>O(1)</a:t>
            </a:r>
            <a:r>
              <a:rPr lang="en-US" sz="2000" kern="0" dirty="0"/>
              <a:t>) </a:t>
            </a:r>
            <a:r>
              <a:rPr lang="en-US" sz="2000" kern="0" dirty="0" err="1"/>
              <a:t>iff</a:t>
            </a:r>
            <a:r>
              <a:rPr lang="en-US" sz="2000" kern="0" dirty="0"/>
              <a:t> it can be solved by Turing machine in space O(t(n)</a:t>
            </a:r>
            <a:r>
              <a:rPr lang="en-US" sz="2000" kern="0" baseline="30000" dirty="0"/>
              <a:t>O(1)</a:t>
            </a:r>
            <a:r>
              <a:rPr lang="en-US" sz="2000" kern="0" dirty="0"/>
              <a:t>), i.e., </a:t>
            </a:r>
            <a:r>
              <a:rPr lang="en-US" sz="2000" kern="0" dirty="0">
                <a:solidFill>
                  <a:srgbClr val="FF0000"/>
                </a:solidFill>
              </a:rPr>
              <a:t>parallel time ~ sequence space</a:t>
            </a:r>
            <a:r>
              <a:rPr lang="en-US" sz="2000" kern="0" dirty="0"/>
              <a:t>. 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8861D7E8-BF58-4009-AD41-926A0096CE95}"/>
              </a:ext>
            </a:extLst>
          </p:cNvPr>
          <p:cNvSpPr txBox="1">
            <a:spLocks/>
          </p:cNvSpPr>
          <p:nvPr/>
        </p:nvSpPr>
        <p:spPr bwMode="auto">
          <a:xfrm>
            <a:off x="737168" y="4277928"/>
            <a:ext cx="7594997" cy="67889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Theorem 1.</a:t>
            </a:r>
            <a:r>
              <a:rPr lang="en-US" sz="1800" kern="0" dirty="0"/>
              <a:t> For s(n) = </a:t>
            </a:r>
            <a:r>
              <a:rPr lang="el-GR" sz="1800" kern="0" dirty="0"/>
              <a:t>Ω</a:t>
            </a:r>
            <a:r>
              <a:rPr lang="en-US" sz="1800" kern="0" dirty="0"/>
              <a:t>(log n), if a language </a:t>
            </a:r>
            <a:r>
              <a:rPr lang="en-US" sz="1800" kern="0" dirty="0">
                <a:solidFill>
                  <a:srgbClr val="33CC33"/>
                </a:solidFill>
              </a:rPr>
              <a:t>Q</a:t>
            </a:r>
            <a:r>
              <a:rPr lang="en-US" sz="1800" kern="0" dirty="0"/>
              <a:t> is in </a:t>
            </a:r>
            <a:r>
              <a:rPr lang="en-US" sz="1800" kern="0" dirty="0">
                <a:solidFill>
                  <a:srgbClr val="FFC000"/>
                </a:solidFill>
              </a:rPr>
              <a:t>NSPACE(s(n))</a:t>
            </a:r>
            <a:r>
              <a:rPr lang="en-US" sz="1800" kern="0" dirty="0"/>
              <a:t>, then </a:t>
            </a:r>
            <a:r>
              <a:rPr lang="en-US" sz="1800" kern="0" dirty="0">
                <a:solidFill>
                  <a:srgbClr val="33CC33"/>
                </a:solidFill>
              </a:rPr>
              <a:t>Q</a:t>
            </a:r>
            <a:r>
              <a:rPr lang="en-US" sz="1800" kern="0" dirty="0"/>
              <a:t> is accepted by an s(n)-space uniform circuit family of depth O(s</a:t>
            </a:r>
            <a:r>
              <a:rPr lang="en-US" sz="1800" kern="0" baseline="30000" dirty="0"/>
              <a:t>2</a:t>
            </a:r>
            <a:r>
              <a:rPr lang="en-US" sz="1800" kern="0" dirty="0"/>
              <a:t>(n)). 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022B0A10-6C8D-4B69-A54D-1247ABC08AF6}"/>
              </a:ext>
            </a:extLst>
          </p:cNvPr>
          <p:cNvSpPr txBox="1">
            <a:spLocks/>
          </p:cNvSpPr>
          <p:nvPr/>
        </p:nvSpPr>
        <p:spPr bwMode="auto">
          <a:xfrm>
            <a:off x="729851" y="5217959"/>
            <a:ext cx="7594997" cy="93646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Theorem 2.</a:t>
            </a:r>
            <a:r>
              <a:rPr lang="en-US" sz="1800" kern="0" dirty="0"/>
              <a:t> For s(n) = </a:t>
            </a:r>
            <a:r>
              <a:rPr lang="el-GR" sz="1800" kern="0" dirty="0"/>
              <a:t>Ω</a:t>
            </a:r>
            <a:r>
              <a:rPr lang="en-US" sz="1800" kern="0" dirty="0"/>
              <a:t>(log n), if a language </a:t>
            </a:r>
            <a:r>
              <a:rPr lang="en-US" sz="1800" kern="0" dirty="0">
                <a:solidFill>
                  <a:srgbClr val="33CC33"/>
                </a:solidFill>
              </a:rPr>
              <a:t>Q</a:t>
            </a:r>
            <a:r>
              <a:rPr lang="en-US" sz="1800" kern="0" dirty="0"/>
              <a:t> is accepted by an s(n)-space uniform circuit family of depth O(d(n)), then </a:t>
            </a:r>
            <a:r>
              <a:rPr lang="en-US" sz="1800" kern="0" dirty="0">
                <a:solidFill>
                  <a:srgbClr val="33CC33"/>
                </a:solidFill>
              </a:rPr>
              <a:t>Q</a:t>
            </a:r>
            <a:r>
              <a:rPr lang="en-US" sz="1800" kern="0" dirty="0"/>
              <a:t> is in </a:t>
            </a:r>
            <a:r>
              <a:rPr lang="en-US" sz="1800" kern="0" dirty="0">
                <a:solidFill>
                  <a:srgbClr val="FFC000"/>
                </a:solidFill>
              </a:rPr>
              <a:t>DSPACE(d(n))</a:t>
            </a:r>
            <a:r>
              <a:rPr lang="en-US" sz="1800" kern="0" dirty="0"/>
              <a:t>, where d(n) = </a:t>
            </a:r>
            <a:r>
              <a:rPr lang="el-GR" sz="1800" kern="0" dirty="0"/>
              <a:t>Ω</a:t>
            </a:r>
            <a:r>
              <a:rPr lang="en-US" sz="1800" kern="0" dirty="0"/>
              <a:t>(s(n)).</a:t>
            </a: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4C1C7AEB-6315-4AC2-852F-8F7A70F248BB}"/>
              </a:ext>
            </a:extLst>
          </p:cNvPr>
          <p:cNvSpPr txBox="1">
            <a:spLocks/>
          </p:cNvSpPr>
          <p:nvPr/>
        </p:nvSpPr>
        <p:spPr bwMode="auto">
          <a:xfrm>
            <a:off x="729852" y="3736526"/>
            <a:ext cx="7594997" cy="339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Recall</a:t>
            </a:r>
          </a:p>
        </p:txBody>
      </p:sp>
    </p:spTree>
    <p:extLst>
      <p:ext uri="{BB962C8B-B14F-4D97-AF65-F5344CB8AC3E}">
        <p14:creationId xmlns:p14="http://schemas.microsoft.com/office/powerpoint/2010/main" val="12188655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Circuits and Parallel Computation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2BB6BAD-593A-407F-8A99-2F11FAEAED31}"/>
              </a:ext>
            </a:extLst>
          </p:cNvPr>
          <p:cNvSpPr txBox="1">
            <a:spLocks/>
          </p:cNvSpPr>
          <p:nvPr/>
        </p:nvSpPr>
        <p:spPr bwMode="auto">
          <a:xfrm>
            <a:off x="811156" y="932815"/>
            <a:ext cx="7594997" cy="115316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Observation.</a:t>
            </a:r>
            <a:r>
              <a:rPr lang="en-US" sz="2000" kern="0" dirty="0"/>
              <a:t> </a:t>
            </a:r>
          </a:p>
          <a:p>
            <a:pPr marL="0" indent="0">
              <a:buNone/>
            </a:pPr>
            <a:r>
              <a:rPr lang="en-US" sz="2000" kern="0" dirty="0"/>
              <a:t>Circuit size = computational work, </a:t>
            </a:r>
          </a:p>
          <a:p>
            <a:pPr marL="0" indent="0">
              <a:buNone/>
            </a:pPr>
            <a:r>
              <a:rPr lang="en-US" sz="2000" kern="0" dirty="0"/>
              <a:t>circuit depth = (parallel) computational time.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DAF9134-381E-41CD-ACD8-F554B34C33C8}"/>
              </a:ext>
            </a:extLst>
          </p:cNvPr>
          <p:cNvSpPr txBox="1">
            <a:spLocks/>
          </p:cNvSpPr>
          <p:nvPr/>
        </p:nvSpPr>
        <p:spPr bwMode="auto">
          <a:xfrm>
            <a:off x="811157" y="2229146"/>
            <a:ext cx="7447020" cy="1418929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>
                <a:solidFill>
                  <a:srgbClr val="FF0000"/>
                </a:solidFill>
              </a:rPr>
              <a:t>Parallel Computation Thesis</a:t>
            </a:r>
          </a:p>
          <a:p>
            <a:pPr marL="0" indent="0">
              <a:buNone/>
            </a:pPr>
            <a:r>
              <a:rPr lang="en-US" sz="2000" kern="0" dirty="0"/>
              <a:t>A problem Q can be solved by a (reasonable) parallel machine model in time O(t(n)</a:t>
            </a:r>
            <a:r>
              <a:rPr lang="en-US" sz="2000" kern="0" baseline="30000" dirty="0"/>
              <a:t>O(1)</a:t>
            </a:r>
            <a:r>
              <a:rPr lang="en-US" sz="2000" kern="0" dirty="0"/>
              <a:t>) </a:t>
            </a:r>
            <a:r>
              <a:rPr lang="en-US" sz="2000" kern="0" dirty="0" err="1"/>
              <a:t>iff</a:t>
            </a:r>
            <a:r>
              <a:rPr lang="en-US" sz="2000" kern="0" dirty="0"/>
              <a:t> it can be solved by Turing machine in space O(t(n)</a:t>
            </a:r>
            <a:r>
              <a:rPr lang="en-US" sz="2000" kern="0" baseline="30000" dirty="0"/>
              <a:t>O(1)</a:t>
            </a:r>
            <a:r>
              <a:rPr lang="en-US" sz="2000" kern="0" dirty="0"/>
              <a:t>), i.e., </a:t>
            </a:r>
            <a:r>
              <a:rPr lang="en-US" sz="2000" kern="0" dirty="0">
                <a:solidFill>
                  <a:srgbClr val="FF0000"/>
                </a:solidFill>
              </a:rPr>
              <a:t>parallel time ~ sequence space</a:t>
            </a:r>
            <a:r>
              <a:rPr lang="en-US" sz="2000" kern="0" dirty="0"/>
              <a:t>. 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8861D7E8-BF58-4009-AD41-926A0096CE95}"/>
              </a:ext>
            </a:extLst>
          </p:cNvPr>
          <p:cNvSpPr txBox="1">
            <a:spLocks/>
          </p:cNvSpPr>
          <p:nvPr/>
        </p:nvSpPr>
        <p:spPr bwMode="auto">
          <a:xfrm>
            <a:off x="737168" y="4277928"/>
            <a:ext cx="7594997" cy="67889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Theorem 1.</a:t>
            </a:r>
            <a:r>
              <a:rPr lang="en-US" sz="1800" kern="0" dirty="0"/>
              <a:t> For s(n) = </a:t>
            </a:r>
            <a:r>
              <a:rPr lang="el-GR" sz="1800" kern="0" dirty="0"/>
              <a:t>Ω</a:t>
            </a:r>
            <a:r>
              <a:rPr lang="en-US" sz="1800" kern="0" dirty="0"/>
              <a:t>(log n), if a language </a:t>
            </a:r>
            <a:r>
              <a:rPr lang="en-US" sz="1800" kern="0" dirty="0">
                <a:solidFill>
                  <a:srgbClr val="33CC33"/>
                </a:solidFill>
              </a:rPr>
              <a:t>Q</a:t>
            </a:r>
            <a:r>
              <a:rPr lang="en-US" sz="1800" kern="0" dirty="0"/>
              <a:t> is in </a:t>
            </a:r>
            <a:r>
              <a:rPr lang="en-US" sz="1800" kern="0" dirty="0">
                <a:solidFill>
                  <a:srgbClr val="FF3300"/>
                </a:solidFill>
              </a:rPr>
              <a:t>NSPACE(s(n))</a:t>
            </a:r>
            <a:r>
              <a:rPr lang="en-US" sz="1800" kern="0" dirty="0"/>
              <a:t>, then </a:t>
            </a:r>
            <a:r>
              <a:rPr lang="en-US" sz="1800" kern="0" dirty="0">
                <a:solidFill>
                  <a:srgbClr val="33CC33"/>
                </a:solidFill>
              </a:rPr>
              <a:t>Q</a:t>
            </a:r>
            <a:r>
              <a:rPr lang="en-US" sz="1800" kern="0" dirty="0"/>
              <a:t> is accepted by an s(n)-space uniform circuit family of depth O(s</a:t>
            </a:r>
            <a:r>
              <a:rPr lang="en-US" sz="1800" kern="0" baseline="30000" dirty="0"/>
              <a:t>2</a:t>
            </a:r>
            <a:r>
              <a:rPr lang="en-US" sz="1800" kern="0" dirty="0"/>
              <a:t>(n)). 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022B0A10-6C8D-4B69-A54D-1247ABC08AF6}"/>
              </a:ext>
            </a:extLst>
          </p:cNvPr>
          <p:cNvSpPr txBox="1">
            <a:spLocks/>
          </p:cNvSpPr>
          <p:nvPr/>
        </p:nvSpPr>
        <p:spPr bwMode="auto">
          <a:xfrm>
            <a:off x="729851" y="5217959"/>
            <a:ext cx="7594997" cy="93646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Theorem 2.</a:t>
            </a:r>
            <a:r>
              <a:rPr lang="en-US" sz="1800" kern="0" dirty="0"/>
              <a:t> For s(n) = </a:t>
            </a:r>
            <a:r>
              <a:rPr lang="el-GR" sz="1800" kern="0" dirty="0"/>
              <a:t>Ω</a:t>
            </a:r>
            <a:r>
              <a:rPr lang="en-US" sz="1800" kern="0" dirty="0"/>
              <a:t>(log n), if a language </a:t>
            </a:r>
            <a:r>
              <a:rPr lang="en-US" sz="1800" kern="0" dirty="0">
                <a:solidFill>
                  <a:srgbClr val="33CC33"/>
                </a:solidFill>
              </a:rPr>
              <a:t>Q</a:t>
            </a:r>
            <a:r>
              <a:rPr lang="en-US" sz="1800" kern="0" dirty="0"/>
              <a:t> is accepted by an s(n)-space uniform circuit family of depth O(d(n)), then </a:t>
            </a:r>
            <a:r>
              <a:rPr lang="en-US" sz="1800" kern="0" dirty="0">
                <a:solidFill>
                  <a:srgbClr val="33CC33"/>
                </a:solidFill>
              </a:rPr>
              <a:t>Q</a:t>
            </a:r>
            <a:r>
              <a:rPr lang="en-US" sz="1800" kern="0" dirty="0"/>
              <a:t> is in </a:t>
            </a:r>
            <a:r>
              <a:rPr lang="en-US" sz="1800" kern="0" dirty="0">
                <a:solidFill>
                  <a:srgbClr val="FFC000"/>
                </a:solidFill>
              </a:rPr>
              <a:t>DSPACE(d(n))</a:t>
            </a:r>
            <a:r>
              <a:rPr lang="en-US" sz="1800" kern="0" dirty="0"/>
              <a:t>, where d(n) = </a:t>
            </a:r>
            <a:r>
              <a:rPr lang="el-GR" sz="1800" kern="0" dirty="0"/>
              <a:t>Ω</a:t>
            </a:r>
            <a:r>
              <a:rPr lang="en-US" sz="1800" kern="0" dirty="0"/>
              <a:t>(s(n)).</a:t>
            </a: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4C1C7AEB-6315-4AC2-852F-8F7A70F248BB}"/>
              </a:ext>
            </a:extLst>
          </p:cNvPr>
          <p:cNvSpPr txBox="1">
            <a:spLocks/>
          </p:cNvSpPr>
          <p:nvPr/>
        </p:nvSpPr>
        <p:spPr bwMode="auto">
          <a:xfrm>
            <a:off x="729852" y="3736526"/>
            <a:ext cx="7594997" cy="339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Recall</a:t>
            </a:r>
          </a:p>
        </p:txBody>
      </p:sp>
    </p:spTree>
    <p:extLst>
      <p:ext uri="{BB962C8B-B14F-4D97-AF65-F5344CB8AC3E}">
        <p14:creationId xmlns:p14="http://schemas.microsoft.com/office/powerpoint/2010/main" val="24294132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Circuits and Parallel Computation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2BB6BAD-593A-407F-8A99-2F11FAEAED31}"/>
              </a:ext>
            </a:extLst>
          </p:cNvPr>
          <p:cNvSpPr txBox="1">
            <a:spLocks/>
          </p:cNvSpPr>
          <p:nvPr/>
        </p:nvSpPr>
        <p:spPr bwMode="auto">
          <a:xfrm>
            <a:off x="811156" y="932815"/>
            <a:ext cx="7594997" cy="115316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Observation.</a:t>
            </a:r>
            <a:r>
              <a:rPr lang="en-US" sz="2000" kern="0" dirty="0"/>
              <a:t> </a:t>
            </a:r>
          </a:p>
          <a:p>
            <a:pPr marL="0" indent="0">
              <a:buNone/>
            </a:pPr>
            <a:r>
              <a:rPr lang="en-US" sz="2000" kern="0" dirty="0"/>
              <a:t>Circuit size = computational work, </a:t>
            </a:r>
          </a:p>
          <a:p>
            <a:pPr marL="0" indent="0">
              <a:buNone/>
            </a:pPr>
            <a:r>
              <a:rPr lang="en-US" sz="2000" kern="0" dirty="0"/>
              <a:t>circuit depth = (parallel) computational time.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DAF9134-381E-41CD-ACD8-F554B34C33C8}"/>
              </a:ext>
            </a:extLst>
          </p:cNvPr>
          <p:cNvSpPr txBox="1">
            <a:spLocks/>
          </p:cNvSpPr>
          <p:nvPr/>
        </p:nvSpPr>
        <p:spPr bwMode="auto">
          <a:xfrm>
            <a:off x="811157" y="2229146"/>
            <a:ext cx="7447020" cy="1418929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>
                <a:solidFill>
                  <a:srgbClr val="FF0000"/>
                </a:solidFill>
              </a:rPr>
              <a:t>Parallel Computation Thesis</a:t>
            </a:r>
          </a:p>
          <a:p>
            <a:pPr marL="0" indent="0">
              <a:buNone/>
            </a:pPr>
            <a:r>
              <a:rPr lang="en-US" sz="2000" kern="0" dirty="0"/>
              <a:t>A problem Q can be solved by a (reasonable) parallel machine model in time O(t(n)</a:t>
            </a:r>
            <a:r>
              <a:rPr lang="en-US" sz="2000" kern="0" baseline="30000" dirty="0"/>
              <a:t>O(1)</a:t>
            </a:r>
            <a:r>
              <a:rPr lang="en-US" sz="2000" kern="0" dirty="0"/>
              <a:t>) </a:t>
            </a:r>
            <a:r>
              <a:rPr lang="en-US" sz="2000" kern="0" dirty="0" err="1"/>
              <a:t>iff</a:t>
            </a:r>
            <a:r>
              <a:rPr lang="en-US" sz="2000" kern="0" dirty="0"/>
              <a:t> it can be solved by Turing machine in space O(t(n)</a:t>
            </a:r>
            <a:r>
              <a:rPr lang="en-US" sz="2000" kern="0" baseline="30000" dirty="0"/>
              <a:t>O(1)</a:t>
            </a:r>
            <a:r>
              <a:rPr lang="en-US" sz="2000" kern="0" dirty="0"/>
              <a:t>), i.e., </a:t>
            </a:r>
            <a:r>
              <a:rPr lang="en-US" sz="2000" kern="0" dirty="0">
                <a:solidFill>
                  <a:srgbClr val="FF0000"/>
                </a:solidFill>
              </a:rPr>
              <a:t>parallel time ~ sequence space</a:t>
            </a:r>
            <a:r>
              <a:rPr lang="en-US" sz="2000" kern="0" dirty="0"/>
              <a:t>. 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8861D7E8-BF58-4009-AD41-926A0096CE95}"/>
              </a:ext>
            </a:extLst>
          </p:cNvPr>
          <p:cNvSpPr txBox="1">
            <a:spLocks/>
          </p:cNvSpPr>
          <p:nvPr/>
        </p:nvSpPr>
        <p:spPr bwMode="auto">
          <a:xfrm>
            <a:off x="737168" y="4277928"/>
            <a:ext cx="7594997" cy="67889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Theorem 1.</a:t>
            </a:r>
            <a:r>
              <a:rPr lang="en-US" sz="1800" kern="0" dirty="0"/>
              <a:t> For s(n) = </a:t>
            </a:r>
            <a:r>
              <a:rPr lang="el-GR" sz="1800" kern="0" dirty="0"/>
              <a:t>Ω</a:t>
            </a:r>
            <a:r>
              <a:rPr lang="en-US" sz="1800" kern="0" dirty="0"/>
              <a:t>(log n), if a language </a:t>
            </a:r>
            <a:r>
              <a:rPr lang="en-US" sz="1800" kern="0" dirty="0">
                <a:solidFill>
                  <a:srgbClr val="33CC33"/>
                </a:solidFill>
              </a:rPr>
              <a:t>Q</a:t>
            </a:r>
            <a:r>
              <a:rPr lang="en-US" sz="1800" kern="0" dirty="0"/>
              <a:t> is in </a:t>
            </a:r>
            <a:r>
              <a:rPr lang="en-US" sz="1800" kern="0" dirty="0">
                <a:solidFill>
                  <a:srgbClr val="FF3300"/>
                </a:solidFill>
              </a:rPr>
              <a:t>DSPACE(s(n))</a:t>
            </a:r>
            <a:r>
              <a:rPr lang="en-US" sz="1800" kern="0" dirty="0"/>
              <a:t>, then </a:t>
            </a:r>
            <a:r>
              <a:rPr lang="en-US" sz="1800" kern="0" dirty="0">
                <a:solidFill>
                  <a:srgbClr val="33CC33"/>
                </a:solidFill>
              </a:rPr>
              <a:t>Q</a:t>
            </a:r>
            <a:r>
              <a:rPr lang="en-US" sz="1800" kern="0" dirty="0"/>
              <a:t> is accepted by an s(n)-space uniform circuit family of depth O(s</a:t>
            </a:r>
            <a:r>
              <a:rPr lang="en-US" sz="1800" kern="0" baseline="30000" dirty="0"/>
              <a:t>2</a:t>
            </a:r>
            <a:r>
              <a:rPr lang="en-US" sz="1800" kern="0" dirty="0"/>
              <a:t>(n)). 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022B0A10-6C8D-4B69-A54D-1247ABC08AF6}"/>
              </a:ext>
            </a:extLst>
          </p:cNvPr>
          <p:cNvSpPr txBox="1">
            <a:spLocks/>
          </p:cNvSpPr>
          <p:nvPr/>
        </p:nvSpPr>
        <p:spPr bwMode="auto">
          <a:xfrm>
            <a:off x="729851" y="5217959"/>
            <a:ext cx="7594997" cy="93646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Theorem 2.</a:t>
            </a:r>
            <a:r>
              <a:rPr lang="en-US" sz="1800" kern="0" dirty="0"/>
              <a:t> For s(n) = </a:t>
            </a:r>
            <a:r>
              <a:rPr lang="el-GR" sz="1800" kern="0" dirty="0"/>
              <a:t>Ω</a:t>
            </a:r>
            <a:r>
              <a:rPr lang="en-US" sz="1800" kern="0" dirty="0"/>
              <a:t>(log n), if a language </a:t>
            </a:r>
            <a:r>
              <a:rPr lang="en-US" sz="1800" kern="0" dirty="0">
                <a:solidFill>
                  <a:srgbClr val="33CC33"/>
                </a:solidFill>
              </a:rPr>
              <a:t>Q</a:t>
            </a:r>
            <a:r>
              <a:rPr lang="en-US" sz="1800" kern="0" dirty="0"/>
              <a:t> is accepted by an s(n)-space uniform circuit family of depth O(d(n)), then </a:t>
            </a:r>
            <a:r>
              <a:rPr lang="en-US" sz="1800" kern="0" dirty="0">
                <a:solidFill>
                  <a:srgbClr val="33CC33"/>
                </a:solidFill>
              </a:rPr>
              <a:t>Q</a:t>
            </a:r>
            <a:r>
              <a:rPr lang="en-US" sz="1800" kern="0" dirty="0"/>
              <a:t> is in </a:t>
            </a:r>
            <a:r>
              <a:rPr lang="en-US" sz="1800" kern="0" dirty="0">
                <a:solidFill>
                  <a:srgbClr val="FFC000"/>
                </a:solidFill>
              </a:rPr>
              <a:t>DSPACE(d(n))</a:t>
            </a:r>
            <a:r>
              <a:rPr lang="en-US" sz="1800" kern="0" dirty="0"/>
              <a:t>, where d(n) = </a:t>
            </a:r>
            <a:r>
              <a:rPr lang="el-GR" sz="1800" kern="0" dirty="0"/>
              <a:t>Ω</a:t>
            </a:r>
            <a:r>
              <a:rPr lang="en-US" sz="1800" kern="0" dirty="0"/>
              <a:t>(s(n)).</a:t>
            </a: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4C1C7AEB-6315-4AC2-852F-8F7A70F248BB}"/>
              </a:ext>
            </a:extLst>
          </p:cNvPr>
          <p:cNvSpPr txBox="1">
            <a:spLocks/>
          </p:cNvSpPr>
          <p:nvPr/>
        </p:nvSpPr>
        <p:spPr bwMode="auto">
          <a:xfrm>
            <a:off x="729852" y="3736526"/>
            <a:ext cx="7594997" cy="339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Recall</a:t>
            </a:r>
          </a:p>
        </p:txBody>
      </p:sp>
    </p:spTree>
    <p:extLst>
      <p:ext uri="{BB962C8B-B14F-4D97-AF65-F5344CB8AC3E}">
        <p14:creationId xmlns:p14="http://schemas.microsoft.com/office/powerpoint/2010/main" val="538450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Circuits and Parallel Computation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2BB6BAD-593A-407F-8A99-2F11FAEAED31}"/>
              </a:ext>
            </a:extLst>
          </p:cNvPr>
          <p:cNvSpPr txBox="1">
            <a:spLocks/>
          </p:cNvSpPr>
          <p:nvPr/>
        </p:nvSpPr>
        <p:spPr bwMode="auto">
          <a:xfrm>
            <a:off x="811156" y="932815"/>
            <a:ext cx="7594997" cy="115316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Observation.</a:t>
            </a:r>
            <a:r>
              <a:rPr lang="en-US" sz="2000" kern="0" dirty="0"/>
              <a:t> </a:t>
            </a:r>
          </a:p>
          <a:p>
            <a:pPr marL="0" indent="0">
              <a:buNone/>
            </a:pPr>
            <a:r>
              <a:rPr lang="en-US" sz="2000" kern="0" dirty="0"/>
              <a:t>Circuit size = computational work, </a:t>
            </a:r>
          </a:p>
          <a:p>
            <a:pPr marL="0" indent="0">
              <a:buNone/>
            </a:pPr>
            <a:r>
              <a:rPr lang="en-US" sz="2000" kern="0" dirty="0"/>
              <a:t>circuit depth = (parallel) computational time.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DAF9134-381E-41CD-ACD8-F554B34C33C8}"/>
              </a:ext>
            </a:extLst>
          </p:cNvPr>
          <p:cNvSpPr txBox="1">
            <a:spLocks/>
          </p:cNvSpPr>
          <p:nvPr/>
        </p:nvSpPr>
        <p:spPr bwMode="auto">
          <a:xfrm>
            <a:off x="811157" y="2229146"/>
            <a:ext cx="7447020" cy="1418929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>
                <a:solidFill>
                  <a:srgbClr val="FF0000"/>
                </a:solidFill>
              </a:rPr>
              <a:t>Parallel Computation Thesis</a:t>
            </a:r>
          </a:p>
          <a:p>
            <a:pPr marL="0" indent="0">
              <a:buNone/>
            </a:pPr>
            <a:r>
              <a:rPr lang="en-US" sz="2000" kern="0" dirty="0"/>
              <a:t>A problem Q can be solved by a (reasonable) parallel machine model in time O(t(n)</a:t>
            </a:r>
            <a:r>
              <a:rPr lang="en-US" sz="2000" kern="0" baseline="30000" dirty="0"/>
              <a:t>O(1)</a:t>
            </a:r>
            <a:r>
              <a:rPr lang="en-US" sz="2000" kern="0" dirty="0"/>
              <a:t>) </a:t>
            </a:r>
            <a:r>
              <a:rPr lang="en-US" sz="2000" kern="0" dirty="0" err="1"/>
              <a:t>iff</a:t>
            </a:r>
            <a:r>
              <a:rPr lang="en-US" sz="2000" kern="0" dirty="0"/>
              <a:t> it can be solved by Turing machine in space O(t(n)</a:t>
            </a:r>
            <a:r>
              <a:rPr lang="en-US" sz="2000" kern="0" baseline="30000" dirty="0"/>
              <a:t>O(1)</a:t>
            </a:r>
            <a:r>
              <a:rPr lang="en-US" sz="2000" kern="0" dirty="0"/>
              <a:t>), i.e., </a:t>
            </a:r>
            <a:r>
              <a:rPr lang="en-US" sz="2000" kern="0" dirty="0">
                <a:solidFill>
                  <a:srgbClr val="FF0000"/>
                </a:solidFill>
              </a:rPr>
              <a:t>parallel time ~ sequence space</a:t>
            </a:r>
            <a:r>
              <a:rPr lang="en-US" sz="2000" kern="0" dirty="0"/>
              <a:t>. 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23EB942-2F62-4E1C-A086-A11CBDA77490}"/>
              </a:ext>
            </a:extLst>
          </p:cNvPr>
          <p:cNvSpPr txBox="1">
            <a:spLocks/>
          </p:cNvSpPr>
          <p:nvPr/>
        </p:nvSpPr>
        <p:spPr bwMode="auto">
          <a:xfrm>
            <a:off x="811156" y="3667422"/>
            <a:ext cx="7447020" cy="10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Thus, for any two reasonable parallel models, a problem can be solved in parallel time O(t(n)</a:t>
            </a:r>
            <a:r>
              <a:rPr lang="en-US" sz="2000" kern="0" baseline="30000" dirty="0"/>
              <a:t>O(1)</a:t>
            </a:r>
            <a:r>
              <a:rPr lang="en-US" sz="2000" kern="0" dirty="0"/>
              <a:t>) on one model if and only if it can be solved in parallel time O(t(n)</a:t>
            </a:r>
            <a:r>
              <a:rPr lang="en-US" sz="2000" kern="0" baseline="30000" dirty="0"/>
              <a:t>O(1)</a:t>
            </a:r>
            <a:r>
              <a:rPr lang="en-US" sz="2000" kern="0" dirty="0"/>
              <a:t>) on the other model.</a:t>
            </a:r>
          </a:p>
        </p:txBody>
      </p:sp>
    </p:spTree>
    <p:extLst>
      <p:ext uri="{BB962C8B-B14F-4D97-AF65-F5344CB8AC3E}">
        <p14:creationId xmlns:p14="http://schemas.microsoft.com/office/powerpoint/2010/main" val="38111657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Circuits and Parallel Computation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2BB6BAD-593A-407F-8A99-2F11FAEAED31}"/>
              </a:ext>
            </a:extLst>
          </p:cNvPr>
          <p:cNvSpPr txBox="1">
            <a:spLocks/>
          </p:cNvSpPr>
          <p:nvPr/>
        </p:nvSpPr>
        <p:spPr bwMode="auto">
          <a:xfrm>
            <a:off x="811156" y="932815"/>
            <a:ext cx="7594997" cy="115316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Observation.</a:t>
            </a:r>
            <a:r>
              <a:rPr lang="en-US" sz="2000" kern="0" dirty="0"/>
              <a:t> </a:t>
            </a:r>
          </a:p>
          <a:p>
            <a:pPr marL="0" indent="0">
              <a:buNone/>
            </a:pPr>
            <a:r>
              <a:rPr lang="en-US" sz="2000" kern="0" dirty="0"/>
              <a:t>Circuit size = computational work, </a:t>
            </a:r>
          </a:p>
          <a:p>
            <a:pPr marL="0" indent="0">
              <a:buNone/>
            </a:pPr>
            <a:r>
              <a:rPr lang="en-US" sz="2000" kern="0" dirty="0"/>
              <a:t>circuit depth = (parallel) computational time.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DAF9134-381E-41CD-ACD8-F554B34C33C8}"/>
              </a:ext>
            </a:extLst>
          </p:cNvPr>
          <p:cNvSpPr txBox="1">
            <a:spLocks/>
          </p:cNvSpPr>
          <p:nvPr/>
        </p:nvSpPr>
        <p:spPr bwMode="auto">
          <a:xfrm>
            <a:off x="811157" y="2229146"/>
            <a:ext cx="7447020" cy="1418929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>
                <a:solidFill>
                  <a:srgbClr val="FF0000"/>
                </a:solidFill>
              </a:rPr>
              <a:t>Parallel Computation Thesis</a:t>
            </a:r>
          </a:p>
          <a:p>
            <a:pPr marL="0" indent="0">
              <a:buNone/>
            </a:pPr>
            <a:r>
              <a:rPr lang="en-US" sz="2000" kern="0" dirty="0"/>
              <a:t>A problem Q can be solved by a (reasonable) parallel machine model in time O(t(n)</a:t>
            </a:r>
            <a:r>
              <a:rPr lang="en-US" sz="2000" kern="0" baseline="30000" dirty="0"/>
              <a:t>O(1)</a:t>
            </a:r>
            <a:r>
              <a:rPr lang="en-US" sz="2000" kern="0" dirty="0"/>
              <a:t>) </a:t>
            </a:r>
            <a:r>
              <a:rPr lang="en-US" sz="2000" kern="0" dirty="0" err="1"/>
              <a:t>iff</a:t>
            </a:r>
            <a:r>
              <a:rPr lang="en-US" sz="2000" kern="0" dirty="0"/>
              <a:t> it can be solved by Turing machine in space O(t(n)</a:t>
            </a:r>
            <a:r>
              <a:rPr lang="en-US" sz="2000" kern="0" baseline="30000" dirty="0"/>
              <a:t>O(1)</a:t>
            </a:r>
            <a:r>
              <a:rPr lang="en-US" sz="2000" kern="0" dirty="0"/>
              <a:t>), i.e., </a:t>
            </a:r>
            <a:r>
              <a:rPr lang="en-US" sz="2000" kern="0" dirty="0">
                <a:solidFill>
                  <a:srgbClr val="FF0000"/>
                </a:solidFill>
              </a:rPr>
              <a:t>parallel time ~ sequence space</a:t>
            </a:r>
            <a:r>
              <a:rPr lang="en-US" sz="2000" kern="0" dirty="0"/>
              <a:t>. 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23EB942-2F62-4E1C-A086-A11CBDA77490}"/>
              </a:ext>
            </a:extLst>
          </p:cNvPr>
          <p:cNvSpPr txBox="1">
            <a:spLocks/>
          </p:cNvSpPr>
          <p:nvPr/>
        </p:nvSpPr>
        <p:spPr bwMode="auto">
          <a:xfrm>
            <a:off x="811156" y="3667422"/>
            <a:ext cx="7447020" cy="10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Thus, for any two reasonable parallel models, a problem can be solved in parallel time O(t(n)</a:t>
            </a:r>
            <a:r>
              <a:rPr lang="en-US" sz="2000" kern="0" baseline="30000" dirty="0"/>
              <a:t>O(1)</a:t>
            </a:r>
            <a:r>
              <a:rPr lang="en-US" sz="2000" kern="0" dirty="0"/>
              <a:t>) on one model if and only if it can be solved in parallel time O(t(n)</a:t>
            </a:r>
            <a:r>
              <a:rPr lang="en-US" sz="2000" kern="0" baseline="30000" dirty="0"/>
              <a:t>O(1)</a:t>
            </a:r>
            <a:r>
              <a:rPr lang="en-US" sz="2000" kern="0" dirty="0"/>
              <a:t>) on the other model.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331A190-4672-4848-BCD9-001E00EAF855}"/>
              </a:ext>
            </a:extLst>
          </p:cNvPr>
          <p:cNvSpPr txBox="1">
            <a:spLocks/>
          </p:cNvSpPr>
          <p:nvPr/>
        </p:nvSpPr>
        <p:spPr bwMode="auto">
          <a:xfrm>
            <a:off x="811156" y="4762797"/>
            <a:ext cx="7447020" cy="170527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>
                <a:solidFill>
                  <a:srgbClr val="FF0000"/>
                </a:solidFill>
              </a:rPr>
              <a:t>Strong Parallel Computation Thesis</a:t>
            </a:r>
          </a:p>
          <a:p>
            <a:pPr marL="0" indent="0">
              <a:buNone/>
            </a:pPr>
            <a:r>
              <a:rPr lang="en-US" sz="2000" kern="0" dirty="0"/>
              <a:t>For two reasonable parallel models, a problem can be solved in work O(w(n)</a:t>
            </a:r>
            <a:r>
              <a:rPr lang="en-US" sz="2000" kern="0" baseline="30000" dirty="0"/>
              <a:t>O(1)</a:t>
            </a:r>
            <a:r>
              <a:rPr lang="en-US" sz="2000" kern="0" dirty="0"/>
              <a:t>) and parallel time O(t(n)</a:t>
            </a:r>
            <a:r>
              <a:rPr lang="en-US" sz="2000" kern="0" baseline="30000" dirty="0"/>
              <a:t>O(1)</a:t>
            </a:r>
            <a:r>
              <a:rPr lang="en-US" sz="2000" kern="0" dirty="0"/>
              <a:t>) on one model if and only if it can be solved in work O(w(n)</a:t>
            </a:r>
            <a:r>
              <a:rPr lang="en-US" sz="2000" kern="0" baseline="30000" dirty="0"/>
              <a:t>O(1)</a:t>
            </a:r>
            <a:r>
              <a:rPr lang="en-US" sz="2000" kern="0" dirty="0"/>
              <a:t>) and parallel time O(t(n)</a:t>
            </a:r>
            <a:r>
              <a:rPr lang="en-US" sz="2000" kern="0" baseline="30000" dirty="0"/>
              <a:t>O(1)</a:t>
            </a:r>
            <a:r>
              <a:rPr lang="en-US" sz="2000" kern="0" dirty="0"/>
              <a:t>) on the other model.</a:t>
            </a:r>
          </a:p>
        </p:txBody>
      </p:sp>
    </p:spTree>
    <p:extLst>
      <p:ext uri="{BB962C8B-B14F-4D97-AF65-F5344CB8AC3E}">
        <p14:creationId xmlns:p14="http://schemas.microsoft.com/office/powerpoint/2010/main" val="16784460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Circuits and Parallel Computation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2BB6BAD-593A-407F-8A99-2F11FAEAED31}"/>
              </a:ext>
            </a:extLst>
          </p:cNvPr>
          <p:cNvSpPr txBox="1">
            <a:spLocks/>
          </p:cNvSpPr>
          <p:nvPr/>
        </p:nvSpPr>
        <p:spPr bwMode="auto">
          <a:xfrm>
            <a:off x="811156" y="932815"/>
            <a:ext cx="7594997" cy="115316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Observation.</a:t>
            </a:r>
            <a:r>
              <a:rPr lang="en-US" sz="2000" kern="0" dirty="0"/>
              <a:t> </a:t>
            </a:r>
          </a:p>
          <a:p>
            <a:pPr marL="0" indent="0">
              <a:buNone/>
            </a:pPr>
            <a:r>
              <a:rPr lang="en-US" sz="2000" kern="0" dirty="0"/>
              <a:t>Circuit size = computational work, </a:t>
            </a:r>
          </a:p>
          <a:p>
            <a:pPr marL="0" indent="0">
              <a:buNone/>
            </a:pPr>
            <a:r>
              <a:rPr lang="en-US" sz="2000" kern="0" dirty="0"/>
              <a:t>circuit depth = (parallel) computational time. 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23EB942-2F62-4E1C-A086-A11CBDA77490}"/>
              </a:ext>
            </a:extLst>
          </p:cNvPr>
          <p:cNvSpPr txBox="1">
            <a:spLocks/>
          </p:cNvSpPr>
          <p:nvPr/>
        </p:nvSpPr>
        <p:spPr bwMode="auto">
          <a:xfrm>
            <a:off x="811156" y="2076747"/>
            <a:ext cx="7447020" cy="761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For every (parallel or sequence) computation model, we can define </a:t>
            </a:r>
            <a:r>
              <a:rPr lang="en-US" sz="2000" kern="0" dirty="0">
                <a:solidFill>
                  <a:srgbClr val="FF3300"/>
                </a:solidFill>
              </a:rPr>
              <a:t>work</a:t>
            </a:r>
            <a:r>
              <a:rPr lang="en-US" sz="2000" kern="0" dirty="0"/>
              <a:t> (sequence time), </a:t>
            </a:r>
            <a:r>
              <a:rPr lang="en-US" sz="2000" kern="0" dirty="0">
                <a:solidFill>
                  <a:srgbClr val="FF3300"/>
                </a:solidFill>
              </a:rPr>
              <a:t>parallel time</a:t>
            </a:r>
            <a:r>
              <a:rPr lang="en-US" sz="2000" kern="0" dirty="0"/>
              <a:t>, and </a:t>
            </a:r>
            <a:r>
              <a:rPr lang="en-US" sz="2000" kern="0" dirty="0">
                <a:solidFill>
                  <a:srgbClr val="FF3300"/>
                </a:solidFill>
              </a:rPr>
              <a:t>space</a:t>
            </a:r>
            <a:r>
              <a:rPr lang="en-US" sz="2000" kern="0" dirty="0"/>
              <a:t>. 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331A190-4672-4848-BCD9-001E00EAF855}"/>
              </a:ext>
            </a:extLst>
          </p:cNvPr>
          <p:cNvSpPr txBox="1">
            <a:spLocks/>
          </p:cNvSpPr>
          <p:nvPr/>
        </p:nvSpPr>
        <p:spPr bwMode="auto">
          <a:xfrm>
            <a:off x="811156" y="4762797"/>
            <a:ext cx="7447020" cy="170527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>
                <a:solidFill>
                  <a:srgbClr val="FF0000"/>
                </a:solidFill>
              </a:rPr>
              <a:t>Strong Parallel Computation Thesis</a:t>
            </a:r>
          </a:p>
          <a:p>
            <a:pPr marL="0" indent="0">
              <a:buNone/>
            </a:pPr>
            <a:r>
              <a:rPr lang="en-US" sz="2000" kern="0" dirty="0"/>
              <a:t>For two reasonable parallel models, a problem can be solved in work O(w(n)</a:t>
            </a:r>
            <a:r>
              <a:rPr lang="en-US" sz="2000" kern="0" baseline="30000" dirty="0"/>
              <a:t>O(1)</a:t>
            </a:r>
            <a:r>
              <a:rPr lang="en-US" sz="2000" kern="0" dirty="0"/>
              <a:t>) and parallel time O(t(n)</a:t>
            </a:r>
            <a:r>
              <a:rPr lang="en-US" sz="2000" kern="0" baseline="30000" dirty="0"/>
              <a:t>O(1)</a:t>
            </a:r>
            <a:r>
              <a:rPr lang="en-US" sz="2000" kern="0" dirty="0"/>
              <a:t>) on one model if and only if it can be solved in work O(w(n)</a:t>
            </a:r>
            <a:r>
              <a:rPr lang="en-US" sz="2000" kern="0" baseline="30000" dirty="0"/>
              <a:t>O(1)</a:t>
            </a:r>
            <a:r>
              <a:rPr lang="en-US" sz="2000" kern="0" dirty="0"/>
              <a:t>) and parallel time O(t(n)</a:t>
            </a:r>
            <a:r>
              <a:rPr lang="en-US" sz="2000" kern="0" baseline="30000" dirty="0"/>
              <a:t>O(1)</a:t>
            </a:r>
            <a:r>
              <a:rPr lang="en-US" sz="2000" kern="0" dirty="0"/>
              <a:t>) on the other model.</a:t>
            </a:r>
          </a:p>
        </p:txBody>
      </p:sp>
    </p:spTree>
    <p:extLst>
      <p:ext uri="{BB962C8B-B14F-4D97-AF65-F5344CB8AC3E}">
        <p14:creationId xmlns:p14="http://schemas.microsoft.com/office/powerpoint/2010/main" val="32139402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Circuits and Parallel Computation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2BB6BAD-593A-407F-8A99-2F11FAEAED31}"/>
              </a:ext>
            </a:extLst>
          </p:cNvPr>
          <p:cNvSpPr txBox="1">
            <a:spLocks/>
          </p:cNvSpPr>
          <p:nvPr/>
        </p:nvSpPr>
        <p:spPr bwMode="auto">
          <a:xfrm>
            <a:off x="811156" y="932815"/>
            <a:ext cx="7594997" cy="115316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Observation.</a:t>
            </a:r>
            <a:r>
              <a:rPr lang="en-US" sz="2000" kern="0" dirty="0"/>
              <a:t> </a:t>
            </a:r>
          </a:p>
          <a:p>
            <a:pPr marL="0" indent="0">
              <a:buNone/>
            </a:pPr>
            <a:r>
              <a:rPr lang="en-US" sz="2000" kern="0" dirty="0"/>
              <a:t>Circuit size = computational work, </a:t>
            </a:r>
          </a:p>
          <a:p>
            <a:pPr marL="0" indent="0">
              <a:buNone/>
            </a:pPr>
            <a:r>
              <a:rPr lang="en-US" sz="2000" kern="0" dirty="0"/>
              <a:t>circuit depth = (parallel) computational time.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7783B15-2A0B-422C-BE61-7670D2C9E100}"/>
              </a:ext>
            </a:extLst>
          </p:cNvPr>
          <p:cNvSpPr txBox="1">
            <a:spLocks/>
          </p:cNvSpPr>
          <p:nvPr/>
        </p:nvSpPr>
        <p:spPr bwMode="auto">
          <a:xfrm>
            <a:off x="811154" y="2829370"/>
            <a:ext cx="7594996" cy="154275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u="sng" kern="0" dirty="0">
                <a:solidFill>
                  <a:srgbClr val="FF3300"/>
                </a:solidFill>
              </a:rPr>
              <a:t>Similarity Principle.</a:t>
            </a:r>
          </a:p>
          <a:p>
            <a:pPr marL="0" indent="0">
              <a:buNone/>
            </a:pPr>
            <a:r>
              <a:rPr lang="en-US" sz="1800" kern="0" dirty="0"/>
              <a:t>For two reasonable computational models (parallel or sequential), a problem is solvable in work O(w(n)</a:t>
            </a:r>
            <a:r>
              <a:rPr lang="en-US" sz="1800" kern="0" baseline="30000" dirty="0"/>
              <a:t>O(1)</a:t>
            </a:r>
            <a:r>
              <a:rPr lang="en-US" sz="1800" kern="0" dirty="0"/>
              <a:t>), parallel-time O(t(n)</a:t>
            </a:r>
            <a:r>
              <a:rPr lang="en-US" sz="1800" kern="0" baseline="30000" dirty="0"/>
              <a:t>O(1)</a:t>
            </a:r>
            <a:r>
              <a:rPr lang="en-US" sz="1800" kern="0" dirty="0"/>
              <a:t>), space O(s(n)</a:t>
            </a:r>
            <a:r>
              <a:rPr lang="en-US" sz="1800" kern="0" baseline="30000" dirty="0"/>
              <a:t>O(1)</a:t>
            </a:r>
            <a:r>
              <a:rPr lang="en-US" sz="1800" kern="0" dirty="0"/>
              <a:t>) on one model if and only if it is solvable in work O(w(n)</a:t>
            </a:r>
            <a:r>
              <a:rPr lang="en-US" sz="1800" kern="0" baseline="30000" dirty="0"/>
              <a:t>O(1)</a:t>
            </a:r>
            <a:r>
              <a:rPr lang="en-US" sz="1800" kern="0" dirty="0"/>
              <a:t>), parallel-time O(t(n)</a:t>
            </a:r>
            <a:r>
              <a:rPr lang="en-US" sz="1800" kern="0" baseline="30000" dirty="0"/>
              <a:t>O(1)</a:t>
            </a:r>
            <a:r>
              <a:rPr lang="en-US" sz="1800" kern="0" dirty="0"/>
              <a:t>), space O(s(n)</a:t>
            </a:r>
            <a:r>
              <a:rPr lang="en-US" sz="1800" kern="0" baseline="30000" dirty="0"/>
              <a:t>O(1)</a:t>
            </a:r>
            <a:r>
              <a:rPr lang="en-US" sz="1800" kern="0" dirty="0"/>
              <a:t>) on the other model.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B3261A2-F508-4A76-B235-ABF3A6D328D7}"/>
              </a:ext>
            </a:extLst>
          </p:cNvPr>
          <p:cNvSpPr txBox="1">
            <a:spLocks/>
          </p:cNvSpPr>
          <p:nvPr/>
        </p:nvSpPr>
        <p:spPr bwMode="auto">
          <a:xfrm>
            <a:off x="811156" y="2076747"/>
            <a:ext cx="7447020" cy="761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For every (parallel or sequence) computation model, we can define </a:t>
            </a:r>
            <a:r>
              <a:rPr lang="en-US" sz="2000" kern="0" dirty="0">
                <a:solidFill>
                  <a:srgbClr val="FF3300"/>
                </a:solidFill>
              </a:rPr>
              <a:t>work</a:t>
            </a:r>
            <a:r>
              <a:rPr lang="en-US" sz="2000" kern="0" dirty="0"/>
              <a:t> (sequence time), </a:t>
            </a:r>
            <a:r>
              <a:rPr lang="en-US" sz="2000" kern="0" dirty="0">
                <a:solidFill>
                  <a:srgbClr val="FF3300"/>
                </a:solidFill>
              </a:rPr>
              <a:t>parallel time</a:t>
            </a:r>
            <a:r>
              <a:rPr lang="en-US" sz="2000" kern="0" dirty="0"/>
              <a:t>, and </a:t>
            </a:r>
            <a:r>
              <a:rPr lang="en-US" sz="2000" kern="0" dirty="0">
                <a:solidFill>
                  <a:srgbClr val="FF3300"/>
                </a:solidFill>
              </a:rPr>
              <a:t>space</a:t>
            </a:r>
            <a:r>
              <a:rPr lang="en-US" sz="2000" kern="0" dirty="0"/>
              <a:t>. 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FB36797-3725-430D-AAAE-A53726892B06}"/>
              </a:ext>
            </a:extLst>
          </p:cNvPr>
          <p:cNvSpPr txBox="1">
            <a:spLocks/>
          </p:cNvSpPr>
          <p:nvPr/>
        </p:nvSpPr>
        <p:spPr bwMode="auto">
          <a:xfrm>
            <a:off x="811156" y="4762797"/>
            <a:ext cx="7447020" cy="170527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>
                <a:solidFill>
                  <a:srgbClr val="FF0000"/>
                </a:solidFill>
              </a:rPr>
              <a:t>Strong Parallel Computation Thesis</a:t>
            </a:r>
          </a:p>
          <a:p>
            <a:pPr marL="0" indent="0">
              <a:buNone/>
            </a:pPr>
            <a:r>
              <a:rPr lang="en-US" sz="2000" kern="0" dirty="0"/>
              <a:t>For two reasonable parallel models, a problem can be solved in work O(w(n)</a:t>
            </a:r>
            <a:r>
              <a:rPr lang="en-US" sz="2000" kern="0" baseline="30000" dirty="0"/>
              <a:t>O(1)</a:t>
            </a:r>
            <a:r>
              <a:rPr lang="en-US" sz="2000" kern="0" dirty="0"/>
              <a:t>) and parallel time O(t(n)</a:t>
            </a:r>
            <a:r>
              <a:rPr lang="en-US" sz="2000" kern="0" baseline="30000" dirty="0"/>
              <a:t>O(1)</a:t>
            </a:r>
            <a:r>
              <a:rPr lang="en-US" sz="2000" kern="0" dirty="0"/>
              <a:t>) on one model if and only if it can be solved in work O(w(n)</a:t>
            </a:r>
            <a:r>
              <a:rPr lang="en-US" sz="2000" kern="0" baseline="30000" dirty="0"/>
              <a:t>O(1)</a:t>
            </a:r>
            <a:r>
              <a:rPr lang="en-US" sz="2000" kern="0" dirty="0"/>
              <a:t>) and parallel time O(t(n)</a:t>
            </a:r>
            <a:r>
              <a:rPr lang="en-US" sz="2000" kern="0" baseline="30000" dirty="0"/>
              <a:t>O(1)</a:t>
            </a:r>
            <a:r>
              <a:rPr lang="en-US" sz="2000" kern="0" dirty="0"/>
              <a:t>) on the other model.</a:t>
            </a:r>
          </a:p>
        </p:txBody>
      </p:sp>
    </p:spTree>
    <p:extLst>
      <p:ext uri="{BB962C8B-B14F-4D97-AF65-F5344CB8AC3E}">
        <p14:creationId xmlns:p14="http://schemas.microsoft.com/office/powerpoint/2010/main" val="11153098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Circuits and Parallel Computation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2BB6BAD-593A-407F-8A99-2F11FAEAED31}"/>
              </a:ext>
            </a:extLst>
          </p:cNvPr>
          <p:cNvSpPr txBox="1">
            <a:spLocks/>
          </p:cNvSpPr>
          <p:nvPr/>
        </p:nvSpPr>
        <p:spPr bwMode="auto">
          <a:xfrm>
            <a:off x="811156" y="932815"/>
            <a:ext cx="7594997" cy="115316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Observation.</a:t>
            </a:r>
            <a:r>
              <a:rPr lang="en-US" sz="2000" kern="0" dirty="0"/>
              <a:t> </a:t>
            </a:r>
          </a:p>
          <a:p>
            <a:pPr marL="0" indent="0">
              <a:buNone/>
            </a:pPr>
            <a:r>
              <a:rPr lang="en-US" sz="2000" kern="0" dirty="0"/>
              <a:t>Circuit size = computational work, </a:t>
            </a:r>
          </a:p>
          <a:p>
            <a:pPr marL="0" indent="0">
              <a:buNone/>
            </a:pPr>
            <a:r>
              <a:rPr lang="en-US" sz="2000" kern="0" dirty="0"/>
              <a:t>circuit depth = (parallel) computational time.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7783B15-2A0B-422C-BE61-7670D2C9E100}"/>
              </a:ext>
            </a:extLst>
          </p:cNvPr>
          <p:cNvSpPr txBox="1">
            <a:spLocks/>
          </p:cNvSpPr>
          <p:nvPr/>
        </p:nvSpPr>
        <p:spPr bwMode="auto">
          <a:xfrm>
            <a:off x="811154" y="2829370"/>
            <a:ext cx="7594996" cy="154275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u="sng" kern="0" dirty="0">
                <a:solidFill>
                  <a:srgbClr val="FF3300"/>
                </a:solidFill>
              </a:rPr>
              <a:t>Similarity Principle.</a:t>
            </a:r>
          </a:p>
          <a:p>
            <a:pPr marL="0" indent="0">
              <a:buNone/>
            </a:pPr>
            <a:r>
              <a:rPr lang="en-US" sz="1800" kern="0" dirty="0"/>
              <a:t>For two reasonable computational models (parallel or sequential), a problem is solvable in work O(w(n)</a:t>
            </a:r>
            <a:r>
              <a:rPr lang="en-US" sz="1800" kern="0" baseline="30000" dirty="0"/>
              <a:t>O(1)</a:t>
            </a:r>
            <a:r>
              <a:rPr lang="en-US" sz="1800" kern="0" dirty="0"/>
              <a:t>), parallel-time O(t(n)</a:t>
            </a:r>
            <a:r>
              <a:rPr lang="en-US" sz="1800" kern="0" baseline="30000" dirty="0"/>
              <a:t>O(1)</a:t>
            </a:r>
            <a:r>
              <a:rPr lang="en-US" sz="1800" kern="0" dirty="0"/>
              <a:t>), space O(s(n)</a:t>
            </a:r>
            <a:r>
              <a:rPr lang="en-US" sz="1800" kern="0" baseline="30000" dirty="0"/>
              <a:t>O(1)</a:t>
            </a:r>
            <a:r>
              <a:rPr lang="en-US" sz="1800" kern="0" dirty="0"/>
              <a:t>) on one model if and only if it is solvable in work O(w(n)</a:t>
            </a:r>
            <a:r>
              <a:rPr lang="en-US" sz="1800" kern="0" baseline="30000" dirty="0"/>
              <a:t>O(1)</a:t>
            </a:r>
            <a:r>
              <a:rPr lang="en-US" sz="1800" kern="0" dirty="0"/>
              <a:t>), parallel-time O(t(n)</a:t>
            </a:r>
            <a:r>
              <a:rPr lang="en-US" sz="1800" kern="0" baseline="30000" dirty="0"/>
              <a:t>O(1)</a:t>
            </a:r>
            <a:r>
              <a:rPr lang="en-US" sz="1800" kern="0" dirty="0"/>
              <a:t>), space O(s(n)</a:t>
            </a:r>
            <a:r>
              <a:rPr lang="en-US" sz="1800" kern="0" baseline="30000" dirty="0"/>
              <a:t>O(1)</a:t>
            </a:r>
            <a:r>
              <a:rPr lang="en-US" sz="1800" kern="0" dirty="0"/>
              <a:t>) on the other model.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2F4C101-AB14-40B7-A461-4304B03EF39E}"/>
              </a:ext>
            </a:extLst>
          </p:cNvPr>
          <p:cNvSpPr txBox="1">
            <a:spLocks/>
          </p:cNvSpPr>
          <p:nvPr/>
        </p:nvSpPr>
        <p:spPr bwMode="auto">
          <a:xfrm>
            <a:off x="811154" y="4480768"/>
            <a:ext cx="7447020" cy="405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PRAM</a:t>
            </a:r>
            <a:r>
              <a:rPr lang="en-US" sz="2000" kern="0" dirty="0"/>
              <a:t>: work = #processors ⸱ parallel-time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B3261A2-F508-4A76-B235-ABF3A6D328D7}"/>
              </a:ext>
            </a:extLst>
          </p:cNvPr>
          <p:cNvSpPr txBox="1">
            <a:spLocks/>
          </p:cNvSpPr>
          <p:nvPr/>
        </p:nvSpPr>
        <p:spPr bwMode="auto">
          <a:xfrm>
            <a:off x="811156" y="2076747"/>
            <a:ext cx="7447020" cy="761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For every (parallel or sequence) computation model, we can define </a:t>
            </a:r>
            <a:r>
              <a:rPr lang="en-US" sz="2000" kern="0" dirty="0">
                <a:solidFill>
                  <a:srgbClr val="FF3300"/>
                </a:solidFill>
              </a:rPr>
              <a:t>work</a:t>
            </a:r>
            <a:r>
              <a:rPr lang="en-US" sz="2000" kern="0" dirty="0"/>
              <a:t> (sequence time), </a:t>
            </a:r>
            <a:r>
              <a:rPr lang="en-US" sz="2000" kern="0" dirty="0">
                <a:solidFill>
                  <a:srgbClr val="FF3300"/>
                </a:solidFill>
              </a:rPr>
              <a:t>parallel time</a:t>
            </a:r>
            <a:r>
              <a:rPr lang="en-US" sz="2000" kern="0" dirty="0"/>
              <a:t>, and </a:t>
            </a:r>
            <a:r>
              <a:rPr lang="en-US" sz="2000" kern="0" dirty="0">
                <a:solidFill>
                  <a:srgbClr val="FF3300"/>
                </a:solidFill>
              </a:rPr>
              <a:t>space</a:t>
            </a:r>
            <a:r>
              <a:rPr lang="en-US" sz="2000" kern="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3383271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Circuits and Parallel Computation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2BB6BAD-593A-407F-8A99-2F11FAEAED31}"/>
              </a:ext>
            </a:extLst>
          </p:cNvPr>
          <p:cNvSpPr txBox="1">
            <a:spLocks/>
          </p:cNvSpPr>
          <p:nvPr/>
        </p:nvSpPr>
        <p:spPr bwMode="auto">
          <a:xfrm>
            <a:off x="811156" y="932815"/>
            <a:ext cx="7594997" cy="115316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Observation.</a:t>
            </a:r>
            <a:r>
              <a:rPr lang="en-US" sz="2000" kern="0" dirty="0"/>
              <a:t> </a:t>
            </a:r>
          </a:p>
          <a:p>
            <a:pPr marL="0" indent="0">
              <a:buNone/>
            </a:pPr>
            <a:r>
              <a:rPr lang="en-US" sz="2000" kern="0" dirty="0"/>
              <a:t>Circuit size = computational work, </a:t>
            </a:r>
          </a:p>
          <a:p>
            <a:pPr marL="0" indent="0">
              <a:buNone/>
            </a:pPr>
            <a:r>
              <a:rPr lang="en-US" sz="2000" kern="0" dirty="0"/>
              <a:t>circuit depth = (parallel) computational time.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7783B15-2A0B-422C-BE61-7670D2C9E100}"/>
              </a:ext>
            </a:extLst>
          </p:cNvPr>
          <p:cNvSpPr txBox="1">
            <a:spLocks/>
          </p:cNvSpPr>
          <p:nvPr/>
        </p:nvSpPr>
        <p:spPr bwMode="auto">
          <a:xfrm>
            <a:off x="811154" y="2829370"/>
            <a:ext cx="7594996" cy="154275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u="sng" kern="0" dirty="0">
                <a:solidFill>
                  <a:srgbClr val="FF3300"/>
                </a:solidFill>
              </a:rPr>
              <a:t>Similarity Principle.</a:t>
            </a:r>
          </a:p>
          <a:p>
            <a:pPr marL="0" indent="0">
              <a:buNone/>
            </a:pPr>
            <a:r>
              <a:rPr lang="en-US" sz="1800" kern="0" dirty="0"/>
              <a:t>For two reasonable computational models (parallel or sequential), a problem is solvable in work O(w(n)</a:t>
            </a:r>
            <a:r>
              <a:rPr lang="en-US" sz="1800" kern="0" baseline="30000" dirty="0"/>
              <a:t>O(1)</a:t>
            </a:r>
            <a:r>
              <a:rPr lang="en-US" sz="1800" kern="0" dirty="0"/>
              <a:t>), parallel-time O(t(n)</a:t>
            </a:r>
            <a:r>
              <a:rPr lang="en-US" sz="1800" kern="0" baseline="30000" dirty="0"/>
              <a:t>O(1)</a:t>
            </a:r>
            <a:r>
              <a:rPr lang="en-US" sz="1800" kern="0" dirty="0"/>
              <a:t>), space O(s(n)</a:t>
            </a:r>
            <a:r>
              <a:rPr lang="en-US" sz="1800" kern="0" baseline="30000" dirty="0"/>
              <a:t>O(1)</a:t>
            </a:r>
            <a:r>
              <a:rPr lang="en-US" sz="1800" kern="0" dirty="0"/>
              <a:t>) on one model if and only if it is solvable in work O(w(n)</a:t>
            </a:r>
            <a:r>
              <a:rPr lang="en-US" sz="1800" kern="0" baseline="30000" dirty="0"/>
              <a:t>O(1)</a:t>
            </a:r>
            <a:r>
              <a:rPr lang="en-US" sz="1800" kern="0" dirty="0"/>
              <a:t>), parallel-time O(t(n)</a:t>
            </a:r>
            <a:r>
              <a:rPr lang="en-US" sz="1800" kern="0" baseline="30000" dirty="0"/>
              <a:t>O(1)</a:t>
            </a:r>
            <a:r>
              <a:rPr lang="en-US" sz="1800" kern="0" dirty="0"/>
              <a:t>), space O(s(n)</a:t>
            </a:r>
            <a:r>
              <a:rPr lang="en-US" sz="1800" kern="0" baseline="30000" dirty="0"/>
              <a:t>O(1)</a:t>
            </a:r>
            <a:r>
              <a:rPr lang="en-US" sz="1800" kern="0" dirty="0"/>
              <a:t>) on the other model.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2F4C101-AB14-40B7-A461-4304B03EF39E}"/>
              </a:ext>
            </a:extLst>
          </p:cNvPr>
          <p:cNvSpPr txBox="1">
            <a:spLocks/>
          </p:cNvSpPr>
          <p:nvPr/>
        </p:nvSpPr>
        <p:spPr bwMode="auto">
          <a:xfrm>
            <a:off x="811154" y="4480768"/>
            <a:ext cx="7447020" cy="405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PRAM</a:t>
            </a:r>
            <a:r>
              <a:rPr lang="en-US" sz="2000" kern="0" dirty="0"/>
              <a:t>: work = #processors ⸱ parallel-time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B3261A2-F508-4A76-B235-ABF3A6D328D7}"/>
              </a:ext>
            </a:extLst>
          </p:cNvPr>
          <p:cNvSpPr txBox="1">
            <a:spLocks/>
          </p:cNvSpPr>
          <p:nvPr/>
        </p:nvSpPr>
        <p:spPr bwMode="auto">
          <a:xfrm>
            <a:off x="811156" y="2076747"/>
            <a:ext cx="7447020" cy="761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For every (parallel or sequence) computation model, we can define </a:t>
            </a:r>
            <a:r>
              <a:rPr lang="en-US" sz="2000" kern="0" dirty="0">
                <a:solidFill>
                  <a:srgbClr val="FF3300"/>
                </a:solidFill>
              </a:rPr>
              <a:t>work</a:t>
            </a:r>
            <a:r>
              <a:rPr lang="en-US" sz="2000" kern="0" dirty="0"/>
              <a:t> (sequence time), </a:t>
            </a:r>
            <a:r>
              <a:rPr lang="en-US" sz="2000" kern="0" dirty="0">
                <a:solidFill>
                  <a:srgbClr val="FF3300"/>
                </a:solidFill>
              </a:rPr>
              <a:t>parallel time</a:t>
            </a:r>
            <a:r>
              <a:rPr lang="en-US" sz="2000" kern="0" dirty="0"/>
              <a:t>, and </a:t>
            </a:r>
            <a:r>
              <a:rPr lang="en-US" sz="2000" kern="0" dirty="0">
                <a:solidFill>
                  <a:srgbClr val="FF3300"/>
                </a:solidFill>
              </a:rPr>
              <a:t>space</a:t>
            </a:r>
            <a:r>
              <a:rPr lang="en-US" sz="2000" kern="0" dirty="0"/>
              <a:t>. 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7FBEBD8-8A0F-4D3C-A84D-D28C96672F18}"/>
              </a:ext>
            </a:extLst>
          </p:cNvPr>
          <p:cNvSpPr txBox="1">
            <a:spLocks/>
          </p:cNvSpPr>
          <p:nvPr/>
        </p:nvSpPr>
        <p:spPr bwMode="auto">
          <a:xfrm>
            <a:off x="801629" y="4886325"/>
            <a:ext cx="7447020" cy="405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Circuit</a:t>
            </a:r>
            <a:r>
              <a:rPr lang="en-US" sz="2000" kern="0" dirty="0"/>
              <a:t>: space = circuit width</a:t>
            </a:r>
          </a:p>
        </p:txBody>
      </p:sp>
    </p:spTree>
    <p:extLst>
      <p:ext uri="{BB962C8B-B14F-4D97-AF65-F5344CB8AC3E}">
        <p14:creationId xmlns:p14="http://schemas.microsoft.com/office/powerpoint/2010/main" val="23899585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Circuits and Parallel Computation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2BB6BAD-593A-407F-8A99-2F11FAEAED31}"/>
              </a:ext>
            </a:extLst>
          </p:cNvPr>
          <p:cNvSpPr txBox="1">
            <a:spLocks/>
          </p:cNvSpPr>
          <p:nvPr/>
        </p:nvSpPr>
        <p:spPr bwMode="auto">
          <a:xfrm>
            <a:off x="811156" y="932815"/>
            <a:ext cx="7594997" cy="115316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Observation.</a:t>
            </a:r>
            <a:r>
              <a:rPr lang="en-US" sz="2000" kern="0" dirty="0"/>
              <a:t> </a:t>
            </a:r>
          </a:p>
          <a:p>
            <a:pPr marL="0" indent="0">
              <a:buNone/>
            </a:pPr>
            <a:r>
              <a:rPr lang="en-US" sz="2000" kern="0" dirty="0"/>
              <a:t>Circuit size = computational work, </a:t>
            </a:r>
          </a:p>
          <a:p>
            <a:pPr marL="0" indent="0">
              <a:buNone/>
            </a:pPr>
            <a:r>
              <a:rPr lang="en-US" sz="2000" kern="0" dirty="0"/>
              <a:t>circuit depth = (parallel) computational time.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7783B15-2A0B-422C-BE61-7670D2C9E100}"/>
              </a:ext>
            </a:extLst>
          </p:cNvPr>
          <p:cNvSpPr txBox="1">
            <a:spLocks/>
          </p:cNvSpPr>
          <p:nvPr/>
        </p:nvSpPr>
        <p:spPr bwMode="auto">
          <a:xfrm>
            <a:off x="811154" y="2829370"/>
            <a:ext cx="7594996" cy="154275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u="sng" kern="0" dirty="0">
                <a:solidFill>
                  <a:srgbClr val="FF3300"/>
                </a:solidFill>
              </a:rPr>
              <a:t>Similarity Principle.</a:t>
            </a:r>
          </a:p>
          <a:p>
            <a:pPr marL="0" indent="0">
              <a:buNone/>
            </a:pPr>
            <a:r>
              <a:rPr lang="en-US" sz="1800" kern="0" dirty="0"/>
              <a:t>For two reasonable computational models (parallel or sequential), a problem is solvable in work O(w(n)</a:t>
            </a:r>
            <a:r>
              <a:rPr lang="en-US" sz="1800" kern="0" baseline="30000" dirty="0"/>
              <a:t>O(1)</a:t>
            </a:r>
            <a:r>
              <a:rPr lang="en-US" sz="1800" kern="0" dirty="0"/>
              <a:t>), parallel-time O(t(n)</a:t>
            </a:r>
            <a:r>
              <a:rPr lang="en-US" sz="1800" kern="0" baseline="30000" dirty="0"/>
              <a:t>O(1)</a:t>
            </a:r>
            <a:r>
              <a:rPr lang="en-US" sz="1800" kern="0" dirty="0"/>
              <a:t>), space O(s(n)</a:t>
            </a:r>
            <a:r>
              <a:rPr lang="en-US" sz="1800" kern="0" baseline="30000" dirty="0"/>
              <a:t>O(1)</a:t>
            </a:r>
            <a:r>
              <a:rPr lang="en-US" sz="1800" kern="0" dirty="0"/>
              <a:t>) on one model if and only if it is solvable in work O(w(n)</a:t>
            </a:r>
            <a:r>
              <a:rPr lang="en-US" sz="1800" kern="0" baseline="30000" dirty="0"/>
              <a:t>O(1)</a:t>
            </a:r>
            <a:r>
              <a:rPr lang="en-US" sz="1800" kern="0" dirty="0"/>
              <a:t>), parallel-time O(t(n)</a:t>
            </a:r>
            <a:r>
              <a:rPr lang="en-US" sz="1800" kern="0" baseline="30000" dirty="0"/>
              <a:t>O(1)</a:t>
            </a:r>
            <a:r>
              <a:rPr lang="en-US" sz="1800" kern="0" dirty="0"/>
              <a:t>), space O(s(n)</a:t>
            </a:r>
            <a:r>
              <a:rPr lang="en-US" sz="1800" kern="0" baseline="30000" dirty="0"/>
              <a:t>O(1)</a:t>
            </a:r>
            <a:r>
              <a:rPr lang="en-US" sz="1800" kern="0" dirty="0"/>
              <a:t>) on the other model.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2F4C101-AB14-40B7-A461-4304B03EF39E}"/>
              </a:ext>
            </a:extLst>
          </p:cNvPr>
          <p:cNvSpPr txBox="1">
            <a:spLocks/>
          </p:cNvSpPr>
          <p:nvPr/>
        </p:nvSpPr>
        <p:spPr bwMode="auto">
          <a:xfrm>
            <a:off x="811154" y="4480768"/>
            <a:ext cx="7447020" cy="405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PRAM</a:t>
            </a:r>
            <a:r>
              <a:rPr lang="en-US" sz="2000" kern="0" dirty="0"/>
              <a:t>: work = #processors ⸱ parallel-time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B3261A2-F508-4A76-B235-ABF3A6D328D7}"/>
              </a:ext>
            </a:extLst>
          </p:cNvPr>
          <p:cNvSpPr txBox="1">
            <a:spLocks/>
          </p:cNvSpPr>
          <p:nvPr/>
        </p:nvSpPr>
        <p:spPr bwMode="auto">
          <a:xfrm>
            <a:off x="811156" y="2076747"/>
            <a:ext cx="7447020" cy="761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For every (parallel or sequence) computation model, we can define </a:t>
            </a:r>
            <a:r>
              <a:rPr lang="en-US" sz="2000" kern="0" dirty="0">
                <a:solidFill>
                  <a:srgbClr val="FF3300"/>
                </a:solidFill>
              </a:rPr>
              <a:t>work</a:t>
            </a:r>
            <a:r>
              <a:rPr lang="en-US" sz="2000" kern="0" dirty="0"/>
              <a:t> (sequence time), </a:t>
            </a:r>
            <a:r>
              <a:rPr lang="en-US" sz="2000" kern="0" dirty="0">
                <a:solidFill>
                  <a:srgbClr val="FF3300"/>
                </a:solidFill>
              </a:rPr>
              <a:t>parallel time</a:t>
            </a:r>
            <a:r>
              <a:rPr lang="en-US" sz="2000" kern="0" dirty="0"/>
              <a:t>, and </a:t>
            </a:r>
            <a:r>
              <a:rPr lang="en-US" sz="2000" kern="0" dirty="0">
                <a:solidFill>
                  <a:srgbClr val="FF3300"/>
                </a:solidFill>
              </a:rPr>
              <a:t>space</a:t>
            </a:r>
            <a:r>
              <a:rPr lang="en-US" sz="2000" kern="0" dirty="0"/>
              <a:t>. 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7FBEBD8-8A0F-4D3C-A84D-D28C96672F18}"/>
              </a:ext>
            </a:extLst>
          </p:cNvPr>
          <p:cNvSpPr txBox="1">
            <a:spLocks/>
          </p:cNvSpPr>
          <p:nvPr/>
        </p:nvSpPr>
        <p:spPr bwMode="auto">
          <a:xfrm>
            <a:off x="801629" y="4886325"/>
            <a:ext cx="7447020" cy="405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Circuit</a:t>
            </a:r>
            <a:r>
              <a:rPr lang="en-US" sz="2000" kern="0" dirty="0"/>
              <a:t>: space = circuit width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4419474-FAD9-426F-BB7F-6D72543CAAA8}"/>
              </a:ext>
            </a:extLst>
          </p:cNvPr>
          <p:cNvSpPr txBox="1">
            <a:spLocks/>
          </p:cNvSpPr>
          <p:nvPr/>
        </p:nvSpPr>
        <p:spPr bwMode="auto">
          <a:xfrm>
            <a:off x="801629" y="5285223"/>
            <a:ext cx="7447020" cy="462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Turing machine</a:t>
            </a:r>
            <a:r>
              <a:rPr lang="en-US" sz="2000" kern="0" dirty="0"/>
              <a:t>: parallel-time = tape-head reversals</a:t>
            </a:r>
          </a:p>
        </p:txBody>
      </p:sp>
    </p:spTree>
    <p:extLst>
      <p:ext uri="{BB962C8B-B14F-4D97-AF65-F5344CB8AC3E}">
        <p14:creationId xmlns:p14="http://schemas.microsoft.com/office/powerpoint/2010/main" val="22004700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Circuits and Parallel Computation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2BB6BAD-593A-407F-8A99-2F11FAEAED31}"/>
              </a:ext>
            </a:extLst>
          </p:cNvPr>
          <p:cNvSpPr txBox="1">
            <a:spLocks/>
          </p:cNvSpPr>
          <p:nvPr/>
        </p:nvSpPr>
        <p:spPr bwMode="auto">
          <a:xfrm>
            <a:off x="811156" y="932815"/>
            <a:ext cx="7594997" cy="115316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Observation.</a:t>
            </a:r>
            <a:r>
              <a:rPr lang="en-US" sz="2000" kern="0" dirty="0"/>
              <a:t> </a:t>
            </a:r>
          </a:p>
          <a:p>
            <a:pPr marL="0" indent="0">
              <a:buNone/>
            </a:pPr>
            <a:r>
              <a:rPr lang="en-US" sz="2000" kern="0" dirty="0"/>
              <a:t>Circuit size = computational work, </a:t>
            </a:r>
          </a:p>
          <a:p>
            <a:pPr marL="0" indent="0">
              <a:buNone/>
            </a:pPr>
            <a:r>
              <a:rPr lang="en-US" sz="2000" kern="0" dirty="0"/>
              <a:t>circuit depth = (parallel) computational time.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7783B15-2A0B-422C-BE61-7670D2C9E100}"/>
              </a:ext>
            </a:extLst>
          </p:cNvPr>
          <p:cNvSpPr txBox="1">
            <a:spLocks/>
          </p:cNvSpPr>
          <p:nvPr/>
        </p:nvSpPr>
        <p:spPr bwMode="auto">
          <a:xfrm>
            <a:off x="811154" y="2829370"/>
            <a:ext cx="7594996" cy="154275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u="sng" kern="0" dirty="0">
                <a:solidFill>
                  <a:srgbClr val="FF3300"/>
                </a:solidFill>
              </a:rPr>
              <a:t>Similarity Principle.</a:t>
            </a:r>
          </a:p>
          <a:p>
            <a:pPr marL="0" indent="0">
              <a:buNone/>
            </a:pPr>
            <a:r>
              <a:rPr lang="en-US" sz="1800" kern="0" dirty="0"/>
              <a:t>For two reasonable computational models (parallel or sequential), a problem is solvable in work O(w(n)</a:t>
            </a:r>
            <a:r>
              <a:rPr lang="en-US" sz="1800" kern="0" baseline="30000" dirty="0"/>
              <a:t>O(1)</a:t>
            </a:r>
            <a:r>
              <a:rPr lang="en-US" sz="1800" kern="0" dirty="0"/>
              <a:t>), parallel-time O(t(n)</a:t>
            </a:r>
            <a:r>
              <a:rPr lang="en-US" sz="1800" kern="0" baseline="30000" dirty="0"/>
              <a:t>O(1)</a:t>
            </a:r>
            <a:r>
              <a:rPr lang="en-US" sz="1800" kern="0" dirty="0"/>
              <a:t>), space O(s(n)</a:t>
            </a:r>
            <a:r>
              <a:rPr lang="en-US" sz="1800" kern="0" baseline="30000" dirty="0"/>
              <a:t>O(1)</a:t>
            </a:r>
            <a:r>
              <a:rPr lang="en-US" sz="1800" kern="0" dirty="0"/>
              <a:t>) on one model if and only if it is solvable in work O(w(n)</a:t>
            </a:r>
            <a:r>
              <a:rPr lang="en-US" sz="1800" kern="0" baseline="30000" dirty="0"/>
              <a:t>O(1)</a:t>
            </a:r>
            <a:r>
              <a:rPr lang="en-US" sz="1800" kern="0" dirty="0"/>
              <a:t>), parallel-time O(t(n)</a:t>
            </a:r>
            <a:r>
              <a:rPr lang="en-US" sz="1800" kern="0" baseline="30000" dirty="0"/>
              <a:t>O(1)</a:t>
            </a:r>
            <a:r>
              <a:rPr lang="en-US" sz="1800" kern="0" dirty="0"/>
              <a:t>), space O(s(n)</a:t>
            </a:r>
            <a:r>
              <a:rPr lang="en-US" sz="1800" kern="0" baseline="30000" dirty="0"/>
              <a:t>O(1)</a:t>
            </a:r>
            <a:r>
              <a:rPr lang="en-US" sz="1800" kern="0" dirty="0"/>
              <a:t>) on the other model.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2F4C101-AB14-40B7-A461-4304B03EF39E}"/>
              </a:ext>
            </a:extLst>
          </p:cNvPr>
          <p:cNvSpPr txBox="1">
            <a:spLocks/>
          </p:cNvSpPr>
          <p:nvPr/>
        </p:nvSpPr>
        <p:spPr bwMode="auto">
          <a:xfrm>
            <a:off x="811154" y="4480768"/>
            <a:ext cx="7447020" cy="405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PRAM</a:t>
            </a:r>
            <a:r>
              <a:rPr lang="en-US" sz="2000" kern="0" dirty="0"/>
              <a:t>: work = #processors ⸱ parallel-time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79218E7-ACDA-44F7-9EA1-03A9AA1FE8F2}"/>
              </a:ext>
            </a:extLst>
          </p:cNvPr>
          <p:cNvSpPr txBox="1">
            <a:spLocks/>
          </p:cNvSpPr>
          <p:nvPr/>
        </p:nvSpPr>
        <p:spPr bwMode="auto">
          <a:xfrm>
            <a:off x="811154" y="5817354"/>
            <a:ext cx="7447020" cy="761703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Thus, to study parallel computational complexity, we can use the circuit model, without loss of generality.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B3261A2-F508-4A76-B235-ABF3A6D328D7}"/>
              </a:ext>
            </a:extLst>
          </p:cNvPr>
          <p:cNvSpPr txBox="1">
            <a:spLocks/>
          </p:cNvSpPr>
          <p:nvPr/>
        </p:nvSpPr>
        <p:spPr bwMode="auto">
          <a:xfrm>
            <a:off x="811156" y="2076747"/>
            <a:ext cx="7447020" cy="761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For every (parallel or sequence) computation model, we can define </a:t>
            </a:r>
            <a:r>
              <a:rPr lang="en-US" sz="2000" kern="0" dirty="0">
                <a:solidFill>
                  <a:srgbClr val="FF3300"/>
                </a:solidFill>
              </a:rPr>
              <a:t>work</a:t>
            </a:r>
            <a:r>
              <a:rPr lang="en-US" sz="2000" kern="0" dirty="0"/>
              <a:t> (sequence time), </a:t>
            </a:r>
            <a:r>
              <a:rPr lang="en-US" sz="2000" kern="0" dirty="0">
                <a:solidFill>
                  <a:srgbClr val="FF3300"/>
                </a:solidFill>
              </a:rPr>
              <a:t>parallel time</a:t>
            </a:r>
            <a:r>
              <a:rPr lang="en-US" sz="2000" kern="0" dirty="0"/>
              <a:t>, and </a:t>
            </a:r>
            <a:r>
              <a:rPr lang="en-US" sz="2000" kern="0" dirty="0">
                <a:solidFill>
                  <a:srgbClr val="FF3300"/>
                </a:solidFill>
              </a:rPr>
              <a:t>space</a:t>
            </a:r>
            <a:r>
              <a:rPr lang="en-US" sz="2000" kern="0" dirty="0"/>
              <a:t>. 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7FBEBD8-8A0F-4D3C-A84D-D28C96672F18}"/>
              </a:ext>
            </a:extLst>
          </p:cNvPr>
          <p:cNvSpPr txBox="1">
            <a:spLocks/>
          </p:cNvSpPr>
          <p:nvPr/>
        </p:nvSpPr>
        <p:spPr bwMode="auto">
          <a:xfrm>
            <a:off x="801629" y="4886325"/>
            <a:ext cx="7447020" cy="405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Circuit</a:t>
            </a:r>
            <a:r>
              <a:rPr lang="en-US" sz="2000" kern="0" dirty="0"/>
              <a:t>: space = circuit width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4419474-FAD9-426F-BB7F-6D72543CAAA8}"/>
              </a:ext>
            </a:extLst>
          </p:cNvPr>
          <p:cNvSpPr txBox="1">
            <a:spLocks/>
          </p:cNvSpPr>
          <p:nvPr/>
        </p:nvSpPr>
        <p:spPr bwMode="auto">
          <a:xfrm>
            <a:off x="801629" y="5285223"/>
            <a:ext cx="7447020" cy="462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Turing machine</a:t>
            </a:r>
            <a:r>
              <a:rPr lang="en-US" sz="2000" kern="0" dirty="0"/>
              <a:t>: parallel-time = tape-head reversals</a:t>
            </a:r>
          </a:p>
        </p:txBody>
      </p:sp>
    </p:spTree>
    <p:extLst>
      <p:ext uri="{BB962C8B-B14F-4D97-AF65-F5344CB8AC3E}">
        <p14:creationId xmlns:p14="http://schemas.microsoft.com/office/powerpoint/2010/main" val="23388678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Circuits and Parallel Computation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2BB6BAD-593A-407F-8A99-2F11FAEAED31}"/>
              </a:ext>
            </a:extLst>
          </p:cNvPr>
          <p:cNvSpPr txBox="1">
            <a:spLocks/>
          </p:cNvSpPr>
          <p:nvPr/>
        </p:nvSpPr>
        <p:spPr bwMode="auto">
          <a:xfrm>
            <a:off x="811157" y="932815"/>
            <a:ext cx="7594994" cy="40555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Some Observations.</a:t>
            </a:r>
            <a:endParaRPr lang="en-US" sz="2000" kern="0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B3261A2-F508-4A76-B235-ABF3A6D328D7}"/>
              </a:ext>
            </a:extLst>
          </p:cNvPr>
          <p:cNvSpPr txBox="1">
            <a:spLocks/>
          </p:cNvSpPr>
          <p:nvPr/>
        </p:nvSpPr>
        <p:spPr bwMode="auto">
          <a:xfrm>
            <a:off x="811157" y="1402428"/>
            <a:ext cx="7447020" cy="405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2000" kern="0" dirty="0">
                <a:solidFill>
                  <a:srgbClr val="FF0000"/>
                </a:solidFill>
              </a:rPr>
              <a:t>PSPACE</a:t>
            </a:r>
            <a:r>
              <a:rPr lang="en-US" sz="2000" kern="0" dirty="0"/>
              <a:t> and Circuit Families.</a:t>
            </a:r>
          </a:p>
        </p:txBody>
      </p:sp>
    </p:spTree>
    <p:extLst>
      <p:ext uri="{BB962C8B-B14F-4D97-AF65-F5344CB8AC3E}">
        <p14:creationId xmlns:p14="http://schemas.microsoft.com/office/powerpoint/2010/main" val="28543432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Circuits and Parallel Computation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2BB6BAD-593A-407F-8A99-2F11FAEAED31}"/>
              </a:ext>
            </a:extLst>
          </p:cNvPr>
          <p:cNvSpPr txBox="1">
            <a:spLocks/>
          </p:cNvSpPr>
          <p:nvPr/>
        </p:nvSpPr>
        <p:spPr bwMode="auto">
          <a:xfrm>
            <a:off x="811157" y="932815"/>
            <a:ext cx="7594994" cy="40555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Some Observations.</a:t>
            </a:r>
            <a:endParaRPr lang="en-US" sz="2000" kern="0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B3261A2-F508-4A76-B235-ABF3A6D328D7}"/>
              </a:ext>
            </a:extLst>
          </p:cNvPr>
          <p:cNvSpPr txBox="1">
            <a:spLocks/>
          </p:cNvSpPr>
          <p:nvPr/>
        </p:nvSpPr>
        <p:spPr bwMode="auto">
          <a:xfrm>
            <a:off x="811157" y="1402428"/>
            <a:ext cx="7447020" cy="405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2000" kern="0" dirty="0">
                <a:solidFill>
                  <a:srgbClr val="FF0000"/>
                </a:solidFill>
              </a:rPr>
              <a:t>PSPACE</a:t>
            </a:r>
            <a:r>
              <a:rPr lang="en-US" sz="2000" kern="0" dirty="0"/>
              <a:t> and Circuit Families.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A2B485EB-84BC-45AE-A92A-9BC3431786E3}"/>
              </a:ext>
            </a:extLst>
          </p:cNvPr>
          <p:cNvSpPr txBox="1">
            <a:spLocks/>
          </p:cNvSpPr>
          <p:nvPr/>
        </p:nvSpPr>
        <p:spPr bwMode="auto">
          <a:xfrm>
            <a:off x="737168" y="4277928"/>
            <a:ext cx="7594997" cy="67889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Theorem 1.</a:t>
            </a:r>
            <a:r>
              <a:rPr lang="en-US" sz="1800" kern="0" dirty="0"/>
              <a:t> For s(n) = </a:t>
            </a:r>
            <a:r>
              <a:rPr lang="el-GR" sz="1800" kern="0" dirty="0"/>
              <a:t>Ω</a:t>
            </a:r>
            <a:r>
              <a:rPr lang="en-US" sz="1800" kern="0" dirty="0"/>
              <a:t>(log n), if a language </a:t>
            </a:r>
            <a:r>
              <a:rPr lang="en-US" sz="1800" kern="0" dirty="0">
                <a:solidFill>
                  <a:srgbClr val="33CC33"/>
                </a:solidFill>
              </a:rPr>
              <a:t>Q</a:t>
            </a:r>
            <a:r>
              <a:rPr lang="en-US" sz="1800" kern="0" dirty="0"/>
              <a:t> is in </a:t>
            </a:r>
            <a:r>
              <a:rPr lang="en-US" sz="1800" kern="0" dirty="0">
                <a:solidFill>
                  <a:srgbClr val="FF3300"/>
                </a:solidFill>
              </a:rPr>
              <a:t>DSPACE(s(n))</a:t>
            </a:r>
            <a:r>
              <a:rPr lang="en-US" sz="1800" kern="0" dirty="0"/>
              <a:t>, then </a:t>
            </a:r>
            <a:r>
              <a:rPr lang="en-US" sz="1800" kern="0" dirty="0">
                <a:solidFill>
                  <a:srgbClr val="33CC33"/>
                </a:solidFill>
              </a:rPr>
              <a:t>Q</a:t>
            </a:r>
            <a:r>
              <a:rPr lang="en-US" sz="1800" kern="0" dirty="0"/>
              <a:t> is accepted by an s(n)-space uniform circuit family of depth O(s</a:t>
            </a:r>
            <a:r>
              <a:rPr lang="en-US" sz="1800" kern="0" baseline="30000" dirty="0"/>
              <a:t>2</a:t>
            </a:r>
            <a:r>
              <a:rPr lang="en-US" sz="1800" kern="0" dirty="0"/>
              <a:t>(n)). 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AA565B44-604C-4DEB-85B9-1CC612E57C24}"/>
              </a:ext>
            </a:extLst>
          </p:cNvPr>
          <p:cNvSpPr txBox="1">
            <a:spLocks/>
          </p:cNvSpPr>
          <p:nvPr/>
        </p:nvSpPr>
        <p:spPr bwMode="auto">
          <a:xfrm>
            <a:off x="729851" y="5217959"/>
            <a:ext cx="7594997" cy="93646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Theorem 2.</a:t>
            </a:r>
            <a:r>
              <a:rPr lang="en-US" sz="1800" kern="0" dirty="0"/>
              <a:t> For s(n) = </a:t>
            </a:r>
            <a:r>
              <a:rPr lang="el-GR" sz="1800" kern="0" dirty="0"/>
              <a:t>Ω</a:t>
            </a:r>
            <a:r>
              <a:rPr lang="en-US" sz="1800" kern="0" dirty="0"/>
              <a:t>(log n), if a language </a:t>
            </a:r>
            <a:r>
              <a:rPr lang="en-US" sz="1800" kern="0" dirty="0">
                <a:solidFill>
                  <a:srgbClr val="33CC33"/>
                </a:solidFill>
              </a:rPr>
              <a:t>Q</a:t>
            </a:r>
            <a:r>
              <a:rPr lang="en-US" sz="1800" kern="0" dirty="0"/>
              <a:t> is accepted by an s(n)-space uniform circuit family of depth O(d(n)), then </a:t>
            </a:r>
            <a:r>
              <a:rPr lang="en-US" sz="1800" kern="0" dirty="0">
                <a:solidFill>
                  <a:srgbClr val="33CC33"/>
                </a:solidFill>
              </a:rPr>
              <a:t>Q</a:t>
            </a:r>
            <a:r>
              <a:rPr lang="en-US" sz="1800" kern="0" dirty="0"/>
              <a:t> is in </a:t>
            </a:r>
            <a:r>
              <a:rPr lang="en-US" sz="1800" kern="0" dirty="0">
                <a:solidFill>
                  <a:srgbClr val="FFC000"/>
                </a:solidFill>
              </a:rPr>
              <a:t>DSPACE(d(n))</a:t>
            </a:r>
            <a:r>
              <a:rPr lang="en-US" sz="1800" kern="0" dirty="0"/>
              <a:t>, where d(n) = </a:t>
            </a:r>
            <a:r>
              <a:rPr lang="el-GR" sz="1800" kern="0" dirty="0"/>
              <a:t>Ω</a:t>
            </a:r>
            <a:r>
              <a:rPr lang="en-US" sz="1800" kern="0" dirty="0"/>
              <a:t>(s(n)).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68A51956-FEF8-413A-9E7A-59636ADA3F8C}"/>
              </a:ext>
            </a:extLst>
          </p:cNvPr>
          <p:cNvSpPr txBox="1">
            <a:spLocks/>
          </p:cNvSpPr>
          <p:nvPr/>
        </p:nvSpPr>
        <p:spPr bwMode="auto">
          <a:xfrm>
            <a:off x="630182" y="3741803"/>
            <a:ext cx="7447020" cy="405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 Recall</a:t>
            </a:r>
          </a:p>
        </p:txBody>
      </p:sp>
    </p:spTree>
    <p:extLst>
      <p:ext uri="{BB962C8B-B14F-4D97-AF65-F5344CB8AC3E}">
        <p14:creationId xmlns:p14="http://schemas.microsoft.com/office/powerpoint/2010/main" val="24815698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Circuits and Parallel Computation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2BB6BAD-593A-407F-8A99-2F11FAEAED31}"/>
              </a:ext>
            </a:extLst>
          </p:cNvPr>
          <p:cNvSpPr txBox="1">
            <a:spLocks/>
          </p:cNvSpPr>
          <p:nvPr/>
        </p:nvSpPr>
        <p:spPr bwMode="auto">
          <a:xfrm>
            <a:off x="811157" y="932815"/>
            <a:ext cx="7594994" cy="40555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Some Observations.</a:t>
            </a:r>
            <a:endParaRPr lang="en-US" sz="2000" kern="0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B3261A2-F508-4A76-B235-ABF3A6D328D7}"/>
              </a:ext>
            </a:extLst>
          </p:cNvPr>
          <p:cNvSpPr txBox="1">
            <a:spLocks/>
          </p:cNvSpPr>
          <p:nvPr/>
        </p:nvSpPr>
        <p:spPr bwMode="auto">
          <a:xfrm>
            <a:off x="811157" y="1402428"/>
            <a:ext cx="7447020" cy="405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2000" kern="0" dirty="0">
                <a:solidFill>
                  <a:srgbClr val="FF0000"/>
                </a:solidFill>
              </a:rPr>
              <a:t>PSPACE</a:t>
            </a:r>
            <a:r>
              <a:rPr lang="en-US" sz="2000" kern="0" dirty="0"/>
              <a:t> and Circuit Families.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A2B485EB-84BC-45AE-A92A-9BC3431786E3}"/>
              </a:ext>
            </a:extLst>
          </p:cNvPr>
          <p:cNvSpPr txBox="1">
            <a:spLocks/>
          </p:cNvSpPr>
          <p:nvPr/>
        </p:nvSpPr>
        <p:spPr bwMode="auto">
          <a:xfrm>
            <a:off x="737168" y="4277928"/>
            <a:ext cx="7594997" cy="67889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Theorem 1.</a:t>
            </a:r>
            <a:r>
              <a:rPr lang="en-US" sz="1800" kern="0" dirty="0"/>
              <a:t> For s(n) = </a:t>
            </a:r>
            <a:r>
              <a:rPr lang="el-GR" sz="1800" kern="0" dirty="0"/>
              <a:t>Ω</a:t>
            </a:r>
            <a:r>
              <a:rPr lang="en-US" sz="1800" kern="0" dirty="0"/>
              <a:t>(log n), if a language </a:t>
            </a:r>
            <a:r>
              <a:rPr lang="en-US" sz="1800" kern="0" dirty="0">
                <a:solidFill>
                  <a:srgbClr val="33CC33"/>
                </a:solidFill>
              </a:rPr>
              <a:t>Q</a:t>
            </a:r>
            <a:r>
              <a:rPr lang="en-US" sz="1800" kern="0" dirty="0"/>
              <a:t> is in </a:t>
            </a:r>
            <a:r>
              <a:rPr lang="en-US" sz="1800" kern="0" dirty="0">
                <a:solidFill>
                  <a:srgbClr val="FF3300"/>
                </a:solidFill>
              </a:rPr>
              <a:t>DSPACE(s(n))</a:t>
            </a:r>
            <a:r>
              <a:rPr lang="en-US" sz="1800" kern="0" dirty="0"/>
              <a:t>, then </a:t>
            </a:r>
            <a:r>
              <a:rPr lang="en-US" sz="1800" kern="0" dirty="0">
                <a:solidFill>
                  <a:srgbClr val="33CC33"/>
                </a:solidFill>
              </a:rPr>
              <a:t>Q</a:t>
            </a:r>
            <a:r>
              <a:rPr lang="en-US" sz="1800" kern="0" dirty="0"/>
              <a:t> is accepted by an s(n)-space uniform circuit family of depth O(s</a:t>
            </a:r>
            <a:r>
              <a:rPr lang="en-US" sz="1800" kern="0" baseline="30000" dirty="0"/>
              <a:t>2</a:t>
            </a:r>
            <a:r>
              <a:rPr lang="en-US" sz="1800" kern="0" dirty="0"/>
              <a:t>(n)). 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AA565B44-604C-4DEB-85B9-1CC612E57C24}"/>
              </a:ext>
            </a:extLst>
          </p:cNvPr>
          <p:cNvSpPr txBox="1">
            <a:spLocks/>
          </p:cNvSpPr>
          <p:nvPr/>
        </p:nvSpPr>
        <p:spPr bwMode="auto">
          <a:xfrm>
            <a:off x="729851" y="5217959"/>
            <a:ext cx="7594997" cy="93646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Theorem 2.</a:t>
            </a:r>
            <a:r>
              <a:rPr lang="en-US" sz="1800" kern="0" dirty="0"/>
              <a:t> For s(n) = </a:t>
            </a:r>
            <a:r>
              <a:rPr lang="el-GR" sz="1800" kern="0" dirty="0"/>
              <a:t>Ω</a:t>
            </a:r>
            <a:r>
              <a:rPr lang="en-US" sz="1800" kern="0" dirty="0"/>
              <a:t>(log n), if a language </a:t>
            </a:r>
            <a:r>
              <a:rPr lang="en-US" sz="1800" kern="0" dirty="0">
                <a:solidFill>
                  <a:srgbClr val="33CC33"/>
                </a:solidFill>
              </a:rPr>
              <a:t>Q</a:t>
            </a:r>
            <a:r>
              <a:rPr lang="en-US" sz="1800" kern="0" dirty="0"/>
              <a:t> is accepted by an s(n)-space uniform circuit family of depth O(d(n)), then </a:t>
            </a:r>
            <a:r>
              <a:rPr lang="en-US" sz="1800" kern="0" dirty="0">
                <a:solidFill>
                  <a:srgbClr val="33CC33"/>
                </a:solidFill>
              </a:rPr>
              <a:t>Q</a:t>
            </a:r>
            <a:r>
              <a:rPr lang="en-US" sz="1800" kern="0" dirty="0"/>
              <a:t> is in </a:t>
            </a:r>
            <a:r>
              <a:rPr lang="en-US" sz="1800" kern="0" dirty="0">
                <a:solidFill>
                  <a:srgbClr val="FFC000"/>
                </a:solidFill>
              </a:rPr>
              <a:t>DSPACE(d(n))</a:t>
            </a:r>
            <a:r>
              <a:rPr lang="en-US" sz="1800" kern="0" dirty="0"/>
              <a:t>, where d(n) = </a:t>
            </a:r>
            <a:r>
              <a:rPr lang="el-GR" sz="1800" kern="0" dirty="0"/>
              <a:t>Ω</a:t>
            </a:r>
            <a:r>
              <a:rPr lang="en-US" sz="1800" kern="0" dirty="0"/>
              <a:t>(s(n)).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68A51956-FEF8-413A-9E7A-59636ADA3F8C}"/>
              </a:ext>
            </a:extLst>
          </p:cNvPr>
          <p:cNvSpPr txBox="1">
            <a:spLocks/>
          </p:cNvSpPr>
          <p:nvPr/>
        </p:nvSpPr>
        <p:spPr bwMode="auto">
          <a:xfrm>
            <a:off x="630182" y="3741803"/>
            <a:ext cx="7447020" cy="405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 Recall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013B0EBE-1535-49C9-8A87-C3331DC4EA06}"/>
              </a:ext>
            </a:extLst>
          </p:cNvPr>
          <p:cNvSpPr txBox="1">
            <a:spLocks/>
          </p:cNvSpPr>
          <p:nvPr/>
        </p:nvSpPr>
        <p:spPr bwMode="auto">
          <a:xfrm>
            <a:off x="1162049" y="1795438"/>
            <a:ext cx="7031659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Thus, </a:t>
            </a:r>
            <a:r>
              <a:rPr lang="en-US" sz="2000" kern="0" dirty="0">
                <a:solidFill>
                  <a:srgbClr val="FF0000"/>
                </a:solidFill>
              </a:rPr>
              <a:t>PSPACE</a:t>
            </a:r>
            <a:r>
              <a:rPr lang="en-US" sz="2000" kern="0" dirty="0"/>
              <a:t> is the class of problems that can be solved by       poly-space uniform circuit family of polynomial depth. </a:t>
            </a:r>
          </a:p>
        </p:txBody>
      </p:sp>
    </p:spTree>
    <p:extLst>
      <p:ext uri="{BB962C8B-B14F-4D97-AF65-F5344CB8AC3E}">
        <p14:creationId xmlns:p14="http://schemas.microsoft.com/office/powerpoint/2010/main" val="16836710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Circuits and Parallel Computation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2BB6BAD-593A-407F-8A99-2F11FAEAED31}"/>
              </a:ext>
            </a:extLst>
          </p:cNvPr>
          <p:cNvSpPr txBox="1">
            <a:spLocks/>
          </p:cNvSpPr>
          <p:nvPr/>
        </p:nvSpPr>
        <p:spPr bwMode="auto">
          <a:xfrm>
            <a:off x="811157" y="932815"/>
            <a:ext cx="7594994" cy="40555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Some Observations.</a:t>
            </a:r>
            <a:endParaRPr lang="en-US" sz="2000" kern="0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B3261A2-F508-4A76-B235-ABF3A6D328D7}"/>
              </a:ext>
            </a:extLst>
          </p:cNvPr>
          <p:cNvSpPr txBox="1">
            <a:spLocks/>
          </p:cNvSpPr>
          <p:nvPr/>
        </p:nvSpPr>
        <p:spPr bwMode="auto">
          <a:xfrm>
            <a:off x="811157" y="1402428"/>
            <a:ext cx="7447020" cy="405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2000" kern="0" dirty="0">
                <a:solidFill>
                  <a:srgbClr val="FF0000"/>
                </a:solidFill>
              </a:rPr>
              <a:t>PSPACE</a:t>
            </a:r>
            <a:r>
              <a:rPr lang="en-US" sz="2000" kern="0" dirty="0"/>
              <a:t> and Circuit Families.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013B0EBE-1535-49C9-8A87-C3331DC4EA06}"/>
              </a:ext>
            </a:extLst>
          </p:cNvPr>
          <p:cNvSpPr txBox="1">
            <a:spLocks/>
          </p:cNvSpPr>
          <p:nvPr/>
        </p:nvSpPr>
        <p:spPr bwMode="auto">
          <a:xfrm>
            <a:off x="1162049" y="1795438"/>
            <a:ext cx="7031659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Thus, </a:t>
            </a:r>
            <a:r>
              <a:rPr lang="en-US" sz="2000" kern="0" dirty="0">
                <a:solidFill>
                  <a:srgbClr val="FF0000"/>
                </a:solidFill>
              </a:rPr>
              <a:t>PSPACE</a:t>
            </a:r>
            <a:r>
              <a:rPr lang="en-US" sz="2000" kern="0" dirty="0"/>
              <a:t> is the class of problems that can be solved by       poly-space uniform circuit family of polynomial depth. 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F6E19BB-1948-4D7C-94EC-3961DF657F61}"/>
              </a:ext>
            </a:extLst>
          </p:cNvPr>
          <p:cNvSpPr txBox="1">
            <a:spLocks/>
          </p:cNvSpPr>
          <p:nvPr/>
        </p:nvSpPr>
        <p:spPr bwMode="auto">
          <a:xfrm>
            <a:off x="811157" y="2605842"/>
            <a:ext cx="7447020" cy="405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2000" kern="0" dirty="0">
                <a:solidFill>
                  <a:srgbClr val="FF0000"/>
                </a:solidFill>
              </a:rPr>
              <a:t>NP</a:t>
            </a:r>
            <a:r>
              <a:rPr lang="en-US" sz="2000" kern="0" dirty="0"/>
              <a:t> and Circuit Families.</a:t>
            </a:r>
          </a:p>
        </p:txBody>
      </p:sp>
    </p:spTree>
    <p:extLst>
      <p:ext uri="{BB962C8B-B14F-4D97-AF65-F5344CB8AC3E}">
        <p14:creationId xmlns:p14="http://schemas.microsoft.com/office/powerpoint/2010/main" val="4097084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Circuits and Parallel Computation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2BB6BAD-593A-407F-8A99-2F11FAEAED31}"/>
              </a:ext>
            </a:extLst>
          </p:cNvPr>
          <p:cNvSpPr txBox="1">
            <a:spLocks/>
          </p:cNvSpPr>
          <p:nvPr/>
        </p:nvSpPr>
        <p:spPr bwMode="auto">
          <a:xfrm>
            <a:off x="811157" y="932815"/>
            <a:ext cx="7594994" cy="40555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Some Observations.</a:t>
            </a:r>
            <a:endParaRPr lang="en-US" sz="2000" kern="0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B3261A2-F508-4A76-B235-ABF3A6D328D7}"/>
              </a:ext>
            </a:extLst>
          </p:cNvPr>
          <p:cNvSpPr txBox="1">
            <a:spLocks/>
          </p:cNvSpPr>
          <p:nvPr/>
        </p:nvSpPr>
        <p:spPr bwMode="auto">
          <a:xfrm>
            <a:off x="811157" y="1402428"/>
            <a:ext cx="7447020" cy="405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2000" kern="0" dirty="0">
                <a:solidFill>
                  <a:srgbClr val="FF0000"/>
                </a:solidFill>
              </a:rPr>
              <a:t>PSPACE</a:t>
            </a:r>
            <a:r>
              <a:rPr lang="en-US" sz="2000" kern="0" dirty="0"/>
              <a:t> and Circuit Families.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013B0EBE-1535-49C9-8A87-C3331DC4EA06}"/>
              </a:ext>
            </a:extLst>
          </p:cNvPr>
          <p:cNvSpPr txBox="1">
            <a:spLocks/>
          </p:cNvSpPr>
          <p:nvPr/>
        </p:nvSpPr>
        <p:spPr bwMode="auto">
          <a:xfrm>
            <a:off x="1162049" y="1795438"/>
            <a:ext cx="7031659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Thus, </a:t>
            </a:r>
            <a:r>
              <a:rPr lang="en-US" sz="2000" kern="0" dirty="0">
                <a:solidFill>
                  <a:srgbClr val="FF0000"/>
                </a:solidFill>
              </a:rPr>
              <a:t>PSPACE</a:t>
            </a:r>
            <a:r>
              <a:rPr lang="en-US" sz="2000" kern="0" dirty="0"/>
              <a:t> is the class of problems that can be solved by       poly-space uniform circuit family of polynomial depth. 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F6E19BB-1948-4D7C-94EC-3961DF657F61}"/>
              </a:ext>
            </a:extLst>
          </p:cNvPr>
          <p:cNvSpPr txBox="1">
            <a:spLocks/>
          </p:cNvSpPr>
          <p:nvPr/>
        </p:nvSpPr>
        <p:spPr bwMode="auto">
          <a:xfrm>
            <a:off x="811157" y="2605842"/>
            <a:ext cx="7447020" cy="405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2000" kern="0" dirty="0">
                <a:solidFill>
                  <a:srgbClr val="FF0000"/>
                </a:solidFill>
              </a:rPr>
              <a:t>NP</a:t>
            </a:r>
            <a:r>
              <a:rPr lang="en-US" sz="2000" kern="0" dirty="0"/>
              <a:t> and Circuit Families.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2B1583A-DCBC-45B7-BE5D-A0C3F53DE0D0}"/>
              </a:ext>
            </a:extLst>
          </p:cNvPr>
          <p:cNvSpPr txBox="1">
            <a:spLocks/>
          </p:cNvSpPr>
          <p:nvPr/>
        </p:nvSpPr>
        <p:spPr bwMode="auto">
          <a:xfrm>
            <a:off x="1162048" y="2982700"/>
            <a:ext cx="7031659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Problems in </a:t>
            </a:r>
            <a:r>
              <a:rPr lang="en-US" sz="2000" kern="0" dirty="0">
                <a:solidFill>
                  <a:srgbClr val="FF0000"/>
                </a:solidFill>
              </a:rPr>
              <a:t>NP</a:t>
            </a:r>
            <a:r>
              <a:rPr lang="en-US" sz="2000" kern="0" dirty="0"/>
              <a:t> can be solved by poly-space uniform circuit family of polynomial depth. </a:t>
            </a:r>
          </a:p>
        </p:txBody>
      </p:sp>
    </p:spTree>
    <p:extLst>
      <p:ext uri="{BB962C8B-B14F-4D97-AF65-F5344CB8AC3E}">
        <p14:creationId xmlns:p14="http://schemas.microsoft.com/office/powerpoint/2010/main" val="35029172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Circuits and Parallel Computation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2BB6BAD-593A-407F-8A99-2F11FAEAED31}"/>
              </a:ext>
            </a:extLst>
          </p:cNvPr>
          <p:cNvSpPr txBox="1">
            <a:spLocks/>
          </p:cNvSpPr>
          <p:nvPr/>
        </p:nvSpPr>
        <p:spPr bwMode="auto">
          <a:xfrm>
            <a:off x="811157" y="932815"/>
            <a:ext cx="7594994" cy="40555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Some Observations.</a:t>
            </a:r>
            <a:endParaRPr lang="en-US" sz="2000" kern="0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B3261A2-F508-4A76-B235-ABF3A6D328D7}"/>
              </a:ext>
            </a:extLst>
          </p:cNvPr>
          <p:cNvSpPr txBox="1">
            <a:spLocks/>
          </p:cNvSpPr>
          <p:nvPr/>
        </p:nvSpPr>
        <p:spPr bwMode="auto">
          <a:xfrm>
            <a:off x="811157" y="1402428"/>
            <a:ext cx="7447020" cy="405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2000" kern="0" dirty="0">
                <a:solidFill>
                  <a:srgbClr val="FF0000"/>
                </a:solidFill>
              </a:rPr>
              <a:t>PSPACE</a:t>
            </a:r>
            <a:r>
              <a:rPr lang="en-US" sz="2000" kern="0" dirty="0"/>
              <a:t> and Circuit Families.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013B0EBE-1535-49C9-8A87-C3331DC4EA06}"/>
              </a:ext>
            </a:extLst>
          </p:cNvPr>
          <p:cNvSpPr txBox="1">
            <a:spLocks/>
          </p:cNvSpPr>
          <p:nvPr/>
        </p:nvSpPr>
        <p:spPr bwMode="auto">
          <a:xfrm>
            <a:off x="1162049" y="1795438"/>
            <a:ext cx="7031659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Thus, </a:t>
            </a:r>
            <a:r>
              <a:rPr lang="en-US" sz="2000" kern="0" dirty="0">
                <a:solidFill>
                  <a:srgbClr val="FF0000"/>
                </a:solidFill>
              </a:rPr>
              <a:t>PSPACE</a:t>
            </a:r>
            <a:r>
              <a:rPr lang="en-US" sz="2000" kern="0" dirty="0"/>
              <a:t> is the class of problems that can be solved by       poly-space uniform circuit family of polynomial depth. 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F6E19BB-1948-4D7C-94EC-3961DF657F61}"/>
              </a:ext>
            </a:extLst>
          </p:cNvPr>
          <p:cNvSpPr txBox="1">
            <a:spLocks/>
          </p:cNvSpPr>
          <p:nvPr/>
        </p:nvSpPr>
        <p:spPr bwMode="auto">
          <a:xfrm>
            <a:off x="811157" y="2605842"/>
            <a:ext cx="7447020" cy="405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2000" kern="0" dirty="0">
                <a:solidFill>
                  <a:srgbClr val="FF0000"/>
                </a:solidFill>
              </a:rPr>
              <a:t>NP</a:t>
            </a:r>
            <a:r>
              <a:rPr lang="en-US" sz="2000" kern="0" dirty="0"/>
              <a:t> and Circuit Families.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2B1583A-DCBC-45B7-BE5D-A0C3F53DE0D0}"/>
              </a:ext>
            </a:extLst>
          </p:cNvPr>
          <p:cNvSpPr txBox="1">
            <a:spLocks/>
          </p:cNvSpPr>
          <p:nvPr/>
        </p:nvSpPr>
        <p:spPr bwMode="auto">
          <a:xfrm>
            <a:off x="1162048" y="2982700"/>
            <a:ext cx="7031659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Problems in </a:t>
            </a:r>
            <a:r>
              <a:rPr lang="en-US" sz="2000" kern="0" dirty="0">
                <a:solidFill>
                  <a:srgbClr val="FF0000"/>
                </a:solidFill>
              </a:rPr>
              <a:t>NP</a:t>
            </a:r>
            <a:r>
              <a:rPr lang="en-US" sz="2000" kern="0" dirty="0"/>
              <a:t> can be solved by poly-space uniform circuit family of polynomial depth. 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3BD8B9E-DAD8-42A0-8D0F-19356A49E96E}"/>
              </a:ext>
            </a:extLst>
          </p:cNvPr>
          <p:cNvCxnSpPr/>
          <p:nvPr/>
        </p:nvCxnSpPr>
        <p:spPr>
          <a:xfrm>
            <a:off x="4962525" y="3124200"/>
            <a:ext cx="1238250" cy="16192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FDC69B62-E2B2-4F13-BC8F-18D9D2A35D8D}"/>
              </a:ext>
            </a:extLst>
          </p:cNvPr>
          <p:cNvSpPr txBox="1"/>
          <p:nvPr/>
        </p:nvSpPr>
        <p:spPr>
          <a:xfrm>
            <a:off x="4962525" y="2665473"/>
            <a:ext cx="1382110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log-space?</a:t>
            </a:r>
          </a:p>
        </p:txBody>
      </p:sp>
    </p:spTree>
    <p:extLst>
      <p:ext uri="{BB962C8B-B14F-4D97-AF65-F5344CB8AC3E}">
        <p14:creationId xmlns:p14="http://schemas.microsoft.com/office/powerpoint/2010/main" val="30225925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Circuits and Parallel Computation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2BB6BAD-593A-407F-8A99-2F11FAEAED31}"/>
              </a:ext>
            </a:extLst>
          </p:cNvPr>
          <p:cNvSpPr txBox="1">
            <a:spLocks/>
          </p:cNvSpPr>
          <p:nvPr/>
        </p:nvSpPr>
        <p:spPr bwMode="auto">
          <a:xfrm>
            <a:off x="811157" y="932815"/>
            <a:ext cx="7594994" cy="40555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Some Observations.</a:t>
            </a:r>
            <a:endParaRPr lang="en-US" sz="2000" kern="0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B3261A2-F508-4A76-B235-ABF3A6D328D7}"/>
              </a:ext>
            </a:extLst>
          </p:cNvPr>
          <p:cNvSpPr txBox="1">
            <a:spLocks/>
          </p:cNvSpPr>
          <p:nvPr/>
        </p:nvSpPr>
        <p:spPr bwMode="auto">
          <a:xfrm>
            <a:off x="811157" y="1402428"/>
            <a:ext cx="7447020" cy="405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2000" kern="0" dirty="0">
                <a:solidFill>
                  <a:srgbClr val="FF0000"/>
                </a:solidFill>
              </a:rPr>
              <a:t>PSPACE</a:t>
            </a:r>
            <a:r>
              <a:rPr lang="en-US" sz="2000" kern="0" dirty="0"/>
              <a:t> and Circuit Families.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68A51956-FEF8-413A-9E7A-59636ADA3F8C}"/>
              </a:ext>
            </a:extLst>
          </p:cNvPr>
          <p:cNvSpPr txBox="1">
            <a:spLocks/>
          </p:cNvSpPr>
          <p:nvPr/>
        </p:nvSpPr>
        <p:spPr bwMode="auto">
          <a:xfrm>
            <a:off x="746687" y="3793706"/>
            <a:ext cx="7447020" cy="405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 Recall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013B0EBE-1535-49C9-8A87-C3331DC4EA06}"/>
              </a:ext>
            </a:extLst>
          </p:cNvPr>
          <p:cNvSpPr txBox="1">
            <a:spLocks/>
          </p:cNvSpPr>
          <p:nvPr/>
        </p:nvSpPr>
        <p:spPr bwMode="auto">
          <a:xfrm>
            <a:off x="1162049" y="1795438"/>
            <a:ext cx="7031659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Thus, </a:t>
            </a:r>
            <a:r>
              <a:rPr lang="en-US" sz="2000" kern="0" dirty="0">
                <a:solidFill>
                  <a:srgbClr val="FF0000"/>
                </a:solidFill>
              </a:rPr>
              <a:t>PSPACE</a:t>
            </a:r>
            <a:r>
              <a:rPr lang="en-US" sz="2000" kern="0" dirty="0"/>
              <a:t> is the class of problems that can be solved by       poly-space uniform circuit family of polynomial depth. 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F6E19BB-1948-4D7C-94EC-3961DF657F61}"/>
              </a:ext>
            </a:extLst>
          </p:cNvPr>
          <p:cNvSpPr txBox="1">
            <a:spLocks/>
          </p:cNvSpPr>
          <p:nvPr/>
        </p:nvSpPr>
        <p:spPr bwMode="auto">
          <a:xfrm>
            <a:off x="811157" y="2605842"/>
            <a:ext cx="7447020" cy="405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2000" kern="0" dirty="0">
                <a:solidFill>
                  <a:srgbClr val="FF0000"/>
                </a:solidFill>
              </a:rPr>
              <a:t>NP</a:t>
            </a:r>
            <a:r>
              <a:rPr lang="en-US" sz="2000" kern="0" dirty="0"/>
              <a:t> and Circuit Families.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2B1583A-DCBC-45B7-BE5D-A0C3F53DE0D0}"/>
              </a:ext>
            </a:extLst>
          </p:cNvPr>
          <p:cNvSpPr txBox="1">
            <a:spLocks/>
          </p:cNvSpPr>
          <p:nvPr/>
        </p:nvSpPr>
        <p:spPr bwMode="auto">
          <a:xfrm>
            <a:off x="1162048" y="2982700"/>
            <a:ext cx="7031659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Problems in </a:t>
            </a:r>
            <a:r>
              <a:rPr lang="en-US" sz="2000" kern="0" dirty="0">
                <a:solidFill>
                  <a:srgbClr val="FF0000"/>
                </a:solidFill>
              </a:rPr>
              <a:t>NP</a:t>
            </a:r>
            <a:r>
              <a:rPr lang="en-US" sz="2000" kern="0" dirty="0"/>
              <a:t> can be solved by poly-space uniform circuit family of polynomial depth. 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4C6FD441-84E3-4A1E-AB4C-5C9D2B87C66B}"/>
              </a:ext>
            </a:extLst>
          </p:cNvPr>
          <p:cNvSpPr txBox="1">
            <a:spLocks/>
          </p:cNvSpPr>
          <p:nvPr/>
        </p:nvSpPr>
        <p:spPr bwMode="auto">
          <a:xfrm>
            <a:off x="811157" y="4211946"/>
            <a:ext cx="7523218" cy="67889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Theorem.</a:t>
            </a:r>
            <a:r>
              <a:rPr lang="en-US" sz="1800" kern="0" dirty="0"/>
              <a:t> A language L is in </a:t>
            </a:r>
            <a:r>
              <a:rPr lang="en-US" sz="1800" kern="0" dirty="0">
                <a:solidFill>
                  <a:srgbClr val="FF0000"/>
                </a:solidFill>
              </a:rPr>
              <a:t>P</a:t>
            </a:r>
            <a:r>
              <a:rPr lang="en-US" sz="1800" kern="0" dirty="0"/>
              <a:t> if and only if L is accepted by a log-space uniform circuit family.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3BD8B9E-DAD8-42A0-8D0F-19356A49E96E}"/>
              </a:ext>
            </a:extLst>
          </p:cNvPr>
          <p:cNvCxnSpPr/>
          <p:nvPr/>
        </p:nvCxnSpPr>
        <p:spPr>
          <a:xfrm>
            <a:off x="4962525" y="3124200"/>
            <a:ext cx="1238250" cy="16192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FDC69B62-E2B2-4F13-BC8F-18D9D2A35D8D}"/>
              </a:ext>
            </a:extLst>
          </p:cNvPr>
          <p:cNvSpPr txBox="1"/>
          <p:nvPr/>
        </p:nvSpPr>
        <p:spPr>
          <a:xfrm>
            <a:off x="4962525" y="2665473"/>
            <a:ext cx="1382110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log-space?</a:t>
            </a:r>
          </a:p>
        </p:txBody>
      </p:sp>
    </p:spTree>
    <p:extLst>
      <p:ext uri="{BB962C8B-B14F-4D97-AF65-F5344CB8AC3E}">
        <p14:creationId xmlns:p14="http://schemas.microsoft.com/office/powerpoint/2010/main" val="34913721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Circuits and Parallel Computation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2BB6BAD-593A-407F-8A99-2F11FAEAED31}"/>
              </a:ext>
            </a:extLst>
          </p:cNvPr>
          <p:cNvSpPr txBox="1">
            <a:spLocks/>
          </p:cNvSpPr>
          <p:nvPr/>
        </p:nvSpPr>
        <p:spPr bwMode="auto">
          <a:xfrm>
            <a:off x="811157" y="932815"/>
            <a:ext cx="7594994" cy="40555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Some Observations.</a:t>
            </a:r>
            <a:endParaRPr lang="en-US" sz="2000" kern="0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B3261A2-F508-4A76-B235-ABF3A6D328D7}"/>
              </a:ext>
            </a:extLst>
          </p:cNvPr>
          <p:cNvSpPr txBox="1">
            <a:spLocks/>
          </p:cNvSpPr>
          <p:nvPr/>
        </p:nvSpPr>
        <p:spPr bwMode="auto">
          <a:xfrm>
            <a:off x="811157" y="1402428"/>
            <a:ext cx="7447020" cy="405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2000" kern="0" dirty="0">
                <a:solidFill>
                  <a:srgbClr val="FF0000"/>
                </a:solidFill>
              </a:rPr>
              <a:t>PSPACE</a:t>
            </a:r>
            <a:r>
              <a:rPr lang="en-US" sz="2000" kern="0" dirty="0"/>
              <a:t> and Circuit Families.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68A51956-FEF8-413A-9E7A-59636ADA3F8C}"/>
              </a:ext>
            </a:extLst>
          </p:cNvPr>
          <p:cNvSpPr txBox="1">
            <a:spLocks/>
          </p:cNvSpPr>
          <p:nvPr/>
        </p:nvSpPr>
        <p:spPr bwMode="auto">
          <a:xfrm>
            <a:off x="746687" y="3793706"/>
            <a:ext cx="7447020" cy="405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 Recall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013B0EBE-1535-49C9-8A87-C3331DC4EA06}"/>
              </a:ext>
            </a:extLst>
          </p:cNvPr>
          <p:cNvSpPr txBox="1">
            <a:spLocks/>
          </p:cNvSpPr>
          <p:nvPr/>
        </p:nvSpPr>
        <p:spPr bwMode="auto">
          <a:xfrm>
            <a:off x="1162049" y="1795438"/>
            <a:ext cx="7031659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Thus, </a:t>
            </a:r>
            <a:r>
              <a:rPr lang="en-US" sz="2000" kern="0" dirty="0">
                <a:solidFill>
                  <a:srgbClr val="FF0000"/>
                </a:solidFill>
              </a:rPr>
              <a:t>PSPACE</a:t>
            </a:r>
            <a:r>
              <a:rPr lang="en-US" sz="2000" kern="0" dirty="0"/>
              <a:t> is the class of problems that can be solved by       poly-space uniform circuit family of polynomial depth. 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F6E19BB-1948-4D7C-94EC-3961DF657F61}"/>
              </a:ext>
            </a:extLst>
          </p:cNvPr>
          <p:cNvSpPr txBox="1">
            <a:spLocks/>
          </p:cNvSpPr>
          <p:nvPr/>
        </p:nvSpPr>
        <p:spPr bwMode="auto">
          <a:xfrm>
            <a:off x="811157" y="2605842"/>
            <a:ext cx="7447020" cy="405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2000" kern="0" dirty="0">
                <a:solidFill>
                  <a:srgbClr val="FF0000"/>
                </a:solidFill>
              </a:rPr>
              <a:t>NP</a:t>
            </a:r>
            <a:r>
              <a:rPr lang="en-US" sz="2000" kern="0" dirty="0"/>
              <a:t> and Circuit Families.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2B1583A-DCBC-45B7-BE5D-A0C3F53DE0D0}"/>
              </a:ext>
            </a:extLst>
          </p:cNvPr>
          <p:cNvSpPr txBox="1">
            <a:spLocks/>
          </p:cNvSpPr>
          <p:nvPr/>
        </p:nvSpPr>
        <p:spPr bwMode="auto">
          <a:xfrm>
            <a:off x="1162048" y="2982700"/>
            <a:ext cx="7031659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Problems in </a:t>
            </a:r>
            <a:r>
              <a:rPr lang="en-US" sz="2000" kern="0" dirty="0">
                <a:solidFill>
                  <a:srgbClr val="FF0000"/>
                </a:solidFill>
              </a:rPr>
              <a:t>NP</a:t>
            </a:r>
            <a:r>
              <a:rPr lang="en-US" sz="2000" kern="0" dirty="0"/>
              <a:t> can be solved by poly-space uniform circuit family of polynomial depth. 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4C6FD441-84E3-4A1E-AB4C-5C9D2B87C66B}"/>
              </a:ext>
            </a:extLst>
          </p:cNvPr>
          <p:cNvSpPr txBox="1">
            <a:spLocks/>
          </p:cNvSpPr>
          <p:nvPr/>
        </p:nvSpPr>
        <p:spPr bwMode="auto">
          <a:xfrm>
            <a:off x="811157" y="4211946"/>
            <a:ext cx="7523218" cy="67889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Theorem.</a:t>
            </a:r>
            <a:r>
              <a:rPr lang="en-US" sz="1800" kern="0" dirty="0"/>
              <a:t> A language L is in </a:t>
            </a:r>
            <a:r>
              <a:rPr lang="en-US" sz="1800" kern="0" dirty="0">
                <a:solidFill>
                  <a:srgbClr val="FF0000"/>
                </a:solidFill>
              </a:rPr>
              <a:t>P</a:t>
            </a:r>
            <a:r>
              <a:rPr lang="en-US" sz="1800" kern="0" dirty="0"/>
              <a:t> if and only if L is accepted by a log-space uniform circuit family.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80C01859-07E8-489D-B660-F6492101FB27}"/>
              </a:ext>
            </a:extLst>
          </p:cNvPr>
          <p:cNvSpPr txBox="1">
            <a:spLocks/>
          </p:cNvSpPr>
          <p:nvPr/>
        </p:nvSpPr>
        <p:spPr bwMode="auto">
          <a:xfrm>
            <a:off x="811157" y="4968420"/>
            <a:ext cx="7447020" cy="6788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Thus, if we believe </a:t>
            </a:r>
            <a:r>
              <a:rPr lang="en-US" sz="1800" kern="0" dirty="0">
                <a:solidFill>
                  <a:srgbClr val="FF0000"/>
                </a:solidFill>
              </a:rPr>
              <a:t>P</a:t>
            </a:r>
            <a:r>
              <a:rPr lang="en-US" sz="1800" kern="0" dirty="0"/>
              <a:t> ≠ </a:t>
            </a:r>
            <a:r>
              <a:rPr lang="en-US" sz="1800" kern="0" dirty="0">
                <a:solidFill>
                  <a:srgbClr val="FF0000"/>
                </a:solidFill>
              </a:rPr>
              <a:t>NP</a:t>
            </a:r>
            <a:r>
              <a:rPr lang="en-US" sz="1800" kern="0" dirty="0"/>
              <a:t>, then we cannot replace poly-space uniformity by log-space uniformity in the above observation. 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3BD8B9E-DAD8-42A0-8D0F-19356A49E96E}"/>
              </a:ext>
            </a:extLst>
          </p:cNvPr>
          <p:cNvCxnSpPr/>
          <p:nvPr/>
        </p:nvCxnSpPr>
        <p:spPr>
          <a:xfrm>
            <a:off x="4962525" y="3124200"/>
            <a:ext cx="1238250" cy="16192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FDC69B62-E2B2-4F13-BC8F-18D9D2A35D8D}"/>
              </a:ext>
            </a:extLst>
          </p:cNvPr>
          <p:cNvSpPr txBox="1"/>
          <p:nvPr/>
        </p:nvSpPr>
        <p:spPr>
          <a:xfrm>
            <a:off x="4962525" y="2665473"/>
            <a:ext cx="1382110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log-space?</a:t>
            </a:r>
          </a:p>
        </p:txBody>
      </p:sp>
    </p:spTree>
    <p:extLst>
      <p:ext uri="{BB962C8B-B14F-4D97-AF65-F5344CB8AC3E}">
        <p14:creationId xmlns:p14="http://schemas.microsoft.com/office/powerpoint/2010/main" val="35035967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Circuits and Parallel Computation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2BB6BAD-593A-407F-8A99-2F11FAEAED31}"/>
              </a:ext>
            </a:extLst>
          </p:cNvPr>
          <p:cNvSpPr txBox="1">
            <a:spLocks/>
          </p:cNvSpPr>
          <p:nvPr/>
        </p:nvSpPr>
        <p:spPr bwMode="auto">
          <a:xfrm>
            <a:off x="811157" y="932815"/>
            <a:ext cx="7594994" cy="40555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Some Observations.</a:t>
            </a:r>
            <a:endParaRPr lang="en-US" sz="2000" kern="0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B3261A2-F508-4A76-B235-ABF3A6D328D7}"/>
              </a:ext>
            </a:extLst>
          </p:cNvPr>
          <p:cNvSpPr txBox="1">
            <a:spLocks/>
          </p:cNvSpPr>
          <p:nvPr/>
        </p:nvSpPr>
        <p:spPr bwMode="auto">
          <a:xfrm>
            <a:off x="811157" y="1402428"/>
            <a:ext cx="7447020" cy="405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2000" kern="0" dirty="0">
                <a:solidFill>
                  <a:srgbClr val="FF0000"/>
                </a:solidFill>
              </a:rPr>
              <a:t>PSPACE</a:t>
            </a:r>
            <a:r>
              <a:rPr lang="en-US" sz="2000" kern="0" dirty="0"/>
              <a:t> and Circuit Families.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68A51956-FEF8-413A-9E7A-59636ADA3F8C}"/>
              </a:ext>
            </a:extLst>
          </p:cNvPr>
          <p:cNvSpPr txBox="1">
            <a:spLocks/>
          </p:cNvSpPr>
          <p:nvPr/>
        </p:nvSpPr>
        <p:spPr bwMode="auto">
          <a:xfrm>
            <a:off x="746687" y="3793706"/>
            <a:ext cx="7447020" cy="405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 Recall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013B0EBE-1535-49C9-8A87-C3331DC4EA06}"/>
              </a:ext>
            </a:extLst>
          </p:cNvPr>
          <p:cNvSpPr txBox="1">
            <a:spLocks/>
          </p:cNvSpPr>
          <p:nvPr/>
        </p:nvSpPr>
        <p:spPr bwMode="auto">
          <a:xfrm>
            <a:off x="1162049" y="1795438"/>
            <a:ext cx="7031659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Thus, </a:t>
            </a:r>
            <a:r>
              <a:rPr lang="en-US" sz="2000" kern="0" dirty="0">
                <a:solidFill>
                  <a:srgbClr val="FF0000"/>
                </a:solidFill>
              </a:rPr>
              <a:t>PSPACE</a:t>
            </a:r>
            <a:r>
              <a:rPr lang="en-US" sz="2000" kern="0" dirty="0"/>
              <a:t> is the class of problems that can be solved by       poly-space uniform circuit family of polynomial depth. 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F6E19BB-1948-4D7C-94EC-3961DF657F61}"/>
              </a:ext>
            </a:extLst>
          </p:cNvPr>
          <p:cNvSpPr txBox="1">
            <a:spLocks/>
          </p:cNvSpPr>
          <p:nvPr/>
        </p:nvSpPr>
        <p:spPr bwMode="auto">
          <a:xfrm>
            <a:off x="811157" y="2605842"/>
            <a:ext cx="7447020" cy="405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2000" kern="0" dirty="0">
                <a:solidFill>
                  <a:srgbClr val="FF0000"/>
                </a:solidFill>
              </a:rPr>
              <a:t>NP</a:t>
            </a:r>
            <a:r>
              <a:rPr lang="en-US" sz="2000" kern="0" dirty="0"/>
              <a:t> and Circuit Families.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2B1583A-DCBC-45B7-BE5D-A0C3F53DE0D0}"/>
              </a:ext>
            </a:extLst>
          </p:cNvPr>
          <p:cNvSpPr txBox="1">
            <a:spLocks/>
          </p:cNvSpPr>
          <p:nvPr/>
        </p:nvSpPr>
        <p:spPr bwMode="auto">
          <a:xfrm>
            <a:off x="1162048" y="2982700"/>
            <a:ext cx="7031659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Problems in </a:t>
            </a:r>
            <a:r>
              <a:rPr lang="en-US" sz="2000" kern="0" dirty="0">
                <a:solidFill>
                  <a:srgbClr val="FF0000"/>
                </a:solidFill>
              </a:rPr>
              <a:t>NP</a:t>
            </a:r>
            <a:r>
              <a:rPr lang="en-US" sz="2000" kern="0" dirty="0"/>
              <a:t> can be solved by poly-space uniform circuit family of polynomial depth. 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4C6FD441-84E3-4A1E-AB4C-5C9D2B87C66B}"/>
              </a:ext>
            </a:extLst>
          </p:cNvPr>
          <p:cNvSpPr txBox="1">
            <a:spLocks/>
          </p:cNvSpPr>
          <p:nvPr/>
        </p:nvSpPr>
        <p:spPr bwMode="auto">
          <a:xfrm>
            <a:off x="811157" y="4211946"/>
            <a:ext cx="7523218" cy="67889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Theorem.</a:t>
            </a:r>
            <a:r>
              <a:rPr lang="en-US" sz="1800" kern="0" dirty="0"/>
              <a:t> A language L is in </a:t>
            </a:r>
            <a:r>
              <a:rPr lang="en-US" sz="1800" kern="0" dirty="0">
                <a:solidFill>
                  <a:srgbClr val="FF0000"/>
                </a:solidFill>
              </a:rPr>
              <a:t>P</a:t>
            </a:r>
            <a:r>
              <a:rPr lang="en-US" sz="1800" kern="0" dirty="0"/>
              <a:t> if and only if L is accepted by a log-space uniform circuit family.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80C01859-07E8-489D-B660-F6492101FB27}"/>
              </a:ext>
            </a:extLst>
          </p:cNvPr>
          <p:cNvSpPr txBox="1">
            <a:spLocks/>
          </p:cNvSpPr>
          <p:nvPr/>
        </p:nvSpPr>
        <p:spPr bwMode="auto">
          <a:xfrm>
            <a:off x="811157" y="4968420"/>
            <a:ext cx="7447020" cy="6788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Thus, if we believe </a:t>
            </a:r>
            <a:r>
              <a:rPr lang="en-US" sz="1800" kern="0" dirty="0">
                <a:solidFill>
                  <a:srgbClr val="FF0000"/>
                </a:solidFill>
              </a:rPr>
              <a:t>P</a:t>
            </a:r>
            <a:r>
              <a:rPr lang="en-US" sz="1800" kern="0" dirty="0"/>
              <a:t> ≠ </a:t>
            </a:r>
            <a:r>
              <a:rPr lang="en-US" sz="1800" kern="0" dirty="0">
                <a:solidFill>
                  <a:srgbClr val="FF0000"/>
                </a:solidFill>
              </a:rPr>
              <a:t>NP</a:t>
            </a:r>
            <a:r>
              <a:rPr lang="en-US" sz="1800" kern="0" dirty="0"/>
              <a:t>, then we cannot replace poly-space uniformity by log-space uniformity in the above observation. 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3BD8B9E-DAD8-42A0-8D0F-19356A49E96E}"/>
              </a:ext>
            </a:extLst>
          </p:cNvPr>
          <p:cNvCxnSpPr/>
          <p:nvPr/>
        </p:nvCxnSpPr>
        <p:spPr>
          <a:xfrm>
            <a:off x="4962525" y="3124200"/>
            <a:ext cx="1238250" cy="16192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FDC69B62-E2B2-4F13-BC8F-18D9D2A35D8D}"/>
              </a:ext>
            </a:extLst>
          </p:cNvPr>
          <p:cNvSpPr txBox="1"/>
          <p:nvPr/>
        </p:nvSpPr>
        <p:spPr>
          <a:xfrm>
            <a:off x="4962525" y="2665473"/>
            <a:ext cx="1382110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log-space?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A3011C7C-8C4A-4090-9D96-904A86BDF423}"/>
              </a:ext>
            </a:extLst>
          </p:cNvPr>
          <p:cNvSpPr txBox="1">
            <a:spLocks/>
          </p:cNvSpPr>
          <p:nvPr/>
        </p:nvSpPr>
        <p:spPr bwMode="auto">
          <a:xfrm>
            <a:off x="811157" y="5714625"/>
            <a:ext cx="7594994" cy="67889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Later, we will see that even we place no restrictions on circuit uniformity, it is still unlikely that NP is solvable by poly-size circuit families. </a:t>
            </a:r>
          </a:p>
        </p:txBody>
      </p:sp>
    </p:spTree>
    <p:extLst>
      <p:ext uri="{BB962C8B-B14F-4D97-AF65-F5344CB8AC3E}">
        <p14:creationId xmlns:p14="http://schemas.microsoft.com/office/powerpoint/2010/main" val="18887887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Circuits and Parallel Computation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2BB6BAD-593A-407F-8A99-2F11FAEAED31}"/>
              </a:ext>
            </a:extLst>
          </p:cNvPr>
          <p:cNvSpPr txBox="1">
            <a:spLocks/>
          </p:cNvSpPr>
          <p:nvPr/>
        </p:nvSpPr>
        <p:spPr bwMode="auto">
          <a:xfrm>
            <a:off x="811157" y="932815"/>
            <a:ext cx="7594994" cy="40555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Some Observations.</a:t>
            </a:r>
            <a:endParaRPr lang="en-US" sz="2000" kern="0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B3261A2-F508-4A76-B235-ABF3A6D328D7}"/>
              </a:ext>
            </a:extLst>
          </p:cNvPr>
          <p:cNvSpPr txBox="1">
            <a:spLocks/>
          </p:cNvSpPr>
          <p:nvPr/>
        </p:nvSpPr>
        <p:spPr bwMode="auto">
          <a:xfrm>
            <a:off x="811157" y="1402428"/>
            <a:ext cx="7447020" cy="405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2000" kern="0" dirty="0">
                <a:solidFill>
                  <a:srgbClr val="FF0000"/>
                </a:solidFill>
              </a:rPr>
              <a:t>PSPACE</a:t>
            </a:r>
            <a:r>
              <a:rPr lang="en-US" sz="2000" kern="0" dirty="0"/>
              <a:t> and Circuit Families.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013B0EBE-1535-49C9-8A87-C3331DC4EA06}"/>
              </a:ext>
            </a:extLst>
          </p:cNvPr>
          <p:cNvSpPr txBox="1">
            <a:spLocks/>
          </p:cNvSpPr>
          <p:nvPr/>
        </p:nvSpPr>
        <p:spPr bwMode="auto">
          <a:xfrm>
            <a:off x="1162049" y="1795438"/>
            <a:ext cx="7031659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Thus, </a:t>
            </a:r>
            <a:r>
              <a:rPr lang="en-US" sz="2000" kern="0" dirty="0">
                <a:solidFill>
                  <a:srgbClr val="FF0000"/>
                </a:solidFill>
              </a:rPr>
              <a:t>PSPACE</a:t>
            </a:r>
            <a:r>
              <a:rPr lang="en-US" sz="2000" kern="0" dirty="0"/>
              <a:t> is the class of problems that can be solved by       poly-space uniform circuit family of polynomial depth. 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F6E19BB-1948-4D7C-94EC-3961DF657F61}"/>
              </a:ext>
            </a:extLst>
          </p:cNvPr>
          <p:cNvSpPr txBox="1">
            <a:spLocks/>
          </p:cNvSpPr>
          <p:nvPr/>
        </p:nvSpPr>
        <p:spPr bwMode="auto">
          <a:xfrm>
            <a:off x="811157" y="2605842"/>
            <a:ext cx="7447020" cy="405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2000" kern="0" dirty="0">
                <a:solidFill>
                  <a:srgbClr val="FF0000"/>
                </a:solidFill>
              </a:rPr>
              <a:t>NP</a:t>
            </a:r>
            <a:r>
              <a:rPr lang="en-US" sz="2000" kern="0" dirty="0"/>
              <a:t> and Circuit Families.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59B3BDB9-7DB1-4245-A639-9D84A0258F73}"/>
              </a:ext>
            </a:extLst>
          </p:cNvPr>
          <p:cNvSpPr txBox="1">
            <a:spLocks/>
          </p:cNvSpPr>
          <p:nvPr/>
        </p:nvSpPr>
        <p:spPr bwMode="auto">
          <a:xfrm>
            <a:off x="1162048" y="3011400"/>
            <a:ext cx="7031659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If </a:t>
            </a:r>
            <a:r>
              <a:rPr lang="en-US" sz="2000" kern="0" dirty="0">
                <a:solidFill>
                  <a:srgbClr val="FF0000"/>
                </a:solidFill>
              </a:rPr>
              <a:t>P</a:t>
            </a:r>
            <a:r>
              <a:rPr lang="en-US" sz="2000" kern="0" dirty="0"/>
              <a:t> ≠ </a:t>
            </a:r>
            <a:r>
              <a:rPr lang="en-US" sz="2000" kern="0" dirty="0">
                <a:solidFill>
                  <a:srgbClr val="FF0000"/>
                </a:solidFill>
              </a:rPr>
              <a:t>NP</a:t>
            </a:r>
            <a:r>
              <a:rPr lang="en-US" sz="2000" kern="0" dirty="0"/>
              <a:t>, then a circuit family solving an </a:t>
            </a:r>
            <a:r>
              <a:rPr lang="en-US" sz="2000" kern="0" dirty="0">
                <a:solidFill>
                  <a:srgbClr val="FF0000"/>
                </a:solidFill>
              </a:rPr>
              <a:t>NP</a:t>
            </a:r>
            <a:r>
              <a:rPr lang="en-US" sz="2000" kern="0" dirty="0"/>
              <a:t>-hard problem requires super-polynomial size. </a:t>
            </a:r>
          </a:p>
        </p:txBody>
      </p:sp>
    </p:spTree>
    <p:extLst>
      <p:ext uri="{BB962C8B-B14F-4D97-AF65-F5344CB8AC3E}">
        <p14:creationId xmlns:p14="http://schemas.microsoft.com/office/powerpoint/2010/main" val="17527574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Circuits and Parallel Computation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2BB6BAD-593A-407F-8A99-2F11FAEAED31}"/>
              </a:ext>
            </a:extLst>
          </p:cNvPr>
          <p:cNvSpPr txBox="1">
            <a:spLocks/>
          </p:cNvSpPr>
          <p:nvPr/>
        </p:nvSpPr>
        <p:spPr bwMode="auto">
          <a:xfrm>
            <a:off x="811157" y="932815"/>
            <a:ext cx="7594994" cy="40555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Some Observations.</a:t>
            </a:r>
            <a:endParaRPr lang="en-US" sz="2000" kern="0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B3261A2-F508-4A76-B235-ABF3A6D328D7}"/>
              </a:ext>
            </a:extLst>
          </p:cNvPr>
          <p:cNvSpPr txBox="1">
            <a:spLocks/>
          </p:cNvSpPr>
          <p:nvPr/>
        </p:nvSpPr>
        <p:spPr bwMode="auto">
          <a:xfrm>
            <a:off x="811157" y="1402428"/>
            <a:ext cx="7447020" cy="405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2000" kern="0" dirty="0">
                <a:solidFill>
                  <a:srgbClr val="FF0000"/>
                </a:solidFill>
              </a:rPr>
              <a:t>PSPACE</a:t>
            </a:r>
            <a:r>
              <a:rPr lang="en-US" sz="2000" kern="0" dirty="0"/>
              <a:t> and Circuit Families.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013B0EBE-1535-49C9-8A87-C3331DC4EA06}"/>
              </a:ext>
            </a:extLst>
          </p:cNvPr>
          <p:cNvSpPr txBox="1">
            <a:spLocks/>
          </p:cNvSpPr>
          <p:nvPr/>
        </p:nvSpPr>
        <p:spPr bwMode="auto">
          <a:xfrm>
            <a:off x="1162049" y="1795438"/>
            <a:ext cx="7031659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Thus, </a:t>
            </a:r>
            <a:r>
              <a:rPr lang="en-US" sz="2000" kern="0" dirty="0">
                <a:solidFill>
                  <a:srgbClr val="FF0000"/>
                </a:solidFill>
              </a:rPr>
              <a:t>PSPACE</a:t>
            </a:r>
            <a:r>
              <a:rPr lang="en-US" sz="2000" kern="0" dirty="0"/>
              <a:t> is the class of problems that can be solved by       poly-space uniform circuit family of polynomial depth. 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F6E19BB-1948-4D7C-94EC-3961DF657F61}"/>
              </a:ext>
            </a:extLst>
          </p:cNvPr>
          <p:cNvSpPr txBox="1">
            <a:spLocks/>
          </p:cNvSpPr>
          <p:nvPr/>
        </p:nvSpPr>
        <p:spPr bwMode="auto">
          <a:xfrm>
            <a:off x="811157" y="2605842"/>
            <a:ext cx="7447020" cy="405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2000" kern="0" dirty="0">
                <a:solidFill>
                  <a:srgbClr val="FF0000"/>
                </a:solidFill>
              </a:rPr>
              <a:t>NP</a:t>
            </a:r>
            <a:r>
              <a:rPr lang="en-US" sz="2000" kern="0" dirty="0"/>
              <a:t> and Circuit Families.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59B3BDB9-7DB1-4245-A639-9D84A0258F73}"/>
              </a:ext>
            </a:extLst>
          </p:cNvPr>
          <p:cNvSpPr txBox="1">
            <a:spLocks/>
          </p:cNvSpPr>
          <p:nvPr/>
        </p:nvSpPr>
        <p:spPr bwMode="auto">
          <a:xfrm>
            <a:off x="1162048" y="3011400"/>
            <a:ext cx="7031659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If </a:t>
            </a:r>
            <a:r>
              <a:rPr lang="en-US" sz="2000" kern="0" dirty="0">
                <a:solidFill>
                  <a:srgbClr val="FF0000"/>
                </a:solidFill>
              </a:rPr>
              <a:t>P</a:t>
            </a:r>
            <a:r>
              <a:rPr lang="en-US" sz="2000" kern="0" dirty="0"/>
              <a:t> ≠ </a:t>
            </a:r>
            <a:r>
              <a:rPr lang="en-US" sz="2000" kern="0" dirty="0">
                <a:solidFill>
                  <a:srgbClr val="FF0000"/>
                </a:solidFill>
              </a:rPr>
              <a:t>NP</a:t>
            </a:r>
            <a:r>
              <a:rPr lang="en-US" sz="2000" kern="0" dirty="0"/>
              <a:t>, then a circuit family solving an </a:t>
            </a:r>
            <a:r>
              <a:rPr lang="en-US" sz="2000" kern="0" dirty="0">
                <a:solidFill>
                  <a:srgbClr val="FF0000"/>
                </a:solidFill>
              </a:rPr>
              <a:t>NP</a:t>
            </a:r>
            <a:r>
              <a:rPr lang="en-US" sz="2000" kern="0" dirty="0"/>
              <a:t>-hard problem requires super-polynomial size. 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0F8A7671-298A-485E-AFDF-09D8F2A9641A}"/>
              </a:ext>
            </a:extLst>
          </p:cNvPr>
          <p:cNvSpPr txBox="1">
            <a:spLocks/>
          </p:cNvSpPr>
          <p:nvPr/>
        </p:nvSpPr>
        <p:spPr bwMode="auto">
          <a:xfrm>
            <a:off x="1162047" y="3864152"/>
            <a:ext cx="7031659" cy="405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Recall circuit size ~ #processors ⸱ parallel-time.</a:t>
            </a:r>
          </a:p>
        </p:txBody>
      </p:sp>
    </p:spTree>
    <p:extLst>
      <p:ext uri="{BB962C8B-B14F-4D97-AF65-F5344CB8AC3E}">
        <p14:creationId xmlns:p14="http://schemas.microsoft.com/office/powerpoint/2010/main" val="10584636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Circuits and Parallel Computation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2BB6BAD-593A-407F-8A99-2F11FAEAED31}"/>
              </a:ext>
            </a:extLst>
          </p:cNvPr>
          <p:cNvSpPr txBox="1">
            <a:spLocks/>
          </p:cNvSpPr>
          <p:nvPr/>
        </p:nvSpPr>
        <p:spPr bwMode="auto">
          <a:xfrm>
            <a:off x="811157" y="932815"/>
            <a:ext cx="7594994" cy="40555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Some Observations.</a:t>
            </a:r>
            <a:endParaRPr lang="en-US" sz="2000" kern="0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B3261A2-F508-4A76-B235-ABF3A6D328D7}"/>
              </a:ext>
            </a:extLst>
          </p:cNvPr>
          <p:cNvSpPr txBox="1">
            <a:spLocks/>
          </p:cNvSpPr>
          <p:nvPr/>
        </p:nvSpPr>
        <p:spPr bwMode="auto">
          <a:xfrm>
            <a:off x="811157" y="1402428"/>
            <a:ext cx="7447020" cy="405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2000" kern="0" dirty="0">
                <a:solidFill>
                  <a:srgbClr val="FF0000"/>
                </a:solidFill>
              </a:rPr>
              <a:t>PSPACE</a:t>
            </a:r>
            <a:r>
              <a:rPr lang="en-US" sz="2000" kern="0" dirty="0"/>
              <a:t> and Circuit Families.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013B0EBE-1535-49C9-8A87-C3331DC4EA06}"/>
              </a:ext>
            </a:extLst>
          </p:cNvPr>
          <p:cNvSpPr txBox="1">
            <a:spLocks/>
          </p:cNvSpPr>
          <p:nvPr/>
        </p:nvSpPr>
        <p:spPr bwMode="auto">
          <a:xfrm>
            <a:off x="1162049" y="1795438"/>
            <a:ext cx="7031659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Thus, </a:t>
            </a:r>
            <a:r>
              <a:rPr lang="en-US" sz="2000" kern="0" dirty="0">
                <a:solidFill>
                  <a:srgbClr val="FF0000"/>
                </a:solidFill>
              </a:rPr>
              <a:t>PSPACE</a:t>
            </a:r>
            <a:r>
              <a:rPr lang="en-US" sz="2000" kern="0" dirty="0"/>
              <a:t> is the class of problems that can be solved by       poly-space uniform circuit family of polynomial depth. 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F6E19BB-1948-4D7C-94EC-3961DF657F61}"/>
              </a:ext>
            </a:extLst>
          </p:cNvPr>
          <p:cNvSpPr txBox="1">
            <a:spLocks/>
          </p:cNvSpPr>
          <p:nvPr/>
        </p:nvSpPr>
        <p:spPr bwMode="auto">
          <a:xfrm>
            <a:off x="811157" y="2605842"/>
            <a:ext cx="7447020" cy="405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2000" kern="0" dirty="0">
                <a:solidFill>
                  <a:srgbClr val="FF0000"/>
                </a:solidFill>
              </a:rPr>
              <a:t>NP</a:t>
            </a:r>
            <a:r>
              <a:rPr lang="en-US" sz="2000" kern="0" dirty="0"/>
              <a:t> and Circuit Families.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59B3BDB9-7DB1-4245-A639-9D84A0258F73}"/>
              </a:ext>
            </a:extLst>
          </p:cNvPr>
          <p:cNvSpPr txBox="1">
            <a:spLocks/>
          </p:cNvSpPr>
          <p:nvPr/>
        </p:nvSpPr>
        <p:spPr bwMode="auto">
          <a:xfrm>
            <a:off x="1162048" y="3011400"/>
            <a:ext cx="7031659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If </a:t>
            </a:r>
            <a:r>
              <a:rPr lang="en-US" sz="2000" kern="0" dirty="0">
                <a:solidFill>
                  <a:srgbClr val="FF0000"/>
                </a:solidFill>
              </a:rPr>
              <a:t>P</a:t>
            </a:r>
            <a:r>
              <a:rPr lang="en-US" sz="2000" kern="0" dirty="0"/>
              <a:t> ≠ </a:t>
            </a:r>
            <a:r>
              <a:rPr lang="en-US" sz="2000" kern="0" dirty="0">
                <a:solidFill>
                  <a:srgbClr val="FF0000"/>
                </a:solidFill>
              </a:rPr>
              <a:t>NP</a:t>
            </a:r>
            <a:r>
              <a:rPr lang="en-US" sz="2000" kern="0" dirty="0"/>
              <a:t>, then a circuit family solving an </a:t>
            </a:r>
            <a:r>
              <a:rPr lang="en-US" sz="2000" kern="0" dirty="0">
                <a:solidFill>
                  <a:srgbClr val="FF0000"/>
                </a:solidFill>
              </a:rPr>
              <a:t>NP</a:t>
            </a:r>
            <a:r>
              <a:rPr lang="en-US" sz="2000" kern="0" dirty="0"/>
              <a:t>-hard problem requires super-polynomial size. 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0F8A7671-298A-485E-AFDF-09D8F2A9641A}"/>
              </a:ext>
            </a:extLst>
          </p:cNvPr>
          <p:cNvSpPr txBox="1">
            <a:spLocks/>
          </p:cNvSpPr>
          <p:nvPr/>
        </p:nvSpPr>
        <p:spPr bwMode="auto">
          <a:xfrm>
            <a:off x="1162047" y="3864152"/>
            <a:ext cx="7031659" cy="405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Recall circuit size ~ #processors ⸱ parallel-time.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55FF7AA2-6969-43FC-867D-474FC6D0CC06}"/>
              </a:ext>
            </a:extLst>
          </p:cNvPr>
          <p:cNvSpPr txBox="1">
            <a:spLocks/>
          </p:cNvSpPr>
          <p:nvPr/>
        </p:nvSpPr>
        <p:spPr bwMode="auto">
          <a:xfrm>
            <a:off x="1162047" y="4281745"/>
            <a:ext cx="7096130" cy="1004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Supper-polynomial circuit size implies either super-polynomial many processors and/or super-polynomial parallel-time in a parallel machine, neither is practically feasible.</a:t>
            </a:r>
          </a:p>
        </p:txBody>
      </p:sp>
    </p:spTree>
    <p:extLst>
      <p:ext uri="{BB962C8B-B14F-4D97-AF65-F5344CB8AC3E}">
        <p14:creationId xmlns:p14="http://schemas.microsoft.com/office/powerpoint/2010/main" val="39581376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Circuits and Parallel Computation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2BB6BAD-593A-407F-8A99-2F11FAEAED31}"/>
              </a:ext>
            </a:extLst>
          </p:cNvPr>
          <p:cNvSpPr txBox="1">
            <a:spLocks/>
          </p:cNvSpPr>
          <p:nvPr/>
        </p:nvSpPr>
        <p:spPr bwMode="auto">
          <a:xfrm>
            <a:off x="811157" y="932815"/>
            <a:ext cx="7594994" cy="40555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Some Observations.</a:t>
            </a:r>
            <a:endParaRPr lang="en-US" sz="2000" kern="0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B3261A2-F508-4A76-B235-ABF3A6D328D7}"/>
              </a:ext>
            </a:extLst>
          </p:cNvPr>
          <p:cNvSpPr txBox="1">
            <a:spLocks/>
          </p:cNvSpPr>
          <p:nvPr/>
        </p:nvSpPr>
        <p:spPr bwMode="auto">
          <a:xfrm>
            <a:off x="811157" y="1402428"/>
            <a:ext cx="7447020" cy="405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2000" kern="0" dirty="0">
                <a:solidFill>
                  <a:srgbClr val="FF0000"/>
                </a:solidFill>
              </a:rPr>
              <a:t>PSPACE</a:t>
            </a:r>
            <a:r>
              <a:rPr lang="en-US" sz="2000" kern="0" dirty="0"/>
              <a:t> and Circuit Families.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013B0EBE-1535-49C9-8A87-C3331DC4EA06}"/>
              </a:ext>
            </a:extLst>
          </p:cNvPr>
          <p:cNvSpPr txBox="1">
            <a:spLocks/>
          </p:cNvSpPr>
          <p:nvPr/>
        </p:nvSpPr>
        <p:spPr bwMode="auto">
          <a:xfrm>
            <a:off x="1162049" y="1795438"/>
            <a:ext cx="7031659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Thus, </a:t>
            </a:r>
            <a:r>
              <a:rPr lang="en-US" sz="2000" kern="0" dirty="0">
                <a:solidFill>
                  <a:srgbClr val="FF0000"/>
                </a:solidFill>
              </a:rPr>
              <a:t>PSPACE</a:t>
            </a:r>
            <a:r>
              <a:rPr lang="en-US" sz="2000" kern="0" dirty="0"/>
              <a:t> is the class of problems that can be solved by       poly-space uniform circuit family of polynomial depth. 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F6E19BB-1948-4D7C-94EC-3961DF657F61}"/>
              </a:ext>
            </a:extLst>
          </p:cNvPr>
          <p:cNvSpPr txBox="1">
            <a:spLocks/>
          </p:cNvSpPr>
          <p:nvPr/>
        </p:nvSpPr>
        <p:spPr bwMode="auto">
          <a:xfrm>
            <a:off x="811157" y="2605842"/>
            <a:ext cx="7447020" cy="405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2000" kern="0" dirty="0">
                <a:solidFill>
                  <a:srgbClr val="FF0000"/>
                </a:solidFill>
              </a:rPr>
              <a:t>NP</a:t>
            </a:r>
            <a:r>
              <a:rPr lang="en-US" sz="2000" kern="0" dirty="0"/>
              <a:t> and Circuit Families.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59B3BDB9-7DB1-4245-A639-9D84A0258F73}"/>
              </a:ext>
            </a:extLst>
          </p:cNvPr>
          <p:cNvSpPr txBox="1">
            <a:spLocks/>
          </p:cNvSpPr>
          <p:nvPr/>
        </p:nvSpPr>
        <p:spPr bwMode="auto">
          <a:xfrm>
            <a:off x="1162048" y="3011400"/>
            <a:ext cx="7031659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If </a:t>
            </a:r>
            <a:r>
              <a:rPr lang="en-US" sz="2000" kern="0" dirty="0">
                <a:solidFill>
                  <a:srgbClr val="FF0000"/>
                </a:solidFill>
              </a:rPr>
              <a:t>P</a:t>
            </a:r>
            <a:r>
              <a:rPr lang="en-US" sz="2000" kern="0" dirty="0"/>
              <a:t> ≠ </a:t>
            </a:r>
            <a:r>
              <a:rPr lang="en-US" sz="2000" kern="0" dirty="0">
                <a:solidFill>
                  <a:srgbClr val="FF0000"/>
                </a:solidFill>
              </a:rPr>
              <a:t>NP</a:t>
            </a:r>
            <a:r>
              <a:rPr lang="en-US" sz="2000" kern="0" dirty="0"/>
              <a:t>, then a circuit family solving an </a:t>
            </a:r>
            <a:r>
              <a:rPr lang="en-US" sz="2000" kern="0" dirty="0">
                <a:solidFill>
                  <a:srgbClr val="FF0000"/>
                </a:solidFill>
              </a:rPr>
              <a:t>NP</a:t>
            </a:r>
            <a:r>
              <a:rPr lang="en-US" sz="2000" kern="0" dirty="0"/>
              <a:t>-hard problem requires super-polynomial size. 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0F8A7671-298A-485E-AFDF-09D8F2A9641A}"/>
              </a:ext>
            </a:extLst>
          </p:cNvPr>
          <p:cNvSpPr txBox="1">
            <a:spLocks/>
          </p:cNvSpPr>
          <p:nvPr/>
        </p:nvSpPr>
        <p:spPr bwMode="auto">
          <a:xfrm>
            <a:off x="1162047" y="3864152"/>
            <a:ext cx="7031659" cy="405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Recall circuit size ~ #processors ⸱ parallel-time.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87CF6728-0068-4080-8653-E80691694CB2}"/>
              </a:ext>
            </a:extLst>
          </p:cNvPr>
          <p:cNvSpPr txBox="1">
            <a:spLocks/>
          </p:cNvSpPr>
          <p:nvPr/>
        </p:nvSpPr>
        <p:spPr bwMode="auto">
          <a:xfrm>
            <a:off x="1023935" y="5455572"/>
            <a:ext cx="7031659" cy="78716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Parallel Computation does not provide a practically feasible solution to solving NP-hard problems. 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F54FB356-2B23-41FB-A86D-18549F0B183D}"/>
              </a:ext>
            </a:extLst>
          </p:cNvPr>
          <p:cNvSpPr txBox="1">
            <a:spLocks/>
          </p:cNvSpPr>
          <p:nvPr/>
        </p:nvSpPr>
        <p:spPr bwMode="auto">
          <a:xfrm>
            <a:off x="1162047" y="4281745"/>
            <a:ext cx="7096130" cy="1004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Supper-polynomial circuit size implies either super-polynomial many processors and/or super-polynomial parallel-time in a parallel machine, neither is practically feasible.</a:t>
            </a:r>
          </a:p>
        </p:txBody>
      </p:sp>
    </p:spTree>
    <p:extLst>
      <p:ext uri="{BB962C8B-B14F-4D97-AF65-F5344CB8AC3E}">
        <p14:creationId xmlns:p14="http://schemas.microsoft.com/office/powerpoint/2010/main" val="127115655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2BB6BAD-593A-407F-8A99-2F11FAEAED31}"/>
              </a:ext>
            </a:extLst>
          </p:cNvPr>
          <p:cNvSpPr txBox="1">
            <a:spLocks/>
          </p:cNvSpPr>
          <p:nvPr/>
        </p:nvSpPr>
        <p:spPr bwMode="auto">
          <a:xfrm>
            <a:off x="811157" y="932816"/>
            <a:ext cx="7594994" cy="678896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Definition. </a:t>
            </a:r>
            <a:r>
              <a:rPr lang="en-US" sz="2000" kern="0" dirty="0"/>
              <a:t>A problem </a:t>
            </a:r>
            <a:r>
              <a:rPr lang="en-US" sz="2000" kern="0" dirty="0">
                <a:solidFill>
                  <a:srgbClr val="00B050"/>
                </a:solidFill>
              </a:rPr>
              <a:t>Q</a:t>
            </a:r>
            <a:r>
              <a:rPr lang="en-US" sz="2000" kern="0" dirty="0"/>
              <a:t> is in the class </a:t>
            </a:r>
            <a:r>
              <a:rPr lang="en-US" sz="2000" kern="0" dirty="0">
                <a:solidFill>
                  <a:srgbClr val="FFC000"/>
                </a:solidFill>
              </a:rPr>
              <a:t>Size-Depth(s(n), d(n)) </a:t>
            </a:r>
            <a:r>
              <a:rPr lang="en-US" sz="2000" kern="0" dirty="0"/>
              <a:t>if it can be solved by a uniform circuit family of size O(s(n)) and depth O(d(n)).  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4417F3FE-0DE3-47B1-B34A-021B14AC8A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1157" y="241140"/>
            <a:ext cx="7488095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Class NC</a:t>
            </a:r>
          </a:p>
        </p:txBody>
      </p:sp>
    </p:spTree>
    <p:extLst>
      <p:ext uri="{BB962C8B-B14F-4D97-AF65-F5344CB8AC3E}">
        <p14:creationId xmlns:p14="http://schemas.microsoft.com/office/powerpoint/2010/main" val="116280132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2BB6BAD-593A-407F-8A99-2F11FAEAED31}"/>
              </a:ext>
            </a:extLst>
          </p:cNvPr>
          <p:cNvSpPr txBox="1">
            <a:spLocks/>
          </p:cNvSpPr>
          <p:nvPr/>
        </p:nvSpPr>
        <p:spPr bwMode="auto">
          <a:xfrm>
            <a:off x="811157" y="932816"/>
            <a:ext cx="7594994" cy="678896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Definition. </a:t>
            </a:r>
            <a:r>
              <a:rPr lang="en-US" sz="2000" kern="0" dirty="0"/>
              <a:t>A problem </a:t>
            </a:r>
            <a:r>
              <a:rPr lang="en-US" sz="2000" kern="0" dirty="0">
                <a:solidFill>
                  <a:srgbClr val="00B050"/>
                </a:solidFill>
              </a:rPr>
              <a:t>Q</a:t>
            </a:r>
            <a:r>
              <a:rPr lang="en-US" sz="2000" kern="0" dirty="0"/>
              <a:t> is in the class </a:t>
            </a:r>
            <a:r>
              <a:rPr lang="en-US" sz="2000" kern="0" dirty="0">
                <a:solidFill>
                  <a:srgbClr val="FFC000"/>
                </a:solidFill>
              </a:rPr>
              <a:t>Size-Depth(s(n), d(n)) </a:t>
            </a:r>
            <a:r>
              <a:rPr lang="en-US" sz="2000" kern="0" dirty="0"/>
              <a:t>if it can be solved by a uniform circuit family of size O(s(n)) and depth O(d(n)). 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0B94728-810A-4FB3-A869-F7D23CDA9548}"/>
              </a:ext>
            </a:extLst>
          </p:cNvPr>
          <p:cNvSpPr txBox="1">
            <a:spLocks/>
          </p:cNvSpPr>
          <p:nvPr/>
        </p:nvSpPr>
        <p:spPr bwMode="auto">
          <a:xfrm>
            <a:off x="774503" y="2171065"/>
            <a:ext cx="7594994" cy="1057909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Motivation. </a:t>
            </a:r>
            <a:r>
              <a:rPr lang="en-US" sz="2000" kern="0" dirty="0"/>
              <a:t>Interested in problems that can be solved very fast by parallel machines (e.g., in O(</a:t>
            </a:r>
            <a:r>
              <a:rPr lang="en-US" sz="2000" kern="0" dirty="0" err="1"/>
              <a:t>log</a:t>
            </a:r>
            <a:r>
              <a:rPr lang="en-US" sz="2000" kern="0" baseline="30000" dirty="0" err="1"/>
              <a:t>O</a:t>
            </a:r>
            <a:r>
              <a:rPr lang="en-US" sz="2000" kern="0" baseline="30000" dirty="0"/>
              <a:t>(1) </a:t>
            </a:r>
            <a:r>
              <a:rPr lang="en-US" sz="2000" kern="0" dirty="0"/>
              <a:t>n) parallel time) using feasible amount of resource (e.g., polynomial many processors). </a:t>
            </a: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C714322D-12ED-4C68-B77C-1CF4586DF4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1157" y="241140"/>
            <a:ext cx="7488095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Class NC</a:t>
            </a:r>
          </a:p>
        </p:txBody>
      </p:sp>
    </p:spTree>
    <p:extLst>
      <p:ext uri="{BB962C8B-B14F-4D97-AF65-F5344CB8AC3E}">
        <p14:creationId xmlns:p14="http://schemas.microsoft.com/office/powerpoint/2010/main" val="33132326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2BB6BAD-593A-407F-8A99-2F11FAEAED31}"/>
              </a:ext>
            </a:extLst>
          </p:cNvPr>
          <p:cNvSpPr txBox="1">
            <a:spLocks/>
          </p:cNvSpPr>
          <p:nvPr/>
        </p:nvSpPr>
        <p:spPr bwMode="auto">
          <a:xfrm>
            <a:off x="811157" y="932816"/>
            <a:ext cx="7594994" cy="678896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Definition. </a:t>
            </a:r>
            <a:r>
              <a:rPr lang="en-US" sz="2000" kern="0" dirty="0"/>
              <a:t>A problem </a:t>
            </a:r>
            <a:r>
              <a:rPr lang="en-US" sz="2000" kern="0" dirty="0">
                <a:solidFill>
                  <a:srgbClr val="00B050"/>
                </a:solidFill>
              </a:rPr>
              <a:t>Q</a:t>
            </a:r>
            <a:r>
              <a:rPr lang="en-US" sz="2000" kern="0" dirty="0"/>
              <a:t> is in the class </a:t>
            </a:r>
            <a:r>
              <a:rPr lang="en-US" sz="2000" kern="0" dirty="0">
                <a:solidFill>
                  <a:srgbClr val="FFC000"/>
                </a:solidFill>
              </a:rPr>
              <a:t>Size-Depth(s(n), d(n)) </a:t>
            </a:r>
            <a:r>
              <a:rPr lang="en-US" sz="2000" kern="0" dirty="0"/>
              <a:t>if it can be solved by a uniform circuit family of size O(s(n)) and depth O(d(n)). 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0B94728-810A-4FB3-A869-F7D23CDA9548}"/>
              </a:ext>
            </a:extLst>
          </p:cNvPr>
          <p:cNvSpPr txBox="1">
            <a:spLocks/>
          </p:cNvSpPr>
          <p:nvPr/>
        </p:nvSpPr>
        <p:spPr bwMode="auto">
          <a:xfrm>
            <a:off x="774503" y="2171065"/>
            <a:ext cx="7594994" cy="1057909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Motivation. </a:t>
            </a:r>
            <a:r>
              <a:rPr lang="en-US" sz="2000" kern="0" dirty="0"/>
              <a:t>Interested in problems that can be solved very fast by parallel machines (e.g., in O(</a:t>
            </a:r>
            <a:r>
              <a:rPr lang="en-US" sz="2000" kern="0" dirty="0" err="1"/>
              <a:t>log</a:t>
            </a:r>
            <a:r>
              <a:rPr lang="en-US" sz="2000" kern="0" baseline="30000" dirty="0" err="1"/>
              <a:t>O</a:t>
            </a:r>
            <a:r>
              <a:rPr lang="en-US" sz="2000" kern="0" baseline="30000" dirty="0"/>
              <a:t>(1) </a:t>
            </a:r>
            <a:r>
              <a:rPr lang="en-US" sz="2000" kern="0" dirty="0"/>
              <a:t>n) parallel time) using feasible amount of resource (e.g., polynomial many processors).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4276DC6-4A94-43CC-82D3-1296CC1B4193}"/>
              </a:ext>
            </a:extLst>
          </p:cNvPr>
          <p:cNvSpPr txBox="1">
            <a:spLocks/>
          </p:cNvSpPr>
          <p:nvPr/>
        </p:nvSpPr>
        <p:spPr bwMode="auto">
          <a:xfrm>
            <a:off x="774503" y="3454952"/>
            <a:ext cx="7594994" cy="43878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Definition. </a:t>
            </a:r>
            <a:r>
              <a:rPr lang="en-US" sz="2000" kern="0" dirty="0"/>
              <a:t> </a:t>
            </a:r>
            <a:r>
              <a:rPr lang="en-US" sz="2000" kern="0" dirty="0" err="1">
                <a:solidFill>
                  <a:srgbClr val="FF0000"/>
                </a:solidFill>
              </a:rPr>
              <a:t>NC</a:t>
            </a:r>
            <a:r>
              <a:rPr lang="en-US" sz="2000" kern="0" baseline="-25000" dirty="0" err="1">
                <a:solidFill>
                  <a:srgbClr val="FF0000"/>
                </a:solidFill>
              </a:rPr>
              <a:t>k</a:t>
            </a:r>
            <a:r>
              <a:rPr lang="en-US" sz="2000" kern="0" dirty="0"/>
              <a:t> = </a:t>
            </a:r>
            <a:r>
              <a:rPr lang="en-US" sz="2000" kern="0" dirty="0">
                <a:solidFill>
                  <a:srgbClr val="FFC000"/>
                </a:solidFill>
              </a:rPr>
              <a:t>Size-Depth(poly(n), </a:t>
            </a:r>
            <a:r>
              <a:rPr lang="en-US" sz="2000" kern="0" dirty="0" err="1">
                <a:solidFill>
                  <a:srgbClr val="FFC000"/>
                </a:solidFill>
              </a:rPr>
              <a:t>log</a:t>
            </a:r>
            <a:r>
              <a:rPr lang="en-US" sz="2000" kern="0" baseline="30000" dirty="0" err="1">
                <a:solidFill>
                  <a:srgbClr val="FFC000"/>
                </a:solidFill>
              </a:rPr>
              <a:t>k</a:t>
            </a:r>
            <a:r>
              <a:rPr lang="en-US" sz="2000" kern="0" baseline="30000" dirty="0">
                <a:solidFill>
                  <a:srgbClr val="FFC000"/>
                </a:solidFill>
              </a:rPr>
              <a:t> </a:t>
            </a:r>
            <a:r>
              <a:rPr lang="en-US" sz="2000" kern="0" dirty="0">
                <a:solidFill>
                  <a:srgbClr val="FFC000"/>
                </a:solidFill>
              </a:rPr>
              <a:t>n) </a:t>
            </a:r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C09BEDF3-BD72-476B-B336-0FDE4CEF56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1157" y="241140"/>
            <a:ext cx="7488095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Class NC</a:t>
            </a:r>
          </a:p>
        </p:txBody>
      </p:sp>
    </p:spTree>
    <p:extLst>
      <p:ext uri="{BB962C8B-B14F-4D97-AF65-F5344CB8AC3E}">
        <p14:creationId xmlns:p14="http://schemas.microsoft.com/office/powerpoint/2010/main" val="266173148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2BB6BAD-593A-407F-8A99-2F11FAEAED31}"/>
              </a:ext>
            </a:extLst>
          </p:cNvPr>
          <p:cNvSpPr txBox="1">
            <a:spLocks/>
          </p:cNvSpPr>
          <p:nvPr/>
        </p:nvSpPr>
        <p:spPr bwMode="auto">
          <a:xfrm>
            <a:off x="811157" y="932816"/>
            <a:ext cx="7594994" cy="678896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Definition. </a:t>
            </a:r>
            <a:r>
              <a:rPr lang="en-US" sz="2000" kern="0" dirty="0"/>
              <a:t>A problem </a:t>
            </a:r>
            <a:r>
              <a:rPr lang="en-US" sz="2000" kern="0" dirty="0">
                <a:solidFill>
                  <a:srgbClr val="00B050"/>
                </a:solidFill>
              </a:rPr>
              <a:t>Q</a:t>
            </a:r>
            <a:r>
              <a:rPr lang="en-US" sz="2000" kern="0" dirty="0"/>
              <a:t> is in the class </a:t>
            </a:r>
            <a:r>
              <a:rPr lang="en-US" sz="2000" kern="0" dirty="0">
                <a:solidFill>
                  <a:srgbClr val="FFC000"/>
                </a:solidFill>
              </a:rPr>
              <a:t>Size-Depth(s(n), d(n)) </a:t>
            </a:r>
            <a:r>
              <a:rPr lang="en-US" sz="2000" kern="0" dirty="0"/>
              <a:t>if it can be solved by a uniform circuit family of size O(s(n)) and depth O(d(n)). 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0B94728-810A-4FB3-A869-F7D23CDA9548}"/>
              </a:ext>
            </a:extLst>
          </p:cNvPr>
          <p:cNvSpPr txBox="1">
            <a:spLocks/>
          </p:cNvSpPr>
          <p:nvPr/>
        </p:nvSpPr>
        <p:spPr bwMode="auto">
          <a:xfrm>
            <a:off x="774503" y="2171065"/>
            <a:ext cx="7594994" cy="1057909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Motivation. </a:t>
            </a:r>
            <a:r>
              <a:rPr lang="en-US" sz="2000" kern="0" dirty="0"/>
              <a:t>Interested in problems that can be solved very fast by parallel machines (e.g., in O(</a:t>
            </a:r>
            <a:r>
              <a:rPr lang="en-US" sz="2000" kern="0" dirty="0" err="1"/>
              <a:t>log</a:t>
            </a:r>
            <a:r>
              <a:rPr lang="en-US" sz="2000" kern="0" baseline="30000" dirty="0" err="1"/>
              <a:t>O</a:t>
            </a:r>
            <a:r>
              <a:rPr lang="en-US" sz="2000" kern="0" baseline="30000" dirty="0"/>
              <a:t>(1) </a:t>
            </a:r>
            <a:r>
              <a:rPr lang="en-US" sz="2000" kern="0" dirty="0"/>
              <a:t>n) parallel time) using feasible amount of resource (e.g., polynomial many processors).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4276DC6-4A94-43CC-82D3-1296CC1B4193}"/>
              </a:ext>
            </a:extLst>
          </p:cNvPr>
          <p:cNvSpPr txBox="1">
            <a:spLocks/>
          </p:cNvSpPr>
          <p:nvPr/>
        </p:nvSpPr>
        <p:spPr bwMode="auto">
          <a:xfrm>
            <a:off x="774503" y="3454952"/>
            <a:ext cx="7594994" cy="43878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Definition. </a:t>
            </a:r>
            <a:r>
              <a:rPr lang="en-US" sz="2000" kern="0" dirty="0"/>
              <a:t> </a:t>
            </a:r>
            <a:r>
              <a:rPr lang="en-US" sz="2000" kern="0" dirty="0" err="1">
                <a:solidFill>
                  <a:srgbClr val="FF0000"/>
                </a:solidFill>
              </a:rPr>
              <a:t>NC</a:t>
            </a:r>
            <a:r>
              <a:rPr lang="en-US" sz="2000" kern="0" baseline="-25000" dirty="0" err="1">
                <a:solidFill>
                  <a:srgbClr val="FF0000"/>
                </a:solidFill>
              </a:rPr>
              <a:t>k</a:t>
            </a:r>
            <a:r>
              <a:rPr lang="en-US" sz="2000" kern="0" dirty="0"/>
              <a:t> = </a:t>
            </a:r>
            <a:r>
              <a:rPr lang="en-US" sz="2000" kern="0" dirty="0">
                <a:solidFill>
                  <a:srgbClr val="FFC000"/>
                </a:solidFill>
              </a:rPr>
              <a:t>Size-Depth(poly(n), </a:t>
            </a:r>
            <a:r>
              <a:rPr lang="en-US" sz="2000" kern="0" dirty="0" err="1">
                <a:solidFill>
                  <a:srgbClr val="FFC000"/>
                </a:solidFill>
              </a:rPr>
              <a:t>log</a:t>
            </a:r>
            <a:r>
              <a:rPr lang="en-US" sz="2000" kern="0" baseline="30000" dirty="0" err="1">
                <a:solidFill>
                  <a:srgbClr val="FFC000"/>
                </a:solidFill>
              </a:rPr>
              <a:t>k</a:t>
            </a:r>
            <a:r>
              <a:rPr lang="en-US" sz="2000" kern="0" baseline="30000" dirty="0">
                <a:solidFill>
                  <a:srgbClr val="FFC000"/>
                </a:solidFill>
              </a:rPr>
              <a:t> </a:t>
            </a:r>
            <a:r>
              <a:rPr lang="en-US" sz="2000" kern="0" dirty="0">
                <a:solidFill>
                  <a:srgbClr val="FFC000"/>
                </a:solidFill>
              </a:rPr>
              <a:t>n) 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C5EABC3-81BF-47D0-A479-99BC886D413A}"/>
              </a:ext>
            </a:extLst>
          </p:cNvPr>
          <p:cNvSpPr txBox="1">
            <a:spLocks/>
          </p:cNvSpPr>
          <p:nvPr/>
        </p:nvSpPr>
        <p:spPr bwMode="auto">
          <a:xfrm>
            <a:off x="2114636" y="4027130"/>
            <a:ext cx="2494018" cy="43878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NC</a:t>
            </a:r>
            <a:r>
              <a:rPr lang="en-US" sz="2000" kern="0" dirty="0"/>
              <a:t> =  </a:t>
            </a:r>
            <a:r>
              <a:rPr lang="hy-AM" sz="2000" kern="0" dirty="0"/>
              <a:t>Ս</a:t>
            </a:r>
            <a:r>
              <a:rPr lang="en-US" sz="2000" kern="0" baseline="-25000" dirty="0"/>
              <a:t>k≥1 </a:t>
            </a:r>
            <a:r>
              <a:rPr lang="en-US" sz="2000" kern="0" dirty="0" err="1">
                <a:solidFill>
                  <a:srgbClr val="FF0000"/>
                </a:solidFill>
              </a:rPr>
              <a:t>NC</a:t>
            </a:r>
            <a:r>
              <a:rPr lang="en-US" sz="2000" kern="0" baseline="-25000" dirty="0" err="1">
                <a:solidFill>
                  <a:srgbClr val="FF0000"/>
                </a:solidFill>
              </a:rPr>
              <a:t>k</a:t>
            </a:r>
            <a:endParaRPr lang="en-US" sz="2000" kern="0" dirty="0">
              <a:solidFill>
                <a:srgbClr val="FFC000"/>
              </a:solidFill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1A556D7E-AE30-491D-80C9-FE15953435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1157" y="241140"/>
            <a:ext cx="7488095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Class NC</a:t>
            </a:r>
          </a:p>
        </p:txBody>
      </p:sp>
    </p:spTree>
    <p:extLst>
      <p:ext uri="{BB962C8B-B14F-4D97-AF65-F5344CB8AC3E}">
        <p14:creationId xmlns:p14="http://schemas.microsoft.com/office/powerpoint/2010/main" val="10474327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2BB6BAD-593A-407F-8A99-2F11FAEAED31}"/>
              </a:ext>
            </a:extLst>
          </p:cNvPr>
          <p:cNvSpPr txBox="1">
            <a:spLocks/>
          </p:cNvSpPr>
          <p:nvPr/>
        </p:nvSpPr>
        <p:spPr bwMode="auto">
          <a:xfrm>
            <a:off x="811157" y="932816"/>
            <a:ext cx="7594994" cy="678896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Definition. </a:t>
            </a:r>
            <a:r>
              <a:rPr lang="en-US" sz="2000" kern="0" dirty="0"/>
              <a:t>A problem </a:t>
            </a:r>
            <a:r>
              <a:rPr lang="en-US" sz="2000" kern="0" dirty="0">
                <a:solidFill>
                  <a:srgbClr val="00B050"/>
                </a:solidFill>
              </a:rPr>
              <a:t>Q</a:t>
            </a:r>
            <a:r>
              <a:rPr lang="en-US" sz="2000" kern="0" dirty="0"/>
              <a:t> is in the class </a:t>
            </a:r>
            <a:r>
              <a:rPr lang="en-US" sz="2000" kern="0" dirty="0">
                <a:solidFill>
                  <a:srgbClr val="FFC000"/>
                </a:solidFill>
              </a:rPr>
              <a:t>Size-Depth(s(n), d(n)) </a:t>
            </a:r>
            <a:r>
              <a:rPr lang="en-US" sz="2000" kern="0" dirty="0"/>
              <a:t>if it can be solved by a uniform circuit family of size O(s(n)) and depth O(d(n)). 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0B94728-810A-4FB3-A869-F7D23CDA9548}"/>
              </a:ext>
            </a:extLst>
          </p:cNvPr>
          <p:cNvSpPr txBox="1">
            <a:spLocks/>
          </p:cNvSpPr>
          <p:nvPr/>
        </p:nvSpPr>
        <p:spPr bwMode="auto">
          <a:xfrm>
            <a:off x="774503" y="2171065"/>
            <a:ext cx="7594994" cy="1057909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Motivation. </a:t>
            </a:r>
            <a:r>
              <a:rPr lang="en-US" sz="2000" kern="0" dirty="0"/>
              <a:t>Interested in problems that can be solved very fast by parallel machines (e.g., in O(</a:t>
            </a:r>
            <a:r>
              <a:rPr lang="en-US" sz="2000" kern="0" dirty="0" err="1"/>
              <a:t>log</a:t>
            </a:r>
            <a:r>
              <a:rPr lang="en-US" sz="2000" kern="0" baseline="30000" dirty="0" err="1"/>
              <a:t>O</a:t>
            </a:r>
            <a:r>
              <a:rPr lang="en-US" sz="2000" kern="0" baseline="30000" dirty="0"/>
              <a:t>(1) </a:t>
            </a:r>
            <a:r>
              <a:rPr lang="en-US" sz="2000" kern="0" dirty="0"/>
              <a:t>n) parallel time) using feasible amount of resource (e.g., polynomial many processors).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4276DC6-4A94-43CC-82D3-1296CC1B4193}"/>
              </a:ext>
            </a:extLst>
          </p:cNvPr>
          <p:cNvSpPr txBox="1">
            <a:spLocks/>
          </p:cNvSpPr>
          <p:nvPr/>
        </p:nvSpPr>
        <p:spPr bwMode="auto">
          <a:xfrm>
            <a:off x="774503" y="3454952"/>
            <a:ext cx="7594994" cy="43878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Definition. </a:t>
            </a:r>
            <a:r>
              <a:rPr lang="en-US" sz="2000" kern="0" dirty="0"/>
              <a:t> </a:t>
            </a:r>
            <a:r>
              <a:rPr lang="en-US" sz="2000" kern="0" dirty="0" err="1">
                <a:solidFill>
                  <a:srgbClr val="FF0000"/>
                </a:solidFill>
              </a:rPr>
              <a:t>NC</a:t>
            </a:r>
            <a:r>
              <a:rPr lang="en-US" sz="2000" kern="0" baseline="-25000" dirty="0" err="1">
                <a:solidFill>
                  <a:srgbClr val="FF0000"/>
                </a:solidFill>
              </a:rPr>
              <a:t>k</a:t>
            </a:r>
            <a:r>
              <a:rPr lang="en-US" sz="2000" kern="0" dirty="0"/>
              <a:t> = </a:t>
            </a:r>
            <a:r>
              <a:rPr lang="en-US" sz="2000" kern="0" dirty="0">
                <a:solidFill>
                  <a:srgbClr val="FFC000"/>
                </a:solidFill>
              </a:rPr>
              <a:t>Size-Depth(poly(n), </a:t>
            </a:r>
            <a:r>
              <a:rPr lang="en-US" sz="2000" kern="0" dirty="0" err="1">
                <a:solidFill>
                  <a:srgbClr val="FFC000"/>
                </a:solidFill>
              </a:rPr>
              <a:t>log</a:t>
            </a:r>
            <a:r>
              <a:rPr lang="en-US" sz="2000" kern="0" baseline="30000" dirty="0" err="1">
                <a:solidFill>
                  <a:srgbClr val="FFC000"/>
                </a:solidFill>
              </a:rPr>
              <a:t>k</a:t>
            </a:r>
            <a:r>
              <a:rPr lang="en-US" sz="2000" kern="0" baseline="30000" dirty="0">
                <a:solidFill>
                  <a:srgbClr val="FFC000"/>
                </a:solidFill>
              </a:rPr>
              <a:t> </a:t>
            </a:r>
            <a:r>
              <a:rPr lang="en-US" sz="2000" kern="0" dirty="0">
                <a:solidFill>
                  <a:srgbClr val="FFC000"/>
                </a:solidFill>
              </a:rPr>
              <a:t>n) 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C5EABC3-81BF-47D0-A479-99BC886D413A}"/>
              </a:ext>
            </a:extLst>
          </p:cNvPr>
          <p:cNvSpPr txBox="1">
            <a:spLocks/>
          </p:cNvSpPr>
          <p:nvPr/>
        </p:nvSpPr>
        <p:spPr bwMode="auto">
          <a:xfrm>
            <a:off x="2114636" y="4027130"/>
            <a:ext cx="2494018" cy="43878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NC</a:t>
            </a:r>
            <a:r>
              <a:rPr lang="en-US" sz="2000" kern="0" dirty="0"/>
              <a:t> =  </a:t>
            </a:r>
            <a:r>
              <a:rPr lang="hy-AM" sz="2000" kern="0" dirty="0"/>
              <a:t>Ս</a:t>
            </a:r>
            <a:r>
              <a:rPr lang="en-US" sz="2000" kern="0" baseline="-25000" dirty="0"/>
              <a:t>k≥1 </a:t>
            </a:r>
            <a:r>
              <a:rPr lang="en-US" sz="2000" kern="0" dirty="0" err="1">
                <a:solidFill>
                  <a:srgbClr val="FF0000"/>
                </a:solidFill>
              </a:rPr>
              <a:t>NC</a:t>
            </a:r>
            <a:r>
              <a:rPr lang="en-US" sz="2000" kern="0" baseline="-25000" dirty="0" err="1">
                <a:solidFill>
                  <a:srgbClr val="FF0000"/>
                </a:solidFill>
              </a:rPr>
              <a:t>k</a:t>
            </a:r>
            <a:endParaRPr lang="en-US" sz="2000" kern="0" dirty="0">
              <a:solidFill>
                <a:srgbClr val="FFC000"/>
              </a:solidFill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960FDC25-CA26-44B0-8CAF-CA7AB748BF3C}"/>
              </a:ext>
            </a:extLst>
          </p:cNvPr>
          <p:cNvSpPr txBox="1">
            <a:spLocks/>
          </p:cNvSpPr>
          <p:nvPr/>
        </p:nvSpPr>
        <p:spPr bwMode="auto">
          <a:xfrm>
            <a:off x="774503" y="4876167"/>
            <a:ext cx="7594994" cy="686434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NC is the class of problems that can be solved very fast using feasible number of processors on parallel machines.</a:t>
            </a:r>
          </a:p>
        </p:txBody>
      </p:sp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1157" y="241140"/>
            <a:ext cx="7488095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Class NC</a:t>
            </a:r>
          </a:p>
        </p:txBody>
      </p:sp>
    </p:spTree>
    <p:extLst>
      <p:ext uri="{BB962C8B-B14F-4D97-AF65-F5344CB8AC3E}">
        <p14:creationId xmlns:p14="http://schemas.microsoft.com/office/powerpoint/2010/main" val="381456413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2BB6BAD-593A-407F-8A99-2F11FAEAED31}"/>
              </a:ext>
            </a:extLst>
          </p:cNvPr>
          <p:cNvSpPr txBox="1">
            <a:spLocks/>
          </p:cNvSpPr>
          <p:nvPr/>
        </p:nvSpPr>
        <p:spPr bwMode="auto">
          <a:xfrm>
            <a:off x="811157" y="932816"/>
            <a:ext cx="7594994" cy="678896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Definition. </a:t>
            </a:r>
            <a:r>
              <a:rPr lang="en-US" sz="2000" kern="0" dirty="0"/>
              <a:t>A problem </a:t>
            </a:r>
            <a:r>
              <a:rPr lang="en-US" sz="2000" kern="0" dirty="0">
                <a:solidFill>
                  <a:srgbClr val="00B050"/>
                </a:solidFill>
              </a:rPr>
              <a:t>Q</a:t>
            </a:r>
            <a:r>
              <a:rPr lang="en-US" sz="2000" kern="0" dirty="0"/>
              <a:t> is in the class </a:t>
            </a:r>
            <a:r>
              <a:rPr lang="en-US" sz="2000" kern="0" dirty="0">
                <a:solidFill>
                  <a:srgbClr val="FFC000"/>
                </a:solidFill>
              </a:rPr>
              <a:t>Size-Depth(s(n), d(n)) </a:t>
            </a:r>
            <a:r>
              <a:rPr lang="en-US" sz="2000" kern="0" dirty="0"/>
              <a:t>if it can be solved by a uniform circuit family of size O(s(n)) and depth O(d(n)). 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0B94728-810A-4FB3-A869-F7D23CDA9548}"/>
              </a:ext>
            </a:extLst>
          </p:cNvPr>
          <p:cNvSpPr txBox="1">
            <a:spLocks/>
          </p:cNvSpPr>
          <p:nvPr/>
        </p:nvSpPr>
        <p:spPr bwMode="auto">
          <a:xfrm>
            <a:off x="774503" y="2171065"/>
            <a:ext cx="7594994" cy="1057909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Motivation. </a:t>
            </a:r>
            <a:r>
              <a:rPr lang="en-US" sz="2000" kern="0" dirty="0"/>
              <a:t>Interested in problems that can be solved very fast by parallel machines (e.g., in O(</a:t>
            </a:r>
            <a:r>
              <a:rPr lang="en-US" sz="2000" kern="0" dirty="0" err="1"/>
              <a:t>log</a:t>
            </a:r>
            <a:r>
              <a:rPr lang="en-US" sz="2000" kern="0" baseline="30000" dirty="0" err="1"/>
              <a:t>O</a:t>
            </a:r>
            <a:r>
              <a:rPr lang="en-US" sz="2000" kern="0" baseline="30000" dirty="0"/>
              <a:t>(1) </a:t>
            </a:r>
            <a:r>
              <a:rPr lang="en-US" sz="2000" kern="0" dirty="0"/>
              <a:t>n) parallel time) using feasible amount of resource (e.g., polynomial many processors).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4276DC6-4A94-43CC-82D3-1296CC1B4193}"/>
              </a:ext>
            </a:extLst>
          </p:cNvPr>
          <p:cNvSpPr txBox="1">
            <a:spLocks/>
          </p:cNvSpPr>
          <p:nvPr/>
        </p:nvSpPr>
        <p:spPr bwMode="auto">
          <a:xfrm>
            <a:off x="774503" y="3454952"/>
            <a:ext cx="7594994" cy="43878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Definition. </a:t>
            </a:r>
            <a:r>
              <a:rPr lang="en-US" sz="2000" kern="0" dirty="0"/>
              <a:t> </a:t>
            </a:r>
            <a:r>
              <a:rPr lang="en-US" sz="2000" kern="0" dirty="0" err="1">
                <a:solidFill>
                  <a:srgbClr val="FF0000"/>
                </a:solidFill>
              </a:rPr>
              <a:t>NC</a:t>
            </a:r>
            <a:r>
              <a:rPr lang="en-US" sz="2000" kern="0" baseline="-25000" dirty="0" err="1">
                <a:solidFill>
                  <a:srgbClr val="FF0000"/>
                </a:solidFill>
              </a:rPr>
              <a:t>k</a:t>
            </a:r>
            <a:r>
              <a:rPr lang="en-US" sz="2000" kern="0" dirty="0"/>
              <a:t> = </a:t>
            </a:r>
            <a:r>
              <a:rPr lang="en-US" sz="2000" kern="0" dirty="0">
                <a:solidFill>
                  <a:srgbClr val="FFC000"/>
                </a:solidFill>
              </a:rPr>
              <a:t>Size-Depth(poly(n), </a:t>
            </a:r>
            <a:r>
              <a:rPr lang="en-US" sz="2000" kern="0" dirty="0" err="1">
                <a:solidFill>
                  <a:srgbClr val="FFC000"/>
                </a:solidFill>
              </a:rPr>
              <a:t>log</a:t>
            </a:r>
            <a:r>
              <a:rPr lang="en-US" sz="2000" kern="0" baseline="30000" dirty="0" err="1">
                <a:solidFill>
                  <a:srgbClr val="FFC000"/>
                </a:solidFill>
              </a:rPr>
              <a:t>k</a:t>
            </a:r>
            <a:r>
              <a:rPr lang="en-US" sz="2000" kern="0" baseline="30000" dirty="0">
                <a:solidFill>
                  <a:srgbClr val="FFC000"/>
                </a:solidFill>
              </a:rPr>
              <a:t> </a:t>
            </a:r>
            <a:r>
              <a:rPr lang="en-US" sz="2000" kern="0" dirty="0">
                <a:solidFill>
                  <a:srgbClr val="FFC000"/>
                </a:solidFill>
              </a:rPr>
              <a:t>n) 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C5EABC3-81BF-47D0-A479-99BC886D413A}"/>
              </a:ext>
            </a:extLst>
          </p:cNvPr>
          <p:cNvSpPr txBox="1">
            <a:spLocks/>
          </p:cNvSpPr>
          <p:nvPr/>
        </p:nvSpPr>
        <p:spPr bwMode="auto">
          <a:xfrm>
            <a:off x="2114636" y="4027130"/>
            <a:ext cx="2494018" cy="43878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NC</a:t>
            </a:r>
            <a:r>
              <a:rPr lang="en-US" sz="2000" kern="0" dirty="0"/>
              <a:t> =  </a:t>
            </a:r>
            <a:r>
              <a:rPr lang="hy-AM" sz="2000" kern="0" dirty="0"/>
              <a:t>Ս</a:t>
            </a:r>
            <a:r>
              <a:rPr lang="en-US" sz="2000" kern="0" baseline="-25000" dirty="0"/>
              <a:t>k≥1 </a:t>
            </a:r>
            <a:r>
              <a:rPr lang="en-US" sz="2000" kern="0" dirty="0" err="1">
                <a:solidFill>
                  <a:srgbClr val="FF0000"/>
                </a:solidFill>
              </a:rPr>
              <a:t>NC</a:t>
            </a:r>
            <a:r>
              <a:rPr lang="en-US" sz="2000" kern="0" baseline="-25000" dirty="0" err="1">
                <a:solidFill>
                  <a:srgbClr val="FF0000"/>
                </a:solidFill>
              </a:rPr>
              <a:t>k</a:t>
            </a:r>
            <a:endParaRPr lang="en-US" sz="2000" kern="0" dirty="0">
              <a:solidFill>
                <a:srgbClr val="FFC000"/>
              </a:solidFill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960FDC25-CA26-44B0-8CAF-CA7AB748BF3C}"/>
              </a:ext>
            </a:extLst>
          </p:cNvPr>
          <p:cNvSpPr txBox="1">
            <a:spLocks/>
          </p:cNvSpPr>
          <p:nvPr/>
        </p:nvSpPr>
        <p:spPr bwMode="auto">
          <a:xfrm>
            <a:off x="774503" y="4876167"/>
            <a:ext cx="7594994" cy="686434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NC is the class of problems that can be solved very fast using feasible number of processors on parallel machines.</a:t>
            </a:r>
          </a:p>
        </p:txBody>
      </p:sp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1157" y="241140"/>
            <a:ext cx="7488095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Class NC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F1EC73CC-38C2-43F7-998C-96BD603EBFA0}"/>
              </a:ext>
            </a:extLst>
          </p:cNvPr>
          <p:cNvSpPr txBox="1">
            <a:spLocks/>
          </p:cNvSpPr>
          <p:nvPr/>
        </p:nvSpPr>
        <p:spPr bwMode="auto">
          <a:xfrm>
            <a:off x="704258" y="5870025"/>
            <a:ext cx="7594994" cy="438784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Remark. </a:t>
            </a:r>
            <a:r>
              <a:rPr lang="en-US" sz="2000" kern="0" dirty="0"/>
              <a:t>The circuit uniformity implies the polynomial circuit size  </a:t>
            </a:r>
          </a:p>
        </p:txBody>
      </p:sp>
    </p:spTree>
    <p:extLst>
      <p:ext uri="{BB962C8B-B14F-4D97-AF65-F5344CB8AC3E}">
        <p14:creationId xmlns:p14="http://schemas.microsoft.com/office/powerpoint/2010/main" val="169378777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1157" y="241140"/>
            <a:ext cx="7488095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Problems in NC</a:t>
            </a:r>
          </a:p>
        </p:txBody>
      </p:sp>
    </p:spTree>
    <p:extLst>
      <p:ext uri="{BB962C8B-B14F-4D97-AF65-F5344CB8AC3E}">
        <p14:creationId xmlns:p14="http://schemas.microsoft.com/office/powerpoint/2010/main" val="206320344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1157" y="241140"/>
            <a:ext cx="7488095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Problems in NC</a:t>
            </a: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87E61A78-D72F-4C85-BE64-8836E2D4AF54}"/>
              </a:ext>
            </a:extLst>
          </p:cNvPr>
          <p:cNvSpPr txBox="1">
            <a:spLocks/>
          </p:cNvSpPr>
          <p:nvPr/>
        </p:nvSpPr>
        <p:spPr bwMode="auto">
          <a:xfrm>
            <a:off x="757707" y="989966"/>
            <a:ext cx="7594994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Problem 1. </a:t>
            </a:r>
            <a:r>
              <a:rPr lang="en-US" sz="2000" kern="0" dirty="0"/>
              <a:t>Boolean</a:t>
            </a:r>
            <a:r>
              <a:rPr lang="en-US" sz="2000" kern="0" dirty="0">
                <a:solidFill>
                  <a:srgbClr val="FF0000"/>
                </a:solidFill>
              </a:rPr>
              <a:t> </a:t>
            </a:r>
            <a:r>
              <a:rPr lang="en-US" sz="2000" kern="0" dirty="0">
                <a:solidFill>
                  <a:srgbClr val="FFC000"/>
                </a:solidFill>
              </a:rPr>
              <a:t>Matrix multiplication </a:t>
            </a:r>
            <a:r>
              <a:rPr lang="en-US" sz="2000" kern="0" dirty="0"/>
              <a:t>is in NC</a:t>
            </a:r>
            <a:r>
              <a:rPr lang="en-US" sz="2000" kern="0" baseline="-25000" dirty="0"/>
              <a:t>1</a:t>
            </a:r>
            <a:r>
              <a:rPr lang="en-US" sz="2000" kern="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2898943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1157" y="241140"/>
            <a:ext cx="7488095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Problems in NC</a:t>
            </a: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E55BDA64-67F0-4DB0-B091-B07B005E9146}"/>
              </a:ext>
            </a:extLst>
          </p:cNvPr>
          <p:cNvSpPr txBox="1">
            <a:spLocks/>
          </p:cNvSpPr>
          <p:nvPr/>
        </p:nvSpPr>
        <p:spPr bwMode="auto">
          <a:xfrm>
            <a:off x="757707" y="989966"/>
            <a:ext cx="7594994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Problem 1. </a:t>
            </a:r>
            <a:r>
              <a:rPr lang="en-US" sz="2000" kern="0" dirty="0"/>
              <a:t>Boolean</a:t>
            </a:r>
            <a:r>
              <a:rPr lang="en-US" sz="2000" kern="0" dirty="0">
                <a:solidFill>
                  <a:srgbClr val="FF0000"/>
                </a:solidFill>
              </a:rPr>
              <a:t> </a:t>
            </a:r>
            <a:r>
              <a:rPr lang="en-US" sz="2000" kern="0" dirty="0">
                <a:solidFill>
                  <a:srgbClr val="FFC000"/>
                </a:solidFill>
              </a:rPr>
              <a:t>Matrix multiplication </a:t>
            </a:r>
            <a:r>
              <a:rPr lang="en-US" sz="2000" kern="0" dirty="0"/>
              <a:t>is in NC</a:t>
            </a:r>
            <a:r>
              <a:rPr lang="en-US" sz="2000" kern="0" baseline="-25000" dirty="0"/>
              <a:t>1</a:t>
            </a:r>
            <a:r>
              <a:rPr lang="en-US" sz="2000" kern="0" dirty="0"/>
              <a:t>. </a:t>
            </a: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8FE33A3A-3D16-4D78-8641-EA2C38B2CEA6}"/>
              </a:ext>
            </a:extLst>
          </p:cNvPr>
          <p:cNvGrpSpPr/>
          <p:nvPr/>
        </p:nvGrpSpPr>
        <p:grpSpPr>
          <a:xfrm>
            <a:off x="393327" y="2293193"/>
            <a:ext cx="8298106" cy="3388446"/>
            <a:chOff x="393327" y="2293193"/>
            <a:chExt cx="8298106" cy="338844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Content Placeholder 2">
                  <a:extLst>
                    <a:ext uri="{FF2B5EF4-FFF2-40B4-BE49-F238E27FC236}">
                      <a16:creationId xmlns:a16="http://schemas.microsoft.com/office/drawing/2014/main" id="{F442A903-49EF-4F25-9FC4-58E87BA2079A}"/>
                    </a:ext>
                  </a:extLst>
                </p:cNvPr>
                <p:cNvSpPr txBox="1">
                  <a:spLocks/>
                </p:cNvSpPr>
                <p:nvPr/>
              </p:nvSpPr>
              <p:spPr bwMode="auto">
                <a:xfrm>
                  <a:off x="937992" y="2293193"/>
                  <a:ext cx="7667853" cy="450007"/>
                </a:xfrm>
                <a:prstGeom prst="rect">
                  <a:avLst/>
                </a:prstGeom>
                <a:noFill/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lvl1pPr marL="342900" indent="-3429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3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sz="2800">
                      <a:solidFill>
                        <a:schemeClr val="tx1"/>
                      </a:solidFill>
                      <a:latin typeface="+mn-lt"/>
                    </a:defRPr>
                  </a:lvl2pPr>
                  <a:lvl3pPr marL="11430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2400">
                      <a:solidFill>
                        <a:schemeClr val="tx1"/>
                      </a:solidFill>
                      <a:latin typeface="+mn-lt"/>
                    </a:defRPr>
                  </a:lvl3pPr>
                  <a:lvl4pPr marL="16002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sz="2000">
                      <a:solidFill>
                        <a:schemeClr val="tx1"/>
                      </a:solidFill>
                      <a:latin typeface="+mn-lt"/>
                    </a:defRPr>
                  </a:lvl4pPr>
                  <a:lvl5pPr marL="20574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5pPr>
                  <a:lvl6pPr marL="25146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6pPr>
                  <a:lvl7pPr marL="29718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7pPr>
                  <a:lvl8pPr marL="34290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8pPr>
                  <a:lvl9pPr marL="38862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9pPr>
                </a:lstStyle>
                <a:p>
                  <a:pPr marL="0" indent="0">
                    <a:buNone/>
                  </a:pPr>
                  <a:r>
                    <a:rPr lang="en-US" sz="1800" kern="0" dirty="0"/>
                    <a:t>Matrix multiplication:  [</a:t>
                  </a:r>
                  <a:r>
                    <a:rPr lang="en-US" sz="1800" kern="0" dirty="0" err="1"/>
                    <a:t>a</a:t>
                  </a:r>
                  <a:r>
                    <a:rPr lang="en-US" sz="1800" kern="0" baseline="-25000" dirty="0" err="1"/>
                    <a:t>ij</a:t>
                  </a:r>
                  <a:r>
                    <a:rPr lang="en-US" sz="1800" kern="0" dirty="0"/>
                    <a:t>]</a:t>
                  </a:r>
                  <a:r>
                    <a:rPr lang="en-US" sz="1800" kern="0" baseline="-25000" dirty="0"/>
                    <a:t>n</a:t>
                  </a:r>
                  <a14:m>
                    <m:oMath xmlns:m="http://schemas.openxmlformats.org/officeDocument/2006/math">
                      <m:r>
                        <a:rPr lang="en-US" sz="1800" i="1" kern="0" baseline="-8000" dirty="0">
                          <a:latin typeface="Cambria Math" panose="02040503050406030204" pitchFamily="18" charset="0"/>
                        </a:rPr>
                        <m:t>×</m:t>
                      </m:r>
                    </m:oMath>
                  </a14:m>
                  <a:r>
                    <a:rPr lang="en-US" sz="1800" kern="0" baseline="-25000" dirty="0"/>
                    <a:t>n</a:t>
                  </a:r>
                  <a:r>
                    <a:rPr lang="en-US" sz="1800" kern="0" dirty="0"/>
                    <a:t> </a:t>
                  </a:r>
                  <a14:m>
                    <m:oMath xmlns:m="http://schemas.openxmlformats.org/officeDocument/2006/math">
                      <m:r>
                        <a:rPr lang="en-US" sz="1800" i="1" kern="0" dirty="0">
                          <a:latin typeface="Cambria Math" panose="02040503050406030204" pitchFamily="18" charset="0"/>
                        </a:rPr>
                        <m:t>×</m:t>
                      </m:r>
                    </m:oMath>
                  </a14:m>
                  <a:r>
                    <a:rPr lang="en-US" sz="1800" kern="0" baseline="-25000" dirty="0"/>
                    <a:t> </a:t>
                  </a:r>
                  <a:r>
                    <a:rPr lang="en-US" sz="1800" kern="0" dirty="0"/>
                    <a:t>[</a:t>
                  </a:r>
                  <a:r>
                    <a:rPr lang="en-US" sz="1800" kern="0" dirty="0" err="1"/>
                    <a:t>b</a:t>
                  </a:r>
                  <a:r>
                    <a:rPr lang="en-US" sz="1800" kern="0" baseline="-25000" dirty="0" err="1"/>
                    <a:t>ij</a:t>
                  </a:r>
                  <a:r>
                    <a:rPr lang="en-US" sz="1800" kern="0" dirty="0"/>
                    <a:t>]</a:t>
                  </a:r>
                  <a:r>
                    <a:rPr lang="en-US" sz="1800" kern="0" baseline="-25000" dirty="0"/>
                    <a:t>n</a:t>
                  </a:r>
                  <a14:m>
                    <m:oMath xmlns:m="http://schemas.openxmlformats.org/officeDocument/2006/math">
                      <m:r>
                        <a:rPr lang="en-US" sz="1800" i="1" kern="0" baseline="-8000" dirty="0">
                          <a:latin typeface="Cambria Math" panose="02040503050406030204" pitchFamily="18" charset="0"/>
                        </a:rPr>
                        <m:t>×</m:t>
                      </m:r>
                    </m:oMath>
                  </a14:m>
                  <a:r>
                    <a:rPr lang="en-US" sz="1800" kern="0" baseline="-25000" dirty="0"/>
                    <a:t>n</a:t>
                  </a:r>
                  <a:r>
                    <a:rPr lang="en-US" sz="1800" kern="0" dirty="0"/>
                    <a:t> = [</a:t>
                  </a:r>
                  <a:r>
                    <a:rPr lang="en-US" sz="1800" kern="0" dirty="0" err="1"/>
                    <a:t>c</a:t>
                  </a:r>
                  <a:r>
                    <a:rPr lang="en-US" sz="1800" kern="0" baseline="-25000" dirty="0" err="1"/>
                    <a:t>ij</a:t>
                  </a:r>
                  <a:r>
                    <a:rPr lang="en-US" sz="1800" kern="0" dirty="0"/>
                    <a:t>]</a:t>
                  </a:r>
                  <a:r>
                    <a:rPr lang="en-US" sz="1800" kern="0" baseline="-25000" dirty="0"/>
                    <a:t>n</a:t>
                  </a:r>
                  <a14:m>
                    <m:oMath xmlns:m="http://schemas.openxmlformats.org/officeDocument/2006/math">
                      <m:r>
                        <a:rPr lang="en-US" sz="1800" i="1" kern="0" baseline="-8000" dirty="0">
                          <a:latin typeface="Cambria Math" panose="02040503050406030204" pitchFamily="18" charset="0"/>
                        </a:rPr>
                        <m:t>×</m:t>
                      </m:r>
                    </m:oMath>
                  </a14:m>
                  <a:r>
                    <a:rPr lang="en-US" sz="1800" kern="0" baseline="-25000" dirty="0"/>
                    <a:t>n</a:t>
                  </a:r>
                  <a:r>
                    <a:rPr lang="en-US" sz="1800" kern="0" dirty="0"/>
                    <a:t>, where</a:t>
                  </a:r>
                </a:p>
              </p:txBody>
            </p:sp>
          </mc:Choice>
          <mc:Fallback xmlns="">
            <p:sp>
              <p:nvSpPr>
                <p:cNvPr id="10" name="Content Placeholder 2">
                  <a:extLst>
                    <a:ext uri="{FF2B5EF4-FFF2-40B4-BE49-F238E27FC236}">
                      <a16:creationId xmlns:a16="http://schemas.microsoft.com/office/drawing/2014/main" id="{F442A903-49EF-4F25-9FC4-58E87BA2079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37992" y="2293193"/>
                  <a:ext cx="7667853" cy="450007"/>
                </a:xfrm>
                <a:prstGeom prst="rect">
                  <a:avLst/>
                </a:prstGeom>
                <a:blipFill>
                  <a:blip r:embed="rId3"/>
                  <a:stretch>
                    <a:fillRect l="-635" t="-5263" b="-1316"/>
                  </a:stretch>
                </a:blip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1" name="Content Placeholder 2">
              <a:extLst>
                <a:ext uri="{FF2B5EF4-FFF2-40B4-BE49-F238E27FC236}">
                  <a16:creationId xmlns:a16="http://schemas.microsoft.com/office/drawing/2014/main" id="{2CF72941-08F4-45EE-9735-4EAE67E90AB3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347692" y="2703229"/>
              <a:ext cx="4159223" cy="380077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sz="1800" kern="0" dirty="0" err="1"/>
                <a:t>c</a:t>
              </a:r>
              <a:r>
                <a:rPr lang="en-US" sz="1800" kern="0" baseline="-25000" dirty="0" err="1"/>
                <a:t>ij</a:t>
              </a:r>
              <a:r>
                <a:rPr lang="en-US" sz="1800" kern="0" dirty="0"/>
                <a:t> = (a</a:t>
              </a:r>
              <a:r>
                <a:rPr lang="en-US" sz="1800" kern="0" baseline="-25000" dirty="0"/>
                <a:t>i1</a:t>
              </a:r>
              <a:r>
                <a:rPr lang="en-US" sz="1800" kern="0" dirty="0"/>
                <a:t>˄b</a:t>
              </a:r>
              <a:r>
                <a:rPr lang="en-US" sz="1800" kern="0" baseline="-25000" dirty="0"/>
                <a:t>1j</a:t>
              </a:r>
              <a:r>
                <a:rPr lang="en-US" sz="1800" kern="0" dirty="0"/>
                <a:t>)˅(a</a:t>
              </a:r>
              <a:r>
                <a:rPr lang="en-US" sz="1800" kern="0" baseline="-25000" dirty="0"/>
                <a:t>i2</a:t>
              </a:r>
              <a:r>
                <a:rPr lang="en-US" sz="1800" kern="0" dirty="0"/>
                <a:t>˄b</a:t>
              </a:r>
              <a:r>
                <a:rPr lang="en-US" sz="1800" kern="0" baseline="-25000" dirty="0"/>
                <a:t>2j</a:t>
              </a:r>
              <a:r>
                <a:rPr lang="en-US" sz="1800" kern="0" dirty="0"/>
                <a:t>)˅ ⸱⸱⸱ ˅(</a:t>
              </a:r>
              <a:r>
                <a:rPr lang="en-US" sz="1800" kern="0" dirty="0" err="1"/>
                <a:t>a</a:t>
              </a:r>
              <a:r>
                <a:rPr lang="en-US" sz="1800" kern="0" baseline="-25000" dirty="0" err="1"/>
                <a:t>in</a:t>
              </a:r>
              <a:r>
                <a:rPr lang="en-US" sz="1800" kern="0" dirty="0" err="1"/>
                <a:t>˄b</a:t>
              </a:r>
              <a:r>
                <a:rPr lang="en-US" sz="1800" kern="0" baseline="-25000" dirty="0" err="1"/>
                <a:t>nj</a:t>
              </a:r>
              <a:r>
                <a:rPr lang="en-US" sz="1800" kern="0" dirty="0"/>
                <a:t>) </a:t>
              </a:r>
            </a:p>
            <a:p>
              <a:pPr marL="0" indent="0">
                <a:buNone/>
              </a:pPr>
              <a:endParaRPr lang="en-US" sz="1800" kern="0" dirty="0"/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B7B34F4-87AA-44E2-AA88-8954030B8AA8}"/>
                </a:ext>
              </a:extLst>
            </p:cNvPr>
            <p:cNvGrpSpPr/>
            <p:nvPr/>
          </p:nvGrpSpPr>
          <p:grpSpPr>
            <a:xfrm>
              <a:off x="393327" y="3240949"/>
              <a:ext cx="4008328" cy="364926"/>
              <a:chOff x="493855" y="4250599"/>
              <a:chExt cx="4008328" cy="364926"/>
            </a:xfrm>
          </p:grpSpPr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8C3AD845-3C75-4B1B-8E34-1250C3D23D43}"/>
                  </a:ext>
                </a:extLst>
              </p:cNvPr>
              <p:cNvSpPr txBox="1"/>
              <p:nvPr/>
            </p:nvSpPr>
            <p:spPr>
              <a:xfrm>
                <a:off x="493855" y="4250599"/>
                <a:ext cx="41069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a</a:t>
                </a:r>
                <a:r>
                  <a:rPr lang="en-US" sz="1400" kern="0" baseline="-25000" dirty="0"/>
                  <a:t>11</a:t>
                </a:r>
                <a:endParaRPr lang="en-US" sz="1400" dirty="0"/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79471B7F-953E-4BE6-BA02-B982A33B59D1}"/>
                  </a:ext>
                </a:extLst>
              </p:cNvPr>
              <p:cNvSpPr txBox="1"/>
              <p:nvPr/>
            </p:nvSpPr>
            <p:spPr>
              <a:xfrm>
                <a:off x="1283315" y="4260123"/>
                <a:ext cx="42511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a</a:t>
                </a:r>
                <a:r>
                  <a:rPr lang="en-US" sz="1400" kern="0" baseline="-25000" dirty="0"/>
                  <a:t>1n</a:t>
                </a:r>
                <a:endParaRPr lang="en-US" sz="1400" dirty="0"/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08705B13-8BC1-445C-BC85-59BBBC979C54}"/>
                  </a:ext>
                </a:extLst>
              </p:cNvPr>
              <p:cNvSpPr txBox="1"/>
              <p:nvPr/>
            </p:nvSpPr>
            <p:spPr>
              <a:xfrm>
                <a:off x="786040" y="4260124"/>
                <a:ext cx="41069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a</a:t>
                </a:r>
                <a:r>
                  <a:rPr lang="en-US" sz="1400" kern="0" baseline="-25000" dirty="0"/>
                  <a:t>12</a:t>
                </a:r>
                <a:endParaRPr lang="en-US" sz="1400" dirty="0"/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79B3B8A5-9709-4D19-99FD-EB273CEF6F9E}"/>
                  </a:ext>
                </a:extLst>
              </p:cNvPr>
              <p:cNvSpPr txBox="1"/>
              <p:nvPr/>
            </p:nvSpPr>
            <p:spPr>
              <a:xfrm>
                <a:off x="1061174" y="4288699"/>
                <a:ext cx="3481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⸱⸱⸱</a:t>
                </a:r>
                <a:endParaRPr lang="en-US" sz="1400" dirty="0"/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807AA0A9-3195-4A11-AA90-34F7A99E9010}"/>
                  </a:ext>
                </a:extLst>
              </p:cNvPr>
              <p:cNvSpPr txBox="1"/>
              <p:nvPr/>
            </p:nvSpPr>
            <p:spPr>
              <a:xfrm>
                <a:off x="1586664" y="4269648"/>
                <a:ext cx="41069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a</a:t>
                </a:r>
                <a:r>
                  <a:rPr lang="en-US" sz="1400" kern="0" baseline="-25000" dirty="0"/>
                  <a:t>21</a:t>
                </a:r>
                <a:endParaRPr lang="en-US" sz="1400" dirty="0"/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039E17CC-1735-44A2-9CDE-278D92776629}"/>
                  </a:ext>
                </a:extLst>
              </p:cNvPr>
              <p:cNvSpPr txBox="1"/>
              <p:nvPr/>
            </p:nvSpPr>
            <p:spPr>
              <a:xfrm>
                <a:off x="2376124" y="4279172"/>
                <a:ext cx="42511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a</a:t>
                </a:r>
                <a:r>
                  <a:rPr lang="en-US" sz="1400" kern="0" baseline="-25000" dirty="0"/>
                  <a:t>2n</a:t>
                </a:r>
                <a:endParaRPr lang="en-US" sz="1400" dirty="0"/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F97503FA-661F-45E5-A8D6-17B439EF8050}"/>
                  </a:ext>
                </a:extLst>
              </p:cNvPr>
              <p:cNvSpPr txBox="1"/>
              <p:nvPr/>
            </p:nvSpPr>
            <p:spPr>
              <a:xfrm>
                <a:off x="1878849" y="4279173"/>
                <a:ext cx="41069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a</a:t>
                </a:r>
                <a:r>
                  <a:rPr lang="en-US" sz="1400" kern="0" baseline="-25000" dirty="0"/>
                  <a:t>22</a:t>
                </a:r>
                <a:endParaRPr lang="en-US" sz="1400" dirty="0"/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1DDD207B-97C6-4E8E-AB5C-82FF6F46ABF1}"/>
                  </a:ext>
                </a:extLst>
              </p:cNvPr>
              <p:cNvSpPr txBox="1"/>
              <p:nvPr/>
            </p:nvSpPr>
            <p:spPr>
              <a:xfrm>
                <a:off x="2153983" y="4307748"/>
                <a:ext cx="3481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⸱⸱⸱</a:t>
                </a:r>
                <a:endParaRPr lang="en-US" sz="1400" dirty="0"/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A332E334-AF72-45FF-8080-7338599EE8DD}"/>
                  </a:ext>
                </a:extLst>
              </p:cNvPr>
              <p:cNvSpPr txBox="1"/>
              <p:nvPr/>
            </p:nvSpPr>
            <p:spPr>
              <a:xfrm>
                <a:off x="3298827" y="4269648"/>
                <a:ext cx="42511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a</a:t>
                </a:r>
                <a:r>
                  <a:rPr lang="en-US" sz="1400" kern="0" baseline="-25000" dirty="0"/>
                  <a:t>n1</a:t>
                </a:r>
                <a:endParaRPr lang="en-US" sz="1400" dirty="0"/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8C36A2FA-72F1-4B97-9C8B-D5B5239D02F9}"/>
                  </a:ext>
                </a:extLst>
              </p:cNvPr>
              <p:cNvSpPr txBox="1"/>
              <p:nvPr/>
            </p:nvSpPr>
            <p:spPr>
              <a:xfrm>
                <a:off x="4088287" y="4279172"/>
                <a:ext cx="41389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 err="1"/>
                  <a:t>a</a:t>
                </a:r>
                <a:r>
                  <a:rPr lang="en-US" sz="1400" kern="0" baseline="-25000" dirty="0" err="1"/>
                  <a:t>nn</a:t>
                </a:r>
                <a:endParaRPr lang="en-US" sz="1400" dirty="0"/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77BC9E2E-33F2-423D-867F-5BA4E25E7346}"/>
                  </a:ext>
                </a:extLst>
              </p:cNvPr>
              <p:cNvSpPr txBox="1"/>
              <p:nvPr/>
            </p:nvSpPr>
            <p:spPr>
              <a:xfrm>
                <a:off x="3591012" y="4279173"/>
                <a:ext cx="42511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a</a:t>
                </a:r>
                <a:r>
                  <a:rPr lang="en-US" sz="1400" kern="0" baseline="-25000" dirty="0"/>
                  <a:t>n2</a:t>
                </a:r>
                <a:endParaRPr lang="en-US" sz="1400" dirty="0"/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8A0824A5-5A25-4947-87D4-0404CAF03C81}"/>
                  </a:ext>
                </a:extLst>
              </p:cNvPr>
              <p:cNvSpPr txBox="1"/>
              <p:nvPr/>
            </p:nvSpPr>
            <p:spPr>
              <a:xfrm>
                <a:off x="3866146" y="4307748"/>
                <a:ext cx="3481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⸱⸱⸱</a:t>
                </a:r>
                <a:endParaRPr lang="en-US" sz="1400" dirty="0"/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5824CC13-52ED-4F77-9A02-152EC19A4204}"/>
                  </a:ext>
                </a:extLst>
              </p:cNvPr>
              <p:cNvSpPr txBox="1"/>
              <p:nvPr/>
            </p:nvSpPr>
            <p:spPr>
              <a:xfrm>
                <a:off x="2789960" y="4307748"/>
                <a:ext cx="51167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⸱⸱⸱⸱⸱⸱</a:t>
                </a:r>
                <a:endParaRPr lang="en-US" sz="1400" dirty="0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CB3218EF-D850-4A93-A498-2BC0A137CCEB}"/>
                </a:ext>
              </a:extLst>
            </p:cNvPr>
            <p:cNvGrpSpPr/>
            <p:nvPr/>
          </p:nvGrpSpPr>
          <p:grpSpPr>
            <a:xfrm>
              <a:off x="4678297" y="3279049"/>
              <a:ext cx="4013136" cy="364926"/>
              <a:chOff x="493855" y="4250599"/>
              <a:chExt cx="4013136" cy="364926"/>
            </a:xfrm>
          </p:grpSpPr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EA0FA7C0-6740-4F7E-B51A-D8B5EAFEC4D9}"/>
                  </a:ext>
                </a:extLst>
              </p:cNvPr>
              <p:cNvSpPr txBox="1"/>
              <p:nvPr/>
            </p:nvSpPr>
            <p:spPr>
              <a:xfrm>
                <a:off x="493855" y="4250599"/>
                <a:ext cx="41549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b</a:t>
                </a:r>
                <a:r>
                  <a:rPr lang="en-US" sz="1400" kern="0" baseline="-25000" dirty="0"/>
                  <a:t>11</a:t>
                </a:r>
                <a:endParaRPr lang="en-US" sz="1400" dirty="0"/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F25B58F5-FADF-4C14-B42C-49570267A218}"/>
                  </a:ext>
                </a:extLst>
              </p:cNvPr>
              <p:cNvSpPr txBox="1"/>
              <p:nvPr/>
            </p:nvSpPr>
            <p:spPr>
              <a:xfrm>
                <a:off x="1283315" y="4260123"/>
                <a:ext cx="42992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b</a:t>
                </a:r>
                <a:r>
                  <a:rPr lang="en-US" sz="1400" kern="0" baseline="-25000" dirty="0"/>
                  <a:t>1n</a:t>
                </a:r>
                <a:endParaRPr lang="en-US" sz="1400" dirty="0"/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A707066C-D095-4BE1-93EE-16CA4FB540C6}"/>
                  </a:ext>
                </a:extLst>
              </p:cNvPr>
              <p:cNvSpPr txBox="1"/>
              <p:nvPr/>
            </p:nvSpPr>
            <p:spPr>
              <a:xfrm>
                <a:off x="786040" y="4260124"/>
                <a:ext cx="41549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b</a:t>
                </a:r>
                <a:r>
                  <a:rPr lang="en-US" sz="1400" kern="0" baseline="-25000" dirty="0"/>
                  <a:t>12</a:t>
                </a:r>
                <a:endParaRPr lang="en-US" sz="1400" dirty="0"/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DC1CB97A-C747-49D5-A810-1DABACB5AEF1}"/>
                  </a:ext>
                </a:extLst>
              </p:cNvPr>
              <p:cNvSpPr txBox="1"/>
              <p:nvPr/>
            </p:nvSpPr>
            <p:spPr>
              <a:xfrm>
                <a:off x="1061174" y="4288699"/>
                <a:ext cx="3481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⸱⸱⸱</a:t>
                </a:r>
                <a:endParaRPr lang="en-US" sz="1400" dirty="0"/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7F02369A-A1AD-4D27-9E6C-BF8045520EF5}"/>
                  </a:ext>
                </a:extLst>
              </p:cNvPr>
              <p:cNvSpPr txBox="1"/>
              <p:nvPr/>
            </p:nvSpPr>
            <p:spPr>
              <a:xfrm>
                <a:off x="1586664" y="4269648"/>
                <a:ext cx="41549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b</a:t>
                </a:r>
                <a:r>
                  <a:rPr lang="en-US" sz="1400" kern="0" baseline="-25000" dirty="0"/>
                  <a:t>21</a:t>
                </a:r>
                <a:endParaRPr lang="en-US" sz="1400" dirty="0"/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C3EF2EEC-1F02-4423-B179-290795155F66}"/>
                  </a:ext>
                </a:extLst>
              </p:cNvPr>
              <p:cNvSpPr txBox="1"/>
              <p:nvPr/>
            </p:nvSpPr>
            <p:spPr>
              <a:xfrm>
                <a:off x="2376124" y="4279172"/>
                <a:ext cx="42992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b</a:t>
                </a:r>
                <a:r>
                  <a:rPr lang="en-US" sz="1400" kern="0" baseline="-25000" dirty="0"/>
                  <a:t>2n</a:t>
                </a:r>
                <a:endParaRPr lang="en-US" sz="1400" dirty="0"/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C7D4FF28-7147-43CC-BEDC-8B85283CC2B8}"/>
                  </a:ext>
                </a:extLst>
              </p:cNvPr>
              <p:cNvSpPr txBox="1"/>
              <p:nvPr/>
            </p:nvSpPr>
            <p:spPr>
              <a:xfrm>
                <a:off x="1878849" y="4279173"/>
                <a:ext cx="41549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b</a:t>
                </a:r>
                <a:r>
                  <a:rPr lang="en-US" sz="1400" kern="0" baseline="-25000" dirty="0"/>
                  <a:t>22</a:t>
                </a:r>
                <a:endParaRPr lang="en-US" sz="1400" dirty="0"/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DAFBCE50-4610-4000-B002-5E3B3216BC02}"/>
                  </a:ext>
                </a:extLst>
              </p:cNvPr>
              <p:cNvSpPr txBox="1"/>
              <p:nvPr/>
            </p:nvSpPr>
            <p:spPr>
              <a:xfrm>
                <a:off x="2153983" y="4307748"/>
                <a:ext cx="3481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⸱⸱⸱</a:t>
                </a:r>
                <a:endParaRPr lang="en-US" sz="1400" dirty="0"/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40A3DA34-05D8-4531-B6B9-D9F59F969B6D}"/>
                  </a:ext>
                </a:extLst>
              </p:cNvPr>
              <p:cNvSpPr txBox="1"/>
              <p:nvPr/>
            </p:nvSpPr>
            <p:spPr>
              <a:xfrm>
                <a:off x="3298827" y="4269648"/>
                <a:ext cx="42992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b</a:t>
                </a:r>
                <a:r>
                  <a:rPr lang="en-US" sz="1400" kern="0" baseline="-25000" dirty="0"/>
                  <a:t>n1</a:t>
                </a:r>
                <a:endParaRPr lang="en-US" sz="1400" dirty="0"/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4C4D9218-7D28-47AF-8A47-E559891ECAE9}"/>
                  </a:ext>
                </a:extLst>
              </p:cNvPr>
              <p:cNvSpPr txBox="1"/>
              <p:nvPr/>
            </p:nvSpPr>
            <p:spPr>
              <a:xfrm>
                <a:off x="4088287" y="4279172"/>
                <a:ext cx="41870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 err="1"/>
                  <a:t>b</a:t>
                </a:r>
                <a:r>
                  <a:rPr lang="en-US" sz="1400" kern="0" baseline="-25000" dirty="0" err="1"/>
                  <a:t>nn</a:t>
                </a:r>
                <a:endParaRPr lang="en-US" sz="1400" dirty="0"/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15599E2B-5A7B-47FD-BA71-0B3526C1E7C6}"/>
                  </a:ext>
                </a:extLst>
              </p:cNvPr>
              <p:cNvSpPr txBox="1"/>
              <p:nvPr/>
            </p:nvSpPr>
            <p:spPr>
              <a:xfrm>
                <a:off x="3591012" y="4279173"/>
                <a:ext cx="42992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b</a:t>
                </a:r>
                <a:r>
                  <a:rPr lang="en-US" sz="1400" kern="0" baseline="-25000" dirty="0"/>
                  <a:t>n2</a:t>
                </a:r>
                <a:endParaRPr lang="en-US" sz="1400" dirty="0"/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71CD15DA-4150-44C8-919B-14D848FBCF9E}"/>
                  </a:ext>
                </a:extLst>
              </p:cNvPr>
              <p:cNvSpPr txBox="1"/>
              <p:nvPr/>
            </p:nvSpPr>
            <p:spPr>
              <a:xfrm>
                <a:off x="3866146" y="4307748"/>
                <a:ext cx="3481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⸱⸱⸱</a:t>
                </a:r>
                <a:endParaRPr lang="en-US" sz="1400" dirty="0"/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21E92E20-BA3D-4390-8C75-CD60022D2C18}"/>
                  </a:ext>
                </a:extLst>
              </p:cNvPr>
              <p:cNvSpPr txBox="1"/>
              <p:nvPr/>
            </p:nvSpPr>
            <p:spPr>
              <a:xfrm>
                <a:off x="2789960" y="4307748"/>
                <a:ext cx="51167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⸱⸱⸱⸱⸱⸱</a:t>
                </a:r>
                <a:endParaRPr lang="en-US" sz="1400" dirty="0"/>
              </a:p>
            </p:txBody>
          </p:sp>
        </p:grp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62A51188-311A-46AB-A36F-3A6299D44994}"/>
                </a:ext>
              </a:extLst>
            </p:cNvPr>
            <p:cNvSpPr/>
            <p:nvPr/>
          </p:nvSpPr>
          <p:spPr>
            <a:xfrm>
              <a:off x="2158927" y="4183105"/>
              <a:ext cx="212991" cy="2078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kern="0" dirty="0">
                  <a:solidFill>
                    <a:schemeClr val="tx1"/>
                  </a:solidFill>
                </a:rPr>
                <a:t>˄</a:t>
              </a:r>
              <a:endParaRPr lang="en-US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0C8ED591-4705-455E-9444-8C3EBA52A375}"/>
                </a:ext>
              </a:extLst>
            </p:cNvPr>
            <p:cNvCxnSpPr>
              <a:cxnSpLocks/>
              <a:endCxn id="16" idx="1"/>
            </p:cNvCxnSpPr>
            <p:nvPr/>
          </p:nvCxnSpPr>
          <p:spPr>
            <a:xfrm>
              <a:off x="655075" y="3556241"/>
              <a:ext cx="1535044" cy="65731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FE856057-3EE1-4FFE-9077-A4443A1BA391}"/>
                </a:ext>
              </a:extLst>
            </p:cNvPr>
            <p:cNvCxnSpPr>
              <a:cxnSpLocks/>
              <a:endCxn id="16" idx="7"/>
            </p:cNvCxnSpPr>
            <p:nvPr/>
          </p:nvCxnSpPr>
          <p:spPr>
            <a:xfrm flipH="1">
              <a:off x="2340726" y="3543399"/>
              <a:ext cx="2428863" cy="67015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ECB686DC-D28D-47A1-BC57-86ADAAF16539}"/>
                </a:ext>
              </a:extLst>
            </p:cNvPr>
            <p:cNvCxnSpPr>
              <a:cxnSpLocks/>
              <a:endCxn id="20" idx="1"/>
            </p:cNvCxnSpPr>
            <p:nvPr/>
          </p:nvCxnSpPr>
          <p:spPr>
            <a:xfrm>
              <a:off x="989407" y="3538454"/>
              <a:ext cx="2012836" cy="66029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DCDF5AB8-800E-4CF0-91A5-8D06291D7F3A}"/>
                </a:ext>
              </a:extLst>
            </p:cNvPr>
            <p:cNvSpPr/>
            <p:nvPr/>
          </p:nvSpPr>
          <p:spPr>
            <a:xfrm>
              <a:off x="2971051" y="4168307"/>
              <a:ext cx="212991" cy="2078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kern="0" dirty="0">
                  <a:solidFill>
                    <a:schemeClr val="tx1"/>
                  </a:solidFill>
                </a:rPr>
                <a:t>˄</a:t>
              </a:r>
              <a:endParaRPr lang="en-US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67384C85-E61B-43A6-B3FB-815E3D1FA8B9}"/>
                </a:ext>
              </a:extLst>
            </p:cNvPr>
            <p:cNvCxnSpPr>
              <a:cxnSpLocks/>
              <a:endCxn id="20" idx="7"/>
            </p:cNvCxnSpPr>
            <p:nvPr/>
          </p:nvCxnSpPr>
          <p:spPr>
            <a:xfrm flipH="1">
              <a:off x="3152850" y="3574235"/>
              <a:ext cx="2712676" cy="62451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E8FA6DD5-6E4E-438B-ADCB-C83A38EA7065}"/>
                </a:ext>
              </a:extLst>
            </p:cNvPr>
            <p:cNvSpPr/>
            <p:nvPr/>
          </p:nvSpPr>
          <p:spPr>
            <a:xfrm>
              <a:off x="5496246" y="4177834"/>
              <a:ext cx="212991" cy="2078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kern="0" dirty="0">
                  <a:solidFill>
                    <a:schemeClr val="tx1"/>
                  </a:solidFill>
                </a:rPr>
                <a:t>˄</a:t>
              </a:r>
              <a:endParaRPr lang="en-US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E4A75A77-F0CE-4048-A9B5-DAF068F30160}"/>
                </a:ext>
              </a:extLst>
            </p:cNvPr>
            <p:cNvCxnSpPr>
              <a:cxnSpLocks/>
              <a:endCxn id="22" idx="1"/>
            </p:cNvCxnSpPr>
            <p:nvPr/>
          </p:nvCxnSpPr>
          <p:spPr>
            <a:xfrm>
              <a:off x="1440233" y="3564710"/>
              <a:ext cx="4087205" cy="64357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C2943FD8-C51C-4A01-B44D-5F2986F1FC42}"/>
                </a:ext>
              </a:extLst>
            </p:cNvPr>
            <p:cNvCxnSpPr>
              <a:cxnSpLocks/>
              <a:endCxn id="22" idx="7"/>
            </p:cNvCxnSpPr>
            <p:nvPr/>
          </p:nvCxnSpPr>
          <p:spPr>
            <a:xfrm flipH="1">
              <a:off x="5678045" y="3561004"/>
              <a:ext cx="1885583" cy="64727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84C9481-4D5E-46AA-9052-39693F84875E}"/>
                </a:ext>
              </a:extLst>
            </p:cNvPr>
            <p:cNvSpPr txBox="1"/>
            <p:nvPr/>
          </p:nvSpPr>
          <p:spPr>
            <a:xfrm>
              <a:off x="4018149" y="4127894"/>
              <a:ext cx="51167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kern="0" dirty="0"/>
                <a:t>⸱⸱⸱⸱⸱⸱</a:t>
              </a:r>
              <a:endParaRPr lang="en-US" sz="1400" dirty="0"/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22666D56-FCCA-45DE-BE98-7CE7C04CF89C}"/>
                </a:ext>
              </a:extLst>
            </p:cNvPr>
            <p:cNvCxnSpPr>
              <a:cxnSpLocks/>
            </p:cNvCxnSpPr>
            <p:nvPr/>
          </p:nvCxnSpPr>
          <p:spPr>
            <a:xfrm>
              <a:off x="2341038" y="4376205"/>
              <a:ext cx="1310044" cy="52980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EFA4DD6E-3638-437C-8AAB-47437D8B09C7}"/>
                </a:ext>
              </a:extLst>
            </p:cNvPr>
            <p:cNvCxnSpPr>
              <a:cxnSpLocks/>
            </p:cNvCxnSpPr>
            <p:nvPr/>
          </p:nvCxnSpPr>
          <p:spPr>
            <a:xfrm>
              <a:off x="3107086" y="4376205"/>
              <a:ext cx="639065" cy="54460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4C4CEA35-9EFD-4968-B040-5CF7F4A309F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113732" y="4369879"/>
              <a:ext cx="1395267" cy="51267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F6591E3-1FC0-499C-B5B4-C82CE99DEA15}"/>
                </a:ext>
              </a:extLst>
            </p:cNvPr>
            <p:cNvSpPr txBox="1"/>
            <p:nvPr/>
          </p:nvSpPr>
          <p:spPr>
            <a:xfrm>
              <a:off x="3700113" y="5373862"/>
              <a:ext cx="41069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kern="0" dirty="0"/>
                <a:t>c</a:t>
              </a:r>
              <a:r>
                <a:rPr lang="en-US" sz="1400" kern="0" baseline="-25000" dirty="0"/>
                <a:t>11</a:t>
              </a:r>
              <a:endParaRPr lang="en-US" sz="1400" dirty="0"/>
            </a:p>
          </p:txBody>
        </p:sp>
        <p:sp>
          <p:nvSpPr>
            <p:cNvPr id="30" name="Isosceles Triangle 29">
              <a:extLst>
                <a:ext uri="{FF2B5EF4-FFF2-40B4-BE49-F238E27FC236}">
                  <a16:creationId xmlns:a16="http://schemas.microsoft.com/office/drawing/2014/main" id="{11AFE6A6-6E41-46A1-9C00-83F0BA0EAE5A}"/>
                </a:ext>
              </a:extLst>
            </p:cNvPr>
            <p:cNvSpPr/>
            <p:nvPr/>
          </p:nvSpPr>
          <p:spPr>
            <a:xfrm rot="10800000">
              <a:off x="3473256" y="4897350"/>
              <a:ext cx="800731" cy="533816"/>
            </a:xfrm>
            <a:prstGeom prst="triangl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6148763-3A2C-4AF4-94C3-C7129E32F855}"/>
                </a:ext>
              </a:extLst>
            </p:cNvPr>
            <p:cNvSpPr txBox="1"/>
            <p:nvPr/>
          </p:nvSpPr>
          <p:spPr>
            <a:xfrm>
              <a:off x="3697130" y="4922345"/>
              <a:ext cx="3529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kern="0" dirty="0"/>
                <a:t>˅</a:t>
              </a:r>
              <a:endParaRPr lang="en-US" sz="1800" dirty="0"/>
            </a:p>
          </p:txBody>
        </p:sp>
        <p:cxnSp>
          <p:nvCxnSpPr>
            <p:cNvPr id="3" name="Straight Arrow Connector 2">
              <a:extLst>
                <a:ext uri="{FF2B5EF4-FFF2-40B4-BE49-F238E27FC236}">
                  <a16:creationId xmlns:a16="http://schemas.microsoft.com/office/drawing/2014/main" id="{703E8E65-32DE-4E20-9869-00E29364AE9B}"/>
                </a:ext>
              </a:extLst>
            </p:cNvPr>
            <p:cNvCxnSpPr/>
            <p:nvPr/>
          </p:nvCxnSpPr>
          <p:spPr>
            <a:xfrm>
              <a:off x="4351647" y="5278962"/>
              <a:ext cx="0" cy="15220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A23DA70F-8F38-42C6-96B0-6457FC7BA654}"/>
                </a:ext>
              </a:extLst>
            </p:cNvPr>
            <p:cNvCxnSpPr/>
            <p:nvPr/>
          </p:nvCxnSpPr>
          <p:spPr>
            <a:xfrm flipV="1">
              <a:off x="4355719" y="4897350"/>
              <a:ext cx="0" cy="16092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703722F9-E483-47E8-8D4A-ED957F60B595}"/>
                </a:ext>
              </a:extLst>
            </p:cNvPr>
            <p:cNvSpPr txBox="1"/>
            <p:nvPr/>
          </p:nvSpPr>
          <p:spPr>
            <a:xfrm>
              <a:off x="4122354" y="5001544"/>
              <a:ext cx="52290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log 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9391615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1157" y="241140"/>
            <a:ext cx="7488095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Problems in NC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A55A1278-64AF-4F9D-8199-9BFF4AB9B4CF}"/>
              </a:ext>
            </a:extLst>
          </p:cNvPr>
          <p:cNvSpPr txBox="1">
            <a:spLocks/>
          </p:cNvSpPr>
          <p:nvPr/>
        </p:nvSpPr>
        <p:spPr bwMode="auto">
          <a:xfrm>
            <a:off x="757707" y="989966"/>
            <a:ext cx="7594994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Problem 1. </a:t>
            </a:r>
            <a:r>
              <a:rPr lang="en-US" sz="2000" kern="0" dirty="0"/>
              <a:t>Boolean</a:t>
            </a:r>
            <a:r>
              <a:rPr lang="en-US" sz="2000" kern="0" dirty="0">
                <a:solidFill>
                  <a:srgbClr val="FF0000"/>
                </a:solidFill>
              </a:rPr>
              <a:t> </a:t>
            </a:r>
            <a:r>
              <a:rPr lang="en-US" sz="2000" kern="0" dirty="0">
                <a:solidFill>
                  <a:srgbClr val="FFC000"/>
                </a:solidFill>
              </a:rPr>
              <a:t>Matrix multiplication </a:t>
            </a:r>
            <a:r>
              <a:rPr lang="en-US" sz="2000" kern="0" dirty="0"/>
              <a:t>is in NC</a:t>
            </a:r>
            <a:r>
              <a:rPr lang="en-US" sz="2000" kern="0" baseline="-25000" dirty="0"/>
              <a:t>1</a:t>
            </a:r>
            <a:r>
              <a:rPr lang="en-US" sz="2000" kern="0" dirty="0"/>
              <a:t>. 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D9DE3106-0C42-4988-812B-3DDF212134D5}"/>
              </a:ext>
            </a:extLst>
          </p:cNvPr>
          <p:cNvSpPr txBox="1">
            <a:spLocks/>
          </p:cNvSpPr>
          <p:nvPr/>
        </p:nvSpPr>
        <p:spPr bwMode="auto">
          <a:xfrm>
            <a:off x="757707" y="1590041"/>
            <a:ext cx="7594994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Problem 2. </a:t>
            </a:r>
            <a:r>
              <a:rPr lang="en-US" sz="2000" kern="0" dirty="0"/>
              <a:t>Graph</a:t>
            </a:r>
            <a:r>
              <a:rPr lang="en-US" sz="2000" kern="0" dirty="0">
                <a:solidFill>
                  <a:srgbClr val="FFC000"/>
                </a:solidFill>
              </a:rPr>
              <a:t> Reachability </a:t>
            </a:r>
            <a:r>
              <a:rPr lang="en-US" sz="2000" kern="0" dirty="0"/>
              <a:t>is in NC</a:t>
            </a:r>
            <a:r>
              <a:rPr lang="en-US" sz="2000" kern="0" baseline="-25000" dirty="0"/>
              <a:t>2</a:t>
            </a:r>
            <a:r>
              <a:rPr lang="en-US" sz="2000" kern="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94497285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0B94728-810A-4FB3-A869-F7D23CDA9548}"/>
              </a:ext>
            </a:extLst>
          </p:cNvPr>
          <p:cNvSpPr txBox="1">
            <a:spLocks/>
          </p:cNvSpPr>
          <p:nvPr/>
        </p:nvSpPr>
        <p:spPr bwMode="auto">
          <a:xfrm>
            <a:off x="757707" y="989966"/>
            <a:ext cx="7594994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Problem 1. </a:t>
            </a:r>
            <a:r>
              <a:rPr lang="en-US" sz="2000" kern="0" dirty="0"/>
              <a:t>Boolean</a:t>
            </a:r>
            <a:r>
              <a:rPr lang="en-US" sz="2000" kern="0" dirty="0">
                <a:solidFill>
                  <a:srgbClr val="FF0000"/>
                </a:solidFill>
              </a:rPr>
              <a:t> </a:t>
            </a:r>
            <a:r>
              <a:rPr lang="en-US" sz="2000" kern="0" dirty="0">
                <a:solidFill>
                  <a:srgbClr val="FFC000"/>
                </a:solidFill>
              </a:rPr>
              <a:t>Matrix multiplication </a:t>
            </a:r>
            <a:r>
              <a:rPr lang="en-US" sz="2000" kern="0" dirty="0"/>
              <a:t>is in NC</a:t>
            </a:r>
            <a:r>
              <a:rPr lang="en-US" sz="2000" kern="0" baseline="-25000" dirty="0"/>
              <a:t>1</a:t>
            </a:r>
            <a:r>
              <a:rPr lang="en-US" sz="2000" kern="0" dirty="0"/>
              <a:t>. </a:t>
            </a:r>
          </a:p>
        </p:txBody>
      </p:sp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1157" y="241140"/>
            <a:ext cx="7488095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Problems in NC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47D7D96-2DDC-43A6-B8F9-1EDE638421CD}"/>
              </a:ext>
            </a:extLst>
          </p:cNvPr>
          <p:cNvSpPr txBox="1">
            <a:spLocks/>
          </p:cNvSpPr>
          <p:nvPr/>
        </p:nvSpPr>
        <p:spPr bwMode="auto">
          <a:xfrm>
            <a:off x="757707" y="1590041"/>
            <a:ext cx="7594994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Problem 2. </a:t>
            </a:r>
            <a:r>
              <a:rPr lang="en-US" sz="2000" kern="0" dirty="0"/>
              <a:t>Graph</a:t>
            </a:r>
            <a:r>
              <a:rPr lang="en-US" sz="2000" kern="0" dirty="0">
                <a:solidFill>
                  <a:srgbClr val="FFC000"/>
                </a:solidFill>
              </a:rPr>
              <a:t> Reachability </a:t>
            </a:r>
            <a:r>
              <a:rPr lang="en-US" sz="2000" kern="0" dirty="0"/>
              <a:t>is in NC</a:t>
            </a:r>
            <a:r>
              <a:rPr lang="en-US" sz="2000" kern="0" baseline="-25000" dirty="0"/>
              <a:t>2</a:t>
            </a:r>
            <a:r>
              <a:rPr lang="en-US" sz="2000" kern="0" dirty="0"/>
              <a:t>. 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0F3E3B0-8E5A-4465-BDB6-29BE70C918F4}"/>
              </a:ext>
            </a:extLst>
          </p:cNvPr>
          <p:cNvGrpSpPr/>
          <p:nvPr/>
        </p:nvGrpSpPr>
        <p:grpSpPr>
          <a:xfrm>
            <a:off x="3067050" y="2495550"/>
            <a:ext cx="2667000" cy="3038083"/>
            <a:chOff x="1390650" y="3429000"/>
            <a:chExt cx="2667000" cy="303808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D4E1C63-5D41-41C2-ABDF-C3F1C9B8982B}"/>
                </a:ext>
              </a:extLst>
            </p:cNvPr>
            <p:cNvSpPr/>
            <p:nvPr/>
          </p:nvSpPr>
          <p:spPr>
            <a:xfrm>
              <a:off x="1390650" y="3886200"/>
              <a:ext cx="2667000" cy="380076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Matrix multiplication</a:t>
              </a: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62FEF42A-7DE0-49D5-A14C-4B6FB0F57D58}"/>
                </a:ext>
              </a:extLst>
            </p:cNvPr>
            <p:cNvCxnSpPr>
              <a:endCxn id="7" idx="0"/>
            </p:cNvCxnSpPr>
            <p:nvPr/>
          </p:nvCxnSpPr>
          <p:spPr>
            <a:xfrm>
              <a:off x="2724150" y="3695700"/>
              <a:ext cx="0" cy="19050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0033E2E-A2BD-4F5C-8F24-B98A97747EB5}"/>
                </a:ext>
              </a:extLst>
            </p:cNvPr>
            <p:cNvSpPr/>
            <p:nvPr/>
          </p:nvSpPr>
          <p:spPr>
            <a:xfrm>
              <a:off x="1390650" y="4572000"/>
              <a:ext cx="2667000" cy="380076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Matrix multiplication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BA7771E-D588-4773-BA36-18558A227C58}"/>
                </a:ext>
              </a:extLst>
            </p:cNvPr>
            <p:cNvSpPr/>
            <p:nvPr/>
          </p:nvSpPr>
          <p:spPr>
            <a:xfrm>
              <a:off x="1390650" y="5639897"/>
              <a:ext cx="2667000" cy="380076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Matrix multiplication</a:t>
              </a:r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2153BB33-C555-4311-A3A5-0BAADAF6750E}"/>
                </a:ext>
              </a:extLst>
            </p:cNvPr>
            <p:cNvCxnSpPr>
              <a:cxnSpLocks/>
            </p:cNvCxnSpPr>
            <p:nvPr/>
          </p:nvCxnSpPr>
          <p:spPr>
            <a:xfrm>
              <a:off x="2724150" y="4952076"/>
              <a:ext cx="0" cy="27714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E79664EB-3899-4E16-B1C8-D298A4495780}"/>
                </a:ext>
              </a:extLst>
            </p:cNvPr>
            <p:cNvCxnSpPr>
              <a:cxnSpLocks/>
              <a:endCxn id="9" idx="0"/>
            </p:cNvCxnSpPr>
            <p:nvPr/>
          </p:nvCxnSpPr>
          <p:spPr>
            <a:xfrm>
              <a:off x="2724150" y="4266276"/>
              <a:ext cx="0" cy="30572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46A64660-3FD5-4E80-82B2-3BA7CBE905CF}"/>
                </a:ext>
              </a:extLst>
            </p:cNvPr>
            <p:cNvCxnSpPr/>
            <p:nvPr/>
          </p:nvCxnSpPr>
          <p:spPr>
            <a:xfrm>
              <a:off x="2733675" y="6019973"/>
              <a:ext cx="0" cy="19050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62BAE77-A8B7-4896-8E95-86BF221693B1}"/>
                </a:ext>
              </a:extLst>
            </p:cNvPr>
            <p:cNvSpPr txBox="1"/>
            <p:nvPr/>
          </p:nvSpPr>
          <p:spPr>
            <a:xfrm>
              <a:off x="2594855" y="5171613"/>
              <a:ext cx="2616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⁞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A144802-4555-4E44-8281-0396DFA36854}"/>
                </a:ext>
              </a:extLst>
            </p:cNvPr>
            <p:cNvSpPr txBox="1"/>
            <p:nvPr/>
          </p:nvSpPr>
          <p:spPr>
            <a:xfrm>
              <a:off x="2595785" y="6159306"/>
              <a:ext cx="37221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A</a:t>
              </a:r>
              <a:r>
                <a:rPr lang="en-US" sz="1400" baseline="30000" dirty="0"/>
                <a:t>N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C205390-9FFA-40D5-95A8-352788338CD0}"/>
                </a:ext>
              </a:extLst>
            </p:cNvPr>
            <p:cNvSpPr txBox="1"/>
            <p:nvPr/>
          </p:nvSpPr>
          <p:spPr>
            <a:xfrm>
              <a:off x="2564397" y="3429000"/>
              <a:ext cx="29206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A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1D04030-11C8-448B-B412-E429A7BB45F3}"/>
                </a:ext>
              </a:extLst>
            </p:cNvPr>
            <p:cNvSpPr txBox="1"/>
            <p:nvPr/>
          </p:nvSpPr>
          <p:spPr>
            <a:xfrm>
              <a:off x="2762844" y="4923110"/>
              <a:ext cx="35779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A</a:t>
              </a:r>
              <a:r>
                <a:rPr lang="en-US" sz="1400" baseline="30000" dirty="0"/>
                <a:t>4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2F585CF-3539-4619-A58E-F695768483D6}"/>
                </a:ext>
              </a:extLst>
            </p:cNvPr>
            <p:cNvSpPr txBox="1"/>
            <p:nvPr/>
          </p:nvSpPr>
          <p:spPr>
            <a:xfrm>
              <a:off x="2762844" y="4270709"/>
              <a:ext cx="35779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A</a:t>
              </a:r>
              <a:r>
                <a:rPr lang="en-US" sz="1400" baseline="30000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710172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1157" y="241140"/>
            <a:ext cx="7488095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Problems in NC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A55A1278-64AF-4F9D-8199-9BFF4AB9B4CF}"/>
              </a:ext>
            </a:extLst>
          </p:cNvPr>
          <p:cNvSpPr txBox="1">
            <a:spLocks/>
          </p:cNvSpPr>
          <p:nvPr/>
        </p:nvSpPr>
        <p:spPr bwMode="auto">
          <a:xfrm>
            <a:off x="757707" y="989966"/>
            <a:ext cx="7594994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Problem 1. </a:t>
            </a:r>
            <a:r>
              <a:rPr lang="en-US" sz="2000" kern="0" dirty="0"/>
              <a:t>Boolean</a:t>
            </a:r>
            <a:r>
              <a:rPr lang="en-US" sz="2000" kern="0" dirty="0">
                <a:solidFill>
                  <a:srgbClr val="FF0000"/>
                </a:solidFill>
              </a:rPr>
              <a:t> </a:t>
            </a:r>
            <a:r>
              <a:rPr lang="en-US" sz="2000" kern="0" dirty="0">
                <a:solidFill>
                  <a:srgbClr val="FFC000"/>
                </a:solidFill>
              </a:rPr>
              <a:t>Matrix multiplication </a:t>
            </a:r>
            <a:r>
              <a:rPr lang="en-US" sz="2000" kern="0" dirty="0"/>
              <a:t>is in NC</a:t>
            </a:r>
            <a:r>
              <a:rPr lang="en-US" sz="2000" kern="0" baseline="-25000" dirty="0"/>
              <a:t>1</a:t>
            </a:r>
            <a:r>
              <a:rPr lang="en-US" sz="2000" kern="0" dirty="0"/>
              <a:t>. 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D9DE3106-0C42-4988-812B-3DDF212134D5}"/>
              </a:ext>
            </a:extLst>
          </p:cNvPr>
          <p:cNvSpPr txBox="1">
            <a:spLocks/>
          </p:cNvSpPr>
          <p:nvPr/>
        </p:nvSpPr>
        <p:spPr bwMode="auto">
          <a:xfrm>
            <a:off x="757707" y="1590041"/>
            <a:ext cx="7594994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Problem 2. </a:t>
            </a:r>
            <a:r>
              <a:rPr lang="en-US" sz="2000" kern="0" dirty="0"/>
              <a:t>Graph</a:t>
            </a:r>
            <a:r>
              <a:rPr lang="en-US" sz="2000" kern="0" dirty="0">
                <a:solidFill>
                  <a:srgbClr val="FFC000"/>
                </a:solidFill>
              </a:rPr>
              <a:t> Reachability </a:t>
            </a:r>
            <a:r>
              <a:rPr lang="en-US" sz="2000" kern="0" dirty="0"/>
              <a:t>is in NC</a:t>
            </a:r>
            <a:r>
              <a:rPr lang="en-US" sz="2000" kern="0" baseline="-25000" dirty="0"/>
              <a:t>2</a:t>
            </a:r>
            <a:r>
              <a:rPr lang="en-US" sz="2000" kern="0" dirty="0"/>
              <a:t>. 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4BA735A-C847-48E6-8B60-2228B8846329}"/>
              </a:ext>
            </a:extLst>
          </p:cNvPr>
          <p:cNvSpPr txBox="1">
            <a:spLocks/>
          </p:cNvSpPr>
          <p:nvPr/>
        </p:nvSpPr>
        <p:spPr bwMode="auto">
          <a:xfrm>
            <a:off x="757707" y="2190116"/>
            <a:ext cx="7594994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Problem 3. </a:t>
            </a:r>
            <a:r>
              <a:rPr lang="en-US" sz="2000" kern="0" dirty="0"/>
              <a:t>Integer</a:t>
            </a:r>
            <a:r>
              <a:rPr lang="en-US" sz="2000" kern="0" dirty="0">
                <a:solidFill>
                  <a:srgbClr val="FF0000"/>
                </a:solidFill>
              </a:rPr>
              <a:t> </a:t>
            </a:r>
            <a:r>
              <a:rPr lang="en-US" sz="2000" kern="0" dirty="0">
                <a:solidFill>
                  <a:srgbClr val="FFC000"/>
                </a:solidFill>
              </a:rPr>
              <a:t>Matrix multiplication </a:t>
            </a:r>
            <a:r>
              <a:rPr lang="en-US" sz="2000" kern="0" dirty="0"/>
              <a:t>is in NC</a:t>
            </a:r>
            <a:r>
              <a:rPr lang="en-US" sz="2000" kern="0" baseline="-25000" dirty="0"/>
              <a:t>1</a:t>
            </a:r>
            <a:r>
              <a:rPr lang="en-US" sz="2000" kern="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526604902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7440</TotalTime>
  <Words>4253</Words>
  <Application>Microsoft Office PowerPoint</Application>
  <PresentationFormat>On-screen Show (4:3)</PresentationFormat>
  <Paragraphs>382</Paragraphs>
  <Slides>43</Slides>
  <Notes>43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51" baseType="lpstr">
      <vt:lpstr>ＭＳ Ｐゴシック</vt:lpstr>
      <vt:lpstr>宋体</vt:lpstr>
      <vt:lpstr>Arial</vt:lpstr>
      <vt:lpstr>Cambria Math</vt:lpstr>
      <vt:lpstr>Tahoma</vt:lpstr>
      <vt:lpstr>Times New Roman</vt:lpstr>
      <vt:lpstr>Wingdings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245: Database System Principles</dc:title>
  <dc:creator>Siroker</dc:creator>
  <cp:lastModifiedBy>Chen, Jianer</cp:lastModifiedBy>
  <cp:revision>620</cp:revision>
  <cp:lastPrinted>2001-01-16T17:12:14Z</cp:lastPrinted>
  <dcterms:created xsi:type="dcterms:W3CDTF">1999-07-13T19:55:20Z</dcterms:created>
  <dcterms:modified xsi:type="dcterms:W3CDTF">2020-09-25T14:19:25Z</dcterms:modified>
</cp:coreProperties>
</file>