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93" r:id="rId2"/>
    <p:sldId id="934" r:id="rId3"/>
    <p:sldId id="952" r:id="rId4"/>
    <p:sldId id="964" r:id="rId5"/>
    <p:sldId id="965" r:id="rId6"/>
    <p:sldId id="970" r:id="rId7"/>
    <p:sldId id="969" r:id="rId8"/>
    <p:sldId id="968" r:id="rId9"/>
    <p:sldId id="972" r:id="rId10"/>
    <p:sldId id="967" r:id="rId11"/>
    <p:sldId id="973" r:id="rId12"/>
    <p:sldId id="975" r:id="rId13"/>
    <p:sldId id="976" r:id="rId14"/>
    <p:sldId id="1120" r:id="rId15"/>
    <p:sldId id="1121" r:id="rId16"/>
    <p:sldId id="1127" r:id="rId17"/>
    <p:sldId id="1126" r:id="rId18"/>
    <p:sldId id="1125" r:id="rId19"/>
    <p:sldId id="1124" r:id="rId20"/>
    <p:sldId id="1123" r:id="rId21"/>
    <p:sldId id="1122" r:id="rId22"/>
    <p:sldId id="977" r:id="rId23"/>
    <p:sldId id="985" r:id="rId24"/>
    <p:sldId id="986" r:id="rId25"/>
    <p:sldId id="987" r:id="rId26"/>
    <p:sldId id="988" r:id="rId27"/>
    <p:sldId id="1002" r:id="rId28"/>
    <p:sldId id="1001" r:id="rId29"/>
    <p:sldId id="1000" r:id="rId30"/>
    <p:sldId id="993" r:id="rId31"/>
    <p:sldId id="992" r:id="rId32"/>
    <p:sldId id="991" r:id="rId33"/>
    <p:sldId id="996" r:id="rId34"/>
    <p:sldId id="997" r:id="rId35"/>
    <p:sldId id="994" r:id="rId36"/>
    <p:sldId id="998" r:id="rId37"/>
    <p:sldId id="1007" r:id="rId38"/>
    <p:sldId id="1006" r:id="rId39"/>
    <p:sldId id="1005" r:id="rId40"/>
    <p:sldId id="1004" r:id="rId41"/>
    <p:sldId id="1003" r:id="rId42"/>
    <p:sldId id="999" r:id="rId43"/>
    <p:sldId id="1008" r:id="rId44"/>
    <p:sldId id="1012" r:id="rId45"/>
    <p:sldId id="1016" r:id="rId46"/>
    <p:sldId id="1015" r:id="rId47"/>
    <p:sldId id="1014" r:id="rId48"/>
    <p:sldId id="1013" r:id="rId49"/>
    <p:sldId id="1009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3300"/>
    <a:srgbClr val="FF0000"/>
    <a:srgbClr val="FFCC00"/>
    <a:srgbClr val="FFCCCC"/>
    <a:srgbClr val="FFFF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08" autoAdjust="0"/>
    <p:restoredTop sz="90962" autoAdjust="0"/>
  </p:normalViewPr>
  <p:slideViewPr>
    <p:cSldViewPr snapToGrid="0">
      <p:cViewPr varScale="1">
        <p:scale>
          <a:sx n="100" d="100"/>
          <a:sy n="10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1BDD9-3AEF-48D7-9C87-29E837DCF192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46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145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778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304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867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8902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778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6515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8386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502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3347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368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4115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463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9091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0399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1307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5748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0806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3990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2261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9809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76346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09030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07124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732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15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656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29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12932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307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70202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1171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74001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58022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46128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66787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94625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3597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39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1993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40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4562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41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5307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42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86987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295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48554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093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46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79289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47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68204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48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14408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0029491-1DF8-6240-9B67-EA32915A1532}" type="slidenum">
              <a:rPr lang="en-US" altLang="en-US" sz="1200"/>
              <a:pPr eaLnBrk="1" hangingPunct="1"/>
              <a:t>49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343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163100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CSCE-637 Complexity Theory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2631133"/>
            <a:ext cx="1624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Fall 2020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366935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HRBB 338C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333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10: Circuit Families and PSPACE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BEB4A1-E790-4F42-9719-0EB768FDD96F}"/>
              </a:ext>
            </a:extLst>
          </p:cNvPr>
          <p:cNvSpPr txBox="1">
            <a:spLocks/>
          </p:cNvSpPr>
          <p:nvPr/>
        </p:nvSpPr>
        <p:spPr bwMode="auto">
          <a:xfrm>
            <a:off x="767953" y="1051545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DSPACE(s(n)) </a:t>
            </a:r>
            <a:r>
              <a:rPr lang="en-US" sz="2400" kern="0" dirty="0"/>
              <a:t>if L is accepted by a det. TM with space O(s(n)).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67953" y="1895477"/>
            <a:ext cx="7594997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</a:t>
            </a:r>
            <a:r>
              <a:rPr lang="en-US" sz="2400" kern="0" dirty="0"/>
              <a:t> A language L is in </a:t>
            </a:r>
            <a:r>
              <a:rPr lang="en-US" sz="2400" kern="0" dirty="0">
                <a:solidFill>
                  <a:srgbClr val="FFC000"/>
                </a:solidFill>
              </a:rPr>
              <a:t>NSPACE(s(n)) </a:t>
            </a:r>
            <a:r>
              <a:rPr lang="en-US" sz="2400" kern="0" dirty="0"/>
              <a:t>if L is accepted by a nondeterministic TM with space O(s(n)).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1E87CA-552A-445F-B04D-71FF52428C76}"/>
              </a:ext>
            </a:extLst>
          </p:cNvPr>
          <p:cNvGrpSpPr/>
          <p:nvPr/>
        </p:nvGrpSpPr>
        <p:grpSpPr>
          <a:xfrm>
            <a:off x="1827303" y="2848613"/>
            <a:ext cx="5186286" cy="2504469"/>
            <a:chOff x="1827303" y="2848613"/>
            <a:chExt cx="5186286" cy="2504469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37936D-CFFE-4D05-8CCF-AFDEC10EE420}"/>
                </a:ext>
              </a:extLst>
            </p:cNvPr>
            <p:cNvCxnSpPr>
              <a:cxnSpLocks/>
            </p:cNvCxnSpPr>
            <p:nvPr/>
          </p:nvCxnSpPr>
          <p:spPr>
            <a:xfrm>
              <a:off x="3921486" y="4238658"/>
              <a:ext cx="0" cy="1819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6">
              <a:extLst>
                <a:ext uri="{FF2B5EF4-FFF2-40B4-BE49-F238E27FC236}">
                  <a16:creationId xmlns:a16="http://schemas.microsoft.com/office/drawing/2014/main" id="{75EA4C24-1092-44C7-A9C8-D52681074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574" y="3902698"/>
              <a:ext cx="674682" cy="40011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Comic Sans MS" charset="0"/>
                </a:rPr>
                <a:t>M</a:t>
              </a:r>
            </a:p>
          </p:txBody>
        </p:sp>
        <p:cxnSp>
          <p:nvCxnSpPr>
            <p:cNvPr id="29" name="直接箭头连接符 61">
              <a:extLst>
                <a:ext uri="{FF2B5EF4-FFF2-40B4-BE49-F238E27FC236}">
                  <a16:creationId xmlns:a16="http://schemas.microsoft.com/office/drawing/2014/main" id="{6D85483B-3ABC-411C-8C15-A76D633B4DFF}"/>
                </a:ext>
              </a:extLst>
            </p:cNvPr>
            <p:cNvCxnSpPr>
              <a:cxnSpLocks/>
            </p:cNvCxnSpPr>
            <p:nvPr/>
          </p:nvCxnSpPr>
          <p:spPr>
            <a:xfrm>
              <a:off x="3084221" y="4411047"/>
              <a:ext cx="0" cy="27525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69">
              <a:extLst>
                <a:ext uri="{FF2B5EF4-FFF2-40B4-BE49-F238E27FC236}">
                  <a16:creationId xmlns:a16="http://schemas.microsoft.com/office/drawing/2014/main" id="{7D9507AE-E51A-46C4-94C2-467DB143B5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1213" y="3472485"/>
              <a:ext cx="0" cy="32181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8CD718-216B-406A-B7D4-F6A432882380}"/>
                </a:ext>
              </a:extLst>
            </p:cNvPr>
            <p:cNvCxnSpPr>
              <a:cxnSpLocks/>
            </p:cNvCxnSpPr>
            <p:nvPr/>
          </p:nvCxnSpPr>
          <p:spPr>
            <a:xfrm>
              <a:off x="2052163" y="3782397"/>
              <a:ext cx="186932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7B03BB4-78F0-4D8F-AD7F-BC73820818D5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3891915" y="3782397"/>
              <a:ext cx="0" cy="12030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176CA5F-63DE-4F66-96B6-6790715BA3D0}"/>
                </a:ext>
              </a:extLst>
            </p:cNvPr>
            <p:cNvCxnSpPr>
              <a:cxnSpLocks/>
            </p:cNvCxnSpPr>
            <p:nvPr/>
          </p:nvCxnSpPr>
          <p:spPr>
            <a:xfrm>
              <a:off x="3071339" y="4420572"/>
              <a:ext cx="85014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BE09C3-ACAD-47B4-B06E-85EAD643E71B}"/>
                </a:ext>
              </a:extLst>
            </p:cNvPr>
            <p:cNvSpPr txBox="1"/>
            <p:nvPr/>
          </p:nvSpPr>
          <p:spPr>
            <a:xfrm>
              <a:off x="3453194" y="5014528"/>
              <a:ext cx="849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O(s(n))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1379009-336E-4B73-B49A-F49D4765627D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26" y="2985993"/>
              <a:ext cx="194494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669A5D4-5FD6-4682-BE6F-546E5010CD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303" y="2985207"/>
              <a:ext cx="19097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B13BD42-B00B-4734-B438-0B7B204A00CC}"/>
                </a:ext>
              </a:extLst>
            </p:cNvPr>
            <p:cNvCxnSpPr>
              <a:cxnSpLocks/>
            </p:cNvCxnSpPr>
            <p:nvPr/>
          </p:nvCxnSpPr>
          <p:spPr>
            <a:xfrm>
              <a:off x="4299325" y="5183805"/>
              <a:ext cx="6870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8CF3AC5-AE82-4341-8F80-789DDAD32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6557" y="5183805"/>
              <a:ext cx="550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EE8F97E-06EB-4045-AE22-ACD1E9DD2280}"/>
                </a:ext>
              </a:extLst>
            </p:cNvPr>
            <p:cNvSpPr txBox="1"/>
            <p:nvPr/>
          </p:nvSpPr>
          <p:spPr>
            <a:xfrm>
              <a:off x="6069869" y="3067736"/>
              <a:ext cx="943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input tape</a:t>
              </a:r>
            </a:p>
            <a:p>
              <a:r>
                <a:rPr lang="en-US" sz="1200" dirty="0"/>
                <a:t>(read-only)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646D1C8-18F3-49FB-A2D3-9BC2389279FD}"/>
                </a:ext>
              </a:extLst>
            </p:cNvPr>
            <p:cNvSpPr txBox="1"/>
            <p:nvPr/>
          </p:nvSpPr>
          <p:spPr>
            <a:xfrm>
              <a:off x="5043199" y="4645860"/>
              <a:ext cx="1003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work tape</a:t>
              </a:r>
            </a:p>
            <a:p>
              <a:r>
                <a:rPr lang="en-US" sz="1200" dirty="0"/>
                <a:t>(read/write)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0CFFC91-AD2C-426D-95E8-09306C771A10}"/>
                </a:ext>
              </a:extLst>
            </p:cNvPr>
            <p:cNvSpPr/>
            <p:nvPr/>
          </p:nvSpPr>
          <p:spPr>
            <a:xfrm>
              <a:off x="1827303" y="3156205"/>
              <a:ext cx="4219248" cy="3525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x</a:t>
              </a:r>
              <a:endParaRPr lang="en-US" sz="16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8580C1A-676F-4972-AEBA-AF489B9029FF}"/>
                </a:ext>
              </a:extLst>
            </p:cNvPr>
            <p:cNvSpPr/>
            <p:nvPr/>
          </p:nvSpPr>
          <p:spPr>
            <a:xfrm>
              <a:off x="2856557" y="4689868"/>
              <a:ext cx="2129860" cy="3525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ED7905-7CA7-46BB-9649-65AA34E68E84}"/>
                </a:ext>
              </a:extLst>
            </p:cNvPr>
            <p:cNvSpPr txBox="1"/>
            <p:nvPr/>
          </p:nvSpPr>
          <p:spPr>
            <a:xfrm>
              <a:off x="3760418" y="2848613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D055BF9-669B-4348-A56B-4B3129C7067C}"/>
              </a:ext>
            </a:extLst>
          </p:cNvPr>
          <p:cNvSpPr txBox="1">
            <a:spLocks/>
          </p:cNvSpPr>
          <p:nvPr/>
        </p:nvSpPr>
        <p:spPr bwMode="auto">
          <a:xfrm>
            <a:off x="905499" y="5494480"/>
            <a:ext cx="7474744" cy="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solidFill>
                  <a:srgbClr val="FF0000"/>
                </a:solidFill>
              </a:rPr>
              <a:t>Definition. </a:t>
            </a:r>
            <a:r>
              <a:rPr lang="en-US" sz="2400" kern="0" dirty="0"/>
              <a:t>A circuit family is </a:t>
            </a:r>
            <a:r>
              <a:rPr lang="en-US" sz="2400" kern="0" dirty="0">
                <a:solidFill>
                  <a:srgbClr val="FFC000"/>
                </a:solidFill>
              </a:rPr>
              <a:t>s(n)-space uniform </a:t>
            </a:r>
            <a:r>
              <a:rPr lang="en-US" sz="2400" kern="0" dirty="0"/>
              <a:t>if it can be constructed by a det. TM in O(s(n)) space. </a:t>
            </a:r>
          </a:p>
        </p:txBody>
      </p:sp>
    </p:spTree>
    <p:extLst>
      <p:ext uri="{BB962C8B-B14F-4D97-AF65-F5344CB8AC3E}">
        <p14:creationId xmlns:p14="http://schemas.microsoft.com/office/powerpoint/2010/main" val="173578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1732639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59653"/>
            <a:ext cx="4845244" cy="139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Recall a </a:t>
            </a:r>
            <a:r>
              <a:rPr lang="en-US" sz="1800" kern="0" dirty="0">
                <a:solidFill>
                  <a:srgbClr val="FFC000"/>
                </a:solidFill>
              </a:rPr>
              <a:t>configuration</a:t>
            </a:r>
            <a:r>
              <a:rPr lang="en-US" sz="1800" kern="0" dirty="0"/>
              <a:t> of M consists of:</a:t>
            </a:r>
          </a:p>
          <a:p>
            <a:pPr>
              <a:buAutoNum type="arabicPeriod"/>
            </a:pPr>
            <a:r>
              <a:rPr lang="en-US" sz="1800" kern="0" dirty="0"/>
              <a:t>A state (</a:t>
            </a:r>
            <a:r>
              <a:rPr lang="en-US" sz="1800" kern="0" dirty="0">
                <a:solidFill>
                  <a:srgbClr val="92D050"/>
                </a:solidFill>
              </a:rPr>
              <a:t>finite many</a:t>
            </a:r>
            <a:r>
              <a:rPr lang="en-US" sz="1800" kern="0" dirty="0"/>
              <a:t>);</a:t>
            </a:r>
          </a:p>
          <a:p>
            <a:pPr>
              <a:buAutoNum type="arabicPeriod"/>
            </a:pPr>
            <a:r>
              <a:rPr lang="en-US" sz="1800" kern="0" dirty="0"/>
              <a:t>Head positions (</a:t>
            </a:r>
            <a:r>
              <a:rPr lang="en-US" sz="1800" kern="0" dirty="0" err="1">
                <a:solidFill>
                  <a:srgbClr val="92D050"/>
                </a:solidFill>
              </a:rPr>
              <a:t>n‧O</a:t>
            </a:r>
            <a:r>
              <a:rPr lang="en-US" sz="1800" kern="0" dirty="0">
                <a:solidFill>
                  <a:srgbClr val="92D050"/>
                </a:solidFill>
              </a:rPr>
              <a:t>(s(n)) many</a:t>
            </a:r>
            <a:r>
              <a:rPr lang="en-US" sz="1800" kern="0" dirty="0"/>
              <a:t>); </a:t>
            </a:r>
          </a:p>
          <a:p>
            <a:pPr>
              <a:buAutoNum type="arabicPeriod"/>
            </a:pPr>
            <a:r>
              <a:rPr lang="en-US" sz="1800" kern="0" dirty="0"/>
              <a:t>Work-tape content (</a:t>
            </a:r>
            <a:r>
              <a:rPr lang="en-US" sz="1800" kern="0" dirty="0">
                <a:solidFill>
                  <a:srgbClr val="92D050"/>
                </a:solidFill>
              </a:rPr>
              <a:t>2</a:t>
            </a:r>
            <a:r>
              <a:rPr lang="en-US" sz="1800" kern="0" baseline="30000" dirty="0">
                <a:solidFill>
                  <a:srgbClr val="92D050"/>
                </a:solidFill>
              </a:rPr>
              <a:t>O(s(n)) </a:t>
            </a:r>
            <a:r>
              <a:rPr lang="en-US" sz="1800" kern="0" dirty="0">
                <a:solidFill>
                  <a:srgbClr val="92D050"/>
                </a:solidFill>
              </a:rPr>
              <a:t>many</a:t>
            </a:r>
            <a:r>
              <a:rPr lang="en-US" sz="1800" kern="0" dirty="0"/>
              <a:t>).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BC0EBBF-663A-46D9-98CF-96CEE6149410}"/>
              </a:ext>
            </a:extLst>
          </p:cNvPr>
          <p:cNvSpPr txBox="1">
            <a:spLocks/>
          </p:cNvSpPr>
          <p:nvPr/>
        </p:nvSpPr>
        <p:spPr bwMode="auto">
          <a:xfrm>
            <a:off x="707996" y="3573044"/>
            <a:ext cx="6431944" cy="38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There are </a:t>
            </a:r>
            <a:r>
              <a:rPr lang="en-US" sz="1800" kern="0" dirty="0" err="1"/>
              <a:t>d‧n‧O</a:t>
            </a:r>
            <a:r>
              <a:rPr lang="en-US" sz="1800" kern="0" dirty="0"/>
              <a:t>(s(n))‧2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= 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configurations.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8120C692-2F00-4C4E-8664-2BD0744F45F7}"/>
              </a:ext>
            </a:extLst>
          </p:cNvPr>
          <p:cNvSpPr txBox="1">
            <a:spLocks/>
          </p:cNvSpPr>
          <p:nvPr/>
        </p:nvSpPr>
        <p:spPr bwMode="auto">
          <a:xfrm>
            <a:off x="707996" y="4008763"/>
            <a:ext cx="7683519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9F0DDA7-B6B3-479D-82AE-A2A329B506FC}"/>
              </a:ext>
            </a:extLst>
          </p:cNvPr>
          <p:cNvSpPr txBox="1">
            <a:spLocks/>
          </p:cNvSpPr>
          <p:nvPr/>
        </p:nvSpPr>
        <p:spPr bwMode="auto">
          <a:xfrm>
            <a:off x="740612" y="4762157"/>
            <a:ext cx="7594997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474E7D8-E944-486E-80BD-AE514DAD35FF}"/>
              </a:ext>
            </a:extLst>
          </p:cNvPr>
          <p:cNvSpPr txBox="1">
            <a:spLocks/>
          </p:cNvSpPr>
          <p:nvPr/>
        </p:nvSpPr>
        <p:spPr bwMode="auto">
          <a:xfrm>
            <a:off x="722114" y="5618508"/>
            <a:ext cx="7736086" cy="678894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</p:spTree>
    <p:extLst>
      <p:ext uri="{BB962C8B-B14F-4D97-AF65-F5344CB8AC3E}">
        <p14:creationId xmlns:p14="http://schemas.microsoft.com/office/powerpoint/2010/main" val="140299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E88EA7-1446-4471-9741-EED6D0D41CB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E88EA7-1446-4471-9741-EED6D0D41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127650-B44A-43DD-8CA3-1516F3825B8D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</p:spTree>
    <p:extLst>
      <p:ext uri="{BB962C8B-B14F-4D97-AF65-F5344CB8AC3E}">
        <p14:creationId xmlns:p14="http://schemas.microsoft.com/office/powerpoint/2010/main" val="347719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DC4CE78-C313-46CF-852B-D71C9101A903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7" y="3217118"/>
                <a:ext cx="7667853" cy="45000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Matrix multiplication:  [</a:t>
                </a:r>
                <a:r>
                  <a:rPr lang="en-US" sz="1800" kern="0" dirty="0" err="1"/>
                  <a:t>a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</a:t>
                </a:r>
                <a14:m>
                  <m:oMath xmlns:m="http://schemas.openxmlformats.org/officeDocument/2006/math">
                    <m:r>
                      <a:rPr lang="en-US" sz="18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 </a:t>
                </a:r>
                <a:r>
                  <a:rPr lang="en-US" sz="1800" kern="0" dirty="0"/>
                  <a:t>[</a:t>
                </a:r>
                <a:r>
                  <a:rPr lang="en-US" sz="1800" kern="0" dirty="0" err="1"/>
                  <a:t>b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 = [</a:t>
                </a:r>
                <a:r>
                  <a:rPr lang="en-US" sz="1800" kern="0" dirty="0" err="1"/>
                  <a:t>c</a:t>
                </a:r>
                <a:r>
                  <a:rPr lang="en-US" sz="1800" kern="0" baseline="-25000" dirty="0" err="1"/>
                  <a:t>ij</a:t>
                </a:r>
                <a:r>
                  <a:rPr lang="en-US" sz="1800" kern="0" dirty="0"/>
                  <a:t>]</a:t>
                </a:r>
                <a:r>
                  <a:rPr lang="en-US" sz="1800" kern="0" baseline="-25000" dirty="0"/>
                  <a:t>N</a:t>
                </a:r>
                <a14:m>
                  <m:oMath xmlns:m="http://schemas.openxmlformats.org/officeDocument/2006/math">
                    <m:r>
                      <a:rPr lang="en-US" sz="1800" i="1" kern="0" baseline="-800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baseline="-25000" dirty="0"/>
                  <a:t>N</a:t>
                </a:r>
                <a:r>
                  <a:rPr lang="en-US" sz="1800" kern="0" dirty="0"/>
                  <a:t>, where</a:t>
                </a:r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7CCAA637-4252-4B81-9136-B87F56613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7" y="3217118"/>
                <a:ext cx="7667853" cy="450007"/>
              </a:xfrm>
              <a:prstGeom prst="rect">
                <a:avLst/>
              </a:prstGeom>
              <a:blipFill>
                <a:blip r:embed="rId3"/>
                <a:stretch>
                  <a:fillRect l="-556" t="-6579" b="-1316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DEC0FE1-5A73-47BB-A387-A49FE185F4F2}"/>
              </a:ext>
            </a:extLst>
          </p:cNvPr>
          <p:cNvSpPr txBox="1">
            <a:spLocks/>
          </p:cNvSpPr>
          <p:nvPr/>
        </p:nvSpPr>
        <p:spPr bwMode="auto">
          <a:xfrm>
            <a:off x="2184427" y="3627154"/>
            <a:ext cx="415922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err="1"/>
              <a:t>c</a:t>
            </a:r>
            <a:r>
              <a:rPr lang="en-US" sz="1800" kern="0" baseline="-25000" dirty="0" err="1"/>
              <a:t>ij</a:t>
            </a:r>
            <a:r>
              <a:rPr lang="en-US" sz="1800" kern="0" dirty="0"/>
              <a:t> = (a</a:t>
            </a:r>
            <a:r>
              <a:rPr lang="en-US" sz="1800" kern="0" baseline="-25000" dirty="0"/>
              <a:t>i1</a:t>
            </a:r>
            <a:r>
              <a:rPr lang="en-US" sz="1800" kern="0" dirty="0"/>
              <a:t>˄b</a:t>
            </a:r>
            <a:r>
              <a:rPr lang="en-US" sz="1800" kern="0" baseline="-25000" dirty="0"/>
              <a:t>1j</a:t>
            </a:r>
            <a:r>
              <a:rPr lang="en-US" sz="1800" kern="0" dirty="0"/>
              <a:t>)˅(a</a:t>
            </a:r>
            <a:r>
              <a:rPr lang="en-US" sz="1800" kern="0" baseline="-25000" dirty="0"/>
              <a:t>i2</a:t>
            </a:r>
            <a:r>
              <a:rPr lang="en-US" sz="1800" kern="0" dirty="0"/>
              <a:t>˄b</a:t>
            </a:r>
            <a:r>
              <a:rPr lang="en-US" sz="1800" kern="0" baseline="-25000" dirty="0"/>
              <a:t>2j</a:t>
            </a:r>
            <a:r>
              <a:rPr lang="en-US" sz="1800" kern="0" dirty="0"/>
              <a:t>)˅ ⸱⸱⸱ ˅(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iN</a:t>
            </a:r>
            <a:r>
              <a:rPr lang="en-US" sz="1800" kern="0" dirty="0" err="1"/>
              <a:t>˄b</a:t>
            </a:r>
            <a:r>
              <a:rPr lang="en-US" sz="1800" kern="0" baseline="-25000" dirty="0" err="1"/>
              <a:t>Nj</a:t>
            </a:r>
            <a:r>
              <a:rPr lang="en-US" sz="1800" kern="0" dirty="0"/>
              <a:t>) </a:t>
            </a:r>
          </a:p>
          <a:p>
            <a:pPr marL="0" indent="0">
              <a:buNone/>
            </a:pPr>
            <a:endParaRPr lang="en-US" sz="1800" kern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3FBAF0-EE89-490D-A200-2EBBF56C1D6C}"/>
              </a:ext>
            </a:extLst>
          </p:cNvPr>
          <p:cNvGrpSpPr/>
          <p:nvPr/>
        </p:nvGrpSpPr>
        <p:grpSpPr>
          <a:xfrm>
            <a:off x="230062" y="4212499"/>
            <a:ext cx="8323754" cy="2288640"/>
            <a:chOff x="230062" y="4269649"/>
            <a:chExt cx="8323754" cy="228864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2384BA-7C02-4642-9FC7-03FB77C1203A}"/>
                </a:ext>
              </a:extLst>
            </p:cNvPr>
            <p:cNvGrpSpPr/>
            <p:nvPr/>
          </p:nvGrpSpPr>
          <p:grpSpPr>
            <a:xfrm>
              <a:off x="230062" y="4269649"/>
              <a:ext cx="4033976" cy="364926"/>
              <a:chOff x="493855" y="4250599"/>
              <a:chExt cx="4033976" cy="36492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921E48-4B1F-453B-B5A5-444F1981D5C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39E880B-9C67-484E-B602-987CA5B9D95E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4201AE-08DB-43D1-A3C9-EBA400F8800F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B1CD283-E732-49AC-A590-DA2FE38D5018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988705-40B8-4EBB-9918-9729AE5BAA00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56326CC-B48C-464B-8344-FD917E575A8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1CE479D-B09C-45F0-AD3D-1D930DF42C0B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4979BAF-2450-4D57-9BB9-052D8DCE9D0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B3399BA-63FA-4934-837C-9313D598CF55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A39C745-A5A6-4850-B460-5FB5A4DA6552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395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FA52571-2A7D-4E02-A921-6477DC1F4D1B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B3DDAE5-4044-4EC0-B78D-8AAFA14D35A0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15B406E-93AC-477B-81C6-43AB151D9402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8E52840-FF7E-4708-B104-D12CAF9E1191}"/>
                </a:ext>
              </a:extLst>
            </p:cNvPr>
            <p:cNvGrpSpPr/>
            <p:nvPr/>
          </p:nvGrpSpPr>
          <p:grpSpPr>
            <a:xfrm>
              <a:off x="4515032" y="4307749"/>
              <a:ext cx="4038784" cy="364926"/>
              <a:chOff x="493855" y="4250599"/>
              <a:chExt cx="4038784" cy="36492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845F4DE-49A5-4ACC-828C-94F323DCE806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0FF9B0F-B4EC-4C43-9E0A-E3C1CCB8C55B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FE062A4-E94C-47B1-B88C-44A8CD00737D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367F47A-03B4-4CDF-9FB8-5F40AFCFEF26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DFB1EF-E5CB-40EB-ACE2-26B9A705894B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80F56D-A34D-4005-B89D-53D7CF52637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DB6EF68-52F2-4DD1-AE74-7A88C0A06F6E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228439C-FE6C-4770-87C5-E496B34C613F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F636402-B6E6-4394-B48B-D493946E56B8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0D30BE9-CB87-4876-BFA7-B7ACF06430C8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756534C-5E25-4DDE-9552-E2F38CC03729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3A2DCE7-BA0F-421A-A843-A8D0824CA124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76F87F7-1E06-44AD-84A6-A1A1F52666BC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5E0158C-329A-4777-9F33-AC60F71A5B24}"/>
                </a:ext>
              </a:extLst>
            </p:cNvPr>
            <p:cNvSpPr/>
            <p:nvPr/>
          </p:nvSpPr>
          <p:spPr>
            <a:xfrm>
              <a:off x="1995662" y="52118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280E301-7DF4-47C1-A1F2-9D548B2C2EEE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491810" y="45849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C017695-9DDC-4139-A2AD-B8F413020A48}"/>
                </a:ext>
              </a:extLst>
            </p:cNvPr>
            <p:cNvCxnSpPr>
              <a:cxnSpLocks/>
              <a:endCxn id="20" idx="7"/>
            </p:cNvCxnSpPr>
            <p:nvPr/>
          </p:nvCxnSpPr>
          <p:spPr>
            <a:xfrm flipH="1">
              <a:off x="2177461" y="45720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566BC6D-EF27-4AAE-9CAB-A9F64EF1592A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>
              <a:off x="826142" y="45671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A8E0E07-829B-4B2E-8F22-4779A44E2D4E}"/>
                </a:ext>
              </a:extLst>
            </p:cNvPr>
            <p:cNvSpPr/>
            <p:nvPr/>
          </p:nvSpPr>
          <p:spPr>
            <a:xfrm>
              <a:off x="2807786" y="51970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46A1BD5E-AFE8-47E3-AD70-109F3B860C54}"/>
                </a:ext>
              </a:extLst>
            </p:cNvPr>
            <p:cNvCxnSpPr>
              <a:cxnSpLocks/>
              <a:endCxn id="88" idx="7"/>
            </p:cNvCxnSpPr>
            <p:nvPr/>
          </p:nvCxnSpPr>
          <p:spPr>
            <a:xfrm flipH="1">
              <a:off x="2989585" y="46029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6AEB233-8E0C-455E-B5DA-A553FB8ADFB6}"/>
                </a:ext>
              </a:extLst>
            </p:cNvPr>
            <p:cNvSpPr/>
            <p:nvPr/>
          </p:nvSpPr>
          <p:spPr>
            <a:xfrm>
              <a:off x="5332981" y="52065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9DBDB52F-6A1A-4815-A7CE-AD152B5367D0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>
              <a:off x="1276968" y="45934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95AEC2E-45FA-46BF-88E5-6A654F1D3B5F}"/>
                </a:ext>
              </a:extLst>
            </p:cNvPr>
            <p:cNvCxnSpPr>
              <a:cxnSpLocks/>
              <a:endCxn id="95" idx="7"/>
            </p:cNvCxnSpPr>
            <p:nvPr/>
          </p:nvCxnSpPr>
          <p:spPr>
            <a:xfrm flipH="1">
              <a:off x="5514780" y="45897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67BC7E0-556C-454E-9095-04B30073ADA3}"/>
                </a:ext>
              </a:extLst>
            </p:cNvPr>
            <p:cNvSpPr txBox="1"/>
            <p:nvPr/>
          </p:nvSpPr>
          <p:spPr>
            <a:xfrm>
              <a:off x="3854884" y="51565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FE757EF-D185-4818-97ED-BD18987D77CA}"/>
                </a:ext>
              </a:extLst>
            </p:cNvPr>
            <p:cNvCxnSpPr>
              <a:cxnSpLocks/>
            </p:cNvCxnSpPr>
            <p:nvPr/>
          </p:nvCxnSpPr>
          <p:spPr>
            <a:xfrm>
              <a:off x="2177773" y="54049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83ECD18-AB8C-470B-B54E-075014718F65}"/>
                </a:ext>
              </a:extLst>
            </p:cNvPr>
            <p:cNvCxnSpPr>
              <a:cxnSpLocks/>
            </p:cNvCxnSpPr>
            <p:nvPr/>
          </p:nvCxnSpPr>
          <p:spPr>
            <a:xfrm>
              <a:off x="2943821" y="54049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914C556-1899-49D5-A666-BC16905FB7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0467" y="53985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43061B6-DB53-4897-A525-CC13744DBFAA}"/>
                </a:ext>
              </a:extLst>
            </p:cNvPr>
            <p:cNvSpPr txBox="1"/>
            <p:nvPr/>
          </p:nvSpPr>
          <p:spPr>
            <a:xfrm>
              <a:off x="3546990" y="625051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5F8057C5-8A7D-444A-97D1-D0D5E8524C5B}"/>
                </a:ext>
              </a:extLst>
            </p:cNvPr>
            <p:cNvSpPr/>
            <p:nvPr/>
          </p:nvSpPr>
          <p:spPr>
            <a:xfrm rot="10800000">
              <a:off x="3309992" y="5926050"/>
              <a:ext cx="800731" cy="369778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7C06DF-C1D7-440E-BD12-BF2025E79C49}"/>
                </a:ext>
              </a:extLst>
            </p:cNvPr>
            <p:cNvSpPr txBox="1"/>
            <p:nvPr/>
          </p:nvSpPr>
          <p:spPr>
            <a:xfrm>
              <a:off x="3533866" y="588745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E2DB67-D977-4C99-B73F-181E5A871DC6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E2DB67-D977-4C99-B73F-181E5A871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FD18D5A9-4979-49D9-8C21-0911ED5203D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FD18D5A9-4979-49D9-8C21-0911ED520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5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5A2A6D-C846-45D5-81CD-22A5261AC793}"/>
              </a:ext>
            </a:extLst>
          </p:cNvPr>
          <p:cNvCxnSpPr>
            <a:cxnSpLocks/>
          </p:cNvCxnSpPr>
          <p:nvPr/>
        </p:nvCxnSpPr>
        <p:spPr>
          <a:xfrm>
            <a:off x="8573598" y="5568838"/>
            <a:ext cx="19050" cy="6470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25E6073-7D58-438F-AA97-47A6F345718E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573232" y="4510004"/>
            <a:ext cx="0" cy="7261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591A1A0-AF5C-4270-87C3-2E63198D2B55}"/>
              </a:ext>
            </a:extLst>
          </p:cNvPr>
          <p:cNvSpPr txBox="1"/>
          <p:nvPr/>
        </p:nvSpPr>
        <p:spPr>
          <a:xfrm>
            <a:off x="8189953" y="523614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O(log N)</a:t>
            </a:r>
          </a:p>
        </p:txBody>
      </p:sp>
    </p:spTree>
    <p:extLst>
      <p:ext uri="{BB962C8B-B14F-4D97-AF65-F5344CB8AC3E}">
        <p14:creationId xmlns:p14="http://schemas.microsoft.com/office/powerpoint/2010/main" val="217890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D47B1C-1924-49E5-8DAA-510C0087B549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ADF5CC1-E189-45F3-B521-0E38CFCC071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ADF5CC1-E189-45F3-B521-0E38CFCC0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FC1C75-79B8-42C4-AC70-BCF4FA82A66D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FC1C75-79B8-42C4-AC70-BCF4FA82A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0688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40C5A2-CD9F-4E89-8CE2-F082CDEBEC84}"/>
              </a:ext>
            </a:extLst>
          </p:cNvPr>
          <p:cNvSpPr/>
          <p:nvPr/>
        </p:nvSpPr>
        <p:spPr>
          <a:xfrm>
            <a:off x="1390650" y="3886200"/>
            <a:ext cx="2667000" cy="3800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24B72BD-1342-4F69-AEF3-61ED8AC09482}"/>
              </a:ext>
            </a:extLst>
          </p:cNvPr>
          <p:cNvCxnSpPr>
            <a:endCxn id="5" idx="0"/>
          </p:cNvCxnSpPr>
          <p:nvPr/>
        </p:nvCxnSpPr>
        <p:spPr>
          <a:xfrm>
            <a:off x="2724150" y="3695700"/>
            <a:ext cx="0" cy="190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CE28C1A9-5713-430F-8682-05E938DD9657}"/>
              </a:ext>
            </a:extLst>
          </p:cNvPr>
          <p:cNvSpPr/>
          <p:nvPr/>
        </p:nvSpPr>
        <p:spPr>
          <a:xfrm>
            <a:off x="1390650" y="4572000"/>
            <a:ext cx="2667000" cy="3800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82C2BF-3315-4C69-99A8-B6BBC46FDE70}"/>
              </a:ext>
            </a:extLst>
          </p:cNvPr>
          <p:cNvSpPr/>
          <p:nvPr/>
        </p:nvSpPr>
        <p:spPr>
          <a:xfrm>
            <a:off x="1390650" y="5639897"/>
            <a:ext cx="2667000" cy="3800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DE73C11-9C29-4F88-BDED-3F5F04A28A36}"/>
              </a:ext>
            </a:extLst>
          </p:cNvPr>
          <p:cNvCxnSpPr>
            <a:cxnSpLocks/>
          </p:cNvCxnSpPr>
          <p:nvPr/>
        </p:nvCxnSpPr>
        <p:spPr>
          <a:xfrm>
            <a:off x="2724150" y="4952076"/>
            <a:ext cx="0" cy="277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9E2EA41-77E4-45DC-887B-2F81CD92776A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2724150" y="4266276"/>
            <a:ext cx="0" cy="3057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2E68E9E-03CC-4A37-9BAB-1854332B7222}"/>
              </a:ext>
            </a:extLst>
          </p:cNvPr>
          <p:cNvCxnSpPr/>
          <p:nvPr/>
        </p:nvCxnSpPr>
        <p:spPr>
          <a:xfrm>
            <a:off x="2733675" y="6019973"/>
            <a:ext cx="0" cy="190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D59BA6A-7ABD-4B08-9876-63F99F4633FB}"/>
              </a:ext>
            </a:extLst>
          </p:cNvPr>
          <p:cNvSpPr txBox="1"/>
          <p:nvPr/>
        </p:nvSpPr>
        <p:spPr>
          <a:xfrm>
            <a:off x="2594855" y="5171613"/>
            <a:ext cx="2616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⁞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A773E89-CDF2-4907-9FE9-5BB0F2DDC130}"/>
              </a:ext>
            </a:extLst>
          </p:cNvPr>
          <p:cNvSpPr txBox="1"/>
          <p:nvPr/>
        </p:nvSpPr>
        <p:spPr>
          <a:xfrm>
            <a:off x="2595785" y="6159306"/>
            <a:ext cx="372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E6F4C26-EF42-4F62-9A48-E1FD03283F2F}"/>
              </a:ext>
            </a:extLst>
          </p:cNvPr>
          <p:cNvSpPr txBox="1"/>
          <p:nvPr/>
        </p:nvSpPr>
        <p:spPr>
          <a:xfrm>
            <a:off x="2564397" y="342900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5866C2F-993A-4B36-8283-89D4CDE7CAF6}"/>
              </a:ext>
            </a:extLst>
          </p:cNvPr>
          <p:cNvSpPr txBox="1"/>
          <p:nvPr/>
        </p:nvSpPr>
        <p:spPr>
          <a:xfrm>
            <a:off x="2762844" y="4923110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20948E-6685-478B-BE0E-3637AC551609}"/>
              </a:ext>
            </a:extLst>
          </p:cNvPr>
          <p:cNvSpPr txBox="1"/>
          <p:nvPr/>
        </p:nvSpPr>
        <p:spPr>
          <a:xfrm>
            <a:off x="2762844" y="4270709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2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7A6EFF0-AF78-4A15-9E60-DE07D045E244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E7020F3B-88E9-4E7C-9CC1-BC4230EF298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E7020F3B-88E9-4E7C-9CC1-BC4230EF2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6699F5-4AB2-4FA8-BCE0-12FCAB15EADB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6699F5-4AB2-4FA8-BCE0-12FCAB15E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351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DEE122-19CF-4E24-AB2F-7B77F3AF5DD1}"/>
              </a:ext>
            </a:extLst>
          </p:cNvPr>
          <p:cNvGrpSpPr/>
          <p:nvPr/>
        </p:nvGrpSpPr>
        <p:grpSpPr>
          <a:xfrm>
            <a:off x="1390650" y="3429000"/>
            <a:ext cx="2667000" cy="3038083"/>
            <a:chOff x="1390650" y="3429000"/>
            <a:chExt cx="2667000" cy="303808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40C5A2-CD9F-4E89-8CE2-F082CDEBEC84}"/>
                </a:ext>
              </a:extLst>
            </p:cNvPr>
            <p:cNvSpPr/>
            <p:nvPr/>
          </p:nvSpPr>
          <p:spPr>
            <a:xfrm>
              <a:off x="1390650" y="38862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4B72BD-1342-4F69-AEF3-61ED8AC09482}"/>
                </a:ext>
              </a:extLst>
            </p:cNvPr>
            <p:cNvCxnSpPr>
              <a:endCxn id="5" idx="0"/>
            </p:cNvCxnSpPr>
            <p:nvPr/>
          </p:nvCxnSpPr>
          <p:spPr>
            <a:xfrm>
              <a:off x="2724150" y="3695700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E28C1A9-5713-430F-8682-05E938DD9657}"/>
                </a:ext>
              </a:extLst>
            </p:cNvPr>
            <p:cNvSpPr/>
            <p:nvPr/>
          </p:nvSpPr>
          <p:spPr>
            <a:xfrm>
              <a:off x="1390650" y="45720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482C2BF-3315-4C69-99A8-B6BBC46FDE70}"/>
                </a:ext>
              </a:extLst>
            </p:cNvPr>
            <p:cNvSpPr/>
            <p:nvPr/>
          </p:nvSpPr>
          <p:spPr>
            <a:xfrm>
              <a:off x="1390650" y="5639897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DE73C11-9C29-4F88-BDED-3F5F04A28A3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150" y="4952076"/>
              <a:ext cx="0" cy="2771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9E2EA41-77E4-45DC-887B-2F81CD92776A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>
              <a:off x="2724150" y="4266276"/>
              <a:ext cx="0" cy="3057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2E68E9E-03CC-4A37-9BAB-1854332B7222}"/>
                </a:ext>
              </a:extLst>
            </p:cNvPr>
            <p:cNvCxnSpPr/>
            <p:nvPr/>
          </p:nvCxnSpPr>
          <p:spPr>
            <a:xfrm>
              <a:off x="2733675" y="6019973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59BA6A-7ABD-4B08-9876-63F99F4633FB}"/>
                </a:ext>
              </a:extLst>
            </p:cNvPr>
            <p:cNvSpPr txBox="1"/>
            <p:nvPr/>
          </p:nvSpPr>
          <p:spPr>
            <a:xfrm>
              <a:off x="2594855" y="5171613"/>
              <a:ext cx="261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⁞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A773E89-CDF2-4907-9FE9-5BB0F2DDC130}"/>
                </a:ext>
              </a:extLst>
            </p:cNvPr>
            <p:cNvSpPr txBox="1"/>
            <p:nvPr/>
          </p:nvSpPr>
          <p:spPr>
            <a:xfrm>
              <a:off x="2595785" y="6159306"/>
              <a:ext cx="372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6F4C26-EF42-4F62-9A48-E1FD03283F2F}"/>
                </a:ext>
              </a:extLst>
            </p:cNvPr>
            <p:cNvSpPr txBox="1"/>
            <p:nvPr/>
          </p:nvSpPr>
          <p:spPr>
            <a:xfrm>
              <a:off x="2564397" y="3429000"/>
              <a:ext cx="2920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5866C2F-993A-4B36-8283-89D4CDE7CAF6}"/>
                </a:ext>
              </a:extLst>
            </p:cNvPr>
            <p:cNvSpPr txBox="1"/>
            <p:nvPr/>
          </p:nvSpPr>
          <p:spPr>
            <a:xfrm>
              <a:off x="2762844" y="4923110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720948E-6685-478B-BE0E-3637AC551609}"/>
                </a:ext>
              </a:extLst>
            </p:cNvPr>
            <p:cNvSpPr txBox="1"/>
            <p:nvPr/>
          </p:nvSpPr>
          <p:spPr>
            <a:xfrm>
              <a:off x="2762844" y="4270709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2</a:t>
              </a:r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23F7AE0-DDF0-4EC7-826C-699130D5C29D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5CA83B1-D334-4C0C-849E-2BC5D18FAF9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5CA83B1-D334-4C0C-849E-2BC5D18FA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BA5E863-E27C-4BB8-B8E2-4709B3FB4FB3}"/>
                  </a:ext>
                </a:extLst>
              </p:cNvPr>
              <p:cNvSpPr txBox="1"/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transitive closure can be done by circuit of depth O(log</a:t>
                </a:r>
                <a:r>
                  <a:rPr lang="en-US" sz="1400" baseline="30000" dirty="0"/>
                  <a:t>2</a:t>
                </a:r>
                <a:r>
                  <a:rPr lang="en-US" sz="1400" dirty="0"/>
                  <a:t> N). 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BA5E863-E27C-4BB8-B8E2-4709B3FB4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r="-118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A8565A-D0BC-4C5E-8F8A-DC06003A0E36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A8565A-D0BC-4C5E-8F8A-DC06003A0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5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209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3B6792-9672-4925-A296-FE9B2CCBAD11}"/>
              </a:ext>
            </a:extLst>
          </p:cNvPr>
          <p:cNvGrpSpPr/>
          <p:nvPr/>
        </p:nvGrpSpPr>
        <p:grpSpPr>
          <a:xfrm>
            <a:off x="1390650" y="3429000"/>
            <a:ext cx="2667000" cy="3038083"/>
            <a:chOff x="1390650" y="3429000"/>
            <a:chExt cx="2667000" cy="303808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40C5A2-CD9F-4E89-8CE2-F082CDEBEC84}"/>
                </a:ext>
              </a:extLst>
            </p:cNvPr>
            <p:cNvSpPr/>
            <p:nvPr/>
          </p:nvSpPr>
          <p:spPr>
            <a:xfrm>
              <a:off x="1390650" y="38862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4B72BD-1342-4F69-AEF3-61ED8AC09482}"/>
                </a:ext>
              </a:extLst>
            </p:cNvPr>
            <p:cNvCxnSpPr>
              <a:endCxn id="5" idx="0"/>
            </p:cNvCxnSpPr>
            <p:nvPr/>
          </p:nvCxnSpPr>
          <p:spPr>
            <a:xfrm>
              <a:off x="2724150" y="3695700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E28C1A9-5713-430F-8682-05E938DD9657}"/>
                </a:ext>
              </a:extLst>
            </p:cNvPr>
            <p:cNvSpPr/>
            <p:nvPr/>
          </p:nvSpPr>
          <p:spPr>
            <a:xfrm>
              <a:off x="1390650" y="45720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482C2BF-3315-4C69-99A8-B6BBC46FDE70}"/>
                </a:ext>
              </a:extLst>
            </p:cNvPr>
            <p:cNvSpPr/>
            <p:nvPr/>
          </p:nvSpPr>
          <p:spPr>
            <a:xfrm>
              <a:off x="1390650" y="5639897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DE73C11-9C29-4F88-BDED-3F5F04A28A3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150" y="4952076"/>
              <a:ext cx="0" cy="2771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9E2EA41-77E4-45DC-887B-2F81CD92776A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>
              <a:off x="2724150" y="4266276"/>
              <a:ext cx="0" cy="3057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2E68E9E-03CC-4A37-9BAB-1854332B7222}"/>
                </a:ext>
              </a:extLst>
            </p:cNvPr>
            <p:cNvCxnSpPr/>
            <p:nvPr/>
          </p:nvCxnSpPr>
          <p:spPr>
            <a:xfrm>
              <a:off x="2733675" y="6019973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59BA6A-7ABD-4B08-9876-63F99F4633FB}"/>
                </a:ext>
              </a:extLst>
            </p:cNvPr>
            <p:cNvSpPr txBox="1"/>
            <p:nvPr/>
          </p:nvSpPr>
          <p:spPr>
            <a:xfrm>
              <a:off x="2594855" y="5171613"/>
              <a:ext cx="261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⁞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A773E89-CDF2-4907-9FE9-5BB0F2DDC130}"/>
                </a:ext>
              </a:extLst>
            </p:cNvPr>
            <p:cNvSpPr txBox="1"/>
            <p:nvPr/>
          </p:nvSpPr>
          <p:spPr>
            <a:xfrm>
              <a:off x="2595785" y="6159306"/>
              <a:ext cx="372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6F4C26-EF42-4F62-9A48-E1FD03283F2F}"/>
                </a:ext>
              </a:extLst>
            </p:cNvPr>
            <p:cNvSpPr txBox="1"/>
            <p:nvPr/>
          </p:nvSpPr>
          <p:spPr>
            <a:xfrm>
              <a:off x="2564397" y="3429000"/>
              <a:ext cx="2920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5866C2F-993A-4B36-8283-89D4CDE7CAF6}"/>
                </a:ext>
              </a:extLst>
            </p:cNvPr>
            <p:cNvSpPr txBox="1"/>
            <p:nvPr/>
          </p:nvSpPr>
          <p:spPr>
            <a:xfrm>
              <a:off x="2762844" y="4923110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720948E-6685-478B-BE0E-3637AC551609}"/>
                </a:ext>
              </a:extLst>
            </p:cNvPr>
            <p:cNvSpPr txBox="1"/>
            <p:nvPr/>
          </p:nvSpPr>
          <p:spPr>
            <a:xfrm>
              <a:off x="2762844" y="4270709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2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DAECDE6C-F69A-4BC9-B4EF-49F36F2EACEE}"/>
              </a:ext>
            </a:extLst>
          </p:cNvPr>
          <p:cNvSpPr txBox="1"/>
          <p:nvPr/>
        </p:nvSpPr>
        <p:spPr>
          <a:xfrm>
            <a:off x="5345734" y="3849094"/>
            <a:ext cx="313982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B9C8292-6B77-4C9F-8631-1576912A93CE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0688A1C6-B9B3-4988-BCC9-7FCFDCE798D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0688A1C6-B9B3-4988-BCC9-7FCFDCE79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0673E6-6413-4C99-86EB-A6C6F64870C8}"/>
                  </a:ext>
                </a:extLst>
              </p:cNvPr>
              <p:cNvSpPr txBox="1"/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transitive closure can be done by circuit of depth O(log</a:t>
                </a:r>
                <a:r>
                  <a:rPr lang="en-US" sz="1400" baseline="30000" dirty="0"/>
                  <a:t>2</a:t>
                </a:r>
                <a:r>
                  <a:rPr lang="en-US" sz="1400" dirty="0"/>
                  <a:t> N).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0673E6-6413-4C99-86EB-A6C6F6487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r="-118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1A14A6-4F3E-43A9-AB0C-00026C28C46B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1A14A6-4F3E-43A9-AB0C-00026C28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5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23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400364-59BC-4126-8DF3-FB678541395C}"/>
              </a:ext>
            </a:extLst>
          </p:cNvPr>
          <p:cNvGrpSpPr/>
          <p:nvPr/>
        </p:nvGrpSpPr>
        <p:grpSpPr>
          <a:xfrm>
            <a:off x="1390650" y="3429000"/>
            <a:ext cx="2667000" cy="3038083"/>
            <a:chOff x="1390650" y="3429000"/>
            <a:chExt cx="2667000" cy="303808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40C5A2-CD9F-4E89-8CE2-F082CDEBEC84}"/>
                </a:ext>
              </a:extLst>
            </p:cNvPr>
            <p:cNvSpPr/>
            <p:nvPr/>
          </p:nvSpPr>
          <p:spPr>
            <a:xfrm>
              <a:off x="1390650" y="38862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4B72BD-1342-4F69-AEF3-61ED8AC09482}"/>
                </a:ext>
              </a:extLst>
            </p:cNvPr>
            <p:cNvCxnSpPr>
              <a:endCxn id="5" idx="0"/>
            </p:cNvCxnSpPr>
            <p:nvPr/>
          </p:nvCxnSpPr>
          <p:spPr>
            <a:xfrm>
              <a:off x="2724150" y="3695700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E28C1A9-5713-430F-8682-05E938DD9657}"/>
                </a:ext>
              </a:extLst>
            </p:cNvPr>
            <p:cNvSpPr/>
            <p:nvPr/>
          </p:nvSpPr>
          <p:spPr>
            <a:xfrm>
              <a:off x="1390650" y="4572000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482C2BF-3315-4C69-99A8-B6BBC46FDE70}"/>
                </a:ext>
              </a:extLst>
            </p:cNvPr>
            <p:cNvSpPr/>
            <p:nvPr/>
          </p:nvSpPr>
          <p:spPr>
            <a:xfrm>
              <a:off x="1390650" y="5639897"/>
              <a:ext cx="2667000" cy="3800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Matrix multiplication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DE73C11-9C29-4F88-BDED-3F5F04A28A3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150" y="4952076"/>
              <a:ext cx="0" cy="2771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9E2EA41-77E4-45DC-887B-2F81CD92776A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>
              <a:off x="2724150" y="4266276"/>
              <a:ext cx="0" cy="3057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2E68E9E-03CC-4A37-9BAB-1854332B7222}"/>
                </a:ext>
              </a:extLst>
            </p:cNvPr>
            <p:cNvCxnSpPr/>
            <p:nvPr/>
          </p:nvCxnSpPr>
          <p:spPr>
            <a:xfrm>
              <a:off x="2733675" y="6019973"/>
              <a:ext cx="0" cy="1905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59BA6A-7ABD-4B08-9876-63F99F4633FB}"/>
                </a:ext>
              </a:extLst>
            </p:cNvPr>
            <p:cNvSpPr txBox="1"/>
            <p:nvPr/>
          </p:nvSpPr>
          <p:spPr>
            <a:xfrm>
              <a:off x="2594855" y="5171613"/>
              <a:ext cx="261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⁞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A773E89-CDF2-4907-9FE9-5BB0F2DDC130}"/>
                </a:ext>
              </a:extLst>
            </p:cNvPr>
            <p:cNvSpPr txBox="1"/>
            <p:nvPr/>
          </p:nvSpPr>
          <p:spPr>
            <a:xfrm>
              <a:off x="2595785" y="6159306"/>
              <a:ext cx="372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6F4C26-EF42-4F62-9A48-E1FD03283F2F}"/>
                </a:ext>
              </a:extLst>
            </p:cNvPr>
            <p:cNvSpPr txBox="1"/>
            <p:nvPr/>
          </p:nvSpPr>
          <p:spPr>
            <a:xfrm>
              <a:off x="2564397" y="3429000"/>
              <a:ext cx="2920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5866C2F-993A-4B36-8283-89D4CDE7CAF6}"/>
                </a:ext>
              </a:extLst>
            </p:cNvPr>
            <p:cNvSpPr txBox="1"/>
            <p:nvPr/>
          </p:nvSpPr>
          <p:spPr>
            <a:xfrm>
              <a:off x="2762844" y="4923110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720948E-6685-478B-BE0E-3637AC551609}"/>
                </a:ext>
              </a:extLst>
            </p:cNvPr>
            <p:cNvSpPr txBox="1"/>
            <p:nvPr/>
          </p:nvSpPr>
          <p:spPr>
            <a:xfrm>
              <a:off x="2762844" y="4270709"/>
              <a:ext cx="3577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</a:t>
              </a:r>
              <a:r>
                <a:rPr lang="en-US" sz="1400" baseline="30000" dirty="0"/>
                <a:t>2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8AEC3D10-E896-4EAE-A181-3A0CEB98F104}"/>
              </a:ext>
            </a:extLst>
          </p:cNvPr>
          <p:cNvSpPr txBox="1"/>
          <p:nvPr/>
        </p:nvSpPr>
        <p:spPr>
          <a:xfrm>
            <a:off x="5345734" y="4970635"/>
            <a:ext cx="313982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Is this circuit family log-space uniform? </a:t>
            </a:r>
            <a:endParaRPr lang="en-US" sz="20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47C346B-E80D-4602-9021-84FE18650C1F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14EFEA54-8E47-4E6D-83CE-EE46F9E59D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14EFEA54-8E47-4E6D-83CE-EE46F9E59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AFDBC5A-2651-4696-BC1C-ADAE277A64CD}"/>
              </a:ext>
            </a:extLst>
          </p:cNvPr>
          <p:cNvSpPr txBox="1"/>
          <p:nvPr/>
        </p:nvSpPr>
        <p:spPr>
          <a:xfrm>
            <a:off x="5345734" y="3849094"/>
            <a:ext cx="313982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E600010-F779-4E97-988D-CB264EF09243}"/>
                  </a:ext>
                </a:extLst>
              </p:cNvPr>
              <p:cNvSpPr txBox="1"/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transitive closure can be done by circuit of depth O(log</a:t>
                </a:r>
                <a:r>
                  <a:rPr lang="en-US" sz="1400" baseline="30000" dirty="0"/>
                  <a:t>2</a:t>
                </a:r>
                <a:r>
                  <a:rPr lang="en-US" sz="1400" dirty="0"/>
                  <a:t> N).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E600010-F779-4E97-988D-CB264EF09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3219996"/>
                <a:ext cx="3073139" cy="523220"/>
              </a:xfrm>
              <a:prstGeom prst="rect">
                <a:avLst/>
              </a:prstGeom>
              <a:blipFill>
                <a:blip r:embed="rId4"/>
                <a:stretch>
                  <a:fillRect l="-395" t="-1136" r="-118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D102D5-8BF4-4D90-A22B-03CE76496805}"/>
                  </a:ext>
                </a:extLst>
              </p:cNvPr>
              <p:cNvSpPr txBox="1"/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kern="0" dirty="0"/>
                  <a:t>N</a:t>
                </a:r>
                <a14:m>
                  <m:oMath xmlns:m="http://schemas.openxmlformats.org/officeDocument/2006/math">
                    <m:r>
                      <a:rPr lang="en-US" sz="1400" i="1" kern="0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kern="0" dirty="0"/>
                  <a:t>N </a:t>
                </a:r>
                <a:r>
                  <a:rPr lang="en-US" sz="1400" dirty="0"/>
                  <a:t>Matrix multiplication can be done by a circuit of depth O(log N).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D102D5-8BF4-4D90-A22B-03CE76496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734" y="2590898"/>
                <a:ext cx="3073139" cy="523220"/>
              </a:xfrm>
              <a:prstGeom prst="rect">
                <a:avLst/>
              </a:prstGeom>
              <a:blipFill>
                <a:blip r:embed="rId5"/>
                <a:stretch>
                  <a:fillRect l="-395" t="-1136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19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4362A2-79DA-4EE2-AAA6-0D5BB58D6F22}"/>
              </a:ext>
            </a:extLst>
          </p:cNvPr>
          <p:cNvGrpSpPr/>
          <p:nvPr/>
        </p:nvGrpSpPr>
        <p:grpSpPr>
          <a:xfrm>
            <a:off x="638175" y="2920437"/>
            <a:ext cx="6639291" cy="2226401"/>
            <a:chOff x="230062" y="4269649"/>
            <a:chExt cx="8323754" cy="228864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3D272BC-C1A4-4B77-B5B8-DC6305CDA229}"/>
                </a:ext>
              </a:extLst>
            </p:cNvPr>
            <p:cNvGrpSpPr/>
            <p:nvPr/>
          </p:nvGrpSpPr>
          <p:grpSpPr>
            <a:xfrm>
              <a:off x="230062" y="4269649"/>
              <a:ext cx="4033976" cy="364926"/>
              <a:chOff x="493855" y="4250599"/>
              <a:chExt cx="4033976" cy="364926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1227147-09DF-463F-8297-EE4152E77117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0032F9C-7330-4AE3-AD3C-DD69249C0DA8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8E1205B-5404-481C-A267-F8C7142E1D16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C2FF6AA-BBAE-4EE9-976B-3EEA29CF9078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7754BE0-4E6A-453F-AB69-B3C9807103EB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5CDA194-716F-41A5-8275-0E776D9AB50E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91B44CB-3D18-4B89-B668-37B34F4BC7EC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366ABED-ADCE-4EFE-B968-D5DBC99761D4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99AE81B-7E6E-4B20-A2F5-D1FCD61DA885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3341C33-A388-41E3-9226-E3328076ADE5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395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C5C185-E987-4458-82F2-D7FB608F8BDF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C4D8BD8-7C32-47E0-B6F4-B7C1006287FA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3F72F0D-06A7-4F10-8AB0-A410D734443C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1793B8C-85B2-4CFA-89F5-1801D33EEBFF}"/>
                </a:ext>
              </a:extLst>
            </p:cNvPr>
            <p:cNvGrpSpPr/>
            <p:nvPr/>
          </p:nvGrpSpPr>
          <p:grpSpPr>
            <a:xfrm>
              <a:off x="4515032" y="4307749"/>
              <a:ext cx="4038784" cy="364926"/>
              <a:chOff x="493855" y="4250599"/>
              <a:chExt cx="4038784" cy="36492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DD461AD-2FF1-457B-8E58-513B8554058F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B9BDB52-6611-4755-99CC-F670909B8BFB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C8FC4E8-921C-4FF7-919E-10A5A886A1F4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B393AE-031D-48B5-81E4-0E26CAADCF99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480D859-07D9-4FB3-A51E-F12B7B2C84E9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C3FA0ED-05A8-4A7D-8969-2D82B3E9A9E5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1DE662A-DDE8-49F2-B33A-89F24B3F9E53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7EC8AA5-6BD5-48C4-85F5-A67CFC8356D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1289DD-2422-4773-94C2-4B0B47F4CF6C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60B1BAF-72C1-4B6A-A99E-EC02DAB3795B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5E2AD51-1650-4B05-9E49-7EDA1BCEB74C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19249E9-232B-4033-93FA-D1D99B2D65C2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9D60C8C-F467-4BE2-A60E-7601F10C41A4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008DD4D-64AA-42A6-943E-D356439C0972}"/>
                </a:ext>
              </a:extLst>
            </p:cNvPr>
            <p:cNvSpPr/>
            <p:nvPr/>
          </p:nvSpPr>
          <p:spPr>
            <a:xfrm>
              <a:off x="1995662" y="52118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1A11761-7997-4469-816B-A644BB1CDD95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491810" y="45849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C9B2B42-3928-448F-84AD-D620989361D9}"/>
                </a:ext>
              </a:extLst>
            </p:cNvPr>
            <p:cNvCxnSpPr>
              <a:cxnSpLocks/>
              <a:endCxn id="25" idx="7"/>
            </p:cNvCxnSpPr>
            <p:nvPr/>
          </p:nvCxnSpPr>
          <p:spPr>
            <a:xfrm flipH="1">
              <a:off x="2177461" y="45720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B3E9E6D-BE5B-4F79-B66E-B42444D9D7AF}"/>
                </a:ext>
              </a:extLst>
            </p:cNvPr>
            <p:cNvCxnSpPr>
              <a:cxnSpLocks/>
              <a:endCxn id="30" idx="1"/>
            </p:cNvCxnSpPr>
            <p:nvPr/>
          </p:nvCxnSpPr>
          <p:spPr>
            <a:xfrm>
              <a:off x="826142" y="45671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1AB51CF-6279-4BEE-AB6A-10895AC7FBED}"/>
                </a:ext>
              </a:extLst>
            </p:cNvPr>
            <p:cNvSpPr/>
            <p:nvPr/>
          </p:nvSpPr>
          <p:spPr>
            <a:xfrm>
              <a:off x="2807786" y="51970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6E84205-E395-4F20-9CDC-D718A58FDCA0}"/>
                </a:ext>
              </a:extLst>
            </p:cNvPr>
            <p:cNvCxnSpPr>
              <a:cxnSpLocks/>
              <a:endCxn id="30" idx="7"/>
            </p:cNvCxnSpPr>
            <p:nvPr/>
          </p:nvCxnSpPr>
          <p:spPr>
            <a:xfrm flipH="1">
              <a:off x="2989585" y="46029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6117F99-3886-46E7-9EBF-375CCDA86868}"/>
                </a:ext>
              </a:extLst>
            </p:cNvPr>
            <p:cNvSpPr/>
            <p:nvPr/>
          </p:nvSpPr>
          <p:spPr>
            <a:xfrm>
              <a:off x="5332981" y="52065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4EFAF25-D9EF-4CFB-B45F-3A61401692EF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1276968" y="45934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8FF212F-1031-4617-8A5C-972DCC8C4C52}"/>
                </a:ext>
              </a:extLst>
            </p:cNvPr>
            <p:cNvCxnSpPr>
              <a:cxnSpLocks/>
              <a:endCxn id="33" idx="7"/>
            </p:cNvCxnSpPr>
            <p:nvPr/>
          </p:nvCxnSpPr>
          <p:spPr>
            <a:xfrm flipH="1">
              <a:off x="5514780" y="45897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4EB78B-AF06-4E74-96A0-5E69FF9B401C}"/>
                </a:ext>
              </a:extLst>
            </p:cNvPr>
            <p:cNvSpPr txBox="1"/>
            <p:nvPr/>
          </p:nvSpPr>
          <p:spPr>
            <a:xfrm>
              <a:off x="3854884" y="51565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4B9F0D5-D111-44AE-8B9D-B00655BC1817}"/>
                </a:ext>
              </a:extLst>
            </p:cNvPr>
            <p:cNvCxnSpPr>
              <a:cxnSpLocks/>
            </p:cNvCxnSpPr>
            <p:nvPr/>
          </p:nvCxnSpPr>
          <p:spPr>
            <a:xfrm>
              <a:off x="2177773" y="54049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B092875-1477-4F9D-90A7-93E97B7728AC}"/>
                </a:ext>
              </a:extLst>
            </p:cNvPr>
            <p:cNvCxnSpPr>
              <a:cxnSpLocks/>
            </p:cNvCxnSpPr>
            <p:nvPr/>
          </p:nvCxnSpPr>
          <p:spPr>
            <a:xfrm>
              <a:off x="2943821" y="54049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CDC3078-4DAB-4315-AED2-6A617558FF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0467" y="53985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BC94221-87C6-400B-97C4-EC041659A484}"/>
                </a:ext>
              </a:extLst>
            </p:cNvPr>
            <p:cNvSpPr txBox="1"/>
            <p:nvPr/>
          </p:nvSpPr>
          <p:spPr>
            <a:xfrm>
              <a:off x="3546990" y="625051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4A2415C-7448-4A44-821B-023E0C7A2F1D}"/>
                </a:ext>
              </a:extLst>
            </p:cNvPr>
            <p:cNvSpPr/>
            <p:nvPr/>
          </p:nvSpPr>
          <p:spPr>
            <a:xfrm rot="10800000">
              <a:off x="3309992" y="5926050"/>
              <a:ext cx="800731" cy="369778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C640A9-DE5B-4986-A565-874B90EEF94B}"/>
                </a:ext>
              </a:extLst>
            </p:cNvPr>
            <p:cNvSpPr txBox="1"/>
            <p:nvPr/>
          </p:nvSpPr>
          <p:spPr>
            <a:xfrm>
              <a:off x="3533866" y="588745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6D865444-7D05-4EB9-9B4F-CF8924A0E1B3}"/>
              </a:ext>
            </a:extLst>
          </p:cNvPr>
          <p:cNvSpPr/>
          <p:nvPr/>
        </p:nvSpPr>
        <p:spPr>
          <a:xfrm>
            <a:off x="237244" y="4895130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7AC4F96-6BB6-4DDF-AA40-6CD324AF7A5F}"/>
              </a:ext>
            </a:extLst>
          </p:cNvPr>
          <p:cNvCxnSpPr>
            <a:endCxn id="74" idx="0"/>
          </p:cNvCxnSpPr>
          <p:nvPr/>
        </p:nvCxnSpPr>
        <p:spPr>
          <a:xfrm>
            <a:off x="1225187" y="4757249"/>
            <a:ext cx="0" cy="1378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2D2943D-39A3-45AB-BA24-D2FBAA7053A0}"/>
              </a:ext>
            </a:extLst>
          </p:cNvPr>
          <p:cNvSpPr/>
          <p:nvPr/>
        </p:nvSpPr>
        <p:spPr>
          <a:xfrm>
            <a:off x="237244" y="5391499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2D960-2467-4864-B320-C658CC8C53CF}"/>
              </a:ext>
            </a:extLst>
          </p:cNvPr>
          <p:cNvSpPr/>
          <p:nvPr/>
        </p:nvSpPr>
        <p:spPr>
          <a:xfrm>
            <a:off x="237244" y="6164423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AFF3A9C-398E-45C8-A43B-E44D6F699FA7}"/>
              </a:ext>
            </a:extLst>
          </p:cNvPr>
          <p:cNvCxnSpPr>
            <a:cxnSpLocks/>
          </p:cNvCxnSpPr>
          <p:nvPr/>
        </p:nvCxnSpPr>
        <p:spPr>
          <a:xfrm>
            <a:off x="1225187" y="5666591"/>
            <a:ext cx="0" cy="20059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2576255-F560-46A2-846B-CB5FA3CF4410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1225187" y="5170222"/>
            <a:ext cx="0" cy="2212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9748C54-491C-4609-9312-0B032762AF0C}"/>
              </a:ext>
            </a:extLst>
          </p:cNvPr>
          <p:cNvCxnSpPr>
            <a:cxnSpLocks/>
          </p:cNvCxnSpPr>
          <p:nvPr/>
        </p:nvCxnSpPr>
        <p:spPr>
          <a:xfrm flipH="1">
            <a:off x="1234648" y="6430165"/>
            <a:ext cx="16489" cy="2188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A2988FF-CD48-4453-B735-84BF421BA767}"/>
              </a:ext>
            </a:extLst>
          </p:cNvPr>
          <p:cNvSpPr txBox="1"/>
          <p:nvPr/>
        </p:nvSpPr>
        <p:spPr>
          <a:xfrm>
            <a:off x="1129397" y="5825488"/>
            <a:ext cx="193818" cy="2895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⁞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50A4A0-A4F2-4917-B7DA-EA6D4DBEF313}"/>
              </a:ext>
            </a:extLst>
          </p:cNvPr>
          <p:cNvSpPr txBox="1"/>
          <p:nvPr/>
        </p:nvSpPr>
        <p:spPr>
          <a:xfrm>
            <a:off x="1247599" y="6426237"/>
            <a:ext cx="275763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517242-C310-4A43-86F6-CC4169278D87}"/>
              </a:ext>
            </a:extLst>
          </p:cNvPr>
          <p:cNvSpPr txBox="1"/>
          <p:nvPr/>
        </p:nvSpPr>
        <p:spPr>
          <a:xfrm>
            <a:off x="1078257" y="4497542"/>
            <a:ext cx="216383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D8DE748-6910-4049-B472-20961375420C}"/>
              </a:ext>
            </a:extLst>
          </p:cNvPr>
          <p:cNvSpPr txBox="1"/>
          <p:nvPr/>
        </p:nvSpPr>
        <p:spPr>
          <a:xfrm>
            <a:off x="1225280" y="5626575"/>
            <a:ext cx="265074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5FD961-F43F-4FBD-8B44-9F54912EC6EC}"/>
              </a:ext>
            </a:extLst>
          </p:cNvPr>
          <p:cNvSpPr txBox="1"/>
          <p:nvPr/>
        </p:nvSpPr>
        <p:spPr>
          <a:xfrm>
            <a:off x="1215755" y="5116280"/>
            <a:ext cx="265074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22B5A-5466-4F70-9F58-4499BAC6BA61}"/>
              </a:ext>
            </a:extLst>
          </p:cNvPr>
          <p:cNvSpPr txBox="1"/>
          <p:nvPr/>
        </p:nvSpPr>
        <p:spPr>
          <a:xfrm>
            <a:off x="6456466" y="5678521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YES!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15CE9A66-715C-4404-BAAE-6765E8147D59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0AA2D34C-FB68-440D-8FA7-A9B9D604DC5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0AA2D34C-FB68-440D-8FA7-A9B9D604D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9B311062-6F0C-4E92-B5F7-4824F2FB60AE}"/>
              </a:ext>
            </a:extLst>
          </p:cNvPr>
          <p:cNvSpPr txBox="1"/>
          <p:nvPr/>
        </p:nvSpPr>
        <p:spPr>
          <a:xfrm>
            <a:off x="5345734" y="3849094"/>
            <a:ext cx="313982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32FF6BC-E73F-4CE4-8902-A100BEE2A361}"/>
              </a:ext>
            </a:extLst>
          </p:cNvPr>
          <p:cNvSpPr txBox="1"/>
          <p:nvPr/>
        </p:nvSpPr>
        <p:spPr>
          <a:xfrm>
            <a:off x="5345734" y="4970635"/>
            <a:ext cx="313982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Is this circuit family log-space uniform?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77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ECDE6C-F69A-4BC9-B4EF-49F36F2EACEE}"/>
              </a:ext>
            </a:extLst>
          </p:cNvPr>
          <p:cNvSpPr txBox="1"/>
          <p:nvPr/>
        </p:nvSpPr>
        <p:spPr>
          <a:xfrm>
            <a:off x="5366005" y="4048780"/>
            <a:ext cx="3139820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log-space uniform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D865444-7D05-4EB9-9B4F-CF8924A0E1B3}"/>
              </a:ext>
            </a:extLst>
          </p:cNvPr>
          <p:cNvSpPr/>
          <p:nvPr/>
        </p:nvSpPr>
        <p:spPr>
          <a:xfrm>
            <a:off x="237244" y="4895130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7AC4F96-6BB6-4DDF-AA40-6CD324AF7A5F}"/>
              </a:ext>
            </a:extLst>
          </p:cNvPr>
          <p:cNvCxnSpPr>
            <a:endCxn id="74" idx="0"/>
          </p:cNvCxnSpPr>
          <p:nvPr/>
        </p:nvCxnSpPr>
        <p:spPr>
          <a:xfrm>
            <a:off x="1225187" y="4757249"/>
            <a:ext cx="0" cy="1378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2D2943D-39A3-45AB-BA24-D2FBAA7053A0}"/>
              </a:ext>
            </a:extLst>
          </p:cNvPr>
          <p:cNvSpPr/>
          <p:nvPr/>
        </p:nvSpPr>
        <p:spPr>
          <a:xfrm>
            <a:off x="237244" y="5391499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2D960-2467-4864-B320-C658CC8C53CF}"/>
              </a:ext>
            </a:extLst>
          </p:cNvPr>
          <p:cNvSpPr/>
          <p:nvPr/>
        </p:nvSpPr>
        <p:spPr>
          <a:xfrm>
            <a:off x="237244" y="6164423"/>
            <a:ext cx="1975887" cy="275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Matrix multiplication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AFF3A9C-398E-45C8-A43B-E44D6F699FA7}"/>
              </a:ext>
            </a:extLst>
          </p:cNvPr>
          <p:cNvCxnSpPr>
            <a:cxnSpLocks/>
          </p:cNvCxnSpPr>
          <p:nvPr/>
        </p:nvCxnSpPr>
        <p:spPr>
          <a:xfrm>
            <a:off x="1225187" y="5666591"/>
            <a:ext cx="0" cy="20059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2576255-F560-46A2-846B-CB5FA3CF4410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1225187" y="5170222"/>
            <a:ext cx="0" cy="2212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9748C54-491C-4609-9312-0B032762AF0C}"/>
              </a:ext>
            </a:extLst>
          </p:cNvPr>
          <p:cNvCxnSpPr>
            <a:cxnSpLocks/>
          </p:cNvCxnSpPr>
          <p:nvPr/>
        </p:nvCxnSpPr>
        <p:spPr>
          <a:xfrm flipH="1">
            <a:off x="1234648" y="6430165"/>
            <a:ext cx="16489" cy="2188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A2988FF-CD48-4453-B735-84BF421BA767}"/>
              </a:ext>
            </a:extLst>
          </p:cNvPr>
          <p:cNvSpPr txBox="1"/>
          <p:nvPr/>
        </p:nvSpPr>
        <p:spPr>
          <a:xfrm>
            <a:off x="1129397" y="5825488"/>
            <a:ext cx="193818" cy="2895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⁞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50A4A0-A4F2-4917-B7DA-EA6D4DBEF313}"/>
              </a:ext>
            </a:extLst>
          </p:cNvPr>
          <p:cNvSpPr txBox="1"/>
          <p:nvPr/>
        </p:nvSpPr>
        <p:spPr>
          <a:xfrm>
            <a:off x="1247599" y="6426237"/>
            <a:ext cx="275763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517242-C310-4A43-86F6-CC4169278D87}"/>
              </a:ext>
            </a:extLst>
          </p:cNvPr>
          <p:cNvSpPr txBox="1"/>
          <p:nvPr/>
        </p:nvSpPr>
        <p:spPr>
          <a:xfrm>
            <a:off x="1078257" y="4497542"/>
            <a:ext cx="216383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D8DE748-6910-4049-B472-20961375420C}"/>
              </a:ext>
            </a:extLst>
          </p:cNvPr>
          <p:cNvSpPr txBox="1"/>
          <p:nvPr/>
        </p:nvSpPr>
        <p:spPr>
          <a:xfrm>
            <a:off x="1225280" y="5626575"/>
            <a:ext cx="265074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5FD961-F43F-4FBD-8B44-9F54912EC6EC}"/>
              </a:ext>
            </a:extLst>
          </p:cNvPr>
          <p:cNvSpPr txBox="1"/>
          <p:nvPr/>
        </p:nvSpPr>
        <p:spPr>
          <a:xfrm>
            <a:off x="1215755" y="5116280"/>
            <a:ext cx="265074" cy="222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baseline="30000" dirty="0"/>
              <a:t>2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EE10CC41-4F1B-468F-BD44-1A6212EB937C}"/>
              </a:ext>
            </a:extLst>
          </p:cNvPr>
          <p:cNvSpPr txBox="1">
            <a:spLocks/>
          </p:cNvSpPr>
          <p:nvPr/>
        </p:nvSpPr>
        <p:spPr bwMode="auto">
          <a:xfrm>
            <a:off x="727592" y="2465971"/>
            <a:ext cx="7667853" cy="3800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Do this by circuits of depth O(log</a:t>
            </a:r>
            <a:r>
              <a:rPr lang="en-US" sz="1800" kern="0" baseline="30000" dirty="0"/>
              <a:t>2 </a:t>
            </a:r>
            <a:r>
              <a:rPr lang="en-US" sz="1800" kern="0" dirty="0"/>
              <a:t>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0C2E17B1-9DCB-45F3-BF31-D9B641DA86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kern="0" dirty="0"/>
                  <a:t>Solving the Reachability problem (G, s, t).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1. Construct the </a:t>
                </a:r>
                <a:r>
                  <a:rPr lang="en-US" sz="1800" kern="0" dirty="0" err="1"/>
                  <a:t>N</a:t>
                </a:r>
                <a14:m>
                  <m:oMath xmlns:m="http://schemas.openxmlformats.org/officeDocument/2006/math">
                    <m:r>
                      <a:rPr lang="en-US" sz="1800" b="0" i="1" kern="0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kern="0" dirty="0"/>
                  <a:t>N adjacency matrix A for G;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2. Compute the transitive closure A* = I + A + A</a:t>
                </a:r>
                <a:r>
                  <a:rPr lang="en-US" sz="1800" kern="0" baseline="30000" dirty="0"/>
                  <a:t>2</a:t>
                </a:r>
                <a:r>
                  <a:rPr lang="en-US" sz="1800" kern="0" dirty="0"/>
                  <a:t> + ⸱⸱⸱ + A</a:t>
                </a:r>
                <a:r>
                  <a:rPr lang="en-US" sz="1800" kern="0" baseline="30000" dirty="0"/>
                  <a:t>N</a:t>
                </a:r>
                <a:r>
                  <a:rPr lang="en-US" sz="1800" kern="0" dirty="0"/>
                  <a:t>. </a:t>
                </a:r>
              </a:p>
              <a:p>
                <a:pPr marL="0" indent="0">
                  <a:buNone/>
                </a:pPr>
                <a:r>
                  <a:rPr lang="en-US" sz="1800" kern="0" dirty="0"/>
                  <a:t>3. YES if and only if A*[s, t] = 1.</a:t>
                </a:r>
              </a:p>
            </p:txBody>
          </p:sp>
        </mc:Choice>
        <mc:Fallback xmlns="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0C2E17B1-9DCB-45F3-BF31-D9B641DA8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728" y="1069563"/>
                <a:ext cx="7667853" cy="1353042"/>
              </a:xfrm>
              <a:prstGeom prst="rect">
                <a:avLst/>
              </a:prstGeom>
              <a:blipFill>
                <a:blip r:embed="rId3"/>
                <a:stretch>
                  <a:fillRect l="-556" t="-1786" b="-6696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D368B08D-3D1B-49DF-9BBD-7E75AA987C19}"/>
              </a:ext>
            </a:extLst>
          </p:cNvPr>
          <p:cNvGrpSpPr/>
          <p:nvPr/>
        </p:nvGrpSpPr>
        <p:grpSpPr>
          <a:xfrm>
            <a:off x="638175" y="2920437"/>
            <a:ext cx="6639291" cy="2226401"/>
            <a:chOff x="230062" y="4269649"/>
            <a:chExt cx="8323754" cy="228864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4D99A7C-4653-4B12-B02C-311619A4F9C0}"/>
                </a:ext>
              </a:extLst>
            </p:cNvPr>
            <p:cNvGrpSpPr/>
            <p:nvPr/>
          </p:nvGrpSpPr>
          <p:grpSpPr>
            <a:xfrm>
              <a:off x="230062" y="4269649"/>
              <a:ext cx="4033976" cy="364926"/>
              <a:chOff x="493855" y="4250599"/>
              <a:chExt cx="4033976" cy="364926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9863C228-BE6D-449F-A583-728126363529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76EA741-BF2A-404B-A5DF-DA8BDA0B2102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7595D96-E3E7-463B-A0F1-1BDDD992E122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D46A7628-80F6-4BD8-9981-B7685674F89E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A7398B3-9DDD-4ACE-8D89-46E2823BF491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450831DB-2CFC-4305-837A-376D16183284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993235A-D595-45F3-824D-4D3B9A8BB606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0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2D5DDB7-86B8-4DCC-BD12-73F64886C0A8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9A4ACB0-6F76-48FE-BE3D-AD45D7313331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6E065794-D401-40BD-8C02-F27DEC975D83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395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a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A37721F8-A2D3-48B8-A3A5-7F4891E4944E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51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a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A9D0ECE-F33F-45F7-8703-1EB5DE0C8603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8BE69DE-2647-4ABD-A828-AED97ABA171B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F82BEF2-F994-40EF-9714-BDE014D07E1C}"/>
                </a:ext>
              </a:extLst>
            </p:cNvPr>
            <p:cNvGrpSpPr/>
            <p:nvPr/>
          </p:nvGrpSpPr>
          <p:grpSpPr>
            <a:xfrm>
              <a:off x="4515032" y="4307749"/>
              <a:ext cx="4038784" cy="364926"/>
              <a:chOff x="493855" y="4250599"/>
              <a:chExt cx="4038784" cy="364926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675853F-6BC1-4190-BFB6-563BC0A59002}"/>
                  </a:ext>
                </a:extLst>
              </p:cNvPr>
              <p:cNvSpPr txBox="1"/>
              <p:nvPr/>
            </p:nvSpPr>
            <p:spPr>
              <a:xfrm>
                <a:off x="493855" y="4250599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11</a:t>
                </a:r>
                <a:endParaRPr lang="en-US" sz="1400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3944B7D-2D1D-4D42-B8BD-2436CE875AF6}"/>
                  </a:ext>
                </a:extLst>
              </p:cNvPr>
              <p:cNvSpPr txBox="1"/>
              <p:nvPr/>
            </p:nvSpPr>
            <p:spPr>
              <a:xfrm>
                <a:off x="1283315" y="426012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1N</a:t>
                </a:r>
                <a:endParaRPr lang="en-US" sz="1400" dirty="0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DAFFCAB-1B13-49A9-BC5D-9B51EC2C1C29}"/>
                  </a:ext>
                </a:extLst>
              </p:cNvPr>
              <p:cNvSpPr txBox="1"/>
              <p:nvPr/>
            </p:nvSpPr>
            <p:spPr>
              <a:xfrm>
                <a:off x="786040" y="4260124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12</a:t>
                </a:r>
                <a:endParaRPr lang="en-US" sz="1400" dirty="0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C17FCD8-38D6-43F1-9158-B3D0E57A76A2}"/>
                  </a:ext>
                </a:extLst>
              </p:cNvPr>
              <p:cNvSpPr txBox="1"/>
              <p:nvPr/>
            </p:nvSpPr>
            <p:spPr>
              <a:xfrm>
                <a:off x="1061174" y="4288699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D1EDFF4-70D0-462B-A88D-B09A67B18D56}"/>
                  </a:ext>
                </a:extLst>
              </p:cNvPr>
              <p:cNvSpPr txBox="1"/>
              <p:nvPr/>
            </p:nvSpPr>
            <p:spPr>
              <a:xfrm>
                <a:off x="1586664" y="426964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21</a:t>
                </a:r>
                <a:endParaRPr lang="en-US" sz="1400" dirty="0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5F9F5FFB-15A1-41EF-B8E3-6323C9B5050D}"/>
                  </a:ext>
                </a:extLst>
              </p:cNvPr>
              <p:cNvSpPr txBox="1"/>
              <p:nvPr/>
            </p:nvSpPr>
            <p:spPr>
              <a:xfrm>
                <a:off x="2376124" y="4279172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2N</a:t>
                </a:r>
                <a:endParaRPr lang="en-US" sz="1400" dirty="0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2338AB4-AE36-49BF-9900-1E4DD3240DCD}"/>
                  </a:ext>
                </a:extLst>
              </p:cNvPr>
              <p:cNvSpPr txBox="1"/>
              <p:nvPr/>
            </p:nvSpPr>
            <p:spPr>
              <a:xfrm>
                <a:off x="1878849" y="4279173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22</a:t>
                </a:r>
                <a:endParaRPr lang="en-US" sz="1400" dirty="0"/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84EA4EE3-469F-4396-84C0-D94D0E89B1EB}"/>
                  </a:ext>
                </a:extLst>
              </p:cNvPr>
              <p:cNvSpPr txBox="1"/>
              <p:nvPr/>
            </p:nvSpPr>
            <p:spPr>
              <a:xfrm>
                <a:off x="2153983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F2B6D0D-52B7-4B23-A501-0C44F5BD0E57}"/>
                  </a:ext>
                </a:extLst>
              </p:cNvPr>
              <p:cNvSpPr txBox="1"/>
              <p:nvPr/>
            </p:nvSpPr>
            <p:spPr>
              <a:xfrm>
                <a:off x="3298827" y="4269648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N1</a:t>
                </a:r>
                <a:endParaRPr lang="en-US" sz="1400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D2FF1F9-5BA3-4199-9762-0C44A5137B71}"/>
                  </a:ext>
                </a:extLst>
              </p:cNvPr>
              <p:cNvSpPr txBox="1"/>
              <p:nvPr/>
            </p:nvSpPr>
            <p:spPr>
              <a:xfrm>
                <a:off x="4088287" y="4279172"/>
                <a:ext cx="4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 err="1"/>
                  <a:t>b</a:t>
                </a:r>
                <a:r>
                  <a:rPr lang="en-US" sz="1400" kern="0" baseline="-25000" dirty="0" err="1"/>
                  <a:t>NN</a:t>
                </a:r>
                <a:endParaRPr lang="en-US" sz="1400" dirty="0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67C71FF7-DB1A-4D52-9FC5-5F63B48CE5EE}"/>
                  </a:ext>
                </a:extLst>
              </p:cNvPr>
              <p:cNvSpPr txBox="1"/>
              <p:nvPr/>
            </p:nvSpPr>
            <p:spPr>
              <a:xfrm>
                <a:off x="3591012" y="4279173"/>
                <a:ext cx="429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b</a:t>
                </a:r>
                <a:r>
                  <a:rPr lang="en-US" sz="1400" kern="0" baseline="-25000" dirty="0"/>
                  <a:t>N2</a:t>
                </a:r>
                <a:endParaRPr lang="en-US" sz="1400" dirty="0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2ED69A5F-06CC-4313-A341-6F8C047483B0}"/>
                  </a:ext>
                </a:extLst>
              </p:cNvPr>
              <p:cNvSpPr txBox="1"/>
              <p:nvPr/>
            </p:nvSpPr>
            <p:spPr>
              <a:xfrm>
                <a:off x="3866146" y="4307748"/>
                <a:ext cx="3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</a:t>
                </a:r>
                <a:endParaRPr lang="en-US" sz="1400" dirty="0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B168E30-0360-45A1-8AA1-40B23707EF65}"/>
                  </a:ext>
                </a:extLst>
              </p:cNvPr>
              <p:cNvSpPr txBox="1"/>
              <p:nvPr/>
            </p:nvSpPr>
            <p:spPr>
              <a:xfrm>
                <a:off x="2789960" y="4307748"/>
                <a:ext cx="511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kern="0" dirty="0"/>
                  <a:t>⸱⸱⸱⸱⸱⸱</a:t>
                </a:r>
                <a:endParaRPr lang="en-US" sz="1400" dirty="0"/>
              </a:p>
            </p:txBody>
          </p:sp>
        </p:grp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5CC9621-6A67-4086-AE45-BC8BCBD5531D}"/>
                </a:ext>
              </a:extLst>
            </p:cNvPr>
            <p:cNvSpPr/>
            <p:nvPr/>
          </p:nvSpPr>
          <p:spPr>
            <a:xfrm>
              <a:off x="1995662" y="5211805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20C19E8-9437-4098-B984-C0AB21694BC6}"/>
                </a:ext>
              </a:extLst>
            </p:cNvPr>
            <p:cNvCxnSpPr>
              <a:cxnSpLocks/>
              <a:endCxn id="90" idx="1"/>
            </p:cNvCxnSpPr>
            <p:nvPr/>
          </p:nvCxnSpPr>
          <p:spPr>
            <a:xfrm>
              <a:off x="491810" y="4584941"/>
              <a:ext cx="1535044" cy="6573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847BA8A-BB71-410F-92EB-2FD99BD6C545}"/>
                </a:ext>
              </a:extLst>
            </p:cNvPr>
            <p:cNvCxnSpPr>
              <a:cxnSpLocks/>
              <a:endCxn id="90" idx="7"/>
            </p:cNvCxnSpPr>
            <p:nvPr/>
          </p:nvCxnSpPr>
          <p:spPr>
            <a:xfrm flipH="1">
              <a:off x="2177461" y="4572099"/>
              <a:ext cx="2428863" cy="6701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482B21A8-6AAB-48BB-B8E1-A818A21196B1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>
              <a:off x="826142" y="4567154"/>
              <a:ext cx="2012836" cy="66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61B9531-9116-4480-890A-456E4318855B}"/>
                </a:ext>
              </a:extLst>
            </p:cNvPr>
            <p:cNvSpPr/>
            <p:nvPr/>
          </p:nvSpPr>
          <p:spPr>
            <a:xfrm>
              <a:off x="2807786" y="5197007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74EA7C70-45AF-4BEC-ABDF-99F9E3FF47C6}"/>
                </a:ext>
              </a:extLst>
            </p:cNvPr>
            <p:cNvCxnSpPr>
              <a:cxnSpLocks/>
              <a:endCxn id="95" idx="7"/>
            </p:cNvCxnSpPr>
            <p:nvPr/>
          </p:nvCxnSpPr>
          <p:spPr>
            <a:xfrm flipH="1">
              <a:off x="2989585" y="4602935"/>
              <a:ext cx="2712676" cy="6245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44B4F24-8A0D-4748-93A0-87785D7C4ABE}"/>
                </a:ext>
              </a:extLst>
            </p:cNvPr>
            <p:cNvSpPr/>
            <p:nvPr/>
          </p:nvSpPr>
          <p:spPr>
            <a:xfrm>
              <a:off x="5332981" y="5206534"/>
              <a:ext cx="212991" cy="2078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kern="0" dirty="0">
                  <a:solidFill>
                    <a:schemeClr val="tx1"/>
                  </a:solidFill>
                </a:rPr>
                <a:t>˄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EF49325C-ADEF-4292-A41A-40747EA0D6BF}"/>
                </a:ext>
              </a:extLst>
            </p:cNvPr>
            <p:cNvCxnSpPr>
              <a:cxnSpLocks/>
              <a:endCxn id="97" idx="1"/>
            </p:cNvCxnSpPr>
            <p:nvPr/>
          </p:nvCxnSpPr>
          <p:spPr>
            <a:xfrm>
              <a:off x="1276968" y="4593410"/>
              <a:ext cx="4087205" cy="6435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B8F310B2-DBD9-42E8-8A1F-4DCF8573FB46}"/>
                </a:ext>
              </a:extLst>
            </p:cNvPr>
            <p:cNvCxnSpPr>
              <a:cxnSpLocks/>
              <a:endCxn id="97" idx="7"/>
            </p:cNvCxnSpPr>
            <p:nvPr/>
          </p:nvCxnSpPr>
          <p:spPr>
            <a:xfrm flipH="1">
              <a:off x="5514780" y="4589704"/>
              <a:ext cx="1885583" cy="647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7C1BC3-558C-4D4A-996F-89339B26DDC9}"/>
                </a:ext>
              </a:extLst>
            </p:cNvPr>
            <p:cNvSpPr txBox="1"/>
            <p:nvPr/>
          </p:nvSpPr>
          <p:spPr>
            <a:xfrm>
              <a:off x="3854884" y="5156594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⸱⸱⸱⸱⸱⸱</a:t>
              </a:r>
              <a:endParaRPr lang="en-US" sz="1400" dirty="0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F4ACD3B0-E2A9-414F-B4AC-C753799D0B69}"/>
                </a:ext>
              </a:extLst>
            </p:cNvPr>
            <p:cNvCxnSpPr>
              <a:cxnSpLocks/>
            </p:cNvCxnSpPr>
            <p:nvPr/>
          </p:nvCxnSpPr>
          <p:spPr>
            <a:xfrm>
              <a:off x="2177773" y="5404905"/>
              <a:ext cx="1310044" cy="529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2C11462A-CEE9-44A8-8E04-E989DA34B5AC}"/>
                </a:ext>
              </a:extLst>
            </p:cNvPr>
            <p:cNvCxnSpPr>
              <a:cxnSpLocks/>
            </p:cNvCxnSpPr>
            <p:nvPr/>
          </p:nvCxnSpPr>
          <p:spPr>
            <a:xfrm>
              <a:off x="2943821" y="5404905"/>
              <a:ext cx="639065" cy="5446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D0996033-4027-4823-A825-A69B0D6FD1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0467" y="5398579"/>
              <a:ext cx="1395267" cy="512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1417FF8-A96C-48C1-98EF-E9EB024C4BB5}"/>
                </a:ext>
              </a:extLst>
            </p:cNvPr>
            <p:cNvSpPr txBox="1"/>
            <p:nvPr/>
          </p:nvSpPr>
          <p:spPr>
            <a:xfrm>
              <a:off x="3546990" y="6250512"/>
              <a:ext cx="410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/>
                <a:t>c</a:t>
              </a:r>
              <a:r>
                <a:rPr lang="en-US" sz="1400" kern="0" baseline="-25000" dirty="0"/>
                <a:t>11</a:t>
              </a:r>
              <a:endParaRPr lang="en-US" sz="1400" dirty="0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097875C2-3F32-4BB0-BAE9-61644EA7EA3A}"/>
                </a:ext>
              </a:extLst>
            </p:cNvPr>
            <p:cNvSpPr/>
            <p:nvPr/>
          </p:nvSpPr>
          <p:spPr>
            <a:xfrm rot="10800000">
              <a:off x="3309992" y="5926050"/>
              <a:ext cx="800731" cy="369778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A0BF503-EE87-4A8A-8AC8-AD96C2B879AA}"/>
                </a:ext>
              </a:extLst>
            </p:cNvPr>
            <p:cNvSpPr txBox="1"/>
            <p:nvPr/>
          </p:nvSpPr>
          <p:spPr>
            <a:xfrm>
              <a:off x="3533866" y="588745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kern="0" dirty="0"/>
                <a:t>˅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757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3E70CE-25E2-425B-B55A-EB43DE9389E8}"/>
              </a:ext>
            </a:extLst>
          </p:cNvPr>
          <p:cNvSpPr txBox="1">
            <a:spLocks/>
          </p:cNvSpPr>
          <p:nvPr/>
        </p:nvSpPr>
        <p:spPr bwMode="auto">
          <a:xfrm>
            <a:off x="722114" y="4364195"/>
            <a:ext cx="7736086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25C7927-2F1F-43EE-B8FF-5333C1DC2292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86B9ADC-39F2-42D5-92E3-949695E7748C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3096655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3E70CE-25E2-425B-B55A-EB43DE9389E8}"/>
              </a:ext>
            </a:extLst>
          </p:cNvPr>
          <p:cNvSpPr txBox="1">
            <a:spLocks/>
          </p:cNvSpPr>
          <p:nvPr/>
        </p:nvSpPr>
        <p:spPr bwMode="auto">
          <a:xfrm>
            <a:off x="722114" y="4364195"/>
            <a:ext cx="7736086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25C7927-2F1F-43EE-B8FF-5333C1DC2292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86B9ADC-39F2-42D5-92E3-949695E7748C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8CD82E-017C-4392-83CA-BC57285CAC0F}"/>
              </a:ext>
            </a:extLst>
          </p:cNvPr>
          <p:cNvSpPr txBox="1"/>
          <p:nvPr/>
        </p:nvSpPr>
        <p:spPr>
          <a:xfrm>
            <a:off x="5917651" y="2923410"/>
            <a:ext cx="3139820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log-space uniform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182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07EC6C-FBF5-4F92-B425-4B20BA58BE2E}"/>
              </a:ext>
            </a:extLst>
          </p:cNvPr>
          <p:cNvGrpSpPr/>
          <p:nvPr/>
        </p:nvGrpSpPr>
        <p:grpSpPr>
          <a:xfrm>
            <a:off x="5808753" y="2237464"/>
            <a:ext cx="2744691" cy="1704913"/>
            <a:chOff x="1827303" y="2885164"/>
            <a:chExt cx="2744691" cy="17049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7BC03E-FCDC-4640-AAE0-57C2CBAA6390}"/>
                </a:ext>
              </a:extLst>
            </p:cNvPr>
            <p:cNvGrpSpPr/>
            <p:nvPr/>
          </p:nvGrpSpPr>
          <p:grpSpPr>
            <a:xfrm>
              <a:off x="1827303" y="2885164"/>
              <a:ext cx="2744691" cy="1704913"/>
              <a:chOff x="1827303" y="2885164"/>
              <a:chExt cx="2744691" cy="1704913"/>
            </a:xfrm>
          </p:grpSpPr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E7334B7B-40DD-42AE-A6D5-2B6B767F8A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0407" y="3588373"/>
                <a:ext cx="544827" cy="276999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200" dirty="0">
                    <a:latin typeface="Comic Sans MS" charset="0"/>
                  </a:rPr>
                  <a:t>M</a:t>
                </a:r>
              </a:p>
            </p:txBody>
          </p:sp>
          <p:cxnSp>
            <p:nvCxnSpPr>
              <p:cNvPr id="11" name="直接箭头连接符 69">
                <a:extLst>
                  <a:ext uri="{FF2B5EF4-FFF2-40B4-BE49-F238E27FC236}">
                    <a16:creationId xmlns:a16="http://schemas.microsoft.com/office/drawing/2014/main" id="{725BAC39-44CA-48C7-9E0D-9D15CCAE49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310561"/>
                <a:ext cx="0" cy="16490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7C188FA-3C98-4C5C-B2AB-20CB7EF20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213" y="3475463"/>
                <a:ext cx="1115852" cy="111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210943-AC01-489D-AD2C-FAB57610A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8015" y="3468072"/>
                <a:ext cx="0" cy="12030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1C0AC-E904-4907-B057-CB9986EAEA58}"/>
                  </a:ext>
                </a:extLst>
              </p:cNvPr>
              <p:cNvSpPr txBox="1"/>
              <p:nvPr/>
            </p:nvSpPr>
            <p:spPr>
              <a:xfrm>
                <a:off x="2777878" y="4313078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O(s(n))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55C9965-EEDA-44AB-BB6D-F853946A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1" y="3032832"/>
                <a:ext cx="1245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9990F71-F7A1-43F6-B17B-2EB6081B26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7304" y="3032832"/>
                <a:ext cx="124403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571EBF2-505E-4320-88DA-E3C9D7A333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342" y="4451577"/>
                <a:ext cx="3435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73218D1-041C-4BB7-BDD6-1EE34C428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0304" y="4451577"/>
                <a:ext cx="394823" cy="22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067559F-D4EF-44AB-B9FF-4537BB4549F0}"/>
                  </a:ext>
                </a:extLst>
              </p:cNvPr>
              <p:cNvSpPr/>
              <p:nvPr/>
            </p:nvSpPr>
            <p:spPr>
              <a:xfrm>
                <a:off x="1827303" y="3156206"/>
                <a:ext cx="2744691" cy="1649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x</a:t>
                </a:r>
                <a:endParaRPr lang="en-US" sz="1600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A730D0B-9E40-4AA5-946B-103620D38549}"/>
                  </a:ext>
                </a:extLst>
              </p:cNvPr>
              <p:cNvSpPr/>
              <p:nvPr/>
            </p:nvSpPr>
            <p:spPr>
              <a:xfrm>
                <a:off x="2380304" y="4148176"/>
                <a:ext cx="1391584" cy="1649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aseline="-250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ECB956-01D3-4DFD-974B-3EF490328A11}"/>
                  </a:ext>
                </a:extLst>
              </p:cNvPr>
              <p:cNvSpPr txBox="1"/>
              <p:nvPr/>
            </p:nvSpPr>
            <p:spPr>
              <a:xfrm>
                <a:off x="3064034" y="2885164"/>
                <a:ext cx="271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n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CFBB0-F37F-4343-8FB9-606C98B5B636}"/>
                </a:ext>
              </a:extLst>
            </p:cNvPr>
            <p:cNvCxnSpPr>
              <a:cxnSpLocks/>
            </p:cNvCxnSpPr>
            <p:nvPr/>
          </p:nvCxnSpPr>
          <p:spPr>
            <a:xfrm>
              <a:off x="3158490" y="3858597"/>
              <a:ext cx="0" cy="1203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E19809-649A-4DE0-9E10-9BEB67E5F94B}"/>
                </a:ext>
              </a:extLst>
            </p:cNvPr>
            <p:cNvCxnSpPr>
              <a:cxnSpLocks/>
            </p:cNvCxnSpPr>
            <p:nvPr/>
          </p:nvCxnSpPr>
          <p:spPr>
            <a:xfrm>
              <a:off x="2490573" y="3967167"/>
              <a:ext cx="677442" cy="41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69">
              <a:extLst>
                <a:ext uri="{FF2B5EF4-FFF2-40B4-BE49-F238E27FC236}">
                  <a16:creationId xmlns:a16="http://schemas.microsoft.com/office/drawing/2014/main" id="{8B80D57F-C266-4F5E-B1F3-B1E1CAC2DC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9838" y="3962825"/>
              <a:ext cx="0" cy="1858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307303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There are N=2</a:t>
            </a:r>
            <a:r>
              <a:rPr lang="en-US" sz="1800" kern="0" baseline="30000" dirty="0"/>
              <a:t>O(s(n)) </a:t>
            </a:r>
            <a:r>
              <a:rPr lang="en-US" sz="1800" kern="0" dirty="0"/>
              <a:t>different configs.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D3C0C20-59DB-4EDA-9F30-FE6563301497}"/>
              </a:ext>
            </a:extLst>
          </p:cNvPr>
          <p:cNvSpPr txBox="1">
            <a:spLocks/>
          </p:cNvSpPr>
          <p:nvPr/>
        </p:nvSpPr>
        <p:spPr bwMode="auto">
          <a:xfrm>
            <a:off x="722114" y="3610703"/>
            <a:ext cx="5164336" cy="641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The TM M accepts x </a:t>
            </a:r>
            <a:r>
              <a:rPr lang="en-US" sz="1800" kern="0" dirty="0" err="1"/>
              <a:t>iff</a:t>
            </a:r>
            <a:r>
              <a:rPr lang="en-US" sz="1800" kern="0" dirty="0"/>
              <a:t> there is a path in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 from the initial config to an accepting config. 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3E70CE-25E2-425B-B55A-EB43DE9389E8}"/>
              </a:ext>
            </a:extLst>
          </p:cNvPr>
          <p:cNvSpPr txBox="1">
            <a:spLocks/>
          </p:cNvSpPr>
          <p:nvPr/>
        </p:nvSpPr>
        <p:spPr bwMode="auto">
          <a:xfrm>
            <a:off x="722114" y="4364195"/>
            <a:ext cx="7736086" cy="64154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3300"/>
                </a:solidFill>
              </a:rPr>
              <a:t>The Reachability Problem:</a:t>
            </a:r>
            <a:r>
              <a:rPr lang="en-US" sz="1800" kern="0" dirty="0"/>
              <a:t> </a:t>
            </a:r>
          </a:p>
          <a:p>
            <a:pPr marL="0" indent="0">
              <a:buNone/>
            </a:pPr>
            <a:r>
              <a:rPr lang="en-US" sz="1800" kern="0" dirty="0"/>
              <a:t>Given a graph G, and two vertices s and t, is there a path from s to t in G?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25C7927-2F1F-43EE-B8FF-5333C1DC2292}"/>
              </a:ext>
            </a:extLst>
          </p:cNvPr>
          <p:cNvSpPr txBox="1">
            <a:spLocks/>
          </p:cNvSpPr>
          <p:nvPr/>
        </p:nvSpPr>
        <p:spPr bwMode="auto">
          <a:xfrm>
            <a:off x="709239" y="2630233"/>
            <a:ext cx="4853263" cy="92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When an input x is given, we can construct a graph </a:t>
            </a:r>
            <a:r>
              <a:rPr lang="en-US" sz="1800" kern="0" dirty="0">
                <a:solidFill>
                  <a:srgbClr val="FF0000"/>
                </a:solidFill>
              </a:rPr>
              <a:t>G</a:t>
            </a:r>
            <a:r>
              <a:rPr lang="en-US" sz="1800" kern="0" baseline="-25000" dirty="0">
                <a:solidFill>
                  <a:srgbClr val="FF0000"/>
                </a:solidFill>
              </a:rPr>
              <a:t>M</a:t>
            </a:r>
            <a:r>
              <a:rPr lang="en-US" sz="1800" kern="0" dirty="0">
                <a:solidFill>
                  <a:srgbClr val="FF0000"/>
                </a:solidFill>
              </a:rPr>
              <a:t>(x)</a:t>
            </a:r>
            <a:r>
              <a:rPr lang="en-US" sz="1800" kern="0" dirty="0"/>
              <a:t>, whose vertices are the configs of M, and edges are for one-step moves of M. 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86B9ADC-39F2-42D5-92E3-949695E7748C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8CD82E-017C-4392-83CA-BC57285CAC0F}"/>
              </a:ext>
            </a:extLst>
          </p:cNvPr>
          <p:cNvSpPr txBox="1"/>
          <p:nvPr/>
        </p:nvSpPr>
        <p:spPr>
          <a:xfrm>
            <a:off x="5917651" y="2923410"/>
            <a:ext cx="3139820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kern="0" dirty="0"/>
              <a:t>The </a:t>
            </a:r>
            <a:r>
              <a:rPr lang="en-US" sz="2000" kern="0" dirty="0">
                <a:solidFill>
                  <a:srgbClr val="FFC000"/>
                </a:solidFill>
              </a:rPr>
              <a:t>Reachability</a:t>
            </a:r>
            <a:r>
              <a:rPr lang="en-US" sz="2000" kern="0" dirty="0"/>
              <a:t> problem can be solved by a log-space uniform circuit family of depth </a:t>
            </a:r>
            <a:r>
              <a:rPr lang="en-US" sz="2000" dirty="0"/>
              <a:t>O(log</a:t>
            </a:r>
            <a:r>
              <a:rPr lang="en-US" sz="2000" baseline="30000" dirty="0"/>
              <a:t>2</a:t>
            </a:r>
            <a:r>
              <a:rPr lang="en-US" sz="2000" dirty="0"/>
              <a:t> N).</a:t>
            </a:r>
            <a:r>
              <a:rPr lang="en-US" sz="2000" kern="0" dirty="0"/>
              <a:t> </a:t>
            </a:r>
            <a:endParaRPr lang="en-US" sz="2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D60B332B-8D6C-4B28-858E-0322E704455B}"/>
              </a:ext>
            </a:extLst>
          </p:cNvPr>
          <p:cNvSpPr txBox="1">
            <a:spLocks/>
          </p:cNvSpPr>
          <p:nvPr/>
        </p:nvSpPr>
        <p:spPr bwMode="auto">
          <a:xfrm>
            <a:off x="707997" y="5201810"/>
            <a:ext cx="7667853" cy="12370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Thus, when the input x to the TM M is given, with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for the graph G</a:t>
            </a:r>
            <a:r>
              <a:rPr lang="en-US" sz="1800" kern="0" baseline="-25000" dirty="0"/>
              <a:t>M</a:t>
            </a:r>
            <a:r>
              <a:rPr lang="en-US" sz="1800" kern="0" dirty="0"/>
              <a:t>(x), we can construct an O(log N)=O(s(n)-space uniform circuit family </a:t>
            </a:r>
            <a:r>
              <a:rPr lang="en-US" sz="1800" kern="0" dirty="0">
                <a:solidFill>
                  <a:srgbClr val="FF0000"/>
                </a:solidFill>
              </a:rPr>
              <a:t>F</a:t>
            </a:r>
            <a:r>
              <a:rPr lang="en-US" sz="1800" kern="0" dirty="0"/>
              <a:t> of depth O(log</a:t>
            </a:r>
            <a:r>
              <a:rPr lang="en-US" sz="1800" kern="0" baseline="30000" dirty="0"/>
              <a:t>2</a:t>
            </a:r>
            <a:r>
              <a:rPr lang="en-US" sz="1800" kern="0" dirty="0"/>
              <a:t> N)=O(s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 that decides if the TM M accepts x.   </a:t>
            </a:r>
          </a:p>
        </p:txBody>
      </p:sp>
    </p:spTree>
    <p:extLst>
      <p:ext uri="{BB962C8B-B14F-4D97-AF65-F5344CB8AC3E}">
        <p14:creationId xmlns:p14="http://schemas.microsoft.com/office/powerpoint/2010/main" val="201779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2687505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201409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EFFAC2-413A-4B82-B5AC-45048DA2430F}"/>
              </a:ext>
            </a:extLst>
          </p:cNvPr>
          <p:cNvSpPr txBox="1">
            <a:spLocks/>
          </p:cNvSpPr>
          <p:nvPr/>
        </p:nvSpPr>
        <p:spPr bwMode="auto">
          <a:xfrm>
            <a:off x="707656" y="4056578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Easy:</a:t>
            </a:r>
            <a:r>
              <a:rPr lang="en-US" sz="1800" kern="0" dirty="0"/>
              <a:t> let I and J be two configs of M, where the input-tape head of M in the config. I is on the h-</a:t>
            </a:r>
            <a:r>
              <a:rPr lang="en-US" sz="1800" kern="0" dirty="0" err="1"/>
              <a:t>th</a:t>
            </a:r>
            <a:r>
              <a:rPr lang="en-US" sz="1800" kern="0" dirty="0"/>
              <a:t> bit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of the input.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1353364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EFFAC2-413A-4B82-B5AC-45048DA2430F}"/>
              </a:ext>
            </a:extLst>
          </p:cNvPr>
          <p:cNvSpPr txBox="1">
            <a:spLocks/>
          </p:cNvSpPr>
          <p:nvPr/>
        </p:nvSpPr>
        <p:spPr bwMode="auto">
          <a:xfrm>
            <a:off x="707656" y="4056578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Easy:</a:t>
            </a:r>
            <a:r>
              <a:rPr lang="en-US" sz="1800" kern="0" dirty="0"/>
              <a:t> let I and J be two configs of M, where the input-tape head of M in the config. I is on the h-</a:t>
            </a:r>
            <a:r>
              <a:rPr lang="en-US" sz="1800" kern="0" dirty="0" err="1"/>
              <a:t>th</a:t>
            </a:r>
            <a:r>
              <a:rPr lang="en-US" sz="1800" kern="0" dirty="0"/>
              <a:t> bit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of the input.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9AB4952-9004-420B-91D2-E436978A784B}"/>
              </a:ext>
            </a:extLst>
          </p:cNvPr>
          <p:cNvSpPr txBox="1">
            <a:spLocks/>
          </p:cNvSpPr>
          <p:nvPr/>
        </p:nvSpPr>
        <p:spPr bwMode="auto">
          <a:xfrm>
            <a:off x="714885" y="4748922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If TM M says “</a:t>
            </a:r>
            <a:r>
              <a:rPr lang="en-US" sz="1600" kern="0" dirty="0">
                <a:solidFill>
                  <a:srgbClr val="00B050"/>
                </a:solidFill>
              </a:rPr>
              <a:t>in config I, if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>
                <a:solidFill>
                  <a:srgbClr val="00B050"/>
                </a:solidFill>
              </a:rPr>
              <a:t>h</a:t>
            </a:r>
            <a:r>
              <a:rPr lang="en-US" sz="1600" kern="0" dirty="0">
                <a:solidFill>
                  <a:srgbClr val="00B050"/>
                </a:solidFill>
              </a:rPr>
              <a:t>=1, then go to config. J</a:t>
            </a:r>
            <a:r>
              <a:rPr lang="en-US" sz="1600" kern="0" dirty="0"/>
              <a:t>”, then connect </a:t>
            </a:r>
            <a:r>
              <a:rPr lang="en-US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/>
              <a:t>h</a:t>
            </a:r>
            <a:r>
              <a:rPr lang="en-US" sz="1600" kern="0" baseline="-25000" dirty="0"/>
              <a:t> </a:t>
            </a:r>
            <a:r>
              <a:rPr lang="en-US" sz="1600" kern="0" dirty="0"/>
              <a:t>to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2643182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EFFAC2-413A-4B82-B5AC-45048DA2430F}"/>
              </a:ext>
            </a:extLst>
          </p:cNvPr>
          <p:cNvSpPr txBox="1">
            <a:spLocks/>
          </p:cNvSpPr>
          <p:nvPr/>
        </p:nvSpPr>
        <p:spPr bwMode="auto">
          <a:xfrm>
            <a:off x="707656" y="4056578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Easy:</a:t>
            </a:r>
            <a:r>
              <a:rPr lang="en-US" sz="1800" kern="0" dirty="0"/>
              <a:t> let I and J be two configs of M, where the input-tape head of M in the config. I is on the h-</a:t>
            </a:r>
            <a:r>
              <a:rPr lang="en-US" sz="1800" kern="0" dirty="0" err="1"/>
              <a:t>th</a:t>
            </a:r>
            <a:r>
              <a:rPr lang="en-US" sz="1800" kern="0" dirty="0"/>
              <a:t> bit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of the input.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9AB4952-9004-420B-91D2-E436978A784B}"/>
              </a:ext>
            </a:extLst>
          </p:cNvPr>
          <p:cNvSpPr txBox="1">
            <a:spLocks/>
          </p:cNvSpPr>
          <p:nvPr/>
        </p:nvSpPr>
        <p:spPr bwMode="auto">
          <a:xfrm>
            <a:off x="714885" y="4748922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If TM M says “</a:t>
            </a:r>
            <a:r>
              <a:rPr lang="en-US" sz="1600" kern="0" dirty="0">
                <a:solidFill>
                  <a:srgbClr val="00B050"/>
                </a:solidFill>
              </a:rPr>
              <a:t>in config I, if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>
                <a:solidFill>
                  <a:srgbClr val="00B050"/>
                </a:solidFill>
              </a:rPr>
              <a:t>h</a:t>
            </a:r>
            <a:r>
              <a:rPr lang="en-US" sz="1600" kern="0" dirty="0">
                <a:solidFill>
                  <a:srgbClr val="00B050"/>
                </a:solidFill>
              </a:rPr>
              <a:t>=1, then go to config. J</a:t>
            </a:r>
            <a:r>
              <a:rPr lang="en-US" sz="1600" kern="0" dirty="0"/>
              <a:t>”, then connect </a:t>
            </a:r>
            <a:r>
              <a:rPr lang="en-US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/>
              <a:t>h</a:t>
            </a:r>
            <a:r>
              <a:rPr lang="en-US" sz="1600" kern="0" baseline="-25000" dirty="0"/>
              <a:t> </a:t>
            </a:r>
            <a:r>
              <a:rPr lang="en-US" sz="1600" kern="0" dirty="0"/>
              <a:t>to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If TM M says “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in config I, if </a:t>
                </a:r>
                <a:r>
                  <a:rPr lang="en-US" sz="1600" i="1" kern="0" dirty="0" err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 err="1">
                    <a:solidFill>
                      <a:srgbClr val="00B050"/>
                    </a:solidFill>
                  </a:rPr>
                  <a:t>h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=0, then go to config. J</a:t>
                </a:r>
                <a:r>
                  <a:rPr lang="en-US" sz="1600" kern="0" dirty="0"/>
                  <a:t>”, then connect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b="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600" kern="0" baseline="-25000" dirty="0" err="1"/>
                  <a:t>h</a:t>
                </a:r>
                <a:r>
                  <a:rPr lang="en-US" sz="1600" kern="0" baseline="-25000" dirty="0"/>
                  <a:t> </a:t>
                </a:r>
                <a:r>
                  <a:rPr lang="en-US" sz="1600" kern="0" dirty="0"/>
                  <a:t>to </a:t>
                </a:r>
                <a:r>
                  <a:rPr lang="en-US" sz="1600" kern="0" dirty="0" err="1"/>
                  <a:t>A</a:t>
                </a:r>
                <a:r>
                  <a:rPr lang="en-US" sz="1600" kern="0" baseline="-25000" dirty="0" err="1"/>
                  <a:t>M,x</a:t>
                </a:r>
                <a:r>
                  <a:rPr lang="en-US" sz="1600" kern="0" dirty="0"/>
                  <a:t>[I, J] </a:t>
                </a: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blipFill>
                <a:blip r:embed="rId3"/>
                <a:stretch>
                  <a:fillRect l="-397" t="-8000" r="-1272" b="-36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1711513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EFFAC2-413A-4B82-B5AC-45048DA2430F}"/>
              </a:ext>
            </a:extLst>
          </p:cNvPr>
          <p:cNvSpPr txBox="1">
            <a:spLocks/>
          </p:cNvSpPr>
          <p:nvPr/>
        </p:nvSpPr>
        <p:spPr bwMode="auto">
          <a:xfrm>
            <a:off x="707656" y="4056578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Easy:</a:t>
            </a:r>
            <a:r>
              <a:rPr lang="en-US" sz="1800" kern="0" dirty="0"/>
              <a:t> let I and J be two configs of M, where the input-tape head of M in the config. I is on the h-</a:t>
            </a:r>
            <a:r>
              <a:rPr lang="en-US" sz="1800" kern="0" dirty="0" err="1"/>
              <a:t>th</a:t>
            </a:r>
            <a:r>
              <a:rPr lang="en-US" sz="1800" kern="0" dirty="0"/>
              <a:t> bit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of the input.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9AB4952-9004-420B-91D2-E436978A784B}"/>
              </a:ext>
            </a:extLst>
          </p:cNvPr>
          <p:cNvSpPr txBox="1">
            <a:spLocks/>
          </p:cNvSpPr>
          <p:nvPr/>
        </p:nvSpPr>
        <p:spPr bwMode="auto">
          <a:xfrm>
            <a:off x="714885" y="4748922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If TM M says “</a:t>
            </a:r>
            <a:r>
              <a:rPr lang="en-US" sz="1600" kern="0" dirty="0">
                <a:solidFill>
                  <a:srgbClr val="00B050"/>
                </a:solidFill>
              </a:rPr>
              <a:t>in config I, if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>
                <a:solidFill>
                  <a:srgbClr val="00B050"/>
                </a:solidFill>
              </a:rPr>
              <a:t>h</a:t>
            </a:r>
            <a:r>
              <a:rPr lang="en-US" sz="1600" kern="0" dirty="0">
                <a:solidFill>
                  <a:srgbClr val="00B050"/>
                </a:solidFill>
              </a:rPr>
              <a:t>=1, then go to config. J</a:t>
            </a:r>
            <a:r>
              <a:rPr lang="en-US" sz="1600" kern="0" dirty="0"/>
              <a:t>”, then connect </a:t>
            </a:r>
            <a:r>
              <a:rPr lang="en-US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/>
              <a:t>h</a:t>
            </a:r>
            <a:r>
              <a:rPr lang="en-US" sz="1600" kern="0" baseline="-25000" dirty="0"/>
              <a:t> </a:t>
            </a:r>
            <a:r>
              <a:rPr lang="en-US" sz="1600" kern="0" dirty="0"/>
              <a:t>to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If TM M says “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in config I, if </a:t>
                </a:r>
                <a:r>
                  <a:rPr lang="en-US" sz="1600" i="1" kern="0" dirty="0" err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 err="1">
                    <a:solidFill>
                      <a:srgbClr val="00B050"/>
                    </a:solidFill>
                  </a:rPr>
                  <a:t>h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=0, then go to config. J</a:t>
                </a:r>
                <a:r>
                  <a:rPr lang="en-US" sz="1600" kern="0" dirty="0"/>
                  <a:t>”, then connect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b="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600" kern="0" baseline="-25000" dirty="0" err="1"/>
                  <a:t>h</a:t>
                </a:r>
                <a:r>
                  <a:rPr lang="en-US" sz="1600" kern="0" baseline="-25000" dirty="0"/>
                  <a:t> </a:t>
                </a:r>
                <a:r>
                  <a:rPr lang="en-US" sz="1600" kern="0" dirty="0"/>
                  <a:t>to </a:t>
                </a:r>
                <a:r>
                  <a:rPr lang="en-US" sz="1600" kern="0" dirty="0" err="1"/>
                  <a:t>A</a:t>
                </a:r>
                <a:r>
                  <a:rPr lang="en-US" sz="1600" kern="0" baseline="-25000" dirty="0" err="1"/>
                  <a:t>M,x</a:t>
                </a:r>
                <a:r>
                  <a:rPr lang="en-US" sz="1600" kern="0" dirty="0"/>
                  <a:t>[I, J] </a:t>
                </a: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blipFill>
                <a:blip r:embed="rId3"/>
                <a:stretch>
                  <a:fillRect l="-397" t="-8000" r="-1272" b="-36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F5F2D56-08AE-4C46-B450-4B94D12A31B9}"/>
              </a:ext>
            </a:extLst>
          </p:cNvPr>
          <p:cNvSpPr txBox="1">
            <a:spLocks/>
          </p:cNvSpPr>
          <p:nvPr/>
        </p:nvSpPr>
        <p:spPr bwMode="auto">
          <a:xfrm>
            <a:off x="714885" y="5522788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Otherwise, set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= 0.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3487433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2698C45-A5EC-46E1-8915-A107E7D19F87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31DAE-2C7E-4C18-918D-99C239F0AF1A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22114" y="3380414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However,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depends on the input x. Can we construct the adjacency matrix </a:t>
            </a:r>
            <a:r>
              <a:rPr lang="en-US" sz="1800" kern="0" dirty="0" err="1"/>
              <a:t>A</a:t>
            </a:r>
            <a:r>
              <a:rPr lang="en-US" sz="1800" kern="0" baseline="-25000" dirty="0" err="1"/>
              <a:t>M,x</a:t>
            </a:r>
            <a:r>
              <a:rPr lang="en-US" sz="1800" kern="0" dirty="0"/>
              <a:t> when the input x is given?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EFFAC2-413A-4B82-B5AC-45048DA2430F}"/>
              </a:ext>
            </a:extLst>
          </p:cNvPr>
          <p:cNvSpPr txBox="1">
            <a:spLocks/>
          </p:cNvSpPr>
          <p:nvPr/>
        </p:nvSpPr>
        <p:spPr bwMode="auto">
          <a:xfrm>
            <a:off x="707656" y="4056578"/>
            <a:ext cx="7667852" cy="66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Easy:</a:t>
            </a:r>
            <a:r>
              <a:rPr lang="en-US" sz="1800" kern="0" dirty="0"/>
              <a:t> let I and J be two configs of M, where the input-tape head of M in the config. I is on the h-</a:t>
            </a:r>
            <a:r>
              <a:rPr lang="en-US" sz="1800" kern="0" dirty="0" err="1"/>
              <a:t>th</a:t>
            </a:r>
            <a:r>
              <a:rPr lang="en-US" sz="1800" kern="0" dirty="0"/>
              <a:t> bit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800" kern="0" baseline="-25000" dirty="0" err="1"/>
              <a:t>h</a:t>
            </a:r>
            <a:r>
              <a:rPr lang="en-US" sz="1800" kern="0" dirty="0"/>
              <a:t> of the input.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9AB4952-9004-420B-91D2-E436978A784B}"/>
              </a:ext>
            </a:extLst>
          </p:cNvPr>
          <p:cNvSpPr txBox="1">
            <a:spLocks/>
          </p:cNvSpPr>
          <p:nvPr/>
        </p:nvSpPr>
        <p:spPr bwMode="auto">
          <a:xfrm>
            <a:off x="714885" y="4748922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If TM M says “</a:t>
            </a:r>
            <a:r>
              <a:rPr lang="en-US" sz="1600" kern="0" dirty="0">
                <a:solidFill>
                  <a:srgbClr val="00B050"/>
                </a:solidFill>
              </a:rPr>
              <a:t>in config I, if </a:t>
            </a:r>
            <a:r>
              <a:rPr lang="en-US" sz="1600" i="1" kern="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>
                <a:solidFill>
                  <a:srgbClr val="00B050"/>
                </a:solidFill>
              </a:rPr>
              <a:t>h</a:t>
            </a:r>
            <a:r>
              <a:rPr lang="en-US" sz="1600" kern="0" dirty="0">
                <a:solidFill>
                  <a:srgbClr val="00B050"/>
                </a:solidFill>
              </a:rPr>
              <a:t>=1, then go to config. J</a:t>
            </a:r>
            <a:r>
              <a:rPr lang="en-US" sz="1600" kern="0" dirty="0"/>
              <a:t>”, then connect </a:t>
            </a:r>
            <a:r>
              <a:rPr lang="en-US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kern="0" baseline="-25000" dirty="0" err="1"/>
              <a:t>h</a:t>
            </a:r>
            <a:r>
              <a:rPr lang="en-US" sz="1600" kern="0" baseline="-25000" dirty="0"/>
              <a:t> </a:t>
            </a:r>
            <a:r>
              <a:rPr lang="en-US" sz="1600" kern="0" dirty="0"/>
              <a:t>to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kern="0" dirty="0"/>
                  <a:t>If TM M says “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in config I, if </a:t>
                </a:r>
                <a:r>
                  <a:rPr lang="en-US" sz="1600" i="1" kern="0" dirty="0" err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kern="0" baseline="-25000" dirty="0" err="1">
                    <a:solidFill>
                      <a:srgbClr val="00B050"/>
                    </a:solidFill>
                  </a:rPr>
                  <a:t>h</a:t>
                </a:r>
                <a:r>
                  <a:rPr lang="en-US" sz="1600" kern="0" dirty="0">
                    <a:solidFill>
                      <a:srgbClr val="00B050"/>
                    </a:solidFill>
                  </a:rPr>
                  <a:t>=0, then go to config. J</a:t>
                </a:r>
                <a:r>
                  <a:rPr lang="en-US" sz="1600" kern="0" dirty="0"/>
                  <a:t>”, then connect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b="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600" kern="0" baseline="-25000" dirty="0" err="1"/>
                  <a:t>h</a:t>
                </a:r>
                <a:r>
                  <a:rPr lang="en-US" sz="1600" kern="0" baseline="-25000" dirty="0"/>
                  <a:t> </a:t>
                </a:r>
                <a:r>
                  <a:rPr lang="en-US" sz="1600" kern="0" dirty="0"/>
                  <a:t>to </a:t>
                </a:r>
                <a:r>
                  <a:rPr lang="en-US" sz="1600" kern="0" dirty="0" err="1"/>
                  <a:t>A</a:t>
                </a:r>
                <a:r>
                  <a:rPr lang="en-US" sz="1600" kern="0" baseline="-25000" dirty="0" err="1"/>
                  <a:t>M,x</a:t>
                </a:r>
                <a:r>
                  <a:rPr lang="en-US" sz="1600" kern="0" dirty="0"/>
                  <a:t>[I, J] </a:t>
                </a: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600D520F-828E-4390-B455-4FB4E7E38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656" y="5144969"/>
                <a:ext cx="7667852" cy="302434"/>
              </a:xfrm>
              <a:prstGeom prst="rect">
                <a:avLst/>
              </a:prstGeom>
              <a:blipFill>
                <a:blip r:embed="rId3"/>
                <a:stretch>
                  <a:fillRect l="-397" t="-8000" r="-1272" b="-36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F5F2D56-08AE-4C46-B450-4B94D12A31B9}"/>
              </a:ext>
            </a:extLst>
          </p:cNvPr>
          <p:cNvSpPr txBox="1">
            <a:spLocks/>
          </p:cNvSpPr>
          <p:nvPr/>
        </p:nvSpPr>
        <p:spPr bwMode="auto">
          <a:xfrm>
            <a:off x="714885" y="5522788"/>
            <a:ext cx="7667852" cy="3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Otherwise, set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= 0. 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D9DB998-ECA5-4015-A95B-C1EB82249299}"/>
              </a:ext>
            </a:extLst>
          </p:cNvPr>
          <p:cNvSpPr txBox="1">
            <a:spLocks/>
          </p:cNvSpPr>
          <p:nvPr/>
        </p:nvSpPr>
        <p:spPr bwMode="auto">
          <a:xfrm>
            <a:off x="731468" y="5934710"/>
            <a:ext cx="7667852" cy="66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This does not increase much circuit depth. Moreover, when an input x is given to the circuit,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[I, J] is assigned with correct values.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2B7990-C065-4B14-8760-0CC3C7009A8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125070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35A468E-1449-4EEE-99D4-B12CF39471E2}"/>
              </a:ext>
            </a:extLst>
          </p:cNvPr>
          <p:cNvSpPr txBox="1">
            <a:spLocks/>
          </p:cNvSpPr>
          <p:nvPr/>
        </p:nvSpPr>
        <p:spPr bwMode="auto">
          <a:xfrm>
            <a:off x="731468" y="3427973"/>
            <a:ext cx="3659386" cy="44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The final circuit looks like this: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B70235-9052-4197-B62C-D2D6D417595D}"/>
              </a:ext>
            </a:extLst>
          </p:cNvPr>
          <p:cNvSpPr/>
          <p:nvPr/>
        </p:nvSpPr>
        <p:spPr>
          <a:xfrm>
            <a:off x="4381499" y="4023585"/>
            <a:ext cx="3286117" cy="3800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Construct the adjacency matrix </a:t>
            </a:r>
            <a:r>
              <a:rPr lang="en-US" sz="1400" kern="0" dirty="0" err="1">
                <a:solidFill>
                  <a:schemeClr val="tx1"/>
                </a:solidFill>
              </a:rPr>
              <a:t>A</a:t>
            </a:r>
            <a:r>
              <a:rPr lang="en-US" sz="1400" kern="0" baseline="-25000" dirty="0" err="1">
                <a:solidFill>
                  <a:schemeClr val="tx1"/>
                </a:solidFill>
              </a:rPr>
              <a:t>M,x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800C1A-7374-4F5F-A0EC-45597F61BF28}"/>
              </a:ext>
            </a:extLst>
          </p:cNvPr>
          <p:cNvSpPr/>
          <p:nvPr/>
        </p:nvSpPr>
        <p:spPr>
          <a:xfrm>
            <a:off x="4381499" y="4699861"/>
            <a:ext cx="3275997" cy="8231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Compute the transitive closure for </a:t>
            </a:r>
            <a:r>
              <a:rPr lang="en-US" sz="1400" kern="0" dirty="0" err="1">
                <a:solidFill>
                  <a:schemeClr val="tx1"/>
                </a:solidFill>
              </a:rPr>
              <a:t>A</a:t>
            </a:r>
            <a:r>
              <a:rPr lang="en-US" sz="1400" kern="0" baseline="-25000" dirty="0" err="1">
                <a:solidFill>
                  <a:schemeClr val="tx1"/>
                </a:solidFill>
              </a:rPr>
              <a:t>M,x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2729AC-54C5-4DE2-9272-E6F375345C30}"/>
              </a:ext>
            </a:extLst>
          </p:cNvPr>
          <p:cNvSpPr txBox="1"/>
          <p:nvPr/>
        </p:nvSpPr>
        <p:spPr>
          <a:xfrm>
            <a:off x="5867994" y="4383173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 err="1"/>
              <a:t>A</a:t>
            </a:r>
            <a:r>
              <a:rPr lang="en-US" sz="1400" kern="0" baseline="-25000" dirty="0" err="1"/>
              <a:t>M,x</a:t>
            </a:r>
            <a:endParaRPr lang="en-US" sz="1400" baseline="30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A6BD07-1C64-4066-BF8E-91B0A3088600}"/>
              </a:ext>
            </a:extLst>
          </p:cNvPr>
          <p:cNvSpPr/>
          <p:nvPr/>
        </p:nvSpPr>
        <p:spPr>
          <a:xfrm>
            <a:off x="5586407" y="3662467"/>
            <a:ext cx="876300" cy="1498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x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29BEF4-C59B-4C66-B38F-33414BD853BB}"/>
              </a:ext>
            </a:extLst>
          </p:cNvPr>
          <p:cNvCxnSpPr>
            <a:cxnSpLocks/>
          </p:cNvCxnSpPr>
          <p:nvPr/>
        </p:nvCxnSpPr>
        <p:spPr>
          <a:xfrm flipH="1">
            <a:off x="4608655" y="3812319"/>
            <a:ext cx="977752" cy="2112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CE2E6EB-C193-4F3C-927F-94B2F4D45978}"/>
              </a:ext>
            </a:extLst>
          </p:cNvPr>
          <p:cNvCxnSpPr>
            <a:cxnSpLocks/>
          </p:cNvCxnSpPr>
          <p:nvPr/>
        </p:nvCxnSpPr>
        <p:spPr>
          <a:xfrm>
            <a:off x="6465974" y="3825439"/>
            <a:ext cx="1150916" cy="1877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845FBC0-0770-4A38-9695-72EBA55B1698}"/>
              </a:ext>
            </a:extLst>
          </p:cNvPr>
          <p:cNvCxnSpPr/>
          <p:nvPr/>
        </p:nvCxnSpPr>
        <p:spPr>
          <a:xfrm>
            <a:off x="4519612" y="4414009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08D0291-2132-4CB8-8322-16E2DF7AA06C}"/>
              </a:ext>
            </a:extLst>
          </p:cNvPr>
          <p:cNvCxnSpPr/>
          <p:nvPr/>
        </p:nvCxnSpPr>
        <p:spPr>
          <a:xfrm>
            <a:off x="7539037" y="4397507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2A2142-DE15-4854-987C-E94503C6B3F0}"/>
              </a:ext>
            </a:extLst>
          </p:cNvPr>
          <p:cNvCxnSpPr/>
          <p:nvPr/>
        </p:nvCxnSpPr>
        <p:spPr>
          <a:xfrm>
            <a:off x="5049906" y="4407032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E306BE0-8F36-4926-9AB9-F99658D65BFE}"/>
              </a:ext>
            </a:extLst>
          </p:cNvPr>
          <p:cNvCxnSpPr/>
          <p:nvPr/>
        </p:nvCxnSpPr>
        <p:spPr>
          <a:xfrm>
            <a:off x="7031907" y="4405098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653057E-E4A7-4543-AC9B-CF442B9C298A}"/>
              </a:ext>
            </a:extLst>
          </p:cNvPr>
          <p:cNvCxnSpPr/>
          <p:nvPr/>
        </p:nvCxnSpPr>
        <p:spPr>
          <a:xfrm>
            <a:off x="5548478" y="4405098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01D805D-4EA3-4523-AD58-2183CBF6FF90}"/>
              </a:ext>
            </a:extLst>
          </p:cNvPr>
          <p:cNvCxnSpPr/>
          <p:nvPr/>
        </p:nvCxnSpPr>
        <p:spPr>
          <a:xfrm>
            <a:off x="6484214" y="4414009"/>
            <a:ext cx="0" cy="285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E6A981-F9D4-4542-8604-E2DF06541DD7}"/>
              </a:ext>
            </a:extLst>
          </p:cNvPr>
          <p:cNvSpPr/>
          <p:nvPr/>
        </p:nvSpPr>
        <p:spPr>
          <a:xfrm>
            <a:off x="4529951" y="5523010"/>
            <a:ext cx="3025803" cy="249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045438-2EDD-4785-BE5F-91226452CA5F}"/>
              </a:ext>
            </a:extLst>
          </p:cNvPr>
          <p:cNvSpPr txBox="1"/>
          <p:nvPr/>
        </p:nvSpPr>
        <p:spPr>
          <a:xfrm>
            <a:off x="5640316" y="5465008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TC(</a:t>
            </a:r>
            <a:r>
              <a:rPr lang="en-US" sz="1400" kern="0" dirty="0" err="1"/>
              <a:t>A</a:t>
            </a:r>
            <a:r>
              <a:rPr lang="en-US" sz="1400" kern="0" baseline="-25000" dirty="0" err="1"/>
              <a:t>M,x</a:t>
            </a:r>
            <a:r>
              <a:rPr lang="en-US" sz="1400" kern="0" dirty="0"/>
              <a:t>)</a:t>
            </a:r>
            <a:endParaRPr lang="en-US" sz="14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8224A66-3656-4E59-A8BB-1A774C7CB13D}"/>
              </a:ext>
            </a:extLst>
          </p:cNvPr>
          <p:cNvSpPr/>
          <p:nvPr/>
        </p:nvSpPr>
        <p:spPr>
          <a:xfrm>
            <a:off x="5895614" y="6080260"/>
            <a:ext cx="212991" cy="2078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0" dirty="0">
                <a:solidFill>
                  <a:schemeClr val="tx1"/>
                </a:solidFill>
              </a:rPr>
              <a:t>˅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DEA0AFD-6FDE-4499-8085-D7FA007AF8E0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5532022" y="5772785"/>
            <a:ext cx="394784" cy="3379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4DFFD94-7C24-4690-A6FF-52598E7D9DDE}"/>
              </a:ext>
            </a:extLst>
          </p:cNvPr>
          <p:cNvCxnSpPr>
            <a:cxnSpLocks/>
            <a:endCxn id="47" idx="7"/>
          </p:cNvCxnSpPr>
          <p:nvPr/>
        </p:nvCxnSpPr>
        <p:spPr>
          <a:xfrm flipH="1">
            <a:off x="6077413" y="5772785"/>
            <a:ext cx="1094914" cy="3379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E152E55-E8B4-445E-9CB8-0D6168E6F6F1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804718" y="5772785"/>
            <a:ext cx="197392" cy="307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88CBD32-E516-48AD-B501-5501C60F0A13}"/>
              </a:ext>
            </a:extLst>
          </p:cNvPr>
          <p:cNvSpPr txBox="1"/>
          <p:nvPr/>
        </p:nvSpPr>
        <p:spPr>
          <a:xfrm>
            <a:off x="628887" y="5572097"/>
            <a:ext cx="3545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only from those </a:t>
            </a:r>
            <a:r>
              <a:rPr lang="en-US" sz="1600" kern="0" dirty="0"/>
              <a:t>TC(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)[I</a:t>
            </a:r>
            <a:r>
              <a:rPr lang="en-US" sz="1600" kern="0" baseline="-25000" dirty="0"/>
              <a:t>0</a:t>
            </a:r>
            <a:r>
              <a:rPr lang="en-US" sz="1600" kern="0" dirty="0"/>
              <a:t>, J], where I</a:t>
            </a:r>
            <a:r>
              <a:rPr lang="en-US" sz="1600" kern="0" baseline="-25000" dirty="0"/>
              <a:t>0</a:t>
            </a:r>
            <a:r>
              <a:rPr lang="en-US" sz="1600" kern="0" dirty="0"/>
              <a:t> is the initial config. and J is an accepting config.</a:t>
            </a:r>
            <a:endParaRPr lang="en-US" sz="1600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B382097-2990-41C5-A8CF-E9C56840B9EE}"/>
              </a:ext>
            </a:extLst>
          </p:cNvPr>
          <p:cNvCxnSpPr>
            <a:cxnSpLocks/>
          </p:cNvCxnSpPr>
          <p:nvPr/>
        </p:nvCxnSpPr>
        <p:spPr>
          <a:xfrm flipV="1">
            <a:off x="4057650" y="5941746"/>
            <a:ext cx="1399068" cy="1385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4B1A700-45D5-4AEE-8A91-0E7AE3DF5F43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8230487" y="5071103"/>
            <a:ext cx="11267" cy="12170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E790E9-DC04-4F7D-89D7-C2D1F4AD9817}"/>
              </a:ext>
            </a:extLst>
          </p:cNvPr>
          <p:cNvCxnSpPr>
            <a:cxnSpLocks/>
          </p:cNvCxnSpPr>
          <p:nvPr/>
        </p:nvCxnSpPr>
        <p:spPr>
          <a:xfrm flipH="1" flipV="1">
            <a:off x="8210550" y="3665573"/>
            <a:ext cx="8993" cy="1106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3A17AD3-A88C-45F2-BCFF-5A4C3E8C53C4}"/>
              </a:ext>
            </a:extLst>
          </p:cNvPr>
          <p:cNvSpPr txBox="1"/>
          <p:nvPr/>
        </p:nvSpPr>
        <p:spPr>
          <a:xfrm>
            <a:off x="7798317" y="4763326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kern="0" dirty="0"/>
              <a:t>O(s</a:t>
            </a:r>
            <a:r>
              <a:rPr lang="en-US" sz="1400" kern="0" baseline="30000" dirty="0"/>
              <a:t>2</a:t>
            </a:r>
            <a:r>
              <a:rPr lang="en-US" sz="1400" kern="0" dirty="0"/>
              <a:t>(n))</a:t>
            </a:r>
            <a:endParaRPr lang="en-US" sz="14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BEAD44C-8BCE-4677-8399-95218CB2B8D2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0F059F2-BF4F-46DF-ABC3-37243A14A018}"/>
              </a:ext>
            </a:extLst>
          </p:cNvPr>
          <p:cNvSpPr txBox="1">
            <a:spLocks/>
          </p:cNvSpPr>
          <p:nvPr/>
        </p:nvSpPr>
        <p:spPr bwMode="auto">
          <a:xfrm>
            <a:off x="707997" y="2069178"/>
            <a:ext cx="4845244" cy="3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Proof.</a:t>
            </a:r>
            <a:r>
              <a:rPr lang="en-US" sz="1800" kern="0" dirty="0"/>
              <a:t>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2FC0C19-198B-45ED-BBF8-7B65F4F43336}"/>
              </a:ext>
            </a:extLst>
          </p:cNvPr>
          <p:cNvSpPr txBox="1">
            <a:spLocks/>
          </p:cNvSpPr>
          <p:nvPr/>
        </p:nvSpPr>
        <p:spPr bwMode="auto">
          <a:xfrm>
            <a:off x="731468" y="2480942"/>
            <a:ext cx="7667853" cy="8339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/>
              <a:t>When the input x to the TM M is given, with the adjacency matrix </a:t>
            </a:r>
            <a:r>
              <a:rPr lang="en-US" sz="1600" kern="0" dirty="0" err="1"/>
              <a:t>A</a:t>
            </a:r>
            <a:r>
              <a:rPr lang="en-US" sz="1600" kern="0" baseline="-25000" dirty="0" err="1"/>
              <a:t>M,x</a:t>
            </a:r>
            <a:r>
              <a:rPr lang="en-US" sz="1600" kern="0" dirty="0"/>
              <a:t> for the graph G</a:t>
            </a:r>
            <a:r>
              <a:rPr lang="en-US" sz="1600" kern="0" baseline="-25000" dirty="0"/>
              <a:t>M</a:t>
            </a:r>
            <a:r>
              <a:rPr lang="en-US" sz="1600" kern="0" dirty="0"/>
              <a:t>(x), we can construct an O(log N)=O(s(n)-space uniform circuit family </a:t>
            </a:r>
            <a:r>
              <a:rPr lang="en-US" sz="1600" kern="0" dirty="0">
                <a:solidFill>
                  <a:srgbClr val="FF0000"/>
                </a:solidFill>
              </a:rPr>
              <a:t>F</a:t>
            </a:r>
            <a:r>
              <a:rPr lang="en-US" sz="1600" kern="0" dirty="0"/>
              <a:t> of depth O(log</a:t>
            </a:r>
            <a:r>
              <a:rPr lang="en-US" sz="1600" kern="0" baseline="30000" dirty="0"/>
              <a:t>2</a:t>
            </a:r>
            <a:r>
              <a:rPr lang="en-US" sz="1600" kern="0" dirty="0"/>
              <a:t> N)=O(s</a:t>
            </a:r>
            <a:r>
              <a:rPr lang="en-US" sz="1600" kern="0" baseline="30000" dirty="0"/>
              <a:t>2</a:t>
            </a:r>
            <a:r>
              <a:rPr lang="en-US" sz="1600" kern="0" dirty="0"/>
              <a:t>(n)) that decides if the TM M accepts x.   </a:t>
            </a:r>
          </a:p>
        </p:txBody>
      </p:sp>
    </p:spTree>
    <p:extLst>
      <p:ext uri="{BB962C8B-B14F-4D97-AF65-F5344CB8AC3E}">
        <p14:creationId xmlns:p14="http://schemas.microsoft.com/office/powerpoint/2010/main" val="943291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9B962D-665B-4889-804B-5EF298449AAD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2901308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722113" y="2055681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2BA620-5D8E-409D-8343-C529224DBA2F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C000"/>
                </a:solidFill>
              </a:rPr>
              <a:t>NSPACE(s(n))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1586164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35941BF-11D4-4799-9774-2906B80BC9B9}"/>
              </a:ext>
            </a:extLst>
          </p:cNvPr>
          <p:cNvSpPr txBox="1">
            <a:spLocks/>
          </p:cNvSpPr>
          <p:nvPr/>
        </p:nvSpPr>
        <p:spPr bwMode="auto">
          <a:xfrm>
            <a:off x="722113" y="2055681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of depth O(d(n)), then L is in </a:t>
            </a:r>
            <a:r>
              <a:rPr lang="en-US" sz="2000" kern="0" dirty="0">
                <a:solidFill>
                  <a:srgbClr val="FF0000"/>
                </a:solidFill>
              </a:rPr>
              <a:t>D</a:t>
            </a:r>
            <a:r>
              <a:rPr lang="en-US" sz="2000" kern="0" dirty="0">
                <a:solidFill>
                  <a:srgbClr val="FFC000"/>
                </a:solidFill>
              </a:rPr>
              <a:t>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819C15-B429-4EBB-9FF0-360A8DADB878}"/>
              </a:ext>
            </a:extLst>
          </p:cNvPr>
          <p:cNvSpPr txBox="1">
            <a:spLocks/>
          </p:cNvSpPr>
          <p:nvPr/>
        </p:nvSpPr>
        <p:spPr bwMode="auto">
          <a:xfrm>
            <a:off x="722114" y="1006468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in </a:t>
            </a:r>
            <a:r>
              <a:rPr lang="en-US" sz="2000" kern="0" dirty="0">
                <a:solidFill>
                  <a:srgbClr val="FF0000"/>
                </a:solidFill>
              </a:rPr>
              <a:t>N</a:t>
            </a:r>
            <a:r>
              <a:rPr lang="en-US" sz="2000" kern="0" dirty="0">
                <a:solidFill>
                  <a:srgbClr val="FFC000"/>
                </a:solidFill>
              </a:rPr>
              <a:t>SPACE(s(n))</a:t>
            </a:r>
            <a:r>
              <a:rPr lang="en-US" sz="2000" kern="0" dirty="0"/>
              <a:t>, then L is accepted by an s(n)-space uniform circuit family of depth O(s</a:t>
            </a:r>
            <a:r>
              <a:rPr lang="en-US" sz="2000" kern="0" baseline="30000" dirty="0"/>
              <a:t>2</a:t>
            </a:r>
            <a:r>
              <a:rPr lang="en-US" sz="2000" kern="0" dirty="0"/>
              <a:t>(n)). </a:t>
            </a:r>
          </a:p>
        </p:txBody>
      </p:sp>
    </p:spTree>
    <p:extLst>
      <p:ext uri="{BB962C8B-B14F-4D97-AF65-F5344CB8AC3E}">
        <p14:creationId xmlns:p14="http://schemas.microsoft.com/office/powerpoint/2010/main" val="3663341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817397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16CD2D-82BD-4B6A-B56C-4D6096824290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2408731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98D4AA9-179C-4E3E-89D6-A3AD90774E1E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5679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396DEF3-5193-43B4-91D2-8E8E2DC608CC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4229909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5B87AE3-3628-4CBE-9F7B-8DE7787DA71C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3210856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06DF2C4-6808-45DE-A007-2C76805C7A3F}"/>
              </a:ext>
            </a:extLst>
          </p:cNvPr>
          <p:cNvSpPr txBox="1"/>
          <p:nvPr/>
        </p:nvSpPr>
        <p:spPr>
          <a:xfrm>
            <a:off x="668177" y="3938353"/>
            <a:ext cx="2616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86F8782-92B6-40AC-BF85-6100DC54A827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2506273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458949" y="4473055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2D81351F-81F9-4496-A491-5A3912BCBB74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921850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458949" y="4473055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95EE7A0-DFA4-47AF-9876-5B32ACA3649D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33296535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458949" y="4473055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6581F583-DDBE-45CC-AEA1-91C333D0475B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504016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458949" y="4473055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38277" y="4561306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17B3308-32BF-43E3-8C25-338C4B1EB4A1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1706641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F4AE26D-ACB8-4DE1-90DE-05B7BD05E382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3086230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C11489BC-DB07-48E6-8259-B4C30698E0DC}"/>
              </a:ext>
            </a:extLst>
          </p:cNvPr>
          <p:cNvSpPr txBox="1">
            <a:spLocks/>
          </p:cNvSpPr>
          <p:nvPr/>
        </p:nvSpPr>
        <p:spPr bwMode="auto">
          <a:xfrm>
            <a:off x="3508976" y="3523215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Q1.</a:t>
            </a:r>
            <a:r>
              <a:rPr lang="en-US" sz="1600" kern="0" dirty="0"/>
              <a:t> How do we find the inputs of a gate g? 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C5953638-22B2-4B81-89C1-341177AFED5C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2083299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C11489BC-DB07-48E6-8259-B4C30698E0DC}"/>
              </a:ext>
            </a:extLst>
          </p:cNvPr>
          <p:cNvSpPr txBox="1">
            <a:spLocks/>
          </p:cNvSpPr>
          <p:nvPr/>
        </p:nvSpPr>
        <p:spPr bwMode="auto">
          <a:xfrm>
            <a:off x="3508976" y="3523215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Q1.</a:t>
            </a:r>
            <a:r>
              <a:rPr lang="en-US" sz="1600" kern="0" dirty="0"/>
              <a:t> How do we find the inputs of a gate g? 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167FC26B-9556-45D1-8D98-C6592570ACFA}"/>
              </a:ext>
            </a:extLst>
          </p:cNvPr>
          <p:cNvSpPr txBox="1">
            <a:spLocks/>
          </p:cNvSpPr>
          <p:nvPr/>
        </p:nvSpPr>
        <p:spPr bwMode="auto">
          <a:xfrm>
            <a:off x="3508975" y="3819224"/>
            <a:ext cx="4787299" cy="5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A1.</a:t>
            </a:r>
            <a:r>
              <a:rPr lang="en-US" sz="1600" kern="0" dirty="0"/>
              <a:t> Generate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 in space O(s(n)) to find the description of gate g: (g, type, input</a:t>
            </a:r>
            <a:r>
              <a:rPr lang="en-US" sz="1600" kern="0" baseline="-25000" dirty="0"/>
              <a:t>1</a:t>
            </a:r>
            <a:r>
              <a:rPr lang="en-US" sz="1600" kern="0" dirty="0"/>
              <a:t>, input</a:t>
            </a:r>
            <a:r>
              <a:rPr lang="en-US" sz="1600" kern="0" baseline="-25000" dirty="0"/>
              <a:t>2</a:t>
            </a:r>
            <a:r>
              <a:rPr lang="en-US" sz="1600" kern="0" dirty="0"/>
              <a:t>)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31E4A87-42E0-4B47-BBCC-A94F50D913E4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719712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C11489BC-DB07-48E6-8259-B4C30698E0DC}"/>
              </a:ext>
            </a:extLst>
          </p:cNvPr>
          <p:cNvSpPr txBox="1">
            <a:spLocks/>
          </p:cNvSpPr>
          <p:nvPr/>
        </p:nvSpPr>
        <p:spPr bwMode="auto">
          <a:xfrm>
            <a:off x="3508976" y="3523215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Q1.</a:t>
            </a:r>
            <a:r>
              <a:rPr lang="en-US" sz="1600" kern="0" dirty="0"/>
              <a:t> How do we find the inputs of a gate g? 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167FC26B-9556-45D1-8D98-C6592570ACFA}"/>
              </a:ext>
            </a:extLst>
          </p:cNvPr>
          <p:cNvSpPr txBox="1">
            <a:spLocks/>
          </p:cNvSpPr>
          <p:nvPr/>
        </p:nvSpPr>
        <p:spPr bwMode="auto">
          <a:xfrm>
            <a:off x="3508975" y="3819224"/>
            <a:ext cx="4787299" cy="5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A1.</a:t>
            </a:r>
            <a:r>
              <a:rPr lang="en-US" sz="1600" kern="0" dirty="0"/>
              <a:t> Generate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 in space O(s(n)) to find the description of gate g: (g, type, input</a:t>
            </a:r>
            <a:r>
              <a:rPr lang="en-US" sz="1600" kern="0" baseline="-25000" dirty="0"/>
              <a:t>1</a:t>
            </a:r>
            <a:r>
              <a:rPr lang="en-US" sz="1600" kern="0" dirty="0"/>
              <a:t>, input</a:t>
            </a:r>
            <a:r>
              <a:rPr lang="en-US" sz="1600" kern="0" baseline="-25000" dirty="0"/>
              <a:t>2</a:t>
            </a:r>
            <a:r>
              <a:rPr lang="en-US" sz="1600" kern="0" dirty="0"/>
              <a:t>)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C95914F3-80E0-4BCB-8AEB-B8F3432BE7E8}"/>
              </a:ext>
            </a:extLst>
          </p:cNvPr>
          <p:cNvSpPr txBox="1">
            <a:spLocks/>
          </p:cNvSpPr>
          <p:nvPr/>
        </p:nvSpPr>
        <p:spPr bwMode="auto">
          <a:xfrm>
            <a:off x="3542313" y="4433897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Q2.</a:t>
            </a:r>
            <a:r>
              <a:rPr lang="en-US" sz="1600" kern="0" dirty="0"/>
              <a:t> How much space does this algorithm take?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4F5E513-741E-488E-8D9E-DCBE6E082622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9961757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C11489BC-DB07-48E6-8259-B4C30698E0DC}"/>
              </a:ext>
            </a:extLst>
          </p:cNvPr>
          <p:cNvSpPr txBox="1">
            <a:spLocks/>
          </p:cNvSpPr>
          <p:nvPr/>
        </p:nvSpPr>
        <p:spPr bwMode="auto">
          <a:xfrm>
            <a:off x="3508976" y="3523215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Q1.</a:t>
            </a:r>
            <a:r>
              <a:rPr lang="en-US" sz="1600" kern="0" dirty="0"/>
              <a:t> How do we find the inputs of a gate g? 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167FC26B-9556-45D1-8D98-C6592570ACFA}"/>
              </a:ext>
            </a:extLst>
          </p:cNvPr>
          <p:cNvSpPr txBox="1">
            <a:spLocks/>
          </p:cNvSpPr>
          <p:nvPr/>
        </p:nvSpPr>
        <p:spPr bwMode="auto">
          <a:xfrm>
            <a:off x="3508975" y="3819224"/>
            <a:ext cx="4787299" cy="5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A1.</a:t>
            </a:r>
            <a:r>
              <a:rPr lang="en-US" sz="1600" kern="0" dirty="0"/>
              <a:t> Generate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 in space O(s(n)) to find the description of gate g: (g, type, input</a:t>
            </a:r>
            <a:r>
              <a:rPr lang="en-US" sz="1600" kern="0" baseline="-25000" dirty="0"/>
              <a:t>1</a:t>
            </a:r>
            <a:r>
              <a:rPr lang="en-US" sz="1600" kern="0" dirty="0"/>
              <a:t>, input</a:t>
            </a:r>
            <a:r>
              <a:rPr lang="en-US" sz="1600" kern="0" baseline="-25000" dirty="0"/>
              <a:t>2</a:t>
            </a:r>
            <a:r>
              <a:rPr lang="en-US" sz="1600" kern="0" dirty="0"/>
              <a:t>)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C95914F3-80E0-4BCB-8AEB-B8F3432BE7E8}"/>
              </a:ext>
            </a:extLst>
          </p:cNvPr>
          <p:cNvSpPr txBox="1">
            <a:spLocks/>
          </p:cNvSpPr>
          <p:nvPr/>
        </p:nvSpPr>
        <p:spPr bwMode="auto">
          <a:xfrm>
            <a:off x="3542313" y="4433897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Q2.</a:t>
            </a:r>
            <a:r>
              <a:rPr lang="en-US" sz="1600" kern="0" dirty="0"/>
              <a:t> How much space does this algorithm take?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3D9366-52F7-46A3-87FF-004809B68254}"/>
              </a:ext>
            </a:extLst>
          </p:cNvPr>
          <p:cNvSpPr txBox="1">
            <a:spLocks/>
          </p:cNvSpPr>
          <p:nvPr/>
        </p:nvSpPr>
        <p:spPr bwMode="auto">
          <a:xfrm>
            <a:off x="3542313" y="4742789"/>
            <a:ext cx="4944462" cy="10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A2.</a:t>
            </a:r>
            <a:r>
              <a:rPr lang="en-US" sz="1600" kern="0" dirty="0"/>
              <a:t> We only need to keep a path in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that contains O(d(n)) gates. However, a gate name in C</a:t>
            </a:r>
            <a:r>
              <a:rPr lang="en-US" sz="1600" kern="0" baseline="-25000" dirty="0"/>
              <a:t>n</a:t>
            </a:r>
            <a:r>
              <a:rPr lang="en-US" sz="1600" kern="0" dirty="0"/>
              <a:t> takes O(s(n)) space. We also need to keep a bit for the “partial value” of a gate. </a:t>
            </a:r>
            <a:r>
              <a:rPr lang="en-US" sz="1600" kern="0" dirty="0">
                <a:solidFill>
                  <a:srgbClr val="FFC000"/>
                </a:solidFill>
              </a:rPr>
              <a:t>The space is O(s(n)d(n))</a:t>
            </a:r>
            <a:r>
              <a:rPr lang="en-US" sz="1600" kern="0" dirty="0"/>
              <a:t>. 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24D9FB2-1D1A-4448-B027-24DEF2CA7B9E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37538789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60568-AA69-48AB-AE82-EA2C60EE0303}"/>
              </a:ext>
            </a:extLst>
          </p:cNvPr>
          <p:cNvSpPr txBox="1">
            <a:spLocks/>
          </p:cNvSpPr>
          <p:nvPr/>
        </p:nvSpPr>
        <p:spPr bwMode="auto">
          <a:xfrm>
            <a:off x="774500" y="2172693"/>
            <a:ext cx="7455100" cy="58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0000"/>
                </a:solidFill>
              </a:rPr>
              <a:t>Proof.</a:t>
            </a:r>
            <a:r>
              <a:rPr lang="en-US" sz="1600" kern="0" dirty="0"/>
              <a:t> For a given input x</a:t>
            </a:r>
            <a:r>
              <a:rPr lang="en-US" sz="1600" kern="0" baseline="-25000" dirty="0"/>
              <a:t>0</a:t>
            </a:r>
            <a:r>
              <a:rPr lang="en-US" sz="1600" kern="0" dirty="0"/>
              <a:t>, construct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then evaluate C</a:t>
            </a:r>
            <a:r>
              <a:rPr lang="en-US" sz="1600" kern="0" baseline="-25000" dirty="0"/>
              <a:t>n</a:t>
            </a:r>
            <a:r>
              <a:rPr lang="en-US" sz="1600" kern="0" dirty="0"/>
              <a:t> on x</a:t>
            </a:r>
            <a:r>
              <a:rPr lang="en-US" sz="1600" kern="0" baseline="-25000" dirty="0"/>
              <a:t>0</a:t>
            </a:r>
            <a:r>
              <a:rPr lang="en-US" sz="1600" kern="0" dirty="0"/>
              <a:t>. </a:t>
            </a:r>
            <a:r>
              <a:rPr lang="en-US" sz="1600" kern="0" dirty="0">
                <a:solidFill>
                  <a:srgbClr val="FFC000"/>
                </a:solidFill>
              </a:rPr>
              <a:t>Difficulties:</a:t>
            </a:r>
            <a:r>
              <a:rPr lang="en-US" sz="1600" kern="0" dirty="0"/>
              <a:t> we do not have space to hold C</a:t>
            </a:r>
            <a:r>
              <a:rPr lang="en-US" sz="1600" kern="0" baseline="-25000" dirty="0"/>
              <a:t>n</a:t>
            </a:r>
            <a:r>
              <a:rPr lang="en-US" sz="1600" kern="0" dirty="0"/>
              <a:t>. 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Idea:</a:t>
            </a:r>
            <a:r>
              <a:rPr lang="en-US" sz="1600" kern="0" dirty="0"/>
              <a:t> Using depth-first-search starting from the output gate (so we only need to store a path of length O(d(n))). When you return back from a gate, you get the value for the gate. Keep partial input values for gates.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90339F-AA43-420C-8369-6F77A12C73F7}"/>
              </a:ext>
            </a:extLst>
          </p:cNvPr>
          <p:cNvSpPr/>
          <p:nvPr/>
        </p:nvSpPr>
        <p:spPr>
          <a:xfrm>
            <a:off x="1789379" y="56065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15AF98-15B9-40FB-92E8-F5D8C1CA9051}"/>
              </a:ext>
            </a:extLst>
          </p:cNvPr>
          <p:cNvSpPr/>
          <p:nvPr/>
        </p:nvSpPr>
        <p:spPr>
          <a:xfrm>
            <a:off x="1789378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BF6F9-8071-42B2-9CBE-3EE4B90E94F6}"/>
              </a:ext>
            </a:extLst>
          </p:cNvPr>
          <p:cNvSpPr/>
          <p:nvPr/>
        </p:nvSpPr>
        <p:spPr>
          <a:xfrm>
            <a:off x="703529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527D69-F084-412F-9F21-5724461C0C9F}"/>
              </a:ext>
            </a:extLst>
          </p:cNvPr>
          <p:cNvSpPr/>
          <p:nvPr/>
        </p:nvSpPr>
        <p:spPr>
          <a:xfrm>
            <a:off x="2294204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BB0011-D326-4BE9-8D45-07E69ED83514}"/>
              </a:ext>
            </a:extLst>
          </p:cNvPr>
          <p:cNvSpPr/>
          <p:nvPr/>
        </p:nvSpPr>
        <p:spPr>
          <a:xfrm>
            <a:off x="1236929" y="5006485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972D17-985F-4136-8FE0-6016E920A555}"/>
              </a:ext>
            </a:extLst>
          </p:cNvPr>
          <p:cNvSpPr/>
          <p:nvPr/>
        </p:nvSpPr>
        <p:spPr>
          <a:xfrm>
            <a:off x="2784741" y="4349260"/>
            <a:ext cx="352425" cy="323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8E597C-C405-4731-BEA8-2A863626DE92}"/>
              </a:ext>
            </a:extLst>
          </p:cNvPr>
          <p:cNvSpPr txBox="1"/>
          <p:nvPr/>
        </p:nvSpPr>
        <p:spPr>
          <a:xfrm>
            <a:off x="703529" y="42825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73596-3C45-4DFC-BCB3-968A5DEBBED6}"/>
              </a:ext>
            </a:extLst>
          </p:cNvPr>
          <p:cNvSpPr txBox="1"/>
          <p:nvPr/>
        </p:nvSpPr>
        <p:spPr>
          <a:xfrm>
            <a:off x="1789378" y="431113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39FF20-AD19-498F-844D-706F4CE16B7A}"/>
              </a:ext>
            </a:extLst>
          </p:cNvPr>
          <p:cNvSpPr txBox="1"/>
          <p:nvPr/>
        </p:nvSpPr>
        <p:spPr>
          <a:xfrm>
            <a:off x="1236929" y="496835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7C342-FB88-47EB-B45E-17FCC8AEE517}"/>
              </a:ext>
            </a:extLst>
          </p:cNvPr>
          <p:cNvSpPr txBox="1"/>
          <p:nvPr/>
        </p:nvSpPr>
        <p:spPr>
          <a:xfrm>
            <a:off x="1789378" y="553039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FA8CAD-6B49-4F20-9F77-564A19397ACA}"/>
              </a:ext>
            </a:extLst>
          </p:cNvPr>
          <p:cNvSpPr txBox="1"/>
          <p:nvPr/>
        </p:nvSpPr>
        <p:spPr>
          <a:xfrm>
            <a:off x="2294204" y="49588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0A1BF-8F01-4959-B13D-E056504C5558}"/>
              </a:ext>
            </a:extLst>
          </p:cNvPr>
          <p:cNvSpPr txBox="1"/>
          <p:nvPr/>
        </p:nvSpPr>
        <p:spPr>
          <a:xfrm>
            <a:off x="2766552" y="42730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¬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03CE13-74FB-43FB-AD52-674EE3294269}"/>
              </a:ext>
            </a:extLst>
          </p:cNvPr>
          <p:cNvCxnSpPr>
            <a:cxnSpLocks/>
          </p:cNvCxnSpPr>
          <p:nvPr/>
        </p:nvCxnSpPr>
        <p:spPr>
          <a:xfrm>
            <a:off x="1517486" y="5292265"/>
            <a:ext cx="348093" cy="3142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2E22F2-A34C-4453-9CF4-189AC7AAC90A}"/>
              </a:ext>
            </a:extLst>
          </p:cNvPr>
          <p:cNvCxnSpPr>
            <a:cxnSpLocks/>
          </p:cNvCxnSpPr>
          <p:nvPr/>
        </p:nvCxnSpPr>
        <p:spPr>
          <a:xfrm>
            <a:off x="2326064" y="3976996"/>
            <a:ext cx="92519" cy="10294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69277A-F13C-4503-9266-B117A42A8E66}"/>
              </a:ext>
            </a:extLst>
          </p:cNvPr>
          <p:cNvCxnSpPr>
            <a:cxnSpLocks/>
          </p:cNvCxnSpPr>
          <p:nvPr/>
        </p:nvCxnSpPr>
        <p:spPr>
          <a:xfrm>
            <a:off x="1422236" y="4006405"/>
            <a:ext cx="479922" cy="342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0C6E44-729A-41A8-A539-83B1A0EBD31C}"/>
              </a:ext>
            </a:extLst>
          </p:cNvPr>
          <p:cNvCxnSpPr>
            <a:cxnSpLocks/>
          </p:cNvCxnSpPr>
          <p:nvPr/>
        </p:nvCxnSpPr>
        <p:spPr>
          <a:xfrm>
            <a:off x="544420" y="4034965"/>
            <a:ext cx="249166" cy="3327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AD8098-76C4-4C7E-8300-84F4C41CC55E}"/>
              </a:ext>
            </a:extLst>
          </p:cNvPr>
          <p:cNvCxnSpPr>
            <a:cxnSpLocks/>
          </p:cNvCxnSpPr>
          <p:nvPr/>
        </p:nvCxnSpPr>
        <p:spPr>
          <a:xfrm>
            <a:off x="978893" y="4673110"/>
            <a:ext cx="293108" cy="361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73E03D-EC26-41F3-B2AD-4A901EDFE144}"/>
              </a:ext>
            </a:extLst>
          </p:cNvPr>
          <p:cNvCxnSpPr>
            <a:cxnSpLocks/>
          </p:cNvCxnSpPr>
          <p:nvPr/>
        </p:nvCxnSpPr>
        <p:spPr>
          <a:xfrm flipH="1">
            <a:off x="998803" y="4006121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ACA749-9367-4963-B8A7-5DBF0A1D46B4}"/>
              </a:ext>
            </a:extLst>
          </p:cNvPr>
          <p:cNvCxnSpPr>
            <a:cxnSpLocks/>
          </p:cNvCxnSpPr>
          <p:nvPr/>
        </p:nvCxnSpPr>
        <p:spPr>
          <a:xfrm flipH="1">
            <a:off x="2538595" y="466346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A88E29-F2AD-4A2C-8538-D3D841E72C5A}"/>
              </a:ext>
            </a:extLst>
          </p:cNvPr>
          <p:cNvCxnSpPr>
            <a:cxnSpLocks/>
          </p:cNvCxnSpPr>
          <p:nvPr/>
        </p:nvCxnSpPr>
        <p:spPr>
          <a:xfrm flipH="1">
            <a:off x="1503629" y="4634725"/>
            <a:ext cx="330998" cy="381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C58CD49-499E-4829-9466-E55DC4ACDACC}"/>
              </a:ext>
            </a:extLst>
          </p:cNvPr>
          <p:cNvCxnSpPr>
            <a:cxnSpLocks/>
          </p:cNvCxnSpPr>
          <p:nvPr/>
        </p:nvCxnSpPr>
        <p:spPr>
          <a:xfrm flipH="1">
            <a:off x="2078157" y="5301640"/>
            <a:ext cx="299393" cy="3048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6C0D7E-7952-4D89-8590-8196838F5F3D}"/>
              </a:ext>
            </a:extLst>
          </p:cNvPr>
          <p:cNvCxnSpPr>
            <a:cxnSpLocks/>
          </p:cNvCxnSpPr>
          <p:nvPr/>
        </p:nvCxnSpPr>
        <p:spPr>
          <a:xfrm>
            <a:off x="2439357" y="4015825"/>
            <a:ext cx="482843" cy="342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B5C379F-D5D1-4C54-8313-B8B6A9127891}"/>
              </a:ext>
            </a:extLst>
          </p:cNvPr>
          <p:cNvSpPr txBox="1"/>
          <p:nvPr/>
        </p:nvSpPr>
        <p:spPr>
          <a:xfrm>
            <a:off x="1557671" y="5932643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90EAAC-98AD-4A42-8A74-02276432C5AD}"/>
              </a:ext>
            </a:extLst>
          </p:cNvPr>
          <p:cNvSpPr txBox="1"/>
          <p:nvPr/>
        </p:nvSpPr>
        <p:spPr>
          <a:xfrm>
            <a:off x="2184839" y="371684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5B2DF3-B592-40E2-B612-5D9B896BFFC9}"/>
              </a:ext>
            </a:extLst>
          </p:cNvPr>
          <p:cNvSpPr txBox="1"/>
          <p:nvPr/>
        </p:nvSpPr>
        <p:spPr>
          <a:xfrm>
            <a:off x="1254459" y="37175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45DE5D-1633-4876-A097-7380EE40C04E}"/>
              </a:ext>
            </a:extLst>
          </p:cNvPr>
          <p:cNvSpPr txBox="1"/>
          <p:nvPr/>
        </p:nvSpPr>
        <p:spPr>
          <a:xfrm>
            <a:off x="429206" y="3725989"/>
            <a:ext cx="229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57A960-09CA-4AFA-A396-7277E16A67BE}"/>
              </a:ext>
            </a:extLst>
          </p:cNvPr>
          <p:cNvSpPr txBox="1"/>
          <p:nvPr/>
        </p:nvSpPr>
        <p:spPr>
          <a:xfrm>
            <a:off x="2851705" y="37300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endParaRPr lang="en-US" sz="1400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763A72C-DE2D-48DC-A576-C3C8FCD7E996}"/>
              </a:ext>
            </a:extLst>
          </p:cNvPr>
          <p:cNvCxnSpPr>
            <a:cxnSpLocks/>
          </p:cNvCxnSpPr>
          <p:nvPr/>
        </p:nvCxnSpPr>
        <p:spPr>
          <a:xfrm flipH="1">
            <a:off x="2113006" y="3997039"/>
            <a:ext cx="872374" cy="428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05F9C7-0B7C-4696-9E66-1713F1FA4196}"/>
              </a:ext>
            </a:extLst>
          </p:cNvPr>
          <p:cNvCxnSpPr>
            <a:cxnSpLocks/>
          </p:cNvCxnSpPr>
          <p:nvPr/>
        </p:nvCxnSpPr>
        <p:spPr>
          <a:xfrm flipH="1" flipV="1">
            <a:off x="1469229" y="5368465"/>
            <a:ext cx="305187" cy="281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8D479-F7E0-47CF-9095-3A806060282D}"/>
              </a:ext>
            </a:extLst>
          </p:cNvPr>
          <p:cNvCxnSpPr>
            <a:cxnSpLocks/>
          </p:cNvCxnSpPr>
          <p:nvPr/>
        </p:nvCxnSpPr>
        <p:spPr>
          <a:xfrm flipH="1" flipV="1">
            <a:off x="911105" y="4753952"/>
            <a:ext cx="236254" cy="262013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B28D2E-B427-45FA-B694-9F4D387D0EFC}"/>
              </a:ext>
            </a:extLst>
          </p:cNvPr>
          <p:cNvCxnSpPr>
            <a:cxnSpLocks/>
          </p:cNvCxnSpPr>
          <p:nvPr/>
        </p:nvCxnSpPr>
        <p:spPr>
          <a:xfrm flipH="1" flipV="1">
            <a:off x="431570" y="4052330"/>
            <a:ext cx="237433" cy="29684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CCF4F0-6A79-4CAE-91A2-B1F533365141}"/>
              </a:ext>
            </a:extLst>
          </p:cNvPr>
          <p:cNvCxnSpPr>
            <a:cxnSpLocks/>
          </p:cNvCxnSpPr>
          <p:nvPr/>
        </p:nvCxnSpPr>
        <p:spPr>
          <a:xfrm>
            <a:off x="623286" y="4011170"/>
            <a:ext cx="260283" cy="289475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6AF9831F-DB43-40AE-A139-93DAC4647F92}"/>
              </a:ext>
            </a:extLst>
          </p:cNvPr>
          <p:cNvSpPr/>
          <p:nvPr/>
        </p:nvSpPr>
        <p:spPr>
          <a:xfrm>
            <a:off x="1040604" y="5301640"/>
            <a:ext cx="200025" cy="19431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48EB0C-AB1E-4F1C-BC17-52118607AE6F}"/>
              </a:ext>
            </a:extLst>
          </p:cNvPr>
          <p:cNvCxnSpPr>
            <a:cxnSpLocks/>
          </p:cNvCxnSpPr>
          <p:nvPr/>
        </p:nvCxnSpPr>
        <p:spPr>
          <a:xfrm flipV="1">
            <a:off x="982874" y="3987311"/>
            <a:ext cx="271585" cy="28466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BFDF4A-7327-482F-88F1-80657074F8A7}"/>
              </a:ext>
            </a:extLst>
          </p:cNvPr>
          <p:cNvCxnSpPr>
            <a:cxnSpLocks/>
          </p:cNvCxnSpPr>
          <p:nvPr/>
        </p:nvCxnSpPr>
        <p:spPr>
          <a:xfrm flipH="1">
            <a:off x="1124309" y="4100407"/>
            <a:ext cx="258840" cy="270948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CEFE3FC-8CAB-49E0-976F-06EE0B4AB8C9}"/>
              </a:ext>
            </a:extLst>
          </p:cNvPr>
          <p:cNvSpPr txBox="1"/>
          <p:nvPr/>
        </p:nvSpPr>
        <p:spPr>
          <a:xfrm>
            <a:off x="1211846" y="4170788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8DD8BBD-21D4-4487-8A8A-19C76D4BF119}"/>
              </a:ext>
            </a:extLst>
          </p:cNvPr>
          <p:cNvCxnSpPr>
            <a:cxnSpLocks/>
          </p:cNvCxnSpPr>
          <p:nvPr/>
        </p:nvCxnSpPr>
        <p:spPr>
          <a:xfrm>
            <a:off x="1064315" y="4642770"/>
            <a:ext cx="255658" cy="271312"/>
          </a:xfrm>
          <a:prstGeom prst="straightConnector1">
            <a:avLst/>
          </a:prstGeom>
          <a:ln w="28575">
            <a:solidFill>
              <a:srgbClr val="33CC3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FF4A50-C3D5-4CB4-A1C5-B79FB1E924FA}"/>
              </a:ext>
            </a:extLst>
          </p:cNvPr>
          <p:cNvSpPr txBox="1"/>
          <p:nvPr/>
        </p:nvSpPr>
        <p:spPr>
          <a:xfrm>
            <a:off x="1167365" y="4559383"/>
            <a:ext cx="215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B24946E-0866-4999-AD97-3E82E9AFA433}"/>
              </a:ext>
            </a:extLst>
          </p:cNvPr>
          <p:cNvCxnSpPr>
            <a:cxnSpLocks/>
          </p:cNvCxnSpPr>
          <p:nvPr/>
        </p:nvCxnSpPr>
        <p:spPr>
          <a:xfrm flipV="1">
            <a:off x="1464013" y="4625470"/>
            <a:ext cx="269031" cy="2620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4A946F-8BED-4BD7-80B4-DF2664971C14}"/>
              </a:ext>
            </a:extLst>
          </p:cNvPr>
          <p:cNvCxnSpPr>
            <a:cxnSpLocks/>
          </p:cNvCxnSpPr>
          <p:nvPr/>
        </p:nvCxnSpPr>
        <p:spPr>
          <a:xfrm flipH="1" flipV="1">
            <a:off x="1436263" y="4125288"/>
            <a:ext cx="328774" cy="2620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C11489BC-DB07-48E6-8259-B4C30698E0DC}"/>
              </a:ext>
            </a:extLst>
          </p:cNvPr>
          <p:cNvSpPr txBox="1">
            <a:spLocks/>
          </p:cNvSpPr>
          <p:nvPr/>
        </p:nvSpPr>
        <p:spPr bwMode="auto">
          <a:xfrm>
            <a:off x="3508976" y="3523215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Q1.</a:t>
            </a:r>
            <a:r>
              <a:rPr lang="en-US" sz="1600" kern="0" dirty="0"/>
              <a:t> How do we find the inputs of a gate g? 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167FC26B-9556-45D1-8D98-C6592570ACFA}"/>
              </a:ext>
            </a:extLst>
          </p:cNvPr>
          <p:cNvSpPr txBox="1">
            <a:spLocks/>
          </p:cNvSpPr>
          <p:nvPr/>
        </p:nvSpPr>
        <p:spPr bwMode="auto">
          <a:xfrm>
            <a:off x="3508975" y="3819224"/>
            <a:ext cx="4787299" cy="5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A1.</a:t>
            </a:r>
            <a:r>
              <a:rPr lang="en-US" sz="1600" kern="0" dirty="0"/>
              <a:t> Generate the circuit C</a:t>
            </a:r>
            <a:r>
              <a:rPr lang="en-US" sz="1600" kern="0" baseline="-25000" dirty="0"/>
              <a:t>n</a:t>
            </a:r>
            <a:r>
              <a:rPr lang="en-US" sz="1600" kern="0" dirty="0"/>
              <a:t> in space O(s(n)) to find the description of gate g: (g, type, input</a:t>
            </a:r>
            <a:r>
              <a:rPr lang="en-US" sz="1600" kern="0" baseline="-25000" dirty="0"/>
              <a:t>1</a:t>
            </a:r>
            <a:r>
              <a:rPr lang="en-US" sz="1600" kern="0" dirty="0"/>
              <a:t>, input</a:t>
            </a:r>
            <a:r>
              <a:rPr lang="en-US" sz="1600" kern="0" baseline="-25000" dirty="0"/>
              <a:t>2</a:t>
            </a:r>
            <a:r>
              <a:rPr lang="en-US" sz="1600" kern="0" dirty="0"/>
              <a:t>)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C95914F3-80E0-4BCB-8AEB-B8F3432BE7E8}"/>
              </a:ext>
            </a:extLst>
          </p:cNvPr>
          <p:cNvSpPr txBox="1">
            <a:spLocks/>
          </p:cNvSpPr>
          <p:nvPr/>
        </p:nvSpPr>
        <p:spPr bwMode="auto">
          <a:xfrm>
            <a:off x="3542313" y="4433897"/>
            <a:ext cx="4720622" cy="32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FF3300"/>
                </a:solidFill>
              </a:rPr>
              <a:t>Q2.</a:t>
            </a:r>
            <a:r>
              <a:rPr lang="en-US" sz="1600" kern="0" dirty="0"/>
              <a:t> How much space does this algorithm take?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3D9366-52F7-46A3-87FF-004809B68254}"/>
              </a:ext>
            </a:extLst>
          </p:cNvPr>
          <p:cNvSpPr txBox="1">
            <a:spLocks/>
          </p:cNvSpPr>
          <p:nvPr/>
        </p:nvSpPr>
        <p:spPr bwMode="auto">
          <a:xfrm>
            <a:off x="3542313" y="4742789"/>
            <a:ext cx="4944462" cy="10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A2.</a:t>
            </a:r>
            <a:r>
              <a:rPr lang="en-US" sz="1600" kern="0" dirty="0"/>
              <a:t> We only need to keep a path in C</a:t>
            </a:r>
            <a:r>
              <a:rPr lang="en-US" sz="1600" kern="0" baseline="-25000" dirty="0"/>
              <a:t>n</a:t>
            </a:r>
            <a:r>
              <a:rPr lang="en-US" sz="1600" kern="0" dirty="0"/>
              <a:t>, that contains O(d(n)) gates. However, a gate name in C</a:t>
            </a:r>
            <a:r>
              <a:rPr lang="en-US" sz="1600" kern="0" baseline="-25000" dirty="0"/>
              <a:t>n</a:t>
            </a:r>
            <a:r>
              <a:rPr lang="en-US" sz="1600" kern="0" dirty="0"/>
              <a:t> takes O(s(n)) space. We also need to keep a bit for the “partial value” of a gate. </a:t>
            </a:r>
            <a:r>
              <a:rPr lang="en-US" sz="1600" kern="0" dirty="0">
                <a:solidFill>
                  <a:srgbClr val="FFC000"/>
                </a:solidFill>
              </a:rPr>
              <a:t>The space is O(s(n)d(n))</a:t>
            </a:r>
            <a:r>
              <a:rPr lang="en-US" sz="1600" kern="0" dirty="0"/>
              <a:t>. 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C496445B-E90C-4A13-9C76-BA67043D9A29}"/>
              </a:ext>
            </a:extLst>
          </p:cNvPr>
          <p:cNvSpPr txBox="1">
            <a:spLocks/>
          </p:cNvSpPr>
          <p:nvPr/>
        </p:nvSpPr>
        <p:spPr bwMode="auto">
          <a:xfrm>
            <a:off x="2784741" y="5816967"/>
            <a:ext cx="5835384" cy="5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kern="0" dirty="0">
                <a:solidFill>
                  <a:srgbClr val="33CC33"/>
                </a:solidFill>
              </a:rPr>
              <a:t>A2’. </a:t>
            </a:r>
            <a:r>
              <a:rPr lang="en-US" sz="1600" kern="0" dirty="0"/>
              <a:t>In fact, the gate partial values </a:t>
            </a:r>
            <a:r>
              <a:rPr lang="en-US" sz="1600" kern="0" dirty="0">
                <a:solidFill>
                  <a:srgbClr val="FF0000"/>
                </a:solidFill>
              </a:rPr>
              <a:t>without the gate names, </a:t>
            </a:r>
            <a:r>
              <a:rPr lang="en-US" sz="1600" kern="0" dirty="0"/>
              <a:t>are sufficient to reconstruct the path. So</a:t>
            </a:r>
            <a:r>
              <a:rPr lang="en-US" sz="1600" kern="0" dirty="0">
                <a:solidFill>
                  <a:srgbClr val="FF0000"/>
                </a:solidFill>
              </a:rPr>
              <a:t> the space is O(d(n)). 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C652A338-258D-4B3E-A975-5D9C940C05C4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950268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A859A8-361F-4757-85F0-D1E3EF4F18EE}"/>
              </a:ext>
            </a:extLst>
          </p:cNvPr>
          <p:cNvSpPr txBox="1">
            <a:spLocks/>
          </p:cNvSpPr>
          <p:nvPr/>
        </p:nvSpPr>
        <p:spPr bwMode="auto">
          <a:xfrm>
            <a:off x="774501" y="1037754"/>
            <a:ext cx="7594997" cy="10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Theorem.</a:t>
            </a:r>
            <a:r>
              <a:rPr lang="en-US" sz="2000" kern="0" dirty="0"/>
              <a:t> For s(n) = </a:t>
            </a:r>
            <a:r>
              <a:rPr lang="el-GR" sz="2000" kern="0" dirty="0"/>
              <a:t>Ω</a:t>
            </a:r>
            <a:r>
              <a:rPr lang="en-US" sz="2000" kern="0" dirty="0"/>
              <a:t>(log n), if a language L is accepted by an s(n)-space uniform circuit family F = { C</a:t>
            </a:r>
            <a:r>
              <a:rPr lang="en-US" sz="2000" kern="0" baseline="-25000" dirty="0"/>
              <a:t>n</a:t>
            </a:r>
            <a:r>
              <a:rPr lang="en-US" sz="2000" kern="0" dirty="0"/>
              <a:t> | n ≥ 1 } of depth O(d(n)), then L is in </a:t>
            </a:r>
            <a:r>
              <a:rPr lang="en-US" sz="2000" kern="0" dirty="0">
                <a:solidFill>
                  <a:srgbClr val="FFC000"/>
                </a:solidFill>
              </a:rPr>
              <a:t>DSPACE(d(n))</a:t>
            </a:r>
            <a:r>
              <a:rPr lang="en-US" sz="2000" kern="0" dirty="0"/>
              <a:t>, where d(n) = </a:t>
            </a:r>
            <a:r>
              <a:rPr lang="el-GR" sz="2000" kern="0" dirty="0"/>
              <a:t>Ω</a:t>
            </a:r>
            <a:r>
              <a:rPr lang="en-US" sz="20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2438723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4057E3-878F-41FA-B689-29B927AAE10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B6BAD-593A-407F-8A99-2F11FAEAED31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779896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Corollary 1 </a:t>
                </a:r>
                <a:r>
                  <a:rPr lang="en-US" sz="2000" kern="0" dirty="0"/>
                  <a:t>(</a:t>
                </a:r>
                <a:r>
                  <a:rPr lang="en-US" sz="2000" kern="0" dirty="0" err="1"/>
                  <a:t>Savitch’s</a:t>
                </a:r>
                <a:r>
                  <a:rPr lang="en-US" sz="2000" kern="0" dirty="0"/>
                  <a:t> Theorem).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803" t="-8451" b="-169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76D08D-477F-41F6-8D32-4E65A4E7299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8FA9C40-4F41-4EF5-856A-0BE12DAD05DE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32274272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Corollary 1 </a:t>
                </a:r>
                <a:r>
                  <a:rPr lang="en-US" sz="2000" kern="0" dirty="0"/>
                  <a:t>(</a:t>
                </a:r>
                <a:r>
                  <a:rPr lang="en-US" sz="2000" kern="0" dirty="0" err="1"/>
                  <a:t>Savitch’s</a:t>
                </a:r>
                <a:r>
                  <a:rPr lang="en-US" sz="2000" kern="0" dirty="0"/>
                  <a:t> Theorem).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803" t="-8451" b="-169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17F24B-E2EF-4D24-8494-BEEAA56C862C}"/>
              </a:ext>
            </a:extLst>
          </p:cNvPr>
          <p:cNvSpPr txBox="1">
            <a:spLocks/>
          </p:cNvSpPr>
          <p:nvPr/>
        </p:nvSpPr>
        <p:spPr bwMode="auto">
          <a:xfrm>
            <a:off x="636386" y="3545460"/>
            <a:ext cx="7926589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Define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37E1C-98EB-412F-918C-D9EB03D41AA8}"/>
              </a:ext>
            </a:extLst>
          </p:cNvPr>
          <p:cNvSpPr txBox="1">
            <a:spLocks/>
          </p:cNvSpPr>
          <p:nvPr/>
        </p:nvSpPr>
        <p:spPr bwMode="auto">
          <a:xfrm>
            <a:off x="636386" y="4081225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Corollary 2. 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76D08D-477F-41F6-8D32-4E65A4E7299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8FA9C40-4F41-4EF5-856A-0BE12DAD05DE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</p:spTree>
    <p:extLst>
      <p:ext uri="{BB962C8B-B14F-4D97-AF65-F5344CB8AC3E}">
        <p14:creationId xmlns:p14="http://schemas.microsoft.com/office/powerpoint/2010/main" val="23952034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Corollary 1 </a:t>
                </a:r>
                <a:r>
                  <a:rPr lang="en-US" sz="2000" kern="0" dirty="0"/>
                  <a:t>(</a:t>
                </a:r>
                <a:r>
                  <a:rPr lang="en-US" sz="2000" kern="0" dirty="0" err="1"/>
                  <a:t>Savitch’s</a:t>
                </a:r>
                <a:r>
                  <a:rPr lang="en-US" sz="2000" kern="0" dirty="0"/>
                  <a:t> Theorem).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803" t="-8451" b="-169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37E1C-98EB-412F-918C-D9EB03D41AA8}"/>
              </a:ext>
            </a:extLst>
          </p:cNvPr>
          <p:cNvSpPr txBox="1">
            <a:spLocks/>
          </p:cNvSpPr>
          <p:nvPr/>
        </p:nvSpPr>
        <p:spPr bwMode="auto">
          <a:xfrm>
            <a:off x="636386" y="4081225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Corollary 2. 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76D08D-477F-41F6-8D32-4E65A4E7299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8FA9C40-4F41-4EF5-856A-0BE12DAD05DE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AC75E9E-DD62-477F-9745-60F44A60908F}"/>
              </a:ext>
            </a:extLst>
          </p:cNvPr>
          <p:cNvSpPr txBox="1">
            <a:spLocks/>
          </p:cNvSpPr>
          <p:nvPr/>
        </p:nvSpPr>
        <p:spPr bwMode="auto">
          <a:xfrm>
            <a:off x="636385" y="4562646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More Remarks on </a:t>
            </a:r>
            <a:r>
              <a:rPr lang="en-US" sz="2000" u="sng" kern="0" dirty="0">
                <a:solidFill>
                  <a:srgbClr val="FF0000"/>
                </a:solidFill>
              </a:rPr>
              <a:t>PSPACE</a:t>
            </a:r>
            <a:r>
              <a:rPr lang="en-US" sz="2000" u="sng" kern="0" dirty="0"/>
              <a:t>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58EC452-8465-440D-BD44-A63FF2F6CC8E}"/>
              </a:ext>
            </a:extLst>
          </p:cNvPr>
          <p:cNvSpPr txBox="1">
            <a:spLocks/>
          </p:cNvSpPr>
          <p:nvPr/>
        </p:nvSpPr>
        <p:spPr bwMode="auto">
          <a:xfrm>
            <a:off x="636386" y="3545460"/>
            <a:ext cx="7926589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Define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46803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Corollary 1 </a:t>
                </a:r>
                <a:r>
                  <a:rPr lang="en-US" sz="2000" kern="0" dirty="0"/>
                  <a:t>(</a:t>
                </a:r>
                <a:r>
                  <a:rPr lang="en-US" sz="2000" kern="0" dirty="0" err="1"/>
                  <a:t>Savitch’s</a:t>
                </a:r>
                <a:r>
                  <a:rPr lang="en-US" sz="2000" kern="0" dirty="0"/>
                  <a:t> Theorem).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803" t="-8451" b="-169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37E1C-98EB-412F-918C-D9EB03D41AA8}"/>
              </a:ext>
            </a:extLst>
          </p:cNvPr>
          <p:cNvSpPr txBox="1">
            <a:spLocks/>
          </p:cNvSpPr>
          <p:nvPr/>
        </p:nvSpPr>
        <p:spPr bwMode="auto">
          <a:xfrm>
            <a:off x="636386" y="4081225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Corollary 2. 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76D08D-477F-41F6-8D32-4E65A4E7299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8FA9C40-4F41-4EF5-856A-0BE12DAD05DE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AC75E9E-DD62-477F-9745-60F44A60908F}"/>
              </a:ext>
            </a:extLst>
          </p:cNvPr>
          <p:cNvSpPr txBox="1">
            <a:spLocks/>
          </p:cNvSpPr>
          <p:nvPr/>
        </p:nvSpPr>
        <p:spPr bwMode="auto">
          <a:xfrm>
            <a:off x="636385" y="4562646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More Remarks on </a:t>
            </a:r>
            <a:r>
              <a:rPr lang="en-US" sz="2000" u="sng" kern="0" dirty="0">
                <a:solidFill>
                  <a:srgbClr val="FF0000"/>
                </a:solidFill>
              </a:rPr>
              <a:t>PSPACE</a:t>
            </a:r>
            <a:r>
              <a:rPr lang="en-US" sz="2000" u="sng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6621214-B0FE-4F95-9C0D-B6AF7FFF74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5" y="5016514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000" kern="0" dirty="0"/>
                  <a:t>Since polynomial time can write at most polynomial space:     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  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6621214-B0FE-4F95-9C0D-B6AF7FFF7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5" y="5016514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722" t="-8451" r="-4815" b="-873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FA84E90-F774-40D1-9740-163152072B51}"/>
              </a:ext>
            </a:extLst>
          </p:cNvPr>
          <p:cNvSpPr txBox="1">
            <a:spLocks/>
          </p:cNvSpPr>
          <p:nvPr/>
        </p:nvSpPr>
        <p:spPr bwMode="auto">
          <a:xfrm>
            <a:off x="636386" y="3545460"/>
            <a:ext cx="7926589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Define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42922874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74E9378-E032-42FE-B43F-447CF620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55" y="253920"/>
            <a:ext cx="8229600" cy="678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altLang="en-US" sz="3200" kern="0" dirty="0">
                <a:ea typeface="ＭＳ Ｐゴシック" charset="-128"/>
              </a:rPr>
              <a:t>Space Complexity and Circuit Families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kern="0" dirty="0">
                    <a:solidFill>
                      <a:srgbClr val="FF0000"/>
                    </a:solidFill>
                  </a:rPr>
                  <a:t>Corollary 1 </a:t>
                </a:r>
                <a:r>
                  <a:rPr lang="en-US" sz="2000" kern="0" dirty="0"/>
                  <a:t>(</a:t>
                </a:r>
                <a:r>
                  <a:rPr lang="en-US" sz="2000" kern="0" dirty="0" err="1"/>
                  <a:t>Savitch’s</a:t>
                </a:r>
                <a:r>
                  <a:rPr lang="en-US" sz="2000" kern="0" dirty="0"/>
                  <a:t> Theorem). 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NSPACE(s(n)) </a:t>
                </a:r>
                <a14:m>
                  <m:oMath xmlns:m="http://schemas.openxmlformats.org/officeDocument/2006/math"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kern="0" dirty="0">
                    <a:solidFill>
                      <a:srgbClr val="FFCC00"/>
                    </a:solidFill>
                  </a:rPr>
                  <a:t>DSPACE(s</a:t>
                </a:r>
                <a:r>
                  <a:rPr lang="en-US" sz="2000" kern="0" baseline="30000" dirty="0">
                    <a:solidFill>
                      <a:srgbClr val="FFCC00"/>
                    </a:solidFill>
                  </a:rPr>
                  <a:t>2</a:t>
                </a:r>
                <a:r>
                  <a:rPr lang="en-US" sz="2000" kern="0" dirty="0">
                    <a:solidFill>
                      <a:srgbClr val="FFCC00"/>
                    </a:solidFill>
                  </a:rPr>
                  <a:t>(n))</a:t>
                </a:r>
                <a:r>
                  <a:rPr lang="en-US" sz="2000" kern="0" dirty="0"/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3F96CA7-2972-4096-9A3E-2FEAED5D8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6" y="3053450"/>
                <a:ext cx="7594997" cy="434539"/>
              </a:xfrm>
              <a:prstGeom prst="rect">
                <a:avLst/>
              </a:prstGeom>
              <a:blipFill>
                <a:blip r:embed="rId3"/>
                <a:stretch>
                  <a:fillRect l="-803" t="-8451" b="-169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337E1C-98EB-412F-918C-D9EB03D41AA8}"/>
              </a:ext>
            </a:extLst>
          </p:cNvPr>
          <p:cNvSpPr txBox="1">
            <a:spLocks/>
          </p:cNvSpPr>
          <p:nvPr/>
        </p:nvSpPr>
        <p:spPr bwMode="auto">
          <a:xfrm>
            <a:off x="636386" y="4081225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FF0000"/>
                </a:solidFill>
              </a:rPr>
              <a:t>Corollary 2. 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/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76D08D-477F-41F6-8D32-4E65A4E7299F}"/>
              </a:ext>
            </a:extLst>
          </p:cNvPr>
          <p:cNvSpPr txBox="1">
            <a:spLocks/>
          </p:cNvSpPr>
          <p:nvPr/>
        </p:nvSpPr>
        <p:spPr bwMode="auto">
          <a:xfrm>
            <a:off x="722113" y="1054094"/>
            <a:ext cx="7594997" cy="6788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1.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NSPACE(s(n))</a:t>
            </a:r>
            <a:r>
              <a:rPr lang="en-US" sz="1800" kern="0" dirty="0"/>
              <a:t>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O(s</a:t>
            </a:r>
            <a:r>
              <a:rPr lang="en-US" sz="1800" kern="0" baseline="30000" dirty="0"/>
              <a:t>2</a:t>
            </a:r>
            <a:r>
              <a:rPr lang="en-US" sz="1800" kern="0" dirty="0"/>
              <a:t>(n)).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8FA9C40-4F41-4EF5-856A-0BE12DAD05DE}"/>
              </a:ext>
            </a:extLst>
          </p:cNvPr>
          <p:cNvSpPr txBox="1">
            <a:spLocks/>
          </p:cNvSpPr>
          <p:nvPr/>
        </p:nvSpPr>
        <p:spPr bwMode="auto">
          <a:xfrm>
            <a:off x="722113" y="1940085"/>
            <a:ext cx="7594997" cy="9364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FF0000"/>
                </a:solidFill>
              </a:rPr>
              <a:t>Theorem 2.</a:t>
            </a:r>
            <a:r>
              <a:rPr lang="en-US" sz="1800" kern="0" dirty="0"/>
              <a:t> For s(n) = </a:t>
            </a:r>
            <a:r>
              <a:rPr lang="el-GR" sz="1800" kern="0" dirty="0"/>
              <a:t>Ω</a:t>
            </a:r>
            <a:r>
              <a:rPr lang="en-US" sz="1800" kern="0" dirty="0"/>
              <a:t>(log n), if a language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accepted by an s(n)-space uniform circuit family of depth O(d(n)), then </a:t>
            </a:r>
            <a:r>
              <a:rPr lang="en-US" sz="1800" kern="0" dirty="0">
                <a:solidFill>
                  <a:srgbClr val="33CC33"/>
                </a:solidFill>
              </a:rPr>
              <a:t>Q</a:t>
            </a:r>
            <a:r>
              <a:rPr lang="en-US" sz="1800" kern="0" dirty="0"/>
              <a:t> is in </a:t>
            </a:r>
            <a:r>
              <a:rPr lang="en-US" sz="1800" kern="0" dirty="0">
                <a:solidFill>
                  <a:srgbClr val="FFC000"/>
                </a:solidFill>
              </a:rPr>
              <a:t>DSPACE(d(n))</a:t>
            </a:r>
            <a:r>
              <a:rPr lang="en-US" sz="1800" kern="0" dirty="0"/>
              <a:t>, where d(n) = </a:t>
            </a:r>
            <a:r>
              <a:rPr lang="el-GR" sz="1800" kern="0" dirty="0"/>
              <a:t>Ω</a:t>
            </a:r>
            <a:r>
              <a:rPr lang="en-US" sz="1800" kern="0" dirty="0"/>
              <a:t>(s(n)).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AC75E9E-DD62-477F-9745-60F44A60908F}"/>
              </a:ext>
            </a:extLst>
          </p:cNvPr>
          <p:cNvSpPr txBox="1">
            <a:spLocks/>
          </p:cNvSpPr>
          <p:nvPr/>
        </p:nvSpPr>
        <p:spPr bwMode="auto">
          <a:xfrm>
            <a:off x="636385" y="4562646"/>
            <a:ext cx="7594997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u="sng" kern="0" dirty="0"/>
              <a:t>More Remarks on </a:t>
            </a:r>
            <a:r>
              <a:rPr lang="en-US" sz="2000" u="sng" kern="0" dirty="0">
                <a:solidFill>
                  <a:srgbClr val="FF0000"/>
                </a:solidFill>
              </a:rPr>
              <a:t>PSPACE</a:t>
            </a:r>
            <a:r>
              <a:rPr lang="en-US" sz="2000" u="sng" kern="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6621214-B0FE-4F95-9C0D-B6AF7FFF74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5" y="5016514"/>
                <a:ext cx="7594997" cy="434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000" kern="0" dirty="0"/>
                  <a:t>Since polynomial time can write at most polynomial space:     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  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6621214-B0FE-4F95-9C0D-B6AF7FFF7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5" y="5016514"/>
                <a:ext cx="7594997" cy="434539"/>
              </a:xfrm>
              <a:prstGeom prst="rect">
                <a:avLst/>
              </a:prstGeom>
              <a:blipFill>
                <a:blip r:embed="rId4"/>
                <a:stretch>
                  <a:fillRect l="-722" t="-8451" r="-4815" b="-873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78282AE5-577A-4C32-99DF-1A267F0D6AF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36385" y="5743460"/>
                <a:ext cx="7764665" cy="656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000" kern="0" dirty="0"/>
                  <a:t>Recall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</a:t>
                </a:r>
                <a:r>
                  <a:rPr lang="en-US" sz="2000" kern="0" dirty="0"/>
                  <a:t> in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can be given as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Q = { x | </a:t>
                </a:r>
                <a14:m>
                  <m:oMath xmlns:m="http://schemas.openxmlformats.org/officeDocument/2006/math">
                    <m:r>
                      <a:rPr lang="en-US" sz="2000" i="1" ker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kern="0" dirty="0" err="1">
                    <a:solidFill>
                      <a:srgbClr val="00B050"/>
                    </a:solidFill>
                  </a:rPr>
                  <a:t>y</a:t>
                </a:r>
                <a:r>
                  <a:rPr lang="en-US" sz="2000" kern="0" baseline="-25000" dirty="0" err="1">
                    <a:solidFill>
                      <a:srgbClr val="00B050"/>
                    </a:solidFill>
                  </a:rPr>
                  <a:t>|y</a:t>
                </a:r>
                <a:r>
                  <a:rPr lang="en-US" sz="2000" kern="0" baseline="-25000" dirty="0">
                    <a:solidFill>
                      <a:srgbClr val="00B050"/>
                    </a:solidFill>
                  </a:rPr>
                  <a:t>|≤p(|x|) </a:t>
                </a:r>
                <a:r>
                  <a:rPr lang="en-US" sz="2000" kern="0" dirty="0">
                    <a:solidFill>
                      <a:srgbClr val="00B050"/>
                    </a:solidFill>
                  </a:rPr>
                  <a:t>R(x, y) = 1}</a:t>
                </a:r>
                <a:r>
                  <a:rPr lang="en-US" sz="2000" kern="0" dirty="0"/>
                  <a:t>:       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NP</a:t>
                </a:r>
                <a:r>
                  <a:rPr lang="en-US" sz="2000" kern="0" dirty="0"/>
                  <a:t> </a:t>
                </a:r>
                <a14:m>
                  <m:oMath xmlns:m="http://schemas.openxmlformats.org/officeDocument/2006/math">
                    <m:r>
                      <a:rPr lang="en-US" sz="2000" i="1" ker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kern="0" dirty="0"/>
                  <a:t> </a:t>
                </a:r>
                <a:r>
                  <a:rPr lang="en-US" sz="2000" kern="0" dirty="0">
                    <a:solidFill>
                      <a:srgbClr val="FF0000"/>
                    </a:solidFill>
                  </a:rPr>
                  <a:t>PSPACE</a:t>
                </a:r>
                <a:r>
                  <a:rPr lang="en-US" sz="2000" kern="0" dirty="0"/>
                  <a:t>.  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78282AE5-577A-4C32-99DF-1A267F0D6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85" y="5743460"/>
                <a:ext cx="7764665" cy="656764"/>
              </a:xfrm>
              <a:prstGeom prst="rect">
                <a:avLst/>
              </a:prstGeom>
              <a:blipFill>
                <a:blip r:embed="rId5"/>
                <a:stretch>
                  <a:fillRect l="-706" t="-4630" r="-7928" b="-231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42C1A9F-63BA-4927-8B27-DD12A762FF9F}"/>
              </a:ext>
            </a:extLst>
          </p:cNvPr>
          <p:cNvSpPr txBox="1">
            <a:spLocks/>
          </p:cNvSpPr>
          <p:nvPr/>
        </p:nvSpPr>
        <p:spPr bwMode="auto">
          <a:xfrm>
            <a:off x="636386" y="3545460"/>
            <a:ext cx="7926589" cy="43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Define </a:t>
            </a:r>
            <a:r>
              <a:rPr lang="en-US" sz="2000" kern="0" dirty="0">
                <a:solidFill>
                  <a:srgbClr val="FF0000"/>
                </a:solidFill>
              </a:rPr>
              <a:t>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DSPACE(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,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>
                <a:solidFill>
                  <a:srgbClr val="FF0000"/>
                </a:solidFill>
              </a:rPr>
              <a:t>NPSPACE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r>
              <a:rPr lang="en-US" sz="2000" kern="0" dirty="0"/>
              <a:t>= </a:t>
            </a:r>
            <a:r>
              <a:rPr lang="hy-AM" sz="2000" kern="0" dirty="0"/>
              <a:t>Ս</a:t>
            </a:r>
            <a:r>
              <a:rPr lang="en-US" sz="2000" kern="0" baseline="-25000" dirty="0"/>
              <a:t>k≥1</a:t>
            </a:r>
            <a:r>
              <a:rPr lang="en-US" sz="2000" kern="0" dirty="0">
                <a:solidFill>
                  <a:srgbClr val="FFC000"/>
                </a:solidFill>
              </a:rPr>
              <a:t>NSPACE(</a:t>
            </a:r>
            <a:r>
              <a:rPr lang="en-US" sz="2000" kern="0" dirty="0" err="1">
                <a:solidFill>
                  <a:srgbClr val="FFC000"/>
                </a:solidFill>
              </a:rPr>
              <a:t>n</a:t>
            </a:r>
            <a:r>
              <a:rPr lang="en-US" sz="2000" kern="0" baseline="30000" dirty="0" err="1">
                <a:solidFill>
                  <a:srgbClr val="FFC000"/>
                </a:solidFill>
              </a:rPr>
              <a:t>k</a:t>
            </a:r>
            <a:r>
              <a:rPr lang="en-US" sz="2000" kern="0" dirty="0">
                <a:solidFill>
                  <a:srgbClr val="FFC000"/>
                </a:solidFill>
              </a:rPr>
              <a:t>)</a:t>
            </a:r>
            <a:r>
              <a:rPr lang="en-US" sz="2000" kern="0" dirty="0"/>
              <a:t>: </a:t>
            </a:r>
            <a:r>
              <a:rPr lang="en-US" sz="2000" kern="0" dirty="0">
                <a:solidFill>
                  <a:srgbClr val="FFC000"/>
                </a:solidFill>
              </a:rPr>
              <a:t>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1244732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7123</TotalTime>
  <Words>7971</Words>
  <Application>Microsoft Office PowerPoint</Application>
  <PresentationFormat>On-screen Show (4:3)</PresentationFormat>
  <Paragraphs>690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ＭＳ Ｐゴシック</vt:lpstr>
      <vt:lpstr>宋体</vt:lpstr>
      <vt:lpstr>Arial</vt:lpstr>
      <vt:lpstr>Cambria Math</vt:lpstr>
      <vt:lpstr>Comic Sans MS</vt:lpstr>
      <vt:lpstr>Tahoma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591</cp:revision>
  <cp:lastPrinted>2001-01-16T17:12:14Z</cp:lastPrinted>
  <dcterms:created xsi:type="dcterms:W3CDTF">1999-07-13T19:55:20Z</dcterms:created>
  <dcterms:modified xsi:type="dcterms:W3CDTF">2020-09-23T14:31:37Z</dcterms:modified>
</cp:coreProperties>
</file>